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21" r:id="rId2"/>
    <p:sldMasterId id="2147483833" r:id="rId3"/>
    <p:sldMasterId id="2147483837" r:id="rId4"/>
  </p:sldMasterIdLst>
  <p:notesMasterIdLst>
    <p:notesMasterId r:id="rId44"/>
  </p:notesMasterIdLst>
  <p:handoutMasterIdLst>
    <p:handoutMasterId r:id="rId45"/>
  </p:handoutMasterIdLst>
  <p:sldIdLst>
    <p:sldId id="417" r:id="rId5"/>
    <p:sldId id="397" r:id="rId6"/>
    <p:sldId id="418" r:id="rId7"/>
    <p:sldId id="315" r:id="rId8"/>
    <p:sldId id="373" r:id="rId9"/>
    <p:sldId id="356" r:id="rId10"/>
    <p:sldId id="320" r:id="rId11"/>
    <p:sldId id="326" r:id="rId12"/>
    <p:sldId id="374" r:id="rId13"/>
    <p:sldId id="375" r:id="rId14"/>
    <p:sldId id="376" r:id="rId15"/>
    <p:sldId id="336" r:id="rId16"/>
    <p:sldId id="406" r:id="rId17"/>
    <p:sldId id="337" r:id="rId18"/>
    <p:sldId id="378" r:id="rId19"/>
    <p:sldId id="409" r:id="rId20"/>
    <p:sldId id="339" r:id="rId21"/>
    <p:sldId id="380" r:id="rId22"/>
    <p:sldId id="346" r:id="rId23"/>
    <p:sldId id="367" r:id="rId24"/>
    <p:sldId id="400" r:id="rId25"/>
    <p:sldId id="368" r:id="rId26"/>
    <p:sldId id="384" r:id="rId27"/>
    <p:sldId id="385" r:id="rId28"/>
    <p:sldId id="421" r:id="rId29"/>
    <p:sldId id="386" r:id="rId30"/>
    <p:sldId id="370" r:id="rId31"/>
    <p:sldId id="372" r:id="rId32"/>
    <p:sldId id="410" r:id="rId33"/>
    <p:sldId id="407" r:id="rId34"/>
    <p:sldId id="391" r:id="rId35"/>
    <p:sldId id="393" r:id="rId36"/>
    <p:sldId id="394" r:id="rId37"/>
    <p:sldId id="402" r:id="rId38"/>
    <p:sldId id="321" r:id="rId39"/>
    <p:sldId id="422" r:id="rId40"/>
    <p:sldId id="408" r:id="rId41"/>
    <p:sldId id="432" r:id="rId42"/>
    <p:sldId id="411" r:id="rId4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mes McHugh" initials="JM [7]" lastIdx="1" clrIdx="6"/>
  <p:cmAuthor id="1" name="James McHugh" initials="JM" lastIdx="1" clrIdx="0"/>
  <p:cmAuthor id="8" name="James McHugh" initials="JM [8]" lastIdx="1" clrIdx="7"/>
  <p:cmAuthor id="2" name="James McHugh" initials="JM [2]" lastIdx="1" clrIdx="1"/>
  <p:cmAuthor id="3" name="James McHugh" initials="JM [3]" lastIdx="1" clrIdx="2"/>
  <p:cmAuthor id="4" name="James McHugh" initials="JM [4]" lastIdx="1" clrIdx="3"/>
  <p:cmAuthor id="5" name="James McHugh" initials="JM [5]" lastIdx="1" clrIdx="4"/>
  <p:cmAuthor id="6" name="James McHugh" initials="J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D69"/>
    <a:srgbClr val="377562"/>
    <a:srgbClr val="777777"/>
    <a:srgbClr val="24A8DE"/>
    <a:srgbClr val="006288"/>
    <a:srgbClr val="CC99FF"/>
    <a:srgbClr val="E8E6BD"/>
    <a:srgbClr val="C7ACD7"/>
    <a:srgbClr val="EAF8A7"/>
    <a:srgbClr val="B5E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napToObjects="1">
      <p:cViewPr varScale="1">
        <p:scale>
          <a:sx n="68" d="100"/>
          <a:sy n="68" d="100"/>
        </p:scale>
        <p:origin x="7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0EF6265-923B-4199-92BC-33C12535CD50}" type="datetime1">
              <a:rPr lang="en-US" altLang="en-US"/>
              <a:pPr>
                <a:defRPr/>
              </a:pPr>
              <a:t>8/17/2019</a:t>
            </a:fld>
            <a:endParaRPr lang="en-US" alt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3AD7D8-5279-4A39-BC45-68F2C6FB51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95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0F7BA1-B505-42CD-9A2E-275C0EBE929B}" type="datetime1">
              <a:rPr lang="en-US" altLang="en-US"/>
              <a:pPr>
                <a:defRPr/>
              </a:pPr>
              <a:t>8/17/2019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3749FF-DC73-415C-B330-27B0BD7DA2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968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6F109A7-B523-4A4F-8B9A-BDBF0BBA3897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77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635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638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95B6F1-62FB-4F57-B04E-A7C0B3F5F8D9}" type="slidenum">
              <a:rPr lang="en-US" altLang="en-US" sz="1200" smtClean="0"/>
              <a:pPr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6926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9238698-6FAA-43AD-B87E-36C9B317E34E}" type="slidenum">
              <a:rPr lang="en-US" altLang="en-US" sz="1200" smtClean="0"/>
              <a:pPr/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0286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5B5EBFB-4B24-4BC0-BC15-1FC08551C84D}" type="slidenum">
              <a:rPr lang="en-US" altLang="en-US" sz="1200" smtClean="0"/>
              <a:pPr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7685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41CCF6A-D773-49EC-8167-32CF72B29552}" type="slidenum">
              <a:rPr lang="en-US" altLang="en-US" sz="1200" smtClean="0"/>
              <a:pPr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1204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15A6794-9893-4AC3-88D4-A690E7EAC15E}" type="slidenum">
              <a:rPr lang="en-US" altLang="en-US" sz="1200" smtClean="0"/>
              <a:pPr/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73602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F7EDE80-60FB-4D4F-A1C9-61D926FA4612}" type="slidenum">
              <a:rPr lang="en-US" altLang="en-US" sz="1200" smtClean="0"/>
              <a:pPr/>
              <a:t>17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03645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687E12B-DC6C-47F2-BFBE-0B412F35386D}" type="slidenum">
              <a:rPr lang="en-US" altLang="en-US" sz="1200" smtClean="0"/>
              <a:pPr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48513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C9459BE-8871-4E47-AA8C-31C46D157BEB}" type="slidenum">
              <a:rPr lang="en-US" altLang="en-US" sz="1200" smtClean="0"/>
              <a:pPr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4249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85D1474-B0DC-4544-9213-2ADC7A947D31}" type="slidenum">
              <a:rPr lang="en-US" altLang="en-US" sz="1200" smtClean="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36518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EB01405-3D59-47DF-97EE-EA28BFA61D20}" type="slidenum">
              <a:rPr lang="en-US" altLang="en-US" sz="1200" smtClean="0"/>
              <a:pPr/>
              <a:t>20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40998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464886B-A025-4EDD-9989-56C04461CBC4}" type="slidenum">
              <a:rPr lang="en-US" altLang="en-US" sz="1200" smtClean="0"/>
              <a:pPr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1719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05516F4-AB8D-42D3-BF76-6464C8A62645}" type="slidenum">
              <a:rPr lang="en-US" altLang="en-US" sz="1200" smtClean="0"/>
              <a:pPr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86629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4287C82-B8F6-4676-8528-5E9438B28FDB}" type="slidenum">
              <a:rPr lang="en-US" altLang="en-US" sz="1200" smtClean="0"/>
              <a:pPr/>
              <a:t>23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30589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4813318-84D5-4F2D-989B-F0085F2ACCE9}" type="slidenum">
              <a:rPr lang="en-US" altLang="en-US" sz="1200" smtClean="0"/>
              <a:pPr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1337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49FF-DC73-415C-B330-27B0BD7DA21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8543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9C20BE1-304B-4439-853E-28C031E97938}" type="slidenum">
              <a:rPr lang="en-US" altLang="en-US" sz="1200" smtClean="0"/>
              <a:pPr/>
              <a:t>26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0764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0F0EC1B-57F4-4B77-B269-7E6233881845}" type="slidenum">
              <a:rPr lang="en-US" altLang="en-US" sz="1200" smtClean="0"/>
              <a:pPr/>
              <a:t>27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5081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DF6E125-AE15-4CDE-A1F2-5D09A0579521}" type="slidenum">
              <a:rPr lang="en-US" altLang="en-US" sz="1200" smtClean="0"/>
              <a:pPr/>
              <a:t>28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6090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FD0EB4C-77D5-403A-AF3F-2484709059EC}" type="slidenum">
              <a:rPr lang="en-US" altLang="en-US" sz="1200" smtClean="0"/>
              <a:pPr/>
              <a:t>29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8987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85D1474-B0DC-4544-9213-2ADC7A947D31}" type="slidenum">
              <a:rPr lang="en-US" altLang="en-US" sz="1200" smtClean="0"/>
              <a:pPr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28389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40BCFE7-A3E7-481D-8DE4-BFFFAD123A91}" type="slidenum">
              <a:rPr lang="en-US" altLang="en-US" sz="1200" smtClean="0"/>
              <a:pPr/>
              <a:t>30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98270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DEFEA05-6774-4564-9F48-C410819974F4}" type="slidenum">
              <a:rPr lang="en-US" altLang="en-US" sz="1200" smtClean="0"/>
              <a:pPr/>
              <a:t>31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8455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5BE70A7-0C1B-4848-BB16-7D14A2B731E9}" type="slidenum">
              <a:rPr lang="en-US" altLang="en-US" sz="1200" smtClean="0"/>
              <a:pPr/>
              <a:t>32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8430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B24AF1E-CDA5-4644-BDD1-AA6175F12530}" type="slidenum">
              <a:rPr lang="en-US" altLang="en-US" sz="1200" smtClean="0"/>
              <a:pPr/>
              <a:t>33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4925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838475A-8C40-4A3B-A81D-6C98AED5F657}" type="slidenum">
              <a:rPr lang="en-US" altLang="en-US" sz="1200" smtClean="0"/>
              <a:pPr/>
              <a:t>34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401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+mj-lt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D433E27-E42B-4120-9288-7F75BADAD96E}" type="slidenum">
              <a:rPr lang="en-US" altLang="en-US" sz="1200" smtClean="0"/>
              <a:pPr/>
              <a:t>35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50010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49FF-DC73-415C-B330-27B0BD7DA21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6607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49FF-DC73-415C-B330-27B0BD7DA21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394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49FF-DC73-415C-B330-27B0BD7DA21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355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49FF-DC73-415C-B330-27B0BD7DA21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29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6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08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CF712BD-A60B-441D-8C68-397758445DD5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0383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2EC07B8-AC6B-43D0-8126-E151101B1837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6452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65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27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 hasCustomPrompt="1"/>
          </p:nvPr>
        </p:nvSpPr>
        <p:spPr>
          <a:xfrm>
            <a:off x="228600" y="3429000"/>
            <a:ext cx="441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Chapter 0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114800"/>
            <a:ext cx="4419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626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2" name="Jump Link">
            <a:extLst>
              <a:ext uri="{FF2B5EF4-FFF2-40B4-BE49-F238E27FC236}">
                <a16:creationId xmlns:a16="http://schemas.microsoft.com/office/drawing/2014/main" id="{5C63720B-15D5-4C57-9E3E-C835A1BE5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4756B59-38BF-4270-8BB8-A50CED542E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416773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1" y="228600"/>
            <a:ext cx="7467599" cy="6096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 hasCustomPrompt="1"/>
          </p:nvPr>
        </p:nvSpPr>
        <p:spPr>
          <a:xfrm>
            <a:off x="457201" y="990600"/>
            <a:ext cx="4040188" cy="609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90600"/>
            <a:ext cx="4041775" cy="609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3" name="Jump Link">
            <a:extLst>
              <a:ext uri="{FF2B5EF4-FFF2-40B4-BE49-F238E27FC236}">
                <a16:creationId xmlns:a16="http://schemas.microsoft.com/office/drawing/2014/main" id="{D239E7B7-67C1-4A9F-8F5A-E8C023F509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CD2E3F-68FB-4639-9132-034DCEADF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337688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199" y="228600"/>
            <a:ext cx="7467601" cy="6096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7" name="Jump Link">
            <a:extLst>
              <a:ext uri="{FF2B5EF4-FFF2-40B4-BE49-F238E27FC236}">
                <a16:creationId xmlns:a16="http://schemas.microsoft.com/office/drawing/2014/main" id="{0E71FAFA-96D6-4571-B803-BF382B775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C535B1A-24CE-4C86-9ADC-79AC76D3A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363227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lling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2EE2E4-E434-45F2-B651-0D91A772CE37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504950" y="228600"/>
            <a:ext cx="718185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28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1504950" y="990600"/>
            <a:ext cx="7181850" cy="5395850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800"/>
              </a:spcAft>
              <a:buClr>
                <a:srgbClr val="24A8DE"/>
              </a:buClr>
              <a:buFont typeface="+mj-lt"/>
              <a:buAutoNum type="alphaUcPeriod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pyright" descr="©McGraw-Hill Education">
            <a:extLst>
              <a:ext uri="{FF2B5EF4-FFF2-40B4-BE49-F238E27FC236}">
                <a16:creationId xmlns:a16="http://schemas.microsoft.com/office/drawing/2014/main" id="{0801471B-AEB5-45B2-B90E-9B58B3093CA8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408189E7-31E8-40AC-B81B-B8B24F239F70}"/>
              </a:ext>
            </a:extLst>
          </p:cNvPr>
          <p:cNvSpPr/>
          <p:nvPr userDrawn="1"/>
        </p:nvSpPr>
        <p:spPr>
          <a:xfrm flipV="1">
            <a:off x="0" y="0"/>
            <a:ext cx="1371600" cy="6396100"/>
          </a:xfrm>
          <a:prstGeom prst="round1Rect">
            <a:avLst/>
          </a:prstGeom>
          <a:solidFill>
            <a:srgbClr val="EAF4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9444AB89-4690-4747-8A25-DFA9612915EF}"/>
              </a:ext>
            </a:extLst>
          </p:cNvPr>
          <p:cNvSpPr/>
          <p:nvPr userDrawn="1"/>
        </p:nvSpPr>
        <p:spPr>
          <a:xfrm flipV="1">
            <a:off x="-2381" y="0"/>
            <a:ext cx="1221581" cy="6248400"/>
          </a:xfrm>
          <a:prstGeom prst="round1Rect">
            <a:avLst/>
          </a:prstGeom>
          <a:solidFill>
            <a:srgbClr val="D6E9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A24BA6BB-303C-479B-91D9-0729FD3B4F32}"/>
              </a:ext>
            </a:extLst>
          </p:cNvPr>
          <p:cNvSpPr/>
          <p:nvPr userDrawn="1"/>
        </p:nvSpPr>
        <p:spPr>
          <a:xfrm flipV="1">
            <a:off x="-2381" y="0"/>
            <a:ext cx="1069182" cy="6096000"/>
          </a:xfrm>
          <a:prstGeom prst="round1Rect">
            <a:avLst/>
          </a:prstGeom>
          <a:solidFill>
            <a:srgbClr val="9EC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FDA24676-95A3-4160-A920-040BE0995A8B}"/>
              </a:ext>
            </a:extLst>
          </p:cNvPr>
          <p:cNvSpPr/>
          <p:nvPr userDrawn="1"/>
        </p:nvSpPr>
        <p:spPr>
          <a:xfrm flipV="1">
            <a:off x="-2381" y="0"/>
            <a:ext cx="916781" cy="5943600"/>
          </a:xfrm>
          <a:prstGeom prst="round1Rect">
            <a:avLst/>
          </a:prstGeom>
          <a:solidFill>
            <a:srgbClr val="24A8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4576-E77F-4458-944D-05BD3423A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" y="533400"/>
            <a:ext cx="590550" cy="4302950"/>
          </a:xfrm>
          <a:prstGeom prst="rect">
            <a:avLst/>
          </a:prstGeom>
          <a:noFill/>
        </p:spPr>
        <p:txBody>
          <a:bodyPr vert="vert270"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POLLING QUESTION</a:t>
            </a:r>
          </a:p>
        </p:txBody>
      </p:sp>
    </p:spTree>
    <p:extLst>
      <p:ext uri="{BB962C8B-B14F-4D97-AF65-F5344CB8AC3E}">
        <p14:creationId xmlns:p14="http://schemas.microsoft.com/office/powerpoint/2010/main" val="38234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Copyright" descr="©McGraw-Hill Education">
            <a:extLst>
              <a:ext uri="{FF2B5EF4-FFF2-40B4-BE49-F238E27FC236}">
                <a16:creationId xmlns:a16="http://schemas.microsoft.com/office/drawing/2014/main" id="{A9851C6A-F810-4DBA-9696-C68DC90D1800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0568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39624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Copyright" descr="©McGraw-Hill Education">
            <a:extLst>
              <a:ext uri="{FF2B5EF4-FFF2-40B4-BE49-F238E27FC236}">
                <a16:creationId xmlns:a16="http://schemas.microsoft.com/office/drawing/2014/main" id="{A9851C6A-F810-4DBA-9696-C68DC90D1800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AF975-05DA-41BC-9E4C-5575A500C1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24400" y="990600"/>
            <a:ext cx="3962400" cy="53959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9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2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1"/>
            <a:ext cx="5111751" cy="607491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9" name="Jump Link">
            <a:extLst>
              <a:ext uri="{FF2B5EF4-FFF2-40B4-BE49-F238E27FC236}">
                <a16:creationId xmlns:a16="http://schemas.microsoft.com/office/drawing/2014/main" id="{23D469B0-AE7D-4332-9A1E-D2EA9D57A2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CCCF12-55F1-408A-B401-F5D5DA354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151032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2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1"/>
            <a:ext cx="5111751" cy="607491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Jump Link">
            <a:extLst>
              <a:ext uri="{FF2B5EF4-FFF2-40B4-BE49-F238E27FC236}">
                <a16:creationId xmlns:a16="http://schemas.microsoft.com/office/drawing/2014/main" id="{BCFF01FC-09AC-4013-BDD7-B94F2B0A56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70ECA2-80A6-4E4D-91B3-0AF7122E9D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355147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61014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30793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9666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-1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38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4C07B-6A60-4E54-9540-D026272A0B77}"/>
              </a:ext>
            </a:extLst>
          </p:cNvPr>
          <p:cNvSpPr/>
          <p:nvPr userDrawn="1"/>
        </p:nvSpPr>
        <p:spPr>
          <a:xfrm>
            <a:off x="-4313" y="1291785"/>
            <a:ext cx="9144000" cy="53210"/>
          </a:xfrm>
          <a:prstGeom prst="rect">
            <a:avLst/>
          </a:prstGeom>
          <a:solidFill>
            <a:srgbClr val="24A8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A8F7BB4-3F5C-434C-9820-8C0CBC7E0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19797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3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508760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335991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3184715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4034628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880327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730240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7" name="Jump Link">
            <a:extLst>
              <a:ext uri="{FF2B5EF4-FFF2-40B4-BE49-F238E27FC236}">
                <a16:creationId xmlns:a16="http://schemas.microsoft.com/office/drawing/2014/main" id="{DE2E0F8C-626D-47BD-A6DF-2C607E053B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3745A-4E38-422B-8590-B24074ABA1F8}"/>
              </a:ext>
            </a:extLst>
          </p:cNvPr>
          <p:cNvSpPr/>
          <p:nvPr userDrawn="1"/>
        </p:nvSpPr>
        <p:spPr>
          <a:xfrm>
            <a:off x="-4313" y="1291785"/>
            <a:ext cx="9144000" cy="53210"/>
          </a:xfrm>
          <a:prstGeom prst="rect">
            <a:avLst/>
          </a:prstGeom>
          <a:solidFill>
            <a:srgbClr val="24A8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FCE5299-AEB5-4245-8373-2F74FE3EC0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1927045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38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38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2" name="Jump Link">
            <a:extLst>
              <a:ext uri="{FF2B5EF4-FFF2-40B4-BE49-F238E27FC236}">
                <a16:creationId xmlns:a16="http://schemas.microsoft.com/office/drawing/2014/main" id="{5C63720B-15D5-4C57-9E3E-C835A1BE5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11B84-07E6-421D-AE18-E3EA9F41DF50}"/>
              </a:ext>
            </a:extLst>
          </p:cNvPr>
          <p:cNvSpPr/>
          <p:nvPr userDrawn="1"/>
        </p:nvSpPr>
        <p:spPr>
          <a:xfrm>
            <a:off x="-4313" y="1291785"/>
            <a:ext cx="9144000" cy="53210"/>
          </a:xfrm>
          <a:prstGeom prst="rect">
            <a:avLst/>
          </a:prstGeom>
          <a:solidFill>
            <a:srgbClr val="24A8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A84A3F-BA4D-4519-AD4E-CA3ED2584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257945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007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98547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94832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3875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364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58870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-1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4576-E77F-4458-944D-05BD3423A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32918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91400" cy="612648"/>
          </a:xfrm>
          <a:prstGeom prst="rect">
            <a:avLst/>
          </a:prstGeom>
          <a:noFill/>
        </p:spPr>
        <p:txBody>
          <a:bodyPr/>
          <a:lstStyle>
            <a:lvl1pPr algn="l">
              <a:defRPr lang="en-US" sz="3200" b="1" dirty="0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4988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4236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58724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5404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7" name="Jump Link">
            <a:extLst>
              <a:ext uri="{FF2B5EF4-FFF2-40B4-BE49-F238E27FC236}">
                <a16:creationId xmlns:a16="http://schemas.microsoft.com/office/drawing/2014/main" id="{DE2E0F8C-626D-47BD-A6DF-2C607E053B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A39D46A-6E19-44CB-AE38-D8D4054A4A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1160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1C9BBB-0ED1-4734-BE02-3FB672444898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31BF9-B236-4CCB-BB5E-21E48194F757}"/>
              </a:ext>
            </a:extLst>
          </p:cNvPr>
          <p:cNvGrpSpPr/>
          <p:nvPr userDrawn="1"/>
        </p:nvGrpSpPr>
        <p:grpSpPr>
          <a:xfrm>
            <a:off x="7877175" y="-1266825"/>
            <a:ext cx="2533650" cy="2533650"/>
            <a:chOff x="1570616" y="3372857"/>
            <a:chExt cx="2533650" cy="2533650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D431AA45-5DB5-493E-9E74-D30E52698531}"/>
                </a:ext>
              </a:extLst>
            </p:cNvPr>
            <p:cNvSpPr/>
            <p:nvPr userDrawn="1"/>
          </p:nvSpPr>
          <p:spPr>
            <a:xfrm rot="5400000">
              <a:off x="1570616" y="3372857"/>
              <a:ext cx="2533650" cy="2533650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EAF4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AE7DDDC9-9604-4632-A8AA-208424EAB657}"/>
                </a:ext>
              </a:extLst>
            </p:cNvPr>
            <p:cNvSpPr/>
            <p:nvPr userDrawn="1"/>
          </p:nvSpPr>
          <p:spPr>
            <a:xfrm rot="5400000">
              <a:off x="1853788" y="3656030"/>
              <a:ext cx="1967305" cy="1967305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D6E9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AC0C7161-FAC6-4DCA-B49A-91E5ECB1B249}"/>
                </a:ext>
              </a:extLst>
            </p:cNvPr>
            <p:cNvSpPr/>
            <p:nvPr userDrawn="1"/>
          </p:nvSpPr>
          <p:spPr>
            <a:xfrm rot="5400000">
              <a:off x="2122058" y="3924300"/>
              <a:ext cx="1430767" cy="1430767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9EC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E8B96169-EA6B-4055-A0A4-9D674AE44693}"/>
                </a:ext>
              </a:extLst>
            </p:cNvPr>
            <p:cNvSpPr/>
            <p:nvPr userDrawn="1"/>
          </p:nvSpPr>
          <p:spPr>
            <a:xfrm rot="5400000">
              <a:off x="2397778" y="4200020"/>
              <a:ext cx="879326" cy="879326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24A8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64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39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1C9BBB-0ED1-4734-BE02-3FB672444898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5501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6012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Chapter 19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4114800"/>
            <a:ext cx="4572000" cy="685800"/>
          </a:xfrm>
        </p:spPr>
        <p:txBody>
          <a:bodyPr/>
          <a:lstStyle/>
          <a:p>
            <a:r>
              <a:rPr lang="en-US" altLang="en-US" sz="2000" dirty="0"/>
              <a:t>Using Securities Markets for Financing and Investing Opportunities</a:t>
            </a:r>
            <a:endParaRPr lang="en-US" sz="2000" dirty="0"/>
          </a:p>
        </p:txBody>
      </p:sp>
      <p:pic>
        <p:nvPicPr>
          <p:cNvPr id="5" name="Picture 4" descr="Front cover of Understanding Business twelfth edition by Nickels, McHugh, and McHugh.">
            <a:extLst>
              <a:ext uri="{FF2B5EF4-FFF2-40B4-BE49-F238E27FC236}">
                <a16:creationId xmlns:a16="http://schemas.microsoft.com/office/drawing/2014/main" id="{E02722BA-D36B-49DE-8B6F-0C7FD5F4C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726" y="838200"/>
            <a:ext cx="3815475" cy="48513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578CB-0BA4-4141-8FB6-8B3470760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6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CA330CC-5085-4ECA-9C90-0F5E3D7D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609600"/>
          </a:xfrm>
        </p:spPr>
        <p:txBody>
          <a:bodyPr/>
          <a:lstStyle/>
          <a:p>
            <a:r>
              <a:rPr lang="en-US" altLang="en-US" dirty="0"/>
              <a:t>How Businesses Raise Capital by Selling Stock </a:t>
            </a:r>
            <a:r>
              <a:rPr lang="en-US" altLang="en-US" sz="2000" dirty="0"/>
              <a:t>3 of 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86163B-98F7-4D0A-A220-5720B3B8DA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19-3</a:t>
            </a:r>
          </a:p>
        </p:txBody>
      </p:sp>
      <p:sp>
        <p:nvSpPr>
          <p:cNvPr id="28679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Disadvantages of Issuing Stock</a:t>
            </a:r>
          </a:p>
          <a:p>
            <a:pPr lvl="1"/>
            <a:r>
              <a:rPr lang="en-US" altLang="en-US" dirty="0"/>
              <a:t>Stockholders have the right to vote for a company’</a:t>
            </a:r>
            <a:r>
              <a:rPr lang="en-US" altLang="ja-JP" dirty="0"/>
              <a:t>s board of directors. </a:t>
            </a:r>
            <a:r>
              <a:rPr lang="en-US" altLang="en-US" dirty="0"/>
              <a:t>Issuing new shares of stock can thus alter the control of the firm.</a:t>
            </a:r>
          </a:p>
          <a:p>
            <a:pPr lvl="1"/>
            <a:r>
              <a:rPr lang="en-US" altLang="en-US" dirty="0"/>
              <a:t>Dividends are paid from after-tax profits and are not tax-deductible.</a:t>
            </a:r>
          </a:p>
          <a:p>
            <a:pPr lvl="1"/>
            <a:r>
              <a:rPr lang="en-US" altLang="en-US" dirty="0"/>
              <a:t>The need to keep stockholders happy can affect managers’</a:t>
            </a:r>
            <a:r>
              <a:rPr lang="en-US" altLang="ja-JP" dirty="0"/>
              <a:t> decisions.</a:t>
            </a:r>
            <a:endParaRPr lang="en-US" alt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7E05D3B-2707-438C-ABC3-251241C68D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3C1A1E-4B6F-47C0-8E41-C04D3F0E3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1965897-BA0F-4288-A8F7-E171085E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609600"/>
          </a:xfrm>
        </p:spPr>
        <p:txBody>
          <a:bodyPr/>
          <a:lstStyle/>
          <a:p>
            <a:r>
              <a:rPr lang="en-US" altLang="en-US" dirty="0"/>
              <a:t>How Businesses Raise Capital by Selling Stock </a:t>
            </a:r>
            <a:r>
              <a:rPr lang="en-US" altLang="en-US" sz="2000" dirty="0"/>
              <a:t>4 of 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A38B28-7D91-439C-8872-A228378D6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19-3</a:t>
            </a:r>
          </a:p>
        </p:txBody>
      </p:sp>
      <p:sp>
        <p:nvSpPr>
          <p:cNvPr id="29703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Issuing Shares of Common Stock</a:t>
            </a:r>
          </a:p>
          <a:p>
            <a:pPr lvl="1"/>
            <a:r>
              <a:rPr lang="en-US" altLang="en-US" b="1" dirty="0"/>
              <a:t>Common stock </a:t>
            </a:r>
            <a:r>
              <a:rPr lang="en-US" altLang="en-US" dirty="0"/>
              <a:t>— The most basic form of ownership in a firm; it confers voting rights and the right to share in the firm’s profits through dividends.</a:t>
            </a:r>
          </a:p>
          <a:p>
            <a:r>
              <a:rPr lang="en-US" altLang="en-US" dirty="0"/>
              <a:t>Issuing Shares of Preferred Stock</a:t>
            </a:r>
          </a:p>
          <a:p>
            <a:pPr lvl="1"/>
            <a:r>
              <a:rPr lang="en-US" altLang="en-US" b="1" dirty="0"/>
              <a:t>Preferred stock </a:t>
            </a:r>
            <a:r>
              <a:rPr lang="en-US" altLang="en-US" dirty="0"/>
              <a:t>— Stock that gives its owners preference in the payment of dividends and an earlier claim on assets than common stockholders.</a:t>
            </a:r>
          </a:p>
          <a:p>
            <a:pPr lvl="1"/>
            <a:r>
              <a:rPr lang="en-US" altLang="en-US" dirty="0"/>
              <a:t>Preferred stock can also be:</a:t>
            </a:r>
          </a:p>
          <a:p>
            <a:pPr lvl="2"/>
            <a:r>
              <a:rPr lang="en-US" altLang="en-US" dirty="0"/>
              <a:t>Callable</a:t>
            </a:r>
          </a:p>
          <a:p>
            <a:pPr lvl="2"/>
            <a:r>
              <a:rPr lang="en-US" altLang="en-US" dirty="0"/>
              <a:t>Convertible</a:t>
            </a:r>
          </a:p>
          <a:p>
            <a:pPr lvl="2"/>
            <a:r>
              <a:rPr lang="en-US" altLang="en-US" dirty="0"/>
              <a:t>Cumulative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E23374-5BA0-496A-B8CE-3F5D9CA8F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69FDE6-10D5-410D-9531-1E5CDDCAE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609600"/>
          </a:xfrm>
        </p:spPr>
        <p:txBody>
          <a:bodyPr/>
          <a:lstStyle/>
          <a:p>
            <a:r>
              <a:rPr lang="en-US" altLang="en-US" dirty="0"/>
              <a:t>How Businesses Raise Capital by Issuing Bonds </a:t>
            </a:r>
            <a:r>
              <a:rPr lang="en-US" altLang="en-US" sz="2000" dirty="0"/>
              <a:t>1 of 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97BCA-971F-45C4-BE91-EA2C793150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19-4</a:t>
            </a:r>
          </a:p>
        </p:txBody>
      </p:sp>
      <p:sp>
        <p:nvSpPr>
          <p:cNvPr id="31752" name="TextBox 12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Learning the Language of Bonds</a:t>
            </a:r>
          </a:p>
          <a:p>
            <a:pPr lvl="1"/>
            <a:r>
              <a:rPr lang="en-US" altLang="en-US" b="1" dirty="0"/>
              <a:t>Bond</a:t>
            </a:r>
            <a:r>
              <a:rPr lang="en-US" altLang="en-US" dirty="0"/>
              <a:t> — A corporate certificate indicating that a person has lent money to a firm.</a:t>
            </a:r>
          </a:p>
          <a:p>
            <a:pPr lvl="1"/>
            <a:r>
              <a:rPr lang="en-US" altLang="en-US" b="1" dirty="0"/>
              <a:t>Principal</a:t>
            </a:r>
            <a:r>
              <a:rPr lang="en-US" altLang="en-US" dirty="0"/>
              <a:t> — The face value of the bond.</a:t>
            </a:r>
          </a:p>
          <a:p>
            <a:pPr lvl="1"/>
            <a:r>
              <a:rPr lang="en-US" altLang="en-US" b="1" dirty="0"/>
              <a:t>Maturity date</a:t>
            </a:r>
            <a:r>
              <a:rPr lang="en-US" altLang="en-US" dirty="0"/>
              <a:t> — The exact date the issuer of a bond must pay the principal to the bondholder.</a:t>
            </a:r>
          </a:p>
          <a:p>
            <a:pPr lvl="1"/>
            <a:r>
              <a:rPr lang="en-US" altLang="en-US" b="1" dirty="0"/>
              <a:t>Interest</a:t>
            </a:r>
            <a:r>
              <a:rPr lang="en-US" altLang="en-US" dirty="0"/>
              <a:t> — The payment the issuer makes to the bondholders for use of the borrowed money.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8FE79C-1826-412F-9530-7A1FD5A984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8E7F2D-509E-4652-8E4A-080A07D42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</p:spPr>
        <p:txBody>
          <a:bodyPr/>
          <a:lstStyle/>
          <a:p>
            <a:r>
              <a:rPr lang="en-US" altLang="en-US" dirty="0"/>
              <a:t>Figure 19.2 Types of Government Securities that Compete with Corporate Bonds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D45604-8643-4912-B7B7-949B8386E0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19-4</a:t>
            </a:r>
          </a:p>
        </p:txBody>
      </p:sp>
      <p:pic>
        <p:nvPicPr>
          <p:cNvPr id="18" name="Content Placeholder 17" descr="A summary graphic.">
            <a:extLst>
              <a:ext uri="{FF2B5EF4-FFF2-40B4-BE49-F238E27FC236}">
                <a16:creationId xmlns:a16="http://schemas.microsoft.com/office/drawing/2014/main" id="{F6752B56-E671-4602-A24D-24EA5CF13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304" y="1752600"/>
            <a:ext cx="6103391" cy="458836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4" action="ppaction://hlinksldjump"/>
              </a:rPr>
              <a:t>Jump to long description in appendix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09C099-FBC9-41AC-995D-0F9BE2B9C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3C5C536-B106-4A6D-BD8B-BF98646F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609600"/>
          </a:xfrm>
        </p:spPr>
        <p:txBody>
          <a:bodyPr/>
          <a:lstStyle/>
          <a:p>
            <a:r>
              <a:rPr lang="en-US" altLang="en-US" dirty="0"/>
              <a:t>How Businesses Raise Capital by Issuing Bonds </a:t>
            </a:r>
            <a:r>
              <a:rPr lang="en-US" altLang="en-US" sz="2000" dirty="0"/>
              <a:t>2 of 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B2655D-C34C-4389-A44B-D8ED546E8E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19-4</a:t>
            </a:r>
          </a:p>
        </p:txBody>
      </p:sp>
      <p:sp>
        <p:nvSpPr>
          <p:cNvPr id="33799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Advantages of Issuing Bonds</a:t>
            </a:r>
          </a:p>
          <a:p>
            <a:pPr lvl="1"/>
            <a:r>
              <a:rPr lang="en-US" altLang="en-US" dirty="0"/>
              <a:t>Bondholders are creditors, not owners, of the firm and canno</a:t>
            </a:r>
            <a:r>
              <a:rPr lang="en-US" altLang="ja-JP" dirty="0"/>
              <a:t>t vote on corporate matters.</a:t>
            </a:r>
          </a:p>
          <a:p>
            <a:pPr lvl="1"/>
            <a:r>
              <a:rPr lang="en-US" altLang="en-US" dirty="0"/>
              <a:t>Bond interest is tax-deductible.</a:t>
            </a:r>
          </a:p>
          <a:p>
            <a:pPr lvl="1"/>
            <a:r>
              <a:rPr lang="en-US" altLang="en-US" dirty="0"/>
              <a:t>Bonds are a temporary source of funding and are eventually repaid.</a:t>
            </a:r>
          </a:p>
          <a:p>
            <a:pPr lvl="1"/>
            <a:r>
              <a:rPr lang="en-US" altLang="en-US" dirty="0"/>
              <a:t>Bonds can be repaid before the maturity date if they are callable.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00A02F-21A7-4516-8F9C-FE4369AC4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41DF-34B9-4346-8D9F-4D14DD7E1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1C4FA0-7490-4CAE-8C53-A539D414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400800" cy="609600"/>
          </a:xfrm>
        </p:spPr>
        <p:txBody>
          <a:bodyPr/>
          <a:lstStyle/>
          <a:p>
            <a:r>
              <a:rPr lang="en-US" altLang="en-US" dirty="0"/>
              <a:t>How Businesses Raise Capital by Issuing Bonds </a:t>
            </a:r>
            <a:r>
              <a:rPr lang="en-US" altLang="en-US" sz="2000" dirty="0"/>
              <a:t>3 of 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4DFE7C-A788-4458-85AF-0AA60750D2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19-4</a:t>
            </a:r>
          </a:p>
        </p:txBody>
      </p:sp>
      <p:sp>
        <p:nvSpPr>
          <p:cNvPr id="34823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Disadvantages of Issuing Bonds</a:t>
            </a:r>
          </a:p>
          <a:p>
            <a:pPr lvl="1"/>
            <a:r>
              <a:rPr lang="en-US" altLang="en-US" dirty="0"/>
              <a:t>Bonds increase debt and can affect the market’</a:t>
            </a:r>
            <a:r>
              <a:rPr lang="en-US" altLang="ja-JP" dirty="0"/>
              <a:t>s perception of the firm.</a:t>
            </a:r>
          </a:p>
          <a:p>
            <a:pPr lvl="1"/>
            <a:r>
              <a:rPr lang="en-US" altLang="en-US" dirty="0"/>
              <a:t>Paying interest on bonds is a legal obligation. If interest is no</a:t>
            </a:r>
            <a:r>
              <a:rPr lang="en-US" altLang="ja-JP" dirty="0"/>
              <a:t>t paid, bondholders can take legal action.</a:t>
            </a:r>
          </a:p>
          <a:p>
            <a:pPr lvl="1"/>
            <a:r>
              <a:rPr lang="en-US" altLang="en-US" dirty="0"/>
              <a:t>The face value of the bond must be repaid on the maturity date.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189308-79F8-4CC5-B24F-AF98720EBF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0B3F69-5F99-4177-9152-53B28E8AE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19.3 Bond Ratings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89D82-56B1-4680-BA99-A804087343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19-4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172173"/>
              </p:ext>
            </p:extLst>
          </p:nvPr>
        </p:nvGraphicFramePr>
        <p:xfrm>
          <a:off x="548640" y="1628330"/>
          <a:ext cx="8046720" cy="4267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Moody’s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Standard &amp; Poor’s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Fitch Ratings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Highest quality (lowest default risk)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 quality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Upper medium grade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BBB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BBB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 grade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BB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BB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Lower medium grade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Speculative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CCC, CC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CCC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Poor (high default risk)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DDD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Highly speculative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Lowest grade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902E7D-6D91-4E9E-A325-3ED646F033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0BF19A-8E6B-47B9-BD7B-508B6B664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467D8C2-5A50-4380-99C4-B4F34A60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609600"/>
          </a:xfrm>
        </p:spPr>
        <p:txBody>
          <a:bodyPr/>
          <a:lstStyle/>
          <a:p>
            <a:r>
              <a:rPr lang="en-US" altLang="en-US" dirty="0"/>
              <a:t>How Businesses Raise Capital by Issuing Bonds </a:t>
            </a:r>
            <a:r>
              <a:rPr lang="en-US" altLang="en-US" sz="2000" dirty="0"/>
              <a:t>4 of 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FB09D-610F-4C13-95F9-3E679E1EAD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Different Classes of Bonds</a:t>
            </a:r>
          </a:p>
          <a:p>
            <a:pPr lvl="1"/>
            <a:r>
              <a:rPr lang="en-US" altLang="en-US" dirty="0"/>
              <a:t>Unsecured bonds (</a:t>
            </a:r>
            <a:r>
              <a:rPr lang="en-US" altLang="en-US" b="1" dirty="0"/>
              <a:t>debenture bonds</a:t>
            </a:r>
            <a:r>
              <a:rPr lang="en-US" altLang="en-US" dirty="0"/>
              <a:t>) are not backed by specific collateral.</a:t>
            </a:r>
          </a:p>
          <a:p>
            <a:pPr lvl="1"/>
            <a:r>
              <a:rPr lang="en-US" altLang="en-US" dirty="0"/>
              <a:t>Secured bonds are backed by collateral such as land or equipment.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027F69-633E-43E3-BA2E-261B12745B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FF3D35-95E6-4E93-BF27-B78C871C0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B1EF722-2045-4FFA-9525-17850D0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609600"/>
          </a:xfrm>
        </p:spPr>
        <p:txBody>
          <a:bodyPr/>
          <a:lstStyle/>
          <a:p>
            <a:r>
              <a:rPr lang="en-US" altLang="en-US" dirty="0"/>
              <a:t>How Businesses Raise Capital by Issuing Bonds </a:t>
            </a:r>
            <a:r>
              <a:rPr lang="en-US" altLang="en-US" sz="2000" dirty="0"/>
              <a:t>5 of 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36BE43-3178-46E7-9218-FEEC49C477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19-4</a:t>
            </a:r>
          </a:p>
        </p:txBody>
      </p:sp>
      <p:sp>
        <p:nvSpPr>
          <p:cNvPr id="37895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Special Bond Features</a:t>
            </a:r>
          </a:p>
          <a:p>
            <a:pPr lvl="1"/>
            <a:r>
              <a:rPr lang="en-US" altLang="en-US" b="1" dirty="0"/>
              <a:t>Sinking fund </a:t>
            </a:r>
            <a:r>
              <a:rPr lang="en-US" altLang="en-US" dirty="0"/>
              <a:t>— Reserve account in which the issuer periodically retires some part of the bond principal prior to maturity so that enough capital will be accumulated by the maturity date.</a:t>
            </a:r>
          </a:p>
          <a:p>
            <a:pPr lvl="1"/>
            <a:r>
              <a:rPr lang="en-US" altLang="en-US" b="1" dirty="0"/>
              <a:t>Callable bonds </a:t>
            </a:r>
            <a:r>
              <a:rPr lang="en-US" altLang="en-US" dirty="0"/>
              <a:t>permit bond issuers to pay off the principal before the maturity date.</a:t>
            </a:r>
          </a:p>
          <a:p>
            <a:pPr lvl="1"/>
            <a:r>
              <a:rPr lang="en-US" altLang="en-US" b="1" dirty="0"/>
              <a:t>Convertible bonds </a:t>
            </a:r>
            <a:r>
              <a:rPr lang="en-US" altLang="en-US" dirty="0"/>
              <a:t>allow bondholders to convert their bonds into shares of common stock.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6ACE05-0FEB-4BDA-AC71-210EFDEB5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045E32-22D2-42B0-ADC0-6B8946E441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Investors Buy Securities </a:t>
            </a:r>
            <a:r>
              <a:rPr lang="en-US" altLang="en-US" sz="2000" dirty="0"/>
              <a:t>1 of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7CF6E-27C7-456F-ACC2-E729838621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19-5</a:t>
            </a:r>
          </a:p>
        </p:txBody>
      </p:sp>
      <p:sp>
        <p:nvSpPr>
          <p:cNvPr id="39943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Stockbroker</a:t>
            </a:r>
            <a:r>
              <a:rPr lang="en-US" altLang="en-US" dirty="0"/>
              <a:t> — A registered representative who works as a market intermediary to buy and sell securities for clients.</a:t>
            </a:r>
          </a:p>
          <a:p>
            <a:r>
              <a:rPr lang="en-US" altLang="en-US" dirty="0"/>
              <a:t>Investing through Online Brokers</a:t>
            </a:r>
          </a:p>
          <a:p>
            <a:pPr lvl="1"/>
            <a:r>
              <a:rPr lang="en-US" altLang="en-US" dirty="0"/>
              <a:t>Online trading services, such as TD Ameritrade, E*Trade, and Fidelity, offer securities trading services online to buy and sell stocks and bonds.</a:t>
            </a:r>
          </a:p>
          <a:p>
            <a:pPr lvl="1"/>
            <a:r>
              <a:rPr lang="en-US" altLang="en-US" dirty="0"/>
              <a:t>Online brokers can charge much lower trading fees.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35703-9672-495A-88E7-7E70C8BA8D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9B8F4D-DEAE-4EFB-A707-C1D74BFD35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 </a:t>
            </a:r>
            <a:r>
              <a:rPr lang="en-US" altLang="en-US" sz="2000" dirty="0"/>
              <a:t>1 of 2</a:t>
            </a:r>
          </a:p>
        </p:txBody>
      </p:sp>
      <p:sp>
        <p:nvSpPr>
          <p:cNvPr id="14341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95850"/>
          </a:xfrm>
        </p:spPr>
        <p:txBody>
          <a:bodyPr/>
          <a:lstStyle/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19-1 </a:t>
            </a:r>
            <a:r>
              <a:rPr lang="en-US" dirty="0"/>
              <a:t>Describe the role of securities markets and of investment bankers.</a:t>
            </a:r>
          </a:p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19-2 </a:t>
            </a:r>
            <a:r>
              <a:rPr lang="en-US" dirty="0"/>
              <a:t>Identify the stock exchanges where securities are traded.</a:t>
            </a:r>
          </a:p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19-3 </a:t>
            </a:r>
            <a:r>
              <a:rPr lang="en-US" dirty="0"/>
              <a:t>Compare the advantages and disadvantages of equity financing by issuing stock, and detail the differences between common and preferred stock.</a:t>
            </a:r>
          </a:p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19-4 </a:t>
            </a:r>
            <a:r>
              <a:rPr lang="en-US" dirty="0"/>
              <a:t>Compare the advantages and disadvantages of obtaining debt financing by issuing bonds, and identify the classes and features of bonds.</a:t>
            </a:r>
            <a:endParaRPr lang="en-US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F5D5BD-0EB1-4541-8C8A-3115A411CD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A3DE4C-A696-4A05-AF23-15509BAB7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8401059-C740-4C9E-81BF-4ABD003B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Investors Buy Securities </a:t>
            </a:r>
            <a:r>
              <a:rPr lang="en-US" altLang="en-US" sz="2000" dirty="0"/>
              <a:t>2 of 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B7EA88-2D3A-42A0-A75A-E7596C4ABE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19-5</a:t>
            </a:r>
          </a:p>
        </p:txBody>
      </p:sp>
      <p:sp>
        <p:nvSpPr>
          <p:cNvPr id="41991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Choosing the Right Investment Strategy</a:t>
            </a:r>
          </a:p>
          <a:p>
            <a:pPr lvl="1"/>
            <a:r>
              <a:rPr lang="en-US" altLang="en-US" dirty="0"/>
              <a:t>Consider five criteria when selecting investment options: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Investment risk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Yield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Duration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Liquidity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Tax consequences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EEAA22-BBA2-408C-8FE3-D12AD53200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73F8CB-2F49-4C4C-84FB-F6D05C581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53B7132-2155-4393-B7B6-7B642D69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Investors Buy Securities </a:t>
            </a:r>
            <a:r>
              <a:rPr lang="en-US" altLang="en-US" sz="2000" dirty="0"/>
              <a:t>3 of 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2BDEA-1D40-4302-8B41-97BFE702B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19-5</a:t>
            </a:r>
          </a:p>
        </p:txBody>
      </p:sp>
      <p:sp>
        <p:nvSpPr>
          <p:cNvPr id="45063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Reducing Risk by Diversifying Investments</a:t>
            </a:r>
          </a:p>
          <a:p>
            <a:pPr lvl="1"/>
            <a:r>
              <a:rPr lang="en-US" altLang="en-US" b="1" dirty="0"/>
              <a:t>Diversification</a:t>
            </a:r>
            <a:r>
              <a:rPr lang="en-US" altLang="en-US" dirty="0"/>
              <a:t> — Buying several different investment alternatives to spread the risk of investing.</a:t>
            </a:r>
          </a:p>
          <a:p>
            <a:pPr lvl="1"/>
            <a:r>
              <a:rPr lang="en-US" altLang="en-US" dirty="0"/>
              <a:t>If diversifying, an investor may put: </a:t>
            </a:r>
          </a:p>
          <a:p>
            <a:pPr lvl="2"/>
            <a:r>
              <a:rPr lang="en-US" altLang="en-US" dirty="0"/>
              <a:t>25 percent of his or her money into U.S. growth stocks</a:t>
            </a:r>
          </a:p>
          <a:p>
            <a:pPr lvl="2"/>
            <a:r>
              <a:rPr lang="en-US" altLang="en-US" dirty="0"/>
              <a:t>25 percent in government bonds</a:t>
            </a:r>
          </a:p>
          <a:p>
            <a:pPr lvl="2"/>
            <a:r>
              <a:rPr lang="en-US" altLang="en-US" dirty="0"/>
              <a:t>25 percent in dividend-paying stocks</a:t>
            </a:r>
          </a:p>
          <a:p>
            <a:pPr lvl="2"/>
            <a:r>
              <a:rPr lang="en-US" altLang="en-US" dirty="0"/>
              <a:t>10 percent in an international mutual fund</a:t>
            </a:r>
          </a:p>
          <a:p>
            <a:pPr lvl="2"/>
            <a:r>
              <a:rPr lang="en-US" altLang="en-US" dirty="0"/>
              <a:t>The rest in a savings account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5616-0327-46F5-B73B-CD70EE9D47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26DBE0-04DF-41D8-9FF8-F5D0C1378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Investing in Stocks </a:t>
            </a:r>
            <a:r>
              <a:rPr lang="en-US" altLang="en-US" sz="2000" dirty="0"/>
              <a:t>1 of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9321E6-F826-4290-A0B8-517F2BC72F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19-6</a:t>
            </a:r>
          </a:p>
        </p:txBody>
      </p:sp>
      <p:sp>
        <p:nvSpPr>
          <p:cNvPr id="49159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Perceptions of the Market</a:t>
            </a:r>
          </a:p>
          <a:p>
            <a:pPr lvl="1"/>
            <a:r>
              <a:rPr lang="en-US" altLang="en-US" b="1" dirty="0"/>
              <a:t>Bulls</a:t>
            </a:r>
            <a:r>
              <a:rPr lang="en-US" altLang="en-US" dirty="0"/>
              <a:t> — Investors who believe stock prices are going to rise.</a:t>
            </a:r>
          </a:p>
          <a:p>
            <a:pPr lvl="1"/>
            <a:r>
              <a:rPr lang="en-US" altLang="en-US" b="1" dirty="0"/>
              <a:t>Bears</a:t>
            </a:r>
            <a:r>
              <a:rPr lang="en-US" altLang="en-US" dirty="0"/>
              <a:t> — Investors who expect stock prices to decline.</a:t>
            </a:r>
          </a:p>
          <a:p>
            <a:r>
              <a:rPr lang="en-US" altLang="en-US" dirty="0"/>
              <a:t>Selecting Stocks</a:t>
            </a:r>
          </a:p>
          <a:p>
            <a:pPr lvl="1"/>
            <a:r>
              <a:rPr lang="en-US" altLang="en-US" b="1" dirty="0"/>
              <a:t>Capital gains </a:t>
            </a:r>
            <a:r>
              <a:rPr lang="en-US" altLang="en-US" dirty="0"/>
              <a:t>— The positive difference between purchase price of a stock and its sale price.</a:t>
            </a:r>
          </a:p>
          <a:p>
            <a:pPr lvl="1"/>
            <a:r>
              <a:rPr lang="en-US" altLang="en-US" dirty="0"/>
              <a:t>Investors can also choose stocks according to their strategy:</a:t>
            </a:r>
          </a:p>
          <a:p>
            <a:pPr lvl="2"/>
            <a:r>
              <a:rPr lang="en-US" altLang="en-US" dirty="0"/>
              <a:t>Blue-chip stocks</a:t>
            </a:r>
          </a:p>
          <a:p>
            <a:pPr lvl="2"/>
            <a:r>
              <a:rPr lang="en-US" altLang="en-US" dirty="0"/>
              <a:t>Growth stocks</a:t>
            </a:r>
          </a:p>
          <a:p>
            <a:pPr lvl="2"/>
            <a:r>
              <a:rPr lang="en-US" altLang="en-US" dirty="0"/>
              <a:t>Income stocks</a:t>
            </a:r>
          </a:p>
          <a:p>
            <a:pPr lvl="2"/>
            <a:r>
              <a:rPr lang="en-US" altLang="en-US" dirty="0"/>
              <a:t>Penny stocks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A13EA9-5822-41DA-8009-EF7FA0A7F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DEFE0-DAB2-4571-9493-7D7B0BB7A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658DBD-A26A-4AFD-87AA-9AFBF309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Investing in Stocks </a:t>
            </a:r>
            <a:r>
              <a:rPr lang="en-US" altLang="en-US" sz="2000" dirty="0"/>
              <a:t>2 of 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C32467-2E50-4C5F-B424-5661CBDE1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19-6</a:t>
            </a:r>
          </a:p>
        </p:txBody>
      </p:sp>
      <p:sp>
        <p:nvSpPr>
          <p:cNvPr id="52231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Stock Splits</a:t>
            </a:r>
          </a:p>
          <a:p>
            <a:pPr lvl="1"/>
            <a:r>
              <a:rPr lang="en-US" altLang="en-US" b="1" dirty="0"/>
              <a:t>Stock splits </a:t>
            </a:r>
            <a:r>
              <a:rPr lang="en-US" altLang="en-US" dirty="0"/>
              <a:t>— An action by a company that gives stockholders two or more shares of stock for each one they own.</a:t>
            </a:r>
          </a:p>
          <a:p>
            <a:pPr lvl="1"/>
            <a:r>
              <a:rPr lang="en-US" altLang="en-US" dirty="0"/>
              <a:t>Splits cause no change in the firm’</a:t>
            </a:r>
            <a:r>
              <a:rPr lang="en-US" altLang="ja-JP" dirty="0"/>
              <a:t>s ownership structure and no immediate change in the investment’s value.</a:t>
            </a:r>
          </a:p>
          <a:p>
            <a:pPr lvl="1"/>
            <a:r>
              <a:rPr lang="en-US" altLang="en-US" dirty="0"/>
              <a:t>Firms can never be forced to spilt their stocks.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E2F22F-B5C0-45D4-B429-3D6CCF697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A30EC8-F65E-4364-85DF-D3C94118C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3FF02BC-815A-48DE-A523-8E9613A9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Investing in Stocks </a:t>
            </a:r>
            <a:r>
              <a:rPr lang="en-US" altLang="en-US" sz="2000" dirty="0"/>
              <a:t>3 of 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B19FBF-1320-4862-BD53-2886690F92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19-6</a:t>
            </a:r>
          </a:p>
        </p:txBody>
      </p:sp>
      <p:sp>
        <p:nvSpPr>
          <p:cNvPr id="53256" name="TextBox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Buying Stock on Margin</a:t>
            </a:r>
          </a:p>
          <a:p>
            <a:pPr lvl="1"/>
            <a:r>
              <a:rPr lang="en-US" altLang="en-US" b="1" dirty="0"/>
              <a:t>Buying stock on margin </a:t>
            </a:r>
            <a:r>
              <a:rPr lang="en-US" altLang="en-US" dirty="0"/>
              <a:t>— Purchasing stocks by borrowing some of the </a:t>
            </a:r>
            <a:r>
              <a:rPr lang="en-US" altLang="ja-JP" dirty="0"/>
              <a:t>purchase cost from the brokerage firm.</a:t>
            </a:r>
            <a:endParaRPr lang="en-US" altLang="en-US" dirty="0"/>
          </a:p>
          <a:p>
            <a:pPr lvl="1"/>
            <a:r>
              <a:rPr lang="en-US" altLang="en-US" dirty="0"/>
              <a:t>Margin is the portion of the stock’</a:t>
            </a:r>
            <a:r>
              <a:rPr lang="en-US" altLang="ja-JP" dirty="0"/>
              <a:t>s purchase price that the investor must pay with their own money.</a:t>
            </a:r>
          </a:p>
          <a:p>
            <a:pPr lvl="1"/>
            <a:r>
              <a:rPr lang="en-US" altLang="en-US" dirty="0"/>
              <a:t>If a broker issues a margin call, the investor has to come up with money to cover losses.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0FE1A1-87CE-45C2-9B7F-CD6B8AC34A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8D1584-D70A-4E37-A3DC-B6E47BC48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2041-2E18-46BB-8922-093D86A5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Investing in Stocks </a:t>
            </a:r>
            <a:r>
              <a:rPr lang="en-US" altLang="en-US" sz="2000" dirty="0"/>
              <a:t>4 of 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862D2E-F2A7-425F-BF47-27319D6244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8373-C5CB-4543-86CF-6AB8111C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Stock Quotations</a:t>
            </a:r>
          </a:p>
          <a:p>
            <a:pPr lvl="1"/>
            <a:r>
              <a:rPr lang="en-US" dirty="0"/>
              <a:t>Information in a quote includes:</a:t>
            </a:r>
          </a:p>
          <a:p>
            <a:pPr lvl="2"/>
            <a:r>
              <a:rPr lang="en-US" dirty="0"/>
              <a:t>Highest and lowest price for that day</a:t>
            </a:r>
          </a:p>
          <a:p>
            <a:pPr lvl="2"/>
            <a:r>
              <a:rPr lang="en-US" dirty="0"/>
              <a:t>High and low over the past 52 weeks</a:t>
            </a:r>
          </a:p>
          <a:p>
            <a:pPr lvl="2"/>
            <a:r>
              <a:rPr lang="en-US" dirty="0"/>
              <a:t>Dividend paid</a:t>
            </a:r>
          </a:p>
          <a:p>
            <a:pPr lvl="2"/>
            <a:r>
              <a:rPr lang="en-US" dirty="0"/>
              <a:t>Dividend yield</a:t>
            </a:r>
          </a:p>
          <a:p>
            <a:pPr lvl="2"/>
            <a:r>
              <a:rPr lang="en-US" dirty="0"/>
              <a:t>Ratios such as price/earnings ratio</a:t>
            </a:r>
          </a:p>
          <a:p>
            <a:pPr lvl="2"/>
            <a:r>
              <a:rPr lang="en-US" dirty="0"/>
              <a:t>Earnings per share</a:t>
            </a:r>
          </a:p>
          <a:p>
            <a:pPr lvl="2"/>
            <a:r>
              <a:rPr lang="en-US" dirty="0"/>
              <a:t>Number of shares traded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2D488-2591-43F1-8E16-6BA201B14E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F24FC-CAE5-4801-BA38-3660E60F0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19.4 Understanding Stock Quotations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206AFF-D8F2-49FE-91BB-F91BE82FE9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19-6</a:t>
            </a:r>
          </a:p>
        </p:txBody>
      </p:sp>
      <p:pic>
        <p:nvPicPr>
          <p:cNvPr id="21" name="Content Placeholder 20" descr="A Microsoft Corporation stock quote listing the stock’s trading during the current day.">
            <a:extLst>
              <a:ext uri="{FF2B5EF4-FFF2-40B4-BE49-F238E27FC236}">
                <a16:creationId xmlns:a16="http://schemas.microsoft.com/office/drawing/2014/main" id="{BE21DE71-CC3D-434B-A04E-3FEEC7DA7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7950" y="1371600"/>
            <a:ext cx="5008099" cy="496368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E16B4F-E9AD-4BEA-982F-2946F49B15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4" action="ppaction://hlinksldjump"/>
              </a:rPr>
              <a:t>Jump to long description in appendix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887C1E-CBF7-486D-88DB-969F9B720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Investing in Bonds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0862E8-8ED4-4AEB-978C-EB4A8EC9C1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19-7</a:t>
            </a:r>
          </a:p>
        </p:txBody>
      </p:sp>
      <p:sp>
        <p:nvSpPr>
          <p:cNvPr id="56328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First-time bond investors generally ask two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Do I have to hold a bond until the maturity date?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How can I assess the investment risk of a particular bond issue?</a:t>
            </a:r>
          </a:p>
          <a:p>
            <a:r>
              <a:rPr lang="en-US" altLang="en-US" dirty="0"/>
              <a:t>Investing in High-Risk (Junk) Bonds</a:t>
            </a:r>
          </a:p>
          <a:p>
            <a:pPr lvl="1"/>
            <a:r>
              <a:rPr lang="en-US" altLang="en-US" b="1" dirty="0"/>
              <a:t>Junk bonds </a:t>
            </a:r>
            <a:r>
              <a:rPr lang="en-US" altLang="en-US" dirty="0"/>
              <a:t>— High-risk, high-interest bonds.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92CF90-E831-4581-82F0-B64589C12A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4D8BA9-7129-4C47-A487-05519A1301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Investing in Mutual Funds and Exchange-Traded Funds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64569E-5D26-4373-9CF5-257DB93901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19-8</a:t>
            </a:r>
          </a:p>
        </p:txBody>
      </p:sp>
      <p:sp>
        <p:nvSpPr>
          <p:cNvPr id="58375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Mutual fund </a:t>
            </a:r>
            <a:r>
              <a:rPr lang="en-US" altLang="en-US" dirty="0"/>
              <a:t>— An organization that buys stocks and bonds and then sells shares in those securities to the public.</a:t>
            </a:r>
          </a:p>
          <a:p>
            <a:pPr lvl="1"/>
            <a:r>
              <a:rPr lang="en-US" altLang="en-US" dirty="0"/>
              <a:t>The fund pools investors’ </a:t>
            </a:r>
            <a:r>
              <a:rPr lang="en-US" altLang="ja-JP" dirty="0"/>
              <a:t>money and buys stocks according to the fund’s purpose.</a:t>
            </a:r>
          </a:p>
          <a:p>
            <a:r>
              <a:rPr lang="en-US" altLang="en-US" b="1" dirty="0"/>
              <a:t>Exchange-traded funds (ETFs) </a:t>
            </a:r>
            <a:r>
              <a:rPr lang="en-US" altLang="en-US" dirty="0"/>
              <a:t>— Collections of stocks that are traded on exchanges but are traded more like individual stocks than like mutual funds.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BC9E08-50B2-4431-BD45-4527C4473B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28D8BA-8A96-42B2-BC74-4C5542ABA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19.6 Comparing Investments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B0CDD-C2CA-4D72-B576-C52F618AC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281584"/>
              </p:ext>
            </p:extLst>
          </p:nvPr>
        </p:nvGraphicFramePr>
        <p:xfrm>
          <a:off x="457200" y="1981200"/>
          <a:ext cx="8229600" cy="2682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Investment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Degree of Risk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Expected income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Possible growth (capital gain)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Bonds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Low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Secure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Little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Preferred stock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Medium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Steady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Little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Common stock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Variable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Mutual funds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Medium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Variable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ETFs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Medium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Variable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130840-3A85-4D21-AB59-AA9931197B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6A2AC-23A7-4776-AD56-6389A2B16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 </a:t>
            </a:r>
            <a:r>
              <a:rPr lang="en-US" altLang="en-US" sz="2000" dirty="0"/>
              <a:t>2 of 2</a:t>
            </a:r>
          </a:p>
        </p:txBody>
      </p:sp>
      <p:sp>
        <p:nvSpPr>
          <p:cNvPr id="14341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153400" cy="5395850"/>
          </a:xfrm>
        </p:spPr>
        <p:txBody>
          <a:bodyPr/>
          <a:lstStyle/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19-5 </a:t>
            </a:r>
            <a:r>
              <a:rPr lang="en-US" dirty="0"/>
              <a:t>Explain how to invest in securities markets and set investment objectives such as long-term growth, income, cash, and protection from inflation.</a:t>
            </a:r>
          </a:p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19-6 </a:t>
            </a:r>
            <a:r>
              <a:rPr lang="en-US" dirty="0"/>
              <a:t>Analyze the opportunities stocks offer as investments.</a:t>
            </a:r>
          </a:p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19-7 </a:t>
            </a:r>
            <a:r>
              <a:rPr lang="en-US" dirty="0"/>
              <a:t>Analyze the opportunities bonds offer as investments.</a:t>
            </a:r>
          </a:p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19-8 </a:t>
            </a:r>
            <a:r>
              <a:rPr lang="en-US" dirty="0"/>
              <a:t>Explain the investment opportunities in mutual funds and exchange-traded funds (ETFs).</a:t>
            </a:r>
          </a:p>
          <a:p>
            <a:pPr marL="1203325" indent="-1203325"/>
            <a:r>
              <a:rPr lang="en-US" b="1" dirty="0">
                <a:solidFill>
                  <a:srgbClr val="006288"/>
                </a:solidFill>
              </a:rPr>
              <a:t>LO 19-9 </a:t>
            </a:r>
            <a:r>
              <a:rPr lang="en-US" dirty="0"/>
              <a:t>Describe how indicators like the Dow Jones Industrial Average affect the market.</a:t>
            </a:r>
            <a:endParaRPr lang="en-US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F5D5BD-0EB1-4541-8C8A-3115A411CD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A3DE4C-A696-4A05-AF23-15509BAB7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Stock Market Indicators </a:t>
            </a:r>
            <a:r>
              <a:rPr lang="en-US" altLang="en-US" sz="2000" dirty="0"/>
              <a:t>1 of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31A5-F308-422A-8BC0-57C025CBBD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19-9</a:t>
            </a:r>
          </a:p>
        </p:txBody>
      </p:sp>
      <p:sp>
        <p:nvSpPr>
          <p:cNvPr id="66567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Dow Jones Industrial Average (the Dow) </a:t>
            </a:r>
            <a:r>
              <a:rPr lang="en-US" altLang="en-US" dirty="0"/>
              <a:t>— The average cost of 30 selected industrial stocks, used to give an indication of the direction of the stock market over time.</a:t>
            </a:r>
          </a:p>
          <a:p>
            <a:r>
              <a:rPr lang="en-US" altLang="en-US" dirty="0"/>
              <a:t>Critics say the 30-company Dow is too small a sample and suggest following the S&amp;P 500.</a:t>
            </a:r>
          </a:p>
          <a:p>
            <a:r>
              <a:rPr lang="en-US" altLang="en-US" dirty="0"/>
              <a:t>S&amp;P 500 tracks the performance of 400 industrial, 40 financial, 40 public utility, and 20 transportation stocks.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6AD5AB2-3588-4034-BBC4-7872D22918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8E25BB-99B3-4347-91A2-E093064850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19.7 The Original Dow and Current Dow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4DB2F-2979-470D-9FD0-FE9B037B83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19-9</a:t>
            </a:r>
          </a:p>
        </p:txBody>
      </p:sp>
      <p:pic>
        <p:nvPicPr>
          <p:cNvPr id="18" name="Content Placeholder 17" descr="A list of the original and current DOW companies.">
            <a:extLst>
              <a:ext uri="{FF2B5EF4-FFF2-40B4-BE49-F238E27FC236}">
                <a16:creationId xmlns:a16="http://schemas.microsoft.com/office/drawing/2014/main" id="{C1850695-D16B-47CB-A2BD-E99B8DF77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873" y="1371600"/>
            <a:ext cx="5996253" cy="493871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4" action="ppaction://hlinksldjump"/>
              </a:rPr>
              <a:t>Jump to long description in appendix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90B3C4-E76E-48EA-8479-18AC995636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08EB4E-E3B3-4ECD-8AF1-47523D9F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Stock Market Indicators </a:t>
            </a:r>
            <a:r>
              <a:rPr lang="en-US" altLang="en-US" sz="2000" dirty="0"/>
              <a:t>2 of 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4F7E0-F09A-4C73-AA4D-FA64219A7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19-9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Riding the Market’s Roller Coaster</a:t>
            </a:r>
          </a:p>
          <a:p>
            <a:pPr lvl="1"/>
            <a:r>
              <a:rPr lang="en-US" altLang="en-US" b="1" dirty="0"/>
              <a:t>October 29, 1929 </a:t>
            </a:r>
            <a:r>
              <a:rPr lang="en-US" altLang="en-US" dirty="0"/>
              <a:t>— Black Tuesday; the market lost 13 percent of its value.</a:t>
            </a:r>
          </a:p>
          <a:p>
            <a:pPr lvl="1"/>
            <a:r>
              <a:rPr lang="en-US" altLang="en-US" b="1" dirty="0"/>
              <a:t>October 19, 1987 </a:t>
            </a:r>
            <a:r>
              <a:rPr lang="en-US" altLang="en-US" dirty="0"/>
              <a:t>— The market suffered its worst one-day drop when it lost 22 percent of its value.</a:t>
            </a:r>
          </a:p>
          <a:p>
            <a:pPr lvl="1"/>
            <a:r>
              <a:rPr lang="en-US" altLang="en-US" b="1" dirty="0"/>
              <a:t>October 27, 1997 </a:t>
            </a:r>
            <a:r>
              <a:rPr lang="en-US" altLang="en-US" dirty="0"/>
              <a:t>— Fears of an economic crisis in Asia cause widespread panic and losses.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86BCFA-1DE1-42C4-BE6B-0C8460CCBF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832866-8F89-448D-9710-509DE55D2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0914852-A521-4626-983E-0DA7F150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Stock Market Indicators </a:t>
            </a:r>
            <a:r>
              <a:rPr lang="en-US" altLang="en-US" sz="2000" dirty="0"/>
              <a:t>3 of 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9BB809-CEC8-449C-8931-AF548DE1C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19-9</a:t>
            </a:r>
          </a:p>
        </p:txBody>
      </p:sp>
      <p:sp>
        <p:nvSpPr>
          <p:cNvPr id="68615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Riding the Market’s Roller Coaster </a:t>
            </a:r>
            <a:r>
              <a:rPr lang="en-US" altLang="en-US" sz="1800" dirty="0"/>
              <a:t>continued</a:t>
            </a:r>
          </a:p>
          <a:p>
            <a:pPr lvl="1"/>
            <a:r>
              <a:rPr lang="en-US" altLang="en-US" dirty="0"/>
              <a:t>The market collapsed into a deep decline in 2000 through 2002 when the tech stock bubble burst. </a:t>
            </a:r>
          </a:p>
          <a:p>
            <a:pPr lvl="2"/>
            <a:r>
              <a:rPr lang="en-US" altLang="en-US" dirty="0"/>
              <a:t>Investors lost 7 trillion dollars in market value.</a:t>
            </a:r>
          </a:p>
          <a:p>
            <a:pPr lvl="1"/>
            <a:r>
              <a:rPr lang="en-US" altLang="en-US" dirty="0"/>
              <a:t>Starting in 2008, the financial crisis fueled a massive exodus from the stock market, resulting in record losses.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C9437E-7774-489C-9A45-E6C025023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95BB8D-E87B-4169-A783-BE3EC3A54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45CD2C-F85E-4606-BEEB-D0DBAA47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Stock Market Indicators </a:t>
            </a:r>
            <a:r>
              <a:rPr lang="en-US" altLang="en-US" sz="2000" dirty="0"/>
              <a:t>4 of 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7457A7-DFCD-4EF1-AD06-5AB4BAAEF5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19-9</a:t>
            </a:r>
          </a:p>
        </p:txBody>
      </p:sp>
      <p:sp>
        <p:nvSpPr>
          <p:cNvPr id="70663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862450"/>
          </a:xfrm>
        </p:spPr>
        <p:txBody>
          <a:bodyPr/>
          <a:lstStyle/>
          <a:p>
            <a:r>
              <a:rPr lang="en-US" altLang="en-US" dirty="0"/>
              <a:t>Riding the Market’s Roller Coaster </a:t>
            </a:r>
            <a:r>
              <a:rPr lang="en-US" altLang="en-US" sz="1800" dirty="0"/>
              <a:t>continued</a:t>
            </a:r>
          </a:p>
          <a:p>
            <a:pPr lvl="1"/>
            <a:r>
              <a:rPr lang="en-US" altLang="en-US" b="1" dirty="0"/>
              <a:t>Program trading </a:t>
            </a:r>
            <a:r>
              <a:rPr lang="en-US" altLang="en-US" dirty="0"/>
              <a:t>— Giving instructions to computers to automatically sell if the price of a stock dips to a certain point to avoid potential losses.</a:t>
            </a:r>
          </a:p>
          <a:p>
            <a:pPr lvl="2"/>
            <a:r>
              <a:rPr lang="en-US" altLang="en-US" dirty="0"/>
              <a:t>Analysts believe program trading caused the turmoil in 1987.</a:t>
            </a:r>
          </a:p>
          <a:p>
            <a:pPr lvl="2"/>
            <a:r>
              <a:rPr lang="en-US" altLang="en-US" dirty="0"/>
              <a:t>The exchanges created mechanisms called curbs and circuit breakers to restrict program trading.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8F93A4-6AF4-4435-A1C1-DF4335C149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0CE127-9C3B-4601-88AD-F50F4465A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19.8 Cleaning Up the Street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EED5BC-89BA-45BA-8E7D-74A062866C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19-9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58DCC9D-36B9-4EA2-BA01-B40768EFF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Dodd-Frank Provisions</a:t>
            </a:r>
          </a:p>
          <a:p>
            <a:pPr lvl="1"/>
            <a:r>
              <a:rPr lang="en-US" dirty="0"/>
              <a:t>Gave the government power to seize and shutter large financial institutions on the verge of collapse.</a:t>
            </a:r>
          </a:p>
          <a:p>
            <a:pPr lvl="1"/>
            <a:r>
              <a:rPr lang="en-US" dirty="0"/>
              <a:t>Put derivatives and complicated financial deals (including those that packaged subprime mortgages) under strict governmental oversight.</a:t>
            </a:r>
          </a:p>
          <a:p>
            <a:pPr lvl="1"/>
            <a:r>
              <a:rPr lang="en-US" dirty="0"/>
              <a:t>Required hedge funds to register with the SEC and provide information about trades and portfolio holdings.</a:t>
            </a:r>
          </a:p>
          <a:p>
            <a:pPr lvl="1"/>
            <a:r>
              <a:rPr lang="en-US" dirty="0"/>
              <a:t>Created the Consumer Financial Protection Bureau to watch over the interests of American consumers by reviewing and enforcing federal financial laws.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99B5095-186B-405E-97BD-F6041D39CD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A3A128-BB67-4E47-B348-7277D4386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4331-B8FC-4527-B791-08FDC5699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of Long Image Descriptions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91815-3E17-4598-8832-334AA1887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07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 </a:t>
            </a:r>
            <a:r>
              <a:rPr lang="en-US" altLang="en-US" dirty="0"/>
              <a:t>Figure 19.2 Types of Government Securities that Compete with Corporate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33850"/>
          </a:xfrm>
        </p:spPr>
        <p:txBody>
          <a:bodyPr/>
          <a:lstStyle/>
          <a:p>
            <a:r>
              <a:rPr lang="en-US" sz="2000" dirty="0"/>
              <a:t>U.S. government bond: Issued by the federal government; considered the safest type of bond investment</a:t>
            </a:r>
          </a:p>
          <a:p>
            <a:r>
              <a:rPr lang="en-US" sz="2000" dirty="0"/>
              <a:t>Treasury bill (T-bill): Matures in less than a year; issued with a minimum denomination of one thousand dollars</a:t>
            </a:r>
          </a:p>
          <a:p>
            <a:r>
              <a:rPr lang="en-US" sz="2000" dirty="0"/>
              <a:t>Treasury note: Matures in 10 years or less; sold in denominations of one thousand dollars up to one million dollars</a:t>
            </a:r>
          </a:p>
          <a:p>
            <a:r>
              <a:rPr lang="en-US" sz="2000" dirty="0"/>
              <a:t>Treasury bond: Matures in 25 years or more; sold in denominations of one thousand dollars up to one million dollars</a:t>
            </a:r>
          </a:p>
          <a:p>
            <a:r>
              <a:rPr lang="en-US" sz="2000" dirty="0"/>
              <a:t>Municipal bond: Issued by states, cities, counties, and other state and local government agencies; usually exempt from federal taxes</a:t>
            </a:r>
          </a:p>
          <a:p>
            <a:r>
              <a:rPr lang="en-US" sz="2000" dirty="0"/>
              <a:t>Yankee bond: Issued by a foreign government; payable in U.S. dollars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Return to original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BD5F-9605-4ABE-A4A4-2FC397F7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2 </a:t>
            </a:r>
            <a:r>
              <a:rPr lang="en-US" altLang="en-US" dirty="0"/>
              <a:t>Figure 19.4 Understanding Stock Quotations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C7EA-3955-4418-8091-811F2D1F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91050"/>
          </a:xfrm>
        </p:spPr>
        <p:txBody>
          <a:bodyPr/>
          <a:lstStyle/>
          <a:p>
            <a:r>
              <a:rPr lang="en-US" dirty="0"/>
              <a:t>It lists the previous close, open, bid, ask, day’s range, 52 week range, volume, average volume, market cap, beta, PE ratio, EPS, earnings date, dividend and yield, ex-dividend date, and one year target estimate.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D7E45-9E6F-4F33-8735-AF0653670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Return to original slide</a:t>
            </a:r>
          </a:p>
        </p:txBody>
      </p:sp>
    </p:spTree>
    <p:extLst>
      <p:ext uri="{BB962C8B-B14F-4D97-AF65-F5344CB8AC3E}">
        <p14:creationId xmlns:p14="http://schemas.microsoft.com/office/powerpoint/2010/main" val="20751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3 </a:t>
            </a:r>
            <a:r>
              <a:rPr lang="en-US" altLang="en-US" dirty="0"/>
              <a:t>Figure 19.7 The Original Dow and Current 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5091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The Original Dow 12: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American Cotton Oil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American Sugar Refining Co.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American Tobacco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Chicago Gas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Distilling and Cattle Feeding Co.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General Electric Co.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Laclede Gas Light Co.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National Lead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North American Co.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Tennessee Coal, Iron and Railroad Co.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U.S. Leather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U.S. Rubber Co.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9D911D-2927-4C0C-8478-BFD0CB1372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24400" y="1295404"/>
            <a:ext cx="3962400" cy="50911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The 30 Current Dow Companies: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American Express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Apple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Boeing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Caterpillar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Chevron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Cisco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Coca-Cola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DuPont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ExxonMobil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General Electric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Goldman Sachs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Home Depot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IBM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Intel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Johnson and Johnson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JPMorgan Chase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McDonald’s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Merck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Microsoft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3M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Nike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Pfizer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Proctor and Gamble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Travelers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United Health Group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United Technologies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Verizon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Visa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Wal-Mart Stores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Walt Disney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Return to original slide</a:t>
            </a:r>
          </a:p>
        </p:txBody>
      </p:sp>
    </p:spTree>
    <p:extLst>
      <p:ext uri="{BB962C8B-B14F-4D97-AF65-F5344CB8AC3E}">
        <p14:creationId xmlns:p14="http://schemas.microsoft.com/office/powerpoint/2010/main" val="17660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609600"/>
          </a:xfrm>
        </p:spPr>
        <p:txBody>
          <a:bodyPr/>
          <a:lstStyle/>
          <a:p>
            <a:r>
              <a:rPr lang="en-US" altLang="en-US" dirty="0"/>
              <a:t>The Function of Securities Markets </a:t>
            </a:r>
            <a:r>
              <a:rPr lang="en-US" altLang="en-US" sz="2000" dirty="0"/>
              <a:t>1 of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694C0B-0AD3-44B8-BA20-B681E25FB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19-1</a:t>
            </a:r>
          </a:p>
        </p:txBody>
      </p:sp>
      <p:sp>
        <p:nvSpPr>
          <p:cNvPr id="18438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Securities markets are financial marketplaces for stocks and bonds and serve two primary functions: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Assist businesses in finding long-term funding to finance capital needs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Provide private investors a place to buy and sell securities such as stocks and bonds</a:t>
            </a:r>
          </a:p>
          <a:p>
            <a:r>
              <a:rPr lang="en-US" altLang="en-US" dirty="0"/>
              <a:t>Types of Securities Markets</a:t>
            </a:r>
          </a:p>
          <a:p>
            <a:pPr lvl="1"/>
            <a:r>
              <a:rPr lang="en-US" altLang="en-US" b="1" dirty="0"/>
              <a:t>Primary markets</a:t>
            </a:r>
            <a:r>
              <a:rPr lang="en-US" altLang="en-US" dirty="0"/>
              <a:t> handle the sale of new securities. </a:t>
            </a:r>
          </a:p>
          <a:p>
            <a:pPr lvl="1"/>
            <a:r>
              <a:rPr lang="en-US" altLang="en-US" b="1" dirty="0"/>
              <a:t>Secondary</a:t>
            </a:r>
            <a:r>
              <a:rPr lang="en-US" altLang="en-US" dirty="0"/>
              <a:t> </a:t>
            </a:r>
            <a:r>
              <a:rPr lang="en-US" altLang="en-US" b="1" dirty="0"/>
              <a:t>markets</a:t>
            </a:r>
            <a:r>
              <a:rPr lang="en-US" altLang="en-US" dirty="0"/>
              <a:t> handle the trading of securities between investors, with the proceeds of the sale going to the seller.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2303CF-9A56-4DC9-A6D8-0E034CC9A8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0FF2B8-07C9-46D4-90D4-995C5AAB6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15F515-995D-4274-A02B-2DCF5433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609600"/>
          </a:xfrm>
        </p:spPr>
        <p:txBody>
          <a:bodyPr/>
          <a:lstStyle/>
          <a:p>
            <a:r>
              <a:rPr lang="en-US" altLang="en-US" dirty="0"/>
              <a:t>The Function of Securities Markets </a:t>
            </a:r>
            <a:r>
              <a:rPr lang="en-US" altLang="en-US" sz="2000" dirty="0"/>
              <a:t>2 of 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4CAE77-3F0F-4CE5-8404-59705A724F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19-1</a:t>
            </a:r>
          </a:p>
        </p:txBody>
      </p:sp>
      <p:sp>
        <p:nvSpPr>
          <p:cNvPr id="19463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781550"/>
          </a:xfrm>
        </p:spPr>
        <p:txBody>
          <a:bodyPr/>
          <a:lstStyle/>
          <a:p>
            <a:r>
              <a:rPr lang="en-US" altLang="en-US" b="1" dirty="0"/>
              <a:t>Initial public offering (IPO)</a:t>
            </a:r>
            <a:r>
              <a:rPr lang="en-US" altLang="en-US" dirty="0"/>
              <a:t> — The first public offering of a corporation’</a:t>
            </a:r>
            <a:r>
              <a:rPr lang="en-US" altLang="ja-JP" dirty="0"/>
              <a:t>s stock.</a:t>
            </a:r>
          </a:p>
          <a:p>
            <a:r>
              <a:rPr lang="en-US" altLang="en-US" dirty="0"/>
              <a:t>The Role of Investment Bankers</a:t>
            </a:r>
          </a:p>
          <a:p>
            <a:pPr lvl="1"/>
            <a:r>
              <a:rPr lang="en-US" altLang="en-US" b="1" dirty="0"/>
              <a:t>Investment bankers </a:t>
            </a:r>
            <a:r>
              <a:rPr lang="en-US" altLang="en-US" dirty="0"/>
              <a:t>— Specialists who assist in the issue and sale of new securities.</a:t>
            </a:r>
          </a:p>
          <a:p>
            <a:pPr lvl="1"/>
            <a:r>
              <a:rPr lang="en-US" altLang="en-US" b="1" dirty="0"/>
              <a:t>Institutional investors </a:t>
            </a:r>
            <a:r>
              <a:rPr lang="en-US" altLang="en-US" dirty="0"/>
              <a:t>— Large organizations, such as pension funds or mutual funds, that invest their own funds or the funds of others.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39011B-E2A8-4018-9133-B11989A08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86BF3D-6AFF-49AB-9D5E-9A27EE28D6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Stock Exchanges </a:t>
            </a:r>
            <a:r>
              <a:rPr lang="en-US" altLang="en-US" sz="2000" dirty="0"/>
              <a:t>1 of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AD31BC-C045-43B6-8DE9-3755C3E38C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19-2</a:t>
            </a:r>
          </a:p>
        </p:txBody>
      </p:sp>
      <p:sp>
        <p:nvSpPr>
          <p:cNvPr id="21511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Stock exchange</a:t>
            </a:r>
            <a:r>
              <a:rPr lang="en-US" altLang="en-US" dirty="0"/>
              <a:t> — An organization whose members can buy and sell (exchange) securities for companies and investors.</a:t>
            </a:r>
          </a:p>
          <a:p>
            <a:r>
              <a:rPr lang="en-US" altLang="en-US" b="1" dirty="0"/>
              <a:t>Over-the-counter (OTC) market</a:t>
            </a:r>
            <a:r>
              <a:rPr lang="en-US" altLang="en-US" dirty="0"/>
              <a:t> — Exchange that provides a means to trade stocks not listed on the national exchanges.</a:t>
            </a:r>
          </a:p>
          <a:p>
            <a:r>
              <a:rPr lang="en-US" altLang="en-US" b="1" dirty="0"/>
              <a:t>NASDAQ</a:t>
            </a:r>
            <a:r>
              <a:rPr lang="en-US" altLang="en-US" dirty="0"/>
              <a:t> — A nationwide electronic system that communicates over-the-counter trades to brokers.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5C8B09-9736-4251-9D7A-B1A29010E8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A42CDA-C130-4514-AC26-DD14561BB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37A07A0-8A3C-4584-BECF-4692FD71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Stock Exchanges </a:t>
            </a:r>
            <a:r>
              <a:rPr lang="en-US" altLang="en-US" sz="2000" dirty="0"/>
              <a:t>2 of 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13E5D2-64F7-4860-B3DF-AA2606E3ED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19-2</a:t>
            </a:r>
          </a:p>
        </p:txBody>
      </p:sp>
      <p:sp>
        <p:nvSpPr>
          <p:cNvPr id="24583" name="TextBox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Securities Regulations and the Securities and Exchange Commission</a:t>
            </a:r>
          </a:p>
          <a:p>
            <a:pPr lvl="1"/>
            <a:r>
              <a:rPr lang="en-US" altLang="en-US" b="1" dirty="0"/>
              <a:t>Securities and Exchange Commission (SEC)</a:t>
            </a:r>
            <a:r>
              <a:rPr lang="en-US" altLang="en-US" dirty="0"/>
              <a:t> — Federal agency that has responsibility for regulating the various exchanges.</a:t>
            </a:r>
          </a:p>
          <a:p>
            <a:pPr lvl="2"/>
            <a:r>
              <a:rPr lang="en-US" altLang="en-US" dirty="0"/>
              <a:t>It was created in 1934 through the Securities and Exchange Act.</a:t>
            </a:r>
          </a:p>
          <a:p>
            <a:pPr lvl="1"/>
            <a:r>
              <a:rPr lang="en-US" altLang="en-US" b="1" dirty="0"/>
              <a:t>Prospectus</a:t>
            </a:r>
            <a:r>
              <a:rPr lang="en-US" altLang="en-US" dirty="0"/>
              <a:t> — A condensed version of economic and financial information that a company must file with the SEC before issuing stock; the prospectus must be sent to prospective investors.</a:t>
            </a:r>
          </a:p>
          <a:p>
            <a:r>
              <a:rPr lang="en-US" dirty="0"/>
              <a:t>Foreign Stock Exchanges</a:t>
            </a:r>
          </a:p>
          <a:p>
            <a:pPr lvl="1"/>
            <a:r>
              <a:rPr lang="en-US" dirty="0"/>
              <a:t>Investors can buy securities from companies almost anywhere in the world.</a:t>
            </a:r>
          </a:p>
          <a:p>
            <a:pPr lvl="1"/>
            <a:r>
              <a:rPr lang="en-US" dirty="0"/>
              <a:t>Foreign investors can also invest in U.S. securities.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4649A3-A936-429D-9AD8-9DD62806FD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F6796F-EE67-49F6-975A-164FC56E1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609600"/>
          </a:xfrm>
        </p:spPr>
        <p:txBody>
          <a:bodyPr/>
          <a:lstStyle/>
          <a:p>
            <a:r>
              <a:rPr lang="en-US" altLang="en-US" dirty="0"/>
              <a:t>How Businesses Raise Capital by Selling Stock </a:t>
            </a:r>
            <a:r>
              <a:rPr lang="en-US" altLang="en-US" sz="2000" dirty="0"/>
              <a:t>1 of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BE1FF1-7C0F-47F4-AD9E-3E81E212B9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19-3</a:t>
            </a:r>
          </a:p>
        </p:txBody>
      </p:sp>
      <p:sp>
        <p:nvSpPr>
          <p:cNvPr id="26631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Stocks</a:t>
            </a:r>
            <a:r>
              <a:rPr lang="en-US" altLang="en-US" dirty="0"/>
              <a:t> — Shares of ownership in a company.</a:t>
            </a:r>
          </a:p>
          <a:p>
            <a:r>
              <a:rPr lang="en-US" altLang="en-US" b="1" dirty="0"/>
              <a:t>Stock certificate</a:t>
            </a:r>
            <a:r>
              <a:rPr lang="en-US" altLang="en-US" dirty="0"/>
              <a:t> — Evidence of stock ownership that specifies the name of the company, the number of shares it represents, and the type of stock being issued.</a:t>
            </a:r>
          </a:p>
          <a:p>
            <a:r>
              <a:rPr lang="en-US" altLang="en-US" b="1" dirty="0"/>
              <a:t>Dividends</a:t>
            </a:r>
            <a:r>
              <a:rPr lang="en-US" altLang="en-US" dirty="0"/>
              <a:t> — Part of a firm’</a:t>
            </a:r>
            <a:r>
              <a:rPr lang="en-US" altLang="ja-JP" dirty="0"/>
              <a:t>s profits that the firm may distribute to stockholders as either cash payments or additional shares of stock.</a:t>
            </a:r>
            <a:endParaRPr lang="en-US" alt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722333-E4DF-4D2D-A66D-4AC692B3A7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C3B8EF-6632-455C-A538-B6CE75F1D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223AE6B-303C-44A3-8530-44CAE254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609600"/>
          </a:xfrm>
        </p:spPr>
        <p:txBody>
          <a:bodyPr/>
          <a:lstStyle/>
          <a:p>
            <a:r>
              <a:rPr lang="en-US" altLang="en-US" dirty="0"/>
              <a:t>How Businesses Raise Capital by Selling Stock </a:t>
            </a:r>
            <a:r>
              <a:rPr lang="en-US" altLang="en-US" sz="2000" dirty="0"/>
              <a:t>2 of 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8F6056-91A9-43CD-B076-355317EE0B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19-3</a:t>
            </a:r>
          </a:p>
        </p:txBody>
      </p:sp>
      <p:sp>
        <p:nvSpPr>
          <p:cNvPr id="27655" name="TextBox 9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Advantages of Issuing Stock</a:t>
            </a:r>
          </a:p>
          <a:p>
            <a:pPr lvl="1"/>
            <a:r>
              <a:rPr lang="en-US" altLang="en-US" dirty="0"/>
              <a:t>Stockholders are owners of a firm and never have to be repaid their investment.</a:t>
            </a:r>
          </a:p>
          <a:p>
            <a:pPr lvl="1"/>
            <a:r>
              <a:rPr lang="en-US" altLang="en-US" dirty="0"/>
              <a:t>There i</a:t>
            </a:r>
            <a:r>
              <a:rPr lang="en-US" altLang="ja-JP" dirty="0"/>
              <a:t>s no legal obligation to pay dividends.</a:t>
            </a:r>
          </a:p>
          <a:p>
            <a:pPr lvl="1"/>
            <a:r>
              <a:rPr lang="en-US" altLang="en-US" dirty="0"/>
              <a:t>Issuing stock can improve a firm’</a:t>
            </a:r>
            <a:r>
              <a:rPr lang="en-US" altLang="ja-JP" dirty="0"/>
              <a:t>s balance sheet since stock creates no debt.</a:t>
            </a:r>
            <a:endParaRPr lang="en-US" alt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38EB59-29DC-402B-A1BC-09FC0C5DA1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D53138-B826-4E4D-AFA0-22609526E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DDED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IDDEN INSTRUCTIONAL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 1 Template.pot</Template>
  <TotalTime>25635</TotalTime>
  <Words>2528</Words>
  <Application>Microsoft Office PowerPoint</Application>
  <PresentationFormat>On-screen Show (4:3)</PresentationFormat>
  <Paragraphs>369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Helvetica</vt:lpstr>
      <vt:lpstr>Alternate FIRST, BREAK, LAST slides</vt:lpstr>
      <vt:lpstr>Plain BODY/MAIN CONTENT</vt:lpstr>
      <vt:lpstr>ADDED CONTENT</vt:lpstr>
      <vt:lpstr>HIDDEN INSTRUCTIONAL SLIDES</vt:lpstr>
      <vt:lpstr>Chapter 19</vt:lpstr>
      <vt:lpstr>Learning Objectives 1 of 2</vt:lpstr>
      <vt:lpstr>Learning Objectives 2 of 2</vt:lpstr>
      <vt:lpstr>The Function of Securities Markets 1 of 2</vt:lpstr>
      <vt:lpstr>The Function of Securities Markets 2 of 2</vt:lpstr>
      <vt:lpstr>Stock Exchanges 1 of 2</vt:lpstr>
      <vt:lpstr>Stock Exchanges 2 of 2</vt:lpstr>
      <vt:lpstr>How Businesses Raise Capital by Selling Stock 1 of 4</vt:lpstr>
      <vt:lpstr>How Businesses Raise Capital by Selling Stock 2 of 4</vt:lpstr>
      <vt:lpstr>How Businesses Raise Capital by Selling Stock 3 of 4</vt:lpstr>
      <vt:lpstr>How Businesses Raise Capital by Selling Stock 4 of 4</vt:lpstr>
      <vt:lpstr>How Businesses Raise Capital by Issuing Bonds 1 of 5</vt:lpstr>
      <vt:lpstr>Figure 19.2 Types of Government Securities that Compete with Corporate Bonds</vt:lpstr>
      <vt:lpstr>How Businesses Raise Capital by Issuing Bonds 2 of 5</vt:lpstr>
      <vt:lpstr>How Businesses Raise Capital by Issuing Bonds 3 of 5</vt:lpstr>
      <vt:lpstr>Figure 19.3 Bond Ratings</vt:lpstr>
      <vt:lpstr>How Businesses Raise Capital by Issuing Bonds 4 of 5</vt:lpstr>
      <vt:lpstr>How Businesses Raise Capital by Issuing Bonds 5 of 5</vt:lpstr>
      <vt:lpstr>How Investors Buy Securities 1 of 3</vt:lpstr>
      <vt:lpstr>How Investors Buy Securities 2 of 3</vt:lpstr>
      <vt:lpstr>How Investors Buy Securities 3 of 3</vt:lpstr>
      <vt:lpstr>Investing in Stocks 1 of 4</vt:lpstr>
      <vt:lpstr>Investing in Stocks 2 of 4</vt:lpstr>
      <vt:lpstr>Investing in Stocks 3 of 4</vt:lpstr>
      <vt:lpstr>Investing in Stocks 4 of 4</vt:lpstr>
      <vt:lpstr>Figure 19.4 Understanding Stock Quotations</vt:lpstr>
      <vt:lpstr>Investing in Bonds</vt:lpstr>
      <vt:lpstr>Investing in Mutual Funds and Exchange-Traded Funds</vt:lpstr>
      <vt:lpstr>Figure 19.6 Comparing Investments</vt:lpstr>
      <vt:lpstr>Understanding Stock Market Indicators 1 of 4</vt:lpstr>
      <vt:lpstr>Figure 19.7 The Original Dow and Current Dow</vt:lpstr>
      <vt:lpstr>Understanding Stock Market Indicators 2 of 4</vt:lpstr>
      <vt:lpstr>Understanding Stock Market Indicators 3 of 4</vt:lpstr>
      <vt:lpstr>Understanding Stock Market Indicators 4 of 4</vt:lpstr>
      <vt:lpstr>Figure 19.8 Cleaning Up the Street</vt:lpstr>
      <vt:lpstr>Appendix of Long Image Descriptions</vt:lpstr>
      <vt:lpstr>Appendix 1 Figure 19.2 Types of Government Securities that Compete with Corporate Bonds</vt:lpstr>
      <vt:lpstr>Appendix 2 Figure 19.4 Understanding Stock Quotations</vt:lpstr>
      <vt:lpstr>Appendix 3 Figure 19.7 The Original Dow and Current 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Molly McHugh</dc:creator>
  <cp:lastModifiedBy>Andres Villalobos</cp:lastModifiedBy>
  <cp:revision>413</cp:revision>
  <dcterms:created xsi:type="dcterms:W3CDTF">2012-11-03T03:19:50Z</dcterms:created>
  <dcterms:modified xsi:type="dcterms:W3CDTF">2019-08-17T22:02:47Z</dcterms:modified>
</cp:coreProperties>
</file>