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741" r:id="rId2"/>
    <p:sldMasterId id="2147483753" r:id="rId3"/>
    <p:sldMasterId id="2147483677" r:id="rId4"/>
  </p:sldMasterIdLst>
  <p:notesMasterIdLst>
    <p:notesMasterId r:id="rId35"/>
  </p:notesMasterIdLst>
  <p:handoutMasterIdLst>
    <p:handoutMasterId r:id="rId36"/>
  </p:handoutMasterIdLst>
  <p:sldIdLst>
    <p:sldId id="434" r:id="rId5"/>
    <p:sldId id="435" r:id="rId6"/>
    <p:sldId id="436" r:id="rId7"/>
    <p:sldId id="261" r:id="rId8"/>
    <p:sldId id="400" r:id="rId9"/>
    <p:sldId id="401" r:id="rId10"/>
    <p:sldId id="403" r:id="rId11"/>
    <p:sldId id="438" r:id="rId12"/>
    <p:sldId id="402" r:id="rId13"/>
    <p:sldId id="377" r:id="rId14"/>
    <p:sldId id="406" r:id="rId15"/>
    <p:sldId id="378" r:id="rId16"/>
    <p:sldId id="326" r:id="rId17"/>
    <p:sldId id="379" r:id="rId18"/>
    <p:sldId id="407" r:id="rId19"/>
    <p:sldId id="439" r:id="rId20"/>
    <p:sldId id="380" r:id="rId21"/>
    <p:sldId id="328" r:id="rId22"/>
    <p:sldId id="361" r:id="rId23"/>
    <p:sldId id="409" r:id="rId24"/>
    <p:sldId id="341" r:id="rId25"/>
    <p:sldId id="425" r:id="rId26"/>
    <p:sldId id="342" r:id="rId27"/>
    <p:sldId id="430" r:id="rId28"/>
    <p:sldId id="389" r:id="rId29"/>
    <p:sldId id="418" r:id="rId30"/>
    <p:sldId id="390" r:id="rId31"/>
    <p:sldId id="437" r:id="rId32"/>
    <p:sldId id="427" r:id="rId33"/>
    <p:sldId id="428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cHugh" initials="JM" lastIdx="1" clrIdx="0"/>
  <p:cmAuthor id="2" name="James McHugh" initials="JM [2]" lastIdx="1" clrIdx="1"/>
  <p:cmAuthor id="3" name="James McHugh" initials="JM [3]" lastIdx="1" clrIdx="2"/>
  <p:cmAuthor id="4" name="James McHugh" initials="JM [4]" lastIdx="1" clrIdx="3"/>
  <p:cmAuthor id="5" name="James McHugh" initials="JM [5]" lastIdx="1" clrIdx="4"/>
  <p:cmAuthor id="6" name="James McHugh" initials="JM [6]" lastIdx="1" clrIdx="5"/>
  <p:cmAuthor id="7" name="James McHugh" initials="JM [7]" lastIdx="1" clrIdx="6"/>
  <p:cmAuthor id="8" name="James McHugh" initials="JM [8]" lastIdx="1" clrIdx="7"/>
  <p:cmAuthor id="9" name="James McHugh" initials="JM [8] [2]" lastIdx="1" clrIdx="8"/>
  <p:cmAuthor id="10" name="James McHugh" initials="JM [9]" lastIdx="1" clrIdx="9"/>
  <p:cmAuthor id="11" name="James McHugh" initials="JM [10]" lastIdx="1" clrIdx="10"/>
  <p:cmAuthor id="12" name="James McHugh" initials="JM [9] [2]" lastIdx="1" clrIdx="11"/>
  <p:cmAuthor id="13" name="James McHugh" initials="JM [11]" lastIdx="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24A8DE"/>
    <a:srgbClr val="006288"/>
    <a:srgbClr val="10406E"/>
    <a:srgbClr val="CC99FF"/>
    <a:srgbClr val="CA452C"/>
    <a:srgbClr val="095266"/>
    <a:srgbClr val="C7ACD7"/>
    <a:srgbClr val="4B083B"/>
    <a:srgbClr val="A9B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napToObjects="1">
      <p:cViewPr varScale="1">
        <p:scale>
          <a:sx n="68" d="100"/>
          <a:sy n="68" d="100"/>
        </p:scale>
        <p:origin x="7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DA14EA-F80C-40BA-BD4C-F4F858296EC9}" type="datetime1">
              <a:rPr lang="en-US" altLang="en-US"/>
              <a:pPr/>
              <a:t>8/17/2019</a:t>
            </a:fld>
            <a:endParaRPr lang="en-US" altLang="en-US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4340EC4-C9AA-48C5-9B26-0F75436C04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26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3FAD7-84C3-47AB-81DD-86132E53CE22}" type="datetime1">
              <a:rPr lang="en-US" altLang="en-US"/>
              <a:pPr/>
              <a:t>8/17/2019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4385A-5B6C-47EB-AC9B-1E87E422CD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2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6F109A7-B523-4A4F-8B9A-BDBF0BBA3897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388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08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281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15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00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61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765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385A-5B6C-47EB-AC9B-1E87E422CD33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605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47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443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9198F32-B82A-4626-AD77-586E767EB9FC}" type="slidenum">
              <a:rPr lang="en-US" altLang="en-US" sz="1200"/>
              <a:pPr eaLnBrk="1" hangingPunct="1"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9947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A17642-FCAC-4CBB-B341-27FE7534360E}" type="slidenum">
              <a:rPr lang="en-US" altLang="en-US" sz="1200"/>
              <a:pPr eaLnBrk="1" hangingPunct="1"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73332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D7C92B-6D98-43A3-8EF8-46E4C4C47E66}" type="slidenum">
              <a:rPr lang="en-US" altLang="en-US" sz="1200"/>
              <a:pPr eaLnBrk="1" hangingPunct="1"/>
              <a:t>20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407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D3E40F-2536-4732-941D-38020058A8A8}" type="slidenum">
              <a:rPr lang="en-US" altLang="en-US" sz="1200"/>
              <a:pPr eaLnBrk="1" hangingPunct="1"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2999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A32171-0051-4CF6-BFAF-1469A6048A6A}" type="slidenum">
              <a:rPr lang="en-US" altLang="en-US" sz="1200"/>
              <a:pPr eaLnBrk="1" hangingPunct="1"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05510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EAE70C0-951A-4ADE-94E1-8A8811F927B4}" type="slidenum">
              <a:rPr lang="en-US" altLang="en-US" sz="1200"/>
              <a:pPr eaLnBrk="1" hangingPunct="1"/>
              <a:t>23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79248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5C292AC-9CD1-45EE-8806-64AB8DA8AD1A}" type="slidenum">
              <a:rPr lang="en-US" altLang="en-US" sz="1200"/>
              <a:pPr eaLnBrk="1" hangingPunct="1"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601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89B0283-F937-4FD6-9752-D9B769811793}" type="slidenum">
              <a:rPr lang="en-US" altLang="en-US" sz="1200"/>
              <a:pPr eaLnBrk="1" hangingPunct="1"/>
              <a:t>25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2445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CF42E6D-53D1-4D5F-B83A-ADDD2AC19022}" type="slidenum">
              <a:rPr lang="en-US" altLang="en-US" sz="1200"/>
              <a:pPr eaLnBrk="1" hangingPunct="1"/>
              <a:t>26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90315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FF3F876-4723-44F5-883E-83F00F3986C4}" type="slidenum">
              <a:rPr lang="en-US" altLang="en-US" sz="1200"/>
              <a:pPr eaLnBrk="1" hangingPunct="1"/>
              <a:t>27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55933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385A-5B6C-47EB-AC9B-1E87E422CD33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3705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385A-5B6C-47EB-AC9B-1E87E422CD33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48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385A-5B6C-47EB-AC9B-1E87E422CD3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9039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385A-5B6C-47EB-AC9B-1E87E422CD33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03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2A9DAD-0CEA-447B-AAA0-1FABDFF31BBF}" type="slidenum">
              <a:rPr lang="en-US" altLang="en-US" sz="1200"/>
              <a:pPr eaLnBrk="1" hangingPunct="1"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921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71CB93-245C-4263-8DD1-C9E0ABDCB6EF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416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09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7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5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55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 hasCustomPrompt="1"/>
          </p:nvPr>
        </p:nvSpPr>
        <p:spPr>
          <a:xfrm>
            <a:off x="228600" y="3429000"/>
            <a:ext cx="441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Chapter 0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114800"/>
            <a:ext cx="44196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66608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2" name="Jump Link">
            <a:extLst>
              <a:ext uri="{FF2B5EF4-FFF2-40B4-BE49-F238E27FC236}">
                <a16:creationId xmlns:a16="http://schemas.microsoft.com/office/drawing/2014/main" id="{5C63720B-15D5-4C57-9E3E-C835A1BE5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4756B59-38BF-4270-8BB8-A50CED542E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208684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1" y="228600"/>
            <a:ext cx="7467599" cy="6096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 hasCustomPrompt="1"/>
          </p:nvPr>
        </p:nvSpPr>
        <p:spPr>
          <a:xfrm>
            <a:off x="457201" y="990600"/>
            <a:ext cx="4040188" cy="609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90600"/>
            <a:ext cx="4041775" cy="609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3" name="Jump Link">
            <a:extLst>
              <a:ext uri="{FF2B5EF4-FFF2-40B4-BE49-F238E27FC236}">
                <a16:creationId xmlns:a16="http://schemas.microsoft.com/office/drawing/2014/main" id="{D239E7B7-67C1-4A9F-8F5A-E8C023F509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CD2E3F-68FB-4639-9132-034DCEADF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412078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199" y="228600"/>
            <a:ext cx="7467601" cy="6096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7" name="Jump Link">
            <a:extLst>
              <a:ext uri="{FF2B5EF4-FFF2-40B4-BE49-F238E27FC236}">
                <a16:creationId xmlns:a16="http://schemas.microsoft.com/office/drawing/2014/main" id="{0E71FAFA-96D6-4571-B803-BF382B775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C535B1A-24CE-4C86-9ADC-79AC76D3A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118492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lling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2EE2E4-E434-45F2-B651-0D91A772CE37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504950" y="228600"/>
            <a:ext cx="718185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28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1504950" y="990600"/>
            <a:ext cx="7181850" cy="5395850"/>
          </a:xfrm>
          <a:prstGeom prst="rect">
            <a:avLst/>
          </a:prstGeom>
        </p:spPr>
        <p:txBody>
          <a:bodyPr/>
          <a:lstStyle>
            <a:lvl1pPr marL="457200" indent="-457200">
              <a:spcAft>
                <a:spcPts val="800"/>
              </a:spcAft>
              <a:buClr>
                <a:srgbClr val="24A8DE"/>
              </a:buClr>
              <a:buFont typeface="+mj-lt"/>
              <a:buAutoNum type="alphaUcPeriod"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6F84BD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pyright" descr="©McGraw-Hill Education">
            <a:extLst>
              <a:ext uri="{FF2B5EF4-FFF2-40B4-BE49-F238E27FC236}">
                <a16:creationId xmlns:a16="http://schemas.microsoft.com/office/drawing/2014/main" id="{0801471B-AEB5-45B2-B90E-9B58B3093CA8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408189E7-31E8-40AC-B81B-B8B24F239F70}"/>
              </a:ext>
            </a:extLst>
          </p:cNvPr>
          <p:cNvSpPr/>
          <p:nvPr userDrawn="1"/>
        </p:nvSpPr>
        <p:spPr>
          <a:xfrm flipV="1">
            <a:off x="0" y="0"/>
            <a:ext cx="1371600" cy="6396100"/>
          </a:xfrm>
          <a:prstGeom prst="round1Rect">
            <a:avLst/>
          </a:prstGeom>
          <a:solidFill>
            <a:srgbClr val="EAF4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9444AB89-4690-4747-8A25-DFA9612915EF}"/>
              </a:ext>
            </a:extLst>
          </p:cNvPr>
          <p:cNvSpPr/>
          <p:nvPr userDrawn="1"/>
        </p:nvSpPr>
        <p:spPr>
          <a:xfrm flipV="1">
            <a:off x="-2381" y="0"/>
            <a:ext cx="1221581" cy="6248400"/>
          </a:xfrm>
          <a:prstGeom prst="round1Rect">
            <a:avLst/>
          </a:prstGeom>
          <a:solidFill>
            <a:srgbClr val="D6E9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A24BA6BB-303C-479B-91D9-0729FD3B4F32}"/>
              </a:ext>
            </a:extLst>
          </p:cNvPr>
          <p:cNvSpPr/>
          <p:nvPr userDrawn="1"/>
        </p:nvSpPr>
        <p:spPr>
          <a:xfrm flipV="1">
            <a:off x="-2381" y="0"/>
            <a:ext cx="1069182" cy="6096000"/>
          </a:xfrm>
          <a:prstGeom prst="round1Rect">
            <a:avLst/>
          </a:prstGeom>
          <a:solidFill>
            <a:srgbClr val="9EC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FDA24676-95A3-4160-A920-040BE0995A8B}"/>
              </a:ext>
            </a:extLst>
          </p:cNvPr>
          <p:cNvSpPr/>
          <p:nvPr userDrawn="1"/>
        </p:nvSpPr>
        <p:spPr>
          <a:xfrm flipV="1">
            <a:off x="-2381" y="0"/>
            <a:ext cx="916781" cy="5943600"/>
          </a:xfrm>
          <a:prstGeom prst="round1Rect">
            <a:avLst/>
          </a:prstGeom>
          <a:solidFill>
            <a:srgbClr val="24A8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4576-E77F-4458-944D-05BD3423A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50" y="533400"/>
            <a:ext cx="590550" cy="4302950"/>
          </a:xfrm>
          <a:prstGeom prst="rect">
            <a:avLst/>
          </a:prstGeom>
          <a:noFill/>
        </p:spPr>
        <p:txBody>
          <a:bodyPr vert="vert270"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POLLING QUESTION</a:t>
            </a:r>
          </a:p>
        </p:txBody>
      </p:sp>
    </p:spTree>
    <p:extLst>
      <p:ext uri="{BB962C8B-B14F-4D97-AF65-F5344CB8AC3E}">
        <p14:creationId xmlns:p14="http://schemas.microsoft.com/office/powerpoint/2010/main" val="3195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Copyright" descr="©McGraw-Hill Education">
            <a:extLst>
              <a:ext uri="{FF2B5EF4-FFF2-40B4-BE49-F238E27FC236}">
                <a16:creationId xmlns:a16="http://schemas.microsoft.com/office/drawing/2014/main" id="{A9851C6A-F810-4DBA-9696-C68DC90D1800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2982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2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1"/>
            <a:ext cx="5111751" cy="607491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9" name="Jump Link">
            <a:extLst>
              <a:ext uri="{FF2B5EF4-FFF2-40B4-BE49-F238E27FC236}">
                <a16:creationId xmlns:a16="http://schemas.microsoft.com/office/drawing/2014/main" id="{23D469B0-AE7D-4332-9A1E-D2EA9D57A2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CCCF12-55F1-408A-B401-F5D5DA354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292499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2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1"/>
            <a:ext cx="5111751" cy="607491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Jump Link">
            <a:extLst>
              <a:ext uri="{FF2B5EF4-FFF2-40B4-BE49-F238E27FC236}">
                <a16:creationId xmlns:a16="http://schemas.microsoft.com/office/drawing/2014/main" id="{BCFF01FC-09AC-4013-BDD7-B94F2B0A56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70ECA2-80A6-4E4D-91B3-0AF7122E9D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63201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080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0824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-1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38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4C07B-6A60-4E54-9540-D026272A0B77}"/>
              </a:ext>
            </a:extLst>
          </p:cNvPr>
          <p:cNvSpPr/>
          <p:nvPr userDrawn="1"/>
        </p:nvSpPr>
        <p:spPr>
          <a:xfrm>
            <a:off x="-4313" y="1291785"/>
            <a:ext cx="9144000" cy="53210"/>
          </a:xfrm>
          <a:prstGeom prst="rect">
            <a:avLst/>
          </a:prstGeom>
          <a:solidFill>
            <a:srgbClr val="24A8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A8F7BB4-3F5C-434C-9820-8C0CBC7E0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16873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99051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3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508760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335991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3184715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4034628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880327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730240"/>
            <a:ext cx="8153400" cy="7315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7" name="Jump Link">
            <a:extLst>
              <a:ext uri="{FF2B5EF4-FFF2-40B4-BE49-F238E27FC236}">
                <a16:creationId xmlns:a16="http://schemas.microsoft.com/office/drawing/2014/main" id="{DE2E0F8C-626D-47BD-A6DF-2C607E053B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3745A-4E38-422B-8590-B24074ABA1F8}"/>
              </a:ext>
            </a:extLst>
          </p:cNvPr>
          <p:cNvSpPr/>
          <p:nvPr userDrawn="1"/>
        </p:nvSpPr>
        <p:spPr>
          <a:xfrm>
            <a:off x="-4313" y="1291785"/>
            <a:ext cx="9144000" cy="53210"/>
          </a:xfrm>
          <a:prstGeom prst="rect">
            <a:avLst/>
          </a:prstGeom>
          <a:solidFill>
            <a:srgbClr val="24A8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FCE5299-AEB5-4245-8373-2F74FE3EC0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263996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3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38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38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2" name="Jump Link">
            <a:extLst>
              <a:ext uri="{FF2B5EF4-FFF2-40B4-BE49-F238E27FC236}">
                <a16:creationId xmlns:a16="http://schemas.microsoft.com/office/drawing/2014/main" id="{5C63720B-15D5-4C57-9E3E-C835A1BE5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11B84-07E6-421D-AE18-E3EA9F41DF50}"/>
              </a:ext>
            </a:extLst>
          </p:cNvPr>
          <p:cNvSpPr/>
          <p:nvPr userDrawn="1"/>
        </p:nvSpPr>
        <p:spPr>
          <a:xfrm>
            <a:off x="-4313" y="1291785"/>
            <a:ext cx="9144000" cy="53210"/>
          </a:xfrm>
          <a:prstGeom prst="rect">
            <a:avLst/>
          </a:prstGeom>
          <a:solidFill>
            <a:srgbClr val="24A8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A84A3F-BA4D-4519-AD4E-CA3ED2584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284309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4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7187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91429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9146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33362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9288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-1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09600"/>
          </a:xfrm>
          <a:prstGeom prst="rect">
            <a:avLst/>
          </a:prstGeom>
          <a:noFill/>
        </p:spPr>
        <p:txBody>
          <a:bodyPr/>
          <a:lstStyle>
            <a:lvl1pPr algn="l">
              <a:defRPr sz="3200" b="1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958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4576-E77F-4458-944D-05BD3423A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2742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-1line-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91400" cy="612648"/>
          </a:xfrm>
          <a:prstGeom prst="rect">
            <a:avLst/>
          </a:prstGeom>
          <a:noFill/>
        </p:spPr>
        <p:txBody>
          <a:bodyPr/>
          <a:lstStyle>
            <a:lvl1pPr algn="l">
              <a:defRPr lang="en-US" sz="3200" b="1" dirty="0">
                <a:solidFill>
                  <a:srgbClr val="006288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4988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4236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58724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5404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>
              <a:spcAft>
                <a:spcPts val="800"/>
              </a:spcAft>
              <a:buClr>
                <a:srgbClr val="24A8DE"/>
              </a:buClr>
              <a:buFont typeface="Arial" panose="020B0604020202020204" pitchFamily="34" charset="0"/>
              <a:buChar char="•"/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7" name="Jump Link">
            <a:extLst>
              <a:ext uri="{FF2B5EF4-FFF2-40B4-BE49-F238E27FC236}">
                <a16:creationId xmlns:a16="http://schemas.microsoft.com/office/drawing/2014/main" id="{DE2E0F8C-626D-47BD-A6DF-2C607E053B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63961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A39D46A-6E19-44CB-AE38-D8D4054A4A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6200" y="6234050"/>
            <a:ext cx="1371600" cy="319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rgbClr val="24A8D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LO 20-10</a:t>
            </a:r>
          </a:p>
        </p:txBody>
      </p:sp>
    </p:spTree>
    <p:extLst>
      <p:ext uri="{BB962C8B-B14F-4D97-AF65-F5344CB8AC3E}">
        <p14:creationId xmlns:p14="http://schemas.microsoft.com/office/powerpoint/2010/main" val="38839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1C9BBB-0ED1-4734-BE02-3FB672444898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31BF9-B236-4CCB-BB5E-21E48194F757}"/>
              </a:ext>
            </a:extLst>
          </p:cNvPr>
          <p:cNvGrpSpPr/>
          <p:nvPr userDrawn="1"/>
        </p:nvGrpSpPr>
        <p:grpSpPr>
          <a:xfrm>
            <a:off x="7877175" y="-1266825"/>
            <a:ext cx="2533650" cy="2533650"/>
            <a:chOff x="1570616" y="3372857"/>
            <a:chExt cx="2533650" cy="2533650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D431AA45-5DB5-493E-9E74-D30E52698531}"/>
                </a:ext>
              </a:extLst>
            </p:cNvPr>
            <p:cNvSpPr/>
            <p:nvPr userDrawn="1"/>
          </p:nvSpPr>
          <p:spPr>
            <a:xfrm rot="5400000">
              <a:off x="1570616" y="3372857"/>
              <a:ext cx="2533650" cy="2533650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EAF4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AE7DDDC9-9604-4632-A8AA-208424EAB657}"/>
                </a:ext>
              </a:extLst>
            </p:cNvPr>
            <p:cNvSpPr/>
            <p:nvPr userDrawn="1"/>
          </p:nvSpPr>
          <p:spPr>
            <a:xfrm rot="5400000">
              <a:off x="1853788" y="3656030"/>
              <a:ext cx="1967305" cy="1967305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D6E9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AC0C7161-FAC6-4DCA-B49A-91E5ECB1B249}"/>
                </a:ext>
              </a:extLst>
            </p:cNvPr>
            <p:cNvSpPr/>
            <p:nvPr userDrawn="1"/>
          </p:nvSpPr>
          <p:spPr>
            <a:xfrm rot="5400000">
              <a:off x="2122058" y="3924300"/>
              <a:ext cx="1430767" cy="1430767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9EC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E8B96169-EA6B-4055-A0A4-9D674AE44693}"/>
                </a:ext>
              </a:extLst>
            </p:cNvPr>
            <p:cNvSpPr/>
            <p:nvPr userDrawn="1"/>
          </p:nvSpPr>
          <p:spPr>
            <a:xfrm rot="5400000">
              <a:off x="2397778" y="4200020"/>
              <a:ext cx="879326" cy="879326"/>
            </a:xfrm>
            <a:prstGeom prst="pie">
              <a:avLst>
                <a:gd name="adj1" fmla="val 0"/>
                <a:gd name="adj2" fmla="val 5387784"/>
              </a:avLst>
            </a:prstGeom>
            <a:solidFill>
              <a:srgbClr val="24A8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7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1C9BBB-0ED1-4734-BE02-3FB672444898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646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888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Chapter 16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Using Effective Promotions</a:t>
            </a:r>
          </a:p>
        </p:txBody>
      </p:sp>
      <p:pic>
        <p:nvPicPr>
          <p:cNvPr id="5" name="Picture 4" descr="Front cover of Understanding Business twelfth edition by Nickels, McHugh, and McHugh.">
            <a:extLst>
              <a:ext uri="{FF2B5EF4-FFF2-40B4-BE49-F238E27FC236}">
                <a16:creationId xmlns:a16="http://schemas.microsoft.com/office/drawing/2014/main" id="{E02722BA-D36B-49DE-8B6F-0C7FD5F4C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726" y="838200"/>
            <a:ext cx="3815475" cy="48513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57002F-8F68-4468-882D-6C7507D3B0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8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Advertising: Informing, Persuading, and Reminding </a:t>
            </a:r>
            <a:r>
              <a:rPr lang="en-US" altLang="en-US" sz="2000" dirty="0"/>
              <a:t>2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84552-8504-4981-A288-A07274DCC7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834000"/>
          </a:xfrm>
        </p:spPr>
        <p:txBody>
          <a:bodyPr/>
          <a:lstStyle/>
          <a:p>
            <a:r>
              <a:rPr lang="en-US" altLang="en-US" dirty="0"/>
              <a:t>Television Advertising</a:t>
            </a:r>
          </a:p>
          <a:p>
            <a:pPr lvl="1"/>
            <a:r>
              <a:rPr lang="en-US" altLang="en-US" dirty="0"/>
              <a:t>TV advertising is still the dominant media.</a:t>
            </a:r>
          </a:p>
          <a:p>
            <a:pPr lvl="1"/>
            <a:r>
              <a:rPr lang="en-US" altLang="en-US" dirty="0"/>
              <a:t>DVRs and OnDemand services challenge TV advertising because viewers can skip ads.</a:t>
            </a:r>
          </a:p>
          <a:p>
            <a:r>
              <a:rPr lang="en-US" dirty="0"/>
              <a:t>Product Placement</a:t>
            </a:r>
          </a:p>
          <a:p>
            <a:pPr lvl="1"/>
            <a:r>
              <a:rPr lang="en-US" altLang="en-US" b="1" dirty="0"/>
              <a:t>Product placement </a:t>
            </a:r>
            <a:r>
              <a:rPr lang="en-US" altLang="en-US" dirty="0"/>
              <a:t>– Putting products into TV shows and movies where they will be seen.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00546F-FA5A-407E-86D1-524E7EE65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F00BF4-AF85-4A3B-A6C4-89187ECDA1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Advertising: Informing, Persuading, and Reminding </a:t>
            </a:r>
            <a:r>
              <a:rPr lang="en-US" altLang="en-US" sz="2000" dirty="0"/>
              <a:t>3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09558-3899-4373-996C-338C4160D7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16-2</a:t>
            </a:r>
          </a:p>
        </p:txBody>
      </p:sp>
      <p:sp>
        <p:nvSpPr>
          <p:cNvPr id="54278" name="Subtitle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Infomercials</a:t>
            </a:r>
          </a:p>
          <a:p>
            <a:pPr lvl="1"/>
            <a:r>
              <a:rPr lang="en-US" altLang="en-US" b="1" dirty="0"/>
              <a:t>Infomercial</a:t>
            </a:r>
            <a:r>
              <a:rPr lang="en-US" altLang="en-US" dirty="0"/>
              <a:t> — A full-length TV program devoted exclusively to promoting goods or services.</a:t>
            </a:r>
          </a:p>
          <a:p>
            <a:r>
              <a:rPr lang="en-US" altLang="en-US" dirty="0"/>
              <a:t>Online Advertising</a:t>
            </a:r>
          </a:p>
          <a:p>
            <a:pPr lvl="1"/>
            <a:r>
              <a:rPr lang="en-US" altLang="en-US" dirty="0"/>
              <a:t>Online ads are attempts to get potential customers to a website to learn about a product.</a:t>
            </a:r>
          </a:p>
          <a:p>
            <a:pPr lvl="1"/>
            <a:r>
              <a:rPr lang="en-US" altLang="en-US" b="1" dirty="0"/>
              <a:t>Interactive promotion</a:t>
            </a:r>
            <a:r>
              <a:rPr lang="en-US" altLang="en-US" dirty="0"/>
              <a:t> — Promotion process that allows marketers to go beyond a monologue, where sellers try to persuade buyers to buy things, to a dialogue in which buyers and sellers work together to create mutually beneficial exchange relationships.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9F9861-D341-46DC-BA20-5F8085718F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7CE8F-CD21-4D37-BC53-4D828CE4F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Advertising: Informing, Persuading, and Reminding </a:t>
            </a:r>
            <a:r>
              <a:rPr lang="en-US" altLang="en-US" sz="2000" dirty="0"/>
              <a:t>4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5BA5F-4A89-49E7-BAF7-1321DF7735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16-2</a:t>
            </a:r>
          </a:p>
        </p:txBody>
      </p:sp>
      <p:sp>
        <p:nvSpPr>
          <p:cNvPr id="62472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Social Media Advertising</a:t>
            </a:r>
          </a:p>
          <a:p>
            <a:pPr lvl="1"/>
            <a:r>
              <a:rPr lang="en-US" altLang="en-US" dirty="0"/>
              <a:t>Companies can measure how many times a post is viewed or shared.</a:t>
            </a:r>
          </a:p>
          <a:p>
            <a:pPr lvl="1"/>
            <a:r>
              <a:rPr lang="en-US" altLang="en-US" dirty="0"/>
              <a:t>Social media allows marketers to test promotions before bringing them to traditional media.</a:t>
            </a:r>
          </a:p>
          <a:p>
            <a:r>
              <a:rPr lang="en-US" altLang="en-US" dirty="0"/>
              <a:t>Global Advertising</a:t>
            </a:r>
          </a:p>
          <a:p>
            <a:pPr lvl="1"/>
            <a:r>
              <a:rPr lang="en-US" altLang="en-US" dirty="0"/>
              <a:t>Requires marketers to develop a single product and promotional strategy to implement worldwide</a:t>
            </a:r>
          </a:p>
          <a:p>
            <a:pPr lvl="1"/>
            <a:r>
              <a:rPr lang="en-US" altLang="en-US" dirty="0"/>
              <a:t>Problems can arise in global markets with using one advertising campaign in all countries—especially bad translations.</a:t>
            </a:r>
          </a:p>
          <a:p>
            <a:pPr lvl="1"/>
            <a:r>
              <a:rPr lang="en-US" altLang="en-US" dirty="0"/>
              <a:t>Many marketers are moving from globalism to regionalism.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3C3CC3-A535-4D5B-A9C5-C05BECDA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CD7E62-0B67-4429-81BD-A22182E32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Selling: Providing Personal Attention </a:t>
            </a:r>
            <a:r>
              <a:rPr lang="en-US" altLang="en-US" sz="2000" dirty="0"/>
              <a:t>1 of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1583-8E36-4740-AEB0-7FD7113BAE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Personal selling </a:t>
            </a:r>
            <a:r>
              <a:rPr lang="en-US" altLang="en-US" dirty="0"/>
              <a:t>— The face-to-face presentation and promotion of goods and services</a:t>
            </a:r>
            <a:r>
              <a:rPr lang="en-US" altLang="ja-JP" dirty="0"/>
              <a:t>.</a:t>
            </a:r>
          </a:p>
          <a:p>
            <a:r>
              <a:rPr lang="en-US" altLang="en-US" dirty="0"/>
              <a:t>Salespeople need to listen to customer needs, help reach a solution, and do everything possible to make the transaction as simple as possible.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D49FEE-9244-4700-A93C-B8A83F203E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BAC5B3-ABD6-4D89-9EAC-A8ABA1E76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Selling: Providing Personal Attention </a:t>
            </a:r>
            <a:r>
              <a:rPr lang="en-US" altLang="en-US" sz="2000" dirty="0"/>
              <a:t>2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BD577-3B3B-4CA3-B06B-F0BA9AEB1E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16-3</a:t>
            </a:r>
          </a:p>
        </p:txBody>
      </p:sp>
      <p:sp>
        <p:nvSpPr>
          <p:cNvPr id="72705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Steps in the Selling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Prospect and qualify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Preapproach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Make a presentation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Answer objections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Close the sale</a:t>
            </a:r>
          </a:p>
          <a:p>
            <a:pPr lvl="2"/>
            <a:r>
              <a:rPr lang="en-US" altLang="en-US" b="1" dirty="0"/>
              <a:t>Trial close </a:t>
            </a:r>
            <a:r>
              <a:rPr lang="en-US" altLang="en-US" dirty="0"/>
              <a:t>— A question or statement that moves the selling process toward the actual close.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Follow up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925837-3533-4C94-A74F-D5E7252328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F85059-EB78-4147-A981-4C5712F56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Selling: Providing Personal Attention </a:t>
            </a:r>
            <a:r>
              <a:rPr lang="en-US" altLang="en-US" sz="2000" dirty="0"/>
              <a:t>3 of 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63D85-3066-4666-A82E-FC32B66527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Steps in the Selling Process </a:t>
            </a:r>
            <a:r>
              <a:rPr lang="en-US" altLang="en-US" sz="1800" dirty="0"/>
              <a:t>continued</a:t>
            </a:r>
          </a:p>
          <a:p>
            <a:pPr lvl="1"/>
            <a:r>
              <a:rPr lang="en-US" altLang="en-US" dirty="0"/>
              <a:t>Prospecting and Qualifying</a:t>
            </a:r>
          </a:p>
          <a:p>
            <a:pPr lvl="2"/>
            <a:r>
              <a:rPr lang="en-US" altLang="en-US" b="1" dirty="0"/>
              <a:t>Prospecting</a:t>
            </a:r>
            <a:r>
              <a:rPr lang="en-US" altLang="en-US" dirty="0"/>
              <a:t> — Researching potential buyers and choosing those most likely to buy.</a:t>
            </a:r>
          </a:p>
          <a:p>
            <a:pPr lvl="2"/>
            <a:r>
              <a:rPr lang="en-US" altLang="en-US" b="1" dirty="0"/>
              <a:t>Qualifying</a:t>
            </a:r>
            <a:r>
              <a:rPr lang="en-US" altLang="en-US" dirty="0"/>
              <a:t> — Making sure that people have a need for the product, the authority to buy, and the willingness to listen to a sales message.</a:t>
            </a:r>
          </a:p>
          <a:p>
            <a:pPr lvl="2"/>
            <a:r>
              <a:rPr lang="en-US" altLang="en-US" b="1" dirty="0"/>
              <a:t>Prospect</a:t>
            </a:r>
            <a:r>
              <a:rPr lang="en-US" altLang="en-US" dirty="0"/>
              <a:t> — A person with the means to buy a product, the authority to buy, and the willingness to listen to a sales message.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CD9B52-02B0-4BB9-B097-8A441CBD0E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A6A0EC-3CF9-4FBA-9E65-A72BD230E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D647-C6F3-48CE-829A-DF49E1BA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Personal Selling: Providing Personal Attention </a:t>
            </a:r>
            <a:r>
              <a:rPr lang="en-US" altLang="en-US" sz="2000" dirty="0"/>
              <a:t>4 of 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A85D4-D05D-4DFF-B136-9A18823296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404D-E22B-40F3-9E6A-B724CE82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dirty="0"/>
              <a:t>The Business-to-Consumer Sales Process</a:t>
            </a:r>
          </a:p>
          <a:p>
            <a:pPr lvl="1"/>
            <a:r>
              <a:rPr lang="en-US" dirty="0"/>
              <a:t>Most of these sales take place in retail stores.</a:t>
            </a:r>
          </a:p>
          <a:p>
            <a:pPr lvl="1"/>
            <a:r>
              <a:rPr lang="en-US" dirty="0"/>
              <a:t>The salesperson does not have to do much prospecting or qualifying.</a:t>
            </a:r>
          </a:p>
          <a:p>
            <a:pPr lvl="1"/>
            <a:r>
              <a:rPr lang="en-US" dirty="0"/>
              <a:t>Retail salespeople don’t usually need a preapproach step.</a:t>
            </a:r>
          </a:p>
          <a:p>
            <a:pPr lvl="1"/>
            <a:r>
              <a:rPr lang="en-US" dirty="0"/>
              <a:t>Follow up if the product is to be delivered or installed.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23EC6-DFC7-42ED-BAE1-029F408F6A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F1AF0-5D99-498F-9D19-A06D3A600D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09600"/>
          </a:xfrm>
        </p:spPr>
        <p:txBody>
          <a:bodyPr/>
          <a:lstStyle/>
          <a:p>
            <a:r>
              <a:rPr lang="en-US" altLang="en-US" dirty="0"/>
              <a:t>Figure 16.6 Steps in the Business-to-Consumer (B2C) Selling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9F470-594E-4EA8-B7F9-5BF45586E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16-3</a:t>
            </a:r>
          </a:p>
        </p:txBody>
      </p:sp>
      <p:pic>
        <p:nvPicPr>
          <p:cNvPr id="19" name="Content Placeholder 18" descr="A graphic shows the steps are approach, ask questions, make presentation, close sale, and follow up.">
            <a:extLst>
              <a:ext uri="{FF2B5EF4-FFF2-40B4-BE49-F238E27FC236}">
                <a16:creationId xmlns:a16="http://schemas.microsoft.com/office/drawing/2014/main" id="{2AAF536E-F799-4965-9E89-21D91C378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8814" y="1600200"/>
            <a:ext cx="6307386" cy="478631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82C695-B793-44C5-8237-C38B5BAFA0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2730E0-1008-4894-9720-348E2F1FD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Relations: Building Relationships </a:t>
            </a:r>
            <a:r>
              <a:rPr lang="en-US" altLang="en-US" sz="2000" dirty="0"/>
              <a:t>1 of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107F1-9735-46C9-9137-259E498D4D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16-4</a:t>
            </a:r>
          </a:p>
        </p:txBody>
      </p:sp>
      <p:sp>
        <p:nvSpPr>
          <p:cNvPr id="84998" name="Subtitle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Public relations (PR) </a:t>
            </a:r>
            <a:r>
              <a:rPr lang="en-US" altLang="en-US" dirty="0"/>
              <a:t>— The management function that evaluates public attitudes, changes policies and procedures in response to the public’s requests, and executes a program of action and information to earn public understanding and acceptance.</a:t>
            </a:r>
          </a:p>
          <a:p>
            <a:r>
              <a:rPr lang="en-US" altLang="en-US" dirty="0"/>
              <a:t>Three steps of a good PR program:</a:t>
            </a:r>
          </a:p>
          <a:p>
            <a:pPr lvl="1"/>
            <a:r>
              <a:rPr lang="en-US" altLang="en-US" dirty="0"/>
              <a:t>Listen to the public.</a:t>
            </a:r>
          </a:p>
          <a:p>
            <a:pPr lvl="1"/>
            <a:r>
              <a:rPr lang="en-US" altLang="en-US" dirty="0"/>
              <a:t>Change policies and procedures.</a:t>
            </a:r>
          </a:p>
          <a:p>
            <a:pPr lvl="1"/>
            <a:r>
              <a:rPr lang="en-US" altLang="en-US" dirty="0"/>
              <a:t>Inform people you’</a:t>
            </a:r>
            <a:r>
              <a:rPr lang="en-US" altLang="ja-JP" dirty="0"/>
              <a:t>re responsive to their needs.</a:t>
            </a:r>
            <a:endParaRPr lang="en-US" alt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F06D84-B64F-4DFE-A3A3-39DF8E61C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71262C-A0C5-415E-8172-DE243B11B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Relations: Building Relationships </a:t>
            </a:r>
            <a:r>
              <a:rPr lang="en-US" altLang="en-US" sz="2000" dirty="0"/>
              <a:t>2 of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18D62-1008-42FC-9E28-23D64E61FB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Publicity: The Talking Arm of PR</a:t>
            </a:r>
          </a:p>
          <a:p>
            <a:pPr lvl="1"/>
            <a:r>
              <a:rPr lang="en-US" altLang="en-US" b="1" dirty="0"/>
              <a:t>Publicity</a:t>
            </a:r>
            <a:r>
              <a:rPr lang="en-US" altLang="en-US" dirty="0"/>
              <a:t> — Any information about an individual, product, or organization that’</a:t>
            </a:r>
            <a:r>
              <a:rPr lang="en-US" altLang="ja-JP" dirty="0"/>
              <a:t>s distributed to the public through the media and that’s not paid for or controlled by the seller.</a:t>
            </a:r>
          </a:p>
          <a:p>
            <a:pPr lvl="1"/>
            <a:r>
              <a:rPr lang="en-US" altLang="en-US" dirty="0"/>
              <a:t>Advantages of publicity:</a:t>
            </a:r>
          </a:p>
          <a:p>
            <a:pPr lvl="2"/>
            <a:r>
              <a:rPr lang="en-US" altLang="en-US" dirty="0"/>
              <a:t>Free</a:t>
            </a:r>
          </a:p>
          <a:p>
            <a:pPr lvl="2"/>
            <a:r>
              <a:rPr lang="en-US" altLang="en-US" dirty="0"/>
              <a:t>Reaches people who would not look at an advertisement</a:t>
            </a:r>
          </a:p>
          <a:p>
            <a:pPr lvl="2"/>
            <a:r>
              <a:rPr lang="en-US" altLang="en-US" dirty="0"/>
              <a:t>More believable than advertising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9CF1E0-395D-4E16-BF72-4797E045FA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0E3B23-C65A-41E7-B28B-A380202A3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  <a:endParaRPr lang="en-US" altLang="en-US" sz="2000" dirty="0"/>
          </a:p>
        </p:txBody>
      </p:sp>
      <p:sp>
        <p:nvSpPr>
          <p:cNvPr id="17412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5395850"/>
          </a:xfrm>
        </p:spPr>
        <p:txBody>
          <a:bodyPr/>
          <a:lstStyle/>
          <a:p>
            <a:pPr marL="1141413" indent="-1141413"/>
            <a:r>
              <a:rPr lang="en-US" altLang="en-US" sz="2200" b="1" dirty="0">
                <a:solidFill>
                  <a:srgbClr val="006288"/>
                </a:solidFill>
              </a:rPr>
              <a:t>LO 16-1 </a:t>
            </a:r>
            <a:r>
              <a:rPr lang="en-US" altLang="en-US" sz="2200" dirty="0"/>
              <a:t>Identify the new and traditional tools that make up the promotion mix.</a:t>
            </a:r>
          </a:p>
          <a:p>
            <a:pPr marL="1141413" indent="-1141413"/>
            <a:r>
              <a:rPr lang="en-US" altLang="en-US" sz="2200" b="1" dirty="0">
                <a:solidFill>
                  <a:srgbClr val="006288"/>
                </a:solidFill>
              </a:rPr>
              <a:t>LO 16-2 </a:t>
            </a:r>
            <a:r>
              <a:rPr lang="en-US" altLang="en-US" sz="2200" dirty="0"/>
              <a:t>Contrast the advantages and disadvantages of various advertising media, including the Internet and social media.</a:t>
            </a:r>
          </a:p>
          <a:p>
            <a:pPr marL="1141413" indent="-1141413"/>
            <a:r>
              <a:rPr lang="en-US" altLang="en-US" sz="2200" b="1" dirty="0">
                <a:solidFill>
                  <a:srgbClr val="006288"/>
                </a:solidFill>
              </a:rPr>
              <a:t>LO 16-3 </a:t>
            </a:r>
            <a:r>
              <a:rPr lang="en-US" altLang="en-US" sz="2200" dirty="0"/>
              <a:t>Illustrate the steps of the B2B and B2C selling processes.</a:t>
            </a:r>
          </a:p>
          <a:p>
            <a:pPr marL="1141413" indent="-1141413"/>
            <a:r>
              <a:rPr lang="en-US" altLang="en-US" sz="2200" b="1" dirty="0">
                <a:solidFill>
                  <a:srgbClr val="006288"/>
                </a:solidFill>
              </a:rPr>
              <a:t>LO 16-4 </a:t>
            </a:r>
            <a:r>
              <a:rPr lang="en-US" altLang="en-US" sz="2200" dirty="0"/>
              <a:t>Describe the role of the public relations department, and show how publicity fits in that role.</a:t>
            </a:r>
          </a:p>
          <a:p>
            <a:pPr marL="1141413" indent="-1141413"/>
            <a:r>
              <a:rPr lang="en-US" altLang="en-US" sz="2200" b="1" dirty="0">
                <a:solidFill>
                  <a:srgbClr val="006288"/>
                </a:solidFill>
              </a:rPr>
              <a:t>LO 16-5 </a:t>
            </a:r>
            <a:r>
              <a:rPr lang="en-US" altLang="en-US" sz="2200" dirty="0"/>
              <a:t>Assess the effectiveness of various forms of sales promotion, including sampling.</a:t>
            </a:r>
          </a:p>
          <a:p>
            <a:pPr marL="1141413" indent="-1141413"/>
            <a:r>
              <a:rPr lang="en-US" altLang="en-US" sz="2200" b="1" dirty="0">
                <a:solidFill>
                  <a:srgbClr val="006288"/>
                </a:solidFill>
              </a:rPr>
              <a:t>LO 16-6 </a:t>
            </a:r>
            <a:r>
              <a:rPr lang="en-US" altLang="en-US" sz="2200" dirty="0"/>
              <a:t>Show how word of mouth, viral marketing, social networking, blogging, podcasting, e-mail marketing, and mobile marketing work.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A31FDA-AEEC-4072-A2C9-6B5911DF72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0252C3-CE9D-42E3-9B66-C9DC89CD0D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5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Relations: Building Relationships </a:t>
            </a:r>
            <a:r>
              <a:rPr lang="en-US" altLang="en-US" sz="2000" dirty="0"/>
              <a:t>3 of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712A2-1B6F-47BF-B29D-5331A616E8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16-4</a:t>
            </a:r>
          </a:p>
        </p:txBody>
      </p:sp>
      <p:sp>
        <p:nvSpPr>
          <p:cNvPr id="89095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Publicity: The Talking Arm of PR </a:t>
            </a:r>
            <a:r>
              <a:rPr lang="en-US" altLang="en-US" sz="1800" dirty="0"/>
              <a:t>continued</a:t>
            </a:r>
          </a:p>
          <a:p>
            <a:pPr lvl="1"/>
            <a:r>
              <a:rPr lang="en-US" altLang="en-US" dirty="0"/>
              <a:t>Disadvantages of publicity:</a:t>
            </a:r>
          </a:p>
          <a:p>
            <a:pPr lvl="2"/>
            <a:r>
              <a:rPr lang="en-US" altLang="en-US" dirty="0"/>
              <a:t>No control over whether the media will use a story or when they may release it.</a:t>
            </a:r>
          </a:p>
          <a:p>
            <a:pPr lvl="2"/>
            <a:r>
              <a:rPr lang="en-US" altLang="en-US" dirty="0"/>
              <a:t>It can be good or bad.</a:t>
            </a:r>
          </a:p>
          <a:p>
            <a:pPr lvl="2"/>
            <a:r>
              <a:rPr lang="en-US" altLang="en-US" dirty="0"/>
              <a:t>Once a story has been run, it is no</a:t>
            </a:r>
            <a:r>
              <a:rPr lang="en-US" altLang="ja-JP" dirty="0"/>
              <a:t>t likely to run again.</a:t>
            </a:r>
            <a:endParaRPr lang="en-US" alt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A09BFB-64D5-42E6-9F1E-8D0FB76DBE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51D790-E395-40C8-8729-48774E36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Sales Promotion: Giving Buyers Incentives</a:t>
            </a:r>
            <a:endParaRPr lang="en-US" alt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BECD9-1848-475A-BA99-4198567325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Sales Promotion </a:t>
            </a:r>
            <a:r>
              <a:rPr lang="en-US" altLang="en-US" dirty="0"/>
              <a:t>— The promotional tool that stimulates consumer purchasing and dealer interest by means of short-term activities.</a:t>
            </a:r>
          </a:p>
          <a:p>
            <a:r>
              <a:rPr lang="en-US" altLang="en-US" dirty="0"/>
              <a:t>Categories of Sales Promotions:</a:t>
            </a:r>
          </a:p>
          <a:p>
            <a:pPr lvl="1"/>
            <a:r>
              <a:rPr lang="en-US" altLang="en-US" dirty="0"/>
              <a:t>B2B sales promotions</a:t>
            </a:r>
          </a:p>
          <a:p>
            <a:pPr lvl="1"/>
            <a:r>
              <a:rPr lang="en-US" altLang="en-US" dirty="0"/>
              <a:t>Consumer sales promotions</a:t>
            </a:r>
          </a:p>
          <a:p>
            <a:r>
              <a:rPr lang="en-US" altLang="en-US" dirty="0"/>
              <a:t>Key Consumer Promotions</a:t>
            </a:r>
          </a:p>
          <a:p>
            <a:pPr lvl="1"/>
            <a:r>
              <a:rPr lang="en-US" altLang="en-US" dirty="0"/>
              <a:t>Samples</a:t>
            </a:r>
          </a:p>
          <a:p>
            <a:pPr lvl="1"/>
            <a:r>
              <a:rPr lang="en-US" altLang="en-US" dirty="0"/>
              <a:t>Coupons</a:t>
            </a:r>
          </a:p>
          <a:p>
            <a:pPr lvl="1"/>
            <a:r>
              <a:rPr lang="en-US" altLang="en-US" dirty="0"/>
              <a:t>Contests and prizes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2ACF29-2188-4195-9911-A6376F9C2C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FF85D4-1626-429C-9DA7-8B74E4761B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16.7 Sales Promotion Techniques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8CE96-1AB3-46ED-B4E2-00B100D13F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16-5</a:t>
            </a:r>
          </a:p>
        </p:txBody>
      </p:sp>
      <p:pic>
        <p:nvPicPr>
          <p:cNvPr id="16" name="Content Placeholder 15" descr="A summary graphic of B2B and B2C sales promotion techniques.">
            <a:extLst>
              <a:ext uri="{FF2B5EF4-FFF2-40B4-BE49-F238E27FC236}">
                <a16:creationId xmlns:a16="http://schemas.microsoft.com/office/drawing/2014/main" id="{CEA4714F-91D2-4CF9-A4FE-BF7CDA242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251542"/>
            <a:ext cx="8229600" cy="287402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4" action="ppaction://hlinksldjump"/>
              </a:rPr>
              <a:t>Jump to long description in appendix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C8088C-601D-41C5-A7F9-0D202884F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09600"/>
          </a:xfrm>
        </p:spPr>
        <p:txBody>
          <a:bodyPr/>
          <a:lstStyle/>
          <a:p>
            <a:r>
              <a:rPr lang="en-US" altLang="en-US" dirty="0"/>
              <a:t>Word of Mouth and Other Promotional Tools </a:t>
            </a:r>
            <a:r>
              <a:rPr lang="en-US" altLang="en-US" sz="2000" dirty="0"/>
              <a:t>1 of 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1E1294-6539-41FB-9472-FB3F288FF6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16-6</a:t>
            </a:r>
          </a:p>
        </p:txBody>
      </p:sp>
      <p:sp>
        <p:nvSpPr>
          <p:cNvPr id="101383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Word-of-mouth promotion </a:t>
            </a:r>
            <a:r>
              <a:rPr lang="en-US" altLang="en-US" dirty="0"/>
              <a:t>— People tell others about products they have purchased.</a:t>
            </a:r>
          </a:p>
          <a:p>
            <a:r>
              <a:rPr lang="en-US" altLang="en-US" b="1" dirty="0"/>
              <a:t>Viral marketing </a:t>
            </a:r>
            <a:r>
              <a:rPr lang="en-US" altLang="en-US" dirty="0"/>
              <a:t>— Paying customers to say positive things on the Internet or setting up multiple selling schemes whereby consumers get commissions for directing friends to specific websites.</a:t>
            </a:r>
          </a:p>
          <a:p>
            <a:pPr lvl="1"/>
            <a:r>
              <a:rPr lang="en-US" altLang="en-US" dirty="0"/>
              <a:t>Many viral marketing programs give away free products or services in exchange for e-mail addresses.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34A500-B300-4774-82FD-C842883FB2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17BCE4-2766-47B0-B212-3A5B8D774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Word of Mouth and Other Promotional Tools </a:t>
            </a:r>
            <a:r>
              <a:rPr lang="en-US" altLang="en-US" sz="2000" dirty="0"/>
              <a:t>2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9539E-BA51-4CB5-AE02-C03150A04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16-6</a:t>
            </a:r>
          </a:p>
        </p:txBody>
      </p:sp>
      <p:sp>
        <p:nvSpPr>
          <p:cNvPr id="105479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Social Networking</a:t>
            </a:r>
          </a:p>
          <a:p>
            <a:pPr lvl="1"/>
            <a:r>
              <a:rPr lang="en-US" altLang="en-US" dirty="0"/>
              <a:t>Steps to launch a successful promotional campaign: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Know your customer base.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Post something new every day.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Develop fun, suitable hashtags.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Use a publishing calendar.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Engage with customers through contests and entertainment.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Follow back and reply to commenters.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Familiarize yourself with new site features.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en-US" dirty="0"/>
              <a:t>Measure the effectiveness of posts.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D137FB-00B9-4410-A1D5-EDB608F1F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B6D17B-E8BB-4B1A-B2B6-FAF412340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Word of Mouth and Other Promotional Tools </a:t>
            </a:r>
            <a:r>
              <a:rPr lang="en-US" altLang="en-US" sz="2000" dirty="0"/>
              <a:t>3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178A8-F64E-4C03-87E8-E69D5F4C0E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16-6</a:t>
            </a:r>
          </a:p>
        </p:txBody>
      </p:sp>
      <p:sp>
        <p:nvSpPr>
          <p:cNvPr id="107526" name="Subtitle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Blogging</a:t>
            </a:r>
          </a:p>
          <a:p>
            <a:pPr lvl="1"/>
            <a:r>
              <a:rPr lang="en-US" altLang="en-US" dirty="0"/>
              <a:t>Blogs are a great way to interact with customers and improve the company’s website ranking.</a:t>
            </a:r>
          </a:p>
          <a:p>
            <a:r>
              <a:rPr lang="en-US" altLang="en-US" dirty="0"/>
              <a:t>Podcasting</a:t>
            </a:r>
          </a:p>
          <a:p>
            <a:pPr lvl="1"/>
            <a:r>
              <a:rPr lang="en-US" altLang="en-US" b="1" dirty="0"/>
              <a:t>Podcasting</a:t>
            </a:r>
            <a:r>
              <a:rPr lang="en-US" altLang="en-US" dirty="0"/>
              <a:t> — A means of distributing audio and video programs via the Internet that lets users subscribe to a number of files, also known as feeds, and then hear or view the material at the time they choose.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D42E57-AA7B-449E-B9F6-0474ADDCE3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32A62C-DDF3-4833-AA05-41A515E6E5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Word of Mouth and Other Promotional Tools </a:t>
            </a:r>
            <a:r>
              <a:rPr lang="en-US" altLang="en-US" sz="2000" dirty="0"/>
              <a:t>4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B5A2-49D6-4743-8B74-259C9B71EB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16-6</a:t>
            </a:r>
          </a:p>
        </p:txBody>
      </p:sp>
      <p:sp>
        <p:nvSpPr>
          <p:cNvPr id="109574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E-Mail Promotions</a:t>
            </a:r>
          </a:p>
          <a:p>
            <a:pPr lvl="1"/>
            <a:r>
              <a:rPr lang="en-US" altLang="en-US" dirty="0"/>
              <a:t>E-mail promotions increase brand awareness among commercial suppliers.</a:t>
            </a:r>
          </a:p>
          <a:p>
            <a:r>
              <a:rPr lang="en-US" altLang="en-US" dirty="0"/>
              <a:t>Mobile Marketing</a:t>
            </a:r>
          </a:p>
          <a:p>
            <a:pPr lvl="1"/>
            <a:r>
              <a:rPr lang="en-US" altLang="en-US" dirty="0"/>
              <a:t>Marketers make use of smartphones to text customers about product offers and other company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B1FB30-EB64-4289-9972-21B39C78C7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A31CDE-8CC2-42CE-8669-CFBEB754C3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09600"/>
          </a:xfrm>
        </p:spPr>
        <p:txBody>
          <a:bodyPr/>
          <a:lstStyle/>
          <a:p>
            <a:r>
              <a:rPr lang="en-US" altLang="en-US" dirty="0"/>
              <a:t>Managing the Promotion Mix: Putting It All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09345-1D2D-4D22-B0BA-2B55ABF1ED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16-6</a:t>
            </a:r>
          </a:p>
        </p:txBody>
      </p:sp>
      <p:sp>
        <p:nvSpPr>
          <p:cNvPr id="111622" name="Subtitle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dirty="0"/>
              <a:t>Promotional Strategies</a:t>
            </a:r>
          </a:p>
          <a:p>
            <a:pPr lvl="1"/>
            <a:r>
              <a:rPr lang="en-US" altLang="en-US" b="1" dirty="0"/>
              <a:t>Push strategy </a:t>
            </a:r>
            <a:r>
              <a:rPr lang="en-US" altLang="en-US" dirty="0"/>
              <a:t>— The producer uses advertising, personal selling, sales promotion, and all other promotional tools to convince wholesalers and retailers to stock and sell merchandise.</a:t>
            </a:r>
          </a:p>
          <a:p>
            <a:pPr lvl="1"/>
            <a:r>
              <a:rPr lang="en-US" altLang="en-US" b="1" dirty="0"/>
              <a:t>Pull strategy </a:t>
            </a:r>
            <a:r>
              <a:rPr lang="en-US" altLang="en-US" dirty="0"/>
              <a:t>— Heavy advertising and sales promotion efforts are directed toward consumers so that they’ll request the products from retailers.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CADCB7-4DB6-4270-BD93-B114D45DC1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0EF4A5-8B98-4F98-AE9B-AA930737B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98B6-02DC-403D-910F-ED23755E1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of Long Image Descriptions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E1C81-4140-42B8-B8EE-46DB038B8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8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 </a:t>
            </a:r>
            <a:r>
              <a:rPr lang="en-US" altLang="en-US" dirty="0"/>
              <a:t>Figure 16.4 Estimated U.S. Advertising Expenditure in 2016 by Medium (in Billions of Dollars)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57650"/>
          </a:xfrm>
        </p:spPr>
        <p:txBody>
          <a:bodyPr/>
          <a:lstStyle/>
          <a:p>
            <a:r>
              <a:rPr lang="en-US" dirty="0"/>
              <a:t>From highest to lowest projected advertising spending:</a:t>
            </a:r>
          </a:p>
          <a:p>
            <a:pPr marL="1085850" lvl="1" indent="-342900"/>
            <a:r>
              <a:rPr lang="en-US" dirty="0"/>
              <a:t>TV: approximately 37 billion dollars</a:t>
            </a:r>
          </a:p>
          <a:p>
            <a:pPr marL="1085850" lvl="1" indent="-342900"/>
            <a:r>
              <a:rPr lang="en-US" dirty="0"/>
              <a:t>Digital: approximately 35 billion dollars</a:t>
            </a:r>
          </a:p>
          <a:p>
            <a:pPr marL="1085850" lvl="1" indent="-342900"/>
            <a:r>
              <a:rPr lang="en-US" dirty="0"/>
              <a:t>Radio: approximately 8 billion dollars</a:t>
            </a:r>
          </a:p>
          <a:p>
            <a:pPr marL="1085850" lvl="1" indent="-342900"/>
            <a:r>
              <a:rPr lang="en-US" dirty="0"/>
              <a:t>Newspapers: approximately 7.5 billion dollars</a:t>
            </a:r>
          </a:p>
          <a:p>
            <a:pPr marL="1085850" lvl="1" indent="-342900"/>
            <a:r>
              <a:rPr lang="en-US" dirty="0"/>
              <a:t>Magazines: approximately 7 billion dollars</a:t>
            </a:r>
          </a:p>
          <a:p>
            <a:pPr marL="1085850" lvl="1" indent="-342900"/>
            <a:r>
              <a:rPr lang="en-US" dirty="0"/>
              <a:t>Outdoor: approximately 4 billion dollars</a:t>
            </a:r>
          </a:p>
          <a:p>
            <a:pPr marL="1085850" lvl="1" indent="-342900"/>
            <a:r>
              <a:rPr lang="en-US" dirty="0"/>
              <a:t>Directories: approximately 2 billion dollars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Return to original slide</a:t>
            </a:r>
          </a:p>
        </p:txBody>
      </p:sp>
    </p:spTree>
    <p:extLst>
      <p:ext uri="{BB962C8B-B14F-4D97-AF65-F5344CB8AC3E}">
        <p14:creationId xmlns:p14="http://schemas.microsoft.com/office/powerpoint/2010/main" val="2783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C8FD-D1C9-43CC-B6BB-BF6EDC6D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609600"/>
          </a:xfrm>
        </p:spPr>
        <p:txBody>
          <a:bodyPr/>
          <a:lstStyle/>
          <a:p>
            <a:r>
              <a:rPr lang="en-US" altLang="en-US" dirty="0"/>
              <a:t>Promotion and the Promotion Mix</a:t>
            </a:r>
            <a:endParaRPr lang="en-US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DDB10D-6390-4113-8AF5-B54720AC54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7A856-50DE-4D67-B2A1-9609A1F2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Promotion mix </a:t>
            </a:r>
            <a:r>
              <a:rPr lang="en-US" altLang="en-US" dirty="0"/>
              <a:t>— The combination of promotional tools an organization uses.</a:t>
            </a:r>
          </a:p>
          <a:p>
            <a:r>
              <a:rPr lang="en-US" altLang="en-US" b="1" dirty="0"/>
              <a:t>Integrated marketing communication (IMC) </a:t>
            </a:r>
            <a:r>
              <a:rPr lang="en-US" altLang="en-US" dirty="0"/>
              <a:t>— A technique that combines the promotional tools into one comprehensive and unified promotional strategy.</a:t>
            </a:r>
          </a:p>
          <a:p>
            <a:r>
              <a:rPr lang="en-US" altLang="en-US" dirty="0"/>
              <a:t>IMC is used to:</a:t>
            </a:r>
          </a:p>
          <a:p>
            <a:pPr lvl="1"/>
            <a:r>
              <a:rPr lang="en-US" altLang="en-US" dirty="0"/>
              <a:t>Create a positive brand image</a:t>
            </a:r>
          </a:p>
          <a:p>
            <a:pPr lvl="1"/>
            <a:r>
              <a:rPr lang="en-US" altLang="en-US" dirty="0"/>
              <a:t>Meet the needs of consumers</a:t>
            </a:r>
          </a:p>
          <a:p>
            <a:pPr lvl="1"/>
            <a:r>
              <a:rPr lang="en-US" altLang="en-US" dirty="0"/>
              <a:t>Meet the strategic marketing and promotional goals of the firm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C8F94-BB72-40E2-864C-D0A692FC1E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10E1B-7387-4E0E-8AD1-E8588CC970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2 </a:t>
            </a:r>
            <a:r>
              <a:rPr lang="en-US" altLang="en-US" dirty="0"/>
              <a:t>Figure 16.7 Sales Promotion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14850"/>
          </a:xfrm>
        </p:spPr>
        <p:txBody>
          <a:bodyPr/>
          <a:lstStyle/>
          <a:p>
            <a:r>
              <a:rPr lang="en-US" dirty="0"/>
              <a:t>B2B promotion techniques include trade shows, portfolios for salespeople, deals (price reductions), catalogs, and conventions.</a:t>
            </a:r>
          </a:p>
          <a:p>
            <a:r>
              <a:rPr lang="en-US" dirty="0"/>
              <a:t>B2C promotion techniques include coupons, cents-off promotions, sampling, premiums, sweepstakes, contests, bonuses (buy one, get one free), catalogs, demonstrations, special events, lotteries, and in-store displays.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Return to original slide</a:t>
            </a:r>
          </a:p>
        </p:txBody>
      </p:sp>
    </p:spTree>
    <p:extLst>
      <p:ext uri="{BB962C8B-B14F-4D97-AF65-F5344CB8AC3E}">
        <p14:creationId xmlns:p14="http://schemas.microsoft.com/office/powerpoint/2010/main" val="3316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62800" cy="609600"/>
          </a:xfrm>
        </p:spPr>
        <p:txBody>
          <a:bodyPr/>
          <a:lstStyle/>
          <a:p>
            <a:r>
              <a:rPr lang="en-US" altLang="en-US" dirty="0"/>
              <a:t>Figure 16.1 The Traditional Promotion Mix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77CFA-1E09-408D-B343-BFE112FFC9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16-1</a:t>
            </a:r>
          </a:p>
        </p:txBody>
      </p:sp>
      <p:pic>
        <p:nvPicPr>
          <p:cNvPr id="9" name="Picture 2" descr="A summary graphic of the promotion mix: personal selling, sales promotion, public relations, and advertising.">
            <a:extLst>
              <a:ext uri="{FF2B5EF4-FFF2-40B4-BE49-F238E27FC236}">
                <a16:creationId xmlns:a16="http://schemas.microsoft.com/office/drawing/2014/main" id="{E7C67FEF-DA65-49AE-9702-79689DAB12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1439" y="1517356"/>
            <a:ext cx="5081121" cy="4786313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B31F61-F107-4281-9EA9-287DC55B9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C8CADDC-FD91-4C8A-B891-A46ED6711C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16.2 Steps in a Promotional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3C549-E206-4293-9EB7-051194B2FD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16-1</a:t>
            </a:r>
          </a:p>
        </p:txBody>
      </p:sp>
      <p:sp>
        <p:nvSpPr>
          <p:cNvPr id="29702" name="Subtitle 14"/>
          <p:cNvSpPr>
            <a:spLocks noGrp="1" noChangeArrowheads="1"/>
          </p:cNvSpPr>
          <p:nvPr>
            <p:ph idx="1"/>
          </p:nvPr>
        </p:nvSpPr>
        <p:spPr>
          <a:xfrm>
            <a:off x="762000" y="1592284"/>
            <a:ext cx="6858000" cy="3695700"/>
          </a:xfrm>
          <a:ln>
            <a:solidFill>
              <a:srgbClr val="002060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Identify a target market.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Define the objectives for each element of the promotion mix.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Determine a promotional budget.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Develop a unifying message.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Implement the plan.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Evaluate effectiveness.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A8E617-E6DE-41B9-ACA9-4E614DCC34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6EA763-0D9B-4ABF-B2CE-B3D6553297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Advertising: Informing, Persuading, and Reminding </a:t>
            </a:r>
            <a:r>
              <a:rPr lang="en-US" altLang="en-US" sz="2000" dirty="0"/>
              <a:t>1 of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93750-7BDC-49A4-85E1-2CD3635331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16-2</a:t>
            </a:r>
          </a:p>
        </p:txBody>
      </p:sp>
      <p:sp>
        <p:nvSpPr>
          <p:cNvPr id="35847" name="TextBox 14"/>
          <p:cNvSpPr>
            <a:spLocks noGrp="1" noChangeArrowheads="1"/>
          </p:cNvSpPr>
          <p:nvPr>
            <p:ph idx="1"/>
          </p:nvPr>
        </p:nvSpPr>
        <p:spPr>
          <a:xfrm>
            <a:off x="457200" y="1462150"/>
            <a:ext cx="8229600" cy="4933950"/>
          </a:xfrm>
        </p:spPr>
        <p:txBody>
          <a:bodyPr/>
          <a:lstStyle/>
          <a:p>
            <a:r>
              <a:rPr lang="en-US" altLang="en-US" b="1" dirty="0"/>
              <a:t>Advertising</a:t>
            </a:r>
            <a:r>
              <a:rPr lang="en-US" altLang="en-US" dirty="0"/>
              <a:t> — Paid, nonpersonal communication through various media by organizations and individuals who are in some way identified in the advertising message.</a:t>
            </a:r>
          </a:p>
          <a:p>
            <a:r>
              <a:rPr lang="en-US" altLang="en-US" dirty="0"/>
              <a:t>Impact of Advertising</a:t>
            </a:r>
          </a:p>
          <a:p>
            <a:pPr lvl="1"/>
            <a:r>
              <a:rPr lang="en-US" altLang="en-US" dirty="0"/>
              <a:t>Total advertising expenditures exceed $420 billion in 2016.</a:t>
            </a:r>
          </a:p>
          <a:p>
            <a:pPr lvl="1"/>
            <a:r>
              <a:rPr lang="en-US" altLang="en-US" dirty="0"/>
              <a:t>Consumers benefit because production costs of TV programs, radio programs, newspapers, and magazines are paid for by advertisers.</a:t>
            </a:r>
          </a:p>
          <a:p>
            <a:pPr lvl="1"/>
            <a:r>
              <a:rPr lang="en-US" altLang="en-US" dirty="0"/>
              <a:t>Marketers choose ad media that will reach the target market.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F5A52B-64F9-4B70-B3D5-D8CB2AC2EC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C951B-0E5D-40F6-9CC3-4C0D9E6E7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16.3 Major Categories of Advertising </a:t>
            </a:r>
            <a:r>
              <a:rPr lang="en-US" altLang="en-US" sz="2000" dirty="0"/>
              <a:t>1 of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AC6C1-7795-4D49-9F80-CE456B6F4A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16-2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6DA8080-783F-428E-861F-9C208497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5395850"/>
          </a:xfrm>
        </p:spPr>
        <p:txBody>
          <a:bodyPr/>
          <a:lstStyle/>
          <a:p>
            <a:r>
              <a:rPr lang="en-US" b="1" dirty="0"/>
              <a:t>Retail advertising </a:t>
            </a:r>
            <a:r>
              <a:rPr lang="en-US" dirty="0"/>
              <a:t>—to consumers by various retail stores</a:t>
            </a:r>
          </a:p>
          <a:p>
            <a:r>
              <a:rPr lang="en-US" b="1" dirty="0"/>
              <a:t>Trade advertising </a:t>
            </a:r>
            <a:r>
              <a:rPr lang="en-US" dirty="0"/>
              <a:t>—to wholesalers and retailers by manufacturers</a:t>
            </a:r>
          </a:p>
          <a:p>
            <a:r>
              <a:rPr lang="en-US" b="1" dirty="0"/>
              <a:t>Business-to-business advertising </a:t>
            </a:r>
            <a:r>
              <a:rPr lang="en-US" dirty="0"/>
              <a:t>—from manufacturers to other manufacturers</a:t>
            </a:r>
          </a:p>
          <a:p>
            <a:r>
              <a:rPr lang="en-US" b="1" dirty="0"/>
              <a:t>Institutional advertising </a:t>
            </a:r>
            <a:r>
              <a:rPr lang="en-US" dirty="0"/>
              <a:t>— to create attractive image for organization rather than for product</a:t>
            </a:r>
          </a:p>
          <a:p>
            <a:r>
              <a:rPr lang="en-US" b="1" dirty="0"/>
              <a:t>Product advertising </a:t>
            </a:r>
            <a:r>
              <a:rPr lang="en-US" dirty="0"/>
              <a:t>— to create interest among consumer, commercial, and industrial buyers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ADF6770-D69A-46E7-80D6-E1575A5B0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094320B-6C63-424D-A434-A97639BBB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16.3 Major Categories of Advertising </a:t>
            </a:r>
            <a:r>
              <a:rPr lang="en-US" altLang="en-US" sz="2000" dirty="0"/>
              <a:t>2 of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AC6C1-7795-4D49-9F80-CE456B6F4A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16-2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6DA8080-783F-428E-861F-9C208497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150"/>
            <a:ext cx="8229600" cy="5395850"/>
          </a:xfrm>
        </p:spPr>
        <p:txBody>
          <a:bodyPr/>
          <a:lstStyle/>
          <a:p>
            <a:r>
              <a:rPr lang="en-US" b="1" dirty="0"/>
              <a:t>Advocacy advertising </a:t>
            </a:r>
            <a:r>
              <a:rPr lang="en-US" dirty="0"/>
              <a:t>— supports particular view of issue</a:t>
            </a:r>
          </a:p>
          <a:p>
            <a:r>
              <a:rPr lang="en-US" b="1" dirty="0"/>
              <a:t>Comparison advertising </a:t>
            </a:r>
            <a:r>
              <a:rPr lang="en-US" dirty="0"/>
              <a:t>— compares competitive products</a:t>
            </a:r>
          </a:p>
          <a:p>
            <a:r>
              <a:rPr lang="en-US" b="1" dirty="0"/>
              <a:t>Interactive advertising </a:t>
            </a:r>
            <a:r>
              <a:rPr lang="en-US" dirty="0"/>
              <a:t>— enables customers to choose the information they receive</a:t>
            </a:r>
          </a:p>
          <a:p>
            <a:r>
              <a:rPr lang="en-US" b="1" dirty="0"/>
              <a:t>Online advertising </a:t>
            </a:r>
            <a:r>
              <a:rPr lang="en-US" dirty="0"/>
              <a:t>— appear on computers as people visit different websites</a:t>
            </a:r>
          </a:p>
          <a:p>
            <a:r>
              <a:rPr lang="en-US" b="1" dirty="0"/>
              <a:t>Mobile advertising </a:t>
            </a:r>
            <a:r>
              <a:rPr lang="en-US" dirty="0"/>
              <a:t>— reaches people on their smartphones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ADF6770-D69A-46E7-80D6-E1575A5B0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094320B-6C63-424D-A434-A97639BBB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16.4 Estimated U.S. Advertising Expenditure in 2016 by Medium (in Billions of Dollars)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FDB82-CB53-4D51-9C82-A7A5E8F020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 16-2</a:t>
            </a:r>
          </a:p>
        </p:txBody>
      </p:sp>
      <p:pic>
        <p:nvPicPr>
          <p:cNvPr id="16" name="Content Placeholder 15" descr="A bar chart.">
            <a:extLst>
              <a:ext uri="{FF2B5EF4-FFF2-40B4-BE49-F238E27FC236}">
                <a16:creationId xmlns:a16="http://schemas.microsoft.com/office/drawing/2014/main" id="{EBF5D3F2-9ECA-4DDE-BF97-CC2FC4C1D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889415"/>
            <a:ext cx="7620000" cy="43542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hlinkClick r:id="rId4" action="ppaction://hlinksldjump"/>
              </a:rPr>
              <a:t>Jump to long description in appendix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014D7A-0AA4-4AB3-A211-7D20D8790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DDED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IDDEN INSTRUCTIONAL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 1 Template.pot</Template>
  <TotalTime>45226</TotalTime>
  <Words>1694</Words>
  <Application>Microsoft Office PowerPoint</Application>
  <PresentationFormat>On-screen Show (4:3)</PresentationFormat>
  <Paragraphs>207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Helvetica</vt:lpstr>
      <vt:lpstr>Alternate FIRST, BREAK, LAST slides</vt:lpstr>
      <vt:lpstr>Plain BODY/MAIN CONTENT</vt:lpstr>
      <vt:lpstr>ADDED CONTENT</vt:lpstr>
      <vt:lpstr>HIDDEN INSTRUCTIONAL SLIDES</vt:lpstr>
      <vt:lpstr>Chapter 16</vt:lpstr>
      <vt:lpstr>Learning Objectives</vt:lpstr>
      <vt:lpstr>Promotion and the Promotion Mix</vt:lpstr>
      <vt:lpstr>Figure 16.1 The Traditional Promotion Mix</vt:lpstr>
      <vt:lpstr>Figure 16.2 Steps in a Promotional Campaign</vt:lpstr>
      <vt:lpstr>Advertising: Informing, Persuading, and Reminding 1 of 4</vt:lpstr>
      <vt:lpstr>Figure 16.3 Major Categories of Advertising 1 of 2</vt:lpstr>
      <vt:lpstr>Figure 16.3 Major Categories of Advertising 2 of 2</vt:lpstr>
      <vt:lpstr>Figure 16.4 Estimated U.S. Advertising Expenditure in 2016 by Medium (in Billions of Dollars)</vt:lpstr>
      <vt:lpstr>Advertising: Informing, Persuading, and Reminding 2 of 4</vt:lpstr>
      <vt:lpstr>Advertising: Informing, Persuading, and Reminding 3 of 4</vt:lpstr>
      <vt:lpstr>Advertising: Informing, Persuading, and Reminding 4 of 4</vt:lpstr>
      <vt:lpstr>Personal Selling: Providing Personal Attention 1 of 4</vt:lpstr>
      <vt:lpstr>Personal Selling: Providing Personal Attention 2 of 4</vt:lpstr>
      <vt:lpstr>Personal Selling: Providing Personal Attention 3 of 4</vt:lpstr>
      <vt:lpstr>Personal Selling: Providing Personal Attention 4 of 4</vt:lpstr>
      <vt:lpstr>Figure 16.6 Steps in the Business-to-Consumer (B2C) Selling Process</vt:lpstr>
      <vt:lpstr>Public Relations: Building Relationships 1 of 3</vt:lpstr>
      <vt:lpstr>Public Relations: Building Relationships 2 of 3</vt:lpstr>
      <vt:lpstr>Public Relations: Building Relationships 3 of 3</vt:lpstr>
      <vt:lpstr>Sales Promotion: Giving Buyers Incentives</vt:lpstr>
      <vt:lpstr>Figure 16.7 Sales Promotion Techniques</vt:lpstr>
      <vt:lpstr>Word of Mouth and Other Promotional Tools 1 of 4</vt:lpstr>
      <vt:lpstr>Word of Mouth and Other Promotional Tools 2 of 4</vt:lpstr>
      <vt:lpstr>Word of Mouth and Other Promotional Tools 3 of 4</vt:lpstr>
      <vt:lpstr>Word of Mouth and Other Promotional Tools 4 of 4</vt:lpstr>
      <vt:lpstr>Managing the Promotion Mix: Putting It All Together</vt:lpstr>
      <vt:lpstr>Appendix of Long Image Descriptions</vt:lpstr>
      <vt:lpstr>Appendix 1 Figure 16.4 Estimated U.S. Advertising Expenditure in 2016 by Medium (in Billions of Dollars)</vt:lpstr>
      <vt:lpstr>Appendix 2 Figure 16.7 Sales Promotion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Molly McHugh</dc:creator>
  <cp:lastModifiedBy>Andres Villalobos</cp:lastModifiedBy>
  <cp:revision>428</cp:revision>
  <dcterms:created xsi:type="dcterms:W3CDTF">2012-12-07T03:09:17Z</dcterms:created>
  <dcterms:modified xsi:type="dcterms:W3CDTF">2019-08-17T22:01:07Z</dcterms:modified>
</cp:coreProperties>
</file>