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3"/>
  </p:notesMasterIdLst>
  <p:sldIdLst>
    <p:sldId id="256" r:id="rId2"/>
    <p:sldId id="258" r:id="rId3"/>
    <p:sldId id="259" r:id="rId4"/>
    <p:sldId id="260" r:id="rId5"/>
    <p:sldId id="261" r:id="rId6"/>
    <p:sldId id="262" r:id="rId7"/>
    <p:sldId id="263" r:id="rId8"/>
    <p:sldId id="264" r:id="rId9"/>
    <p:sldId id="265" r:id="rId10"/>
    <p:sldId id="298" r:id="rId11"/>
    <p:sldId id="299" r:id="rId12"/>
    <p:sldId id="301" r:id="rId13"/>
    <p:sldId id="300" r:id="rId14"/>
    <p:sldId id="302" r:id="rId15"/>
    <p:sldId id="303" r:id="rId16"/>
    <p:sldId id="266" r:id="rId17"/>
    <p:sldId id="267" r:id="rId18"/>
    <p:sldId id="304" r:id="rId19"/>
    <p:sldId id="306" r:id="rId20"/>
    <p:sldId id="268" r:id="rId21"/>
    <p:sldId id="269" r:id="rId22"/>
    <p:sldId id="270" r:id="rId23"/>
    <p:sldId id="271" r:id="rId24"/>
    <p:sldId id="272" r:id="rId25"/>
    <p:sldId id="273" r:id="rId26"/>
    <p:sldId id="307" r:id="rId27"/>
    <p:sldId id="308" r:id="rId28"/>
    <p:sldId id="274" r:id="rId29"/>
    <p:sldId id="275" r:id="rId30"/>
    <p:sldId id="309" r:id="rId31"/>
    <p:sldId id="310" r:id="rId32"/>
    <p:sldId id="276" r:id="rId33"/>
    <p:sldId id="277" r:id="rId34"/>
    <p:sldId id="278" r:id="rId35"/>
    <p:sldId id="279" r:id="rId36"/>
    <p:sldId id="280" r:id="rId37"/>
    <p:sldId id="297" r:id="rId38"/>
    <p:sldId id="281" r:id="rId39"/>
    <p:sldId id="282" r:id="rId40"/>
    <p:sldId id="283" r:id="rId41"/>
    <p:sldId id="296" r:id="rId42"/>
    <p:sldId id="286" r:id="rId43"/>
    <p:sldId id="287" r:id="rId44"/>
    <p:sldId id="288" r:id="rId45"/>
    <p:sldId id="289" r:id="rId46"/>
    <p:sldId id="290" r:id="rId47"/>
    <p:sldId id="291" r:id="rId48"/>
    <p:sldId id="292" r:id="rId49"/>
    <p:sldId id="293" r:id="rId50"/>
    <p:sldId id="294" r:id="rId51"/>
    <p:sldId id="295"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5pPr>
    <a:lvl6pPr marL="2286000" algn="l" defTabSz="457200" rtl="0" eaLnBrk="1" latinLnBrk="0" hangingPunct="1">
      <a:defRPr kern="1200">
        <a:solidFill>
          <a:schemeClr val="tx1"/>
        </a:solidFill>
        <a:latin typeface="Adobe Jenson Italic" charset="0"/>
        <a:ea typeface="ＭＳ Ｐゴシック" charset="0"/>
        <a:cs typeface="ＭＳ Ｐゴシック" charset="0"/>
      </a:defRPr>
    </a:lvl6pPr>
    <a:lvl7pPr marL="2743200" algn="l" defTabSz="457200" rtl="0" eaLnBrk="1" latinLnBrk="0" hangingPunct="1">
      <a:defRPr kern="1200">
        <a:solidFill>
          <a:schemeClr val="tx1"/>
        </a:solidFill>
        <a:latin typeface="Adobe Jenson Italic" charset="0"/>
        <a:ea typeface="ＭＳ Ｐゴシック" charset="0"/>
        <a:cs typeface="ＭＳ Ｐゴシック" charset="0"/>
      </a:defRPr>
    </a:lvl7pPr>
    <a:lvl8pPr marL="3200400" algn="l" defTabSz="457200" rtl="0" eaLnBrk="1" latinLnBrk="0" hangingPunct="1">
      <a:defRPr kern="1200">
        <a:solidFill>
          <a:schemeClr val="tx1"/>
        </a:solidFill>
        <a:latin typeface="Adobe Jenson Italic" charset="0"/>
        <a:ea typeface="ＭＳ Ｐゴシック" charset="0"/>
        <a:cs typeface="ＭＳ Ｐゴシック" charset="0"/>
      </a:defRPr>
    </a:lvl8pPr>
    <a:lvl9pPr marL="3657600" algn="l" defTabSz="457200" rtl="0" eaLnBrk="1" latinLnBrk="0" hangingPunct="1">
      <a:defRPr kern="1200">
        <a:solidFill>
          <a:schemeClr val="tx1"/>
        </a:solidFill>
        <a:latin typeface="Adobe Jenson Ital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199"/>
    <a:srgbClr val="C32D3D"/>
    <a:srgbClr val="BEC71E"/>
    <a:srgbClr val="E0F3F6"/>
    <a:srgbClr val="F11F22"/>
    <a:srgbClr val="B1BA77"/>
    <a:srgbClr val="004B2C"/>
    <a:srgbClr val="0B74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Verdan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Verdana"/>
                <a:cs typeface="Verdana"/>
              </a:defRPr>
            </a:lvl1pPr>
          </a:lstStyle>
          <a:p>
            <a:pPr>
              <a:defRPr/>
            </a:pPr>
            <a:fld id="{BD3C78CE-2D63-044D-839C-3307B21E1DB8}" type="datetime1">
              <a:rPr lang="en-US"/>
              <a:pPr>
                <a:defRPr/>
              </a:pPr>
              <a:t>11/27/2017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Verdan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Verdana"/>
                <a:cs typeface="Verdana"/>
              </a:defRPr>
            </a:lvl1pPr>
          </a:lstStyle>
          <a:p>
            <a:pPr>
              <a:defRPr/>
            </a:pPr>
            <a:fld id="{2C969C93-4FCB-EE4F-83D2-B970CB35A85B}" type="slidenum">
              <a:rPr lang="en-US"/>
              <a:pPr>
                <a:defRPr/>
              </a:pPr>
              <a:t>‹#›</a:t>
            </a:fld>
            <a:endParaRPr lang="en-US" dirty="0"/>
          </a:p>
        </p:txBody>
      </p:sp>
    </p:spTree>
    <p:extLst>
      <p:ext uri="{BB962C8B-B14F-4D97-AF65-F5344CB8AC3E}">
        <p14:creationId xmlns:p14="http://schemas.microsoft.com/office/powerpoint/2010/main" val="3035259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Verdana"/>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a:solidFill>
                  <a:schemeClr val="tx2">
                    <a:lumMod val="40000"/>
                    <a:lumOff val="60000"/>
                  </a:schemeClr>
                </a:solidFill>
                <a:ea typeface="+mn-ea"/>
                <a:cs typeface="+mn-cs"/>
              </a:rPr>
              <a:t>Learning Objectives</a:t>
            </a:r>
          </a:p>
          <a:p>
            <a:pPr marL="742950" indent="-742950" eaLnBrk="1" hangingPunct="1">
              <a:buFont typeface="Tw Cen MT" panose="020B0602020104020603" pitchFamily="34" charset="0"/>
              <a:buAutoNum type="arabicPeriod"/>
              <a:defRPr/>
            </a:pPr>
            <a:r>
              <a:rPr lang="en-US" altLang="en-US" dirty="0">
                <a:ea typeface="ＭＳ Ｐゴシック" panose="020B0600070205080204" pitchFamily="34" charset="-128"/>
                <a:cs typeface="+mn-cs"/>
              </a:rPr>
              <a:t>Figuring Adjustments for Merchandise Inventory, Unearned Rent, Supplies Used, Insurance Expired, Depreciation Expense, and Salaries Accrued</a:t>
            </a:r>
          </a:p>
          <a:p>
            <a:pPr marL="742950" indent="-742950" eaLnBrk="1" hangingPunct="1">
              <a:buFont typeface="Tw Cen MT" panose="020B0602020104020603" pitchFamily="34" charset="0"/>
              <a:buAutoNum type="arabicPeriod"/>
              <a:defRPr/>
            </a:pPr>
            <a:r>
              <a:rPr lang="en-US" altLang="en-US" dirty="0">
                <a:ea typeface="ＭＳ Ｐゴシック" panose="020B0600070205080204" pitchFamily="34" charset="-128"/>
                <a:cs typeface="+mn-cs"/>
              </a:rPr>
              <a:t>Preparing a Worksheet for a Merchandise Company</a:t>
            </a:r>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9D01FB1F-41B9-114E-9611-6147F14331A2}" type="slidenum">
              <a:rPr lang="en-US">
                <a:latin typeface="Verdana"/>
              </a:rPr>
              <a:pPr/>
              <a:t>2</a:t>
            </a:fld>
            <a:endParaRPr lang="en-US" dirty="0">
              <a:latin typeface="Verdan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Unearned rent is a liability until it is actually earned. </a:t>
            </a:r>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21A96EE6-51FE-4F44-B5D7-E3030EAD0CA3}" type="slidenum">
              <a:rPr lang="en-US">
                <a:latin typeface="Verdana"/>
              </a:rPr>
              <a:pPr/>
              <a:t>17</a:t>
            </a:fld>
            <a:endParaRPr lang="en-US" dirty="0">
              <a:latin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Learning Objective 2 is “Preparing a Worksheet for a Merchandise Company.”</a:t>
            </a: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3125EFF7-7254-5A47-8CF8-98DB5C4BF966}" type="slidenum">
              <a:rPr lang="en-US">
                <a:latin typeface="Verdana"/>
              </a:rPr>
              <a:pPr/>
              <a:t>20</a:t>
            </a:fld>
            <a:endParaRPr lang="en-US" dirty="0">
              <a:latin typeface="Verdan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Figure 11.5 shows the trial balance that was prepared on December 31, 200X, from Art</a:t>
            </a:r>
            <a:r>
              <a:rPr lang="ja-JP" altLang="en-US" dirty="0"/>
              <a:t>’</a:t>
            </a:r>
            <a:r>
              <a:rPr lang="en-US" altLang="ja-JP" dirty="0"/>
              <a:t>s Wholesale ledger.  Note that it is placed directly in the first two columns of the worksheet.  We already discussed the adjustments that make up the two-step process involved in adjusting Merchandise Inventory at the end of the accounting period.  Other adjustments will need to be made at this point for a merchandise firm and will be shown later.  Figure 11.6 shows the worksheet with the adjustments and adjusted trial balance columns filled out.  Note that the adjustment numbers in the Income Summary from beginning and ending inventory are also carried over to the adjusted trial balance and are not combined.  The next step in completing the worksheet is to fill out the income statement columns from the adjusted trial balance, as shown in Figure 11.7.  The next step in completing the worksheet is to fill out the balance sheet columns (see Figure 11.8).  Note how ending inventory is carried over to the balance sheet from the adjusted trial balance column.</a:t>
            </a: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CF22073-C853-DC42-9872-CF33C666CCB0}" type="slidenum">
              <a:rPr lang="en-US">
                <a:latin typeface="Verdana"/>
              </a:rPr>
              <a:pPr/>
              <a:t>21</a:t>
            </a:fld>
            <a:endParaRPr lang="en-US" dirty="0">
              <a:latin typeface="Verdan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Figure 11.5 shows the trial balance that was prepared on December 31, 200X, from Art</a:t>
            </a:r>
            <a:r>
              <a:rPr lang="ja-JP" altLang="en-US" dirty="0"/>
              <a:t>’</a:t>
            </a:r>
            <a:r>
              <a:rPr lang="en-US" altLang="ja-JP" dirty="0"/>
              <a:t>s Wholesale ledger.  Note that it is placed directly in the first two columns of the worksheet.  In looking at the trial balance, we see many new titles that appeared after we completed a trial balance for a service company in Chapter 5.</a:t>
            </a: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18957FEA-CA04-6941-90B8-058469F83F0F}" type="slidenum">
              <a:rPr lang="en-US">
                <a:latin typeface="Verdana"/>
              </a:rPr>
              <a:pPr/>
              <a:t>22</a:t>
            </a:fld>
            <a:endParaRPr lang="en-US" dirty="0">
              <a:latin typeface="Verdan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In looking at the trial balance, we see many new titles that appeared after we completed a trial balance for a service company in Chapter 5.</a:t>
            </a:r>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14A8D76-ED88-8349-B55F-7F0614F343BA}" type="slidenum">
              <a:rPr lang="en-US">
                <a:latin typeface="Verdana"/>
              </a:rPr>
              <a:pPr/>
              <a:t>23</a:t>
            </a:fld>
            <a:endParaRPr lang="en-US" dirty="0">
              <a:latin typeface="Verdan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already discussed the adjustments that make up the two-step process involved in adjusting Merchandise Inventory at the end of the accounting period.  Now we show T accounts and transaction analysis charts for other adjustments that need to be made at this point for a merchandise firm, just as they must for a service company.</a:t>
            </a:r>
          </a:p>
          <a:p>
            <a:endParaRPr lang="en-US" dirty="0"/>
          </a:p>
          <a:p>
            <a:r>
              <a:rPr lang="en-US" b="1" dirty="0"/>
              <a:t>Adjustment C: Rental Income Earned by Art</a:t>
            </a:r>
            <a:r>
              <a:rPr lang="ja-JP" altLang="en-US" b="1" dirty="0"/>
              <a:t>’</a:t>
            </a:r>
            <a:r>
              <a:rPr lang="en-US" altLang="ja-JP" b="1" dirty="0"/>
              <a:t>s Wholesale, $200 </a:t>
            </a:r>
            <a:br>
              <a:rPr lang="en-US" altLang="ja-JP" b="1" dirty="0"/>
            </a:br>
            <a:r>
              <a:rPr lang="en-US" altLang="ja-JP" dirty="0"/>
              <a:t>A month ago, Cash was increased by $600, as was a liability, Unearned Rent.  Art</a:t>
            </a:r>
            <a:r>
              <a:rPr lang="ja-JP" altLang="en-US" dirty="0"/>
              <a:t>’</a:t>
            </a:r>
            <a:r>
              <a:rPr lang="en-US" altLang="ja-JP" dirty="0"/>
              <a:t>s Wholesale received payment in advance but had not earned the rental income.  Now, because $200 has been earned, the liability is reduced and Rental Income can be recorded for the $200.</a:t>
            </a:r>
            <a:endParaRPr lang="en-US" dirty="0"/>
          </a:p>
        </p:txBody>
      </p:sp>
      <p:sp>
        <p:nvSpPr>
          <p:cNvPr id="440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675383D-8441-BB43-8656-424A708C72AC}" type="slidenum">
              <a:rPr lang="en-US">
                <a:latin typeface="Verdana"/>
              </a:rPr>
              <a:pPr/>
              <a:t>24</a:t>
            </a:fld>
            <a:endParaRPr lang="en-US" dirty="0">
              <a:latin typeface="Verdan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Adjustment D: Supplies on Hand, $300 </a:t>
            </a:r>
          </a:p>
          <a:p>
            <a:r>
              <a:rPr lang="en-US" dirty="0"/>
              <a:t>Because $500 worth of supplies were used, Supplies Expense is increased and the asset Supplies is decreased.</a:t>
            </a: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65B97F9B-913D-F145-9C41-12F9BCC22C6C}" type="slidenum">
              <a:rPr lang="en-US">
                <a:latin typeface="Verdana"/>
              </a:rPr>
              <a:pPr/>
              <a:t>25</a:t>
            </a:fld>
            <a:endParaRPr lang="en-US" dirty="0">
              <a:latin typeface="Verdan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Adjustment E: Insurance Expired, $300 </a:t>
            </a:r>
          </a:p>
          <a:p>
            <a:r>
              <a:rPr lang="en-US" dirty="0"/>
              <a:t>Because insurance has expired by $300, Insurance Expense is increased by $300 and the asset Prepaid Insurance is decreased by $300.</a:t>
            </a:r>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E54C4813-964B-5546-8CDE-587B082BD27A}" type="slidenum">
              <a:rPr lang="en-US">
                <a:latin typeface="Verdana"/>
              </a:rPr>
              <a:pPr/>
              <a:t>28</a:t>
            </a:fld>
            <a:endParaRPr lang="en-US" dirty="0">
              <a:latin typeface="Verdan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Adjustment F: Depreciation Expense, $50 </a:t>
            </a:r>
          </a:p>
          <a:p>
            <a:r>
              <a:rPr lang="en-US" dirty="0"/>
              <a:t>When depreciation is taken, Depreciation Expense and Accumulated Depreciation are both increased by $50.  Note that the cost of the store equipment remains the same.</a:t>
            </a:r>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0A2CD476-A878-5241-B9CD-C33265621984}" type="slidenum">
              <a:rPr lang="en-US">
                <a:latin typeface="Verdana"/>
              </a:rPr>
              <a:pPr/>
              <a:t>29</a:t>
            </a:fld>
            <a:endParaRPr lang="en-US" dirty="0">
              <a:latin typeface="Verdan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Adjustment G: Salaries Accrued, $600</a:t>
            </a:r>
          </a:p>
          <a:p>
            <a:r>
              <a:rPr lang="en-US" dirty="0"/>
              <a:t>The $600 in accrued salaries causes an increase in Salaries Expense and Salaries Payable.</a:t>
            </a:r>
          </a:p>
        </p:txBody>
      </p:sp>
      <p:sp>
        <p:nvSpPr>
          <p:cNvPr id="522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BA84810-E118-3546-BD48-D102D5F56713}" type="slidenum">
              <a:rPr lang="en-US">
                <a:latin typeface="Verdana"/>
              </a:rPr>
              <a:pPr/>
              <a:t>32</a:t>
            </a:fld>
            <a:endParaRPr lang="en-US" dirty="0">
              <a:latin typeface="Verdan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first learning objective is “Figuring Adjustments for Merchandise Inventory, Unearned Rent, Supplies Used, Insurance Expired, Depreciation Expense, and Salaries Accrued.”</a:t>
            </a:r>
            <a:endParaRPr lang="en-US" altLang="ja-JP" dirty="0"/>
          </a:p>
          <a:p>
            <a:endParaRPr lang="en-US" dirty="0"/>
          </a:p>
        </p:txBody>
      </p:sp>
      <p:sp>
        <p:nvSpPr>
          <p:cNvPr id="174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2681B20-3A5D-0F48-9543-7A6CF9172B05}" type="slidenum">
              <a:rPr lang="en-US">
                <a:latin typeface="Verdana"/>
              </a:rPr>
              <a:pPr/>
              <a:t>3</a:t>
            </a:fld>
            <a:endParaRPr lang="en-US" dirty="0">
              <a:latin typeface="Verdan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Figure 11.5 shows the worksheet with the adjustments and adjusted trial balance columns filled out.  Note that the adjustment numbers in the Income Summary from beginning and ending inventory are also carried over to the adjusted trial balance and are not combined.</a:t>
            </a:r>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2DEB9210-386C-2C42-998A-207E783BB0E3}" type="slidenum">
              <a:rPr lang="en-US">
                <a:latin typeface="Verdana"/>
              </a:rPr>
              <a:pPr/>
              <a:t>33</a:t>
            </a:fld>
            <a:endParaRPr lang="en-US" dirty="0">
              <a:latin typeface="Verdan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next step in completing the worksheet is to fill out the income statement columns from the adjusted trial balance.  We do not combine the $19,000 and $4,000 in Income Summary.  When we prepare the cost of goods sold section for the formal income statement, we will need both a beginning and an ending figure for inventory.</a:t>
            </a:r>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C8DAB5A3-A752-B84F-A38A-CFC62857ADF7}" type="slidenum">
              <a:rPr lang="en-US">
                <a:latin typeface="Verdana"/>
              </a:rPr>
              <a:pPr/>
              <a:t>34</a:t>
            </a:fld>
            <a:endParaRPr lang="en-US" dirty="0">
              <a:latin typeface="Verdan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next step in completing the worksheet is to fill out the balance sheet columns (Fig. 11.8).  Note how ending inventory is carried over to the balance sheet from the adjusted trial balance column.  Take time also to look at the placement of the payroll tax liabilities as well as Unearned Rent on the worksheet.</a:t>
            </a: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878865F-D058-244E-A6A2-D15882777657}" type="slidenum">
              <a:rPr lang="en-US">
                <a:latin typeface="Verdana"/>
              </a:rPr>
              <a:pPr/>
              <a:t>35</a:t>
            </a:fld>
            <a:endParaRPr lang="en-US" dirty="0">
              <a:latin typeface="Verdan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The income statement and balance sheet portions must also balance.  Net income is carried over to the credit column of the balance sheet to verify everything balances. </a:t>
            </a: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31CD26CD-8CB8-2545-A254-AD460687AD30}" type="slidenum">
              <a:rPr lang="en-US">
                <a:latin typeface="Verdana"/>
              </a:rPr>
              <a:pPr/>
              <a:t>36</a:t>
            </a:fld>
            <a:endParaRPr lang="en-US" dirty="0">
              <a:latin typeface="Verdan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2525" y="692150"/>
            <a:ext cx="4552950"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dirty="0"/>
              <a:t>The periodic inventory system updates the record of goods on hand only at the end of the accounting period.  This system is used for companies with a variety of merchandise with low unit prices.  With computers today, many companies switch to a perpetual inventory system.</a:t>
            </a:r>
          </a:p>
          <a:p>
            <a:pPr marL="171450" indent="-171450" eaLnBrk="1" hangingPunct="1">
              <a:buFontTx/>
              <a:buChar char="•"/>
            </a:pPr>
            <a:r>
              <a:rPr lang="en-US" dirty="0"/>
              <a:t>In the periodic inventory system, additional purchases of merchandise during the accounting period will be recorded in the Purchases account.  The amount in beginning inventory will remain unchanged during the accounting period.  At the end of the period, a new figure for ending inventory will be calculated.</a:t>
            </a:r>
          </a:p>
          <a:p>
            <a:pPr marL="171450" indent="-171450"/>
            <a:endParaRPr lang="en-US" dirty="0"/>
          </a:p>
        </p:txBody>
      </p:sp>
      <p:sp>
        <p:nvSpPr>
          <p:cNvPr id="62468" name="Slide Number Placeholder 1"/>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98" tIns="45249" rIns="90498" bIns="45249"/>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DF909F9-7E9A-D847-BDC1-50D87A9C2F69}" type="slidenum">
              <a:rPr lang="en-US">
                <a:latin typeface="Verdana"/>
              </a:rPr>
              <a:pPr/>
              <a:t>38</a:t>
            </a:fld>
            <a:endParaRPr lang="en-US" dirty="0">
              <a:latin typeface="Verdan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52525" y="692150"/>
            <a:ext cx="4552950"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a:buChar char="•"/>
              <a:defRPr/>
            </a:pPr>
            <a:r>
              <a:rPr lang="en-US" dirty="0">
                <a:cs typeface="+mn-cs"/>
              </a:rPr>
              <a:t>Beginning inventory at the end of the accounting period is part of the cost of goods sold, whereas ending inventory is a reduction to cost of goods sold.</a:t>
            </a:r>
          </a:p>
          <a:p>
            <a:pPr marL="171450" indent="-171450" eaLnBrk="1" hangingPunct="1">
              <a:buFont typeface="Arial"/>
              <a:buChar char="•"/>
              <a:defRPr/>
            </a:pPr>
            <a:r>
              <a:rPr lang="en-US" dirty="0">
                <a:cs typeface="+mn-cs"/>
              </a:rPr>
              <a:t>The perpetual inventory system keeps a continuous record of inventory.  It is used by companies with high amounts of inventory.</a:t>
            </a:r>
          </a:p>
          <a:p>
            <a:pPr marL="171450" indent="-171450" eaLnBrk="1" hangingPunct="1">
              <a:buFont typeface="Arial"/>
              <a:buChar char="•"/>
              <a:defRPr/>
            </a:pPr>
            <a:r>
              <a:rPr lang="en-US" dirty="0">
                <a:cs typeface="+mn-cs"/>
              </a:rPr>
              <a:t>Net sales less cost of goods sold equals gross profit.  Gross profit less operating expenses equals net income.</a:t>
            </a:r>
          </a:p>
          <a:p>
            <a:pPr>
              <a:defRPr/>
            </a:pPr>
            <a:endParaRPr lang="en-US" dirty="0">
              <a:cs typeface="+mn-cs"/>
            </a:endParaRPr>
          </a:p>
        </p:txBody>
      </p:sp>
      <p:sp>
        <p:nvSpPr>
          <p:cNvPr id="64516" name="Slide Number Placeholder 1"/>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98" tIns="45249" rIns="90498" bIns="45249"/>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F9105AA4-7737-D64F-845B-8747AC4A23F1}" type="slidenum">
              <a:rPr lang="en-US">
                <a:latin typeface="Verdana"/>
              </a:rPr>
              <a:pPr/>
              <a:t>39</a:t>
            </a:fld>
            <a:endParaRPr lang="en-US" dirty="0">
              <a:latin typeface="Verdan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52525" y="692150"/>
            <a:ext cx="4552950"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a:buChar char="•"/>
              <a:defRPr/>
            </a:pPr>
            <a:r>
              <a:rPr lang="en-US" dirty="0">
                <a:cs typeface="+mn-cs"/>
              </a:rPr>
              <a:t>Unearned Revenue is a liability account that accumulates revenue that has not been earned yet, although the cash has been received.  It represents a liability to the seller until the service or product is performed or delivered.</a:t>
            </a:r>
          </a:p>
          <a:p>
            <a:pPr marL="171450" indent="-171450">
              <a:buFont typeface="Arial"/>
              <a:buChar char="•"/>
              <a:defRPr/>
            </a:pPr>
            <a:r>
              <a:rPr lang="en-US" dirty="0">
                <a:cs typeface="+mn-cs"/>
              </a:rPr>
              <a:t>Two important adjustments in the accounting for a merchandise company deal with the Merchandise Inventory account and with the Unearned Revenue account (unearned rent).</a:t>
            </a:r>
          </a:p>
          <a:p>
            <a:pPr>
              <a:defRPr/>
            </a:pPr>
            <a:endParaRPr lang="en-US" dirty="0">
              <a:cs typeface="+mn-cs"/>
            </a:endParaRPr>
          </a:p>
        </p:txBody>
      </p:sp>
      <p:sp>
        <p:nvSpPr>
          <p:cNvPr id="66564" name="Slide Number Placeholder 1"/>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98" tIns="45249" rIns="90498" bIns="45249"/>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F130EA75-8C90-794E-BB84-38D7C625B8F5}" type="slidenum">
              <a:rPr lang="en-US">
                <a:latin typeface="Verdana"/>
              </a:rPr>
              <a:pPr/>
              <a:t>40</a:t>
            </a:fld>
            <a:endParaRPr lang="en-US" dirty="0">
              <a:latin typeface="Verdan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Assume Art</a:t>
            </a:r>
            <a:r>
              <a:rPr lang="ja-JP" altLang="en-US" dirty="0"/>
              <a:t>’</a:t>
            </a:r>
            <a:r>
              <a:rPr lang="en-US" altLang="ja-JP" dirty="0"/>
              <a:t>s Wholesale Clothing Company started the year with $19,000 worth of merchandise.  This merchandise is called </a:t>
            </a:r>
            <a:r>
              <a:rPr lang="en-US" altLang="ja-JP" b="1" dirty="0"/>
              <a:t>beginning merchandise inventory </a:t>
            </a:r>
            <a:r>
              <a:rPr lang="en-US" altLang="ja-JP" dirty="0"/>
              <a:t>or simply </a:t>
            </a:r>
            <a:r>
              <a:rPr lang="en-US" altLang="ja-JP" b="1" dirty="0"/>
              <a:t>beginning inventory.  </a:t>
            </a:r>
            <a:r>
              <a:rPr lang="en-US" altLang="ja-JP" dirty="0"/>
              <a:t>The balance of beginning inventory never changes during the accounting period.  Instead, all purchases of merchandise are recorded in the Purchases account.  During the accounting period, $52,000 worth of such purchases were made and recorded in the Purchases account.</a:t>
            </a:r>
          </a:p>
          <a:p>
            <a:endParaRPr lang="en-US" dirty="0"/>
          </a:p>
          <a:p>
            <a:r>
              <a:rPr lang="en-US" dirty="0"/>
              <a:t>At the end of the period, the company takes a physical count of the merchandise in stock; this amount is called </a:t>
            </a:r>
            <a:r>
              <a:rPr lang="en-US" b="1" dirty="0"/>
              <a:t>ending merchandise inventory </a:t>
            </a:r>
            <a:r>
              <a:rPr lang="en-US" dirty="0"/>
              <a:t>or simply </a:t>
            </a:r>
            <a:r>
              <a:rPr lang="en-US" b="1" dirty="0"/>
              <a:t>ending inventory.</a:t>
            </a:r>
            <a:endParaRPr lang="en-US" dirty="0"/>
          </a:p>
        </p:txBody>
      </p:sp>
      <p:sp>
        <p:nvSpPr>
          <p:cNvPr id="194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F1DA2BC7-FEB6-924B-A210-05AA86BC9729}" type="slidenum">
              <a:rPr lang="en-US">
                <a:latin typeface="Verdana"/>
              </a:rPr>
              <a:pPr/>
              <a:t>4</a:t>
            </a:fld>
            <a:endParaRPr lang="en-US" dirty="0">
              <a:latin typeface="Verdan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At the end of the period, the company takes a physical count of the merchandise in stock; this amount is called </a:t>
            </a:r>
            <a:r>
              <a:rPr lang="en-US" b="1" dirty="0"/>
              <a:t>ending merchandise inventory </a:t>
            </a:r>
            <a:r>
              <a:rPr lang="en-US" dirty="0"/>
              <a:t>or simply </a:t>
            </a:r>
            <a:r>
              <a:rPr lang="en-US" b="1" dirty="0"/>
              <a:t>ending inventory.  </a:t>
            </a:r>
            <a:r>
              <a:rPr lang="en-US" dirty="0"/>
              <a:t>It is calculated on an inventory sheet as shown in Figure 11.1.  This $4,000, which is the ending inventory for this period, will be the beginning inventory for the next period.</a:t>
            </a:r>
          </a:p>
        </p:txBody>
      </p:sp>
      <p:sp>
        <p:nvSpPr>
          <p:cNvPr id="215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9B324E04-773A-F74F-BE71-FD735E0972A3}" type="slidenum">
              <a:rPr lang="en-US">
                <a:latin typeface="Verdana"/>
              </a:rPr>
              <a:pPr/>
              <a:t>5</a:t>
            </a:fld>
            <a:endParaRPr lang="en-US" dirty="0">
              <a:latin typeface="Verdan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Adjusting the Merchandise Inventory account is a two-step process because we must record the beginning inventory and ending inventory amounts separately.  The first step deals with beginning merchandise inventory.</a:t>
            </a:r>
          </a:p>
          <a:p>
            <a:endParaRPr lang="en-US" dirty="0"/>
          </a:p>
          <a:p>
            <a:r>
              <a:rPr lang="en-US" b="1" dirty="0"/>
              <a:t>Given: Beginning Inventory, $19,000 </a:t>
            </a:r>
          </a:p>
          <a:p>
            <a:r>
              <a:rPr lang="en-US" dirty="0"/>
              <a:t>Our first adjustment removes beginning inventory from the asset account (Merchandise Inventory) and transfers it to Income Summary.  We do so by crediting Merchandise Inventory for $19,000 and debiting Income Summary for the same amount.</a:t>
            </a:r>
          </a:p>
        </p:txBody>
      </p:sp>
      <p:sp>
        <p:nvSpPr>
          <p:cNvPr id="235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544CC6D-4083-9D44-9598-FAD2A9D85F63}" type="slidenum">
              <a:rPr lang="en-US">
                <a:latin typeface="Verdana"/>
              </a:rPr>
              <a:pPr/>
              <a:t>6</a:t>
            </a:fld>
            <a:endParaRPr lang="en-US" dirty="0">
              <a:latin typeface="Verdan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second step is entering the amount of ending inventory ($4,000) in the Merchandise Inventory account.  This step is done to record the amount of goods on hand at the end of the period as an asset and to subtract this amount from the cost of goods sold (because we have not sold this inventory yet).  To do so, we debit Merchandise Inventory for $4,000 and credit Income Summary for the same amount.</a:t>
            </a:r>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F5641DC9-A81E-F445-A858-EC40EADD00DA}" type="slidenum">
              <a:rPr lang="en-US">
                <a:latin typeface="Verdana"/>
              </a:rPr>
              <a:pPr/>
              <a:t>7</a:t>
            </a:fld>
            <a:endParaRPr lang="en-US" dirty="0">
              <a:latin typeface="Verdan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Let</a:t>
            </a:r>
            <a:r>
              <a:rPr lang="ja-JP" altLang="en-US" dirty="0"/>
              <a:t>’</a:t>
            </a:r>
            <a:r>
              <a:rPr lang="en-US" altLang="ja-JP" dirty="0"/>
              <a:t>s look at how this process or method of recording merchandise inventory is reflected in the balance sheet and income statement.  Note that the $19,000 of beginning inventory is assumed sold and is shown on the income statement as part of the cost of goods sold.  The ending inventory of $4,000 is assumed not to be sold and is subtracted from the cost of goods sold on the income statement. </a:t>
            </a:r>
          </a:p>
          <a:p>
            <a:endParaRPr lang="en-US" dirty="0"/>
          </a:p>
          <a:p>
            <a:r>
              <a:rPr lang="en-US" dirty="0"/>
              <a:t>Cost of goods available for sale is calculated by adding net purchases and freight-in charges to the beginning inventory.  After calculating cost of goods available for sale, ending inventory is subtracted to calculate cost of goods sold. </a:t>
            </a:r>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C85CB642-0021-BE41-81A8-CE1B66009425}" type="slidenum">
              <a:rPr lang="en-US">
                <a:latin typeface="Verdana"/>
              </a:rPr>
              <a:pPr/>
              <a:t>8</a:t>
            </a:fld>
            <a:endParaRPr lang="en-US" dirty="0">
              <a:latin typeface="Verdan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ending inventory becomes next month</a:t>
            </a:r>
            <a:r>
              <a:rPr lang="ja-JP" altLang="en-US" dirty="0"/>
              <a:t>’</a:t>
            </a:r>
            <a:r>
              <a:rPr lang="en-US" altLang="ja-JP" dirty="0"/>
              <a:t>s beginning inventory on the balance sheet.  When the income statement is prepared, we will need a figure for beginning inventory as well as a figure for ending inventory.  The goal of this adjustment is to wipe out the old inventory (a cost) and show the new inventory (not yet a cost).</a:t>
            </a:r>
            <a:endParaRPr lang="en-US" dirty="0"/>
          </a:p>
        </p:txBody>
      </p:sp>
      <p:sp>
        <p:nvSpPr>
          <p:cNvPr id="297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3B6531F2-23FE-6240-87D0-D11D83D73EBD}" type="slidenum">
              <a:rPr lang="en-US">
                <a:latin typeface="Verdana"/>
              </a:rPr>
              <a:pPr/>
              <a:t>9</a:t>
            </a:fld>
            <a:endParaRPr lang="en-US" dirty="0">
              <a:latin typeface="Verdan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second new account we have not seen before is a liability called Unearned Rent or Rent Received in Advance.  This account records the amount collected for rent before the service (renting the space) has been provided.</a:t>
            </a:r>
          </a:p>
        </p:txBody>
      </p:sp>
      <p:sp>
        <p:nvSpPr>
          <p:cNvPr id="317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DF30D06C-BF48-7243-B393-C140FE9F8A04}" type="slidenum">
              <a:rPr lang="en-US">
                <a:latin typeface="Verdana"/>
              </a:rPr>
              <a:pPr/>
              <a:t>16</a:t>
            </a:fld>
            <a:endParaRPr lang="en-US" dirty="0">
              <a:latin typeface="Verdan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C71E">
            <a:alpha val="54901"/>
          </a:srgb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397625"/>
            <a:ext cx="9144000" cy="457200"/>
          </a:xfrm>
          <a:prstGeom prst="rect">
            <a:avLst/>
          </a:prstGeom>
          <a:solidFill>
            <a:srgbClr val="406AB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p>
            <a:endParaRPr lang="en-US">
              <a:latin typeface="Verdana" charset="0"/>
              <a:cs typeface="Verdana" charset="0"/>
            </a:endParaRPr>
          </a:p>
        </p:txBody>
      </p:sp>
      <p:pic>
        <p:nvPicPr>
          <p:cNvPr id="3" name="Picture 3" descr="Pearson_Bound_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Pearson_Strap_Bound_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9" descr="slater13e_1-25_highres_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18100"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1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99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713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0" y="1600200"/>
            <a:ext cx="1295400" cy="990600"/>
          </a:xfrm>
          <a:prstGeom prst="rect">
            <a:avLst/>
          </a:prstGeom>
          <a:solidFill>
            <a:srgbClr val="406AB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rgbClr val="FFE7B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1" dirty="0">
              <a:solidFill>
                <a:prstClr val="black"/>
              </a:solidFill>
            </a:endParaRPr>
          </a:p>
        </p:txBody>
      </p:sp>
      <p:sp>
        <p:nvSpPr>
          <p:cNvPr id="3" name="Text Placeholder 2"/>
          <p:cNvSpPr>
            <a:spLocks noGrp="1"/>
          </p:cNvSpPr>
          <p:nvPr>
            <p:ph type="body" idx="1"/>
          </p:nvPr>
        </p:nvSpPr>
        <p:spPr>
          <a:xfrm>
            <a:off x="1371600" y="2743200"/>
            <a:ext cx="7123113" cy="1673225"/>
          </a:xfrm>
        </p:spPr>
        <p:txBody>
          <a:bodyPr/>
          <a:lstStyle>
            <a:lvl1pPr>
              <a:buNone/>
              <a:defRPr sz="4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3" name="Text Placeholder 2"/>
          <p:cNvSpPr>
            <a:spLocks noGrp="1"/>
          </p:cNvSpPr>
          <p:nvPr>
            <p:ph type="body" idx="10"/>
          </p:nvPr>
        </p:nvSpPr>
        <p:spPr>
          <a:xfrm>
            <a:off x="1408355" y="1619026"/>
            <a:ext cx="7123113" cy="990600"/>
          </a:xfrm>
        </p:spPr>
        <p:txBody>
          <a:bodyPr anchor="ctr"/>
          <a:lstStyle>
            <a:lvl1pPr marL="0" indent="0">
              <a:buNone/>
              <a:defRPr sz="4000" b="1">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409157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_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dirty="0">
              <a:solidFill>
                <a:schemeClr val="tx1"/>
              </a:solidFill>
            </a:endParaRPr>
          </a:p>
        </p:txBody>
      </p:sp>
      <p:sp>
        <p:nvSpPr>
          <p:cNvPr id="7" name="Rectangle 15"/>
          <p:cNvSpPr>
            <a:spLocks noChangeArrowheads="1"/>
          </p:cNvSpPr>
          <p:nvPr/>
        </p:nvSpPr>
        <p:spPr bwMode="auto">
          <a:xfrm>
            <a:off x="0" y="6591300"/>
            <a:ext cx="6794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en-US" sz="1200"/>
              <a:t>11 - </a:t>
            </a:r>
            <a:fld id="{B38975F8-7D86-2844-A0CD-91C89D2A95E5}" type="slidenum">
              <a:rPr lang="en-US" sz="1200"/>
              <a:pPr eaLnBrk="1" hangingPunct="1"/>
              <a:t>‹#›</a:t>
            </a:fld>
            <a:endParaRPr lang="en-US" sz="1200"/>
          </a:p>
        </p:txBody>
      </p:sp>
      <p:sp>
        <p:nvSpPr>
          <p:cNvPr id="8" name="TextBox 3"/>
          <p:cNvSpPr txBox="1">
            <a:spLocks noChangeArrowheads="1"/>
          </p:cNvSpPr>
          <p:nvPr userDrawn="1"/>
        </p:nvSpPr>
        <p:spPr bwMode="auto">
          <a:xfrm>
            <a:off x="4572000" y="6581775"/>
            <a:ext cx="457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dirty="0">
                <a:latin typeface="Verdana"/>
              </a:rPr>
              <a:t>Copyright © 2015 Pearson Education, Inc. Publishing as Prentice Hall.</a:t>
            </a:r>
          </a:p>
        </p:txBody>
      </p:sp>
      <p:sp>
        <p:nvSpPr>
          <p:cNvPr id="3" name="Text Placeholder 2"/>
          <p:cNvSpPr>
            <a:spLocks noGrp="1"/>
          </p:cNvSpPr>
          <p:nvPr>
            <p:ph type="body" idx="1"/>
          </p:nvPr>
        </p:nvSpPr>
        <p:spPr>
          <a:xfrm>
            <a:off x="1371600" y="2743200"/>
            <a:ext cx="7123113" cy="1673225"/>
          </a:xfrm>
        </p:spPr>
        <p:txBody>
          <a:bodyPr/>
          <a:lstStyle>
            <a:lvl1pPr>
              <a:buNone/>
              <a:defRPr sz="4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27680030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79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0" y="1600200"/>
            <a:ext cx="1295400" cy="990600"/>
          </a:xfrm>
          <a:prstGeom prst="rect">
            <a:avLst/>
          </a:prstGeom>
          <a:solidFill>
            <a:srgbClr val="406AB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371600" y="1600200"/>
            <a:ext cx="7772400" cy="990600"/>
          </a:xfrm>
          <a:prstGeom prst="rect">
            <a:avLst/>
          </a:prstGeom>
          <a:solidFill>
            <a:srgbClr val="FFE7B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b="1" dirty="0">
              <a:solidFill>
                <a:prstClr val="black"/>
              </a:solidFill>
            </a:endParaRPr>
          </a:p>
        </p:txBody>
      </p:sp>
      <p:sp>
        <p:nvSpPr>
          <p:cNvPr id="4" name="Text Placeholder 2"/>
          <p:cNvSpPr>
            <a:spLocks noGrp="1"/>
          </p:cNvSpPr>
          <p:nvPr>
            <p:ph type="body" idx="1"/>
          </p:nvPr>
        </p:nvSpPr>
        <p:spPr>
          <a:xfrm>
            <a:off x="1371600" y="2743200"/>
            <a:ext cx="7123113" cy="1673225"/>
          </a:xfrm>
        </p:spPr>
        <p:txBody>
          <a:bodyPr/>
          <a:lstStyle>
            <a:lvl1pPr>
              <a:buNone/>
              <a:defRPr sz="4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ext Placeholder 2"/>
          <p:cNvSpPr>
            <a:spLocks noGrp="1"/>
          </p:cNvSpPr>
          <p:nvPr>
            <p:ph type="body" idx="10"/>
          </p:nvPr>
        </p:nvSpPr>
        <p:spPr>
          <a:xfrm>
            <a:off x="1408355" y="1619026"/>
            <a:ext cx="7123113" cy="990600"/>
          </a:xfrm>
        </p:spPr>
        <p:txBody>
          <a:bodyPr anchor="ctr"/>
          <a:lstStyle>
            <a:lvl1pPr marL="0" indent="0">
              <a:buNone/>
              <a:defRPr sz="4000" b="1">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44926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089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8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738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43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7754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3091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6397625"/>
            <a:ext cx="9144000" cy="457200"/>
          </a:xfrm>
          <a:prstGeom prst="rect">
            <a:avLst/>
          </a:prstGeom>
          <a:solidFill>
            <a:srgbClr val="406AB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p>
            <a:endParaRPr lang="en-US">
              <a:latin typeface="Verdana" charset="0"/>
              <a:cs typeface="Verdana" charset="0"/>
            </a:endParaRPr>
          </a:p>
        </p:txBody>
      </p:sp>
      <p:sp>
        <p:nvSpPr>
          <p:cNvPr id="1027" name="Rectangle 4"/>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5"/>
          <p:cNvSpPr>
            <a:spLocks noGrp="1" noChangeArrowheads="1"/>
          </p:cNvSpPr>
          <p:nvPr>
            <p:ph type="title"/>
          </p:nvPr>
        </p:nvSpPr>
        <p:spPr bwMode="auto">
          <a:xfrm>
            <a:off x="381000" y="0"/>
            <a:ext cx="8534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9" name="Rectangle 6"/>
          <p:cNvSpPr>
            <a:spLocks noChangeArrowheads="1"/>
          </p:cNvSpPr>
          <p:nvPr/>
        </p:nvSpPr>
        <p:spPr bwMode="gray">
          <a:xfrm>
            <a:off x="392113" y="6553200"/>
            <a:ext cx="5399087"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r>
              <a:rPr lang="en-US" sz="900">
                <a:solidFill>
                  <a:schemeClr val="bg1"/>
                </a:solidFill>
                <a:latin typeface="Verdana" charset="0"/>
                <a:cs typeface="Verdana" charset="0"/>
              </a:rPr>
              <a:t>Copyright ©2016 Pearson Education, Inc. All rights reserved.</a:t>
            </a:r>
            <a:endParaRPr lang="en-GB" sz="900">
              <a:solidFill>
                <a:schemeClr val="bg1"/>
              </a:solidFill>
              <a:latin typeface="Verdana" charset="0"/>
              <a:cs typeface="Verdana" charset="0"/>
            </a:endParaRPr>
          </a:p>
        </p:txBody>
      </p:sp>
      <p:sp>
        <p:nvSpPr>
          <p:cNvPr id="1030" name="Rectangle 7"/>
          <p:cNvSpPr>
            <a:spLocks noChangeArrowheads="1"/>
          </p:cNvSpPr>
          <p:nvPr/>
        </p:nvSpPr>
        <p:spPr bwMode="gray">
          <a:xfrm>
            <a:off x="8382000" y="6553200"/>
            <a:ext cx="360363"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r"/>
            <a:r>
              <a:rPr lang="en-GB" sz="900" dirty="0">
                <a:solidFill>
                  <a:schemeClr val="bg1"/>
                </a:solidFill>
                <a:latin typeface="Verdana" charset="0"/>
              </a:rPr>
              <a:t>11-</a:t>
            </a:r>
            <a:fld id="{3051AE6F-A2C3-E845-8477-F1C1CAC0F349}" type="slidenum">
              <a:rPr lang="en-GB" sz="900">
                <a:solidFill>
                  <a:schemeClr val="bg1"/>
                </a:solidFill>
                <a:latin typeface="Verdana" charset="0"/>
              </a:rPr>
              <a:pPr algn="r"/>
              <a:t>‹#›</a:t>
            </a:fld>
            <a:r>
              <a:rPr lang="en-GB" sz="900" dirty="0">
                <a:solidFill>
                  <a:schemeClr val="bg1"/>
                </a:solidFill>
                <a:latin typeface="Verdana" charset="0"/>
              </a:rPr>
              <a:t> </a:t>
            </a:r>
          </a:p>
        </p:txBody>
      </p:sp>
    </p:spTree>
  </p:cSld>
  <p:clrMap bg1="lt1" tx1="dk1" bg2="lt2" tx2="dk2" accent1="accent1" accent2="accent2" accent3="accent3" accent4="accent4" accent5="accent5" accent6="accent6" hlink="hlink" folHlink="folHlink"/>
  <p:sldLayoutIdLst>
    <p:sldLayoutId id="2147483967" r:id="rId1"/>
    <p:sldLayoutId id="2147483958" r:id="rId2"/>
    <p:sldLayoutId id="214748396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9" r:id="rId12"/>
    <p:sldLayoutId id="2147483971" r:id="rId13"/>
  </p:sldLayoutIdLst>
  <p:txStyles>
    <p:title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1" fontAlgn="base" hangingPunct="1">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1" fontAlgn="base" hangingPunct="1">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4pPr>
      <a:lvl5pPr marL="20574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idx="4294967295"/>
          </p:nvPr>
        </p:nvSpPr>
        <p:spPr>
          <a:xfrm>
            <a:off x="5295900" y="1752600"/>
            <a:ext cx="3543300" cy="3276600"/>
          </a:xfrm>
        </p:spPr>
        <p:txBody>
          <a:bodyPr anchor="t"/>
          <a:lstStyle/>
          <a:p>
            <a:pPr algn="ctr"/>
            <a:r>
              <a:rPr lang="en-AU" sz="2800" dirty="0">
                <a:solidFill>
                  <a:srgbClr val="0070C0"/>
                </a:solidFill>
                <a:effectLst>
                  <a:outerShdw blurRad="38100" dist="38100" dir="2700000" algn="tl">
                    <a:srgbClr val="000000">
                      <a:alpha val="43137"/>
                    </a:srgbClr>
                  </a:outerShdw>
                </a:effectLst>
                <a:latin typeface="Verdana" charset="0"/>
                <a:ea typeface="ヒラギノ角ゴ Pro W3" charset="0"/>
                <a:cs typeface="ヒラギノ角ゴ Pro W3" charset="0"/>
              </a:rPr>
              <a:t>Chapter 11</a:t>
            </a:r>
            <a:r>
              <a:rPr lang="en-AU" sz="2800" dirty="0">
                <a:latin typeface="Verdana" charset="0"/>
                <a:ea typeface="ヒラギノ角ゴ Pro W3" charset="0"/>
                <a:cs typeface="ヒラギノ角ゴ Pro W3" charset="0"/>
              </a:rPr>
              <a:t/>
            </a:r>
            <a:br>
              <a:rPr lang="en-AU" sz="2800" dirty="0">
                <a:latin typeface="Verdana" charset="0"/>
                <a:ea typeface="ヒラギノ角ゴ Pro W3" charset="0"/>
                <a:cs typeface="ヒラギノ角ゴ Pro W3" charset="0"/>
              </a:rPr>
            </a:br>
            <a:r>
              <a:rPr lang="en-AU" sz="2800" dirty="0">
                <a:latin typeface="Verdana" charset="0"/>
                <a:ea typeface="ヒラギノ角ゴ Pro W3" charset="0"/>
                <a:cs typeface="ヒラギノ角ゴ Pro W3" charset="0"/>
              </a:rPr>
              <a:t/>
            </a:r>
            <a:br>
              <a:rPr lang="en-AU" sz="2800" dirty="0">
                <a:latin typeface="Verdana" charset="0"/>
                <a:ea typeface="ヒラギノ角ゴ Pro W3" charset="0"/>
                <a:cs typeface="ヒラギノ角ゴ Pro W3" charset="0"/>
              </a:rPr>
            </a:br>
            <a:r>
              <a:rPr lang="en-US" sz="2800" dirty="0">
                <a:effectLst>
                  <a:outerShdw blurRad="38100" dist="38100" dir="2700000" algn="tl">
                    <a:srgbClr val="000000">
                      <a:alpha val="43137"/>
                    </a:srgbClr>
                  </a:outerShdw>
                </a:effectLst>
              </a:rPr>
              <a:t>Preparing a Worksheet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for a Merchandise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Company</a:t>
            </a:r>
            <a:endParaRPr lang="en-US" sz="2800" dirty="0">
              <a:effectLst>
                <a:outerShdw blurRad="38100" dist="38100" dir="2700000" algn="tl">
                  <a:srgbClr val="000000">
                    <a:alpha val="43137"/>
                  </a:srgbClr>
                </a:outerShdw>
              </a:effectLst>
              <a:latin typeface="Verdana" charset="0"/>
              <a:ea typeface="ヒラギノ角ゴ Pro W3" charset="0"/>
              <a:cs typeface="ヒラギノ角ゴ Pro W3"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3205316" cy="857865"/>
          </a:xfrm>
        </p:spPr>
        <p:txBody>
          <a:bodyPr/>
          <a:lstStyle/>
          <a:p>
            <a:r>
              <a:rPr lang="en-US" dirty="0" smtClean="0">
                <a:solidFill>
                  <a:srgbClr val="294199"/>
                </a:solidFill>
              </a:rPr>
              <a:t>Let’s Practice</a:t>
            </a:r>
            <a:endParaRPr lang="en-US" dirty="0">
              <a:solidFill>
                <a:srgbClr val="294199"/>
              </a:solidFill>
            </a:endParaRPr>
          </a:p>
        </p:txBody>
      </p:sp>
      <p:sp>
        <p:nvSpPr>
          <p:cNvPr id="3" name="Content Placeholder 2"/>
          <p:cNvSpPr>
            <a:spLocks noGrp="1"/>
          </p:cNvSpPr>
          <p:nvPr>
            <p:ph idx="1"/>
          </p:nvPr>
        </p:nvSpPr>
        <p:spPr/>
        <p:txBody>
          <a:bodyPr/>
          <a:lstStyle/>
          <a:p>
            <a:pPr marL="0" indent="0">
              <a:buNone/>
            </a:pPr>
            <a:r>
              <a:rPr lang="en-US" dirty="0"/>
              <a:t>Under the periodic inventory system the beginning inventory balance:</a:t>
            </a:r>
          </a:p>
          <a:p>
            <a:pPr marL="0" indent="0">
              <a:buNone/>
            </a:pPr>
            <a:r>
              <a:rPr lang="en-US" dirty="0"/>
              <a:t>a) never changes.</a:t>
            </a:r>
          </a:p>
          <a:p>
            <a:pPr marL="0" indent="0">
              <a:buNone/>
            </a:pPr>
            <a:r>
              <a:rPr lang="en-US" dirty="0"/>
              <a:t>b) is updated continuously.</a:t>
            </a:r>
          </a:p>
          <a:p>
            <a:pPr marL="0" indent="0">
              <a:buNone/>
            </a:pPr>
            <a:r>
              <a:rPr lang="en-US" dirty="0"/>
              <a:t>c) is used to record purchases.</a:t>
            </a:r>
          </a:p>
          <a:p>
            <a:pPr marL="0" indent="0">
              <a:buNone/>
            </a:pPr>
            <a:r>
              <a:rPr lang="en-US" dirty="0"/>
              <a:t>d) None of these are correct.</a:t>
            </a:r>
          </a:p>
          <a:p>
            <a:endParaRPr lang="en-US" dirty="0"/>
          </a:p>
        </p:txBody>
      </p:sp>
    </p:spTree>
    <p:extLst>
      <p:ext uri="{BB962C8B-B14F-4D97-AF65-F5344CB8AC3E}">
        <p14:creationId xmlns:p14="http://schemas.microsoft.com/office/powerpoint/2010/main" val="64287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85800"/>
            <a:ext cx="3352800" cy="381000"/>
          </a:xfrm>
        </p:spPr>
        <p:txBody>
          <a:bodyPr/>
          <a:lstStyle/>
          <a:p>
            <a:r>
              <a:rPr lang="en-US" dirty="0" smtClean="0">
                <a:solidFill>
                  <a:srgbClr val="294199"/>
                </a:solidFill>
              </a:rPr>
              <a:t>Let’s Practice</a:t>
            </a:r>
            <a:endParaRPr lang="en-US" dirty="0">
              <a:solidFill>
                <a:srgbClr val="294199"/>
              </a:solidFill>
            </a:endParaRPr>
          </a:p>
        </p:txBody>
      </p:sp>
      <p:sp>
        <p:nvSpPr>
          <p:cNvPr id="3" name="Content Placeholder 2"/>
          <p:cNvSpPr>
            <a:spLocks noGrp="1"/>
          </p:cNvSpPr>
          <p:nvPr>
            <p:ph idx="1"/>
          </p:nvPr>
        </p:nvSpPr>
        <p:spPr/>
        <p:txBody>
          <a:bodyPr/>
          <a:lstStyle/>
          <a:p>
            <a:pPr marL="0" indent="0">
              <a:buNone/>
            </a:pPr>
            <a:r>
              <a:rPr lang="en-US" dirty="0"/>
              <a:t>Under the periodic inventory system the beginning inventory balance:</a:t>
            </a:r>
          </a:p>
          <a:p>
            <a:pPr marL="0" indent="0">
              <a:buNone/>
            </a:pPr>
            <a:r>
              <a:rPr lang="en-US" b="1" dirty="0">
                <a:solidFill>
                  <a:srgbClr val="FF0000"/>
                </a:solidFill>
              </a:rPr>
              <a:t>a) never changes.</a:t>
            </a:r>
          </a:p>
          <a:p>
            <a:pPr marL="0" indent="0">
              <a:buNone/>
            </a:pPr>
            <a:r>
              <a:rPr lang="en-US" dirty="0"/>
              <a:t>b) is updated continuously.</a:t>
            </a:r>
          </a:p>
          <a:p>
            <a:pPr marL="0" indent="0">
              <a:buNone/>
            </a:pPr>
            <a:r>
              <a:rPr lang="en-US" dirty="0"/>
              <a:t>c) is used to record purchases.</a:t>
            </a:r>
          </a:p>
          <a:p>
            <a:pPr marL="0" indent="0">
              <a:buNone/>
            </a:pPr>
            <a:r>
              <a:rPr lang="en-US" dirty="0" smtClean="0"/>
              <a:t>d) None of these are correct.</a:t>
            </a:r>
          </a:p>
          <a:p>
            <a:pPr marL="0" indent="0">
              <a:buNone/>
            </a:pPr>
            <a:endParaRPr lang="en-US" dirty="0"/>
          </a:p>
          <a:p>
            <a:pPr marL="0" indent="0">
              <a:buNone/>
            </a:pPr>
            <a:r>
              <a:rPr lang="en-US" dirty="0"/>
              <a:t>ANSWER:</a:t>
            </a:r>
          </a:p>
          <a:p>
            <a:pPr marL="0" indent="0">
              <a:buNone/>
            </a:pPr>
            <a:r>
              <a:rPr lang="en-US" dirty="0"/>
              <a:t>(L.O. 1, a)</a:t>
            </a:r>
          </a:p>
          <a:p>
            <a:pPr marL="0" indent="0">
              <a:buNone/>
            </a:pPr>
            <a:endParaRPr lang="en-US" dirty="0"/>
          </a:p>
        </p:txBody>
      </p:sp>
    </p:spTree>
    <p:extLst>
      <p:ext uri="{BB962C8B-B14F-4D97-AF65-F5344CB8AC3E}">
        <p14:creationId xmlns:p14="http://schemas.microsoft.com/office/powerpoint/2010/main" val="373375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3657600" cy="457200"/>
          </a:xfrm>
        </p:spPr>
        <p:txBody>
          <a:bodyPr/>
          <a:lstStyle/>
          <a:p>
            <a:r>
              <a:rPr lang="en-US" dirty="0">
                <a:solidFill>
                  <a:srgbClr val="294199"/>
                </a:solidFill>
              </a:rPr>
              <a:t>Let’s</a:t>
            </a:r>
            <a:r>
              <a:rPr lang="en-US" dirty="0"/>
              <a:t> </a:t>
            </a:r>
            <a:r>
              <a:rPr lang="en-US" dirty="0">
                <a:solidFill>
                  <a:srgbClr val="294199"/>
                </a:solidFill>
              </a:rPr>
              <a:t>Practice</a:t>
            </a:r>
          </a:p>
        </p:txBody>
      </p:sp>
      <p:sp>
        <p:nvSpPr>
          <p:cNvPr id="3" name="Content Placeholder 2"/>
          <p:cNvSpPr>
            <a:spLocks noGrp="1"/>
          </p:cNvSpPr>
          <p:nvPr>
            <p:ph idx="1"/>
          </p:nvPr>
        </p:nvSpPr>
        <p:spPr/>
        <p:txBody>
          <a:bodyPr/>
          <a:lstStyle/>
          <a:p>
            <a:pPr marL="0" indent="0">
              <a:buNone/>
            </a:pPr>
            <a:r>
              <a:rPr lang="en-US" dirty="0"/>
              <a:t>Under Periodic Inventory System, to record the purchase of merchandise for resale the account debited is:</a:t>
            </a:r>
          </a:p>
          <a:p>
            <a:pPr marL="0" indent="0">
              <a:buNone/>
            </a:pPr>
            <a:r>
              <a:rPr lang="en-US" dirty="0"/>
              <a:t>a) Sales.</a:t>
            </a:r>
          </a:p>
          <a:p>
            <a:pPr marL="0" indent="0">
              <a:buNone/>
            </a:pPr>
            <a:r>
              <a:rPr lang="en-US" dirty="0"/>
              <a:t>b) Purchases.</a:t>
            </a:r>
          </a:p>
          <a:p>
            <a:pPr marL="0" indent="0">
              <a:buNone/>
            </a:pPr>
            <a:r>
              <a:rPr lang="en-US" dirty="0"/>
              <a:t>c) Supplies.</a:t>
            </a:r>
          </a:p>
          <a:p>
            <a:pPr marL="0" indent="0">
              <a:buNone/>
            </a:pPr>
            <a:r>
              <a:rPr lang="en-US" dirty="0"/>
              <a:t>d) Beginning Inventory.</a:t>
            </a:r>
          </a:p>
          <a:p>
            <a:pPr marL="0" indent="0">
              <a:buNone/>
            </a:pPr>
            <a:r>
              <a:rPr lang="en-US" dirty="0"/>
              <a:t> </a:t>
            </a:r>
          </a:p>
          <a:p>
            <a:endParaRPr lang="en-US" dirty="0"/>
          </a:p>
        </p:txBody>
      </p:sp>
    </p:spTree>
    <p:extLst>
      <p:ext uri="{BB962C8B-B14F-4D97-AF65-F5344CB8AC3E}">
        <p14:creationId xmlns:p14="http://schemas.microsoft.com/office/powerpoint/2010/main" val="88113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Under </a:t>
            </a:r>
            <a:r>
              <a:rPr lang="en-US" b="1" dirty="0"/>
              <a:t>Periodic Inventory System</a:t>
            </a:r>
            <a:r>
              <a:rPr lang="en-US" dirty="0"/>
              <a:t>, to record the purchase of merchandise for resale the account debited is:</a:t>
            </a:r>
          </a:p>
          <a:p>
            <a:pPr marL="0" indent="0">
              <a:buNone/>
            </a:pPr>
            <a:r>
              <a:rPr lang="en-US" dirty="0"/>
              <a:t>a) Sales.</a:t>
            </a:r>
          </a:p>
          <a:p>
            <a:pPr marL="0" indent="0">
              <a:buNone/>
            </a:pPr>
            <a:r>
              <a:rPr lang="en-US" dirty="0">
                <a:solidFill>
                  <a:srgbClr val="FF0000"/>
                </a:solidFill>
              </a:rPr>
              <a:t>b) Purchases.</a:t>
            </a:r>
          </a:p>
          <a:p>
            <a:pPr marL="0" indent="0">
              <a:buNone/>
            </a:pPr>
            <a:r>
              <a:rPr lang="en-US" dirty="0"/>
              <a:t>c) Supplies.</a:t>
            </a:r>
          </a:p>
          <a:p>
            <a:pPr marL="0" indent="0">
              <a:buNone/>
            </a:pPr>
            <a:r>
              <a:rPr lang="en-US" dirty="0"/>
              <a:t>d) Beginning Inventory.</a:t>
            </a:r>
          </a:p>
          <a:p>
            <a:pPr marL="0" indent="0">
              <a:buNone/>
            </a:pPr>
            <a:r>
              <a:rPr lang="en-US" dirty="0"/>
              <a:t> </a:t>
            </a:r>
          </a:p>
          <a:p>
            <a:pPr marL="0" indent="0">
              <a:buNone/>
            </a:pPr>
            <a:r>
              <a:rPr lang="en-US" dirty="0"/>
              <a:t>ANSWER:</a:t>
            </a:r>
          </a:p>
          <a:p>
            <a:pPr marL="0" indent="0">
              <a:buNone/>
            </a:pPr>
            <a:r>
              <a:rPr lang="en-US" dirty="0"/>
              <a:t>(L.O. 1, b)</a:t>
            </a:r>
          </a:p>
          <a:p>
            <a:endParaRPr lang="en-US" dirty="0"/>
          </a:p>
        </p:txBody>
      </p:sp>
      <p:sp>
        <p:nvSpPr>
          <p:cNvPr id="4" name="Title 1"/>
          <p:cNvSpPr txBox="1">
            <a:spLocks/>
          </p:cNvSpPr>
          <p:nvPr/>
        </p:nvSpPr>
        <p:spPr bwMode="auto">
          <a:xfrm>
            <a:off x="2514600" y="304800"/>
            <a:ext cx="3657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pPr algn="ctr"/>
            <a:r>
              <a:rPr lang="en-US" kern="0" smtClean="0">
                <a:solidFill>
                  <a:srgbClr val="294199"/>
                </a:solidFill>
                <a:effectLst>
                  <a:outerShdw blurRad="38100" dist="38100" dir="2700000" algn="tl">
                    <a:srgbClr val="000000">
                      <a:alpha val="43137"/>
                    </a:srgbClr>
                  </a:outerShdw>
                </a:effectLst>
              </a:rPr>
              <a:t>Let’s Practice</a:t>
            </a:r>
            <a:endParaRPr lang="en-US" kern="0" dirty="0">
              <a:solidFill>
                <a:srgbClr val="2941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7669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3657600" cy="838200"/>
          </a:xfrm>
        </p:spPr>
        <p:txBody>
          <a:bodyPr/>
          <a:lstStyle/>
          <a:p>
            <a:pPr algn="ctr"/>
            <a:r>
              <a:rPr lang="en-US" dirty="0">
                <a:solidFill>
                  <a:srgbClr val="294199"/>
                </a:solidFill>
                <a:effectLst>
                  <a:outerShdw blurRad="38100" dist="38100" dir="2700000" algn="tl">
                    <a:srgbClr val="000000">
                      <a:alpha val="43137"/>
                    </a:srgbClr>
                  </a:outerShdw>
                </a:effectLst>
              </a:rPr>
              <a:t>Let’s Practice</a:t>
            </a:r>
          </a:p>
        </p:txBody>
      </p:sp>
      <p:sp>
        <p:nvSpPr>
          <p:cNvPr id="3" name="Content Placeholder 2"/>
          <p:cNvSpPr>
            <a:spLocks noGrp="1"/>
          </p:cNvSpPr>
          <p:nvPr>
            <p:ph idx="1"/>
          </p:nvPr>
        </p:nvSpPr>
        <p:spPr>
          <a:xfrm>
            <a:off x="228600" y="1447800"/>
            <a:ext cx="8839200" cy="4343400"/>
          </a:xfrm>
        </p:spPr>
        <p:txBody>
          <a:bodyPr/>
          <a:lstStyle/>
          <a:p>
            <a:pPr marL="0" indent="0">
              <a:buNone/>
            </a:pPr>
            <a:r>
              <a:rPr lang="en-US" dirty="0"/>
              <a:t>The formula for </a:t>
            </a:r>
            <a:r>
              <a:rPr lang="en-US" b="1" dirty="0"/>
              <a:t>cost of goods sold </a:t>
            </a:r>
            <a:r>
              <a:rPr lang="en-US" dirty="0"/>
              <a:t>is:</a:t>
            </a:r>
          </a:p>
          <a:p>
            <a:pPr marL="0" indent="0">
              <a:buNone/>
            </a:pPr>
            <a:r>
              <a:rPr lang="en-US" sz="2400" dirty="0"/>
              <a:t>a) Ending Inventory - Net Purchases + Beginning Inventory.</a:t>
            </a:r>
          </a:p>
          <a:p>
            <a:pPr marL="0" indent="0">
              <a:buNone/>
            </a:pPr>
            <a:r>
              <a:rPr lang="en-US" sz="2400" dirty="0"/>
              <a:t>b) Net Purchases + Ending Inventory - Beginning Inventory.</a:t>
            </a:r>
          </a:p>
          <a:p>
            <a:pPr marL="0" indent="0">
              <a:buNone/>
            </a:pPr>
            <a:r>
              <a:rPr lang="en-US" sz="2400" dirty="0"/>
              <a:t>c) Ending Inventory + Beginning Inventory - Purchases.</a:t>
            </a:r>
          </a:p>
          <a:p>
            <a:pPr marL="0" indent="0">
              <a:buNone/>
            </a:pPr>
            <a:r>
              <a:rPr lang="en-US" sz="2400" dirty="0"/>
              <a:t>d) Beginning Inventory + Net Purchases - Ending Inventory.</a:t>
            </a:r>
          </a:p>
          <a:p>
            <a:endParaRPr lang="en-US" dirty="0"/>
          </a:p>
        </p:txBody>
      </p:sp>
    </p:spTree>
    <p:extLst>
      <p:ext uri="{BB962C8B-B14F-4D97-AF65-F5344CB8AC3E}">
        <p14:creationId xmlns:p14="http://schemas.microsoft.com/office/powerpoint/2010/main" val="494898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915400" cy="4343400"/>
          </a:xfrm>
        </p:spPr>
        <p:txBody>
          <a:bodyPr/>
          <a:lstStyle/>
          <a:p>
            <a:pPr marL="0" indent="0">
              <a:buNone/>
            </a:pPr>
            <a:r>
              <a:rPr lang="en-US" sz="2400" dirty="0"/>
              <a:t>The formula for </a:t>
            </a:r>
            <a:r>
              <a:rPr lang="en-US" sz="2400" b="1" dirty="0">
                <a:effectLst>
                  <a:outerShdw blurRad="38100" dist="38100" dir="2700000" algn="tl">
                    <a:srgbClr val="000000">
                      <a:alpha val="43137"/>
                    </a:srgbClr>
                  </a:outerShdw>
                </a:effectLst>
              </a:rPr>
              <a:t>cost of goods sold </a:t>
            </a:r>
            <a:r>
              <a:rPr lang="en-US" sz="2400" dirty="0"/>
              <a:t>is:</a:t>
            </a:r>
          </a:p>
          <a:p>
            <a:pPr marL="0" indent="0">
              <a:buNone/>
            </a:pPr>
            <a:r>
              <a:rPr lang="en-US" sz="2400" dirty="0"/>
              <a:t>a) Ending Inventory - Net Purchases + Beginning Inventory.</a:t>
            </a:r>
          </a:p>
          <a:p>
            <a:pPr marL="0" indent="0">
              <a:buNone/>
            </a:pPr>
            <a:r>
              <a:rPr lang="en-US" sz="2400" dirty="0"/>
              <a:t>b) Net Purchases + Ending Inventory - Beginning Inventory.</a:t>
            </a:r>
          </a:p>
          <a:p>
            <a:pPr marL="0" indent="0">
              <a:buNone/>
            </a:pPr>
            <a:r>
              <a:rPr lang="en-US" sz="2400" dirty="0"/>
              <a:t>c) Ending Inventory + Beginning Inventory - Purchases.</a:t>
            </a:r>
          </a:p>
          <a:p>
            <a:pPr marL="0" indent="0">
              <a:buNone/>
            </a:pPr>
            <a:r>
              <a:rPr lang="en-US" sz="2400" b="1" dirty="0"/>
              <a:t>d) Beginning Inventory + Net Purchases - Ending Inventory.</a:t>
            </a:r>
          </a:p>
          <a:p>
            <a:pPr marL="0" indent="0">
              <a:buNone/>
            </a:pPr>
            <a:r>
              <a:rPr lang="en-US" dirty="0"/>
              <a:t> </a:t>
            </a:r>
            <a:endParaRPr lang="en-US" dirty="0" smtClean="0"/>
          </a:p>
          <a:p>
            <a:pPr marL="0" indent="0">
              <a:buNone/>
            </a:pPr>
            <a:r>
              <a:rPr lang="en-US" sz="2400" b="1" dirty="0" smtClean="0">
                <a:solidFill>
                  <a:srgbClr val="294199"/>
                </a:solidFill>
                <a:effectLst>
                  <a:outerShdw blurRad="38100" dist="38100" dir="2700000" algn="tl">
                    <a:srgbClr val="000000">
                      <a:alpha val="43137"/>
                    </a:srgbClr>
                  </a:outerShdw>
                </a:effectLst>
              </a:rPr>
              <a:t>ANSWER</a:t>
            </a:r>
            <a:r>
              <a:rPr lang="en-US" sz="2400" b="1" dirty="0">
                <a:solidFill>
                  <a:srgbClr val="294199"/>
                </a:solidFill>
                <a:effectLst>
                  <a:outerShdw blurRad="38100" dist="38100" dir="2700000" algn="tl">
                    <a:srgbClr val="000000">
                      <a:alpha val="43137"/>
                    </a:srgbClr>
                  </a:outerShdw>
                </a:effectLst>
              </a:rPr>
              <a:t>:</a:t>
            </a:r>
          </a:p>
          <a:p>
            <a:pPr marL="0" indent="0">
              <a:buNone/>
            </a:pPr>
            <a:r>
              <a:rPr lang="en-US" sz="2400" dirty="0"/>
              <a:t>(L.O. 1, d)</a:t>
            </a:r>
          </a:p>
          <a:p>
            <a:endParaRPr lang="en-US" dirty="0"/>
          </a:p>
        </p:txBody>
      </p:sp>
      <p:sp>
        <p:nvSpPr>
          <p:cNvPr id="4" name="Title 1"/>
          <p:cNvSpPr txBox="1">
            <a:spLocks/>
          </p:cNvSpPr>
          <p:nvPr/>
        </p:nvSpPr>
        <p:spPr bwMode="auto">
          <a:xfrm>
            <a:off x="2514600" y="304800"/>
            <a:ext cx="3657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pPr algn="ctr"/>
            <a:r>
              <a:rPr lang="en-US" kern="0" dirty="0" smtClean="0">
                <a:solidFill>
                  <a:srgbClr val="294199"/>
                </a:solidFill>
                <a:effectLst>
                  <a:outerShdw blurRad="38100" dist="38100" dir="2700000" algn="tl">
                    <a:srgbClr val="000000">
                      <a:alpha val="43137"/>
                    </a:srgbClr>
                  </a:outerShdw>
                </a:effectLst>
              </a:rPr>
              <a:t>Let’s Practice</a:t>
            </a:r>
            <a:endParaRPr lang="en-US" kern="0" dirty="0">
              <a:solidFill>
                <a:srgbClr val="2941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7638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381000"/>
            <a:ext cx="5257800" cy="990600"/>
          </a:xfrm>
          <a:ln>
            <a:noFill/>
          </a:ln>
          <a:effectLst>
            <a:glow rad="101600">
              <a:schemeClr val="accent2">
                <a:satMod val="175000"/>
                <a:alpha val="40000"/>
              </a:schemeClr>
            </a:glow>
            <a:outerShdw blurRad="50800" dist="38100" dir="5400000" algn="t" rotWithShape="0">
              <a:prstClr val="black">
                <a:alpha val="40000"/>
              </a:prstClr>
            </a:outerShdw>
          </a:effectLst>
          <a:scene3d>
            <a:camera prst="perspectiveFront"/>
            <a:lightRig rig="balanced" dir="t">
              <a:rot lat="0" lon="0" rev="8700000"/>
            </a:lightRig>
          </a:scene3d>
          <a:sp3d>
            <a:bevelT w="190500" h="38100" prst="relaxedInset"/>
          </a:sp3d>
        </p:spPr>
        <p:style>
          <a:lnRef idx="2">
            <a:schemeClr val="accent2">
              <a:shade val="50000"/>
            </a:schemeClr>
          </a:lnRef>
          <a:fillRef idx="1">
            <a:schemeClr val="accent2"/>
          </a:fillRef>
          <a:effectRef idx="0">
            <a:schemeClr val="accent2"/>
          </a:effectRef>
          <a:fontRef idx="minor">
            <a:schemeClr val="lt1"/>
          </a:fontRef>
        </p:style>
        <p:txBody>
          <a:bodyPr/>
          <a:lstStyle/>
          <a:p>
            <a:pPr algn="ctr" eaLnBrk="1" hangingPunct="1"/>
            <a:r>
              <a:rPr lang="en-US" dirty="0">
                <a:solidFill>
                  <a:schemeClr val="bg1"/>
                </a:solidFill>
                <a:effectLst>
                  <a:outerShdw blurRad="38100" dist="38100" dir="2700000" algn="tl">
                    <a:srgbClr val="000000">
                      <a:alpha val="43137"/>
                    </a:srgbClr>
                  </a:outerShdw>
                </a:effectLst>
                <a:latin typeface="Verdana"/>
              </a:rPr>
              <a:t>Adjustments for Unearned Revenue</a:t>
            </a:r>
          </a:p>
        </p:txBody>
      </p:sp>
      <p:sp>
        <p:nvSpPr>
          <p:cNvPr id="30723" name="Rectangle 3"/>
          <p:cNvSpPr>
            <a:spLocks noGrp="1" noChangeArrowheads="1"/>
          </p:cNvSpPr>
          <p:nvPr>
            <p:ph idx="1"/>
          </p:nvPr>
        </p:nvSpPr>
        <p:spPr>
          <a:xfrm>
            <a:off x="4175760" y="1676400"/>
            <a:ext cx="4739640" cy="4495800"/>
          </a:xfrm>
          <a:ln>
            <a:noFill/>
          </a:ln>
          <a:effectLst>
            <a:glow rad="101600">
              <a:schemeClr val="accent2">
                <a:satMod val="175000"/>
                <a:alpha val="40000"/>
              </a:schemeClr>
            </a:glow>
            <a:outerShdw blurRad="50800" dist="38100" dir="5400000" algn="t" rotWithShape="0">
              <a:prstClr val="black">
                <a:alpha val="40000"/>
              </a:prstClr>
            </a:outerShdw>
          </a:effectLst>
          <a:scene3d>
            <a:camera prst="obliqueTopLeft"/>
            <a:lightRig rig="balanced" dir="t">
              <a:rot lat="0" lon="0" rev="8700000"/>
            </a:lightRig>
          </a:scene3d>
          <a:sp3d>
            <a:bevelT w="190500" h="38100" prst="relaxedInset"/>
          </a:sp3d>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eaLnBrk="1" hangingPunct="1">
              <a:buNone/>
            </a:pPr>
            <a:r>
              <a:rPr lang="en-US" b="1" u="sng" dirty="0">
                <a:solidFill>
                  <a:srgbClr val="FF0000"/>
                </a:solidFill>
                <a:effectLst>
                  <a:outerShdw blurRad="38100" dist="38100" dir="2700000" algn="tl">
                    <a:srgbClr val="000000">
                      <a:alpha val="43137"/>
                    </a:srgbClr>
                  </a:outerShdw>
                </a:effectLst>
                <a:latin typeface="Verdana"/>
              </a:rPr>
              <a:t>Unearned Revenue</a:t>
            </a:r>
          </a:p>
          <a:p>
            <a:pPr lvl="1"/>
            <a:r>
              <a:rPr lang="en-US" dirty="0"/>
              <a:t>is a </a:t>
            </a:r>
            <a:r>
              <a:rPr lang="en-US" b="1" dirty="0">
                <a:effectLst>
                  <a:outerShdw blurRad="38100" dist="38100" dir="2700000" algn="tl">
                    <a:srgbClr val="000000">
                      <a:alpha val="43137"/>
                    </a:srgbClr>
                  </a:outerShdw>
                </a:effectLst>
              </a:rPr>
              <a:t>liability</a:t>
            </a:r>
            <a:r>
              <a:rPr lang="en-US" dirty="0"/>
              <a:t> account</a:t>
            </a:r>
          </a:p>
          <a:p>
            <a:pPr lvl="1"/>
            <a:r>
              <a:rPr lang="en-US" dirty="0">
                <a:latin typeface="Verdana"/>
              </a:rPr>
              <a:t>Is Rent $ Received in Advance </a:t>
            </a:r>
          </a:p>
          <a:p>
            <a:pPr lvl="1"/>
            <a:r>
              <a:rPr lang="en-US" dirty="0">
                <a:latin typeface="Verdana"/>
              </a:rPr>
              <a:t>It represents an </a:t>
            </a:r>
            <a:r>
              <a:rPr lang="en-US" b="1" dirty="0">
                <a:effectLst>
                  <a:outerShdw blurRad="38100" dist="38100" dir="2700000" algn="tl">
                    <a:srgbClr val="000000">
                      <a:alpha val="43137"/>
                    </a:srgbClr>
                  </a:outerShdw>
                </a:effectLst>
                <a:latin typeface="Verdana"/>
              </a:rPr>
              <a:t>amount collected for rent </a:t>
            </a:r>
            <a:r>
              <a:rPr lang="en-US" dirty="0">
                <a:latin typeface="Verdana"/>
              </a:rPr>
              <a:t>before renting the space</a:t>
            </a:r>
          </a:p>
          <a:p>
            <a:pPr lvl="1"/>
            <a:r>
              <a:rPr lang="en-US" dirty="0">
                <a:latin typeface="Verdana"/>
              </a:rPr>
              <a:t> is earned as one </a:t>
            </a:r>
            <a:r>
              <a:rPr lang="en-US" b="1" dirty="0">
                <a:effectLst>
                  <a:outerShdw blurRad="38100" dist="38100" dir="2700000" algn="tl">
                    <a:srgbClr val="000000">
                      <a:alpha val="43137"/>
                    </a:srgbClr>
                  </a:outerShdw>
                </a:effectLst>
                <a:latin typeface="Verdana"/>
              </a:rPr>
              <a:t>fulfills a portion</a:t>
            </a:r>
            <a:r>
              <a:rPr lang="en-US" dirty="0">
                <a:latin typeface="Verdana"/>
              </a:rPr>
              <a:t> of the rental agreement.</a:t>
            </a:r>
          </a:p>
        </p:txBody>
      </p:sp>
      <p:pic>
        <p:nvPicPr>
          <p:cNvPr id="3" name="Picture 2" descr="Getting an office on rent in Bangalore is a major concern for a person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4046220"/>
            <a:ext cx="3338512" cy="2295532"/>
          </a:xfrm>
          <a:prstGeom prst="rect">
            <a:avLst/>
          </a:prstGeom>
        </p:spPr>
      </p:pic>
      <p:pic>
        <p:nvPicPr>
          <p:cNvPr id="6" name="Picture 5" descr="Archive For April 20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7484" y="1473926"/>
            <a:ext cx="3272028" cy="2583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bg/>
                                          </p:spTgt>
                                        </p:tgtEl>
                                        <p:attrNameLst>
                                          <p:attrName>style.visibility</p:attrName>
                                        </p:attrNameLst>
                                      </p:cBhvr>
                                      <p:to>
                                        <p:strVal val="visible"/>
                                      </p:to>
                                    </p:set>
                                    <p:anim calcmode="lin" valueType="num">
                                      <p:cBhvr additive="base">
                                        <p:cTn id="19" dur="500" fill="hold"/>
                                        <p:tgtEl>
                                          <p:spTgt spid="3072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23">
                                            <p:txEl>
                                              <p:pRg st="0" end="0"/>
                                            </p:txEl>
                                          </p:spTgt>
                                        </p:tgtEl>
                                        <p:attrNameLst>
                                          <p:attrName>style.visibility</p:attrName>
                                        </p:attrNameLst>
                                      </p:cBhvr>
                                      <p:to>
                                        <p:strVal val="visible"/>
                                      </p:to>
                                    </p:set>
                                  </p:childTnLst>
                                </p:cTn>
                              </p:par>
                              <p:par>
                                <p:cTn id="25" presetID="42" presetClass="entr" presetSubtype="0" fill="hold" grpId="0" nodeType="withEffect">
                                  <p:stCondLst>
                                    <p:cond delay="0"/>
                                  </p:stCondLst>
                                  <p:childTnLst>
                                    <p:set>
                                      <p:cBhvr>
                                        <p:cTn id="26" dur="1" fill="hold">
                                          <p:stCondLst>
                                            <p:cond delay="0"/>
                                          </p:stCondLst>
                                        </p:cTn>
                                        <p:tgtEl>
                                          <p:spTgt spid="30723">
                                            <p:txEl>
                                              <p:pRg st="1" end="1"/>
                                            </p:txEl>
                                          </p:spTgt>
                                        </p:tgtEl>
                                        <p:attrNameLst>
                                          <p:attrName>style.visibility</p:attrName>
                                        </p:attrNameLst>
                                      </p:cBhvr>
                                      <p:to>
                                        <p:strVal val="visible"/>
                                      </p:to>
                                    </p:set>
                                    <p:animEffect transition="in" filter="fade">
                                      <p:cBhvr>
                                        <p:cTn id="27" dur="1000"/>
                                        <p:tgtEl>
                                          <p:spTgt spid="30723">
                                            <p:txEl>
                                              <p:pRg st="1" end="1"/>
                                            </p:txEl>
                                          </p:spTgt>
                                        </p:tgtEl>
                                      </p:cBhvr>
                                    </p:animEffect>
                                    <p:anim calcmode="lin" valueType="num">
                                      <p:cBhvr>
                                        <p:cTn id="28"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0723">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723">
                                            <p:txEl>
                                              <p:pRg st="2" end="2"/>
                                            </p:txEl>
                                          </p:spTgt>
                                        </p:tgtEl>
                                        <p:attrNameLst>
                                          <p:attrName>style.visibility</p:attrName>
                                        </p:attrNameLst>
                                      </p:cBhvr>
                                      <p:to>
                                        <p:strVal val="visible"/>
                                      </p:to>
                                    </p:set>
                                    <p:animEffect transition="in" filter="fade">
                                      <p:cBhvr>
                                        <p:cTn id="32" dur="1000"/>
                                        <p:tgtEl>
                                          <p:spTgt spid="30723">
                                            <p:txEl>
                                              <p:pRg st="2" end="2"/>
                                            </p:txEl>
                                          </p:spTgt>
                                        </p:tgtEl>
                                      </p:cBhvr>
                                    </p:animEffect>
                                    <p:anim calcmode="lin" valueType="num">
                                      <p:cBhvr>
                                        <p:cTn id="33"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0723">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723">
                                            <p:txEl>
                                              <p:pRg st="3" end="3"/>
                                            </p:txEl>
                                          </p:spTgt>
                                        </p:tgtEl>
                                        <p:attrNameLst>
                                          <p:attrName>style.visibility</p:attrName>
                                        </p:attrNameLst>
                                      </p:cBhvr>
                                      <p:to>
                                        <p:strVal val="visible"/>
                                      </p:to>
                                    </p:set>
                                    <p:animEffect transition="in" filter="fade">
                                      <p:cBhvr>
                                        <p:cTn id="37" dur="1000"/>
                                        <p:tgtEl>
                                          <p:spTgt spid="30723">
                                            <p:txEl>
                                              <p:pRg st="3" end="3"/>
                                            </p:txEl>
                                          </p:spTgt>
                                        </p:tgtEl>
                                      </p:cBhvr>
                                    </p:animEffect>
                                    <p:anim calcmode="lin" valueType="num">
                                      <p:cBhvr>
                                        <p:cTn id="38"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0723">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723">
                                            <p:txEl>
                                              <p:pRg st="4" end="4"/>
                                            </p:txEl>
                                          </p:spTgt>
                                        </p:tgtEl>
                                        <p:attrNameLst>
                                          <p:attrName>style.visibility</p:attrName>
                                        </p:attrNameLst>
                                      </p:cBhvr>
                                      <p:to>
                                        <p:strVal val="visible"/>
                                      </p:to>
                                    </p:set>
                                    <p:animEffect transition="in" filter="fade">
                                      <p:cBhvr>
                                        <p:cTn id="42" dur="1000"/>
                                        <p:tgtEl>
                                          <p:spTgt spid="30723">
                                            <p:txEl>
                                              <p:pRg st="4" end="4"/>
                                            </p:txEl>
                                          </p:spTgt>
                                        </p:tgtEl>
                                      </p:cBhvr>
                                    </p:animEffect>
                                    <p:anim calcmode="lin" valueType="num">
                                      <p:cBhvr>
                                        <p:cTn id="43"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07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72038" y="426664"/>
            <a:ext cx="5032375" cy="685800"/>
          </a:xfrm>
        </p:spPr>
        <p:txBody>
          <a:bodyPr/>
          <a:lstStyle/>
          <a:p>
            <a:pPr algn="ctr" eaLnBrk="1" hangingPunct="1"/>
            <a:r>
              <a:rPr lang="en-US" dirty="0">
                <a:solidFill>
                  <a:srgbClr val="294199"/>
                </a:solidFill>
                <a:effectLst>
                  <a:outerShdw blurRad="38100" dist="38100" dir="2700000" algn="tl">
                    <a:srgbClr val="000000">
                      <a:alpha val="43137"/>
                    </a:srgbClr>
                  </a:outerShdw>
                </a:effectLst>
                <a:latin typeface="Verdana"/>
              </a:rPr>
              <a:t>Adjustments for Unearned Revenue</a:t>
            </a:r>
          </a:p>
        </p:txBody>
      </p:sp>
      <p:sp>
        <p:nvSpPr>
          <p:cNvPr id="32771" name="Rectangle 3"/>
          <p:cNvSpPr>
            <a:spLocks noGrp="1" noChangeArrowheads="1"/>
          </p:cNvSpPr>
          <p:nvPr>
            <p:ph idx="1"/>
          </p:nvPr>
        </p:nvSpPr>
        <p:spPr>
          <a:xfrm>
            <a:off x="228599" y="1447800"/>
            <a:ext cx="8689975" cy="4876800"/>
          </a:xfrm>
          <a:solidFill>
            <a:schemeClr val="accent1">
              <a:lumMod val="90000"/>
            </a:schemeClr>
          </a:solidFill>
        </p:spPr>
        <p:txBody>
          <a:bodyPr/>
          <a:lstStyle/>
          <a:p>
            <a:pPr marL="0" indent="0">
              <a:buNone/>
            </a:pPr>
            <a:r>
              <a:rPr lang="en-US" sz="2400" b="1" dirty="0">
                <a:effectLst>
                  <a:outerShdw blurRad="38100" dist="38100" dir="2700000" algn="tl">
                    <a:srgbClr val="000000">
                      <a:alpha val="43137"/>
                    </a:srgbClr>
                  </a:outerShdw>
                </a:effectLst>
                <a:latin typeface="Verdana"/>
              </a:rPr>
              <a:t>For example:</a:t>
            </a:r>
          </a:p>
          <a:p>
            <a:pPr marL="0" indent="0">
              <a:buNone/>
            </a:pPr>
            <a:r>
              <a:rPr lang="en-US" sz="2400" b="1" dirty="0">
                <a:effectLst>
                  <a:outerShdw blurRad="38100" dist="38100" dir="2700000" algn="tl">
                    <a:srgbClr val="000000">
                      <a:alpha val="43137"/>
                    </a:srgbClr>
                  </a:outerShdw>
                </a:effectLst>
                <a:latin typeface="Verdana"/>
              </a:rPr>
              <a:t>A company is renting a portion of its space to a company for $200 per month and receives $600 for </a:t>
            </a:r>
            <a:r>
              <a:rPr lang="en-US" sz="2400" b="1" dirty="0">
                <a:solidFill>
                  <a:srgbClr val="C00000"/>
                </a:solidFill>
                <a:effectLst>
                  <a:outerShdw blurRad="38100" dist="38100" dir="2700000" algn="tl">
                    <a:srgbClr val="000000">
                      <a:alpha val="43137"/>
                    </a:srgbClr>
                  </a:outerShdw>
                </a:effectLst>
                <a:latin typeface="Verdana"/>
              </a:rPr>
              <a:t>three (3) months 'rent </a:t>
            </a:r>
            <a:r>
              <a:rPr lang="en-US" sz="2400" b="1" u="sng" dirty="0">
                <a:solidFill>
                  <a:srgbClr val="C00000"/>
                </a:solidFill>
                <a:effectLst>
                  <a:outerShdw blurRad="38100" dist="38100" dir="2700000" algn="tl">
                    <a:srgbClr val="000000">
                      <a:alpha val="43137"/>
                    </a:srgbClr>
                  </a:outerShdw>
                </a:effectLst>
                <a:latin typeface="Verdana"/>
              </a:rPr>
              <a:t>paid in advance</a:t>
            </a:r>
            <a:r>
              <a:rPr lang="en-US" sz="2400" b="1" dirty="0">
                <a:effectLst>
                  <a:outerShdw blurRad="38100" dist="38100" dir="2700000" algn="tl">
                    <a:srgbClr val="000000">
                      <a:alpha val="43137"/>
                    </a:srgbClr>
                  </a:outerShdw>
                </a:effectLst>
                <a:latin typeface="Verdana"/>
              </a:rPr>
              <a:t>.</a:t>
            </a:r>
          </a:p>
        </p:txBody>
      </p:sp>
      <p:pic>
        <p:nvPicPr>
          <p:cNvPr id="327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191000"/>
            <a:ext cx="3965575" cy="178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32116"/>
            <a:ext cx="4129088" cy="178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87350" y="3146870"/>
            <a:ext cx="4111624" cy="923330"/>
          </a:xfrm>
          <a:prstGeom prst="rect">
            <a:avLst/>
          </a:prstGeom>
          <a:noFill/>
        </p:spPr>
        <p:txBody>
          <a:bodyPr wrap="square" rtlCol="0">
            <a:spAutoFit/>
          </a:bodyPr>
          <a:lstStyle/>
          <a:p>
            <a:r>
              <a:rPr lang="en-US" b="1" dirty="0">
                <a:solidFill>
                  <a:srgbClr val="294199"/>
                </a:solidFill>
                <a:effectLst>
                  <a:outerShdw blurRad="38100" dist="38100" dir="2700000" algn="tl">
                    <a:srgbClr val="000000">
                      <a:alpha val="43137"/>
                    </a:srgbClr>
                  </a:outerShdw>
                </a:effectLst>
              </a:rPr>
              <a:t>January 1</a:t>
            </a:r>
            <a:r>
              <a:rPr lang="en-US" b="1" baseline="30000" dirty="0">
                <a:solidFill>
                  <a:srgbClr val="294199"/>
                </a:solidFill>
                <a:effectLst>
                  <a:outerShdw blurRad="38100" dist="38100" dir="2700000" algn="tl">
                    <a:srgbClr val="000000">
                      <a:alpha val="43137"/>
                    </a:srgbClr>
                  </a:outerShdw>
                </a:effectLst>
              </a:rPr>
              <a:t>st</a:t>
            </a:r>
            <a:r>
              <a:rPr lang="en-US" b="1" dirty="0">
                <a:solidFill>
                  <a:srgbClr val="294199"/>
                </a:solidFill>
                <a:effectLst>
                  <a:outerShdw blurRad="38100" dist="38100" dir="2700000" algn="tl">
                    <a:srgbClr val="000000">
                      <a:alpha val="43137"/>
                    </a:srgbClr>
                  </a:outerShdw>
                </a:effectLst>
              </a:rPr>
              <a:t>    </a:t>
            </a:r>
          </a:p>
          <a:p>
            <a:r>
              <a:rPr lang="en-US" b="1" dirty="0"/>
              <a:t>	Cash  600</a:t>
            </a:r>
          </a:p>
          <a:p>
            <a:r>
              <a:rPr lang="en-US" b="1" dirty="0"/>
              <a:t>	     Unearned Revenue 600</a:t>
            </a:r>
          </a:p>
        </p:txBody>
      </p:sp>
      <p:sp>
        <p:nvSpPr>
          <p:cNvPr id="7" name="TextBox 6"/>
          <p:cNvSpPr txBox="1"/>
          <p:nvPr/>
        </p:nvSpPr>
        <p:spPr>
          <a:xfrm>
            <a:off x="4876800" y="3146870"/>
            <a:ext cx="3429144" cy="923330"/>
          </a:xfrm>
          <a:prstGeom prst="rect">
            <a:avLst/>
          </a:prstGeom>
          <a:noFill/>
        </p:spPr>
        <p:txBody>
          <a:bodyPr wrap="none" rtlCol="0">
            <a:spAutoFit/>
          </a:bodyPr>
          <a:lstStyle/>
          <a:p>
            <a:r>
              <a:rPr lang="en-US" b="1" dirty="0">
                <a:solidFill>
                  <a:srgbClr val="294199"/>
                </a:solidFill>
                <a:effectLst>
                  <a:outerShdw blurRad="38100" dist="38100" dir="2700000" algn="tl">
                    <a:srgbClr val="000000">
                      <a:alpha val="43137"/>
                    </a:srgbClr>
                  </a:outerShdw>
                </a:effectLst>
              </a:rPr>
              <a:t>January 31</a:t>
            </a:r>
            <a:r>
              <a:rPr lang="en-US" b="1" baseline="30000" dirty="0">
                <a:solidFill>
                  <a:srgbClr val="294199"/>
                </a:solidFill>
                <a:effectLst>
                  <a:outerShdw blurRad="38100" dist="38100" dir="2700000" algn="tl">
                    <a:srgbClr val="000000">
                      <a:alpha val="43137"/>
                    </a:srgbClr>
                  </a:outerShdw>
                </a:effectLst>
              </a:rPr>
              <a:t>st</a:t>
            </a:r>
            <a:r>
              <a:rPr lang="en-US" b="1" dirty="0">
                <a:solidFill>
                  <a:srgbClr val="294199"/>
                </a:solidFill>
                <a:effectLst>
                  <a:outerShdw blurRad="38100" dist="38100" dir="2700000" algn="tl">
                    <a:srgbClr val="000000">
                      <a:alpha val="43137"/>
                    </a:srgbClr>
                  </a:outerShdw>
                </a:effectLst>
              </a:rPr>
              <a:t> </a:t>
            </a:r>
          </a:p>
          <a:p>
            <a:r>
              <a:rPr lang="en-US" b="1" dirty="0"/>
              <a:t>     Unearned Revenue 200</a:t>
            </a:r>
          </a:p>
          <a:p>
            <a:r>
              <a:rPr lang="en-US" b="1" dirty="0"/>
              <a:t>             Rental Income       200</a:t>
            </a:r>
          </a:p>
        </p:txBody>
      </p:sp>
      <p:pic>
        <p:nvPicPr>
          <p:cNvPr id="8" name="Picture 7" descr="Archive For April 20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43600" y="126641"/>
            <a:ext cx="1978587" cy="16280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0"/>
                                        </p:tgtEl>
                                        <p:attrNameLst>
                                          <p:attrName>style.visibility</p:attrName>
                                        </p:attrNameLst>
                                      </p:cBhvr>
                                      <p:to>
                                        <p:strVal val="visible"/>
                                      </p:to>
                                    </p:set>
                                    <p:anim calcmode="lin" valueType="num">
                                      <p:cBhvr additive="base">
                                        <p:cTn id="13" dur="500" fill="hold"/>
                                        <p:tgtEl>
                                          <p:spTgt spid="32770"/>
                                        </p:tgtEl>
                                        <p:attrNameLst>
                                          <p:attrName>ppt_x</p:attrName>
                                        </p:attrNameLst>
                                      </p:cBhvr>
                                      <p:tavLst>
                                        <p:tav tm="0">
                                          <p:val>
                                            <p:strVal val="#ppt_x"/>
                                          </p:val>
                                        </p:tav>
                                        <p:tav tm="100000">
                                          <p:val>
                                            <p:strVal val="#ppt_x"/>
                                          </p:val>
                                        </p:tav>
                                      </p:tavLst>
                                    </p:anim>
                                    <p:anim calcmode="lin" valueType="num">
                                      <p:cBhvr additive="base">
                                        <p:cTn id="14"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0" end="0"/>
                                            </p:txEl>
                                          </p:spTgt>
                                        </p:tgtEl>
                                        <p:attrNameLst>
                                          <p:attrName>style.visibility</p:attrName>
                                        </p:attrNameLst>
                                      </p:cBhvr>
                                      <p:to>
                                        <p:strVal val="visible"/>
                                      </p:to>
                                    </p:set>
                                    <p:anim calcmode="lin" valueType="num">
                                      <p:cBhvr additive="base">
                                        <p:cTn id="19"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771">
                                            <p:txEl>
                                              <p:pRg st="1" end="1"/>
                                            </p:txEl>
                                          </p:spTgt>
                                        </p:tgtEl>
                                        <p:attrNameLst>
                                          <p:attrName>style.visibility</p:attrName>
                                        </p:attrNameLst>
                                      </p:cBhvr>
                                      <p:to>
                                        <p:strVal val="visible"/>
                                      </p:to>
                                    </p:set>
                                    <p:anim calcmode="lin" valueType="num">
                                      <p:cBhvr additive="base">
                                        <p:cTn id="2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2772"/>
                                        </p:tgtEl>
                                        <p:attrNameLst>
                                          <p:attrName>style.visibility</p:attrName>
                                        </p:attrNameLst>
                                      </p:cBhvr>
                                      <p:to>
                                        <p:strVal val="visible"/>
                                      </p:to>
                                    </p:set>
                                    <p:anim calcmode="lin" valueType="num">
                                      <p:cBhvr additive="base">
                                        <p:cTn id="35" dur="500" fill="hold"/>
                                        <p:tgtEl>
                                          <p:spTgt spid="32772"/>
                                        </p:tgtEl>
                                        <p:attrNameLst>
                                          <p:attrName>ppt_x</p:attrName>
                                        </p:attrNameLst>
                                      </p:cBhvr>
                                      <p:tavLst>
                                        <p:tav tm="0">
                                          <p:val>
                                            <p:strVal val="#ppt_x"/>
                                          </p:val>
                                        </p:tav>
                                        <p:tav tm="100000">
                                          <p:val>
                                            <p:strVal val="#ppt_x"/>
                                          </p:val>
                                        </p:tav>
                                      </p:tavLst>
                                    </p:anim>
                                    <p:anim calcmode="lin" valueType="num">
                                      <p:cBhvr additive="base">
                                        <p:cTn id="36"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773"/>
                                        </p:tgtEl>
                                        <p:attrNameLst>
                                          <p:attrName>style.visibility</p:attrName>
                                        </p:attrNameLst>
                                      </p:cBhvr>
                                      <p:to>
                                        <p:strVal val="visible"/>
                                      </p:to>
                                    </p:set>
                                    <p:anim calcmode="lin" valueType="num">
                                      <p:cBhvr additive="base">
                                        <p:cTn id="47" dur="500" fill="hold"/>
                                        <p:tgtEl>
                                          <p:spTgt spid="32773"/>
                                        </p:tgtEl>
                                        <p:attrNameLst>
                                          <p:attrName>ppt_x</p:attrName>
                                        </p:attrNameLst>
                                      </p:cBhvr>
                                      <p:tavLst>
                                        <p:tav tm="0">
                                          <p:val>
                                            <p:strVal val="#ppt_x"/>
                                          </p:val>
                                        </p:tav>
                                        <p:tav tm="100000">
                                          <p:val>
                                            <p:strVal val="#ppt_x"/>
                                          </p:val>
                                        </p:tav>
                                      </p:tavLst>
                                    </p:anim>
                                    <p:anim calcmode="lin" valueType="num">
                                      <p:cBhvr additive="base">
                                        <p:cTn id="48"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7916"/>
            <a:ext cx="8382000" cy="4648200"/>
          </a:xfrm>
        </p:spPr>
        <p:txBody>
          <a:bodyPr/>
          <a:lstStyle/>
          <a:p>
            <a:pPr marL="0" indent="0">
              <a:buNone/>
            </a:pPr>
            <a:r>
              <a:rPr lang="en-US" sz="2400" b="1" dirty="0">
                <a:solidFill>
                  <a:srgbClr val="294199"/>
                </a:solidFill>
              </a:rPr>
              <a:t>Unearned Rent </a:t>
            </a:r>
            <a:r>
              <a:rPr lang="en-US" sz="2400" dirty="0"/>
              <a:t>is what type of account?</a:t>
            </a:r>
          </a:p>
          <a:p>
            <a:pPr marL="0" indent="0">
              <a:buNone/>
            </a:pPr>
            <a:r>
              <a:rPr lang="en-US" sz="2400" dirty="0"/>
              <a:t>a) Asset</a:t>
            </a:r>
          </a:p>
          <a:p>
            <a:pPr marL="0" indent="0">
              <a:buNone/>
            </a:pPr>
            <a:r>
              <a:rPr lang="en-US" sz="2400" dirty="0"/>
              <a:t>b) Liability</a:t>
            </a:r>
          </a:p>
          <a:p>
            <a:pPr marL="0" indent="0">
              <a:buNone/>
            </a:pPr>
            <a:r>
              <a:rPr lang="en-US" sz="2400" dirty="0"/>
              <a:t>c) Revenue</a:t>
            </a:r>
          </a:p>
          <a:p>
            <a:pPr marL="0" indent="0">
              <a:buNone/>
            </a:pPr>
            <a:r>
              <a:rPr lang="en-US" sz="2400" dirty="0"/>
              <a:t>d) Expense</a:t>
            </a:r>
          </a:p>
          <a:p>
            <a:pPr marL="0" indent="0">
              <a:buNone/>
            </a:pPr>
            <a:r>
              <a:rPr lang="en-US" sz="2400" dirty="0"/>
              <a:t> </a:t>
            </a:r>
          </a:p>
          <a:p>
            <a:pPr marL="0" indent="0">
              <a:buNone/>
            </a:pPr>
            <a:r>
              <a:rPr lang="en-US" sz="2400" b="1" dirty="0" smtClean="0">
                <a:solidFill>
                  <a:srgbClr val="294199"/>
                </a:solidFill>
              </a:rPr>
              <a:t>Rental </a:t>
            </a:r>
            <a:r>
              <a:rPr lang="en-US" sz="2400" b="1" dirty="0">
                <a:solidFill>
                  <a:srgbClr val="294199"/>
                </a:solidFill>
              </a:rPr>
              <a:t>Income </a:t>
            </a:r>
            <a:r>
              <a:rPr lang="en-US" sz="2400" dirty="0"/>
              <a:t>is what type of account?</a:t>
            </a:r>
          </a:p>
          <a:p>
            <a:pPr marL="0" indent="0">
              <a:buNone/>
            </a:pPr>
            <a:r>
              <a:rPr lang="en-US" sz="2400" dirty="0"/>
              <a:t>a) Asset</a:t>
            </a:r>
          </a:p>
          <a:p>
            <a:pPr marL="0" indent="0">
              <a:buNone/>
            </a:pPr>
            <a:r>
              <a:rPr lang="en-US" sz="2400" dirty="0"/>
              <a:t>b) Liability</a:t>
            </a:r>
          </a:p>
          <a:p>
            <a:pPr marL="0" indent="0">
              <a:buNone/>
            </a:pPr>
            <a:r>
              <a:rPr lang="en-US" sz="2400" dirty="0"/>
              <a:t>c) Revenue</a:t>
            </a:r>
          </a:p>
          <a:p>
            <a:pPr marL="0" indent="0">
              <a:buNone/>
            </a:pPr>
            <a:r>
              <a:rPr lang="en-US" sz="2400" dirty="0"/>
              <a:t>d) Expense</a:t>
            </a:r>
          </a:p>
          <a:p>
            <a:pPr marL="0" indent="0">
              <a:buNone/>
            </a:pPr>
            <a:endParaRPr lang="en-US" dirty="0"/>
          </a:p>
        </p:txBody>
      </p:sp>
      <p:sp>
        <p:nvSpPr>
          <p:cNvPr id="5" name="Title 1"/>
          <p:cNvSpPr txBox="1">
            <a:spLocks/>
          </p:cNvSpPr>
          <p:nvPr/>
        </p:nvSpPr>
        <p:spPr bwMode="auto">
          <a:xfrm>
            <a:off x="2514600" y="304800"/>
            <a:ext cx="3657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pPr algn="ctr"/>
            <a:r>
              <a:rPr lang="en-US" kern="0" dirty="0" smtClean="0">
                <a:solidFill>
                  <a:srgbClr val="294199"/>
                </a:solidFill>
                <a:effectLst>
                  <a:outerShdw blurRad="38100" dist="38100" dir="2700000" algn="tl">
                    <a:srgbClr val="000000">
                      <a:alpha val="43137"/>
                    </a:srgbClr>
                  </a:outerShdw>
                </a:effectLst>
              </a:rPr>
              <a:t>Let’s Practice</a:t>
            </a:r>
            <a:endParaRPr lang="en-US" kern="0" dirty="0">
              <a:solidFill>
                <a:srgbClr val="2941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698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7916"/>
            <a:ext cx="8382000" cy="4648200"/>
          </a:xfrm>
        </p:spPr>
        <p:txBody>
          <a:bodyPr/>
          <a:lstStyle/>
          <a:p>
            <a:pPr marL="0" indent="0">
              <a:buNone/>
            </a:pPr>
            <a:r>
              <a:rPr lang="en-US" sz="2400" b="1" dirty="0" smtClean="0">
                <a:solidFill>
                  <a:srgbClr val="294199"/>
                </a:solidFill>
              </a:rPr>
              <a:t>“Unearned Rent” </a:t>
            </a:r>
            <a:r>
              <a:rPr lang="en-US" sz="2400" dirty="0"/>
              <a:t>is what type of account?</a:t>
            </a:r>
          </a:p>
          <a:p>
            <a:pPr marL="0" indent="0">
              <a:buNone/>
            </a:pPr>
            <a:r>
              <a:rPr lang="en-US" sz="2400" dirty="0"/>
              <a:t>a) Asset</a:t>
            </a:r>
          </a:p>
          <a:p>
            <a:pPr marL="0" indent="0">
              <a:buNone/>
            </a:pPr>
            <a:r>
              <a:rPr lang="en-US" sz="2400" b="1" dirty="0">
                <a:solidFill>
                  <a:srgbClr val="294199"/>
                </a:solidFill>
              </a:rPr>
              <a:t>b) Liability</a:t>
            </a:r>
          </a:p>
          <a:p>
            <a:pPr marL="0" indent="0">
              <a:buNone/>
            </a:pPr>
            <a:r>
              <a:rPr lang="en-US" sz="2400" dirty="0"/>
              <a:t>c) Revenue</a:t>
            </a:r>
          </a:p>
          <a:p>
            <a:pPr marL="0" indent="0">
              <a:buNone/>
            </a:pPr>
            <a:r>
              <a:rPr lang="en-US" sz="2400" dirty="0"/>
              <a:t>d) Expense</a:t>
            </a:r>
          </a:p>
          <a:p>
            <a:pPr marL="800100" lvl="2" indent="0">
              <a:buNone/>
            </a:pPr>
            <a:r>
              <a:rPr lang="en-US" sz="1600" dirty="0"/>
              <a:t> </a:t>
            </a:r>
            <a:r>
              <a:rPr lang="en-US" sz="1600" b="1" dirty="0">
                <a:solidFill>
                  <a:srgbClr val="294199"/>
                </a:solidFill>
              </a:rPr>
              <a:t>ANSWER</a:t>
            </a:r>
            <a:r>
              <a:rPr lang="en-US" sz="1600" b="1" dirty="0" smtClean="0">
                <a:solidFill>
                  <a:srgbClr val="294199"/>
                </a:solidFill>
              </a:rPr>
              <a:t>: (</a:t>
            </a:r>
            <a:r>
              <a:rPr lang="en-US" sz="1600" b="1" dirty="0">
                <a:solidFill>
                  <a:srgbClr val="294199"/>
                </a:solidFill>
              </a:rPr>
              <a:t>L.O. 1, b</a:t>
            </a:r>
            <a:r>
              <a:rPr lang="en-US" sz="1600" b="1" dirty="0" smtClean="0">
                <a:solidFill>
                  <a:srgbClr val="294199"/>
                </a:solidFill>
              </a:rPr>
              <a:t>)</a:t>
            </a:r>
          </a:p>
          <a:p>
            <a:pPr marL="800100" lvl="2" indent="0">
              <a:buNone/>
            </a:pPr>
            <a:endParaRPr lang="en-US" sz="1600" b="1" dirty="0">
              <a:solidFill>
                <a:srgbClr val="294199"/>
              </a:solidFill>
            </a:endParaRPr>
          </a:p>
          <a:p>
            <a:pPr marL="0" indent="0">
              <a:buNone/>
            </a:pPr>
            <a:r>
              <a:rPr lang="en-US" sz="2400" b="1" dirty="0" smtClean="0">
                <a:solidFill>
                  <a:srgbClr val="294199"/>
                </a:solidFill>
              </a:rPr>
              <a:t>“Rental Income” </a:t>
            </a:r>
            <a:r>
              <a:rPr lang="en-US" sz="2400" dirty="0"/>
              <a:t>is what type of account?</a:t>
            </a:r>
          </a:p>
          <a:p>
            <a:pPr marL="0" indent="0">
              <a:buNone/>
            </a:pPr>
            <a:r>
              <a:rPr lang="en-US" sz="2400" dirty="0"/>
              <a:t>a) Asset</a:t>
            </a:r>
          </a:p>
          <a:p>
            <a:pPr marL="0" indent="0">
              <a:buNone/>
            </a:pPr>
            <a:r>
              <a:rPr lang="en-US" sz="2400" dirty="0"/>
              <a:t>b) Liability</a:t>
            </a:r>
          </a:p>
          <a:p>
            <a:pPr marL="0" indent="0">
              <a:buNone/>
            </a:pPr>
            <a:r>
              <a:rPr lang="en-US" sz="2400" b="1" dirty="0">
                <a:solidFill>
                  <a:srgbClr val="294199"/>
                </a:solidFill>
              </a:rPr>
              <a:t>c) Revenue</a:t>
            </a:r>
          </a:p>
          <a:p>
            <a:pPr marL="0" indent="0">
              <a:buNone/>
            </a:pPr>
            <a:r>
              <a:rPr lang="en-US" sz="2400" dirty="0"/>
              <a:t>d) </a:t>
            </a:r>
            <a:r>
              <a:rPr lang="en-US" sz="2400" dirty="0" smtClean="0"/>
              <a:t>Expense</a:t>
            </a:r>
          </a:p>
          <a:p>
            <a:pPr marL="800100" lvl="2" indent="0">
              <a:buNone/>
            </a:pPr>
            <a:r>
              <a:rPr lang="en-US" sz="1600" b="1" dirty="0">
                <a:solidFill>
                  <a:srgbClr val="294199"/>
                </a:solidFill>
              </a:rPr>
              <a:t>ANSWER</a:t>
            </a:r>
            <a:r>
              <a:rPr lang="en-US" sz="1600" b="1" dirty="0" smtClean="0">
                <a:solidFill>
                  <a:srgbClr val="294199"/>
                </a:solidFill>
              </a:rPr>
              <a:t>: (</a:t>
            </a:r>
            <a:r>
              <a:rPr lang="en-US" sz="1600" b="1" dirty="0">
                <a:solidFill>
                  <a:srgbClr val="294199"/>
                </a:solidFill>
              </a:rPr>
              <a:t>L.O. 1, c)</a:t>
            </a:r>
          </a:p>
          <a:p>
            <a:pPr marL="0" indent="0">
              <a:buNone/>
            </a:pPr>
            <a:endParaRPr lang="en-US" sz="2400" dirty="0"/>
          </a:p>
          <a:p>
            <a:pPr marL="0" indent="0">
              <a:buNone/>
            </a:pPr>
            <a:endParaRPr lang="en-US" dirty="0"/>
          </a:p>
        </p:txBody>
      </p:sp>
      <p:sp>
        <p:nvSpPr>
          <p:cNvPr id="5" name="Title 1"/>
          <p:cNvSpPr txBox="1">
            <a:spLocks/>
          </p:cNvSpPr>
          <p:nvPr/>
        </p:nvSpPr>
        <p:spPr bwMode="auto">
          <a:xfrm>
            <a:off x="2514600" y="304800"/>
            <a:ext cx="3657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pPr algn="ctr"/>
            <a:r>
              <a:rPr lang="en-US" kern="0" dirty="0" smtClean="0">
                <a:solidFill>
                  <a:srgbClr val="294199"/>
                </a:solidFill>
                <a:effectLst>
                  <a:outerShdw blurRad="38100" dist="38100" dir="2700000" algn="tl">
                    <a:srgbClr val="000000">
                      <a:alpha val="43137"/>
                    </a:srgbClr>
                  </a:outerShdw>
                </a:effectLst>
              </a:rPr>
              <a:t>Let’s Practice</a:t>
            </a:r>
            <a:endParaRPr lang="en-US" kern="0" dirty="0">
              <a:solidFill>
                <a:srgbClr val="2941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97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533400"/>
            <a:ext cx="4724400" cy="685800"/>
          </a:xfrm>
        </p:spPr>
        <p:txBody>
          <a:bodyPr/>
          <a:lstStyle/>
          <a:p>
            <a:pPr algn="ctr" eaLnBrk="1" hangingPunct="1"/>
            <a:r>
              <a:rPr lang="en-US" dirty="0">
                <a:solidFill>
                  <a:srgbClr val="0070C0"/>
                </a:solidFill>
                <a:effectLst>
                  <a:outerShdw blurRad="38100" dist="38100" dir="2700000" algn="tl">
                    <a:srgbClr val="000000">
                      <a:alpha val="43137"/>
                    </a:srgbClr>
                  </a:outerShdw>
                </a:effectLst>
                <a:latin typeface="Verdana"/>
              </a:rPr>
              <a:t>Learning Objectives </a:t>
            </a:r>
          </a:p>
        </p:txBody>
      </p:sp>
      <p:sp>
        <p:nvSpPr>
          <p:cNvPr id="14339" name="Content Placeholder 2"/>
          <p:cNvSpPr>
            <a:spLocks noGrp="1"/>
          </p:cNvSpPr>
          <p:nvPr>
            <p:ph idx="1"/>
          </p:nvPr>
        </p:nvSpPr>
        <p:spPr>
          <a:solidFill>
            <a:schemeClr val="accent1">
              <a:lumMod val="90000"/>
            </a:schemeClr>
          </a:solidFill>
        </p:spPr>
        <p:style>
          <a:lnRef idx="2">
            <a:schemeClr val="accent1"/>
          </a:lnRef>
          <a:fillRef idx="1">
            <a:schemeClr val="lt1"/>
          </a:fillRef>
          <a:effectRef idx="0">
            <a:schemeClr val="accent1"/>
          </a:effectRef>
          <a:fontRef idx="minor">
            <a:schemeClr val="dk1"/>
          </a:fontRef>
        </p:style>
        <p:txBody>
          <a:bodyPr/>
          <a:lstStyle/>
          <a:p>
            <a:pPr marL="568325" indent="-568325" eaLnBrk="1" hangingPunct="1">
              <a:buFont typeface="Tw Cen MT" charset="0"/>
              <a:buAutoNum type="arabicPeriod"/>
            </a:pPr>
            <a:r>
              <a:rPr lang="en-US" b="1" dirty="0">
                <a:effectLst>
                  <a:outerShdw blurRad="38100" dist="38100" dir="2700000" algn="tl">
                    <a:srgbClr val="000000">
                      <a:alpha val="43137"/>
                    </a:srgbClr>
                  </a:outerShdw>
                </a:effectLst>
                <a:latin typeface="Verdana"/>
              </a:rPr>
              <a:t>How to record Adjustments for :</a:t>
            </a:r>
          </a:p>
          <a:p>
            <a:pPr marL="1368425" lvl="2" indent="-568325">
              <a:buFont typeface="Tw Cen MT" charset="0"/>
              <a:buAutoNum type="arabicPeriod"/>
            </a:pPr>
            <a:r>
              <a:rPr lang="en-US" b="1" dirty="0">
                <a:effectLst>
                  <a:outerShdw blurRad="38100" dist="38100" dir="2700000" algn="tl">
                    <a:srgbClr val="000000">
                      <a:alpha val="43137"/>
                    </a:srgbClr>
                  </a:outerShdw>
                </a:effectLst>
                <a:latin typeface="Verdana"/>
              </a:rPr>
              <a:t>Merchandise Inventory </a:t>
            </a:r>
          </a:p>
          <a:p>
            <a:pPr marL="1368425" lvl="2" indent="-568325">
              <a:buFont typeface="Tw Cen MT" charset="0"/>
              <a:buAutoNum type="arabicPeriod"/>
            </a:pPr>
            <a:r>
              <a:rPr lang="en-US" b="1" dirty="0">
                <a:effectLst>
                  <a:outerShdw blurRad="38100" dist="38100" dir="2700000" algn="tl">
                    <a:srgbClr val="000000">
                      <a:alpha val="43137"/>
                    </a:srgbClr>
                  </a:outerShdw>
                </a:effectLst>
                <a:latin typeface="Verdana"/>
              </a:rPr>
              <a:t>Unearned Rent </a:t>
            </a:r>
          </a:p>
          <a:p>
            <a:pPr marL="1368425" lvl="2" indent="-568325">
              <a:buFont typeface="Tw Cen MT" charset="0"/>
              <a:buAutoNum type="arabicPeriod"/>
            </a:pPr>
            <a:r>
              <a:rPr lang="en-US" b="1" dirty="0">
                <a:effectLst>
                  <a:outerShdw blurRad="38100" dist="38100" dir="2700000" algn="tl">
                    <a:srgbClr val="000000">
                      <a:alpha val="43137"/>
                    </a:srgbClr>
                  </a:outerShdw>
                </a:effectLst>
                <a:latin typeface="Verdana"/>
              </a:rPr>
              <a:t>Supplies Used </a:t>
            </a:r>
          </a:p>
          <a:p>
            <a:pPr marL="1368425" lvl="2" indent="-568325">
              <a:buFont typeface="Tw Cen MT" charset="0"/>
              <a:buAutoNum type="arabicPeriod"/>
            </a:pPr>
            <a:r>
              <a:rPr lang="en-US" b="1" dirty="0">
                <a:effectLst>
                  <a:outerShdw blurRad="38100" dist="38100" dir="2700000" algn="tl">
                    <a:srgbClr val="000000">
                      <a:alpha val="43137"/>
                    </a:srgbClr>
                  </a:outerShdw>
                </a:effectLst>
                <a:latin typeface="Verdana"/>
              </a:rPr>
              <a:t>Insurance Expired </a:t>
            </a:r>
          </a:p>
          <a:p>
            <a:pPr marL="1368425" lvl="2" indent="-568325">
              <a:buFont typeface="Tw Cen MT" charset="0"/>
              <a:buAutoNum type="arabicPeriod"/>
            </a:pPr>
            <a:r>
              <a:rPr lang="en-US" b="1" dirty="0">
                <a:effectLst>
                  <a:outerShdw blurRad="38100" dist="38100" dir="2700000" algn="tl">
                    <a:srgbClr val="000000">
                      <a:alpha val="43137"/>
                    </a:srgbClr>
                  </a:outerShdw>
                </a:effectLst>
                <a:latin typeface="Verdana"/>
              </a:rPr>
              <a:t>Depreciation Expense</a:t>
            </a:r>
          </a:p>
          <a:p>
            <a:pPr marL="1368425" lvl="2" indent="-568325">
              <a:buFont typeface="Tw Cen MT" charset="0"/>
              <a:buAutoNum type="arabicPeriod"/>
            </a:pPr>
            <a:r>
              <a:rPr lang="en-US" b="1" dirty="0">
                <a:effectLst>
                  <a:outerShdw blurRad="38100" dist="38100" dir="2700000" algn="tl">
                    <a:srgbClr val="000000">
                      <a:alpha val="43137"/>
                    </a:srgbClr>
                  </a:outerShdw>
                </a:effectLst>
                <a:latin typeface="Verdana"/>
              </a:rPr>
              <a:t>Salaries Accrued</a:t>
            </a:r>
          </a:p>
          <a:p>
            <a:pPr marL="568325" indent="-568325" eaLnBrk="1" hangingPunct="1">
              <a:buFont typeface="Tw Cen MT" charset="0"/>
              <a:buAutoNum type="arabicPeriod"/>
            </a:pPr>
            <a:r>
              <a:rPr lang="en-US" b="1" dirty="0">
                <a:effectLst>
                  <a:outerShdw blurRad="38100" dist="38100" dir="2700000" algn="tl">
                    <a:srgbClr val="000000">
                      <a:alpha val="43137"/>
                    </a:srgbClr>
                  </a:outerShdw>
                </a:effectLst>
                <a:latin typeface="Verdana"/>
              </a:rPr>
              <a:t>Preparing a Worksheet for a Merchandise Company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 calcmode="lin" valueType="num">
                                      <p:cBhvr additive="base">
                                        <p:cTn id="49"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p:txBody>
          <a:bodyPr/>
          <a:lstStyle/>
          <a:p>
            <a:pPr marL="0" indent="0" eaLnBrk="1" hangingPunct="1"/>
            <a:r>
              <a:rPr lang="en-US" dirty="0">
                <a:latin typeface="Verdana"/>
              </a:rPr>
              <a:t>Preparing a Worksheet for a </a:t>
            </a:r>
            <a:r>
              <a:rPr lang="en-US" b="1" dirty="0">
                <a:effectLst>
                  <a:outerShdw blurRad="38100" dist="38100" dir="2700000" algn="tl">
                    <a:srgbClr val="000000">
                      <a:alpha val="43137"/>
                    </a:srgbClr>
                  </a:outerShdw>
                </a:effectLst>
                <a:latin typeface="Verdana"/>
              </a:rPr>
              <a:t>Merchandise Company</a:t>
            </a:r>
          </a:p>
        </p:txBody>
      </p:sp>
      <p:sp>
        <p:nvSpPr>
          <p:cNvPr id="34819" name="Text Placeholder 1"/>
          <p:cNvSpPr>
            <a:spLocks noGrp="1"/>
          </p:cNvSpPr>
          <p:nvPr>
            <p:ph type="body" idx="10"/>
          </p:nvPr>
        </p:nvSpPr>
        <p:spPr/>
        <p:txBody>
          <a:bodyPr/>
          <a:lstStyle/>
          <a:p>
            <a:pPr eaLnBrk="1" hangingPunct="1"/>
            <a:r>
              <a:rPr lang="en-US" dirty="0">
                <a:latin typeface="Verdana"/>
              </a:rPr>
              <a:t>Learning Objective 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457200"/>
            <a:ext cx="7086600" cy="838200"/>
          </a:xfrm>
        </p:spPr>
        <p:txBody>
          <a:bodyPr/>
          <a:lstStyle/>
          <a:p>
            <a:pPr algn="ctr"/>
            <a:r>
              <a:rPr lang="en-US" dirty="0">
                <a:solidFill>
                  <a:srgbClr val="294199"/>
                </a:solidFill>
                <a:effectLst>
                  <a:outerShdw blurRad="38100" dist="38100" dir="2700000" algn="tl">
                    <a:srgbClr val="000000">
                      <a:alpha val="43137"/>
                    </a:srgbClr>
                  </a:outerShdw>
                </a:effectLst>
              </a:rPr>
              <a:t>Preparing a Worksheet for a Merchandise Company</a:t>
            </a:r>
          </a:p>
        </p:txBody>
      </p:sp>
      <p:sp>
        <p:nvSpPr>
          <p:cNvPr id="36867" name="Content Placeholder 1"/>
          <p:cNvSpPr>
            <a:spLocks noGrp="1"/>
          </p:cNvSpPr>
          <p:nvPr>
            <p:ph idx="1"/>
          </p:nvPr>
        </p:nvSpPr>
        <p:spPr>
          <a:xfrm>
            <a:off x="304800" y="1447800"/>
            <a:ext cx="8458200" cy="4724400"/>
          </a:xfrm>
          <a:solidFill>
            <a:schemeClr val="accent1">
              <a:lumMod val="90000"/>
            </a:schemeClr>
          </a:solidFill>
        </p:spPr>
        <p:txBody>
          <a:bodyPr/>
          <a:lstStyle/>
          <a:p>
            <a:pPr marL="0" indent="0">
              <a:buNone/>
            </a:pPr>
            <a:r>
              <a:rPr lang="en-US" b="1" dirty="0">
                <a:effectLst>
                  <a:outerShdw blurRad="38100" dist="38100" dir="2700000" algn="tl">
                    <a:srgbClr val="000000">
                      <a:alpha val="43137"/>
                    </a:srgbClr>
                  </a:outerShdw>
                </a:effectLst>
                <a:latin typeface="Verdana"/>
              </a:rPr>
              <a:t>Steps in completing a worksheet</a:t>
            </a:r>
          </a:p>
          <a:p>
            <a:pPr marL="914400" lvl="1" indent="-457200">
              <a:buFont typeface="+mj-lt"/>
              <a:buAutoNum type="arabicPeriod"/>
            </a:pPr>
            <a:r>
              <a:rPr lang="en-US" dirty="0">
                <a:latin typeface="Verdana"/>
              </a:rPr>
              <a:t>Enter the </a:t>
            </a:r>
            <a:r>
              <a:rPr lang="en-US" b="1" dirty="0">
                <a:latin typeface="Verdana"/>
              </a:rPr>
              <a:t>trial balance </a:t>
            </a:r>
            <a:r>
              <a:rPr lang="en-US" dirty="0">
                <a:latin typeface="Verdana"/>
              </a:rPr>
              <a:t>in the first two columns</a:t>
            </a:r>
          </a:p>
          <a:p>
            <a:pPr marL="914400" lvl="1" indent="-457200">
              <a:buFont typeface="+mj-lt"/>
              <a:buAutoNum type="arabicPeriod"/>
            </a:pPr>
            <a:r>
              <a:rPr lang="en-US" dirty="0">
                <a:latin typeface="Verdana"/>
              </a:rPr>
              <a:t>Enter the </a:t>
            </a:r>
            <a:r>
              <a:rPr lang="en-US" b="1" dirty="0">
                <a:latin typeface="Verdana"/>
              </a:rPr>
              <a:t>adjustments</a:t>
            </a:r>
            <a:r>
              <a:rPr lang="en-US" dirty="0">
                <a:latin typeface="Verdana"/>
              </a:rPr>
              <a:t> in the next two columns</a:t>
            </a:r>
          </a:p>
          <a:p>
            <a:pPr marL="914400" lvl="1" indent="-457200">
              <a:buFont typeface="+mj-lt"/>
              <a:buAutoNum type="arabicPeriod"/>
            </a:pPr>
            <a:r>
              <a:rPr lang="en-US" dirty="0">
                <a:latin typeface="Verdana"/>
              </a:rPr>
              <a:t>Enter the </a:t>
            </a:r>
            <a:r>
              <a:rPr lang="en-US" b="1" dirty="0">
                <a:latin typeface="Verdana"/>
              </a:rPr>
              <a:t>totals</a:t>
            </a:r>
            <a:r>
              <a:rPr lang="en-US" dirty="0">
                <a:latin typeface="Verdana"/>
              </a:rPr>
              <a:t> from </a:t>
            </a:r>
            <a:r>
              <a:rPr lang="en-US" b="1" dirty="0">
                <a:latin typeface="Verdana"/>
              </a:rPr>
              <a:t>combining the first four </a:t>
            </a:r>
            <a:r>
              <a:rPr lang="en-US" dirty="0">
                <a:latin typeface="Verdana"/>
              </a:rPr>
              <a:t>columns to the adjusted trial balance columns</a:t>
            </a:r>
          </a:p>
          <a:p>
            <a:pPr marL="914400" lvl="1" indent="-457200">
              <a:buFont typeface="+mj-lt"/>
              <a:buAutoNum type="arabicPeriod"/>
            </a:pPr>
            <a:r>
              <a:rPr lang="en-US" dirty="0">
                <a:latin typeface="Verdana"/>
              </a:rPr>
              <a:t>Fill out the </a:t>
            </a:r>
            <a:r>
              <a:rPr lang="en-US" b="1" dirty="0">
                <a:effectLst>
                  <a:outerShdw blurRad="38100" dist="38100" dir="2700000" algn="tl">
                    <a:srgbClr val="000000">
                      <a:alpha val="43137"/>
                    </a:srgbClr>
                  </a:outerShdw>
                </a:effectLst>
                <a:latin typeface="Verdana"/>
              </a:rPr>
              <a:t>income statement columns </a:t>
            </a:r>
            <a:r>
              <a:rPr lang="en-US" dirty="0">
                <a:latin typeface="Verdana"/>
              </a:rPr>
              <a:t>from the adjusted trial balance</a:t>
            </a:r>
          </a:p>
          <a:p>
            <a:pPr marL="914400" lvl="1" indent="-457200">
              <a:buFont typeface="+mj-lt"/>
              <a:buAutoNum type="arabicPeriod"/>
            </a:pPr>
            <a:r>
              <a:rPr lang="en-US" dirty="0">
                <a:latin typeface="Verdana"/>
              </a:rPr>
              <a:t>Fill out the </a:t>
            </a:r>
            <a:r>
              <a:rPr lang="en-US" b="1" dirty="0">
                <a:effectLst>
                  <a:outerShdw blurRad="38100" dist="38100" dir="2700000" algn="tl">
                    <a:srgbClr val="000000">
                      <a:alpha val="43137"/>
                    </a:srgbClr>
                  </a:outerShdw>
                </a:effectLst>
                <a:latin typeface="Verdana"/>
              </a:rPr>
              <a:t>balance sheet columns </a:t>
            </a:r>
            <a:r>
              <a:rPr lang="en-US" dirty="0">
                <a:latin typeface="Verdana"/>
              </a:rPr>
              <a:t>from the adjusted trial balance</a:t>
            </a:r>
          </a:p>
          <a:p>
            <a:endParaRPr lang="en-US" sz="2400" dirty="0">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 calcmode="lin" valueType="num">
                                      <p:cBhvr additive="base">
                                        <p:cTn id="19"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anim calcmode="lin" valueType="num">
                                      <p:cBhvr additive="base">
                                        <p:cTn id="25"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867">
                                            <p:txEl>
                                              <p:pRg st="3" end="3"/>
                                            </p:txEl>
                                          </p:spTgt>
                                        </p:tgtEl>
                                        <p:attrNameLst>
                                          <p:attrName>style.visibility</p:attrName>
                                        </p:attrNameLst>
                                      </p:cBhvr>
                                      <p:to>
                                        <p:strVal val="visible"/>
                                      </p:to>
                                    </p:set>
                                    <p:anim calcmode="lin" valueType="num">
                                      <p:cBhvr additive="base">
                                        <p:cTn id="31"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867">
                                            <p:txEl>
                                              <p:pRg st="4" end="4"/>
                                            </p:txEl>
                                          </p:spTgt>
                                        </p:tgtEl>
                                        <p:attrNameLst>
                                          <p:attrName>style.visibility</p:attrName>
                                        </p:attrNameLst>
                                      </p:cBhvr>
                                      <p:to>
                                        <p:strVal val="visible"/>
                                      </p:to>
                                    </p:set>
                                    <p:anim calcmode="lin" valueType="num">
                                      <p:cBhvr additive="base">
                                        <p:cTn id="37"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6867">
                                            <p:txEl>
                                              <p:pRg st="5" end="5"/>
                                            </p:txEl>
                                          </p:spTgt>
                                        </p:tgtEl>
                                        <p:attrNameLst>
                                          <p:attrName>style.visibility</p:attrName>
                                        </p:attrNameLst>
                                      </p:cBhvr>
                                      <p:to>
                                        <p:strVal val="visible"/>
                                      </p:to>
                                    </p:set>
                                    <p:anim calcmode="lin" valueType="num">
                                      <p:cBhvr additive="base">
                                        <p:cTn id="43"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914400"/>
            <a:ext cx="2590800" cy="1752600"/>
          </a:xfrm>
        </p:spPr>
        <p:txBody>
          <a:bodyPr/>
          <a:lstStyle/>
          <a:p>
            <a:pPr algn="ctr"/>
            <a:r>
              <a:rPr lang="en-US" dirty="0">
                <a:solidFill>
                  <a:srgbClr val="294199"/>
                </a:solidFill>
                <a:effectLst>
                  <a:outerShdw blurRad="38100" dist="38100" dir="2700000" algn="tl">
                    <a:srgbClr val="000000">
                      <a:alpha val="43137"/>
                    </a:srgbClr>
                  </a:outerShdw>
                </a:effectLst>
                <a:latin typeface="Verdana"/>
              </a:rPr>
              <a:t>Enter the trial </a:t>
            </a:r>
            <a:br>
              <a:rPr lang="en-US" dirty="0">
                <a:solidFill>
                  <a:srgbClr val="294199"/>
                </a:solidFill>
                <a:effectLst>
                  <a:outerShdw blurRad="38100" dist="38100" dir="2700000" algn="tl">
                    <a:srgbClr val="000000">
                      <a:alpha val="43137"/>
                    </a:srgbClr>
                  </a:outerShdw>
                </a:effectLst>
                <a:latin typeface="Verdana"/>
              </a:rPr>
            </a:br>
            <a:r>
              <a:rPr lang="en-US" dirty="0">
                <a:solidFill>
                  <a:srgbClr val="294199"/>
                </a:solidFill>
                <a:effectLst>
                  <a:outerShdw blurRad="38100" dist="38100" dir="2700000" algn="tl">
                    <a:srgbClr val="000000">
                      <a:alpha val="43137"/>
                    </a:srgbClr>
                  </a:outerShdw>
                </a:effectLst>
                <a:latin typeface="Verdana"/>
              </a:rPr>
              <a:t>balance </a:t>
            </a:r>
          </a:p>
        </p:txBody>
      </p:sp>
      <p:pic>
        <p:nvPicPr>
          <p:cNvPr id="3" name="Picture 2" descr="fig11_04.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000" y="76199"/>
            <a:ext cx="5647346" cy="6275349"/>
          </a:xfrm>
          <a:prstGeom prst="rect">
            <a:avLst/>
          </a:prstGeom>
        </p:spPr>
      </p:pic>
      <p:sp>
        <p:nvSpPr>
          <p:cNvPr id="4" name="TextBox 3"/>
          <p:cNvSpPr txBox="1"/>
          <p:nvPr/>
        </p:nvSpPr>
        <p:spPr>
          <a:xfrm>
            <a:off x="381000" y="2667000"/>
            <a:ext cx="2819400" cy="923330"/>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Verdana"/>
                <a:cs typeface="Verdana"/>
              </a:rPr>
              <a:t>Figure 11.4</a:t>
            </a:r>
          </a:p>
          <a:p>
            <a:pPr algn="ctr"/>
            <a:r>
              <a:rPr lang="en-US" dirty="0">
                <a:effectLst>
                  <a:outerShdw blurRad="38100" dist="38100" dir="2700000" algn="tl">
                    <a:srgbClr val="000000">
                      <a:alpha val="43137"/>
                    </a:srgbClr>
                  </a:outerShdw>
                </a:effectLst>
                <a:latin typeface="Verdana"/>
                <a:cs typeface="Verdana"/>
              </a:rPr>
              <a:t>Trial Balance Section</a:t>
            </a:r>
          </a:p>
          <a:p>
            <a:pPr algn="ctr"/>
            <a:r>
              <a:rPr lang="en-US" dirty="0">
                <a:effectLst>
                  <a:outerShdw blurRad="38100" dist="38100" dir="2700000" algn="tl">
                    <a:srgbClr val="000000">
                      <a:alpha val="43137"/>
                    </a:srgbClr>
                  </a:outerShdw>
                </a:effectLst>
                <a:latin typeface="Verdana"/>
                <a:cs typeface="Verdana"/>
              </a:rPr>
              <a:t>of the Worksheet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8967"/>
            <a:ext cx="7467600" cy="838200"/>
          </a:xfrm>
        </p:spPr>
        <p:txBody>
          <a:bodyPr/>
          <a:lstStyle/>
          <a:p>
            <a:pPr algn="ctr">
              <a:defRPr/>
            </a:pPr>
            <a:r>
              <a:rPr lang="en-US" dirty="0">
                <a:ea typeface="+mj-ea"/>
                <a:cs typeface="+mj-cs"/>
              </a:rPr>
              <a:t>New Accounts Are Added </a:t>
            </a:r>
            <a:br>
              <a:rPr lang="en-US" dirty="0">
                <a:ea typeface="+mj-ea"/>
                <a:cs typeface="+mj-cs"/>
              </a:rPr>
            </a:br>
            <a:r>
              <a:rPr lang="en-US" dirty="0">
                <a:ea typeface="+mj-ea"/>
                <a:cs typeface="+mj-cs"/>
              </a:rPr>
              <a:t>As Needed</a:t>
            </a:r>
          </a:p>
        </p:txBody>
      </p:sp>
      <p:pic>
        <p:nvPicPr>
          <p:cNvPr id="6" name="Picture 5" descr="fig11_03.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1600200"/>
            <a:ext cx="7772400" cy="4724400"/>
          </a:xfrm>
          <a:prstGeom prst="rect">
            <a:avLst/>
          </a:prstGeom>
        </p:spPr>
      </p:pic>
      <p:sp>
        <p:nvSpPr>
          <p:cNvPr id="7" name="TextBox 6"/>
          <p:cNvSpPr txBox="1"/>
          <p:nvPr/>
        </p:nvSpPr>
        <p:spPr>
          <a:xfrm>
            <a:off x="457200" y="1143001"/>
            <a:ext cx="8534400" cy="369332"/>
          </a:xfrm>
          <a:prstGeom prst="rect">
            <a:avLst/>
          </a:prstGeom>
          <a:noFill/>
        </p:spPr>
        <p:txBody>
          <a:bodyPr wrap="square" rtlCol="0">
            <a:spAutoFit/>
          </a:bodyPr>
          <a:lstStyle/>
          <a:p>
            <a:r>
              <a:rPr lang="en-US" b="1" dirty="0">
                <a:solidFill>
                  <a:srgbClr val="294199"/>
                </a:solidFill>
                <a:effectLst>
                  <a:outerShdw blurRad="38100" dist="38100" dir="2700000" algn="tl">
                    <a:srgbClr val="000000">
                      <a:alpha val="43137"/>
                    </a:srgbClr>
                  </a:outerShdw>
                </a:effectLst>
                <a:latin typeface="Verdana"/>
                <a:cs typeface="Verdana"/>
              </a:rPr>
              <a:t>Figure 11.3 Art’s Wholesale Clothing Company Chart of Accounts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80434"/>
            <a:ext cx="5486400" cy="762000"/>
          </a:xfrm>
        </p:spPr>
        <p:txBody>
          <a:bodyPr/>
          <a:lstStyle/>
          <a:p>
            <a:pPr algn="ctr">
              <a:defRPr/>
            </a:pPr>
            <a:r>
              <a:rPr lang="en-US" dirty="0">
                <a:solidFill>
                  <a:srgbClr val="294199"/>
                </a:solidFill>
                <a:effectLst>
                  <a:outerShdw blurRad="38100" dist="38100" dir="2700000" algn="tl">
                    <a:srgbClr val="000000">
                      <a:alpha val="43137"/>
                    </a:srgbClr>
                  </a:outerShdw>
                </a:effectLst>
                <a:ea typeface="+mj-ea"/>
                <a:cs typeface="+mj-cs"/>
              </a:rPr>
              <a:t>Adjustment C: </a:t>
            </a:r>
            <a:br>
              <a:rPr lang="en-US" dirty="0">
                <a:solidFill>
                  <a:srgbClr val="294199"/>
                </a:solidFill>
                <a:effectLst>
                  <a:outerShdw blurRad="38100" dist="38100" dir="2700000" algn="tl">
                    <a:srgbClr val="000000">
                      <a:alpha val="43137"/>
                    </a:srgbClr>
                  </a:outerShdw>
                </a:effectLst>
                <a:ea typeface="+mj-ea"/>
                <a:cs typeface="+mj-cs"/>
              </a:rPr>
            </a:br>
            <a:r>
              <a:rPr lang="en-US" dirty="0">
                <a:solidFill>
                  <a:srgbClr val="294199"/>
                </a:solidFill>
                <a:effectLst>
                  <a:outerShdw blurRad="38100" dist="38100" dir="2700000" algn="tl">
                    <a:srgbClr val="000000">
                      <a:alpha val="43137"/>
                    </a:srgbClr>
                  </a:outerShdw>
                </a:effectLst>
                <a:ea typeface="+mj-ea"/>
                <a:cs typeface="+mj-cs"/>
              </a:rPr>
              <a:t>Rental Income Earned</a:t>
            </a:r>
          </a:p>
        </p:txBody>
      </p:sp>
      <p:sp>
        <p:nvSpPr>
          <p:cNvPr id="43011" name="Content Placeholder 2"/>
          <p:cNvSpPr>
            <a:spLocks noGrp="1"/>
          </p:cNvSpPr>
          <p:nvPr>
            <p:ph idx="1"/>
          </p:nvPr>
        </p:nvSpPr>
        <p:spPr>
          <a:xfrm>
            <a:off x="152400" y="1172611"/>
            <a:ext cx="8991600" cy="5257800"/>
          </a:xfrm>
          <a:solidFill>
            <a:schemeClr val="accent1">
              <a:lumMod val="90000"/>
            </a:schemeClr>
          </a:solidFill>
        </p:spPr>
        <p:txBody>
          <a:bodyPr/>
          <a:lstStyle/>
          <a:p>
            <a:pPr marL="0" indent="0">
              <a:buNone/>
            </a:pPr>
            <a:r>
              <a:rPr lang="en-US" sz="2400" dirty="0">
                <a:latin typeface="Verdana"/>
              </a:rPr>
              <a:t>Now, $200 has been earned because the rental services have been provided.</a:t>
            </a:r>
          </a:p>
        </p:txBody>
      </p:sp>
      <p:pic>
        <p:nvPicPr>
          <p:cNvPr id="430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46506"/>
            <a:ext cx="8153400" cy="2484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287565" y="2248345"/>
            <a:ext cx="4343400" cy="892552"/>
          </a:xfrm>
          <a:prstGeom prst="rect">
            <a:avLst/>
          </a:prstGeom>
          <a:ln>
            <a:noFill/>
          </a:ln>
          <a:effectLst>
            <a:glow rad="101600">
              <a:schemeClr val="accent2">
                <a:satMod val="175000"/>
                <a:alpha val="40000"/>
              </a:schemeClr>
            </a:glow>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prst="relaxedInse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rgbClr val="294199"/>
                </a:solidFill>
                <a:effectLst>
                  <a:outerShdw blurRad="38100" dist="38100" dir="2700000" algn="tl">
                    <a:srgbClr val="000000">
                      <a:alpha val="43137"/>
                    </a:srgbClr>
                  </a:outerShdw>
                </a:effectLst>
              </a:rPr>
              <a:t>January 31</a:t>
            </a:r>
            <a:r>
              <a:rPr lang="en-US" b="1" baseline="30000" dirty="0">
                <a:solidFill>
                  <a:srgbClr val="294199"/>
                </a:solidFill>
                <a:effectLst>
                  <a:outerShdw blurRad="38100" dist="38100" dir="2700000" algn="tl">
                    <a:srgbClr val="000000">
                      <a:alpha val="43137"/>
                    </a:srgbClr>
                  </a:outerShdw>
                </a:effectLst>
              </a:rPr>
              <a:t>st</a:t>
            </a:r>
            <a:r>
              <a:rPr lang="en-US" b="1" dirty="0">
                <a:solidFill>
                  <a:srgbClr val="294199"/>
                </a:solidFill>
                <a:effectLst>
                  <a:outerShdw blurRad="38100" dist="38100" dir="2700000" algn="tl">
                    <a:srgbClr val="000000">
                      <a:alpha val="43137"/>
                    </a:srgbClr>
                  </a:outerShdw>
                </a:effectLst>
              </a:rPr>
              <a:t>  Adjusting Entry</a:t>
            </a:r>
          </a:p>
          <a:p>
            <a:r>
              <a:rPr lang="en-US" b="1" dirty="0"/>
              <a:t>     </a:t>
            </a:r>
            <a:r>
              <a:rPr lang="en-US" sz="1600" b="1" dirty="0"/>
              <a:t>Unearned Revenue  200</a:t>
            </a:r>
          </a:p>
          <a:p>
            <a:r>
              <a:rPr lang="en-US" sz="1600" b="1" dirty="0"/>
              <a:t>                Rental Income             200</a:t>
            </a:r>
          </a:p>
        </p:txBody>
      </p:sp>
      <p:pic>
        <p:nvPicPr>
          <p:cNvPr id="3" name="Picture 2" descr="... First Impression on Your Clients by Hiring Commercial Office Space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66129" y="1617344"/>
            <a:ext cx="4000500" cy="2154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012"/>
                                        </p:tgtEl>
                                        <p:attrNameLst>
                                          <p:attrName>style.visibility</p:attrName>
                                        </p:attrNameLst>
                                      </p:cBhvr>
                                      <p:to>
                                        <p:strVal val="visible"/>
                                      </p:to>
                                    </p:set>
                                    <p:anim calcmode="lin" valueType="num">
                                      <p:cBhvr additive="base">
                                        <p:cTn id="25" dur="500" fill="hold"/>
                                        <p:tgtEl>
                                          <p:spTgt spid="43012"/>
                                        </p:tgtEl>
                                        <p:attrNameLst>
                                          <p:attrName>ppt_x</p:attrName>
                                        </p:attrNameLst>
                                      </p:cBhvr>
                                      <p:tavLst>
                                        <p:tav tm="0">
                                          <p:val>
                                            <p:strVal val="#ppt_x"/>
                                          </p:val>
                                        </p:tav>
                                        <p:tav tm="100000">
                                          <p:val>
                                            <p:strVal val="#ppt_x"/>
                                          </p:val>
                                        </p:tav>
                                      </p:tavLst>
                                    </p:anim>
                                    <p:anim calcmode="lin" valueType="num">
                                      <p:cBhvr additive="base">
                                        <p:cTn id="26"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4870450" cy="914400"/>
          </a:xfrm>
        </p:spPr>
        <p:txBody>
          <a:bodyPr/>
          <a:lstStyle/>
          <a:p>
            <a:pPr algn="ctr">
              <a:defRPr/>
            </a:pPr>
            <a:r>
              <a:rPr lang="en-US" dirty="0">
                <a:solidFill>
                  <a:srgbClr val="294199"/>
                </a:solidFill>
                <a:effectLst>
                  <a:outerShdw blurRad="38100" dist="38100" dir="2700000" algn="tl">
                    <a:srgbClr val="000000">
                      <a:alpha val="43137"/>
                    </a:srgbClr>
                  </a:outerShdw>
                </a:effectLst>
                <a:ea typeface="+mj-ea"/>
                <a:cs typeface="+mj-cs"/>
              </a:rPr>
              <a:t>Adjustment D: Supplies on Hand</a:t>
            </a:r>
          </a:p>
        </p:txBody>
      </p:sp>
      <p:sp>
        <p:nvSpPr>
          <p:cNvPr id="45059" name="Content Placeholder 2"/>
          <p:cNvSpPr>
            <a:spLocks noGrp="1"/>
          </p:cNvSpPr>
          <p:nvPr>
            <p:ph idx="1"/>
          </p:nvPr>
        </p:nvSpPr>
        <p:spPr>
          <a:xfrm>
            <a:off x="152400" y="1295400"/>
            <a:ext cx="8991599" cy="5029200"/>
          </a:xfrm>
          <a:solidFill>
            <a:schemeClr val="accent1">
              <a:lumMod val="90000"/>
            </a:schemeClr>
          </a:solidFill>
        </p:spPr>
        <p:txBody>
          <a:bodyPr/>
          <a:lstStyle/>
          <a:p>
            <a:pPr marL="0" indent="0">
              <a:buNone/>
            </a:pPr>
            <a:r>
              <a:rPr lang="en-US" sz="2400" b="1" dirty="0">
                <a:effectLst>
                  <a:outerShdw blurRad="38100" dist="38100" dir="2700000" algn="tl">
                    <a:srgbClr val="000000">
                      <a:alpha val="43137"/>
                    </a:srgbClr>
                  </a:outerShdw>
                </a:effectLst>
                <a:latin typeface="Verdana"/>
              </a:rPr>
              <a:t>Supplies on Hand </a:t>
            </a:r>
            <a:r>
              <a:rPr lang="en-US" sz="2400" dirty="0">
                <a:latin typeface="Verdana"/>
              </a:rPr>
              <a:t>were </a:t>
            </a:r>
            <a:r>
              <a:rPr lang="en-US" sz="2400" b="1" dirty="0">
                <a:effectLst>
                  <a:outerShdw blurRad="38100" dist="38100" dir="2700000" algn="tl">
                    <a:srgbClr val="000000">
                      <a:alpha val="43137"/>
                    </a:srgbClr>
                  </a:outerShdw>
                </a:effectLst>
                <a:latin typeface="Verdana"/>
              </a:rPr>
              <a:t>$300 but they bought $800 at the beginning of the accounting period. </a:t>
            </a:r>
          </a:p>
          <a:p>
            <a:pPr marL="914400" lvl="2" indent="0" algn="ctr">
              <a:buNone/>
            </a:pPr>
            <a:r>
              <a:rPr lang="en-US" dirty="0">
                <a:latin typeface="Verdana"/>
              </a:rPr>
              <a:t>$800 - $300 on hand = $500 worth of supplies were used</a:t>
            </a:r>
          </a:p>
        </p:txBody>
      </p:sp>
      <p:pic>
        <p:nvPicPr>
          <p:cNvPr id="4506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13" y="3649436"/>
            <a:ext cx="588274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1371600" y="2563727"/>
            <a:ext cx="4466771" cy="923330"/>
          </a:xfrm>
          <a:prstGeom prst="rect">
            <a:avLst/>
          </a:prstGeom>
          <a:ln>
            <a:noFill/>
          </a:ln>
          <a:effectLst>
            <a:glow rad="101600">
              <a:schemeClr val="accent2">
                <a:satMod val="175000"/>
                <a:alpha val="40000"/>
              </a:schemeClr>
            </a:glow>
            <a:outerShdw blurRad="50800" dist="38100" dir="5400000" algn="t" rotWithShape="0">
              <a:prstClr val="black">
                <a:alpha val="40000"/>
              </a:prstClr>
            </a:outerShdw>
          </a:effectLst>
          <a:scene3d>
            <a:camera prst="obliqueTopLeft"/>
            <a:lightRig rig="balanced" dir="t">
              <a:rot lat="0" lon="0" rev="8700000"/>
            </a:lightRig>
          </a:scene3d>
          <a:sp3d>
            <a:bevelT w="190500" h="38100" prst="relaxedInse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rgbClr val="294199"/>
                </a:solidFill>
                <a:effectLst>
                  <a:outerShdw blurRad="38100" dist="38100" dir="2700000" algn="tl">
                    <a:srgbClr val="000000">
                      <a:alpha val="43137"/>
                    </a:srgbClr>
                  </a:outerShdw>
                </a:effectLst>
              </a:rPr>
              <a:t>January 31</a:t>
            </a:r>
            <a:r>
              <a:rPr lang="en-US" b="1" baseline="30000" dirty="0">
                <a:solidFill>
                  <a:srgbClr val="294199"/>
                </a:solidFill>
                <a:effectLst>
                  <a:outerShdw blurRad="38100" dist="38100" dir="2700000" algn="tl">
                    <a:srgbClr val="000000">
                      <a:alpha val="43137"/>
                    </a:srgbClr>
                  </a:outerShdw>
                </a:effectLst>
              </a:rPr>
              <a:t>st</a:t>
            </a:r>
            <a:r>
              <a:rPr lang="en-US" b="1" dirty="0">
                <a:solidFill>
                  <a:srgbClr val="294199"/>
                </a:solidFill>
                <a:effectLst>
                  <a:outerShdw blurRad="38100" dist="38100" dir="2700000" algn="tl">
                    <a:srgbClr val="000000">
                      <a:alpha val="43137"/>
                    </a:srgbClr>
                  </a:outerShdw>
                </a:effectLst>
              </a:rPr>
              <a:t>  Adjusting Entry</a:t>
            </a:r>
          </a:p>
          <a:p>
            <a:r>
              <a:rPr lang="en-US" b="1" dirty="0"/>
              <a:t>     Supplies Expense   500</a:t>
            </a:r>
          </a:p>
          <a:p>
            <a:r>
              <a:rPr lang="en-US" b="1" dirty="0"/>
              <a:t>                    Supplies             500</a:t>
            </a:r>
          </a:p>
        </p:txBody>
      </p:sp>
      <p:pic>
        <p:nvPicPr>
          <p:cNvPr id="7" name="Picture 6" descr="Office Stationary Free Stock Photo - Public Domain Picture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25837" y="2515507"/>
            <a:ext cx="2741550" cy="3572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60"/>
                                        </p:tgtEl>
                                        <p:attrNameLst>
                                          <p:attrName>style.visibility</p:attrName>
                                        </p:attrNameLst>
                                      </p:cBhvr>
                                      <p:to>
                                        <p:strVal val="visible"/>
                                      </p:to>
                                    </p:set>
                                    <p:anim calcmode="lin" valueType="num">
                                      <p:cBhvr additive="base">
                                        <p:cTn id="31" dur="500" fill="hold"/>
                                        <p:tgtEl>
                                          <p:spTgt spid="45060"/>
                                        </p:tgtEl>
                                        <p:attrNameLst>
                                          <p:attrName>ppt_x</p:attrName>
                                        </p:attrNameLst>
                                      </p:cBhvr>
                                      <p:tavLst>
                                        <p:tav tm="0">
                                          <p:val>
                                            <p:strVal val="#ppt_x"/>
                                          </p:val>
                                        </p:tav>
                                        <p:tav tm="100000">
                                          <p:val>
                                            <p:strVal val="#ppt_x"/>
                                          </p:val>
                                        </p:tav>
                                      </p:tavLst>
                                    </p:anim>
                                    <p:anim calcmode="lin" valueType="num">
                                      <p:cBhvr additive="base">
                                        <p:cTn id="32"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74955"/>
            <a:ext cx="8382000" cy="4648200"/>
          </a:xfrm>
        </p:spPr>
        <p:txBody>
          <a:bodyPr/>
          <a:lstStyle/>
          <a:p>
            <a:pPr marL="0" indent="0">
              <a:buNone/>
            </a:pPr>
            <a:r>
              <a:rPr lang="en-US" sz="2400" dirty="0"/>
              <a:t>The adjustment for supplies used would be to:</a:t>
            </a:r>
          </a:p>
          <a:p>
            <a:pPr marL="0" indent="0">
              <a:buNone/>
            </a:pPr>
            <a:r>
              <a:rPr lang="en-US" sz="2400" dirty="0"/>
              <a:t>a) debit Supplies; credit Supplies Expense.</a:t>
            </a:r>
          </a:p>
          <a:p>
            <a:pPr marL="0" indent="0">
              <a:buNone/>
            </a:pPr>
            <a:r>
              <a:rPr lang="en-US" sz="2400" dirty="0"/>
              <a:t>b) debit Supplies Used; credit Cash.</a:t>
            </a:r>
          </a:p>
          <a:p>
            <a:pPr marL="0" indent="0">
              <a:buNone/>
            </a:pPr>
            <a:r>
              <a:rPr lang="en-US" sz="2400" dirty="0"/>
              <a:t>c) debit Supplies Expense; credit Supplies.</a:t>
            </a:r>
          </a:p>
          <a:p>
            <a:pPr marL="0" indent="0">
              <a:buNone/>
            </a:pPr>
            <a:r>
              <a:rPr lang="en-US" sz="2400" dirty="0"/>
              <a:t>d) debit Supplies; credit Cash.</a:t>
            </a:r>
          </a:p>
          <a:p>
            <a:pPr marL="0" indent="0">
              <a:buNone/>
            </a:pPr>
            <a:endParaRPr lang="en-US" sz="2400" dirty="0" smtClean="0"/>
          </a:p>
          <a:p>
            <a:pPr marL="0" indent="0">
              <a:buNone/>
            </a:pPr>
            <a:r>
              <a:rPr lang="en-US" sz="2400" dirty="0" smtClean="0"/>
              <a:t>The </a:t>
            </a:r>
            <a:r>
              <a:rPr lang="en-US" sz="2400" dirty="0"/>
              <a:t>adjustment for unearned rent is recorded when:</a:t>
            </a:r>
          </a:p>
          <a:p>
            <a:pPr marL="0" indent="0">
              <a:buNone/>
            </a:pPr>
            <a:r>
              <a:rPr lang="en-US" sz="2400" dirty="0"/>
              <a:t>a) cash is received.</a:t>
            </a:r>
          </a:p>
          <a:p>
            <a:pPr marL="0" indent="0">
              <a:buNone/>
            </a:pPr>
            <a:r>
              <a:rPr lang="en-US" sz="2400" dirty="0"/>
              <a:t>b) rent is earned.</a:t>
            </a:r>
          </a:p>
          <a:p>
            <a:pPr marL="0" indent="0">
              <a:buNone/>
            </a:pPr>
            <a:r>
              <a:rPr lang="en-US" sz="2400" dirty="0"/>
              <a:t>c) revenue is received.</a:t>
            </a:r>
          </a:p>
          <a:p>
            <a:pPr marL="0" indent="0">
              <a:buNone/>
            </a:pPr>
            <a:r>
              <a:rPr lang="en-US" sz="2400" dirty="0"/>
              <a:t>d) closing entries are prepared.</a:t>
            </a:r>
          </a:p>
          <a:p>
            <a:endParaRPr lang="en-US" dirty="0"/>
          </a:p>
        </p:txBody>
      </p:sp>
      <p:sp>
        <p:nvSpPr>
          <p:cNvPr id="4" name="Title 1"/>
          <p:cNvSpPr txBox="1">
            <a:spLocks/>
          </p:cNvSpPr>
          <p:nvPr/>
        </p:nvSpPr>
        <p:spPr bwMode="auto">
          <a:xfrm>
            <a:off x="2514600" y="304800"/>
            <a:ext cx="3657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pPr algn="ctr"/>
            <a:r>
              <a:rPr lang="en-US" kern="0" dirty="0" smtClean="0">
                <a:solidFill>
                  <a:srgbClr val="294199"/>
                </a:solidFill>
                <a:effectLst>
                  <a:outerShdw blurRad="38100" dist="38100" dir="2700000" algn="tl">
                    <a:srgbClr val="000000">
                      <a:alpha val="43137"/>
                    </a:srgbClr>
                  </a:outerShdw>
                </a:effectLst>
              </a:rPr>
              <a:t>Let’s Practice</a:t>
            </a:r>
            <a:endParaRPr lang="en-US" kern="0" dirty="0">
              <a:solidFill>
                <a:srgbClr val="2941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4348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6858"/>
            <a:ext cx="8686800" cy="5225846"/>
          </a:xfrm>
        </p:spPr>
        <p:txBody>
          <a:bodyPr/>
          <a:lstStyle/>
          <a:p>
            <a:pPr marL="0" indent="0">
              <a:buNone/>
            </a:pPr>
            <a:r>
              <a:rPr lang="en-US" sz="2400" dirty="0"/>
              <a:t>The </a:t>
            </a:r>
            <a:r>
              <a:rPr lang="en-US" sz="2400" b="1" dirty="0"/>
              <a:t>adjustment for supplies used</a:t>
            </a:r>
            <a:r>
              <a:rPr lang="en-US" sz="2400" dirty="0"/>
              <a:t> would be to:</a:t>
            </a:r>
          </a:p>
          <a:p>
            <a:pPr marL="0" indent="0">
              <a:buNone/>
            </a:pPr>
            <a:r>
              <a:rPr lang="en-US" sz="2400" dirty="0"/>
              <a:t>a) debit Supplies; credit Supplies Expense.</a:t>
            </a:r>
          </a:p>
          <a:p>
            <a:pPr marL="0" indent="0">
              <a:buNone/>
            </a:pPr>
            <a:r>
              <a:rPr lang="en-US" sz="2400" dirty="0"/>
              <a:t>b) debit Supplies Used; credit Cash.</a:t>
            </a:r>
            <a:endParaRPr lang="en-US" sz="2400" b="1" dirty="0"/>
          </a:p>
          <a:p>
            <a:pPr marL="0" indent="0">
              <a:buNone/>
            </a:pPr>
            <a:r>
              <a:rPr lang="en-US" sz="2400" b="1" dirty="0"/>
              <a:t>c) debit Supplies Expense; credit Supplies.</a:t>
            </a:r>
          </a:p>
          <a:p>
            <a:pPr marL="0" indent="0">
              <a:buNone/>
            </a:pPr>
            <a:r>
              <a:rPr lang="en-US" sz="2400" dirty="0"/>
              <a:t>d) debit Supplies; credit Cash.</a:t>
            </a:r>
          </a:p>
          <a:p>
            <a:pPr marL="400050" lvl="1" indent="0">
              <a:buNone/>
            </a:pPr>
            <a:r>
              <a:rPr lang="en-US" sz="2000" b="1" dirty="0">
                <a:solidFill>
                  <a:srgbClr val="294199"/>
                </a:solidFill>
              </a:rPr>
              <a:t>ANSWER</a:t>
            </a:r>
            <a:r>
              <a:rPr lang="en-US" sz="2000" b="1" dirty="0" smtClean="0">
                <a:solidFill>
                  <a:srgbClr val="294199"/>
                </a:solidFill>
              </a:rPr>
              <a:t>: (</a:t>
            </a:r>
            <a:r>
              <a:rPr lang="en-US" sz="2000" b="1" dirty="0">
                <a:solidFill>
                  <a:srgbClr val="294199"/>
                </a:solidFill>
              </a:rPr>
              <a:t>L.O. 1, c</a:t>
            </a:r>
            <a:r>
              <a:rPr lang="en-US" sz="2000" b="1" dirty="0" smtClean="0">
                <a:solidFill>
                  <a:srgbClr val="294199"/>
                </a:solidFill>
              </a:rPr>
              <a:t>)</a:t>
            </a:r>
          </a:p>
          <a:p>
            <a:pPr marL="400050" lvl="1" indent="0">
              <a:buNone/>
            </a:pPr>
            <a:endParaRPr lang="en-US" sz="2400" dirty="0" smtClean="0"/>
          </a:p>
          <a:p>
            <a:pPr marL="0" indent="0">
              <a:buNone/>
            </a:pPr>
            <a:r>
              <a:rPr lang="en-US" sz="2400" dirty="0" smtClean="0"/>
              <a:t>The </a:t>
            </a:r>
            <a:r>
              <a:rPr lang="en-US" sz="2400" b="1" dirty="0"/>
              <a:t>adjustment for unearned rent </a:t>
            </a:r>
            <a:r>
              <a:rPr lang="en-US" sz="2400" dirty="0"/>
              <a:t>is recorded when:</a:t>
            </a:r>
          </a:p>
          <a:p>
            <a:pPr marL="0" indent="0">
              <a:buNone/>
            </a:pPr>
            <a:r>
              <a:rPr lang="en-US" sz="2400" dirty="0"/>
              <a:t>a) cash is received.</a:t>
            </a:r>
          </a:p>
          <a:p>
            <a:pPr marL="0" indent="0">
              <a:buNone/>
            </a:pPr>
            <a:r>
              <a:rPr lang="en-US" sz="2400" b="1" dirty="0"/>
              <a:t>b) rent is earned.</a:t>
            </a:r>
          </a:p>
          <a:p>
            <a:pPr marL="0" indent="0">
              <a:buNone/>
            </a:pPr>
            <a:r>
              <a:rPr lang="en-US" sz="2400" dirty="0"/>
              <a:t>c) revenue is received.</a:t>
            </a:r>
          </a:p>
          <a:p>
            <a:pPr marL="0" indent="0">
              <a:buNone/>
            </a:pPr>
            <a:r>
              <a:rPr lang="en-US" sz="2400" dirty="0"/>
              <a:t>d) closing entries are prepared</a:t>
            </a:r>
            <a:r>
              <a:rPr lang="en-US" sz="2400" dirty="0" smtClean="0"/>
              <a:t>.</a:t>
            </a:r>
          </a:p>
          <a:p>
            <a:pPr marL="400050" lvl="1" indent="0">
              <a:buNone/>
            </a:pPr>
            <a:r>
              <a:rPr lang="en-US" sz="2000" b="1" dirty="0">
                <a:solidFill>
                  <a:srgbClr val="294199"/>
                </a:solidFill>
              </a:rPr>
              <a:t>ANSWER</a:t>
            </a:r>
            <a:r>
              <a:rPr lang="en-US" sz="2000" b="1" dirty="0" smtClean="0">
                <a:solidFill>
                  <a:srgbClr val="294199"/>
                </a:solidFill>
              </a:rPr>
              <a:t>: (</a:t>
            </a:r>
            <a:r>
              <a:rPr lang="en-US" sz="2000" b="1" dirty="0">
                <a:solidFill>
                  <a:srgbClr val="294199"/>
                </a:solidFill>
              </a:rPr>
              <a:t>L.O. 1, b)</a:t>
            </a:r>
          </a:p>
          <a:p>
            <a:pPr marL="0" indent="0">
              <a:buNone/>
            </a:pPr>
            <a:endParaRPr lang="en-US" sz="2400" dirty="0"/>
          </a:p>
          <a:p>
            <a:endParaRPr lang="en-US" dirty="0"/>
          </a:p>
        </p:txBody>
      </p:sp>
      <p:sp>
        <p:nvSpPr>
          <p:cNvPr id="4" name="Title 1"/>
          <p:cNvSpPr txBox="1">
            <a:spLocks/>
          </p:cNvSpPr>
          <p:nvPr/>
        </p:nvSpPr>
        <p:spPr bwMode="auto">
          <a:xfrm>
            <a:off x="2514600" y="76200"/>
            <a:ext cx="3657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pPr algn="ctr"/>
            <a:r>
              <a:rPr lang="en-US" kern="0" dirty="0" smtClean="0">
                <a:solidFill>
                  <a:srgbClr val="294199"/>
                </a:solidFill>
                <a:effectLst>
                  <a:outerShdw blurRad="38100" dist="38100" dir="2700000" algn="tl">
                    <a:srgbClr val="000000">
                      <a:alpha val="43137"/>
                    </a:srgbClr>
                  </a:outerShdw>
                </a:effectLst>
              </a:rPr>
              <a:t>Let’s Practice</a:t>
            </a:r>
            <a:endParaRPr lang="en-US" kern="0" dirty="0">
              <a:solidFill>
                <a:srgbClr val="2941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543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41" y="250951"/>
            <a:ext cx="5158740" cy="929640"/>
          </a:xfrm>
        </p:spPr>
        <p:txBody>
          <a:bodyPr/>
          <a:lstStyle/>
          <a:p>
            <a:pPr algn="ctr">
              <a:defRPr/>
            </a:pPr>
            <a:r>
              <a:rPr lang="en-US" dirty="0">
                <a:solidFill>
                  <a:srgbClr val="294199"/>
                </a:solidFill>
                <a:effectLst>
                  <a:outerShdw blurRad="38100" dist="38100" dir="2700000" algn="tl">
                    <a:srgbClr val="000000">
                      <a:alpha val="43137"/>
                    </a:srgbClr>
                  </a:outerShdw>
                </a:effectLst>
                <a:ea typeface="+mj-ea"/>
                <a:cs typeface="+mj-cs"/>
              </a:rPr>
              <a:t>Adjustment E: </a:t>
            </a:r>
            <a:br>
              <a:rPr lang="en-US" dirty="0">
                <a:solidFill>
                  <a:srgbClr val="294199"/>
                </a:solidFill>
                <a:effectLst>
                  <a:outerShdw blurRad="38100" dist="38100" dir="2700000" algn="tl">
                    <a:srgbClr val="000000">
                      <a:alpha val="43137"/>
                    </a:srgbClr>
                  </a:outerShdw>
                </a:effectLst>
                <a:ea typeface="+mj-ea"/>
                <a:cs typeface="+mj-cs"/>
              </a:rPr>
            </a:br>
            <a:r>
              <a:rPr lang="en-US" dirty="0">
                <a:solidFill>
                  <a:srgbClr val="294199"/>
                </a:solidFill>
                <a:effectLst>
                  <a:outerShdw blurRad="38100" dist="38100" dir="2700000" algn="tl">
                    <a:srgbClr val="000000">
                      <a:alpha val="43137"/>
                    </a:srgbClr>
                  </a:outerShdw>
                </a:effectLst>
                <a:ea typeface="+mj-ea"/>
                <a:cs typeface="+mj-cs"/>
              </a:rPr>
              <a:t>Insurance Expired</a:t>
            </a:r>
          </a:p>
        </p:txBody>
      </p:sp>
      <p:sp>
        <p:nvSpPr>
          <p:cNvPr id="47107" name="Content Placeholder 2"/>
          <p:cNvSpPr>
            <a:spLocks noGrp="1"/>
          </p:cNvSpPr>
          <p:nvPr>
            <p:ph idx="1"/>
          </p:nvPr>
        </p:nvSpPr>
        <p:spPr>
          <a:xfrm>
            <a:off x="0" y="1447800"/>
            <a:ext cx="9144000" cy="4800600"/>
          </a:xfrm>
          <a:solidFill>
            <a:schemeClr val="accent1"/>
          </a:solidFill>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latin typeface="Verdana"/>
              </a:rPr>
              <a:t>  On </a:t>
            </a:r>
            <a:r>
              <a:rPr lang="en-US" b="1" dirty="0">
                <a:effectLst>
                  <a:outerShdw blurRad="38100" dist="38100" dir="2700000" algn="tl">
                    <a:srgbClr val="000000">
                      <a:alpha val="43137"/>
                    </a:srgbClr>
                  </a:outerShdw>
                </a:effectLst>
                <a:latin typeface="Verdana"/>
              </a:rPr>
              <a:t>January 31</a:t>
            </a:r>
            <a:r>
              <a:rPr lang="en-US" dirty="0">
                <a:latin typeface="Verdana"/>
              </a:rPr>
              <a:t>, $300 insurance has expired.</a:t>
            </a:r>
          </a:p>
        </p:txBody>
      </p:sp>
      <p:pic>
        <p:nvPicPr>
          <p:cNvPr id="4710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130" y="3590330"/>
            <a:ext cx="5783363" cy="2487368"/>
          </a:xfrm>
          <a:prstGeom prst="rect">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792742" y="2132582"/>
            <a:ext cx="4419600" cy="923330"/>
          </a:xfrm>
          <a:prstGeom prst="rect">
            <a:avLst/>
          </a:prstGeom>
          <a:ln>
            <a:noFill/>
          </a:ln>
          <a:effectLst>
            <a:glow rad="101600">
              <a:schemeClr val="accent2">
                <a:satMod val="175000"/>
                <a:alpha val="40000"/>
              </a:schemeClr>
            </a:glow>
            <a:outerShdw blurRad="50800" dist="38100" dir="5400000" algn="t" rotWithShape="0">
              <a:prstClr val="black">
                <a:alpha val="40000"/>
              </a:prstClr>
            </a:outerShdw>
          </a:effectLst>
          <a:scene3d>
            <a:camera prst="obliqueTopLeft"/>
            <a:lightRig rig="balanced" dir="t">
              <a:rot lat="0" lon="0" rev="8700000"/>
            </a:lightRig>
          </a:scene3d>
          <a:sp3d>
            <a:bevelT w="190500" h="38100" prst="relaxedInse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rgbClr val="294199"/>
                </a:solidFill>
                <a:effectLst>
                  <a:outerShdw blurRad="38100" dist="38100" dir="2700000" algn="tl">
                    <a:srgbClr val="000000">
                      <a:alpha val="43137"/>
                    </a:srgbClr>
                  </a:outerShdw>
                </a:effectLst>
              </a:rPr>
              <a:t>January 31</a:t>
            </a:r>
            <a:r>
              <a:rPr lang="en-US" b="1" baseline="30000" dirty="0">
                <a:solidFill>
                  <a:srgbClr val="294199"/>
                </a:solidFill>
                <a:effectLst>
                  <a:outerShdw blurRad="38100" dist="38100" dir="2700000" algn="tl">
                    <a:srgbClr val="000000">
                      <a:alpha val="43137"/>
                    </a:srgbClr>
                  </a:outerShdw>
                </a:effectLst>
              </a:rPr>
              <a:t>st</a:t>
            </a:r>
            <a:r>
              <a:rPr lang="en-US" b="1" dirty="0">
                <a:solidFill>
                  <a:srgbClr val="294199"/>
                </a:solidFill>
                <a:effectLst>
                  <a:outerShdw blurRad="38100" dist="38100" dir="2700000" algn="tl">
                    <a:srgbClr val="000000">
                      <a:alpha val="43137"/>
                    </a:srgbClr>
                  </a:outerShdw>
                </a:effectLst>
              </a:rPr>
              <a:t>  Adjusting Entry</a:t>
            </a:r>
          </a:p>
          <a:p>
            <a:r>
              <a:rPr lang="en-US" b="1" dirty="0"/>
              <a:t>     Insurance Expense 300</a:t>
            </a:r>
          </a:p>
          <a:p>
            <a:r>
              <a:rPr lang="en-US" b="1" dirty="0"/>
              <a:t>             Prepaid Insurance 300</a:t>
            </a:r>
          </a:p>
        </p:txBody>
      </p:sp>
      <p:pic>
        <p:nvPicPr>
          <p:cNvPr id="7" name="Picture 6" descr="the best tips to pay less for your car insurance staff autos no ..."/>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05083" y="2361524"/>
            <a:ext cx="2995527" cy="3701660"/>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prst="relaxedInset"/>
          </a:sp3d>
        </p:spPr>
      </p:pic>
      <p:pic>
        <p:nvPicPr>
          <p:cNvPr id="4" name="Picture 3" descr="PrePaid.jpg prepaid mobile phones"/>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37893" y="116220"/>
            <a:ext cx="2617953" cy="11463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08"/>
                                        </p:tgtEl>
                                        <p:attrNameLst>
                                          <p:attrName>style.visibility</p:attrName>
                                        </p:attrNameLst>
                                      </p:cBhvr>
                                      <p:to>
                                        <p:strVal val="visible"/>
                                      </p:to>
                                    </p:set>
                                    <p:anim calcmode="lin" valueType="num">
                                      <p:cBhvr additive="base">
                                        <p:cTn id="25" dur="500" fill="hold"/>
                                        <p:tgtEl>
                                          <p:spTgt spid="47108"/>
                                        </p:tgtEl>
                                        <p:attrNameLst>
                                          <p:attrName>ppt_x</p:attrName>
                                        </p:attrNameLst>
                                      </p:cBhvr>
                                      <p:tavLst>
                                        <p:tav tm="0">
                                          <p:val>
                                            <p:strVal val="#ppt_x"/>
                                          </p:val>
                                        </p:tav>
                                        <p:tav tm="100000">
                                          <p:val>
                                            <p:strVal val="#ppt_x"/>
                                          </p:val>
                                        </p:tav>
                                      </p:tavLst>
                                    </p:anim>
                                    <p:anim calcmode="lin" valueType="num">
                                      <p:cBhvr additive="base">
                                        <p:cTn id="26"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300120"/>
            <a:ext cx="5410200" cy="838200"/>
          </a:xfrm>
        </p:spPr>
        <p:txBody>
          <a:bodyPr/>
          <a:lstStyle/>
          <a:p>
            <a:pPr algn="ctr">
              <a:defRPr/>
            </a:pPr>
            <a:r>
              <a:rPr lang="en-US" dirty="0">
                <a:solidFill>
                  <a:srgbClr val="294199"/>
                </a:solidFill>
                <a:effectLst>
                  <a:outerShdw blurRad="38100" dist="38100" dir="2700000" algn="tl">
                    <a:srgbClr val="000000">
                      <a:alpha val="43137"/>
                    </a:srgbClr>
                  </a:outerShdw>
                </a:effectLst>
                <a:ea typeface="+mj-ea"/>
                <a:cs typeface="+mj-cs"/>
              </a:rPr>
              <a:t>Adjustment F: Depreciation Expense</a:t>
            </a:r>
          </a:p>
        </p:txBody>
      </p:sp>
      <p:sp>
        <p:nvSpPr>
          <p:cNvPr id="49155" name="Content Placeholder 2"/>
          <p:cNvSpPr>
            <a:spLocks noGrp="1"/>
          </p:cNvSpPr>
          <p:nvPr>
            <p:ph idx="1"/>
          </p:nvPr>
        </p:nvSpPr>
        <p:spPr>
          <a:xfrm>
            <a:off x="0" y="1419280"/>
            <a:ext cx="9144000" cy="4905320"/>
          </a:xfrm>
          <a:solidFill>
            <a:schemeClr val="accent1"/>
          </a:solidFill>
        </p:spPr>
        <p:txBody>
          <a:bodyPr/>
          <a:lstStyle/>
          <a:p>
            <a:pPr marL="0" indent="0">
              <a:buNone/>
            </a:pPr>
            <a:r>
              <a:rPr lang="en-US" sz="2400" b="1" dirty="0">
                <a:effectLst>
                  <a:outerShdw blurRad="38100" dist="38100" dir="2700000" algn="tl">
                    <a:srgbClr val="000000">
                      <a:alpha val="43137"/>
                    </a:srgbClr>
                  </a:outerShdw>
                </a:effectLst>
                <a:latin typeface="Verdana"/>
              </a:rPr>
              <a:t>Recognize </a:t>
            </a:r>
            <a:r>
              <a:rPr lang="en-US" sz="2400" b="1" dirty="0">
                <a:solidFill>
                  <a:srgbClr val="C00000"/>
                </a:solidFill>
                <a:effectLst>
                  <a:outerShdw blurRad="38100" dist="38100" dir="2700000" algn="tl">
                    <a:srgbClr val="000000">
                      <a:alpha val="43137"/>
                    </a:srgbClr>
                  </a:outerShdw>
                </a:effectLst>
                <a:latin typeface="Verdana"/>
              </a:rPr>
              <a:t>Depreciation Expense </a:t>
            </a:r>
            <a:r>
              <a:rPr lang="en-US" sz="2400" b="1" dirty="0">
                <a:effectLst>
                  <a:outerShdw blurRad="38100" dist="38100" dir="2700000" algn="tl">
                    <a:srgbClr val="000000">
                      <a:alpha val="43137"/>
                    </a:srgbClr>
                  </a:outerShdw>
                </a:effectLst>
                <a:latin typeface="Verdana"/>
              </a:rPr>
              <a:t>of $50. </a:t>
            </a:r>
          </a:p>
          <a:p>
            <a:pPr marL="1085850" lvl="2" indent="-285750"/>
            <a:r>
              <a:rPr lang="en-US" sz="1600" b="1" dirty="0">
                <a:effectLst>
                  <a:outerShdw blurRad="38100" dist="38100" dir="2700000" algn="tl">
                    <a:srgbClr val="000000">
                      <a:alpha val="43137"/>
                    </a:srgbClr>
                  </a:outerShdw>
                </a:effectLst>
                <a:latin typeface="Verdana"/>
              </a:rPr>
              <a:t>Cost of the store equipment remains $4,000</a:t>
            </a:r>
          </a:p>
        </p:txBody>
      </p:sp>
      <p:pic>
        <p:nvPicPr>
          <p:cNvPr id="491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98" y="3429000"/>
            <a:ext cx="6042649" cy="2776538"/>
          </a:xfrm>
          <a:prstGeom prst="rect">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60557" y="2224710"/>
            <a:ext cx="5197930" cy="923330"/>
          </a:xfrm>
          <a:prstGeom prst="rect">
            <a:avLst/>
          </a:prstGeom>
          <a:effectLst>
            <a:glow rad="101600">
              <a:schemeClr val="accent2">
                <a:satMod val="175000"/>
                <a:alpha val="40000"/>
              </a:schemeClr>
            </a:glow>
            <a:outerShdw blurRad="50800" dist="38100" dir="5400000" algn="t" rotWithShape="0">
              <a:prstClr val="black">
                <a:alpha val="40000"/>
              </a:prstClr>
            </a:outerShdw>
          </a:effectLst>
          <a:scene3d>
            <a:camera prst="obliqueTopLef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rgbClr val="294199"/>
                </a:solidFill>
                <a:effectLst>
                  <a:outerShdw blurRad="38100" dist="38100" dir="2700000" algn="tl">
                    <a:srgbClr val="000000">
                      <a:alpha val="43137"/>
                    </a:srgbClr>
                  </a:outerShdw>
                </a:effectLst>
              </a:rPr>
              <a:t>January 31</a:t>
            </a:r>
            <a:r>
              <a:rPr lang="en-US" b="1" baseline="30000" dirty="0">
                <a:solidFill>
                  <a:srgbClr val="294199"/>
                </a:solidFill>
                <a:effectLst>
                  <a:outerShdw blurRad="38100" dist="38100" dir="2700000" algn="tl">
                    <a:srgbClr val="000000">
                      <a:alpha val="43137"/>
                    </a:srgbClr>
                  </a:outerShdw>
                </a:effectLst>
              </a:rPr>
              <a:t>st</a:t>
            </a:r>
            <a:r>
              <a:rPr lang="en-US" b="1" dirty="0">
                <a:solidFill>
                  <a:srgbClr val="294199"/>
                </a:solidFill>
                <a:effectLst>
                  <a:outerShdw blurRad="38100" dist="38100" dir="2700000" algn="tl">
                    <a:srgbClr val="000000">
                      <a:alpha val="43137"/>
                    </a:srgbClr>
                  </a:outerShdw>
                </a:effectLst>
              </a:rPr>
              <a:t>  Adjusting Entry</a:t>
            </a:r>
          </a:p>
          <a:p>
            <a:r>
              <a:rPr lang="en-US" b="1" dirty="0"/>
              <a:t>     Depreciation Expense  50</a:t>
            </a:r>
          </a:p>
          <a:p>
            <a:r>
              <a:rPr lang="en-US" b="1" dirty="0"/>
              <a:t>             Accumulated Depreciation 50</a:t>
            </a:r>
          </a:p>
        </p:txBody>
      </p:sp>
      <p:pic>
        <p:nvPicPr>
          <p:cNvPr id="3" name="Picture 2" descr="File:Office Products.JPG - Wikimedia Common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40615" y="1981200"/>
            <a:ext cx="2631132" cy="4224338"/>
          </a:xfrm>
          <a:prstGeom prst="rect">
            <a:avLst/>
          </a:prstGeom>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156"/>
                                        </p:tgtEl>
                                        <p:attrNameLst>
                                          <p:attrName>style.visibility</p:attrName>
                                        </p:attrNameLst>
                                      </p:cBhvr>
                                      <p:to>
                                        <p:strVal val="visible"/>
                                      </p:to>
                                    </p:set>
                                    <p:anim calcmode="lin" valueType="num">
                                      <p:cBhvr additive="base">
                                        <p:cTn id="25" dur="500" fill="hold"/>
                                        <p:tgtEl>
                                          <p:spTgt spid="49156"/>
                                        </p:tgtEl>
                                        <p:attrNameLst>
                                          <p:attrName>ppt_x</p:attrName>
                                        </p:attrNameLst>
                                      </p:cBhvr>
                                      <p:tavLst>
                                        <p:tav tm="0">
                                          <p:val>
                                            <p:strVal val="#ppt_x"/>
                                          </p:val>
                                        </p:tav>
                                        <p:tav tm="100000">
                                          <p:val>
                                            <p:strVal val="#ppt_x"/>
                                          </p:val>
                                        </p:tav>
                                      </p:tavLst>
                                    </p:anim>
                                    <p:anim calcmode="lin" valueType="num">
                                      <p:cBhvr additive="base">
                                        <p:cTn id="26"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9155">
                                            <p:txEl>
                                              <p:pRg st="1" end="1"/>
                                            </p:txEl>
                                          </p:spTgt>
                                        </p:tgtEl>
                                        <p:attrNameLst>
                                          <p:attrName>style.visibility</p:attrName>
                                        </p:attrNameLst>
                                      </p:cBhvr>
                                      <p:to>
                                        <p:strVal val="visible"/>
                                      </p:to>
                                    </p:set>
                                    <p:anim calcmode="lin" valueType="num">
                                      <p:cBhvr additive="base">
                                        <p:cTn id="31"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altLang="en-US" sz="3200" dirty="0">
                <a:ea typeface="ＭＳ Ｐゴシック" panose="020B0600070205080204" pitchFamily="34" charset="-128"/>
                <a:cs typeface="+mn-cs"/>
              </a:rPr>
              <a:t>Figuring Adjustments for Merchandise Inventory, Unearned Rent, Supplies Used, Insurance Expired, Depreciation Expense, and Salaries Accrued</a:t>
            </a:r>
          </a:p>
          <a:p>
            <a:pPr eaLnBrk="1" hangingPunct="1">
              <a:buFont typeface="Wingdings" panose="05000000000000000000" pitchFamily="2" charset="2"/>
              <a:buNone/>
              <a:defRPr/>
            </a:pPr>
            <a:endParaRPr lang="en-US" sz="3200" dirty="0">
              <a:ea typeface="+mn-ea"/>
              <a:cs typeface="+mn-cs"/>
            </a:endParaRPr>
          </a:p>
        </p:txBody>
      </p:sp>
      <p:sp>
        <p:nvSpPr>
          <p:cNvPr id="5" name="Rectangle 2"/>
          <p:cNvSpPr>
            <a:spLocks noGrp="1" noChangeArrowheads="1"/>
          </p:cNvSpPr>
          <p:nvPr>
            <p:ph type="body" idx="10"/>
          </p:nvPr>
        </p:nvSpPr>
        <p:spPr/>
        <p:txBody>
          <a:bodyPr/>
          <a:lstStyle/>
          <a:p>
            <a:pPr eaLnBrk="1" fontAlgn="auto" hangingPunct="1">
              <a:spcAft>
                <a:spcPts val="0"/>
              </a:spcAft>
              <a:defRPr/>
            </a:pPr>
            <a:r>
              <a:rPr lang="en-US" sz="3600" dirty="0">
                <a:solidFill>
                  <a:schemeClr val="tx2">
                    <a:lumMod val="75000"/>
                  </a:schemeClr>
                </a:solidFill>
                <a:ea typeface="+mj-ea"/>
                <a:cs typeface="+mj-cs"/>
              </a:rPr>
              <a:t>Learning Objective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648200"/>
          </a:xfrm>
        </p:spPr>
        <p:txBody>
          <a:bodyPr/>
          <a:lstStyle/>
          <a:p>
            <a:pPr marL="0" indent="0">
              <a:buNone/>
            </a:pPr>
            <a:r>
              <a:rPr lang="en-US" dirty="0"/>
              <a:t>Accumulated Depreciation-Buildings should be shown on the:</a:t>
            </a:r>
          </a:p>
          <a:p>
            <a:pPr marL="0" indent="0">
              <a:buNone/>
            </a:pPr>
            <a:r>
              <a:rPr lang="en-US" dirty="0"/>
              <a:t>a) income statement as an expense.</a:t>
            </a:r>
          </a:p>
          <a:p>
            <a:pPr marL="0" indent="0">
              <a:buNone/>
            </a:pPr>
            <a:r>
              <a:rPr lang="en-US" dirty="0"/>
              <a:t>b) balance sheet as a current liability.</a:t>
            </a:r>
          </a:p>
          <a:p>
            <a:pPr marL="0" indent="0">
              <a:buNone/>
            </a:pPr>
            <a:r>
              <a:rPr lang="en-US" dirty="0"/>
              <a:t>c) balance sheet as a contra account to Buildings.</a:t>
            </a:r>
          </a:p>
          <a:p>
            <a:pPr marL="0" indent="0">
              <a:buNone/>
            </a:pPr>
            <a:r>
              <a:rPr lang="en-US" dirty="0"/>
              <a:t>d) balance sheet as a contra account to the owner's capital account.</a:t>
            </a:r>
          </a:p>
          <a:p>
            <a:pPr marL="0" indent="0">
              <a:buNone/>
            </a:pPr>
            <a:r>
              <a:rPr lang="en-US" dirty="0"/>
              <a:t> </a:t>
            </a:r>
          </a:p>
          <a:p>
            <a:pPr marL="0" indent="0">
              <a:buNone/>
            </a:pPr>
            <a:endParaRPr lang="en-US" dirty="0"/>
          </a:p>
        </p:txBody>
      </p:sp>
      <p:sp>
        <p:nvSpPr>
          <p:cNvPr id="4" name="Title 1"/>
          <p:cNvSpPr txBox="1">
            <a:spLocks/>
          </p:cNvSpPr>
          <p:nvPr/>
        </p:nvSpPr>
        <p:spPr bwMode="auto">
          <a:xfrm>
            <a:off x="2514600" y="76200"/>
            <a:ext cx="3657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pPr algn="ctr"/>
            <a:r>
              <a:rPr lang="en-US" kern="0" dirty="0" smtClean="0">
                <a:solidFill>
                  <a:srgbClr val="294199"/>
                </a:solidFill>
                <a:effectLst>
                  <a:outerShdw blurRad="38100" dist="38100" dir="2700000" algn="tl">
                    <a:srgbClr val="000000">
                      <a:alpha val="43137"/>
                    </a:srgbClr>
                  </a:outerShdw>
                </a:effectLst>
              </a:rPr>
              <a:t>Let’s Practice</a:t>
            </a:r>
            <a:endParaRPr lang="en-US" kern="0" dirty="0">
              <a:solidFill>
                <a:srgbClr val="2941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8956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534400" cy="4648200"/>
          </a:xfrm>
        </p:spPr>
        <p:txBody>
          <a:bodyPr/>
          <a:lstStyle/>
          <a:p>
            <a:pPr marL="0" indent="0">
              <a:buNone/>
            </a:pPr>
            <a:r>
              <a:rPr lang="en-US" dirty="0"/>
              <a:t>Accumulated Depreciation-Buildings should be shown on the:</a:t>
            </a:r>
          </a:p>
          <a:p>
            <a:pPr marL="0" indent="0">
              <a:buNone/>
            </a:pPr>
            <a:r>
              <a:rPr lang="en-US" dirty="0"/>
              <a:t>a) income statement as an expense.</a:t>
            </a:r>
          </a:p>
          <a:p>
            <a:pPr marL="0" indent="0">
              <a:buNone/>
            </a:pPr>
            <a:r>
              <a:rPr lang="en-US" dirty="0"/>
              <a:t>b) balance sheet as a current liability.</a:t>
            </a:r>
          </a:p>
          <a:p>
            <a:pPr marL="0" indent="0">
              <a:buNone/>
            </a:pPr>
            <a:r>
              <a:rPr lang="en-US" b="1" dirty="0">
                <a:solidFill>
                  <a:srgbClr val="294199"/>
                </a:solidFill>
              </a:rPr>
              <a:t>c) balance sheet as a contra account to Buildings.</a:t>
            </a:r>
          </a:p>
          <a:p>
            <a:pPr marL="0" indent="0">
              <a:buNone/>
            </a:pPr>
            <a:r>
              <a:rPr lang="en-US" dirty="0"/>
              <a:t>d) balance sheet as a contra account to the owner's capital account.</a:t>
            </a:r>
          </a:p>
          <a:p>
            <a:pPr marL="0" indent="0">
              <a:buNone/>
            </a:pPr>
            <a:r>
              <a:rPr lang="en-US" dirty="0"/>
              <a:t> </a:t>
            </a:r>
          </a:p>
          <a:p>
            <a:pPr marL="0" indent="0">
              <a:buNone/>
            </a:pPr>
            <a:r>
              <a:rPr lang="en-US" dirty="0"/>
              <a:t>ANSWER</a:t>
            </a:r>
            <a:r>
              <a:rPr lang="en-US" dirty="0" smtClean="0"/>
              <a:t>: (</a:t>
            </a:r>
            <a:r>
              <a:rPr lang="en-US" dirty="0"/>
              <a:t>L.O. 1, c)</a:t>
            </a:r>
          </a:p>
          <a:p>
            <a:endParaRPr lang="en-US" dirty="0"/>
          </a:p>
        </p:txBody>
      </p:sp>
      <p:sp>
        <p:nvSpPr>
          <p:cNvPr id="4" name="Title 1"/>
          <p:cNvSpPr txBox="1">
            <a:spLocks/>
          </p:cNvSpPr>
          <p:nvPr/>
        </p:nvSpPr>
        <p:spPr bwMode="auto">
          <a:xfrm>
            <a:off x="2514600" y="76200"/>
            <a:ext cx="3657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a:lstStyle>
          <a:p>
            <a:pPr algn="ctr"/>
            <a:r>
              <a:rPr lang="en-US" kern="0" dirty="0" smtClean="0">
                <a:solidFill>
                  <a:srgbClr val="294199"/>
                </a:solidFill>
                <a:effectLst>
                  <a:outerShdw blurRad="38100" dist="38100" dir="2700000" algn="tl">
                    <a:srgbClr val="000000">
                      <a:alpha val="43137"/>
                    </a:srgbClr>
                  </a:outerShdw>
                </a:effectLst>
              </a:rPr>
              <a:t>Let’s Practice</a:t>
            </a:r>
            <a:endParaRPr lang="en-US" kern="0" dirty="0">
              <a:solidFill>
                <a:srgbClr val="2941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6202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412" y="360410"/>
            <a:ext cx="4179388" cy="609600"/>
          </a:xfrm>
        </p:spPr>
        <p:txBody>
          <a:bodyPr/>
          <a:lstStyle/>
          <a:p>
            <a:pPr algn="ctr">
              <a:defRPr/>
            </a:pPr>
            <a:r>
              <a:rPr lang="en-US" dirty="0">
                <a:solidFill>
                  <a:srgbClr val="294199"/>
                </a:solidFill>
                <a:effectLst>
                  <a:outerShdw blurRad="38100" dist="38100" dir="2700000" algn="tl">
                    <a:srgbClr val="000000">
                      <a:alpha val="43137"/>
                    </a:srgbClr>
                  </a:outerShdw>
                </a:effectLst>
                <a:ea typeface="+mj-ea"/>
                <a:cs typeface="+mj-cs"/>
              </a:rPr>
              <a:t>Adjustment G: Salaries Accrued</a:t>
            </a:r>
          </a:p>
        </p:txBody>
      </p:sp>
      <p:sp>
        <p:nvSpPr>
          <p:cNvPr id="51203" name="Content Placeholder 2"/>
          <p:cNvSpPr>
            <a:spLocks noGrp="1"/>
          </p:cNvSpPr>
          <p:nvPr>
            <p:ph idx="1"/>
          </p:nvPr>
        </p:nvSpPr>
        <p:spPr>
          <a:xfrm>
            <a:off x="0" y="1219200"/>
            <a:ext cx="9144000" cy="5181600"/>
          </a:xfrm>
          <a:solidFill>
            <a:schemeClr val="accent1">
              <a:lumMod val="90000"/>
            </a:schemeClr>
          </a:solidFill>
        </p:spPr>
        <p:txBody>
          <a:bodyPr/>
          <a:lstStyle/>
          <a:p>
            <a:pPr marL="0" indent="0">
              <a:buNone/>
            </a:pPr>
            <a:r>
              <a:rPr lang="en-US" b="1" dirty="0">
                <a:effectLst>
                  <a:outerShdw blurRad="38100" dist="38100" dir="2700000" algn="tl">
                    <a:srgbClr val="000000">
                      <a:alpha val="43137"/>
                    </a:srgbClr>
                  </a:outerShdw>
                </a:effectLst>
                <a:latin typeface="Verdana"/>
              </a:rPr>
              <a:t>Now, accrued salaries for $600. </a:t>
            </a:r>
          </a:p>
        </p:txBody>
      </p:sp>
      <p:pic>
        <p:nvPicPr>
          <p:cNvPr id="5120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72" y="3035260"/>
            <a:ext cx="5503454" cy="31607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1062204" y="1839776"/>
            <a:ext cx="4191000" cy="923330"/>
          </a:xfrm>
          <a:prstGeom prst="rect">
            <a:avLst/>
          </a:prstGeom>
          <a:ln>
            <a:noFill/>
          </a:ln>
          <a:effectLst>
            <a:glow rad="101600">
              <a:schemeClr val="accent2">
                <a:satMod val="175000"/>
                <a:alpha val="40000"/>
              </a:schemeClr>
            </a:glow>
            <a:outerShdw blurRad="50800" dist="38100" dir="5400000" algn="t" rotWithShape="0">
              <a:prstClr val="black">
                <a:alpha val="40000"/>
              </a:prstClr>
            </a:outerShdw>
          </a:effectLst>
          <a:scene3d>
            <a:camera prst="obliqueTopLeft"/>
            <a:lightRig rig="balanced" dir="t">
              <a:rot lat="0" lon="0" rev="8700000"/>
            </a:lightRig>
          </a:scene3d>
          <a:sp3d>
            <a:bevelT w="190500" h="38100" prst="relaxedInse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rgbClr val="294199"/>
                </a:solidFill>
                <a:effectLst>
                  <a:outerShdw blurRad="38100" dist="38100" dir="2700000" algn="tl">
                    <a:srgbClr val="000000">
                      <a:alpha val="43137"/>
                    </a:srgbClr>
                  </a:outerShdw>
                </a:effectLst>
              </a:rPr>
              <a:t>January 31</a:t>
            </a:r>
            <a:r>
              <a:rPr lang="en-US" b="1" baseline="30000" dirty="0">
                <a:solidFill>
                  <a:srgbClr val="294199"/>
                </a:solidFill>
                <a:effectLst>
                  <a:outerShdw blurRad="38100" dist="38100" dir="2700000" algn="tl">
                    <a:srgbClr val="000000">
                      <a:alpha val="43137"/>
                    </a:srgbClr>
                  </a:outerShdw>
                </a:effectLst>
              </a:rPr>
              <a:t>st</a:t>
            </a:r>
            <a:r>
              <a:rPr lang="en-US" b="1" dirty="0">
                <a:solidFill>
                  <a:srgbClr val="294199"/>
                </a:solidFill>
                <a:effectLst>
                  <a:outerShdw blurRad="38100" dist="38100" dir="2700000" algn="tl">
                    <a:srgbClr val="000000">
                      <a:alpha val="43137"/>
                    </a:srgbClr>
                  </a:outerShdw>
                </a:effectLst>
              </a:rPr>
              <a:t>  Adjusting Entry</a:t>
            </a:r>
          </a:p>
          <a:p>
            <a:r>
              <a:rPr lang="en-US" b="1" dirty="0"/>
              <a:t>     Salaries Expense 600</a:t>
            </a:r>
          </a:p>
          <a:p>
            <a:r>
              <a:rPr lang="en-US" b="1" dirty="0"/>
              <a:t>             Salaries Payable  600</a:t>
            </a:r>
          </a:p>
        </p:txBody>
      </p:sp>
      <p:pic>
        <p:nvPicPr>
          <p:cNvPr id="3" name="Picture 2" descr="Confused about which Career path to choose in IT industry? What other ..."/>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29400" y="1371592"/>
            <a:ext cx="1992328" cy="1539073"/>
          </a:xfrm>
          <a:prstGeom prst="rect">
            <a:avLst/>
          </a:prstGeom>
        </p:spPr>
      </p:pic>
      <p:pic>
        <p:nvPicPr>
          <p:cNvPr id="4" name="Picture 3" descr="California employees paid salary or hourly may be eligible for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2257" y="3035260"/>
            <a:ext cx="3266803" cy="3160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204"/>
                                        </p:tgtEl>
                                        <p:attrNameLst>
                                          <p:attrName>style.visibility</p:attrName>
                                        </p:attrNameLst>
                                      </p:cBhvr>
                                      <p:to>
                                        <p:strVal val="visible"/>
                                      </p:to>
                                    </p:set>
                                    <p:anim calcmode="lin" valueType="num">
                                      <p:cBhvr additive="base">
                                        <p:cTn id="32" dur="500" fill="hold"/>
                                        <p:tgtEl>
                                          <p:spTgt spid="51204"/>
                                        </p:tgtEl>
                                        <p:attrNameLst>
                                          <p:attrName>ppt_x</p:attrName>
                                        </p:attrNameLst>
                                      </p:cBhvr>
                                      <p:tavLst>
                                        <p:tav tm="0">
                                          <p:val>
                                            <p:strVal val="#ppt_x"/>
                                          </p:val>
                                        </p:tav>
                                        <p:tav tm="100000">
                                          <p:val>
                                            <p:strVal val="#ppt_x"/>
                                          </p:val>
                                        </p:tav>
                                      </p:tavLst>
                                    </p:anim>
                                    <p:anim calcmode="lin" valueType="num">
                                      <p:cBhvr additive="base">
                                        <p:cTn id="33"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066800"/>
            <a:ext cx="2438400" cy="1447800"/>
          </a:xfrm>
        </p:spPr>
        <p:txBody>
          <a:bodyPr/>
          <a:lstStyle/>
          <a:p>
            <a:pPr algn="ctr">
              <a:defRPr/>
            </a:pPr>
            <a:r>
              <a:rPr lang="en-US" sz="2400" dirty="0">
                <a:solidFill>
                  <a:srgbClr val="294199"/>
                </a:solidFill>
                <a:effectLst>
                  <a:outerShdw blurRad="38100" dist="38100" dir="2700000" algn="tl">
                    <a:srgbClr val="000000">
                      <a:alpha val="43137"/>
                    </a:srgbClr>
                  </a:outerShdw>
                </a:effectLst>
                <a:ea typeface="+mj-ea"/>
                <a:cs typeface="+mj-cs"/>
              </a:rPr>
              <a:t>Worksheet With Adjustments</a:t>
            </a:r>
          </a:p>
        </p:txBody>
      </p:sp>
      <p:sp>
        <p:nvSpPr>
          <p:cNvPr id="4" name="TextBox 3"/>
          <p:cNvSpPr txBox="1"/>
          <p:nvPr/>
        </p:nvSpPr>
        <p:spPr>
          <a:xfrm>
            <a:off x="373380" y="2680060"/>
            <a:ext cx="1752600" cy="1200329"/>
          </a:xfrm>
          <a:prstGeom prst="rect">
            <a:avLst/>
          </a:prstGeom>
          <a:noFill/>
        </p:spPr>
        <p:txBody>
          <a:bodyPr wrap="square" rtlCol="0">
            <a:spAutoFit/>
          </a:bodyPr>
          <a:lstStyle/>
          <a:p>
            <a:pPr algn="ctr"/>
            <a:r>
              <a:rPr lang="en-US" b="1" dirty="0">
                <a:solidFill>
                  <a:srgbClr val="294199"/>
                </a:solidFill>
                <a:effectLst>
                  <a:outerShdw blurRad="38100" dist="38100" dir="2700000" algn="tl">
                    <a:srgbClr val="000000">
                      <a:alpha val="43137"/>
                    </a:srgbClr>
                  </a:outerShdw>
                </a:effectLst>
                <a:latin typeface="Verdana"/>
                <a:cs typeface="Verdana"/>
              </a:rPr>
              <a:t>Figure 11.5 </a:t>
            </a:r>
            <a:r>
              <a:rPr lang="en-US" b="1" dirty="0">
                <a:effectLst>
                  <a:outerShdw blurRad="38100" dist="38100" dir="2700000" algn="tl">
                    <a:srgbClr val="000000">
                      <a:alpha val="43137"/>
                    </a:srgbClr>
                  </a:outerShdw>
                </a:effectLst>
                <a:latin typeface="Verdana"/>
                <a:cs typeface="Verdana"/>
              </a:rPr>
              <a:t>Worksheet with Six Columns</a:t>
            </a:r>
          </a:p>
        </p:txBody>
      </p:sp>
      <p:pic>
        <p:nvPicPr>
          <p:cNvPr id="5" name="Picture 4" descr="fig11_05.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38400" y="228600"/>
            <a:ext cx="6598904" cy="6103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86303"/>
            <a:ext cx="7848600" cy="990600"/>
          </a:xfrm>
        </p:spPr>
        <p:txBody>
          <a:bodyPr/>
          <a:lstStyle/>
          <a:p>
            <a:pPr algn="ctr">
              <a:defRPr/>
            </a:pPr>
            <a:r>
              <a:rPr lang="en-US" dirty="0">
                <a:solidFill>
                  <a:srgbClr val="294199"/>
                </a:solidFill>
                <a:effectLst>
                  <a:outerShdw blurRad="38100" dist="38100" dir="2700000" algn="tl">
                    <a:srgbClr val="000000">
                      <a:alpha val="43137"/>
                    </a:srgbClr>
                  </a:outerShdw>
                </a:effectLst>
                <a:ea typeface="+mj-ea"/>
                <a:cs typeface="+mj-cs"/>
              </a:rPr>
              <a:t>Fill out income statement columns</a:t>
            </a:r>
          </a:p>
        </p:txBody>
      </p:sp>
      <p:sp>
        <p:nvSpPr>
          <p:cNvPr id="4" name="TextBox 3"/>
          <p:cNvSpPr txBox="1"/>
          <p:nvPr/>
        </p:nvSpPr>
        <p:spPr>
          <a:xfrm>
            <a:off x="751114" y="1076903"/>
            <a:ext cx="6904454"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latin typeface="Verdana"/>
                <a:cs typeface="Verdana"/>
              </a:rPr>
              <a:t>Figure 11.6 Income Statement Section of the Worksheet</a:t>
            </a:r>
          </a:p>
        </p:txBody>
      </p:sp>
      <p:pic>
        <p:nvPicPr>
          <p:cNvPr id="5" name="Picture 4" descr="fig11_06.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1524000"/>
            <a:ext cx="8305800" cy="483752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78" y="1219200"/>
            <a:ext cx="1228271" cy="1600200"/>
          </a:xfrm>
        </p:spPr>
        <p:txBody>
          <a:bodyPr/>
          <a:lstStyle/>
          <a:p>
            <a:pPr algn="ctr">
              <a:defRPr/>
            </a:pPr>
            <a:r>
              <a:rPr lang="en-US" sz="2000" dirty="0">
                <a:solidFill>
                  <a:srgbClr val="294199"/>
                </a:solidFill>
                <a:effectLst>
                  <a:outerShdw blurRad="38100" dist="38100" dir="2700000" algn="tl">
                    <a:srgbClr val="000000">
                      <a:alpha val="43137"/>
                    </a:srgbClr>
                  </a:outerShdw>
                </a:effectLst>
                <a:ea typeface="+mj-ea"/>
                <a:cs typeface="+mj-cs"/>
              </a:rPr>
              <a:t>Fill Out The Balance Sheet Columns </a:t>
            </a:r>
          </a:p>
        </p:txBody>
      </p:sp>
      <p:sp>
        <p:nvSpPr>
          <p:cNvPr id="4" name="TextBox 3"/>
          <p:cNvSpPr txBox="1"/>
          <p:nvPr/>
        </p:nvSpPr>
        <p:spPr>
          <a:xfrm>
            <a:off x="31955" y="3429000"/>
            <a:ext cx="1571172" cy="1877437"/>
          </a:xfrm>
          <a:prstGeom prst="rect">
            <a:avLst/>
          </a:prstGeom>
          <a:noFill/>
        </p:spPr>
        <p:txBody>
          <a:bodyPr wrap="square" rtlCol="0">
            <a:spAutoFit/>
          </a:bodyPr>
          <a:lstStyle/>
          <a:p>
            <a:pPr algn="ctr"/>
            <a:r>
              <a:rPr lang="en-US" b="1" dirty="0">
                <a:solidFill>
                  <a:srgbClr val="294199"/>
                </a:solidFill>
                <a:effectLst>
                  <a:outerShdw blurRad="38100" dist="38100" dir="2700000" algn="tl">
                    <a:srgbClr val="000000">
                      <a:alpha val="43137"/>
                    </a:srgbClr>
                  </a:outerShdw>
                </a:effectLst>
                <a:latin typeface="Verdana"/>
                <a:cs typeface="Verdana"/>
              </a:rPr>
              <a:t>Figure 11.7 </a:t>
            </a:r>
            <a:r>
              <a:rPr lang="en-US" sz="1600" b="1" dirty="0">
                <a:effectLst>
                  <a:outerShdw blurRad="38100" dist="38100" dir="2700000" algn="tl">
                    <a:srgbClr val="000000">
                      <a:alpha val="43137"/>
                    </a:srgbClr>
                  </a:outerShdw>
                </a:effectLst>
                <a:latin typeface="Verdana"/>
                <a:cs typeface="Verdana"/>
              </a:rPr>
              <a:t>Balance Sheet Section of the Worksheet</a:t>
            </a:r>
          </a:p>
        </p:txBody>
      </p:sp>
      <p:pic>
        <p:nvPicPr>
          <p:cNvPr id="5" name="Picture 4" descr="fig11_07.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76400" y="152400"/>
            <a:ext cx="7196143"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685800"/>
          </a:xfrm>
        </p:spPr>
        <p:txBody>
          <a:bodyPr/>
          <a:lstStyle/>
          <a:p>
            <a:pPr algn="ctr">
              <a:defRPr/>
            </a:pPr>
            <a:r>
              <a:rPr lang="en-US" dirty="0">
                <a:solidFill>
                  <a:srgbClr val="294199"/>
                </a:solidFill>
                <a:effectLst>
                  <a:outerShdw blurRad="38100" dist="38100" dir="2700000" algn="tl">
                    <a:srgbClr val="000000">
                      <a:alpha val="43137"/>
                    </a:srgbClr>
                  </a:outerShdw>
                </a:effectLst>
              </a:rPr>
              <a:t>Figure 11.8 Completed Worksheet</a:t>
            </a:r>
            <a:endParaRPr lang="en-US" dirty="0">
              <a:solidFill>
                <a:srgbClr val="294199"/>
              </a:solidFill>
              <a:effectLst>
                <a:outerShdw blurRad="38100" dist="38100" dir="2700000" algn="tl">
                  <a:srgbClr val="000000">
                    <a:alpha val="43137"/>
                  </a:srgbClr>
                </a:outerShdw>
              </a:effectLst>
              <a:ea typeface="+mj-ea"/>
              <a:cs typeface="+mj-cs"/>
            </a:endParaRPr>
          </a:p>
        </p:txBody>
      </p:sp>
      <p:pic>
        <p:nvPicPr>
          <p:cNvPr id="4" name="Picture 3" descr="fig11_08a.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990599"/>
            <a:ext cx="4572000" cy="5363347"/>
          </a:xfrm>
          <a:prstGeom prst="rect">
            <a:avLst/>
          </a:prstGeom>
        </p:spPr>
      </p:pic>
      <p:pic>
        <p:nvPicPr>
          <p:cNvPr id="5" name="Picture 4" descr="fig11_08b.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53000" y="990599"/>
            <a:ext cx="4038600" cy="5371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guntas y Respuestas- 8 de marzo, 2013 - Jaime, mi dulce guerrer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3371" y="1219200"/>
            <a:ext cx="7772400" cy="4980327"/>
          </a:xfrm>
          <a:prstGeom prst="rect">
            <a:avLst/>
          </a:prstGeom>
        </p:spPr>
      </p:pic>
    </p:spTree>
    <p:extLst>
      <p:ext uri="{BB962C8B-B14F-4D97-AF65-F5344CB8AC3E}">
        <p14:creationId xmlns:p14="http://schemas.microsoft.com/office/powerpoint/2010/main" val="2918769202"/>
      </p:ext>
    </p:extLst>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524000" y="381000"/>
            <a:ext cx="6096000" cy="533400"/>
          </a:xfrm>
        </p:spPr>
        <p:txBody>
          <a:bodyPr/>
          <a:lstStyle/>
          <a:p>
            <a:pPr eaLnBrk="1" hangingPunct="1"/>
            <a:r>
              <a:rPr lang="en-US" dirty="0">
                <a:solidFill>
                  <a:srgbClr val="294199"/>
                </a:solidFill>
                <a:effectLst>
                  <a:outerShdw blurRad="38100" dist="38100" dir="2700000" algn="tl">
                    <a:srgbClr val="000000">
                      <a:alpha val="43137"/>
                    </a:srgbClr>
                  </a:outerShdw>
                </a:effectLst>
                <a:latin typeface="Verdana"/>
              </a:rPr>
              <a:t>Summary of the chapter</a:t>
            </a:r>
          </a:p>
        </p:txBody>
      </p:sp>
      <p:sp>
        <p:nvSpPr>
          <p:cNvPr id="61443" name="Content Placeholder 1"/>
          <p:cNvSpPr>
            <a:spLocks noGrp="1"/>
          </p:cNvSpPr>
          <p:nvPr>
            <p:ph idx="1"/>
          </p:nvPr>
        </p:nvSpPr>
        <p:spPr>
          <a:xfrm>
            <a:off x="228600" y="1143000"/>
            <a:ext cx="8763000" cy="5029200"/>
          </a:xfrm>
        </p:spPr>
        <p:txBody>
          <a:bodyPr/>
          <a:lstStyle/>
          <a:p>
            <a:pPr eaLnBrk="1" hangingPunct="1"/>
            <a:r>
              <a:rPr lang="en-US" sz="2400" dirty="0">
                <a:latin typeface="Verdana"/>
              </a:rPr>
              <a:t>The </a:t>
            </a:r>
            <a:r>
              <a:rPr lang="en-US" sz="2400" b="1" dirty="0">
                <a:solidFill>
                  <a:srgbClr val="294199"/>
                </a:solidFill>
                <a:effectLst>
                  <a:outerShdw blurRad="38100" dist="38100" dir="2700000" algn="tl">
                    <a:srgbClr val="000000">
                      <a:alpha val="43137"/>
                    </a:srgbClr>
                  </a:outerShdw>
                </a:effectLst>
                <a:latin typeface="Verdana"/>
              </a:rPr>
              <a:t>periodic inventory system </a:t>
            </a:r>
            <a:r>
              <a:rPr lang="en-US" sz="2400" dirty="0">
                <a:latin typeface="Verdana"/>
              </a:rPr>
              <a:t>updates the record of goods on hand only at the end of the accounting period.  </a:t>
            </a:r>
          </a:p>
          <a:p>
            <a:pPr lvl="2">
              <a:buFont typeface="Courier New" panose="02070309020205020404" pitchFamily="49" charset="0"/>
              <a:buChar char="o"/>
            </a:pPr>
            <a:r>
              <a:rPr lang="en-US" dirty="0">
                <a:latin typeface="Verdana"/>
              </a:rPr>
              <a:t>Used for companies with a </a:t>
            </a:r>
            <a:r>
              <a:rPr lang="en-US" b="1" dirty="0">
                <a:solidFill>
                  <a:srgbClr val="294199"/>
                </a:solidFill>
                <a:effectLst>
                  <a:outerShdw blurRad="38100" dist="38100" dir="2700000" algn="tl">
                    <a:srgbClr val="000000">
                      <a:alpha val="43137"/>
                    </a:srgbClr>
                  </a:outerShdw>
                </a:effectLst>
                <a:latin typeface="Verdana"/>
              </a:rPr>
              <a:t>variety of merchandise </a:t>
            </a:r>
            <a:r>
              <a:rPr lang="en-US" dirty="0">
                <a:latin typeface="Verdana"/>
              </a:rPr>
              <a:t>with low unit prices.  </a:t>
            </a:r>
          </a:p>
          <a:p>
            <a:pPr lvl="2">
              <a:buFont typeface="Courier New" panose="02070309020205020404" pitchFamily="49" charset="0"/>
              <a:buChar char="o"/>
            </a:pPr>
            <a:r>
              <a:rPr lang="en-US" dirty="0">
                <a:latin typeface="Verdana"/>
              </a:rPr>
              <a:t>With computers today, many companies switch to a perpetual inventory system.</a:t>
            </a:r>
          </a:p>
          <a:p>
            <a:pPr eaLnBrk="1" hangingPunct="1"/>
            <a:r>
              <a:rPr lang="en-US" sz="2400" dirty="0">
                <a:latin typeface="Verdana"/>
              </a:rPr>
              <a:t>In the </a:t>
            </a:r>
            <a:r>
              <a:rPr lang="en-US" sz="2400" b="1" dirty="0">
                <a:solidFill>
                  <a:srgbClr val="294199"/>
                </a:solidFill>
                <a:effectLst>
                  <a:outerShdw blurRad="38100" dist="38100" dir="2700000" algn="tl">
                    <a:srgbClr val="000000">
                      <a:alpha val="43137"/>
                    </a:srgbClr>
                  </a:outerShdw>
                </a:effectLst>
                <a:latin typeface="Verdana"/>
              </a:rPr>
              <a:t>periodic inventory system</a:t>
            </a:r>
            <a:r>
              <a:rPr lang="en-US" sz="2400" dirty="0">
                <a:latin typeface="Verdana"/>
              </a:rPr>
              <a:t>, additional purchases of merchandise during the accounting period will be recorded in the </a:t>
            </a:r>
            <a:r>
              <a:rPr lang="en-US" sz="2400" b="1" dirty="0">
                <a:solidFill>
                  <a:srgbClr val="C00000"/>
                </a:solidFill>
                <a:effectLst>
                  <a:outerShdw blurRad="38100" dist="38100" dir="2700000" algn="tl">
                    <a:srgbClr val="000000">
                      <a:alpha val="43137"/>
                    </a:srgbClr>
                  </a:outerShdw>
                </a:effectLst>
                <a:latin typeface="Verdana"/>
              </a:rPr>
              <a:t>Purchases account</a:t>
            </a:r>
            <a:r>
              <a:rPr lang="en-US" sz="2400" dirty="0">
                <a:latin typeface="Verdana"/>
              </a:rPr>
              <a:t>.  </a:t>
            </a:r>
          </a:p>
          <a:p>
            <a:pPr eaLnBrk="1" hangingPunct="1"/>
            <a:r>
              <a:rPr lang="en-US" sz="2400" dirty="0">
                <a:latin typeface="Verdana"/>
              </a:rPr>
              <a:t>The </a:t>
            </a:r>
            <a:r>
              <a:rPr lang="en-US" sz="2400" b="1" dirty="0">
                <a:solidFill>
                  <a:srgbClr val="294199"/>
                </a:solidFill>
                <a:effectLst>
                  <a:outerShdw blurRad="38100" dist="38100" dir="2700000" algn="tl">
                    <a:srgbClr val="000000">
                      <a:alpha val="43137"/>
                    </a:srgbClr>
                  </a:outerShdw>
                </a:effectLst>
                <a:latin typeface="Verdana"/>
              </a:rPr>
              <a:t>amount in beginning inventory </a:t>
            </a:r>
          </a:p>
          <a:p>
            <a:pPr lvl="1"/>
            <a:r>
              <a:rPr lang="en-US" sz="2000" dirty="0">
                <a:latin typeface="Verdana"/>
              </a:rPr>
              <a:t>will remain unchanged during the accounting period.  </a:t>
            </a:r>
          </a:p>
          <a:p>
            <a:pPr eaLnBrk="1" hangingPunct="1"/>
            <a:r>
              <a:rPr lang="en-US" sz="2400" dirty="0">
                <a:latin typeface="Verdana"/>
              </a:rPr>
              <a:t>At the </a:t>
            </a:r>
            <a:r>
              <a:rPr lang="en-US" sz="2400" b="1" dirty="0">
                <a:solidFill>
                  <a:srgbClr val="294199"/>
                </a:solidFill>
                <a:effectLst>
                  <a:outerShdw blurRad="38100" dist="38100" dir="2700000" algn="tl">
                    <a:srgbClr val="000000">
                      <a:alpha val="43137"/>
                    </a:srgbClr>
                  </a:outerShdw>
                </a:effectLst>
                <a:latin typeface="Verdana"/>
              </a:rPr>
              <a:t>end of the period</a:t>
            </a:r>
            <a:r>
              <a:rPr lang="en-US" sz="2400" dirty="0">
                <a:latin typeface="Verdana"/>
              </a:rPr>
              <a:t>, a new figure for ending inventory will be calculated.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600200" y="685800"/>
            <a:ext cx="5791200" cy="762000"/>
          </a:xfrm>
        </p:spPr>
        <p:txBody>
          <a:bodyPr/>
          <a:lstStyle/>
          <a:p>
            <a:pPr algn="ctr" eaLnBrk="1" hangingPunct="1"/>
            <a:r>
              <a:rPr lang="en-US" dirty="0">
                <a:solidFill>
                  <a:srgbClr val="294199"/>
                </a:solidFill>
                <a:effectLst>
                  <a:outerShdw blurRad="38100" dist="38100" dir="2700000" algn="tl">
                    <a:srgbClr val="000000">
                      <a:alpha val="43137"/>
                    </a:srgbClr>
                  </a:outerShdw>
                </a:effectLst>
                <a:latin typeface="Verdana"/>
              </a:rPr>
              <a:t>Summary of the chapter</a:t>
            </a:r>
          </a:p>
        </p:txBody>
      </p:sp>
      <p:sp>
        <p:nvSpPr>
          <p:cNvPr id="63491" name="Content Placeholder 1"/>
          <p:cNvSpPr>
            <a:spLocks noGrp="1"/>
          </p:cNvSpPr>
          <p:nvPr>
            <p:ph idx="1"/>
          </p:nvPr>
        </p:nvSpPr>
        <p:spPr>
          <a:xfrm>
            <a:off x="457200" y="1676400"/>
            <a:ext cx="8382000" cy="4201886"/>
          </a:xfrm>
        </p:spPr>
        <p:txBody>
          <a:bodyPr/>
          <a:lstStyle/>
          <a:p>
            <a:pPr eaLnBrk="1" hangingPunct="1"/>
            <a:r>
              <a:rPr lang="en-US" sz="2400" b="1" dirty="0">
                <a:solidFill>
                  <a:srgbClr val="294199"/>
                </a:solidFill>
                <a:effectLst>
                  <a:outerShdw blurRad="38100" dist="38100" dir="2700000" algn="tl">
                    <a:srgbClr val="000000">
                      <a:alpha val="43137"/>
                    </a:srgbClr>
                  </a:outerShdw>
                </a:effectLst>
                <a:latin typeface="Verdana"/>
              </a:rPr>
              <a:t>Beginning inventory at the end of the accounting period </a:t>
            </a:r>
            <a:r>
              <a:rPr lang="en-US" sz="2400" dirty="0">
                <a:latin typeface="Verdana"/>
              </a:rPr>
              <a:t>is part of the cost of goods sold, whereas ending inventory is a reduction to cost of goods sold.</a:t>
            </a:r>
          </a:p>
          <a:p>
            <a:pPr eaLnBrk="1" hangingPunct="1"/>
            <a:r>
              <a:rPr lang="en-US" sz="2400" dirty="0">
                <a:latin typeface="Verdana"/>
              </a:rPr>
              <a:t>The </a:t>
            </a:r>
            <a:r>
              <a:rPr lang="en-US" sz="2400" b="1" dirty="0">
                <a:solidFill>
                  <a:srgbClr val="C00000"/>
                </a:solidFill>
                <a:effectLst>
                  <a:outerShdw blurRad="38100" dist="38100" dir="2700000" algn="tl">
                    <a:srgbClr val="000000">
                      <a:alpha val="43137"/>
                    </a:srgbClr>
                  </a:outerShdw>
                </a:effectLst>
                <a:latin typeface="Verdana"/>
              </a:rPr>
              <a:t>perpetual inventory system </a:t>
            </a:r>
            <a:r>
              <a:rPr lang="en-US" sz="2400" dirty="0">
                <a:latin typeface="Verdana"/>
              </a:rPr>
              <a:t>keeps a continuous record of inventory. </a:t>
            </a:r>
          </a:p>
          <a:p>
            <a:pPr lvl="1"/>
            <a:r>
              <a:rPr lang="en-US" sz="2000" dirty="0">
                <a:latin typeface="Verdana"/>
              </a:rPr>
              <a:t>It is used by </a:t>
            </a:r>
            <a:r>
              <a:rPr lang="en-US" sz="2000" dirty="0">
                <a:solidFill>
                  <a:srgbClr val="C00000"/>
                </a:solidFill>
                <a:effectLst>
                  <a:outerShdw blurRad="38100" dist="38100" dir="2700000" algn="tl">
                    <a:srgbClr val="000000">
                      <a:alpha val="43137"/>
                    </a:srgbClr>
                  </a:outerShdw>
                </a:effectLst>
                <a:latin typeface="Verdana"/>
              </a:rPr>
              <a:t>companies with high amounts of inventory</a:t>
            </a:r>
            <a:r>
              <a:rPr lang="en-US" sz="2000" dirty="0">
                <a:latin typeface="Verdana"/>
              </a:rPr>
              <a:t>.</a:t>
            </a:r>
          </a:p>
          <a:p>
            <a:pPr eaLnBrk="1" hangingPunct="1"/>
            <a:r>
              <a:rPr lang="en-US" sz="2400" b="1" dirty="0">
                <a:solidFill>
                  <a:srgbClr val="294199"/>
                </a:solidFill>
                <a:effectLst>
                  <a:outerShdw blurRad="38100" dist="38100" dir="2700000" algn="tl">
                    <a:srgbClr val="000000">
                      <a:alpha val="43137"/>
                    </a:srgbClr>
                  </a:outerShdw>
                </a:effectLst>
                <a:latin typeface="Verdana"/>
              </a:rPr>
              <a:t>Net sales less cost of goods sold equals gross profit. </a:t>
            </a:r>
          </a:p>
          <a:p>
            <a:pPr lvl="1"/>
            <a:r>
              <a:rPr lang="en-US" sz="2000" dirty="0">
                <a:latin typeface="Verdana"/>
              </a:rPr>
              <a:t>Gross profit less operating expenses equals net income.</a:t>
            </a:r>
          </a:p>
          <a:p>
            <a:pPr eaLnBrk="1" hangingPunct="1"/>
            <a:endParaRPr lang="en-US" dirty="0">
              <a:latin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3900" y="609600"/>
            <a:ext cx="7696200" cy="762000"/>
          </a:xfrm>
        </p:spPr>
        <p:txBody>
          <a:bodyPr/>
          <a:lstStyle/>
          <a:p>
            <a:pPr algn="ctr" eaLnBrk="1" hangingPunct="1"/>
            <a:r>
              <a:rPr lang="en-US" dirty="0">
                <a:solidFill>
                  <a:srgbClr val="294199"/>
                </a:solidFill>
                <a:effectLst>
                  <a:outerShdw blurRad="38100" dist="38100" dir="2700000" algn="tl">
                    <a:srgbClr val="000000">
                      <a:alpha val="43137"/>
                    </a:srgbClr>
                  </a:outerShdw>
                </a:effectLst>
                <a:latin typeface="Verdana"/>
              </a:rPr>
              <a:t>Adjustments for Merchandise Inventory-Periodic System</a:t>
            </a:r>
          </a:p>
        </p:txBody>
      </p:sp>
      <p:sp>
        <p:nvSpPr>
          <p:cNvPr id="18435" name="Rectangle 3"/>
          <p:cNvSpPr>
            <a:spLocks noGrp="1" noChangeArrowheads="1"/>
          </p:cNvSpPr>
          <p:nvPr>
            <p:ph idx="1"/>
          </p:nvPr>
        </p:nvSpPr>
        <p:spPr>
          <a:xfrm>
            <a:off x="228600" y="1676400"/>
            <a:ext cx="8686800" cy="4648200"/>
          </a:xfrm>
          <a:solidFill>
            <a:schemeClr val="accent1">
              <a:lumMod val="90000"/>
            </a:schemeClr>
          </a:solidFill>
        </p:spPr>
        <p:txBody>
          <a:bodyPr/>
          <a:lstStyle/>
          <a:p>
            <a:pPr eaLnBrk="1" hangingPunct="1"/>
            <a:r>
              <a:rPr lang="en-US" b="1" dirty="0">
                <a:solidFill>
                  <a:srgbClr val="294199"/>
                </a:solidFill>
                <a:effectLst>
                  <a:outerShdw blurRad="38100" dist="38100" dir="2700000" algn="tl">
                    <a:srgbClr val="000000">
                      <a:alpha val="43137"/>
                    </a:srgbClr>
                  </a:outerShdw>
                </a:effectLst>
                <a:latin typeface="Verdana"/>
              </a:rPr>
              <a:t>Beginning inventory account </a:t>
            </a:r>
          </a:p>
          <a:p>
            <a:pPr lvl="1"/>
            <a:r>
              <a:rPr lang="en-US" dirty="0">
                <a:latin typeface="Verdana"/>
              </a:rPr>
              <a:t>is the starting inventory for the period that never changes during the period</a:t>
            </a:r>
          </a:p>
          <a:p>
            <a:pPr eaLnBrk="1" hangingPunct="1"/>
            <a:r>
              <a:rPr lang="en-US" b="1" dirty="0">
                <a:solidFill>
                  <a:srgbClr val="294199"/>
                </a:solidFill>
                <a:effectLst>
                  <a:outerShdw blurRad="38100" dist="38100" dir="2700000" algn="tl">
                    <a:srgbClr val="000000">
                      <a:alpha val="43137"/>
                    </a:srgbClr>
                  </a:outerShdw>
                </a:effectLst>
                <a:latin typeface="Verdana"/>
              </a:rPr>
              <a:t>Purchases account </a:t>
            </a:r>
          </a:p>
          <a:p>
            <a:pPr lvl="1"/>
            <a:r>
              <a:rPr lang="en-US" dirty="0">
                <a:latin typeface="Verdana"/>
              </a:rPr>
              <a:t>Includes all purchases of merchandise, made during the period.</a:t>
            </a:r>
            <a:endParaRPr lang="en-US" b="1" dirty="0">
              <a:solidFill>
                <a:srgbClr val="C00000"/>
              </a:solidFill>
              <a:effectLst>
                <a:outerShdw blurRad="38100" dist="38100" dir="2700000" algn="tl">
                  <a:srgbClr val="000000">
                    <a:alpha val="43137"/>
                  </a:srgbClr>
                </a:outerShdw>
              </a:effectLst>
              <a:latin typeface="Verdana"/>
            </a:endParaRPr>
          </a:p>
          <a:p>
            <a:pPr eaLnBrk="1" hangingPunct="1"/>
            <a:r>
              <a:rPr lang="en-US" b="1" dirty="0">
                <a:solidFill>
                  <a:srgbClr val="294199"/>
                </a:solidFill>
                <a:effectLst>
                  <a:outerShdw blurRad="38100" dist="38100" dir="2700000" algn="tl">
                    <a:srgbClr val="000000">
                      <a:alpha val="43137"/>
                    </a:srgbClr>
                  </a:outerShdw>
                </a:effectLst>
                <a:latin typeface="Verdana"/>
              </a:rPr>
              <a:t>Ending inventory account</a:t>
            </a:r>
          </a:p>
          <a:p>
            <a:pPr lvl="1"/>
            <a:r>
              <a:rPr lang="en-US" dirty="0">
                <a:latin typeface="Verdana"/>
              </a:rPr>
              <a:t>Is the amount at the end of the period</a:t>
            </a:r>
          </a:p>
          <a:p>
            <a:pPr lvl="1"/>
            <a:r>
              <a:rPr lang="en-US" dirty="0">
                <a:latin typeface="Verdana"/>
              </a:rPr>
              <a:t>the company takes a physical count of the merchandise in stock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524000" y="457200"/>
            <a:ext cx="5753100" cy="685800"/>
          </a:xfrm>
        </p:spPr>
        <p:txBody>
          <a:bodyPr/>
          <a:lstStyle/>
          <a:p>
            <a:pPr algn="ctr" eaLnBrk="1" hangingPunct="1"/>
            <a:r>
              <a:rPr lang="en-US" dirty="0">
                <a:solidFill>
                  <a:srgbClr val="294199"/>
                </a:solidFill>
                <a:effectLst>
                  <a:outerShdw blurRad="38100" dist="38100" dir="2700000" algn="tl">
                    <a:srgbClr val="000000">
                      <a:alpha val="43137"/>
                    </a:srgbClr>
                  </a:outerShdw>
                </a:effectLst>
                <a:latin typeface="Verdana"/>
              </a:rPr>
              <a:t>Summary of the chapter</a:t>
            </a:r>
          </a:p>
        </p:txBody>
      </p:sp>
      <p:sp>
        <p:nvSpPr>
          <p:cNvPr id="65539" name="Content Placeholder 1"/>
          <p:cNvSpPr>
            <a:spLocks noGrp="1"/>
          </p:cNvSpPr>
          <p:nvPr>
            <p:ph idx="1"/>
          </p:nvPr>
        </p:nvSpPr>
        <p:spPr>
          <a:xfrm>
            <a:off x="304800" y="1371600"/>
            <a:ext cx="8458200" cy="4648200"/>
          </a:xfrm>
        </p:spPr>
        <p:txBody>
          <a:bodyPr/>
          <a:lstStyle/>
          <a:p>
            <a:pPr eaLnBrk="1" hangingPunct="1"/>
            <a:r>
              <a:rPr lang="en-US" sz="2000" b="1" dirty="0">
                <a:solidFill>
                  <a:srgbClr val="C00000"/>
                </a:solidFill>
                <a:effectLst>
                  <a:outerShdw blurRad="38100" dist="38100" dir="2700000" algn="tl">
                    <a:srgbClr val="000000">
                      <a:alpha val="43137"/>
                    </a:srgbClr>
                  </a:outerShdw>
                </a:effectLst>
                <a:latin typeface="Verdana"/>
              </a:rPr>
              <a:t>Unearned Revenue </a:t>
            </a:r>
            <a:r>
              <a:rPr lang="en-US" sz="2000" dirty="0">
                <a:latin typeface="Verdana"/>
              </a:rPr>
              <a:t>is a liability account that accumulates revenue that has not been earned yet, although the cash has been received.  </a:t>
            </a:r>
          </a:p>
          <a:p>
            <a:pPr eaLnBrk="1" hangingPunct="1"/>
            <a:r>
              <a:rPr lang="en-US" sz="2000" dirty="0">
                <a:latin typeface="Verdana"/>
              </a:rPr>
              <a:t>It represents a </a:t>
            </a:r>
            <a:r>
              <a:rPr lang="en-US" sz="2000" b="1" dirty="0">
                <a:solidFill>
                  <a:srgbClr val="294199"/>
                </a:solidFill>
                <a:effectLst>
                  <a:outerShdw blurRad="38100" dist="38100" dir="2700000" algn="tl">
                    <a:srgbClr val="000000">
                      <a:alpha val="43137"/>
                    </a:srgbClr>
                  </a:outerShdw>
                </a:effectLst>
                <a:latin typeface="Verdana"/>
              </a:rPr>
              <a:t>liability</a:t>
            </a:r>
            <a:r>
              <a:rPr lang="en-US" sz="2000" dirty="0">
                <a:latin typeface="Verdana"/>
              </a:rPr>
              <a:t> to the seller until the service or product is performed or delivered.</a:t>
            </a:r>
          </a:p>
          <a:p>
            <a:r>
              <a:rPr lang="en-US" sz="2000" b="1" dirty="0">
                <a:effectLst>
                  <a:outerShdw blurRad="38100" dist="38100" dir="2700000" algn="tl">
                    <a:srgbClr val="000000">
                      <a:alpha val="43137"/>
                    </a:srgbClr>
                  </a:outerShdw>
                </a:effectLst>
                <a:latin typeface="Verdana"/>
              </a:rPr>
              <a:t>Two important adjustments in the accounting for a merchandise company </a:t>
            </a:r>
            <a:r>
              <a:rPr lang="en-US" sz="2000" dirty="0">
                <a:latin typeface="Verdana"/>
              </a:rPr>
              <a:t>deal with:</a:t>
            </a:r>
          </a:p>
          <a:p>
            <a:pPr lvl="1"/>
            <a:r>
              <a:rPr lang="en-US" dirty="0">
                <a:latin typeface="Verdana"/>
              </a:rPr>
              <a:t> </a:t>
            </a:r>
            <a:r>
              <a:rPr lang="en-US" sz="1800" dirty="0">
                <a:latin typeface="Verdana"/>
              </a:rPr>
              <a:t>the Merchandise Inventory account</a:t>
            </a:r>
          </a:p>
          <a:p>
            <a:pPr lvl="1"/>
            <a:r>
              <a:rPr lang="en-US" sz="1800" dirty="0">
                <a:latin typeface="Verdana"/>
              </a:rPr>
              <a:t>the Unearned Revenue account (unearned rent).</a:t>
            </a:r>
          </a:p>
          <a:p>
            <a:r>
              <a:rPr lang="en-US" sz="2000" dirty="0"/>
              <a:t>When a company delivers goods or services for which it has been paid in advance, an adjustment is made to reduce the liability account </a:t>
            </a:r>
            <a:r>
              <a:rPr lang="en-US" sz="2000" b="1" dirty="0">
                <a:effectLst>
                  <a:outerShdw blurRad="38100" dist="38100" dir="2700000" algn="tl">
                    <a:srgbClr val="000000">
                      <a:alpha val="43137"/>
                    </a:srgbClr>
                  </a:outerShdw>
                </a:effectLst>
              </a:rPr>
              <a:t>Unearned Revenue</a:t>
            </a:r>
            <a:r>
              <a:rPr lang="en-US" sz="2000" dirty="0"/>
              <a:t> and to increase an earned revenue account</a:t>
            </a:r>
            <a:r>
              <a:rPr lang="en-US" dirty="0"/>
              <a:t>.</a:t>
            </a:r>
          </a:p>
          <a:p>
            <a:pPr marL="0" indent="0" eaLnBrk="1" hangingPunct="1">
              <a:buNone/>
            </a:pPr>
            <a:endParaRPr lang="en-US" dirty="0">
              <a:latin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Table 11.1 </a:t>
            </a:r>
            <a:r>
              <a:rPr lang="en-US" b="0" dirty="0"/>
              <a:t>Summary of New Account Titles</a:t>
            </a:r>
            <a:endParaRPr lang="en-US" dirty="0"/>
          </a:p>
        </p:txBody>
      </p:sp>
      <p:pic>
        <p:nvPicPr>
          <p:cNvPr id="5" name="Picture 4" descr="tbl11_01.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95400" y="1295400"/>
            <a:ext cx="6629400" cy="5046461"/>
          </a:xfrm>
          <a:prstGeom prst="rect">
            <a:avLst/>
          </a:prstGeom>
        </p:spPr>
      </p:pic>
    </p:spTree>
    <p:extLst>
      <p:ext uri="{BB962C8B-B14F-4D97-AF65-F5344CB8AC3E}">
        <p14:creationId xmlns:p14="http://schemas.microsoft.com/office/powerpoint/2010/main" val="301843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Figure 11.9 </a:t>
            </a:r>
            <a:r>
              <a:rPr lang="en-US" sz="2800" b="0" dirty="0"/>
              <a:t>Trial Balance for </a:t>
            </a:r>
            <a:r>
              <a:rPr lang="en-US" sz="2800" b="0" dirty="0" err="1"/>
              <a:t>Mannon</a:t>
            </a:r>
            <a:r>
              <a:rPr lang="en-US" sz="2800" b="0" dirty="0"/>
              <a:t> Co.</a:t>
            </a:r>
            <a:endParaRPr lang="en-US" sz="2800" dirty="0"/>
          </a:p>
        </p:txBody>
      </p:sp>
      <p:pic>
        <p:nvPicPr>
          <p:cNvPr id="5" name="Picture 4" descr="fig11_09.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47800" y="1295400"/>
            <a:ext cx="6096000" cy="5039244"/>
          </a:xfrm>
          <a:prstGeom prst="rect">
            <a:avLst/>
          </a:prstGeom>
        </p:spPr>
      </p:pic>
    </p:spTree>
    <p:extLst>
      <p:ext uri="{BB962C8B-B14F-4D97-AF65-F5344CB8AC3E}">
        <p14:creationId xmlns:p14="http://schemas.microsoft.com/office/powerpoint/2010/main" val="4149478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Figure 11.10 </a:t>
            </a:r>
            <a:r>
              <a:rPr lang="en-US" b="0" dirty="0"/>
              <a:t>Trial Balance for Michaud Co.</a:t>
            </a:r>
            <a:endParaRPr lang="en-US" dirty="0"/>
          </a:p>
        </p:txBody>
      </p:sp>
      <p:pic>
        <p:nvPicPr>
          <p:cNvPr id="2" name="Picture 1" descr="fig11_10.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47800" y="1219200"/>
            <a:ext cx="6172200" cy="5102234"/>
          </a:xfrm>
          <a:prstGeom prst="rect">
            <a:avLst/>
          </a:prstGeom>
        </p:spPr>
      </p:pic>
    </p:spTree>
    <p:extLst>
      <p:ext uri="{BB962C8B-B14F-4D97-AF65-F5344CB8AC3E}">
        <p14:creationId xmlns:p14="http://schemas.microsoft.com/office/powerpoint/2010/main" val="1071167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Figure 11.11 </a:t>
            </a:r>
            <a:r>
              <a:rPr lang="en-US" b="0" dirty="0"/>
              <a:t>Trial Balance for Jim’s Hardware</a:t>
            </a:r>
            <a:endParaRPr lang="en-US" dirty="0"/>
          </a:p>
        </p:txBody>
      </p:sp>
      <p:pic>
        <p:nvPicPr>
          <p:cNvPr id="2" name="Picture 1" descr="fig11_11.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00200" y="1219200"/>
            <a:ext cx="5448882" cy="5105400"/>
          </a:xfrm>
          <a:prstGeom prst="rect">
            <a:avLst/>
          </a:prstGeom>
        </p:spPr>
      </p:pic>
    </p:spTree>
    <p:extLst>
      <p:ext uri="{BB962C8B-B14F-4D97-AF65-F5344CB8AC3E}">
        <p14:creationId xmlns:p14="http://schemas.microsoft.com/office/powerpoint/2010/main" val="1600695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Figure 11.12 </a:t>
            </a:r>
            <a:r>
              <a:rPr lang="en-US" b="0" dirty="0"/>
              <a:t>Trial Balance for Carol Company</a:t>
            </a:r>
            <a:endParaRPr lang="en-US" dirty="0"/>
          </a:p>
        </p:txBody>
      </p:sp>
      <p:pic>
        <p:nvPicPr>
          <p:cNvPr id="2" name="Picture 1" descr="fig11_12.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9800" y="1371600"/>
            <a:ext cx="4735967" cy="4953000"/>
          </a:xfrm>
          <a:prstGeom prst="rect">
            <a:avLst/>
          </a:prstGeom>
        </p:spPr>
      </p:pic>
    </p:spTree>
    <p:extLst>
      <p:ext uri="{BB962C8B-B14F-4D97-AF65-F5344CB8AC3E}">
        <p14:creationId xmlns:p14="http://schemas.microsoft.com/office/powerpoint/2010/main" val="4238766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3962400" cy="2438400"/>
          </a:xfrm>
        </p:spPr>
        <p:txBody>
          <a:bodyPr/>
          <a:lstStyle/>
          <a:p>
            <a:r>
              <a:rPr lang="en-US" dirty="0"/>
              <a:t>Figure 11.13</a:t>
            </a:r>
            <a:br>
              <a:rPr lang="en-US" dirty="0"/>
            </a:br>
            <a:r>
              <a:rPr lang="en-US" b="0" dirty="0"/>
              <a:t>Trial Balance for Ron’s Wholesale</a:t>
            </a:r>
            <a:br>
              <a:rPr lang="en-US" b="0" dirty="0"/>
            </a:br>
            <a:r>
              <a:rPr lang="en-US" b="0" dirty="0"/>
              <a:t>Clothing Company</a:t>
            </a:r>
            <a:endParaRPr lang="en-US" dirty="0"/>
          </a:p>
        </p:txBody>
      </p:sp>
      <p:pic>
        <p:nvPicPr>
          <p:cNvPr id="2" name="Picture 1" descr="fig11_13.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67200" y="165619"/>
            <a:ext cx="4757194" cy="6205373"/>
          </a:xfrm>
          <a:prstGeom prst="rect">
            <a:avLst/>
          </a:prstGeom>
        </p:spPr>
      </p:pic>
    </p:spTree>
    <p:extLst>
      <p:ext uri="{BB962C8B-B14F-4D97-AF65-F5344CB8AC3E}">
        <p14:creationId xmlns:p14="http://schemas.microsoft.com/office/powerpoint/2010/main" val="406286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Figure 11.14 </a:t>
            </a:r>
            <a:r>
              <a:rPr lang="en-US" b="0" dirty="0"/>
              <a:t>Trial Balance for </a:t>
            </a:r>
            <a:r>
              <a:rPr lang="en-US" b="0" dirty="0" err="1"/>
              <a:t>Jabar’s</a:t>
            </a:r>
            <a:r>
              <a:rPr lang="en-US" b="0" dirty="0"/>
              <a:t> Hardware</a:t>
            </a:r>
            <a:endParaRPr lang="en-US" dirty="0"/>
          </a:p>
        </p:txBody>
      </p:sp>
      <p:pic>
        <p:nvPicPr>
          <p:cNvPr id="2" name="Picture 1" descr="fig11_14.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05000" y="1388194"/>
            <a:ext cx="5257800" cy="4971558"/>
          </a:xfrm>
          <a:prstGeom prst="rect">
            <a:avLst/>
          </a:prstGeom>
        </p:spPr>
      </p:pic>
    </p:spTree>
    <p:extLst>
      <p:ext uri="{BB962C8B-B14F-4D97-AF65-F5344CB8AC3E}">
        <p14:creationId xmlns:p14="http://schemas.microsoft.com/office/powerpoint/2010/main" val="1838709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2971800" cy="2971800"/>
          </a:xfrm>
        </p:spPr>
        <p:txBody>
          <a:bodyPr/>
          <a:lstStyle/>
          <a:p>
            <a:r>
              <a:rPr lang="en-US" dirty="0"/>
              <a:t>Figure 11.15 </a:t>
            </a:r>
            <a:r>
              <a:rPr lang="en-US" b="0" dirty="0"/>
              <a:t>Trial Balance for Cannon Company</a:t>
            </a:r>
            <a:endParaRPr lang="en-US" dirty="0"/>
          </a:p>
        </p:txBody>
      </p:sp>
      <p:pic>
        <p:nvPicPr>
          <p:cNvPr id="2" name="Picture 1" descr="fig11_15.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59133" y="152400"/>
            <a:ext cx="5632467" cy="6019800"/>
          </a:xfrm>
          <a:prstGeom prst="rect">
            <a:avLst/>
          </a:prstGeom>
        </p:spPr>
      </p:pic>
    </p:spTree>
    <p:extLst>
      <p:ext uri="{BB962C8B-B14F-4D97-AF65-F5344CB8AC3E}">
        <p14:creationId xmlns:p14="http://schemas.microsoft.com/office/powerpoint/2010/main" val="4101122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3733800" cy="2438400"/>
          </a:xfrm>
        </p:spPr>
        <p:txBody>
          <a:bodyPr/>
          <a:lstStyle/>
          <a:p>
            <a:r>
              <a:rPr lang="en-US" dirty="0"/>
              <a:t>Figure 11.16</a:t>
            </a:r>
            <a:br>
              <a:rPr lang="en-US" dirty="0"/>
            </a:br>
            <a:r>
              <a:rPr lang="en-US" b="0" dirty="0"/>
              <a:t>Trial Balance for Jack’s Wholesale</a:t>
            </a:r>
            <a:br>
              <a:rPr lang="en-US" b="0" dirty="0"/>
            </a:br>
            <a:r>
              <a:rPr lang="en-US" b="0" dirty="0"/>
              <a:t>Clothing Company</a:t>
            </a:r>
            <a:endParaRPr lang="en-US" dirty="0"/>
          </a:p>
        </p:txBody>
      </p:sp>
      <p:pic>
        <p:nvPicPr>
          <p:cNvPr id="3" name="Picture 2" descr="fig11_16.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43401" y="76199"/>
            <a:ext cx="4767366" cy="6276803"/>
          </a:xfrm>
          <a:prstGeom prst="rect">
            <a:avLst/>
          </a:prstGeom>
        </p:spPr>
      </p:pic>
    </p:spTree>
    <p:extLst>
      <p:ext uri="{BB962C8B-B14F-4D97-AF65-F5344CB8AC3E}">
        <p14:creationId xmlns:p14="http://schemas.microsoft.com/office/powerpoint/2010/main" val="415910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89940" y="414636"/>
            <a:ext cx="7810500" cy="826532"/>
          </a:xfrm>
        </p:spPr>
        <p:txBody>
          <a:bodyPr/>
          <a:lstStyle/>
          <a:p>
            <a:pPr algn="ctr" eaLnBrk="1" hangingPunct="1"/>
            <a:r>
              <a:rPr lang="en-US" dirty="0">
                <a:solidFill>
                  <a:srgbClr val="294199"/>
                </a:solidFill>
                <a:effectLst>
                  <a:outerShdw blurRad="38100" dist="38100" dir="2700000" algn="tl">
                    <a:srgbClr val="000000">
                      <a:alpha val="43137"/>
                    </a:srgbClr>
                  </a:outerShdw>
                </a:effectLst>
                <a:latin typeface="Verdana"/>
              </a:rPr>
              <a:t>Adjustments for Merchandise Inventory-Periodic System</a:t>
            </a:r>
          </a:p>
        </p:txBody>
      </p:sp>
      <p:sp>
        <p:nvSpPr>
          <p:cNvPr id="20483" name="Content Placeholder 2"/>
          <p:cNvSpPr>
            <a:spLocks noGrp="1"/>
          </p:cNvSpPr>
          <p:nvPr>
            <p:ph idx="1"/>
          </p:nvPr>
        </p:nvSpPr>
        <p:spPr>
          <a:xfrm>
            <a:off x="152400" y="1447800"/>
            <a:ext cx="8839200" cy="4953000"/>
          </a:xfrm>
          <a:solidFill>
            <a:schemeClr val="accent1">
              <a:lumMod val="90000"/>
            </a:schemeClr>
          </a:solidFill>
        </p:spPr>
        <p:txBody>
          <a:bodyPr/>
          <a:lstStyle/>
          <a:p>
            <a:pPr eaLnBrk="1" hangingPunct="1"/>
            <a:r>
              <a:rPr lang="en-US" b="1" dirty="0">
                <a:effectLst>
                  <a:outerShdw blurRad="38100" dist="38100" dir="2700000" algn="tl">
                    <a:srgbClr val="000000">
                      <a:alpha val="43137"/>
                    </a:srgbClr>
                  </a:outerShdw>
                </a:effectLst>
                <a:latin typeface="Verdana"/>
              </a:rPr>
              <a:t>Ending inventory</a:t>
            </a:r>
            <a:r>
              <a:rPr lang="en-US" dirty="0">
                <a:latin typeface="Verdana"/>
              </a:rPr>
              <a:t> </a:t>
            </a:r>
          </a:p>
          <a:p>
            <a:pPr lvl="1"/>
            <a:r>
              <a:rPr lang="en-US" dirty="0">
                <a:latin typeface="Verdana"/>
              </a:rPr>
              <a:t>is calculated on an </a:t>
            </a:r>
            <a:r>
              <a:rPr lang="en-US" b="1" dirty="0">
                <a:effectLst>
                  <a:outerShdw blurRad="38100" dist="38100" dir="2700000" algn="tl">
                    <a:srgbClr val="000000">
                      <a:alpha val="43137"/>
                    </a:srgbClr>
                  </a:outerShdw>
                </a:effectLst>
                <a:latin typeface="Verdana"/>
              </a:rPr>
              <a:t>inventory sheet </a:t>
            </a:r>
            <a:r>
              <a:rPr lang="en-US" dirty="0">
                <a:latin typeface="Verdana"/>
              </a:rPr>
              <a:t>when they take a physical count.</a:t>
            </a:r>
          </a:p>
        </p:txBody>
      </p:sp>
      <p:pic>
        <p:nvPicPr>
          <p:cNvPr id="2" name="Picture 1" descr="fig11_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667000"/>
            <a:ext cx="6873240" cy="3645932"/>
          </a:xfrm>
          <a:prstGeom prst="rect">
            <a:avLst/>
          </a:prstGeom>
        </p:spPr>
      </p:pic>
      <p:sp>
        <p:nvSpPr>
          <p:cNvPr id="3" name="TextBox 2"/>
          <p:cNvSpPr txBox="1"/>
          <p:nvPr/>
        </p:nvSpPr>
        <p:spPr>
          <a:xfrm>
            <a:off x="53340" y="3465674"/>
            <a:ext cx="1752600" cy="1200329"/>
          </a:xfrm>
          <a:prstGeom prst="rect">
            <a:avLst/>
          </a:prstGeom>
          <a:noFill/>
        </p:spPr>
        <p:txBody>
          <a:bodyPr wrap="square" rtlCol="0">
            <a:spAutoFit/>
          </a:bodyPr>
          <a:lstStyle/>
          <a:p>
            <a:pPr algn="ctr"/>
            <a:r>
              <a:rPr lang="en-US" b="1" dirty="0">
                <a:solidFill>
                  <a:srgbClr val="294199"/>
                </a:solidFill>
                <a:effectLst>
                  <a:outerShdw blurRad="38100" dist="38100" dir="2700000" algn="tl">
                    <a:srgbClr val="000000">
                      <a:alpha val="43137"/>
                    </a:srgbClr>
                  </a:outerShdw>
                </a:effectLst>
                <a:latin typeface="Verdana"/>
                <a:cs typeface="Verdana"/>
              </a:rPr>
              <a:t>Figure 11.1 </a:t>
            </a:r>
            <a:r>
              <a:rPr lang="en-US" dirty="0">
                <a:effectLst>
                  <a:outerShdw blurRad="38100" dist="38100" dir="2700000" algn="tl">
                    <a:srgbClr val="000000">
                      <a:alpha val="43137"/>
                    </a:srgbClr>
                  </a:outerShdw>
                </a:effectLst>
                <a:latin typeface="Verdana"/>
                <a:cs typeface="Verdana"/>
              </a:rPr>
              <a:t>Ending Inventory Sheet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 calcmode="lin" valueType="num">
                                      <p:cBhvr additive="base">
                                        <p:cTn id="19"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3352800" cy="2590800"/>
          </a:xfrm>
        </p:spPr>
        <p:txBody>
          <a:bodyPr/>
          <a:lstStyle/>
          <a:p>
            <a:r>
              <a:rPr lang="en-US" dirty="0"/>
              <a:t>Figure 11.17</a:t>
            </a:r>
            <a:br>
              <a:rPr lang="en-US" dirty="0"/>
            </a:br>
            <a:r>
              <a:rPr lang="en-US" b="0" dirty="0"/>
              <a:t>Trial Balance for Smith Computer</a:t>
            </a:r>
            <a:br>
              <a:rPr lang="en-US" b="0" dirty="0"/>
            </a:br>
            <a:r>
              <a:rPr lang="en-US" b="0" dirty="0"/>
              <a:t>Center</a:t>
            </a:r>
            <a:endParaRPr lang="en-US" dirty="0"/>
          </a:p>
        </p:txBody>
      </p:sp>
      <p:pic>
        <p:nvPicPr>
          <p:cNvPr id="3" name="Picture 2" descr="fig11_17.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22097" y="76200"/>
            <a:ext cx="4657509" cy="6172200"/>
          </a:xfrm>
          <a:prstGeom prst="rect">
            <a:avLst/>
          </a:prstGeom>
        </p:spPr>
      </p:pic>
    </p:spTree>
    <p:extLst>
      <p:ext uri="{BB962C8B-B14F-4D97-AF65-F5344CB8AC3E}">
        <p14:creationId xmlns:p14="http://schemas.microsoft.com/office/powerpoint/2010/main" val="518051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11A.1 </a:t>
            </a:r>
            <a:r>
              <a:rPr lang="en-US" sz="2400" b="0" dirty="0"/>
              <a:t>Worksheet for Art’s Wholesale Clothing Company Using a Perpetual Inventory System</a:t>
            </a:r>
            <a:endParaRPr lang="en-US" sz="2400" dirty="0"/>
          </a:p>
        </p:txBody>
      </p:sp>
      <p:pic>
        <p:nvPicPr>
          <p:cNvPr id="3" name="Picture 2" descr="fig11_A_01.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066800"/>
            <a:ext cx="7010400" cy="5289665"/>
          </a:xfrm>
          <a:prstGeom prst="rect">
            <a:avLst/>
          </a:prstGeom>
        </p:spPr>
      </p:pic>
    </p:spTree>
    <p:extLst>
      <p:ext uri="{BB962C8B-B14F-4D97-AF65-F5344CB8AC3E}">
        <p14:creationId xmlns:p14="http://schemas.microsoft.com/office/powerpoint/2010/main" val="138997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228599" y="152400"/>
            <a:ext cx="8763001" cy="6172200"/>
          </a:xfrm>
          <a:solidFill>
            <a:schemeClr val="accent1">
              <a:lumMod val="90000"/>
            </a:schemeClr>
          </a:solidFill>
        </p:spPr>
        <p:txBody>
          <a:bodyPr/>
          <a:lstStyle/>
          <a:p>
            <a:pPr marL="0" indent="0" algn="ctr" eaLnBrk="1" hangingPunct="1">
              <a:buNone/>
            </a:pPr>
            <a:r>
              <a:rPr lang="en-US" sz="3200" b="1" dirty="0">
                <a:effectLst>
                  <a:outerShdw blurRad="38100" dist="38100" dir="2700000" algn="tl">
                    <a:srgbClr val="000000">
                      <a:alpha val="43137"/>
                    </a:srgbClr>
                  </a:outerShdw>
                </a:effectLst>
                <a:latin typeface="Verdana"/>
              </a:rPr>
              <a:t>Adjusting Merchandise Inventory involves a two-step process</a:t>
            </a:r>
            <a:r>
              <a:rPr lang="en-US" sz="3200" dirty="0">
                <a:latin typeface="Verdana"/>
              </a:rPr>
              <a:t>: </a:t>
            </a:r>
          </a:p>
          <a:p>
            <a:pPr lvl="3"/>
            <a:r>
              <a:rPr lang="en-US" sz="2200" dirty="0">
                <a:latin typeface="Verdana"/>
              </a:rPr>
              <a:t>First, remove the beginning inventory </a:t>
            </a: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598" y="3810000"/>
            <a:ext cx="8763001"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Basic warehouse management | Cape Chamber of Commerce: Memberzone"/>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76504" y="1600200"/>
            <a:ext cx="3752896" cy="21076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2"/>
                                        </p:tgtEl>
                                        <p:attrNameLst>
                                          <p:attrName>style.visibility</p:attrName>
                                        </p:attrNameLst>
                                      </p:cBhvr>
                                      <p:to>
                                        <p:strVal val="visible"/>
                                      </p:to>
                                    </p:set>
                                    <p:anim calcmode="lin" valueType="num">
                                      <p:cBhvr additive="base">
                                        <p:cTn id="25" dur="500" fill="hold"/>
                                        <p:tgtEl>
                                          <p:spTgt spid="22532"/>
                                        </p:tgtEl>
                                        <p:attrNameLst>
                                          <p:attrName>ppt_x</p:attrName>
                                        </p:attrNameLst>
                                      </p:cBhvr>
                                      <p:tavLst>
                                        <p:tav tm="0">
                                          <p:val>
                                            <p:strVal val="#ppt_x"/>
                                          </p:val>
                                        </p:tav>
                                        <p:tav tm="100000">
                                          <p:val>
                                            <p:strVal val="#ppt_x"/>
                                          </p:val>
                                        </p:tav>
                                      </p:tavLst>
                                    </p:anim>
                                    <p:anim calcmode="lin" valueType="num">
                                      <p:cBhvr additive="base">
                                        <p:cTn id="26"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0" y="0"/>
            <a:ext cx="9144000" cy="6400800"/>
          </a:xfrm>
          <a:solidFill>
            <a:schemeClr val="accent1">
              <a:lumMod val="90000"/>
            </a:schemeClr>
          </a:solidFill>
        </p:spPr>
        <p:txBody>
          <a:bodyPr/>
          <a:lstStyle/>
          <a:p>
            <a:pPr marL="0" indent="0" algn="ctr" eaLnBrk="1" hangingPunct="1">
              <a:buNone/>
            </a:pPr>
            <a:r>
              <a:rPr lang="en-US" sz="3600" b="1" dirty="0">
                <a:effectLst>
                  <a:outerShdw blurRad="38100" dist="38100" dir="2700000" algn="tl">
                    <a:srgbClr val="000000">
                      <a:alpha val="43137"/>
                    </a:srgbClr>
                  </a:outerShdw>
                </a:effectLst>
                <a:latin typeface="Verdana"/>
              </a:rPr>
              <a:t>Two-step process includes:</a:t>
            </a:r>
          </a:p>
          <a:p>
            <a:pPr marL="914400" lvl="1" indent="-457200" algn="ctr">
              <a:buFont typeface="+mj-lt"/>
              <a:buAutoNum type="arabicPeriod"/>
            </a:pPr>
            <a:r>
              <a:rPr lang="en-US" b="1" dirty="0">
                <a:solidFill>
                  <a:srgbClr val="294199"/>
                </a:solidFill>
                <a:effectLst>
                  <a:outerShdw blurRad="38100" dist="38100" dir="2700000" algn="tl">
                    <a:srgbClr val="000000">
                      <a:alpha val="43137"/>
                    </a:srgbClr>
                  </a:outerShdw>
                </a:effectLst>
                <a:latin typeface="Verdana"/>
              </a:rPr>
              <a:t>Remove</a:t>
            </a:r>
            <a:r>
              <a:rPr lang="en-US" dirty="0">
                <a:latin typeface="Verdana"/>
              </a:rPr>
              <a:t> the beginning inventory </a:t>
            </a:r>
          </a:p>
          <a:p>
            <a:pPr marL="914400" lvl="1" indent="-457200" algn="ctr">
              <a:buFont typeface="+mj-lt"/>
              <a:buAutoNum type="arabicPeriod"/>
            </a:pPr>
            <a:r>
              <a:rPr lang="en-US" b="1" dirty="0">
                <a:solidFill>
                  <a:srgbClr val="C00000"/>
                </a:solidFill>
                <a:effectLst>
                  <a:outerShdw blurRad="38100" dist="38100" dir="2700000" algn="tl">
                    <a:srgbClr val="000000">
                      <a:alpha val="43137"/>
                    </a:srgbClr>
                  </a:outerShdw>
                </a:effectLst>
                <a:latin typeface="Verdana"/>
              </a:rPr>
              <a:t>Add</a:t>
            </a:r>
            <a:r>
              <a:rPr lang="en-US" dirty="0">
                <a:latin typeface="Verdana"/>
              </a:rPr>
              <a:t> ending inventory</a:t>
            </a: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0"/>
            <a:ext cx="8763000" cy="2895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Basic warehouse management | Cape Chamber of Commerce: Memberzone"/>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95552" y="1524000"/>
            <a:ext cx="3752896"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580"/>
                                        </p:tgtEl>
                                        <p:attrNameLst>
                                          <p:attrName>style.visibility</p:attrName>
                                        </p:attrNameLst>
                                      </p:cBhvr>
                                      <p:to>
                                        <p:strVal val="visible"/>
                                      </p:to>
                                    </p:set>
                                    <p:anim calcmode="lin" valueType="num">
                                      <p:cBhvr additive="base">
                                        <p:cTn id="31" dur="500" fill="hold"/>
                                        <p:tgtEl>
                                          <p:spTgt spid="24580"/>
                                        </p:tgtEl>
                                        <p:attrNameLst>
                                          <p:attrName>ppt_x</p:attrName>
                                        </p:attrNameLst>
                                      </p:cBhvr>
                                      <p:tavLst>
                                        <p:tav tm="0">
                                          <p:val>
                                            <p:strVal val="#ppt_x"/>
                                          </p:val>
                                        </p:tav>
                                        <p:tav tm="100000">
                                          <p:val>
                                            <p:strVal val="#ppt_x"/>
                                          </p:val>
                                        </p:tav>
                                      </p:tavLst>
                                    </p:anim>
                                    <p:anim calcmode="lin" valueType="num">
                                      <p:cBhvr additive="base">
                                        <p:cTn id="32"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90050" y="152029"/>
            <a:ext cx="8977521" cy="6172200"/>
          </a:xfrm>
          <a:solidFill>
            <a:schemeClr val="accent1">
              <a:lumMod val="90000"/>
            </a:schemeClr>
          </a:solidFill>
        </p:spPr>
        <p:style>
          <a:lnRef idx="2">
            <a:schemeClr val="accent2"/>
          </a:lnRef>
          <a:fillRef idx="1">
            <a:schemeClr val="lt1"/>
          </a:fillRef>
          <a:effectRef idx="0">
            <a:schemeClr val="accent2"/>
          </a:effectRef>
          <a:fontRef idx="minor">
            <a:schemeClr val="dk1"/>
          </a:fontRef>
        </p:style>
        <p:txBody>
          <a:bodyPr/>
          <a:lstStyle/>
          <a:p>
            <a:pPr marL="0" indent="0" algn="ctr" eaLnBrk="1" hangingPunct="1">
              <a:buNone/>
            </a:pPr>
            <a:r>
              <a:rPr lang="en-US" sz="3600" b="1" dirty="0">
                <a:solidFill>
                  <a:srgbClr val="294199"/>
                </a:solidFill>
                <a:effectLst>
                  <a:outerShdw blurRad="38100" dist="38100" dir="2700000" algn="tl">
                    <a:srgbClr val="000000">
                      <a:alpha val="43137"/>
                    </a:srgbClr>
                  </a:outerShdw>
                </a:effectLst>
                <a:latin typeface="Verdana"/>
              </a:rPr>
              <a:t>Income Statement impact </a:t>
            </a:r>
          </a:p>
        </p:txBody>
      </p:sp>
      <p:sp>
        <p:nvSpPr>
          <p:cNvPr id="5" name="TextBox 4"/>
          <p:cNvSpPr txBox="1"/>
          <p:nvPr/>
        </p:nvSpPr>
        <p:spPr>
          <a:xfrm>
            <a:off x="329997" y="4401298"/>
            <a:ext cx="3581400" cy="1569660"/>
          </a:xfrm>
          <a:prstGeom prst="rect">
            <a:avLst/>
          </a:prstGeom>
          <a:ln>
            <a:noFill/>
          </a:ln>
          <a:effectLst>
            <a:glow rad="101600">
              <a:schemeClr val="accent2">
                <a:satMod val="175000"/>
                <a:alpha val="40000"/>
              </a:schemeClr>
            </a:glow>
            <a:outerShdw blurRad="50800" dist="38100" dir="5400000" algn="t" rotWithShape="0">
              <a:prstClr val="black">
                <a:alpha val="40000"/>
              </a:prstClr>
            </a:outerShdw>
          </a:effectLst>
          <a:scene3d>
            <a:camera prst="obliqueTopRight"/>
            <a:lightRig rig="balanced" dir="t">
              <a:rot lat="0" lon="0" rev="8700000"/>
            </a:lightRig>
          </a:scene3d>
          <a:sp3d>
            <a:bevelT w="190500" h="38100" prst="relaxedInset"/>
          </a:sp3d>
        </p:spPr>
        <p:style>
          <a:lnRef idx="2">
            <a:schemeClr val="accent1"/>
          </a:lnRef>
          <a:fillRef idx="1">
            <a:schemeClr val="lt1"/>
          </a:fillRef>
          <a:effectRef idx="0">
            <a:schemeClr val="accent1"/>
          </a:effectRef>
          <a:fontRef idx="minor">
            <a:schemeClr val="dk1"/>
          </a:fontRef>
        </p:style>
        <p:txBody>
          <a:bodyPr>
            <a:spAutoFit/>
          </a:bodyPr>
          <a:lstStyle/>
          <a:p>
            <a:pPr eaLnBrk="1" hangingPunct="1">
              <a:tabLst>
                <a:tab pos="3252788" algn="r"/>
              </a:tabLst>
              <a:defRPr/>
            </a:pPr>
            <a:r>
              <a:rPr lang="en-US" sz="1600" b="1" dirty="0">
                <a:effectLst>
                  <a:outerShdw blurRad="38100" dist="38100" dir="2700000" algn="tl">
                    <a:srgbClr val="000000">
                      <a:alpha val="43137"/>
                    </a:srgbClr>
                  </a:outerShdw>
                </a:effectLst>
                <a:latin typeface="+mn-lt"/>
                <a:ea typeface="+mn-ea"/>
                <a:cs typeface="Verdana"/>
              </a:rPr>
              <a:t>Purchases	 $52,000</a:t>
            </a:r>
          </a:p>
          <a:p>
            <a:pPr marL="285750" indent="-285750" eaLnBrk="1" hangingPunct="1">
              <a:buFontTx/>
              <a:buChar char="-"/>
              <a:tabLst>
                <a:tab pos="3252788" algn="r"/>
              </a:tabLst>
              <a:defRPr/>
            </a:pPr>
            <a:r>
              <a:rPr lang="en-US" sz="1600" b="1" dirty="0">
                <a:effectLst>
                  <a:outerShdw blurRad="38100" dist="38100" dir="2700000" algn="tl">
                    <a:srgbClr val="000000">
                      <a:alpha val="43137"/>
                    </a:srgbClr>
                  </a:outerShdw>
                </a:effectLst>
                <a:latin typeface="+mn-lt"/>
                <a:ea typeface="+mn-ea"/>
                <a:cs typeface="Verdana"/>
              </a:rPr>
              <a:t>Purchase Discount	860</a:t>
            </a:r>
          </a:p>
          <a:p>
            <a:pPr marL="285750" indent="-285750" eaLnBrk="1" hangingPunct="1">
              <a:buFontTx/>
              <a:buChar char="-"/>
              <a:tabLst>
                <a:tab pos="3252788" algn="r"/>
              </a:tabLst>
              <a:defRPr/>
            </a:pPr>
            <a:r>
              <a:rPr lang="en-US" sz="1600" b="1" dirty="0">
                <a:effectLst>
                  <a:outerShdw blurRad="38100" dist="38100" dir="2700000" algn="tl">
                    <a:srgbClr val="000000">
                      <a:alpha val="43137"/>
                    </a:srgbClr>
                  </a:outerShdw>
                </a:effectLst>
                <a:latin typeface="+mn-lt"/>
                <a:ea typeface="+mn-ea"/>
                <a:cs typeface="Verdana"/>
              </a:rPr>
              <a:t>Purchase Returns	</a:t>
            </a:r>
            <a:r>
              <a:rPr lang="en-US" sz="1600" b="1" u="sng" dirty="0">
                <a:effectLst>
                  <a:outerShdw blurRad="38100" dist="38100" dir="2700000" algn="tl">
                    <a:srgbClr val="000000">
                      <a:alpha val="43137"/>
                    </a:srgbClr>
                  </a:outerShdw>
                </a:effectLst>
                <a:latin typeface="+mn-lt"/>
                <a:ea typeface="+mn-ea"/>
                <a:cs typeface="Verdana"/>
              </a:rPr>
              <a:t>680</a:t>
            </a:r>
          </a:p>
          <a:p>
            <a:pPr lvl="1">
              <a:tabLst>
                <a:tab pos="3252788" algn="r"/>
              </a:tabLst>
              <a:defRPr/>
            </a:pPr>
            <a:r>
              <a:rPr lang="en-US" sz="1600" b="1" dirty="0">
                <a:effectLst>
                  <a:outerShdw blurRad="38100" dist="38100" dir="2700000" algn="tl">
                    <a:srgbClr val="000000">
                      <a:alpha val="43137"/>
                    </a:srgbClr>
                  </a:outerShdw>
                </a:effectLst>
                <a:latin typeface="+mn-lt"/>
                <a:ea typeface="+mn-ea"/>
                <a:cs typeface="Verdana"/>
              </a:rPr>
              <a:t>	$50,460</a:t>
            </a:r>
          </a:p>
          <a:p>
            <a:pPr eaLnBrk="1" hangingPunct="1">
              <a:tabLst>
                <a:tab pos="3252788" algn="r"/>
              </a:tabLst>
              <a:defRPr/>
            </a:pPr>
            <a:r>
              <a:rPr lang="en-US" sz="1600" b="1" dirty="0">
                <a:effectLst>
                  <a:outerShdw blurRad="38100" dist="38100" dir="2700000" algn="tl">
                    <a:srgbClr val="000000">
                      <a:alpha val="43137"/>
                    </a:srgbClr>
                  </a:outerShdw>
                </a:effectLst>
                <a:latin typeface="+mn-lt"/>
                <a:ea typeface="+mn-ea"/>
                <a:cs typeface="Verdana"/>
              </a:rPr>
              <a:t>+ Freight In	</a:t>
            </a:r>
            <a:r>
              <a:rPr lang="en-US" sz="1600" b="1" u="sng" dirty="0">
                <a:effectLst>
                  <a:outerShdw blurRad="38100" dist="38100" dir="2700000" algn="tl">
                    <a:srgbClr val="000000">
                      <a:alpha val="43137"/>
                    </a:srgbClr>
                  </a:outerShdw>
                </a:effectLst>
                <a:latin typeface="+mn-lt"/>
                <a:ea typeface="+mn-ea"/>
                <a:cs typeface="Verdana"/>
              </a:rPr>
              <a:t>450</a:t>
            </a:r>
          </a:p>
          <a:p>
            <a:pPr eaLnBrk="1" hangingPunct="1">
              <a:tabLst>
                <a:tab pos="3252788" algn="r"/>
              </a:tabLst>
              <a:defRPr/>
            </a:pPr>
            <a:r>
              <a:rPr lang="en-US" sz="1600" b="1" dirty="0">
                <a:effectLst>
                  <a:outerShdw blurRad="38100" dist="38100" dir="2700000" algn="tl">
                    <a:srgbClr val="000000">
                      <a:alpha val="43137"/>
                    </a:srgbClr>
                  </a:outerShdw>
                </a:effectLst>
                <a:latin typeface="+mn-lt"/>
                <a:ea typeface="+mn-ea"/>
                <a:cs typeface="Verdana"/>
              </a:rPr>
              <a:t>	Net Purchases $50,910</a:t>
            </a:r>
            <a:endParaRPr lang="en-US" sz="1600" b="1" u="sng" dirty="0">
              <a:effectLst>
                <a:outerShdw blurRad="38100" dist="38100" dir="2700000" algn="tl">
                  <a:srgbClr val="000000">
                    <a:alpha val="43137"/>
                  </a:srgbClr>
                </a:outerShdw>
              </a:effectLst>
              <a:latin typeface="+mn-lt"/>
              <a:ea typeface="+mn-ea"/>
              <a:cs typeface="Verdana"/>
            </a:endParaRPr>
          </a:p>
        </p:txBody>
      </p:sp>
      <p:pic>
        <p:nvPicPr>
          <p:cNvPr id="266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3160" y="1386870"/>
            <a:ext cx="3829452" cy="3597439"/>
          </a:xfrm>
          <a:prstGeom prst="rect">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ight Arrow 10"/>
          <p:cNvSpPr/>
          <p:nvPr/>
        </p:nvSpPr>
        <p:spPr>
          <a:xfrm rot="20284975" flipH="1">
            <a:off x="6115815" y="555465"/>
            <a:ext cx="2893554" cy="872133"/>
          </a:xfrm>
          <a:prstGeom prst="rightArrow">
            <a:avLst/>
          </a:prstGeom>
          <a:solidFill>
            <a:srgbClr val="C32D3D"/>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n-US" dirty="0"/>
              <a:t>Beginning  Inventory</a:t>
            </a:r>
          </a:p>
        </p:txBody>
      </p:sp>
      <p:sp>
        <p:nvSpPr>
          <p:cNvPr id="2" name="Left Brace 1"/>
          <p:cNvSpPr/>
          <p:nvPr/>
        </p:nvSpPr>
        <p:spPr>
          <a:xfrm rot="10800000">
            <a:off x="4001069" y="4412965"/>
            <a:ext cx="508582" cy="1437715"/>
          </a:xfrm>
          <a:prstGeom prst="leftBrace">
            <a:avLst>
              <a:gd name="adj1" fmla="val 8333"/>
              <a:gd name="adj2" fmla="val 53561"/>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TextBox 2"/>
          <p:cNvSpPr txBox="1"/>
          <p:nvPr/>
        </p:nvSpPr>
        <p:spPr>
          <a:xfrm>
            <a:off x="329997" y="1984917"/>
            <a:ext cx="4243367" cy="1754326"/>
          </a:xfrm>
          <a:prstGeom prst="rect">
            <a:avLst/>
          </a:prstGeom>
          <a:ln>
            <a:noFill/>
          </a:ln>
          <a:effectLst>
            <a:glow rad="63500">
              <a:schemeClr val="accent2">
                <a:satMod val="175000"/>
                <a:alpha val="40000"/>
              </a:schemeClr>
            </a:glow>
            <a:outerShdw blurRad="50800" dist="38100" dir="5400000" algn="t" rotWithShape="0">
              <a:prstClr val="black">
                <a:alpha val="40000"/>
              </a:prstClr>
            </a:outerShdw>
          </a:effectLst>
          <a:scene3d>
            <a:camera prst="perspectiveFront"/>
            <a:lightRig rig="balanced" dir="t">
              <a:rot lat="0" lon="0" rev="8700000"/>
            </a:lightRig>
          </a:scene3d>
          <a:sp3d>
            <a:bevelT w="190500" h="38100" prst="relaxedInse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effectLst>
                  <a:outerShdw blurRad="38100" dist="38100" dir="2700000" algn="tl">
                    <a:srgbClr val="000000">
                      <a:alpha val="43137"/>
                    </a:srgbClr>
                  </a:outerShdw>
                </a:effectLst>
                <a:latin typeface="+mj-lt"/>
              </a:rPr>
              <a:t>     Sales Revenue</a:t>
            </a:r>
          </a:p>
          <a:p>
            <a:r>
              <a:rPr lang="en-US" b="1" u="sng" dirty="0">
                <a:effectLst>
                  <a:outerShdw blurRad="38100" dist="38100" dir="2700000" algn="tl">
                    <a:srgbClr val="000000">
                      <a:alpha val="43137"/>
                    </a:srgbClr>
                  </a:outerShdw>
                </a:effectLst>
                <a:latin typeface="+mj-lt"/>
              </a:rPr>
              <a:t>   - Cost Of Goods Sold</a:t>
            </a:r>
          </a:p>
          <a:p>
            <a:r>
              <a:rPr lang="en-US" b="1" dirty="0">
                <a:effectLst>
                  <a:outerShdw blurRad="38100" dist="38100" dir="2700000" algn="tl">
                    <a:srgbClr val="000000">
                      <a:alpha val="43137"/>
                    </a:srgbClr>
                  </a:outerShdw>
                </a:effectLst>
                <a:latin typeface="+mj-lt"/>
              </a:rPr>
              <a:t>= Gross Profits or Gross Margin</a:t>
            </a:r>
          </a:p>
          <a:p>
            <a:r>
              <a:rPr lang="en-US" b="1" dirty="0">
                <a:effectLst>
                  <a:outerShdw blurRad="38100" dist="38100" dir="2700000" algn="tl">
                    <a:srgbClr val="000000">
                      <a:alpha val="43137"/>
                    </a:srgbClr>
                  </a:outerShdw>
                </a:effectLst>
                <a:latin typeface="+mj-lt"/>
              </a:rPr>
              <a:t>   - General, Selling, and </a:t>
            </a:r>
            <a:r>
              <a:rPr lang="en-US" b="1" u="sng" dirty="0">
                <a:effectLst>
                  <a:outerShdw blurRad="38100" dist="38100" dir="2700000" algn="tl">
                    <a:srgbClr val="000000">
                      <a:alpha val="43137"/>
                    </a:srgbClr>
                  </a:outerShdw>
                </a:effectLst>
                <a:latin typeface="+mj-lt"/>
              </a:rPr>
              <a:t>Administrative Expenses</a:t>
            </a:r>
          </a:p>
          <a:p>
            <a:r>
              <a:rPr lang="en-US" b="1" dirty="0">
                <a:effectLst>
                  <a:outerShdw blurRad="38100" dist="38100" dir="2700000" algn="tl">
                    <a:srgbClr val="000000">
                      <a:alpha val="43137"/>
                    </a:srgbClr>
                  </a:outerShdw>
                </a:effectLst>
                <a:latin typeface="+mj-lt"/>
              </a:rPr>
              <a:t>= Net Income or Net Loss</a:t>
            </a:r>
          </a:p>
        </p:txBody>
      </p:sp>
      <p:sp>
        <p:nvSpPr>
          <p:cNvPr id="12" name="Title 1"/>
          <p:cNvSpPr>
            <a:spLocks noGrp="1"/>
          </p:cNvSpPr>
          <p:nvPr>
            <p:ph type="title"/>
          </p:nvPr>
        </p:nvSpPr>
        <p:spPr>
          <a:xfrm>
            <a:off x="2451681" y="553344"/>
            <a:ext cx="4648200" cy="600543"/>
          </a:xfrm>
        </p:spPr>
        <p:txBody>
          <a:bodyPr/>
          <a:lstStyle/>
          <a:p>
            <a:pPr algn="ctr" eaLnBrk="1" hangingPunct="1"/>
            <a:r>
              <a:rPr lang="en-US" sz="2400" dirty="0">
                <a:solidFill>
                  <a:srgbClr val="294199"/>
                </a:solidFill>
                <a:effectLst>
                  <a:outerShdw blurRad="38100" dist="38100" dir="2700000" algn="tl">
                    <a:srgbClr val="000000">
                      <a:alpha val="43137"/>
                    </a:srgbClr>
                  </a:outerShdw>
                </a:effectLst>
                <a:latin typeface="Verdana"/>
              </a:rPr>
              <a:t>Periodic System</a:t>
            </a:r>
          </a:p>
        </p:txBody>
      </p:sp>
      <p:sp>
        <p:nvSpPr>
          <p:cNvPr id="13" name="Right Arrow 12"/>
          <p:cNvSpPr/>
          <p:nvPr/>
        </p:nvSpPr>
        <p:spPr>
          <a:xfrm rot="8502216" flipH="1">
            <a:off x="3237822" y="4063852"/>
            <a:ext cx="5193236" cy="365342"/>
          </a:xfrm>
          <a:prstGeom prst="rightArrow">
            <a:avLst>
              <a:gd name="adj1" fmla="val 61825"/>
              <a:gd name="adj2" fmla="val 50000"/>
            </a:avLst>
          </a:prstGeom>
          <a:solidFill>
            <a:srgbClr val="294199"/>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p>
        </p:txBody>
      </p:sp>
      <p:sp>
        <p:nvSpPr>
          <p:cNvPr id="14" name="Right Arrow 13"/>
          <p:cNvSpPr/>
          <p:nvPr/>
        </p:nvSpPr>
        <p:spPr>
          <a:xfrm rot="2614306" flipH="1">
            <a:off x="3046888" y="3051651"/>
            <a:ext cx="2358480" cy="498939"/>
          </a:xfrm>
          <a:prstGeom prst="rightArrow">
            <a:avLst>
              <a:gd name="adj1" fmla="val 61825"/>
              <a:gd name="adj2" fmla="val 50000"/>
            </a:avLst>
          </a:prstGeom>
          <a:solidFill>
            <a:srgbClr val="294199"/>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p>
        </p:txBody>
      </p:sp>
      <p:sp>
        <p:nvSpPr>
          <p:cNvPr id="6" name="TextBox 5"/>
          <p:cNvSpPr txBox="1"/>
          <p:nvPr/>
        </p:nvSpPr>
        <p:spPr>
          <a:xfrm rot="19373488">
            <a:off x="4012046" y="4814345"/>
            <a:ext cx="1697901" cy="369332"/>
          </a:xfrm>
          <a:prstGeom prst="rect">
            <a:avLst/>
          </a:prstGeom>
          <a:noFill/>
        </p:spPr>
        <p:txBody>
          <a:bodyPr wrap="none" rtlCol="0">
            <a:spAutoFit/>
          </a:bodyPr>
          <a:lstStyle/>
          <a:p>
            <a:r>
              <a:rPr lang="en-US" dirty="0">
                <a:solidFill>
                  <a:schemeClr val="bg1"/>
                </a:solidFill>
              </a:rPr>
              <a:t>Net Purchases</a:t>
            </a:r>
          </a:p>
        </p:txBody>
      </p:sp>
      <p:sp>
        <p:nvSpPr>
          <p:cNvPr id="7" name="TextBox 6"/>
          <p:cNvSpPr txBox="1"/>
          <p:nvPr/>
        </p:nvSpPr>
        <p:spPr>
          <a:xfrm rot="2620693">
            <a:off x="3366955" y="3281884"/>
            <a:ext cx="1988765"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dirty="0"/>
              <a:t>Cost of Goods Sold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31"/>
                                        </p:tgtEl>
                                        <p:attrNameLst>
                                          <p:attrName>style.visibility</p:attrName>
                                        </p:attrNameLst>
                                      </p:cBhvr>
                                      <p:to>
                                        <p:strVal val="visible"/>
                                      </p:to>
                                    </p:set>
                                    <p:anim calcmode="lin" valueType="num">
                                      <p:cBhvr additive="base">
                                        <p:cTn id="13" dur="500" fill="hold"/>
                                        <p:tgtEl>
                                          <p:spTgt spid="26631"/>
                                        </p:tgtEl>
                                        <p:attrNameLst>
                                          <p:attrName>ppt_x</p:attrName>
                                        </p:attrNameLst>
                                      </p:cBhvr>
                                      <p:tavLst>
                                        <p:tav tm="0">
                                          <p:val>
                                            <p:strVal val="#ppt_x"/>
                                          </p:val>
                                        </p:tav>
                                        <p:tav tm="100000">
                                          <p:val>
                                            <p:strVal val="#ppt_x"/>
                                          </p:val>
                                        </p:tav>
                                      </p:tavLst>
                                    </p:anim>
                                    <p:anim calcmode="lin" valueType="num">
                                      <p:cBhvr additive="base">
                                        <p:cTn id="14"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anim calcmode="lin" valueType="num">
                                      <p:cBhvr>
                                        <p:cTn id="54" dur="1000" fill="hold"/>
                                        <p:tgtEl>
                                          <p:spTgt spid="2"/>
                                        </p:tgtEl>
                                        <p:attrNameLst>
                                          <p:attrName>ppt_x</p:attrName>
                                        </p:attrNameLst>
                                      </p:cBhvr>
                                      <p:tavLst>
                                        <p:tav tm="0">
                                          <p:val>
                                            <p:strVal val="#ppt_x"/>
                                          </p:val>
                                        </p:tav>
                                        <p:tav tm="100000">
                                          <p:val>
                                            <p:strVal val="#ppt_x"/>
                                          </p:val>
                                        </p:tav>
                                      </p:tavLst>
                                    </p:anim>
                                    <p:anim calcmode="lin" valueType="num">
                                      <p:cBhvr>
                                        <p:cTn id="5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 grpId="0" animBg="1"/>
      <p:bldP spid="3" grpId="0" animBg="1"/>
      <p:bldP spid="13" grpId="0" animBg="1"/>
      <p:bldP spid="14" grpId="0" animBg="1"/>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90092" y="152400"/>
            <a:ext cx="8901507" cy="6096000"/>
          </a:xfrm>
          <a:solidFill>
            <a:schemeClr val="accent1">
              <a:lumMod val="90000"/>
            </a:schemeClr>
          </a:solidFill>
        </p:spPr>
        <p:style>
          <a:lnRef idx="2">
            <a:schemeClr val="accent1"/>
          </a:lnRef>
          <a:fillRef idx="1">
            <a:schemeClr val="lt1"/>
          </a:fillRef>
          <a:effectRef idx="0">
            <a:schemeClr val="accent1"/>
          </a:effectRef>
          <a:fontRef idx="minor">
            <a:schemeClr val="dk1"/>
          </a:fontRef>
        </p:style>
        <p:txBody>
          <a:bodyPr/>
          <a:lstStyle/>
          <a:p>
            <a:pPr marL="0" indent="0" algn="ctr" eaLnBrk="1" hangingPunct="1">
              <a:buNone/>
            </a:pPr>
            <a:r>
              <a:rPr lang="en-US" sz="3600" b="1" dirty="0">
                <a:effectLst>
                  <a:outerShdw blurRad="38100" dist="38100" dir="2700000" algn="tl">
                    <a:srgbClr val="000000">
                      <a:alpha val="43137"/>
                    </a:srgbClr>
                  </a:outerShdw>
                </a:effectLst>
                <a:latin typeface="Verdana"/>
              </a:rPr>
              <a:t>Balance Sheet &amp; Income Statement impact </a:t>
            </a:r>
          </a:p>
        </p:txBody>
      </p:sp>
      <p:sp>
        <p:nvSpPr>
          <p:cNvPr id="2" name="TextBox 1"/>
          <p:cNvSpPr txBox="1"/>
          <p:nvPr/>
        </p:nvSpPr>
        <p:spPr>
          <a:xfrm>
            <a:off x="1676400" y="5343071"/>
            <a:ext cx="6186093" cy="830997"/>
          </a:xfrm>
          <a:prstGeom prst="rect">
            <a:avLst/>
          </a:prstGeom>
          <a:noFill/>
        </p:spPr>
        <p:txBody>
          <a:bodyPr wrap="square" rtlCol="0">
            <a:spAutoFit/>
          </a:bodyPr>
          <a:lstStyle/>
          <a:p>
            <a:r>
              <a:rPr lang="en-US" sz="1600" b="1" dirty="0">
                <a:solidFill>
                  <a:srgbClr val="C00000"/>
                </a:solidFill>
                <a:effectLst>
                  <a:outerShdw blurRad="38100" dist="38100" dir="2700000" algn="tl">
                    <a:srgbClr val="000000">
                      <a:alpha val="43137"/>
                    </a:srgbClr>
                  </a:outerShdw>
                </a:effectLst>
                <a:latin typeface="Verdana"/>
                <a:cs typeface="Verdana"/>
              </a:rPr>
              <a:t>Figure 11.2 </a:t>
            </a:r>
          </a:p>
          <a:p>
            <a:r>
              <a:rPr lang="en-US" sz="1600" b="1" dirty="0">
                <a:effectLst>
                  <a:outerShdw blurRad="38100" dist="38100" dir="2700000" algn="tl">
                    <a:srgbClr val="000000">
                      <a:alpha val="43137"/>
                    </a:srgbClr>
                  </a:outerShdw>
                </a:effectLst>
                <a:latin typeface="Verdana"/>
                <a:cs typeface="Verdana"/>
              </a:rPr>
              <a:t>Reporting Inventory on a Partial Balance Sheet and Income Statement</a:t>
            </a:r>
          </a:p>
        </p:txBody>
      </p:sp>
      <p:pic>
        <p:nvPicPr>
          <p:cNvPr id="3" name="Picture 2" descr="fig11_02.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7362" y="1447800"/>
            <a:ext cx="8246966" cy="3895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ater_Template">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Slater_Template.pot</Template>
  <TotalTime>465</TotalTime>
  <Words>3144</Words>
  <Application>Microsoft Office PowerPoint</Application>
  <PresentationFormat>On-screen Show (4:3)</PresentationFormat>
  <Paragraphs>328</Paragraphs>
  <Slides>51</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ＭＳ Ｐゴシック</vt:lpstr>
      <vt:lpstr>Adobe Jenson Italic</vt:lpstr>
      <vt:lpstr>Arial</vt:lpstr>
      <vt:lpstr>Courier New</vt:lpstr>
      <vt:lpstr>Tw Cen MT</vt:lpstr>
      <vt:lpstr>Verdana</vt:lpstr>
      <vt:lpstr>Wingdings</vt:lpstr>
      <vt:lpstr>ヒラギノ角ゴ Pro W3</vt:lpstr>
      <vt:lpstr>Slater_Template</vt:lpstr>
      <vt:lpstr>Chapter 11  Preparing a Worksheet for a Merchandise Company</vt:lpstr>
      <vt:lpstr>Learning Objectives </vt:lpstr>
      <vt:lpstr>PowerPoint Presentation</vt:lpstr>
      <vt:lpstr>Adjustments for Merchandise Inventory-Periodic System</vt:lpstr>
      <vt:lpstr>Adjustments for Merchandise Inventory-Periodic System</vt:lpstr>
      <vt:lpstr>PowerPoint Presentation</vt:lpstr>
      <vt:lpstr>PowerPoint Presentation</vt:lpstr>
      <vt:lpstr>Periodic System</vt:lpstr>
      <vt:lpstr>PowerPoint Presentation</vt:lpstr>
      <vt:lpstr>Let’s Practice</vt:lpstr>
      <vt:lpstr>Let’s Practice</vt:lpstr>
      <vt:lpstr>Let’s Practice</vt:lpstr>
      <vt:lpstr>PowerPoint Presentation</vt:lpstr>
      <vt:lpstr>Let’s Practice</vt:lpstr>
      <vt:lpstr>PowerPoint Presentation</vt:lpstr>
      <vt:lpstr>Adjustments for Unearned Revenue</vt:lpstr>
      <vt:lpstr>Adjustments for Unearned Revenue</vt:lpstr>
      <vt:lpstr>PowerPoint Presentation</vt:lpstr>
      <vt:lpstr>PowerPoint Presentation</vt:lpstr>
      <vt:lpstr>PowerPoint Presentation</vt:lpstr>
      <vt:lpstr>Preparing a Worksheet for a Merchandise Company</vt:lpstr>
      <vt:lpstr>Enter the trial  balance </vt:lpstr>
      <vt:lpstr>New Accounts Are Added  As Needed</vt:lpstr>
      <vt:lpstr>Adjustment C:  Rental Income Earned</vt:lpstr>
      <vt:lpstr>Adjustment D: Supplies on Hand</vt:lpstr>
      <vt:lpstr>PowerPoint Presentation</vt:lpstr>
      <vt:lpstr>PowerPoint Presentation</vt:lpstr>
      <vt:lpstr>Adjustment E:  Insurance Expired</vt:lpstr>
      <vt:lpstr>Adjustment F: Depreciation Expense</vt:lpstr>
      <vt:lpstr>PowerPoint Presentation</vt:lpstr>
      <vt:lpstr>PowerPoint Presentation</vt:lpstr>
      <vt:lpstr>Adjustment G: Salaries Accrued</vt:lpstr>
      <vt:lpstr>Worksheet With Adjustments</vt:lpstr>
      <vt:lpstr>Fill out income statement columns</vt:lpstr>
      <vt:lpstr>Fill Out The Balance Sheet Columns </vt:lpstr>
      <vt:lpstr>Figure 11.8 Completed Worksheet</vt:lpstr>
      <vt:lpstr>PowerPoint Presentation</vt:lpstr>
      <vt:lpstr>Summary of the chapter</vt:lpstr>
      <vt:lpstr>Summary of the chapter</vt:lpstr>
      <vt:lpstr>Summary of the chapter</vt:lpstr>
      <vt:lpstr>Table 11.1 Summary of New Account Titles</vt:lpstr>
      <vt:lpstr>Figure 11.9 Trial Balance for Mannon Co.</vt:lpstr>
      <vt:lpstr>Figure 11.10 Trial Balance for Michaud Co.</vt:lpstr>
      <vt:lpstr>Figure 11.11 Trial Balance for Jim’s Hardware</vt:lpstr>
      <vt:lpstr>Figure 11.12 Trial Balance for Carol Company</vt:lpstr>
      <vt:lpstr>Figure 11.13 Trial Balance for Ron’s Wholesale Clothing Company</vt:lpstr>
      <vt:lpstr>Figure 11.14 Trial Balance for Jabar’s Hardware</vt:lpstr>
      <vt:lpstr>Figure 11.15 Trial Balance for Cannon Company</vt:lpstr>
      <vt:lpstr>Figure 11.16 Trial Balance for Jack’s Wholesale Clothing Company</vt:lpstr>
      <vt:lpstr>Figure 11.17 Trial Balance for Smith Computer Center</vt:lpstr>
      <vt:lpstr>Figure 11A.1 Worksheet for Art’s Wholesale Clothing Company Using a Perpetual Inventory System</vt:lpstr>
    </vt:vector>
  </TitlesOfParts>
  <Manager/>
  <Company>Copyright ©2016 Pearson Education, Inc.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subject>College Accounting: A Practical Approach, 13e</dc:subject>
  <dc:creator>Slater</dc:creator>
  <cp:keywords/>
  <dc:description/>
  <cp:lastModifiedBy>Nelly Cintron-Lorenzo</cp:lastModifiedBy>
  <cp:revision>175</cp:revision>
  <dcterms:created xsi:type="dcterms:W3CDTF">2013-04-22T16:46:23Z</dcterms:created>
  <dcterms:modified xsi:type="dcterms:W3CDTF">2017-11-28T03:41:38Z</dcterms:modified>
  <cp:category/>
</cp:coreProperties>
</file>