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8"/>
  </p:notesMasterIdLst>
  <p:sldIdLst>
    <p:sldId id="364" r:id="rId2"/>
    <p:sldId id="256" r:id="rId3"/>
    <p:sldId id="258" r:id="rId4"/>
    <p:sldId id="260" r:id="rId5"/>
    <p:sldId id="262" r:id="rId6"/>
    <p:sldId id="265" r:id="rId7"/>
    <p:sldId id="345" r:id="rId8"/>
    <p:sldId id="270" r:id="rId9"/>
    <p:sldId id="271" r:id="rId10"/>
    <p:sldId id="274" r:id="rId11"/>
    <p:sldId id="278" r:id="rId12"/>
    <p:sldId id="281" r:id="rId13"/>
    <p:sldId id="284" r:id="rId14"/>
    <p:sldId id="287" r:id="rId15"/>
    <p:sldId id="288" r:id="rId16"/>
    <p:sldId id="290" r:id="rId17"/>
    <p:sldId id="291" r:id="rId18"/>
    <p:sldId id="295" r:id="rId19"/>
    <p:sldId id="350" r:id="rId20"/>
    <p:sldId id="298" r:id="rId21"/>
    <p:sldId id="299" r:id="rId22"/>
    <p:sldId id="302" r:id="rId23"/>
    <p:sldId id="304" r:id="rId24"/>
    <p:sldId id="306" r:id="rId25"/>
    <p:sldId id="356" r:id="rId26"/>
    <p:sldId id="309" r:id="rId27"/>
    <p:sldId id="311" r:id="rId28"/>
    <p:sldId id="357" r:id="rId29"/>
    <p:sldId id="359" r:id="rId30"/>
    <p:sldId id="360" r:id="rId31"/>
    <p:sldId id="318" r:id="rId32"/>
    <p:sldId id="320" r:id="rId33"/>
    <p:sldId id="321" r:id="rId34"/>
    <p:sldId id="322" r:id="rId35"/>
    <p:sldId id="323" r:id="rId36"/>
    <p:sldId id="324" r:id="rId37"/>
    <p:sldId id="325" r:id="rId38"/>
    <p:sldId id="326" r:id="rId39"/>
    <p:sldId id="327" r:id="rId40"/>
    <p:sldId id="329" r:id="rId41"/>
    <p:sldId id="330" r:id="rId42"/>
    <p:sldId id="331" r:id="rId43"/>
    <p:sldId id="332" r:id="rId44"/>
    <p:sldId id="333" r:id="rId45"/>
    <p:sldId id="335" r:id="rId46"/>
    <p:sldId id="365" r:id="rId47"/>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97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AA2D"/>
    <a:srgbClr val="FF1515"/>
    <a:srgbClr val="F5F2B5"/>
    <a:srgbClr val="FFFEEB"/>
    <a:srgbClr val="FFFFDD"/>
    <a:srgbClr val="FFFFCC"/>
    <a:srgbClr val="EA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648" autoAdjust="0"/>
  </p:normalViewPr>
  <p:slideViewPr>
    <p:cSldViewPr>
      <p:cViewPr varScale="1">
        <p:scale>
          <a:sx n="79" d="100"/>
          <a:sy n="79" d="100"/>
        </p:scale>
        <p:origin x="924" y="90"/>
      </p:cViewPr>
      <p:guideLst>
        <p:guide orient="horz" pos="2160"/>
        <p:guide pos="2976"/>
      </p:guideLst>
    </p:cSldViewPr>
  </p:slideViewPr>
  <p:outlineViewPr>
    <p:cViewPr>
      <p:scale>
        <a:sx n="33" d="100"/>
        <a:sy n="33" d="100"/>
      </p:scale>
      <p:origin x="0" y="0"/>
    </p:cViewPr>
  </p:outlineViewPr>
  <p:notesTextViewPr>
    <p:cViewPr>
      <p:scale>
        <a:sx n="100" d="100"/>
        <a:sy n="100" d="100"/>
      </p:scale>
      <p:origin x="0" y="-27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defRPr sz="1200"/>
            </a:lvl1pPr>
          </a:lstStyle>
          <a:p>
            <a:endParaRPr lang="en-US"/>
          </a:p>
        </p:txBody>
      </p:sp>
      <p:sp>
        <p:nvSpPr>
          <p:cNvPr id="5123" name="Rectangle 3"/>
          <p:cNvSpPr>
            <a:spLocks noGrp="1" noChangeArrowheads="1"/>
          </p:cNvSpPr>
          <p:nvPr>
            <p:ph type="dt" idx="1"/>
          </p:nvPr>
        </p:nvSpPr>
        <p:spPr bwMode="auto">
          <a:xfrm>
            <a:off x="397256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a:defRPr sz="1200"/>
            </a:lvl1pPr>
          </a:lstStyle>
          <a:p>
            <a:endParaRPr lang="en-US"/>
          </a:p>
        </p:txBody>
      </p:sp>
      <p:sp>
        <p:nvSpPr>
          <p:cNvPr id="1434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defRPr sz="1200"/>
            </a:lvl1pPr>
          </a:lstStyle>
          <a:p>
            <a:endParaRPr lang="en-US"/>
          </a:p>
        </p:txBody>
      </p:sp>
      <p:sp>
        <p:nvSpPr>
          <p:cNvPr id="5127"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a:defRPr sz="1200"/>
            </a:lvl1pPr>
          </a:lstStyle>
          <a:p>
            <a:fld id="{B349569E-9BD0-4550-AC73-11D2FAAC5813}" type="slidenum">
              <a:rPr lang="en-US"/>
              <a:pPr/>
              <a:t>‹#›</a:t>
            </a:fld>
            <a:endParaRPr lang="en-US"/>
          </a:p>
        </p:txBody>
      </p:sp>
    </p:spTree>
    <p:extLst>
      <p:ext uri="{BB962C8B-B14F-4D97-AF65-F5344CB8AC3E}">
        <p14:creationId xmlns:p14="http://schemas.microsoft.com/office/powerpoint/2010/main" val="5351914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10D144C0-0ADD-47DC-AB93-7DE9DB2E7914}" type="slidenum">
              <a:rPr lang="en-US" smtClean="0"/>
              <a:pPr eaLnBrk="1" hangingPunct="1"/>
              <a:t>1</a:t>
            </a:fld>
            <a:endParaRPr lang="en-US" smtClean="0"/>
          </a:p>
        </p:txBody>
      </p:sp>
    </p:spTree>
    <p:extLst>
      <p:ext uri="{BB962C8B-B14F-4D97-AF65-F5344CB8AC3E}">
        <p14:creationId xmlns:p14="http://schemas.microsoft.com/office/powerpoint/2010/main" val="801401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i="1" dirty="0" smtClean="0">
                <a:latin typeface="Verdana" pitchFamily="34" charset="0"/>
              </a:rPr>
              <a:t>F</a:t>
            </a:r>
            <a:r>
              <a:rPr lang="en-US" b="1" i="1" dirty="0" smtClean="0">
                <a:latin typeface="Verdana" pitchFamily="34" charset="0"/>
              </a:rPr>
              <a:t>low test procedure 1. Install the hydrant cap-pressure gauge on the flow hydrant outlet.2. Slowly open the hydrant fully and record the static pressure on the pressure gauge</a:t>
            </a:r>
            <a:r>
              <a:rPr lang="en-US" dirty="0" smtClean="0">
                <a:latin typeface="Arial" pitchFamily="34" charset="0"/>
                <a:ea typeface="ＭＳ Ｐゴシック" pitchFamily="34" charset="-128"/>
              </a:rPr>
              <a:t> This is the static pressure measurement (water at rest). </a:t>
            </a:r>
            <a:r>
              <a:rPr lang="en-US" b="1" dirty="0" smtClean="0">
                <a:latin typeface="Arial" pitchFamily="34" charset="0"/>
                <a:ea typeface="ＭＳ Ｐゴシック" pitchFamily="34" charset="-128"/>
              </a:rPr>
              <a:t>Remove the hydrant cap-pressure gauge and relocate it to the residual test hydrant </a:t>
            </a:r>
            <a:r>
              <a:rPr lang="en-US" b="1" u="sng" dirty="0" smtClean="0">
                <a:latin typeface="Arial" pitchFamily="34" charset="0"/>
                <a:ea typeface="ＭＳ Ｐゴシック" pitchFamily="34" charset="-128"/>
              </a:rPr>
              <a:t>upstream </a:t>
            </a:r>
            <a:r>
              <a:rPr lang="en-US" b="1" dirty="0" smtClean="0">
                <a:latin typeface="Arial" pitchFamily="34" charset="0"/>
                <a:ea typeface="ＭＳ Ｐゴシック" pitchFamily="34" charset="-128"/>
              </a:rPr>
              <a:t>of the flow test. See Figure 13.6pg 323 </a:t>
            </a:r>
            <a:r>
              <a:rPr lang="en-US" dirty="0" smtClean="0">
                <a:latin typeface="Arial" pitchFamily="34" charset="0"/>
                <a:ea typeface="ＭＳ Ｐゴシック" pitchFamily="34" charset="-128"/>
              </a:rPr>
              <a:t>3. If only one hydrant is available, then leave the gauge on the flow hydrant and test from the other 2½-inch outlet. 3. </a:t>
            </a:r>
            <a:r>
              <a:rPr lang="en-US" b="1" dirty="0" smtClean="0">
                <a:latin typeface="Arial" pitchFamily="34" charset="0"/>
                <a:ea typeface="ＭＳ Ｐゴシック" pitchFamily="34" charset="-128"/>
              </a:rPr>
              <a:t>Open the hydrant fully and let any debris from the water main flush out. 4</a:t>
            </a:r>
            <a:r>
              <a:rPr lang="en-US" b="1" baseline="0" dirty="0" smtClean="0">
                <a:latin typeface="Arial" pitchFamily="34" charset="0"/>
                <a:ea typeface="ＭＳ Ｐゴシック" pitchFamily="34" charset="-128"/>
              </a:rPr>
              <a:t> </a:t>
            </a:r>
            <a:r>
              <a:rPr lang="en-US" b="1" dirty="0" smtClean="0">
                <a:latin typeface="Arial" pitchFamily="34" charset="0"/>
                <a:ea typeface="ＭＳ Ｐゴシック" pitchFamily="34" charset="-128"/>
              </a:rPr>
              <a:t>Once the water is flowing clear, take the pitot gauge reading. </a:t>
            </a:r>
            <a:r>
              <a:rPr lang="en-US" dirty="0" smtClean="0">
                <a:latin typeface="Arial" pitchFamily="34" charset="0"/>
                <a:ea typeface="ＭＳ Ｐゴシック" pitchFamily="34" charset="-128"/>
              </a:rPr>
              <a:t>4. The pitot gauge should be firmly held and inserted into the flowing water at the centerline of the outlet and at least ½ the diameter of the outlet away from the barrel. Once the gauge is properly inserted the correct distance into the flow, take the pressure reading on the pitot gauge and record it.  5. </a:t>
            </a:r>
            <a:r>
              <a:rPr lang="en-US" b="1" i="1" dirty="0" smtClean="0">
                <a:latin typeface="Verdana" pitchFamily="34" charset="0"/>
              </a:rPr>
              <a:t>While the water is still flowing, record the pressure decrease on the hydrant cap gauge downstream on the residual test hydrant. </a:t>
            </a:r>
            <a:r>
              <a:rPr lang="en-US" dirty="0" smtClean="0">
                <a:latin typeface="Arial" pitchFamily="34" charset="0"/>
                <a:ea typeface="ＭＳ Ｐゴシック" pitchFamily="34" charset="-128"/>
              </a:rPr>
              <a:t>5. This records the remaining pressure on the system and should drop the static pressure by at least 25% or 15 psi to validate the flow data. If flow has not decreased the static pressure by 25% or 15 psi, open additional fire hydrant outlets until you get a sufficient drop in pressure. If additional fire hydrant outlets are used, record the pitot readings and the residual pressure at the test hydrant at the same time. 6. </a:t>
            </a:r>
            <a:r>
              <a:rPr lang="en-US" b="1" i="1" dirty="0" smtClean="0">
                <a:latin typeface="Verdana" pitchFamily="34" charset="0"/>
              </a:rPr>
              <a:t>Take the data collected and draw the water curve for the hydrant system on 1.85n hydraulic graph paper. </a:t>
            </a:r>
            <a:r>
              <a:rPr lang="en-US" dirty="0" smtClean="0">
                <a:latin typeface="Arial" pitchFamily="34" charset="0"/>
                <a:ea typeface="ＭＳ Ｐゴシック" pitchFamily="34" charset="-128"/>
              </a:rPr>
              <a:t>This will show the available water at the fire hydrant location. See </a:t>
            </a:r>
            <a:r>
              <a:rPr lang="en-US" b="1" dirty="0" smtClean="0">
                <a:latin typeface="Verdana" pitchFamily="34" charset="0"/>
                <a:ea typeface="ＭＳ Ｐゴシック" pitchFamily="34" charset="-128"/>
              </a:rPr>
              <a:t>FIGURE 13.9   </a:t>
            </a:r>
            <a:r>
              <a:rPr lang="en-US" dirty="0" smtClean="0">
                <a:latin typeface="Verdana" pitchFamily="34" charset="0"/>
                <a:ea typeface="ＭＳ Ｐゴシック" pitchFamily="34" charset="-128"/>
              </a:rPr>
              <a:t>Water graph paper allows the water curve to be drawn as a straight line. Any point along the line will show pressure on the left and flow in </a:t>
            </a:r>
            <a:r>
              <a:rPr lang="en-US" dirty="0" err="1" smtClean="0">
                <a:latin typeface="Verdana" pitchFamily="34" charset="0"/>
                <a:ea typeface="ＭＳ Ｐゴシック" pitchFamily="34" charset="-128"/>
              </a:rPr>
              <a:t>gpm</a:t>
            </a:r>
            <a:r>
              <a:rPr lang="en-US" dirty="0" smtClean="0">
                <a:latin typeface="Verdana" pitchFamily="34" charset="0"/>
                <a:ea typeface="ＭＳ Ｐゴシック" pitchFamily="34" charset="-128"/>
              </a:rPr>
              <a:t> at the bottom on Scale A., </a:t>
            </a:r>
            <a:r>
              <a:rPr lang="en-US" dirty="0" smtClean="0">
                <a:latin typeface="Arial" pitchFamily="34" charset="0"/>
                <a:ea typeface="ＭＳ Ｐゴシック" pitchFamily="34" charset="-128"/>
              </a:rPr>
              <a:t>First, plot the static pressure at zero flow, which represents the system's available water. Next, select a scale at the graph paper and locate the flowing pressure at 15 psi with a total flow of 654 gallons per minute. The water curve can now be drawn on 1.85n graph paper using the ruler to connect the two data points. This special graph paper allows a curve to be drawn as a straight line. The area located below the line represents all of the available water from this fire hydrant. As we can see in this figure, the maximum flow for this hydrant is 654 gallons per minute at 20 psi residual pressure</a:t>
            </a:r>
          </a:p>
          <a:p>
            <a:endParaRPr lang="en-US" b="1" i="1" dirty="0" smtClean="0">
              <a:latin typeface="Verdana" pitchFamily="34" charset="0"/>
            </a:endParaRPr>
          </a:p>
          <a:p>
            <a:endParaRPr lang="en-US" b="1" i="1" dirty="0" smtClean="0">
              <a:latin typeface="Verdana" pitchFamily="34" charset="0"/>
            </a:endParaRPr>
          </a:p>
          <a:p>
            <a:endParaRPr lang="en-US" b="1" i="1" dirty="0" smtClean="0">
              <a:latin typeface="Verdana" pitchFamily="34" charset="0"/>
            </a:endParaRPr>
          </a:p>
          <a:p>
            <a:endParaRPr lang="en-US" b="1" i="1" dirty="0" smtClean="0">
              <a:latin typeface="Verdana" pitchFamily="34" charset="0"/>
            </a:endParaRPr>
          </a:p>
          <a:p>
            <a:endParaRPr lang="en-US" b="1" i="1" dirty="0" smtClean="0">
              <a:latin typeface="Verdana" pitchFamily="34" charset="0"/>
            </a:endParaRPr>
          </a:p>
          <a:p>
            <a:endParaRPr lang="en-US" b="1" i="1" dirty="0" smtClean="0">
              <a:latin typeface="Verdana" pitchFamily="34" charset="0"/>
            </a:endParaRPr>
          </a:p>
          <a:p>
            <a:endParaRPr lang="en-US" b="1" i="1" dirty="0" smtClean="0">
              <a:latin typeface="Verdana" pitchFamily="34" charset="0"/>
            </a:endParaRPr>
          </a:p>
          <a:p>
            <a:r>
              <a:rPr lang="en-US" b="1" i="1" dirty="0" smtClean="0">
                <a:latin typeface="Verdana" pitchFamily="34" charset="0"/>
              </a:rPr>
              <a:t>a</a:t>
            </a:r>
            <a:endParaRPr lang="en-US" b="1" i="1" dirty="0" smtClean="0">
              <a:latin typeface="Verdana" pitchFamily="34" charset="0"/>
            </a:endParaRPr>
          </a:p>
          <a:p>
            <a:endParaRPr lang="en-US" dirty="0" smtClean="0">
              <a:latin typeface="Arial" pitchFamily="34" charset="0"/>
              <a:ea typeface="ＭＳ Ｐゴシック" pitchFamily="34" charset="-128"/>
            </a:endParaRP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38652428" indent="-38186541">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65887"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31774"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9766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63547"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F0E6EBBF-2622-4028-AA32-05246197B975}" type="slidenum">
              <a:rPr lang="en-US" sz="1200"/>
              <a:pPr/>
              <a:t>10</a:t>
            </a:fld>
            <a:endParaRPr lang="en-US" sz="1200"/>
          </a:p>
        </p:txBody>
      </p:sp>
    </p:spTree>
    <p:extLst>
      <p:ext uri="{BB962C8B-B14F-4D97-AF65-F5344CB8AC3E}">
        <p14:creationId xmlns:p14="http://schemas.microsoft.com/office/powerpoint/2010/main" val="9720888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ea typeface="ＭＳ Ｐゴシック" pitchFamily="34" charset="-128"/>
              </a:rPr>
              <a:t>Example flow test: The static pressure is 40 psi. Once water flows, the pressure drops to 20 psi or decreases by 5%. The pitot gauge reading is taken, and it is 15 psi at full flow</a:t>
            </a:r>
            <a:r>
              <a:rPr lang="en-US" b="1" dirty="0" smtClean="0">
                <a:latin typeface="Arial" pitchFamily="34" charset="0"/>
                <a:ea typeface="ＭＳ Ｐゴシック" pitchFamily="34" charset="-128"/>
              </a:rPr>
              <a:t>.  In the formula, Q = the flow in </a:t>
            </a:r>
            <a:r>
              <a:rPr lang="en-US" b="1" dirty="0" err="1" smtClean="0">
                <a:latin typeface="Arial" pitchFamily="34" charset="0"/>
                <a:ea typeface="ＭＳ Ｐゴシック" pitchFamily="34" charset="-128"/>
              </a:rPr>
              <a:t>gpm</a:t>
            </a:r>
            <a:r>
              <a:rPr lang="en-US" b="1" dirty="0" smtClean="0">
                <a:latin typeface="Arial" pitchFamily="34" charset="0"/>
                <a:ea typeface="ＭＳ Ｐゴシック" pitchFamily="34" charset="-128"/>
              </a:rPr>
              <a:t>, c = the coefficient of roughness based on the outlet type in Figure 13.7, d 2 = the measured diameter of the 2½-inch outlet in 1/16-inch increments, and p  is the pitot reading pressure from the flow test</a:t>
            </a:r>
            <a:r>
              <a:rPr lang="en-US" dirty="0" smtClean="0">
                <a:latin typeface="Arial" pitchFamily="34" charset="0"/>
                <a:ea typeface="ＭＳ Ｐゴシック" pitchFamily="34" charset="-128"/>
              </a:rPr>
              <a:t>. Other considerations Flow test demonstrates available water at test fire hydrant only. The NFPA recommends that fire hydrant pressures not fall below 20 psi, as damage can occur to the water mains. If more underground piping is to be added to extend the service onto the property, the friction loss of that pipe would have to be calculated to determine any additional pressure loss from the fire hydrant to the sprinkler system connection. If the sprinkler system hydraulic demand falls above the available water curve, then either a larger water supply main is required or a fire pump must be installed to elevate the pressure and increase the height of the water curve. Any sprinkler system demands that fall right on the line need to be carefully reviewed. Sprinkler system will need to compensate for inadequate flow. Test data is not representative of maximum daily water demand.</a:t>
            </a:r>
          </a:p>
          <a:p>
            <a:endParaRPr lang="en-US" dirty="0" smtClean="0">
              <a:latin typeface="Arial" pitchFamily="34" charset="0"/>
              <a:ea typeface="ＭＳ Ｐゴシック" pitchFamily="34" charset="-128"/>
            </a:endParaRPr>
          </a:p>
          <a:p>
            <a:endParaRPr lang="en-US" b="1" i="1" dirty="0" smtClean="0">
              <a:latin typeface="Verdana" pitchFamily="34" charset="0"/>
            </a:endParaRPr>
          </a:p>
          <a:p>
            <a:endParaRPr lang="en-US" dirty="0" smtClean="0">
              <a:latin typeface="Arial" pitchFamily="34" charset="0"/>
              <a:ea typeface="ＭＳ Ｐゴシック" pitchFamily="34" charset="-128"/>
            </a:endParaRP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38652428" indent="-38186541">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65887"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31774"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9766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63547"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D3C69DC2-3474-481B-B61F-68E4E8418DE3}" type="slidenum">
              <a:rPr lang="en-US" sz="1200"/>
              <a:pPr/>
              <a:t>11</a:t>
            </a:fld>
            <a:endParaRPr lang="en-US" sz="1200"/>
          </a:p>
        </p:txBody>
      </p:sp>
    </p:spTree>
    <p:extLst>
      <p:ext uri="{BB962C8B-B14F-4D97-AF65-F5344CB8AC3E}">
        <p14:creationId xmlns:p14="http://schemas.microsoft.com/office/powerpoint/2010/main" val="21434833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1774">
              <a:defRPr/>
            </a:pPr>
            <a:r>
              <a:rPr lang="en-US" b="1" dirty="0" smtClean="0">
                <a:latin typeface="Verdana" pitchFamily="34" charset="0"/>
              </a:rPr>
              <a:t>Water System components require maintenance by water utility or fire department.  Fire hydrants require regular maintenance. </a:t>
            </a:r>
            <a:r>
              <a:rPr lang="en-US" dirty="0" smtClean="0">
                <a:latin typeface="Arial" pitchFamily="34" charset="0"/>
                <a:ea typeface="ＭＳ Ｐゴシック" pitchFamily="34" charset="-128"/>
              </a:rPr>
              <a:t>Many fire departments play an important role in maintaining the fire hydrant system by conducting inspections of fire hydrants and performing routine annual maintenance. Types of maintenance may include painting the hydrants, greasing the caps and fittings, inspecting the hose threads, and identifying damaged fire hydrants. </a:t>
            </a:r>
            <a:r>
              <a:rPr lang="en-US" b="1" dirty="0" smtClean="0">
                <a:latin typeface="Arial" pitchFamily="34" charset="0"/>
                <a:ea typeface="ＭＳ Ｐゴシック" pitchFamily="34" charset="-128"/>
              </a:rPr>
              <a:t>Emergency </a:t>
            </a:r>
            <a:r>
              <a:rPr lang="en-US" b="1" dirty="0" smtClean="0">
                <a:latin typeface="Verdana" pitchFamily="34" charset="0"/>
              </a:rPr>
              <a:t>secondary supplies should be Identified </a:t>
            </a:r>
            <a:r>
              <a:rPr lang="en-US" dirty="0" smtClean="0">
                <a:latin typeface="Arial" pitchFamily="34" charset="0"/>
                <a:ea typeface="ＭＳ Ｐゴシック" pitchFamily="34" charset="-128"/>
              </a:rPr>
              <a:t>Additional water sources may be vital in emergency situations. Fire departments must always be prepared to convert their method of operation to other available sources of water in an emergency. Emergencies may include floods, broken water mains, failed pumps, frozen valves, earthquakes, or other types of service interruptions on the system. An emergency water contingency planning should be a part of every fire department's emergency management planning and is usually addressed through the fire prevention bureau. </a:t>
            </a:r>
            <a:r>
              <a:rPr lang="en-US" b="1" dirty="0" smtClean="0">
                <a:latin typeface="Verdana" pitchFamily="34" charset="0"/>
              </a:rPr>
              <a:t>Two general types of utility systems: </a:t>
            </a:r>
            <a:r>
              <a:rPr lang="en-US" b="1" i="1" dirty="0" smtClean="0">
                <a:latin typeface="Verdana" pitchFamily="34" charset="0"/>
              </a:rPr>
              <a:t>Gravity feed water systems &amp;  Direct pump pressure water systems. </a:t>
            </a:r>
            <a:r>
              <a:rPr lang="en-US" dirty="0" smtClean="0">
                <a:latin typeface="Arial" pitchFamily="34" charset="0"/>
                <a:ea typeface="ＭＳ Ｐゴシック" pitchFamily="34" charset="-128"/>
              </a:rPr>
              <a:t>Gravity feed: Retains water supply naturally or through construction of a dam; water is released, filtered, and pumped to a well to remove further sediment; moved from treatment plant to distribution plant for domestic and fire protection use; may include elevated storage tanks to maintain emergency supply or increase or balance water system pressure on the distribution system. If water needs to flow in an up-hill direction, a tank is placed at the higher elevation to increase the static pressure on the system., Direct pump pressure: Water is pumped from deep wells from the aquifer below ground; water is chlorinated, filtered, moved to water distribution plant, processed, and pumped into distribution, Most water supply systems use one or a combination of these two methods to distribute domestic water to the consumer see </a:t>
            </a:r>
            <a:r>
              <a:rPr lang="en-US" b="1" dirty="0" smtClean="0">
                <a:latin typeface="Verdana" pitchFamily="34" charset="0"/>
                <a:ea typeface="ＭＳ Ｐゴシック" pitchFamily="34" charset="-128"/>
              </a:rPr>
              <a:t>FIGURE 13.10 &amp; 13.11 </a:t>
            </a:r>
            <a:r>
              <a:rPr lang="en-US" b="1" dirty="0" err="1" smtClean="0">
                <a:latin typeface="Verdana" pitchFamily="34" charset="0"/>
                <a:ea typeface="ＭＳ Ｐゴシック" pitchFamily="34" charset="-128"/>
              </a:rPr>
              <a:t>Pg</a:t>
            </a:r>
            <a:r>
              <a:rPr lang="en-US" b="1" dirty="0" smtClean="0">
                <a:latin typeface="Verdana" pitchFamily="34" charset="0"/>
                <a:ea typeface="ＭＳ Ｐゴシック" pitchFamily="34" charset="-128"/>
              </a:rPr>
              <a:t> 327</a:t>
            </a:r>
            <a:endParaRPr lang="en-US" dirty="0" smtClean="0">
              <a:latin typeface="Arial" pitchFamily="34" charset="0"/>
              <a:ea typeface="ＭＳ Ｐゴシック" pitchFamily="34" charset="-128"/>
            </a:endParaRP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38652428" indent="-38186541">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65887"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31774"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9766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63547"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6F0FBDFD-C765-4660-8D35-600925C2B761}" type="slidenum">
              <a:rPr lang="en-US" sz="1200"/>
              <a:pPr/>
              <a:t>12</a:t>
            </a:fld>
            <a:endParaRPr lang="en-US" sz="1200"/>
          </a:p>
        </p:txBody>
      </p:sp>
    </p:spTree>
    <p:extLst>
      <p:ext uri="{BB962C8B-B14F-4D97-AF65-F5344CB8AC3E}">
        <p14:creationId xmlns:p14="http://schemas.microsoft.com/office/powerpoint/2010/main" val="4032093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1774">
              <a:defRPr/>
            </a:pPr>
            <a:r>
              <a:rPr lang="en-US" b="1" dirty="0" smtClean="0">
                <a:latin typeface="Arial" pitchFamily="34" charset="0"/>
                <a:ea typeface="ＭＳ Ｐゴシック" pitchFamily="34" charset="-128"/>
              </a:rPr>
              <a:t>NFPA 291, </a:t>
            </a:r>
            <a:r>
              <a:rPr lang="en-US" b="1" i="1" dirty="0" smtClean="0">
                <a:latin typeface="Arial" pitchFamily="34" charset="0"/>
                <a:ea typeface="ＭＳ Ｐゴシック" pitchFamily="34" charset="-128"/>
              </a:rPr>
              <a:t>Recommended Practice for Fire Flow Testing and Marking of Hydrants</a:t>
            </a:r>
            <a:r>
              <a:rPr lang="en-US" b="1" dirty="0" smtClean="0">
                <a:latin typeface="Arial" pitchFamily="34" charset="0"/>
                <a:ea typeface="ＭＳ Ｐゴシック" pitchFamily="34" charset="-128"/>
              </a:rPr>
              <a:t>, requires color-coding; bonnets on top of the fire hydrant should be painted to match the color in the flow charts provided in the standard; enables firefighters to identify the fire flow range of a hydrant during emergency response and helps them select a fire hydrant of proper capacity based on the fire situation. See </a:t>
            </a:r>
            <a:r>
              <a:rPr lang="en-US" b="1" dirty="0" smtClean="0">
                <a:latin typeface="Verdana" pitchFamily="34" charset="0"/>
                <a:ea typeface="ＭＳ Ｐゴシック" pitchFamily="34" charset="-128"/>
              </a:rPr>
              <a:t>FIGURE 13.12 </a:t>
            </a:r>
            <a:r>
              <a:rPr lang="en-US" b="1" dirty="0" err="1" smtClean="0">
                <a:latin typeface="Verdana" pitchFamily="34" charset="0"/>
                <a:ea typeface="ＭＳ Ｐゴシック" pitchFamily="34" charset="-128"/>
              </a:rPr>
              <a:t>Pg</a:t>
            </a:r>
            <a:r>
              <a:rPr lang="en-US" b="1" dirty="0" smtClean="0">
                <a:latin typeface="Verdana" pitchFamily="34" charset="0"/>
                <a:ea typeface="ＭＳ Ｐゴシック" pitchFamily="34" charset="-128"/>
              </a:rPr>
              <a:t> 328 What Colors for 1500GPM +?  </a:t>
            </a:r>
            <a:r>
              <a:rPr lang="en-US" dirty="0" smtClean="0">
                <a:latin typeface="Verdana" pitchFamily="34" charset="0"/>
                <a:ea typeface="ＭＳ Ｐゴシック" pitchFamily="34" charset="-128"/>
              </a:rPr>
              <a:t> NFPA 291 identifies fire hydrant flow by reflective paint colors on the hydrant's top. </a:t>
            </a:r>
            <a:r>
              <a:rPr lang="en-US" b="1" dirty="0" smtClean="0">
                <a:latin typeface="Arial" pitchFamily="34" charset="0"/>
                <a:ea typeface="ＭＳ Ｐゴシック" pitchFamily="34" charset="-128"/>
              </a:rPr>
              <a:t>Additional markings: </a:t>
            </a:r>
            <a:r>
              <a:rPr lang="en-US" dirty="0" smtClean="0">
                <a:latin typeface="Arial" pitchFamily="34" charset="0"/>
                <a:ea typeface="ＭＳ Ｐゴシック" pitchFamily="34" charset="-128"/>
              </a:rPr>
              <a:t>Reflective paint, Minimum effective operating pressure stenciled on bonnet of , hydrants with residual pressure below 20 psi, Pressure over 500 psi stenciled on bonnets, Hydrants at ends of water mains must be identified, Flush hydrants need to be flowed annually to remove debris that may collect in dead-end water mains. </a:t>
            </a:r>
            <a:r>
              <a:rPr lang="en-US" b="1" dirty="0" smtClean="0">
                <a:latin typeface="Verdana" pitchFamily="34" charset="0"/>
              </a:rPr>
              <a:t>Installation is regulated by </a:t>
            </a:r>
            <a:r>
              <a:rPr lang="en-US" b="1" i="1" u="sng" dirty="0" smtClean="0">
                <a:latin typeface="Verdana" pitchFamily="34" charset="0"/>
              </a:rPr>
              <a:t>NFPA-24</a:t>
            </a:r>
            <a:r>
              <a:rPr lang="en-US" b="1" dirty="0" smtClean="0">
                <a:latin typeface="Verdana" pitchFamily="34" charset="0"/>
              </a:rPr>
              <a:t>. </a:t>
            </a:r>
            <a:r>
              <a:rPr lang="en-US" b="1" i="1" dirty="0" smtClean="0">
                <a:latin typeface="Verdana" pitchFamily="34" charset="0"/>
              </a:rPr>
              <a:t>4½-inch steamer connection at least 18 inches from curb line to the hydrant steamer center line </a:t>
            </a:r>
            <a:r>
              <a:rPr lang="en-US" dirty="0" smtClean="0">
                <a:latin typeface="Arial" pitchFamily="34" charset="0"/>
                <a:ea typeface="ＭＳ Ｐゴシック" pitchFamily="34" charset="-128"/>
              </a:rPr>
              <a:t>Concrete pad and stones at the bottom bell fitting of the fire hydrant allow the barrel to drain properly and not undermine the fire hydrant and cause it to sink or settle; thrust blocks prevent the movement of pipe if water hammer occurs. A water hammer is caused by valves being shut too quickly, causing excess pressure to build up on the pipe wall, which can damage the pipe connections. The bell fitting must also be tied back to the piping by solid connector rods to ensure that the pipes do not separate from the bell during hydrant use. </a:t>
            </a:r>
            <a:r>
              <a:rPr lang="en-US" b="1" i="1" dirty="0" smtClean="0">
                <a:latin typeface="Verdana" pitchFamily="34" charset="0"/>
              </a:rPr>
              <a:t>Concrete thrust block at any change in direction of underground piping. See </a:t>
            </a:r>
            <a:r>
              <a:rPr lang="en-US" b="1" dirty="0" smtClean="0">
                <a:latin typeface="Verdana" pitchFamily="34" charset="0"/>
                <a:ea typeface="ＭＳ Ｐゴシック" pitchFamily="34" charset="-128"/>
              </a:rPr>
              <a:t>FIGURE 13.13 </a:t>
            </a:r>
            <a:r>
              <a:rPr lang="en-US" b="1" dirty="0" err="1" smtClean="0">
                <a:latin typeface="Verdana" pitchFamily="34" charset="0"/>
                <a:ea typeface="ＭＳ Ｐゴシック" pitchFamily="34" charset="-128"/>
              </a:rPr>
              <a:t>pg</a:t>
            </a:r>
            <a:r>
              <a:rPr lang="en-US" b="1" dirty="0" smtClean="0">
                <a:latin typeface="Verdana" pitchFamily="34" charset="0"/>
                <a:ea typeface="ＭＳ Ｐゴシック" pitchFamily="34" charset="-128"/>
              </a:rPr>
              <a:t> 328</a:t>
            </a:r>
            <a:endParaRPr lang="en-US" b="1" i="1" dirty="0" smtClean="0">
              <a:latin typeface="Verdana" pitchFamily="34" charset="0"/>
            </a:endParaRPr>
          </a:p>
          <a:p>
            <a:pPr defTabSz="931774">
              <a:defRPr/>
            </a:pPr>
            <a:endParaRPr lang="en-US" dirty="0" smtClean="0">
              <a:latin typeface="Arial" pitchFamily="34" charset="0"/>
              <a:ea typeface="ＭＳ Ｐゴシック" pitchFamily="34" charset="-128"/>
            </a:endParaRPr>
          </a:p>
          <a:p>
            <a:endParaRPr lang="en-US" dirty="0" smtClean="0">
              <a:latin typeface="Arial" pitchFamily="34" charset="0"/>
              <a:ea typeface="ＭＳ Ｐゴシック" pitchFamily="34" charset="-128"/>
            </a:endParaRPr>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38652428" indent="-38186541">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65887"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31774"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9766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63547"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418F6CC-B02B-4EA5-952C-D26925C80977}" type="slidenum">
              <a:rPr lang="en-US" sz="1200"/>
              <a:pPr/>
              <a:t>13</a:t>
            </a:fld>
            <a:endParaRPr lang="en-US" sz="1200"/>
          </a:p>
        </p:txBody>
      </p:sp>
    </p:spTree>
    <p:extLst>
      <p:ext uri="{BB962C8B-B14F-4D97-AF65-F5344CB8AC3E}">
        <p14:creationId xmlns:p14="http://schemas.microsoft.com/office/powerpoint/2010/main" val="11506788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latin typeface="Verdana" pitchFamily="34" charset="0"/>
              </a:rPr>
              <a:t>Fire hydrant type are generally determined by climate </a:t>
            </a:r>
            <a:r>
              <a:rPr lang="en-US" dirty="0" smtClean="0">
                <a:latin typeface="Arial" pitchFamily="34" charset="0"/>
                <a:ea typeface="ＭＳ Ｐゴシック" pitchFamily="34" charset="-128"/>
              </a:rPr>
              <a:t>In warm climates, wet barrel fire hydrants may be used because freezing is not a issue. In the northeast and colder climates, the standard dry barrel fire hydrant is used, and sometimes the underground fire hydrant will be used in planned developments and  almost always at airports. </a:t>
            </a:r>
            <a:r>
              <a:rPr lang="en-US" b="1" dirty="0" smtClean="0">
                <a:latin typeface="Verdana" pitchFamily="34" charset="0"/>
              </a:rPr>
              <a:t>Fire inspector should make recommendations on location and spacing of hydrants based on standards like </a:t>
            </a:r>
            <a:r>
              <a:rPr lang="en-US" b="1" i="1" dirty="0" smtClean="0">
                <a:latin typeface="Verdana" pitchFamily="34" charset="0"/>
              </a:rPr>
              <a:t>AWWA</a:t>
            </a:r>
            <a:r>
              <a:rPr lang="en-US" b="1" i="0" baseline="0" dirty="0" smtClean="0">
                <a:latin typeface="Arial" pitchFamily="34" charset="0"/>
                <a:ea typeface="ＭＳ Ｐゴシック" pitchFamily="34" charset="-128"/>
              </a:rPr>
              <a:t> </a:t>
            </a:r>
            <a:r>
              <a:rPr lang="en-US" dirty="0" smtClean="0">
                <a:latin typeface="Arial" pitchFamily="34" charset="0"/>
                <a:ea typeface="ＭＳ Ｐゴシック" pitchFamily="34" charset="-128"/>
              </a:rPr>
              <a:t>Spacing should be in conformance with recommended practices of the American Water Work Association or other recognized standards or local fire code requirements. In urban areas, AWWA, recommended hydrant spacing at 500 feet in residential neighborhoods and 300 feet in industrial and commercial building areas. These </a:t>
            </a:r>
            <a:r>
              <a:rPr lang="en-US" dirty="0" err="1" smtClean="0">
                <a:latin typeface="Arial" pitchFamily="34" charset="0"/>
                <a:ea typeface="ＭＳ Ｐゴシック" pitchFamily="34" charset="-128"/>
              </a:rPr>
              <a:t>spacings</a:t>
            </a:r>
            <a:r>
              <a:rPr lang="en-US" dirty="0" smtClean="0">
                <a:latin typeface="Arial" pitchFamily="34" charset="0"/>
                <a:ea typeface="ＭＳ Ｐゴシック" pitchFamily="34" charset="-128"/>
              </a:rPr>
              <a:t> may be extended to 500 </a:t>
            </a:r>
            <a:r>
              <a:rPr lang="en-US" dirty="0" err="1" smtClean="0">
                <a:latin typeface="Arial" pitchFamily="34" charset="0"/>
                <a:ea typeface="ＭＳ Ｐゴシック" pitchFamily="34" charset="-128"/>
              </a:rPr>
              <a:t>ft</a:t>
            </a:r>
            <a:r>
              <a:rPr lang="en-US" dirty="0" smtClean="0">
                <a:latin typeface="Arial" pitchFamily="34" charset="0"/>
                <a:ea typeface="ＭＳ Ｐゴシック" pitchFamily="34" charset="-128"/>
              </a:rPr>
              <a:t> in commercial and industrial areas if the local fire department uses large-diameter hose</a:t>
            </a:r>
            <a:r>
              <a:rPr lang="en-US" b="1" dirty="0" smtClean="0">
                <a:latin typeface="Arial" pitchFamily="34" charset="0"/>
                <a:ea typeface="ＭＳ Ｐゴシック" pitchFamily="34" charset="-128"/>
              </a:rPr>
              <a:t>.</a:t>
            </a:r>
            <a:r>
              <a:rPr lang="en-US" dirty="0" smtClean="0">
                <a:latin typeface="Arial" pitchFamily="34" charset="0"/>
                <a:ea typeface="ＭＳ Ｐゴシック" pitchFamily="34" charset="-128"/>
              </a:rPr>
              <a:t> </a:t>
            </a:r>
            <a:r>
              <a:rPr lang="en-US" b="1" dirty="0" smtClean="0">
                <a:latin typeface="Verdana" pitchFamily="34" charset="0"/>
              </a:rPr>
              <a:t>Underground fire hydrants </a:t>
            </a:r>
            <a:r>
              <a:rPr lang="en-US" dirty="0" smtClean="0">
                <a:latin typeface="Arial" pitchFamily="34" charset="0"/>
                <a:ea typeface="ＭＳ Ｐゴシック" pitchFamily="34" charset="-128"/>
              </a:rPr>
              <a:t>may be hard to locate or impossible to access if covered in snow and ice</a:t>
            </a:r>
            <a:r>
              <a:rPr lang="en-US" baseline="0" dirty="0" smtClean="0">
                <a:latin typeface="Arial" pitchFamily="34" charset="0"/>
                <a:ea typeface="ＭＳ Ｐゴシック" pitchFamily="34" charset="-128"/>
              </a:rPr>
              <a:t> and therefore </a:t>
            </a:r>
            <a:r>
              <a:rPr lang="en-US" b="1" dirty="0" smtClean="0">
                <a:latin typeface="Verdana" pitchFamily="34" charset="0"/>
              </a:rPr>
              <a:t>Need signage.</a:t>
            </a:r>
            <a:r>
              <a:rPr lang="en-US" b="1" baseline="0" dirty="0" smtClean="0">
                <a:latin typeface="Verdana" pitchFamily="34" charset="0"/>
              </a:rPr>
              <a:t> </a:t>
            </a:r>
            <a:r>
              <a:rPr lang="en-US" dirty="0" smtClean="0">
                <a:latin typeface="Arial" pitchFamily="34" charset="0"/>
                <a:ea typeface="ＭＳ Ｐゴシック" pitchFamily="34" charset="-128"/>
              </a:rPr>
              <a:t>Debris can cause drains to clog, which can cause icing problems and render hydrant useless. </a:t>
            </a:r>
            <a:r>
              <a:rPr lang="en-US" b="1" dirty="0" smtClean="0">
                <a:latin typeface="Arial" pitchFamily="34" charset="0"/>
                <a:ea typeface="ＭＳ Ｐゴシック" pitchFamily="34" charset="-128"/>
              </a:rPr>
              <a:t>Regular inspection can help prevent it.</a:t>
            </a:r>
          </a:p>
          <a:p>
            <a:endParaRPr lang="en-US" dirty="0" smtClean="0">
              <a:latin typeface="Arial" pitchFamily="34" charset="0"/>
              <a:ea typeface="ＭＳ Ｐゴシック" pitchFamily="34" charset="-128"/>
            </a:endParaRPr>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38652428" indent="-38186541">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65887"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31774"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9766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63547"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9F187193-CACF-4DED-8684-4121994BE27A}" type="slidenum">
              <a:rPr lang="en-US" sz="1200"/>
              <a:pPr/>
              <a:t>14</a:t>
            </a:fld>
            <a:endParaRPr lang="en-US" sz="1200"/>
          </a:p>
        </p:txBody>
      </p:sp>
    </p:spTree>
    <p:extLst>
      <p:ext uri="{BB962C8B-B14F-4D97-AF65-F5344CB8AC3E}">
        <p14:creationId xmlns:p14="http://schemas.microsoft.com/office/powerpoint/2010/main" val="38434396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1774">
              <a:defRPr/>
            </a:pPr>
            <a:r>
              <a:rPr lang="en-US" b="1" dirty="0" smtClean="0">
                <a:latin typeface="Verdana" pitchFamily="34" charset="0"/>
              </a:rPr>
              <a:t>Water storage tanks may range from 100,000 gallons to 4,000,000 gallons. Tanks must be heated during winter operation. </a:t>
            </a:r>
            <a:r>
              <a:rPr lang="en-US" dirty="0" smtClean="0">
                <a:latin typeface="Arial" pitchFamily="34" charset="0"/>
                <a:ea typeface="ＭＳ Ｐゴシック" pitchFamily="34" charset="-128"/>
              </a:rPr>
              <a:t>Internal heating of the tank may be provided by electric heat coils, steam lines, or steam injection into the water tank; usually gravity circulation systems of hot water or steam coils; direct steam injection may be used if the climate is severe in the winter months. </a:t>
            </a:r>
            <a:r>
              <a:rPr lang="en-US" b="1" dirty="0" smtClean="0">
                <a:latin typeface="Verdana" pitchFamily="34" charset="0"/>
              </a:rPr>
              <a:t>Tanks should be preplanned by Fire departments. </a:t>
            </a:r>
            <a:r>
              <a:rPr lang="en-US" dirty="0" smtClean="0">
                <a:latin typeface="Arial" pitchFamily="34" charset="0"/>
                <a:ea typeface="ＭＳ Ｐゴシック" pitchFamily="34" charset="-128"/>
              </a:rPr>
              <a:t>so that they are aware of all of the hazards that may be present, including electrical hazards, steam hazards, and confine spaces. </a:t>
            </a:r>
            <a:r>
              <a:rPr lang="en-US" b="1" dirty="0" smtClean="0">
                <a:latin typeface="Verdana" pitchFamily="34" charset="0"/>
              </a:rPr>
              <a:t>Tanks must withstand load of ??? PG 329 workers, equipment, snow and ice.</a:t>
            </a:r>
          </a:p>
          <a:p>
            <a:endParaRPr lang="en-US" dirty="0" smtClean="0">
              <a:latin typeface="Arial" pitchFamily="34" charset="0"/>
              <a:ea typeface="ＭＳ Ｐゴシック" pitchFamily="34" charset="-128"/>
            </a:endParaRPr>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38652428" indent="-38186541">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65887"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31774"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9766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63547"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555BDC6E-7D8E-40B9-B3CA-F94EAF8D7AC4}" type="slidenum">
              <a:rPr lang="en-US" sz="1200"/>
              <a:pPr/>
              <a:t>15</a:t>
            </a:fld>
            <a:endParaRPr lang="en-US" sz="1200"/>
          </a:p>
        </p:txBody>
      </p:sp>
    </p:spTree>
    <p:extLst>
      <p:ext uri="{BB962C8B-B14F-4D97-AF65-F5344CB8AC3E}">
        <p14:creationId xmlns:p14="http://schemas.microsoft.com/office/powerpoint/2010/main" val="23321602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defTabSz="931774">
              <a:defRPr/>
            </a:pPr>
            <a:r>
              <a:rPr lang="en-US" b="1" dirty="0" smtClean="0">
                <a:latin typeface="Verdana" pitchFamily="34" charset="0"/>
              </a:rPr>
              <a:t>Pressure tanks provide supplemental water or pressure to automatic sprinkler system </a:t>
            </a:r>
            <a:r>
              <a:rPr lang="en-US" dirty="0" smtClean="0">
                <a:latin typeface="Arial" pitchFamily="34" charset="0"/>
                <a:ea typeface="ＭＳ Ｐゴシック" pitchFamily="34" charset="-128"/>
              </a:rPr>
              <a:t>may be installed instead of a fire booster pump if additional pressure requirements are marginal to operate the automatic sprinkler system; </a:t>
            </a:r>
            <a:r>
              <a:rPr lang="en-US" b="1" i="1" dirty="0" smtClean="0">
                <a:latin typeface="Verdana" pitchFamily="34" charset="0"/>
              </a:rPr>
              <a:t>Range from 2,000 to 5,000 gallons but </a:t>
            </a:r>
            <a:r>
              <a:rPr lang="en-US" dirty="0" smtClean="0">
                <a:latin typeface="Arial" pitchFamily="34" charset="0"/>
                <a:ea typeface="ＭＳ Ｐゴシック" pitchFamily="34" charset="-128"/>
              </a:rPr>
              <a:t> may be larger in some special applications inspected regularly as required by NFPA 25, </a:t>
            </a:r>
            <a:r>
              <a:rPr lang="en-US" i="1" dirty="0" smtClean="0">
                <a:latin typeface="Arial" pitchFamily="34" charset="0"/>
                <a:ea typeface="ＭＳ Ｐゴシック" pitchFamily="34" charset="-128"/>
              </a:rPr>
              <a:t>Standard for the Inspection, Testing, and Maintenance of Water-Based Fire Protection Systems, </a:t>
            </a:r>
            <a:r>
              <a:rPr lang="en-US" dirty="0" smtClean="0">
                <a:latin typeface="Arial" pitchFamily="34" charset="0"/>
                <a:ea typeface="ＭＳ Ｐゴシック" pitchFamily="34" charset="-128"/>
              </a:rPr>
              <a:t>Chapter </a:t>
            </a:r>
            <a:r>
              <a:rPr lang="en-US" b="1" u="sng" dirty="0" smtClean="0">
                <a:latin typeface="Verdana" pitchFamily="34" charset="0"/>
              </a:rPr>
              <a:t>Rooftop tanks </a:t>
            </a:r>
            <a:r>
              <a:rPr lang="en-US" dirty="0" smtClean="0">
                <a:latin typeface="Arial" pitchFamily="34" charset="0"/>
                <a:ea typeface="ＭＳ Ｐゴシック" pitchFamily="34" charset="-128"/>
              </a:rPr>
              <a:t>Typically installed inside the building, or they may be rooftop mounted to provide 15 psi pressure at the topmost sprinkler head, </a:t>
            </a:r>
            <a:r>
              <a:rPr lang="en-US" b="1" i="1" dirty="0" smtClean="0">
                <a:latin typeface="Verdana" pitchFamily="34" charset="0"/>
              </a:rPr>
              <a:t>Must be heated</a:t>
            </a:r>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38652428" indent="-38186541">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65887"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31774"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9766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63547"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2F0BC63C-B02C-4341-9517-9828027CCEF7}" type="slidenum">
              <a:rPr lang="en-US" sz="1200"/>
              <a:pPr/>
              <a:t>16</a:t>
            </a:fld>
            <a:endParaRPr lang="en-US" sz="1200"/>
          </a:p>
        </p:txBody>
      </p:sp>
    </p:spTree>
    <p:extLst>
      <p:ext uri="{BB962C8B-B14F-4D97-AF65-F5344CB8AC3E}">
        <p14:creationId xmlns:p14="http://schemas.microsoft.com/office/powerpoint/2010/main" val="38858929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ea typeface="ＭＳ Ｐゴシック" pitchFamily="34" charset="-128"/>
              </a:rPr>
              <a:t>NFPA 13, </a:t>
            </a:r>
            <a:r>
              <a:rPr lang="en-US" i="1" dirty="0" smtClean="0">
                <a:latin typeface="Arial" pitchFamily="34" charset="0"/>
                <a:ea typeface="ＭＳ Ｐゴシック" pitchFamily="34" charset="-128"/>
              </a:rPr>
              <a:t>Standard for the Installation of Sprinkler Systems</a:t>
            </a:r>
            <a:r>
              <a:rPr lang="en-US" dirty="0" smtClean="0">
                <a:latin typeface="Arial" pitchFamily="34" charset="0"/>
                <a:ea typeface="ＭＳ Ｐゴシック" pitchFamily="34" charset="-128"/>
              </a:rPr>
              <a:t>, requires </a:t>
            </a:r>
            <a:r>
              <a:rPr lang="en-US" dirty="0" smtClean="0">
                <a:latin typeface="Verdana" pitchFamily="34" charset="0"/>
              </a:rPr>
              <a:t>All valves </a:t>
            </a:r>
            <a:r>
              <a:rPr lang="en-US" dirty="0" smtClean="0">
                <a:latin typeface="Arial" pitchFamily="34" charset="0"/>
                <a:ea typeface="ＭＳ Ｐゴシック" pitchFamily="34" charset="-128"/>
              </a:rPr>
              <a:t>be indicating</a:t>
            </a:r>
            <a:r>
              <a:rPr lang="en-US" baseline="0" dirty="0" smtClean="0">
                <a:latin typeface="Arial" pitchFamily="34" charset="0"/>
                <a:ea typeface="ＭＳ Ｐゴシック" pitchFamily="34" charset="-128"/>
              </a:rPr>
              <a:t> </a:t>
            </a:r>
            <a:r>
              <a:rPr lang="en-US" dirty="0" smtClean="0">
                <a:latin typeface="Verdana" pitchFamily="34" charset="0"/>
              </a:rPr>
              <a:t>type. </a:t>
            </a:r>
            <a:r>
              <a:rPr lang="en-US" b="1" dirty="0" smtClean="0">
                <a:latin typeface="Verdana" pitchFamily="34" charset="0"/>
              </a:rPr>
              <a:t>Valves isolate the system for maintenance. </a:t>
            </a:r>
            <a:r>
              <a:rPr lang="en-US" dirty="0" smtClean="0">
                <a:latin typeface="Verdana" pitchFamily="34" charset="0"/>
              </a:rPr>
              <a:t>OS&amp;Y, Stem length indicates position of gate. The amount of stem protruding indicates fully open, partially open, or fully closed. See </a:t>
            </a:r>
            <a:r>
              <a:rPr lang="en-US" b="1" dirty="0" smtClean="0">
                <a:latin typeface="Verdana" pitchFamily="34" charset="0"/>
                <a:ea typeface="ＭＳ Ｐゴシック" pitchFamily="34" charset="-128"/>
              </a:rPr>
              <a:t>FIGURE 13.15 </a:t>
            </a:r>
            <a:r>
              <a:rPr lang="en-US" b="1" dirty="0" err="1" smtClean="0">
                <a:latin typeface="Verdana" pitchFamily="34" charset="0"/>
                <a:ea typeface="ＭＳ Ｐゴシック" pitchFamily="34" charset="-128"/>
              </a:rPr>
              <a:t>Pg</a:t>
            </a:r>
            <a:r>
              <a:rPr lang="en-US" b="1" dirty="0" smtClean="0">
                <a:latin typeface="Verdana" pitchFamily="34" charset="0"/>
                <a:ea typeface="ＭＳ Ｐゴシック" pitchFamily="34" charset="-128"/>
              </a:rPr>
              <a:t> 330 </a:t>
            </a:r>
            <a:r>
              <a:rPr lang="en-US" b="1" u="sng" dirty="0" smtClean="0">
                <a:latin typeface="Verdana" pitchFamily="34" charset="0"/>
              </a:rPr>
              <a:t>Backflow </a:t>
            </a:r>
            <a:r>
              <a:rPr lang="en-US" b="1" u="sng" dirty="0" err="1" smtClean="0">
                <a:latin typeface="Verdana" pitchFamily="34" charset="0"/>
              </a:rPr>
              <a:t>Preventor</a:t>
            </a:r>
            <a:r>
              <a:rPr lang="en-US" b="1" u="sng" dirty="0" smtClean="0">
                <a:latin typeface="Verdana" pitchFamily="34" charset="0"/>
              </a:rPr>
              <a:t>: </a:t>
            </a:r>
            <a:r>
              <a:rPr lang="en-US" dirty="0" smtClean="0">
                <a:latin typeface="Arial" pitchFamily="34" charset="0"/>
                <a:ea typeface="ＭＳ Ｐゴシック" pitchFamily="34" charset="-128"/>
              </a:rPr>
              <a:t>Typically the water supply main enters a building and will be separated into the domestic water supply and fire protection water supply</a:t>
            </a:r>
            <a:r>
              <a:rPr lang="en-US" baseline="0" dirty="0" smtClean="0">
                <a:latin typeface="Arial" pitchFamily="34" charset="0"/>
                <a:ea typeface="ＭＳ Ｐゴシック" pitchFamily="34" charset="-128"/>
              </a:rPr>
              <a:t> by a</a:t>
            </a:r>
            <a:r>
              <a:rPr lang="en-US" b="1" dirty="0" smtClean="0">
                <a:latin typeface="Verdana" pitchFamily="34" charset="0"/>
              </a:rPr>
              <a:t> double-check valve installed between fire protection and domestic water mains. This </a:t>
            </a:r>
            <a:r>
              <a:rPr lang="en-US" dirty="0" smtClean="0">
                <a:latin typeface="Arial" pitchFamily="34" charset="0"/>
                <a:ea typeface="ＭＳ Ｐゴシック" pitchFamily="34" charset="-128"/>
              </a:rPr>
              <a:t> Backflow </a:t>
            </a:r>
            <a:r>
              <a:rPr lang="en-US" dirty="0" err="1" smtClean="0">
                <a:latin typeface="Arial" pitchFamily="34" charset="0"/>
                <a:ea typeface="ＭＳ Ｐゴシック" pitchFamily="34" charset="-128"/>
              </a:rPr>
              <a:t>preventor</a:t>
            </a:r>
            <a:r>
              <a:rPr lang="en-US" dirty="0" smtClean="0">
                <a:latin typeface="Arial" pitchFamily="34" charset="0"/>
                <a:ea typeface="ＭＳ Ｐゴシック" pitchFamily="34" charset="-128"/>
              </a:rPr>
              <a:t> prohibits</a:t>
            </a:r>
            <a:r>
              <a:rPr lang="en-US" b="1" dirty="0" smtClean="0">
                <a:latin typeface="Verdana" pitchFamily="34" charset="0"/>
              </a:rPr>
              <a:t> stagnant water in fire prevention main from entering potable water supp</a:t>
            </a:r>
            <a:r>
              <a:rPr lang="en-US" b="1" dirty="0" smtClean="0">
                <a:latin typeface="Arial" pitchFamily="34" charset="0"/>
                <a:ea typeface="ＭＳ Ｐゴシック" pitchFamily="34" charset="-128"/>
              </a:rPr>
              <a:t>.</a:t>
            </a:r>
            <a:r>
              <a:rPr lang="en-US" b="1" baseline="0" dirty="0" smtClean="0">
                <a:latin typeface="Arial" pitchFamily="34" charset="0"/>
                <a:ea typeface="ＭＳ Ｐゴシック" pitchFamily="34" charset="-128"/>
              </a:rPr>
              <a:t> </a:t>
            </a:r>
            <a:r>
              <a:rPr lang="en-US" dirty="0" smtClean="0">
                <a:latin typeface="Arial" pitchFamily="34" charset="0"/>
                <a:ea typeface="ＭＳ Ｐゴシック" pitchFamily="34" charset="-128"/>
              </a:rPr>
              <a:t>Must be maintained on a regular schedule as specified in NFPA 25, </a:t>
            </a:r>
            <a:r>
              <a:rPr lang="en-US" i="1" dirty="0" smtClean="0">
                <a:latin typeface="Arial" pitchFamily="34" charset="0"/>
                <a:ea typeface="ＭＳ Ｐゴシック" pitchFamily="34" charset="-128"/>
              </a:rPr>
              <a:t>Standard for the Inspection, Testing, and Maintenance of Water-Based Fire Protection Systems, </a:t>
            </a:r>
            <a:r>
              <a:rPr lang="en-US" dirty="0" smtClean="0">
                <a:latin typeface="Arial" pitchFamily="34" charset="0"/>
                <a:ea typeface="ＭＳ Ｐゴシック" pitchFamily="34" charset="-128"/>
              </a:rPr>
              <a:t>Chapter 9. See </a:t>
            </a:r>
            <a:r>
              <a:rPr lang="en-US" b="1" dirty="0" smtClean="0">
                <a:latin typeface="Verdana" pitchFamily="34" charset="0"/>
                <a:ea typeface="ＭＳ Ｐゴシック" pitchFamily="34" charset="-128"/>
              </a:rPr>
              <a:t>FIGURE 13.16 </a:t>
            </a:r>
            <a:r>
              <a:rPr lang="en-US" b="1" dirty="0" err="1" smtClean="0">
                <a:latin typeface="Verdana" pitchFamily="34" charset="0"/>
                <a:ea typeface="ＭＳ Ｐゴシック" pitchFamily="34" charset="-128"/>
              </a:rPr>
              <a:t>Pg</a:t>
            </a:r>
            <a:r>
              <a:rPr lang="en-US" b="1" dirty="0" smtClean="0">
                <a:latin typeface="Verdana" pitchFamily="34" charset="0"/>
                <a:ea typeface="ＭＳ Ｐゴシック" pitchFamily="34" charset="-128"/>
              </a:rPr>
              <a:t> 331</a:t>
            </a:r>
            <a:endParaRPr lang="en-US" dirty="0" smtClean="0">
              <a:latin typeface="Arial" pitchFamily="34" charset="0"/>
              <a:ea typeface="ＭＳ Ｐゴシック" pitchFamily="34" charset="-128"/>
            </a:endParaRPr>
          </a:p>
          <a:p>
            <a:endParaRPr lang="en-US" b="1" dirty="0" smtClean="0">
              <a:latin typeface="Verdana" pitchFamily="34" charset="0"/>
            </a:endParaRPr>
          </a:p>
          <a:p>
            <a:endParaRPr lang="en-US" dirty="0" smtClean="0">
              <a:latin typeface="Verdana" pitchFamily="34" charset="0"/>
            </a:endParaRPr>
          </a:p>
          <a:p>
            <a:endParaRPr lang="en-US" dirty="0" smtClean="0">
              <a:latin typeface="Arial" pitchFamily="34" charset="0"/>
              <a:ea typeface="ＭＳ Ｐゴシック" pitchFamily="34" charset="-128"/>
            </a:endParaRPr>
          </a:p>
        </p:txBody>
      </p:sp>
      <p:sp>
        <p:nvSpPr>
          <p:cNvPr id="101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38652428" indent="-38186541">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65887"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31774"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9766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63547"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7A9C5A49-B805-4BA3-884F-EA671CEA20C8}" type="slidenum">
              <a:rPr lang="en-US" sz="1200"/>
              <a:pPr/>
              <a:t>17</a:t>
            </a:fld>
            <a:endParaRPr lang="en-US" sz="1200"/>
          </a:p>
        </p:txBody>
      </p:sp>
    </p:spTree>
    <p:extLst>
      <p:ext uri="{BB962C8B-B14F-4D97-AF65-F5344CB8AC3E}">
        <p14:creationId xmlns:p14="http://schemas.microsoft.com/office/powerpoint/2010/main" val="21259713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1774">
              <a:defRPr/>
            </a:pPr>
            <a:r>
              <a:rPr lang="en-US" b="1" u="sng" dirty="0" smtClean="0">
                <a:latin typeface="Verdana" pitchFamily="34" charset="0"/>
              </a:rPr>
              <a:t>Fire booster pumps: </a:t>
            </a:r>
            <a:r>
              <a:rPr lang="en-US" dirty="0" smtClean="0">
                <a:latin typeface="Arial" pitchFamily="34" charset="0"/>
                <a:ea typeface="ＭＳ Ｐゴシック" pitchFamily="34" charset="-128"/>
              </a:rPr>
              <a:t>Placed on automatic sprinkler systems to increase pressure due to building size or height. Additional booster pumps are located at the water distribution plant to increase distribution pressure, or they may be located at well points to extract water from aquifer and bring it up to the distribution piping. Installed and initially tested under NFPA 20, </a:t>
            </a:r>
            <a:r>
              <a:rPr lang="en-US" i="1" dirty="0" smtClean="0">
                <a:latin typeface="Arial" pitchFamily="34" charset="0"/>
                <a:ea typeface="ＭＳ Ｐゴシック" pitchFamily="34" charset="-128"/>
              </a:rPr>
              <a:t>Standard for the Installation of Stationary Pumps for Fire Protection</a:t>
            </a:r>
            <a:r>
              <a:rPr lang="en-US" dirty="0" smtClean="0">
                <a:latin typeface="Arial" pitchFamily="34" charset="0"/>
                <a:ea typeface="ＭＳ Ｐゴシック" pitchFamily="34" charset="-128"/>
              </a:rPr>
              <a:t>,</a:t>
            </a:r>
            <a:r>
              <a:rPr lang="en-US" i="1" dirty="0" smtClean="0">
                <a:latin typeface="Arial" pitchFamily="34" charset="0"/>
                <a:ea typeface="ＭＳ Ｐゴシック" pitchFamily="34" charset="-128"/>
              </a:rPr>
              <a:t> </a:t>
            </a:r>
            <a:r>
              <a:rPr lang="en-US" dirty="0" smtClean="0">
                <a:latin typeface="Arial" pitchFamily="34" charset="0"/>
                <a:ea typeface="ＭＳ Ｐゴシック" pitchFamily="34" charset="-128"/>
              </a:rPr>
              <a:t>are to be maintained after acceptance testing in accordance with the inspection and testing schedules specified in NFPA 25, </a:t>
            </a:r>
            <a:r>
              <a:rPr lang="en-US" i="1" dirty="0" smtClean="0">
                <a:latin typeface="Arial" pitchFamily="34" charset="0"/>
                <a:ea typeface="ＭＳ Ｐゴシック" pitchFamily="34" charset="-128"/>
              </a:rPr>
              <a:t>Standard for the Inspection, Testing, and Maintenance of Water-Based Fire Protection Systems</a:t>
            </a:r>
            <a:r>
              <a:rPr lang="en-US" dirty="0" smtClean="0">
                <a:latin typeface="Arial" pitchFamily="34" charset="0"/>
                <a:ea typeface="ＭＳ Ｐゴシック" pitchFamily="34" charset="-128"/>
              </a:rPr>
              <a:t>,</a:t>
            </a:r>
            <a:r>
              <a:rPr lang="en-US" i="1" dirty="0" smtClean="0">
                <a:latin typeface="Arial" pitchFamily="34" charset="0"/>
                <a:ea typeface="ＭＳ Ｐゴシック" pitchFamily="34" charset="-128"/>
              </a:rPr>
              <a:t> </a:t>
            </a:r>
            <a:r>
              <a:rPr lang="en-US" dirty="0" smtClean="0">
                <a:latin typeface="Arial" pitchFamily="34" charset="0"/>
                <a:ea typeface="ＭＳ Ｐゴシック" pitchFamily="34" charset="-128"/>
              </a:rPr>
              <a:t>to ensure efficiency and reliability. </a:t>
            </a:r>
            <a:r>
              <a:rPr lang="en-US" b="1" i="1" dirty="0" smtClean="0">
                <a:latin typeface="Verdana" pitchFamily="34" charset="0"/>
              </a:rPr>
              <a:t>Vertical pumps lift water at well points. Horizontal split case pumps increase pressure in fire protection systems. See </a:t>
            </a:r>
            <a:r>
              <a:rPr lang="en-US" b="1" dirty="0" smtClean="0">
                <a:latin typeface="Verdana" pitchFamily="34" charset="0"/>
                <a:ea typeface="ＭＳ Ｐゴシック" pitchFamily="34" charset="-128"/>
              </a:rPr>
              <a:t>FIGURE 13.17  </a:t>
            </a:r>
            <a:r>
              <a:rPr lang="en-US" b="1" dirty="0" err="1" smtClean="0">
                <a:latin typeface="Verdana" pitchFamily="34" charset="0"/>
                <a:ea typeface="ＭＳ Ｐゴシック" pitchFamily="34" charset="-128"/>
              </a:rPr>
              <a:t>pg</a:t>
            </a:r>
            <a:r>
              <a:rPr lang="en-US" b="1" dirty="0" smtClean="0">
                <a:latin typeface="Verdana" pitchFamily="34" charset="0"/>
                <a:ea typeface="ＭＳ Ｐゴシック" pitchFamily="34" charset="-128"/>
              </a:rPr>
              <a:t> 331 </a:t>
            </a:r>
            <a:r>
              <a:rPr lang="en-US" b="1" i="1" dirty="0" smtClean="0">
                <a:latin typeface="Verdana" pitchFamily="34" charset="0"/>
              </a:rPr>
              <a:t>Must have both primary and secondary power supplies Must be operated weekly and flow tested annually, </a:t>
            </a:r>
            <a:r>
              <a:rPr lang="en-US" dirty="0" smtClean="0">
                <a:latin typeface="Arial" pitchFamily="34" charset="0"/>
                <a:ea typeface="ＭＳ Ｐゴシック" pitchFamily="34" charset="-128"/>
              </a:rPr>
              <a:t>Obtain a copy of the booster pump's performance curve graphs on its initial acceptance test to ensure that the performance measures are within acceptable standards from the pump manufacturer. The annual pump test performance curves provide a comparison to the original installation test and will show any marked changes in the pump's performance over time.</a:t>
            </a:r>
          </a:p>
        </p:txBody>
      </p:sp>
      <p:sp>
        <p:nvSpPr>
          <p:cNvPr id="109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38652428" indent="-38186541">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65887"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31774"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9766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63547"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03F08575-58A2-4753-978A-BA670EAB7793}" type="slidenum">
              <a:rPr lang="en-US" sz="1200"/>
              <a:pPr/>
              <a:t>18</a:t>
            </a:fld>
            <a:endParaRPr lang="en-US" sz="1200"/>
          </a:p>
        </p:txBody>
      </p:sp>
    </p:spTree>
    <p:extLst>
      <p:ext uri="{BB962C8B-B14F-4D97-AF65-F5344CB8AC3E}">
        <p14:creationId xmlns:p14="http://schemas.microsoft.com/office/powerpoint/2010/main" val="7285663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ea typeface="ＭＳ Ｐゴシック" pitchFamily="34" charset="-128"/>
              </a:rPr>
              <a:t>Rural areas seldom have a well-developed infrastructure for distribution of water, and generally, each home may have its own well for domestic water supply. Rural fire departments must develop water resources from a combination of natural water supplies, such as lakes and ponds, and hauling water with fire apparatus in the form of tankers or water tenders. The natural sources of water may include creeks, streams, ponds, lakes, wells, pools, tanks, cisterns, and rivers. NFPA 1142, </a:t>
            </a:r>
            <a:r>
              <a:rPr lang="en-US" i="1" dirty="0" smtClean="0">
                <a:latin typeface="Arial" pitchFamily="34" charset="0"/>
                <a:ea typeface="ＭＳ Ｐゴシック" pitchFamily="34" charset="-128"/>
              </a:rPr>
              <a:t>Standard on Water Supplies for Suburban and Rural Fire Fighting</a:t>
            </a:r>
            <a:r>
              <a:rPr lang="en-US" dirty="0" smtClean="0">
                <a:latin typeface="Arial" pitchFamily="34" charset="0"/>
                <a:ea typeface="ＭＳ Ｐゴシック" pitchFamily="34" charset="-128"/>
              </a:rPr>
              <a:t>, governs the application, development, and use of natural and manmade water sources for rural firefighting purposes. </a:t>
            </a:r>
            <a:r>
              <a:rPr lang="en-US" b="1" dirty="0" smtClean="0">
                <a:latin typeface="Arial" pitchFamily="34" charset="0"/>
                <a:ea typeface="ＭＳ Ｐゴシック" pitchFamily="34" charset="-128"/>
              </a:rPr>
              <a:t>The water supply officer manages and documents all available water resources with the jurisdiction.</a:t>
            </a:r>
            <a:r>
              <a:rPr lang="en-US" b="1" baseline="0" dirty="0" smtClean="0">
                <a:latin typeface="Arial" pitchFamily="34" charset="0"/>
                <a:ea typeface="ＭＳ Ｐゴシック" pitchFamily="34" charset="-128"/>
              </a:rPr>
              <a:t> </a:t>
            </a:r>
            <a:r>
              <a:rPr lang="en-US" b="1" dirty="0" smtClean="0">
                <a:latin typeface="Arial" pitchFamily="34" charset="0"/>
                <a:ea typeface="ＭＳ Ｐゴシック" pitchFamily="34" charset="-128"/>
              </a:rPr>
              <a:t>The inspector is familiar with the community, the types of building construction, the types of fire protection systems, and the unusual hazards in buildings, such as hazardous materials</a:t>
            </a:r>
            <a:endParaRPr lang="en-US" dirty="0" smtClean="0">
              <a:latin typeface="Arial" pitchFamily="34" charset="0"/>
              <a:ea typeface="ＭＳ Ｐゴシック" pitchFamily="34" charset="-128"/>
            </a:endParaRPr>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38652428" indent="-38186541">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65887"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31774"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9766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63547"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9DCD00F3-E1AF-41ED-8271-CCCE9C3F300A}" type="slidenum">
              <a:rPr lang="en-US" sz="1200"/>
              <a:pPr/>
              <a:t>19</a:t>
            </a:fld>
            <a:endParaRPr lang="en-US" sz="1200"/>
          </a:p>
        </p:txBody>
      </p:sp>
    </p:spTree>
    <p:extLst>
      <p:ext uri="{BB962C8B-B14F-4D97-AF65-F5344CB8AC3E}">
        <p14:creationId xmlns:p14="http://schemas.microsoft.com/office/powerpoint/2010/main" val="408050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38652428" indent="-38186541">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65887"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31774"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9766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63547"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BAF2CCE0-DE57-4AD8-9F6C-DA3CA310275E}" type="slidenum">
              <a:rPr lang="en-US" sz="1200"/>
              <a:pPr/>
              <a:t>2</a:t>
            </a:fld>
            <a:endParaRPr lang="en-US" sz="120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10108631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ea typeface="ＭＳ Ｐゴシック" pitchFamily="34" charset="-128"/>
              </a:rPr>
              <a:t>The fire inspector as water supply officer acts as a liaison between the municipal government, the fire department, and any property owners who may have private water sources that are needed for public fire protection. </a:t>
            </a:r>
            <a:r>
              <a:rPr lang="en-US" i="1" dirty="0" smtClean="0">
                <a:latin typeface="Verdana" pitchFamily="34" charset="0"/>
              </a:rPr>
              <a:t>Legal agreements should be established between the fire departments and owned of the water sources. The fire department must have legal right of entry on private property  </a:t>
            </a:r>
            <a:r>
              <a:rPr lang="en-US" dirty="0" smtClean="0">
                <a:latin typeface="Arial" pitchFamily="34" charset="0"/>
                <a:ea typeface="ＭＳ Ｐゴシック" pitchFamily="34" charset="-128"/>
              </a:rPr>
              <a:t>Although fire departments have the right to enter properties that are on fire under exigent circumstances, they do not necessarily have the right to enter other private properties that are not on fire to secure water unless they have permission from the owner to do so or there is a legitimate state of emergency through either state or federal declaration. The fire inspector as water supply officer should establish the formal agreements with any private water source that may be required for community fire protection.</a:t>
            </a:r>
          </a:p>
        </p:txBody>
      </p:sp>
      <p:sp>
        <p:nvSpPr>
          <p:cNvPr id="117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38652428" indent="-38186541">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65887"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31774"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9766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63547"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8ACC6222-4499-43C7-B68F-EB6EB6210EF7}" type="slidenum">
              <a:rPr lang="en-US" sz="1200"/>
              <a:pPr/>
              <a:t>20</a:t>
            </a:fld>
            <a:endParaRPr lang="en-US" sz="1200"/>
          </a:p>
        </p:txBody>
      </p:sp>
    </p:spTree>
    <p:extLst>
      <p:ext uri="{BB962C8B-B14F-4D97-AF65-F5344CB8AC3E}">
        <p14:creationId xmlns:p14="http://schemas.microsoft.com/office/powerpoint/2010/main" val="26188690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ea typeface="ＭＳ Ｐゴシック" pitchFamily="34" charset="-128"/>
              </a:rPr>
              <a:t>Fire departments under both NFPA 1142 and the ISO public fire protection rating schedules are required to establish minimum automatic aid or mutual aid agreements to verify the capability to deliver water using a tanker shuttle delivery system. If additional water tenders are not dispatched by an automatic aid agreement with the initial first alarm assignment, the 15-minute criterion will not be attainable. Automatic aid agreements will allow tankers to come from other fire departments, but they must be within 5 miles and both departments must have training together. A complete survey of the jurisdiction determines minimum amount of water that must be available to control fires based on specific risks; based on a property's hazard classification, occupancy, use, and type of construction, and exposed buildings located within 50 feet of the structure requiring a fire flow,  </a:t>
            </a:r>
            <a:r>
              <a:rPr lang="en-US" b="1" dirty="0" smtClean="0">
                <a:latin typeface="Arial" pitchFamily="34" charset="0"/>
                <a:ea typeface="ＭＳ Ｐゴシック" pitchFamily="34" charset="-128"/>
              </a:rPr>
              <a:t>NFPA 1142 standard classifies buildings numerically from 3 to 7. Examples?</a:t>
            </a:r>
            <a:r>
              <a:rPr lang="en-US" b="1" baseline="0" dirty="0" smtClean="0">
                <a:latin typeface="Arial" pitchFamily="34" charset="0"/>
                <a:ea typeface="ＭＳ Ｐゴシック" pitchFamily="34" charset="-128"/>
              </a:rPr>
              <a:t> </a:t>
            </a:r>
            <a:r>
              <a:rPr lang="en-US" b="1" baseline="0" dirty="0" err="1" smtClean="0">
                <a:latin typeface="Arial" pitchFamily="34" charset="0"/>
                <a:ea typeface="ＭＳ Ｐゴシック" pitchFamily="34" charset="-128"/>
              </a:rPr>
              <a:t>Pg</a:t>
            </a:r>
            <a:r>
              <a:rPr lang="en-US" b="1" baseline="0" dirty="0" smtClean="0">
                <a:latin typeface="Arial" pitchFamily="34" charset="0"/>
                <a:ea typeface="ＭＳ Ｐゴシック" pitchFamily="34" charset="-128"/>
              </a:rPr>
              <a:t> 333 , </a:t>
            </a:r>
            <a:r>
              <a:rPr lang="en-US" dirty="0" smtClean="0">
                <a:latin typeface="Arial" pitchFamily="34" charset="0"/>
                <a:ea typeface="ＭＳ Ｐゴシック" pitchFamily="34" charset="-128"/>
              </a:rPr>
              <a:t>3. Lumberyard, refinery, and distillery, 4. Department stores, barns, repair garages, and warehouses, 5. Dairy barns, laundries, restaurants, and machine shops, 6. Gas stations, bakeries, doctors' offices, and churches, 7. 1- and 2-family dwellings, fire stations, hospitals, nursing homes, and schools</a:t>
            </a:r>
          </a:p>
          <a:p>
            <a:endParaRPr lang="en-US" dirty="0" smtClean="0">
              <a:latin typeface="Arial" pitchFamily="34" charset="0"/>
              <a:ea typeface="ＭＳ Ｐゴシック" pitchFamily="34" charset="-128"/>
            </a:endParaRPr>
          </a:p>
        </p:txBody>
      </p:sp>
      <p:sp>
        <p:nvSpPr>
          <p:cNvPr id="119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38652428" indent="-38186541">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65887"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31774"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9766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63547"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5C9546D1-4528-46C3-BEF7-14B13D468B54}" type="slidenum">
              <a:rPr lang="en-US" sz="1200"/>
              <a:pPr/>
              <a:t>21</a:t>
            </a:fld>
            <a:endParaRPr lang="en-US" sz="1200"/>
          </a:p>
        </p:txBody>
      </p:sp>
    </p:spTree>
    <p:extLst>
      <p:ext uri="{BB962C8B-B14F-4D97-AF65-F5344CB8AC3E}">
        <p14:creationId xmlns:p14="http://schemas.microsoft.com/office/powerpoint/2010/main" val="42922476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Verdana" pitchFamily="34" charset="0"/>
              </a:rPr>
              <a:t>The construction classification is based on the five major construction Types. The higher the number the greater the fire risk </a:t>
            </a:r>
            <a:r>
              <a:rPr lang="en-US" dirty="0" smtClean="0"/>
              <a:t>See </a:t>
            </a:r>
            <a:r>
              <a:rPr lang="en-US" b="1" dirty="0" smtClean="0">
                <a:latin typeface="Verdana" pitchFamily="34" charset="0"/>
                <a:ea typeface="ＭＳ Ｐゴシック" pitchFamily="34" charset="-128"/>
              </a:rPr>
              <a:t>FIGURE 13.18 </a:t>
            </a:r>
            <a:r>
              <a:rPr lang="en-US" b="1" dirty="0" err="1" smtClean="0">
                <a:latin typeface="Verdana" pitchFamily="34" charset="0"/>
                <a:ea typeface="ＭＳ Ｐゴシック" pitchFamily="34" charset="-128"/>
              </a:rPr>
              <a:t>Pg</a:t>
            </a:r>
            <a:r>
              <a:rPr lang="en-US" b="1" dirty="0" smtClean="0">
                <a:latin typeface="Verdana" pitchFamily="34" charset="0"/>
                <a:ea typeface="ＭＳ Ｐゴシック" pitchFamily="34" charset="-128"/>
              </a:rPr>
              <a:t> 334 </a:t>
            </a:r>
            <a:r>
              <a:rPr lang="en-US" dirty="0" smtClean="0">
                <a:latin typeface="Verdana" pitchFamily="34" charset="0"/>
                <a:ea typeface="ＭＳ Ｐゴシック" pitchFamily="34" charset="-128"/>
              </a:rPr>
              <a:t> The construction classification along with the hazard class and potential exposures are used in NFPA 1142, Standard on Water Supplies for Suburban and Rural Fire Fighting to determine the fire flow for buildings. </a:t>
            </a:r>
            <a:r>
              <a:rPr lang="en-US" b="1" dirty="0" smtClean="0">
                <a:latin typeface="Verdana" pitchFamily="34" charset="0"/>
              </a:rPr>
              <a:t>The </a:t>
            </a:r>
            <a:r>
              <a:rPr lang="en-US" b="1" i="1" u="sng" dirty="0" smtClean="0">
                <a:latin typeface="Verdana" pitchFamily="34" charset="0"/>
              </a:rPr>
              <a:t>NFPA-1142</a:t>
            </a:r>
            <a:r>
              <a:rPr lang="en-US" b="1" dirty="0" smtClean="0">
                <a:latin typeface="Verdana" pitchFamily="34" charset="0"/>
              </a:rPr>
              <a:t> calculation also examines exposed structures. </a:t>
            </a:r>
            <a:r>
              <a:rPr lang="en-US" dirty="0" smtClean="0">
                <a:latin typeface="Arial" pitchFamily="34" charset="0"/>
                <a:ea typeface="ＭＳ Ｐゴシック" pitchFamily="34" charset="-128"/>
              </a:rPr>
              <a:t>Exposure hazards are any structure more than 100 square feet in area and within 50 feet of a building under consideration. High-occupancy hazard class buildings rated 3 or 4 are also considered exposure if they are within 50 feet of a building regardless of its size. Minimum amount of water for any exposure shall be not less than 3,000 gallons. </a:t>
            </a:r>
            <a:r>
              <a:rPr lang="en-US" b="1" dirty="0" smtClean="0">
                <a:latin typeface="Verdana" pitchFamily="34" charset="0"/>
              </a:rPr>
              <a:t>Exposed buildings over 100 sq. ft. must be considered for additional water supply. Since </a:t>
            </a:r>
            <a:r>
              <a:rPr lang="en-US" dirty="0" smtClean="0">
                <a:latin typeface="Verdana" pitchFamily="34" charset="0"/>
              </a:rPr>
              <a:t>Radiant heat may travel 50 feet,</a:t>
            </a:r>
            <a:r>
              <a:rPr lang="en-US" baseline="0" dirty="0" smtClean="0">
                <a:latin typeface="Verdana" pitchFamily="34" charset="0"/>
              </a:rPr>
              <a:t> </a:t>
            </a:r>
            <a:r>
              <a:rPr lang="en-US" dirty="0" smtClean="0">
                <a:latin typeface="Verdana" pitchFamily="34" charset="0"/>
              </a:rPr>
              <a:t>Exposures require an additional water supply increase of 50% over the amount needed for the evaluated structure.</a:t>
            </a:r>
          </a:p>
          <a:p>
            <a:endParaRPr lang="en-US" b="1" dirty="0" smtClean="0">
              <a:latin typeface="Verdana" pitchFamily="34" charset="0"/>
            </a:endParaRPr>
          </a:p>
          <a:p>
            <a:r>
              <a:rPr lang="en-US" b="1" dirty="0" smtClean="0">
                <a:latin typeface="Verdana" pitchFamily="34" charset="0"/>
                <a:ea typeface="ＭＳ Ｐゴシック" pitchFamily="34" charset="-128"/>
              </a:rPr>
              <a:t/>
            </a:r>
            <a:br>
              <a:rPr lang="en-US" b="1" dirty="0" smtClean="0">
                <a:latin typeface="Verdana" pitchFamily="34" charset="0"/>
                <a:ea typeface="ＭＳ Ｐゴシック" pitchFamily="34" charset="-128"/>
              </a:rPr>
            </a:br>
            <a:endParaRPr lang="en-US" b="1" dirty="0"/>
          </a:p>
        </p:txBody>
      </p:sp>
      <p:sp>
        <p:nvSpPr>
          <p:cNvPr id="4" name="Slide Number Placeholder 3"/>
          <p:cNvSpPr>
            <a:spLocks noGrp="1"/>
          </p:cNvSpPr>
          <p:nvPr>
            <p:ph type="sldNum" sz="quarter" idx="10"/>
          </p:nvPr>
        </p:nvSpPr>
        <p:spPr/>
        <p:txBody>
          <a:bodyPr/>
          <a:lstStyle/>
          <a:p>
            <a:fld id="{B349569E-9BD0-4550-AC73-11D2FAAC5813}" type="slidenum">
              <a:rPr lang="en-US" smtClean="0"/>
              <a:pPr/>
              <a:t>22</a:t>
            </a:fld>
            <a:endParaRPr lang="en-US"/>
          </a:p>
        </p:txBody>
      </p:sp>
    </p:spTree>
    <p:extLst>
      <p:ext uri="{BB962C8B-B14F-4D97-AF65-F5344CB8AC3E}">
        <p14:creationId xmlns:p14="http://schemas.microsoft.com/office/powerpoint/2010/main" val="13289596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ea typeface="ＭＳ Ｐゴシック" pitchFamily="34" charset="-128"/>
              </a:rPr>
              <a:t>L × W × H is volume of structure in cubic feet. See </a:t>
            </a:r>
            <a:r>
              <a:rPr lang="en-US" b="1" dirty="0" smtClean="0">
                <a:latin typeface="Verdana" pitchFamily="34" charset="0"/>
                <a:ea typeface="ＭＳ Ｐゴシック" pitchFamily="34" charset="-128"/>
              </a:rPr>
              <a:t>FIGURE 13.19  </a:t>
            </a:r>
            <a:r>
              <a:rPr lang="en-US" dirty="0" smtClean="0">
                <a:latin typeface="Verdana" pitchFamily="34" charset="0"/>
                <a:ea typeface="ＭＳ Ｐゴシック" pitchFamily="34" charset="-128"/>
              </a:rPr>
              <a:t> The minimum water supply is calculated by determining the volume of the structure, then dividing it by the hazard classification number. The result will be multiplied by the construction classification number and any exposure factor, if an exposure exists within 50 feet. </a:t>
            </a:r>
            <a:r>
              <a:rPr lang="en-US" b="1" dirty="0" smtClean="0">
                <a:latin typeface="Arial" pitchFamily="34" charset="0"/>
                <a:ea typeface="ＭＳ Ｐゴシック" pitchFamily="34" charset="-128"/>
              </a:rPr>
              <a:t>The building has a cubic volume of 34,272 square feet</a:t>
            </a:r>
            <a:r>
              <a:rPr lang="en-US" dirty="0" smtClean="0">
                <a:latin typeface="Arial" pitchFamily="34" charset="0"/>
                <a:ea typeface="ＭＳ Ｐゴシック" pitchFamily="34" charset="-128"/>
              </a:rPr>
              <a:t>; it is a light-hazard occupancy, classification 0.7, and the building is ordinary construction with a classification of 1.0. Using the equation, the necessary water supply for this building is 4,896 gallons. If the building had exposures, the amount of water would then be multiplied by 1.5, increasing it to 7,344 gallons of water. Reductions in water supply are permitted when a building has a full sprinkler system in compliance with appropriate NFPA sprinkler standards.</a:t>
            </a:r>
          </a:p>
          <a:p>
            <a:endParaRPr lang="en-US" dirty="0" smtClean="0">
              <a:latin typeface="Arial" pitchFamily="34" charset="0"/>
              <a:ea typeface="ＭＳ Ｐゴシック" pitchFamily="34" charset="-128"/>
            </a:endParaRPr>
          </a:p>
        </p:txBody>
      </p:sp>
      <p:sp>
        <p:nvSpPr>
          <p:cNvPr id="133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38652428" indent="-38186541">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65887"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31774"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9766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63547"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06396397-6E6A-4DB7-8E04-1FEA903F27A2}" type="slidenum">
              <a:rPr lang="en-US" sz="1200"/>
              <a:pPr/>
              <a:t>23</a:t>
            </a:fld>
            <a:endParaRPr lang="en-US" sz="1200"/>
          </a:p>
        </p:txBody>
      </p:sp>
    </p:spTree>
    <p:extLst>
      <p:ext uri="{BB962C8B-B14F-4D97-AF65-F5344CB8AC3E}">
        <p14:creationId xmlns:p14="http://schemas.microsoft.com/office/powerpoint/2010/main" val="19615379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PG 335 </a:t>
            </a:r>
            <a:r>
              <a:rPr lang="en-US" dirty="0" smtClean="0"/>
              <a:t>Based on NFPA 1142 : </a:t>
            </a:r>
            <a:r>
              <a:rPr lang="en-US" dirty="0" smtClean="0">
                <a:latin typeface="Verdana" pitchFamily="34" charset="0"/>
              </a:rPr>
              <a:t>The fire department must deliver and sustain the calculated minimum fire flow rate </a:t>
            </a:r>
            <a:r>
              <a:rPr lang="en-US" u="sng" dirty="0" smtClean="0">
                <a:latin typeface="Verdana" pitchFamily="34" charset="0"/>
              </a:rPr>
              <a:t>within 5 minutes</a:t>
            </a:r>
            <a:r>
              <a:rPr lang="en-US" dirty="0" smtClean="0">
                <a:latin typeface="Verdana" pitchFamily="34" charset="0"/>
              </a:rPr>
              <a:t> of arrival at the scene.  </a:t>
            </a:r>
            <a:r>
              <a:rPr lang="en-US" u="sng" dirty="0" smtClean="0">
                <a:latin typeface="Verdana" pitchFamily="34" charset="0"/>
              </a:rPr>
              <a:t>The fire flow rates are</a:t>
            </a:r>
            <a:r>
              <a:rPr lang="en-US" dirty="0" smtClean="0">
                <a:latin typeface="Verdana" pitchFamily="34" charset="0"/>
              </a:rPr>
              <a:t>:</a:t>
            </a:r>
            <a:r>
              <a:rPr lang="en-US" i="1" dirty="0" smtClean="0">
                <a:latin typeface="Verdana" pitchFamily="34" charset="0"/>
              </a:rPr>
              <a:t>&lt;2,500 gallons: 250 </a:t>
            </a:r>
            <a:r>
              <a:rPr lang="en-US" i="1" dirty="0" err="1" smtClean="0">
                <a:latin typeface="Verdana" pitchFamily="34" charset="0"/>
              </a:rPr>
              <a:t>gpm</a:t>
            </a:r>
            <a:r>
              <a:rPr lang="en-US" i="1" dirty="0" smtClean="0">
                <a:latin typeface="Verdana" pitchFamily="34" charset="0"/>
              </a:rPr>
              <a:t>, 2,500–9,999 gallons: 500 </a:t>
            </a:r>
            <a:r>
              <a:rPr lang="en-US" i="1" dirty="0" err="1" smtClean="0">
                <a:latin typeface="Verdana" pitchFamily="34" charset="0"/>
              </a:rPr>
              <a:t>gpm</a:t>
            </a:r>
            <a:r>
              <a:rPr lang="en-US" i="1" dirty="0" smtClean="0">
                <a:latin typeface="Verdana" pitchFamily="34" charset="0"/>
              </a:rPr>
              <a:t>, 10,000–19,000 gallons: 750 </a:t>
            </a:r>
            <a:r>
              <a:rPr lang="en-US" i="1" dirty="0" err="1" smtClean="0">
                <a:latin typeface="Verdana" pitchFamily="34" charset="0"/>
              </a:rPr>
              <a:t>gpm</a:t>
            </a:r>
            <a:r>
              <a:rPr lang="en-US" i="1" dirty="0" smtClean="0">
                <a:latin typeface="Verdana" pitchFamily="34" charset="0"/>
              </a:rPr>
              <a:t>, 20,000 gallons: 1,000 </a:t>
            </a:r>
            <a:r>
              <a:rPr lang="en-US" i="1" dirty="0" err="1" smtClean="0">
                <a:latin typeface="Verdana" pitchFamily="34" charset="0"/>
              </a:rPr>
              <a:t>gpm</a:t>
            </a:r>
            <a:r>
              <a:rPr lang="en-US" i="1" dirty="0" smtClean="0">
                <a:latin typeface="Verdana" pitchFamily="34" charset="0"/>
              </a:rPr>
              <a:t>. </a:t>
            </a:r>
            <a:r>
              <a:rPr lang="en-US" b="1" dirty="0" smtClean="0">
                <a:latin typeface="Arial" pitchFamily="34" charset="0"/>
                <a:ea typeface="ＭＳ Ｐゴシック" pitchFamily="34" charset="-128"/>
              </a:rPr>
              <a:t>Calculate the minimum water supply for a residential dwelling of ordinary construction that is 50 feet × 24 feet with two 8-foot stories and a pitched roof attic 8 feet to the roof peak.  </a:t>
            </a:r>
            <a:r>
              <a:rPr lang="en-US" dirty="0" smtClean="0">
                <a:latin typeface="Arial" pitchFamily="34" charset="0"/>
                <a:ea typeface="ＭＳ Ｐゴシック" pitchFamily="34" charset="-128"/>
              </a:rPr>
              <a:t>Buildings with peaked roofs or attic heights are considered to be ½ the height measured from the attic floor to the ridge beam for the volume calculations. In the above example, if each floor is 8 feet high, the building's total height would be 20 feet (8 + 8 + 4). For step 5, go to NFPA 1142, table 4.6.1, for minimum water delivery rate and determine the fire flow requirement. In this example, the required fire flow is 250 </a:t>
            </a:r>
            <a:r>
              <a:rPr lang="en-US" dirty="0" err="1" smtClean="0">
                <a:latin typeface="Arial" pitchFamily="34" charset="0"/>
                <a:ea typeface="ＭＳ Ｐゴシック" pitchFamily="34" charset="-128"/>
              </a:rPr>
              <a:t>gpm</a:t>
            </a:r>
            <a:r>
              <a:rPr lang="en-US" dirty="0" smtClean="0">
                <a:latin typeface="Arial" pitchFamily="34" charset="0"/>
                <a:ea typeface="ＭＳ Ｐゴシック" pitchFamily="34" charset="-128"/>
              </a:rPr>
              <a:t> for the first 15 minutes and 500 </a:t>
            </a:r>
            <a:r>
              <a:rPr lang="en-US" dirty="0" err="1" smtClean="0">
                <a:latin typeface="Arial" pitchFamily="34" charset="0"/>
                <a:ea typeface="ＭＳ Ｐゴシック" pitchFamily="34" charset="-128"/>
              </a:rPr>
              <a:t>gpm</a:t>
            </a:r>
            <a:r>
              <a:rPr lang="en-US" dirty="0" smtClean="0">
                <a:latin typeface="Arial" pitchFamily="34" charset="0"/>
                <a:ea typeface="ＭＳ Ｐゴシック" pitchFamily="34" charset="-128"/>
              </a:rPr>
              <a:t> for 2 hours.</a:t>
            </a:r>
          </a:p>
          <a:p>
            <a:endParaRPr lang="en-US" i="1" dirty="0" smtClean="0">
              <a:latin typeface="Verdana" pitchFamily="34" charset="0"/>
            </a:endParaRPr>
          </a:p>
          <a:p>
            <a:endParaRPr lang="en-US" dirty="0"/>
          </a:p>
        </p:txBody>
      </p:sp>
      <p:sp>
        <p:nvSpPr>
          <p:cNvPr id="4" name="Slide Number Placeholder 3"/>
          <p:cNvSpPr>
            <a:spLocks noGrp="1"/>
          </p:cNvSpPr>
          <p:nvPr>
            <p:ph type="sldNum" sz="quarter" idx="10"/>
          </p:nvPr>
        </p:nvSpPr>
        <p:spPr/>
        <p:txBody>
          <a:bodyPr/>
          <a:lstStyle/>
          <a:p>
            <a:fld id="{B349569E-9BD0-4550-AC73-11D2FAAC5813}" type="slidenum">
              <a:rPr lang="en-US" smtClean="0"/>
              <a:pPr/>
              <a:t>24</a:t>
            </a:fld>
            <a:endParaRPr lang="en-US"/>
          </a:p>
        </p:txBody>
      </p:sp>
    </p:spTree>
    <p:extLst>
      <p:ext uri="{BB962C8B-B14F-4D97-AF65-F5344CB8AC3E}">
        <p14:creationId xmlns:p14="http://schemas.microsoft.com/office/powerpoint/2010/main" val="16594625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latin typeface="Verdana" pitchFamily="34" charset="0"/>
              </a:rPr>
              <a:t>Streams may be useable water sources. </a:t>
            </a:r>
            <a:r>
              <a:rPr lang="en-US" dirty="0" smtClean="0">
                <a:latin typeface="Arial" pitchFamily="34" charset="0"/>
                <a:ea typeface="ＭＳ Ｐゴシック" pitchFamily="34" charset="-128"/>
              </a:rPr>
              <a:t>The water supply officer must be able to determine the flow rate of the water source for both total capacity and flow in gallons per minute. </a:t>
            </a:r>
            <a:r>
              <a:rPr lang="en-US" i="1" dirty="0" smtClean="0">
                <a:latin typeface="Verdana" pitchFamily="34" charset="0"/>
              </a:rPr>
              <a:t>Must be capable of delivering water in freezing or drought conditions, Must be accessible to fire department.</a:t>
            </a:r>
            <a:r>
              <a:rPr lang="en-US" i="1" baseline="0" dirty="0" smtClean="0">
                <a:latin typeface="Verdana" pitchFamily="34" charset="0"/>
              </a:rPr>
              <a:t> </a:t>
            </a:r>
            <a:r>
              <a:rPr lang="en-US" i="1" u="sng" dirty="0" smtClean="0">
                <a:latin typeface="Verdana" pitchFamily="34" charset="0"/>
              </a:rPr>
              <a:t>Flow rate: </a:t>
            </a:r>
            <a:r>
              <a:rPr lang="en-US" i="1" dirty="0" smtClean="0">
                <a:latin typeface="Verdana" pitchFamily="34" charset="0"/>
              </a:rPr>
              <a:t>Volume is L × W × average depth = Useable Volume . Volume multiplied by 7.5 gal/cu </a:t>
            </a:r>
            <a:r>
              <a:rPr lang="en-US" i="1" dirty="0" err="1" smtClean="0">
                <a:latin typeface="Verdana" pitchFamily="34" charset="0"/>
              </a:rPr>
              <a:t>ft</a:t>
            </a:r>
            <a:r>
              <a:rPr lang="en-US" i="1" dirty="0" smtClean="0">
                <a:latin typeface="Verdana" pitchFamily="34" charset="0"/>
              </a:rPr>
              <a:t> to determine total supply volume</a:t>
            </a:r>
          </a:p>
          <a:p>
            <a:endParaRPr lang="en-US" dirty="0" smtClean="0">
              <a:latin typeface="Arial" pitchFamily="34" charset="0"/>
              <a:ea typeface="ＭＳ Ｐゴシック" pitchFamily="34" charset="-128"/>
            </a:endParaRPr>
          </a:p>
        </p:txBody>
      </p:sp>
      <p:sp>
        <p:nvSpPr>
          <p:cNvPr id="140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38652428" indent="-38186541">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65887"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31774"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9766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63547"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F0DF405A-4D35-42C3-BE8E-41FF7A1AA9D3}" type="slidenum">
              <a:rPr lang="en-US" sz="1200"/>
              <a:pPr/>
              <a:t>25</a:t>
            </a:fld>
            <a:endParaRPr lang="en-US" sz="1200"/>
          </a:p>
        </p:txBody>
      </p:sp>
    </p:spTree>
    <p:extLst>
      <p:ext uri="{BB962C8B-B14F-4D97-AF65-F5344CB8AC3E}">
        <p14:creationId xmlns:p14="http://schemas.microsoft.com/office/powerpoint/2010/main" val="2816419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latin typeface="Arial" pitchFamily="34" charset="0"/>
                <a:ea typeface="ＭＳ Ｐゴシック" pitchFamily="34" charset="-128"/>
              </a:rPr>
              <a:t>This test is supposed to estimate how much water is available. </a:t>
            </a:r>
            <a:r>
              <a:rPr lang="en-US" dirty="0" smtClean="0">
                <a:latin typeface="Arial" pitchFamily="34" charset="0"/>
                <a:ea typeface="ＭＳ Ｐゴシック" pitchFamily="34" charset="-128"/>
              </a:rPr>
              <a:t>Perform test in an area where both sides of the stream are perpendicular and the bottom of the stream is relatively flat; avoid wind. </a:t>
            </a:r>
            <a:r>
              <a:rPr lang="en-US" b="1" dirty="0" smtClean="0">
                <a:latin typeface="Arial" pitchFamily="34" charset="0"/>
                <a:ea typeface="ＭＳ Ｐゴシック" pitchFamily="34" charset="-128"/>
              </a:rPr>
              <a:t>10 feet should be divided by the number of seconds to determine the stream's velocity in feet per second</a:t>
            </a:r>
            <a:r>
              <a:rPr lang="en-US" dirty="0" smtClean="0">
                <a:latin typeface="Arial" pitchFamily="34" charset="0"/>
                <a:ea typeface="ＭＳ Ｐゴシック" pitchFamily="34" charset="-128"/>
              </a:rPr>
              <a:t>. A cross-section or transect of the stream should be determined by the width and depth or average depth measured in square feet (This becomes the area, </a:t>
            </a:r>
            <a:r>
              <a:rPr lang="en-US" i="1" dirty="0" smtClean="0">
                <a:latin typeface="Arial" pitchFamily="34" charset="0"/>
                <a:ea typeface="ＭＳ Ｐゴシック" pitchFamily="34" charset="-128"/>
              </a:rPr>
              <a:t>A</a:t>
            </a:r>
            <a:r>
              <a:rPr lang="en-US" dirty="0" smtClean="0">
                <a:latin typeface="Arial" pitchFamily="34" charset="0"/>
                <a:ea typeface="ＭＳ Ｐゴシック" pitchFamily="34" charset="-128"/>
              </a:rPr>
              <a:t>). The number 450 is a constant that resolves the measurements from cubic feet per second into gallons per minute. </a:t>
            </a:r>
            <a:r>
              <a:rPr lang="en-US" b="1" dirty="0" smtClean="0">
                <a:latin typeface="Arial" pitchFamily="34" charset="0"/>
                <a:ea typeface="ＭＳ Ｐゴシック" pitchFamily="34" charset="-128"/>
              </a:rPr>
              <a:t>EXAMPLE: </a:t>
            </a:r>
            <a:r>
              <a:rPr lang="en-US" dirty="0" smtClean="0">
                <a:latin typeface="Arial" pitchFamily="34" charset="0"/>
                <a:ea typeface="ＭＳ Ｐゴシック" pitchFamily="34" charset="-128"/>
              </a:rPr>
              <a:t>A creek is 4 feet wide and 12 inches deep. A cork is placed in the water and flows 10 feet in 120 seconds. What is the flow? Step 1. Determine the area: 4 feet × 1 foot × 4 square feet. Step 2. Determine velocity: 10 feet/120 seconds,  0.08 feet per second. Step 3. Substitute the values in the formula and multiply by 450.</a:t>
            </a:r>
          </a:p>
        </p:txBody>
      </p:sp>
      <p:sp>
        <p:nvSpPr>
          <p:cNvPr id="142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38652428" indent="-38186541">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65887"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31774"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9766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63547"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EEB32116-354B-4E3D-8D85-7EEC3B1DF112}" type="slidenum">
              <a:rPr lang="en-US" sz="1200"/>
              <a:pPr/>
              <a:t>26</a:t>
            </a:fld>
            <a:endParaRPr lang="en-US" sz="1200"/>
          </a:p>
        </p:txBody>
      </p:sp>
    </p:spTree>
    <p:extLst>
      <p:ext uri="{BB962C8B-B14F-4D97-AF65-F5344CB8AC3E}">
        <p14:creationId xmlns:p14="http://schemas.microsoft.com/office/powerpoint/2010/main" val="25870901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ea typeface="ＭＳ Ｐゴシック" pitchFamily="34" charset="-128"/>
              </a:rPr>
              <a:t>Pools should only be used in extreme emergencies with owner's permission. Pools generally are not easily accessible to fire apparatus, and property damage may occur to the pool from the vibration and movement of fire apparatus. Removing the water may also cause hydraulic pressures, which can collapse the pool. If a pool is used as a water source, small portable floating pumps may be the best solution. The pool also should not be completely emptied to avoid damage. </a:t>
            </a:r>
            <a:r>
              <a:rPr lang="en-US" b="1" dirty="0" smtClean="0">
                <a:latin typeface="Arial" pitchFamily="34" charset="0"/>
                <a:ea typeface="ＭＳ Ｐゴシック" pitchFamily="34" charset="-128"/>
              </a:rPr>
              <a:t>SEE SLIDE</a:t>
            </a:r>
          </a:p>
        </p:txBody>
      </p:sp>
      <p:sp>
        <p:nvSpPr>
          <p:cNvPr id="146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38652428" indent="-38186541">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65887"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31774"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9766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63547"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B133403E-2AF6-48F5-A0DF-F5F02310B484}" type="slidenum">
              <a:rPr lang="en-US" sz="1200"/>
              <a:pPr/>
              <a:t>27</a:t>
            </a:fld>
            <a:endParaRPr lang="en-US" sz="1200"/>
          </a:p>
        </p:txBody>
      </p:sp>
    </p:spTree>
    <p:extLst>
      <p:ext uri="{BB962C8B-B14F-4D97-AF65-F5344CB8AC3E}">
        <p14:creationId xmlns:p14="http://schemas.microsoft.com/office/powerpoint/2010/main" val="30187041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ea typeface="ＭＳ Ｐゴシック" pitchFamily="34" charset="-128"/>
              </a:rPr>
              <a:t>Key term: </a:t>
            </a:r>
            <a:r>
              <a:rPr lang="en-US" b="1" dirty="0" smtClean="0">
                <a:latin typeface="Arial" pitchFamily="34" charset="0"/>
                <a:ea typeface="ＭＳ Ｐゴシック" pitchFamily="34" charset="-128"/>
              </a:rPr>
              <a:t>cistern</a:t>
            </a:r>
            <a:r>
              <a:rPr lang="en-US" b="1" baseline="0" dirty="0" smtClean="0">
                <a:latin typeface="Arial" pitchFamily="34" charset="0"/>
                <a:ea typeface="ＭＳ Ｐゴシック" pitchFamily="34" charset="-128"/>
              </a:rPr>
              <a:t> </a:t>
            </a:r>
            <a:r>
              <a:rPr lang="en-US" b="1" dirty="0" smtClean="0">
                <a:latin typeface="Arial" pitchFamily="34" charset="0"/>
                <a:ea typeface="ＭＳ Ｐゴシック" pitchFamily="34" charset="-128"/>
              </a:rPr>
              <a:t>?</a:t>
            </a:r>
            <a:r>
              <a:rPr lang="en-US" b="1" dirty="0" err="1" smtClean="0">
                <a:latin typeface="Arial" pitchFamily="34" charset="0"/>
                <a:ea typeface="ＭＳ Ｐゴシック" pitchFamily="34" charset="-128"/>
              </a:rPr>
              <a:t>Pg</a:t>
            </a:r>
            <a:r>
              <a:rPr lang="en-US" b="1" dirty="0" smtClean="0">
                <a:latin typeface="Arial" pitchFamily="34" charset="0"/>
                <a:ea typeface="ＭＳ Ｐゴシック" pitchFamily="34" charset="-128"/>
              </a:rPr>
              <a:t> 337</a:t>
            </a:r>
            <a:r>
              <a:rPr lang="en-US" dirty="0" smtClean="0">
                <a:latin typeface="Arial" pitchFamily="34" charset="0"/>
                <a:ea typeface="ＭＳ Ｐゴシック" pitchFamily="34" charset="-128"/>
              </a:rPr>
              <a:t> An underground tank or vat used to hold water for fire protection. Cisterns are usually 30,000 gallons or more and are equipped with dry hydrant fittings for drafting. Cisterns</a:t>
            </a:r>
            <a:r>
              <a:rPr lang="en-US" b="1" dirty="0" smtClean="0">
                <a:latin typeface="Arial" pitchFamily="34" charset="0"/>
                <a:ea typeface="ＭＳ Ｐゴシック" pitchFamily="34" charset="-128"/>
              </a:rPr>
              <a:t> </a:t>
            </a:r>
            <a:r>
              <a:rPr lang="en-US" dirty="0" smtClean="0">
                <a:latin typeface="Arial" pitchFamily="34" charset="0"/>
                <a:ea typeface="ＭＳ Ｐゴシック" pitchFamily="34" charset="-128"/>
              </a:rPr>
              <a:t>are one of the oldest methods of water storage for both firefighting and domestic use and can be traced back to the Roman Empire. </a:t>
            </a:r>
            <a:r>
              <a:rPr lang="en-US" dirty="0" smtClean="0">
                <a:latin typeface="Verdana" pitchFamily="34" charset="0"/>
              </a:rPr>
              <a:t>Used in rural areas with no water distribution for important building. </a:t>
            </a:r>
            <a:r>
              <a:rPr lang="en-US" dirty="0" smtClean="0">
                <a:latin typeface="Arial" pitchFamily="34" charset="0"/>
                <a:ea typeface="ＭＳ Ｐゴシック" pitchFamily="34" charset="-128"/>
              </a:rPr>
              <a:t>A dry hydrant should be sized to provide at least 1,000 </a:t>
            </a:r>
            <a:r>
              <a:rPr lang="en-US" dirty="0" err="1" smtClean="0">
                <a:latin typeface="Arial" pitchFamily="34" charset="0"/>
                <a:ea typeface="ＭＳ Ｐゴシック" pitchFamily="34" charset="-128"/>
              </a:rPr>
              <a:t>gpm</a:t>
            </a:r>
            <a:r>
              <a:rPr lang="en-US" dirty="0" smtClean="0">
                <a:latin typeface="Arial" pitchFamily="34" charset="0"/>
                <a:ea typeface="ＭＳ Ｐゴシック" pitchFamily="34" charset="-128"/>
              </a:rPr>
              <a:t> for ¾ of the cistern's total capacity.  Should be rated for highway loading so that a fire apparatus cannot cause structural damage to the tank. See </a:t>
            </a:r>
            <a:r>
              <a:rPr lang="en-US" b="1" dirty="0" smtClean="0">
                <a:latin typeface="Verdana" pitchFamily="34" charset="0"/>
                <a:ea typeface="ＭＳ Ｐゴシック" pitchFamily="34" charset="-128"/>
              </a:rPr>
              <a:t>FIGURE 13.21 </a:t>
            </a:r>
            <a:r>
              <a:rPr lang="en-US" b="1" dirty="0" err="1" smtClean="0">
                <a:latin typeface="Verdana" pitchFamily="34" charset="0"/>
                <a:ea typeface="ＭＳ Ｐゴシック" pitchFamily="34" charset="-128"/>
              </a:rPr>
              <a:t>Pg</a:t>
            </a:r>
            <a:r>
              <a:rPr lang="en-US" b="1" dirty="0" smtClean="0">
                <a:latin typeface="Verdana" pitchFamily="34" charset="0"/>
                <a:ea typeface="ＭＳ Ｐゴシック" pitchFamily="34" charset="-128"/>
              </a:rPr>
              <a:t> 338</a:t>
            </a:r>
            <a:endParaRPr lang="en-US" dirty="0" smtClean="0">
              <a:latin typeface="Arial" pitchFamily="34" charset="0"/>
              <a:ea typeface="ＭＳ Ｐゴシック" pitchFamily="34" charset="-128"/>
            </a:endParaRPr>
          </a:p>
        </p:txBody>
      </p:sp>
      <p:sp>
        <p:nvSpPr>
          <p:cNvPr id="148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38652428" indent="-38186541">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65887"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31774"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9766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63547"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82C64409-D572-4EB7-BAFF-75CA560605CA}" type="slidenum">
              <a:rPr lang="en-US" sz="1200"/>
              <a:pPr/>
              <a:t>28</a:t>
            </a:fld>
            <a:endParaRPr lang="en-US" sz="1200"/>
          </a:p>
        </p:txBody>
      </p:sp>
    </p:spTree>
    <p:extLst>
      <p:ext uri="{BB962C8B-B14F-4D97-AF65-F5344CB8AC3E}">
        <p14:creationId xmlns:p14="http://schemas.microsoft.com/office/powerpoint/2010/main" val="27766071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defTabSz="931774">
              <a:defRPr/>
            </a:pPr>
            <a:r>
              <a:rPr lang="en-US" dirty="0" smtClean="0">
                <a:latin typeface="Arial" pitchFamily="34" charset="0"/>
                <a:ea typeface="ＭＳ Ｐゴシック" pitchFamily="34" charset="-128"/>
              </a:rPr>
              <a:t>Key term: </a:t>
            </a:r>
            <a:r>
              <a:rPr lang="en-US" b="1" dirty="0" smtClean="0">
                <a:latin typeface="Arial" pitchFamily="34" charset="0"/>
                <a:ea typeface="ＭＳ Ｐゴシック" pitchFamily="34" charset="-128"/>
              </a:rPr>
              <a:t>dry hydrant? </a:t>
            </a:r>
            <a:r>
              <a:rPr lang="en-US" b="1" dirty="0" err="1" smtClean="0">
                <a:latin typeface="Arial" pitchFamily="34" charset="0"/>
                <a:ea typeface="ＭＳ Ｐゴシック" pitchFamily="34" charset="-128"/>
              </a:rPr>
              <a:t>Pg</a:t>
            </a:r>
            <a:r>
              <a:rPr lang="en-US" b="1" dirty="0" smtClean="0">
                <a:latin typeface="Arial" pitchFamily="34" charset="0"/>
                <a:ea typeface="ＭＳ Ｐゴシック" pitchFamily="34" charset="-128"/>
              </a:rPr>
              <a:t> 338</a:t>
            </a:r>
            <a:r>
              <a:rPr lang="en-US" dirty="0" smtClean="0">
                <a:latin typeface="Arial" pitchFamily="34" charset="0"/>
                <a:ea typeface="ＭＳ Ｐゴシック" pitchFamily="34" charset="-128"/>
              </a:rPr>
              <a:t> A dry pipe constructed of steel or plastic to convey water from a lake or pond to a fire apparatus by draft. Constructed of schedule 40 plastic pipe and have vandalism-proof features to prevent damage; practical drafting height for fire apparatus is between 15 and 20 feet; if higher drafts are required, a siphon jet can achieve lifts of 15 to 70 feet vertically.  </a:t>
            </a:r>
            <a:r>
              <a:rPr lang="en-US" b="1" dirty="0" smtClean="0">
                <a:latin typeface="Verdana" pitchFamily="34" charset="0"/>
              </a:rPr>
              <a:t>Fire department may require installation of dry hydrants at lakes or ponds. Dry hydrants reduce time to draft by conventional methods. May require siphon jets for high draft heights </a:t>
            </a:r>
            <a:r>
              <a:rPr lang="en-US" dirty="0" smtClean="0">
                <a:latin typeface="Arial" pitchFamily="34" charset="0"/>
                <a:ea typeface="ＭＳ Ｐゴシック" pitchFamily="34" charset="-128"/>
              </a:rPr>
              <a:t>The siphon jet is based on the principle that as water moves through a smaller pipe, it produces a higher velocity and lower pressure. The reduction in pressure is utilized to move water to the higher elevation. </a:t>
            </a:r>
            <a:r>
              <a:rPr lang="en-US" b="1" dirty="0" smtClean="0">
                <a:latin typeface="Verdana" pitchFamily="34" charset="0"/>
              </a:rPr>
              <a:t>Must be accessed from existing roadways or other installed all-weather surfaces. </a:t>
            </a:r>
            <a:r>
              <a:rPr lang="en-US" dirty="0" smtClean="0">
                <a:latin typeface="Arial" pitchFamily="34" charset="0"/>
                <a:ea typeface="ＭＳ Ｐゴシック" pitchFamily="34" charset="-128"/>
              </a:rPr>
              <a:t>The fire inspector reviewing the plans for such an installation should also give considerations to requiring freeze protection, flushing fittings, identification signage, cam lever couplings, and other types of dry hydrant improvements that may be needed by the fire department. See </a:t>
            </a:r>
            <a:r>
              <a:rPr lang="en-US" b="1" dirty="0" smtClean="0">
                <a:latin typeface="Verdana" pitchFamily="34" charset="0"/>
                <a:ea typeface="ＭＳ Ｐゴシック" pitchFamily="34" charset="-128"/>
              </a:rPr>
              <a:t>FIGURE 13.22a </a:t>
            </a:r>
            <a:r>
              <a:rPr lang="en-US" b="1" dirty="0" err="1" smtClean="0">
                <a:latin typeface="Verdana" pitchFamily="34" charset="0"/>
                <a:ea typeface="ＭＳ Ｐゴシック" pitchFamily="34" charset="-128"/>
              </a:rPr>
              <a:t>Pg</a:t>
            </a:r>
            <a:r>
              <a:rPr lang="en-US" b="1" dirty="0" smtClean="0">
                <a:latin typeface="Verdana" pitchFamily="34" charset="0"/>
                <a:ea typeface="ＭＳ Ｐゴシック" pitchFamily="34" charset="-128"/>
              </a:rPr>
              <a:t> 338 &amp; </a:t>
            </a:r>
            <a:r>
              <a:rPr lang="en-US" b="1" dirty="0" smtClean="0">
                <a:latin typeface="Verdana" pitchFamily="34" charset="0"/>
              </a:rPr>
              <a:t>FIGURE 13.22b </a:t>
            </a:r>
            <a:r>
              <a:rPr lang="en-US" b="1" dirty="0" err="1" smtClean="0">
                <a:latin typeface="Verdana" pitchFamily="34" charset="0"/>
              </a:rPr>
              <a:t>Pg</a:t>
            </a:r>
            <a:r>
              <a:rPr lang="en-US" b="1" dirty="0" smtClean="0">
                <a:latin typeface="Verdana" pitchFamily="34" charset="0"/>
              </a:rPr>
              <a:t> 339</a:t>
            </a:r>
            <a:endParaRPr lang="en-US" dirty="0" smtClean="0">
              <a:latin typeface="Arial" pitchFamily="34" charset="0"/>
              <a:ea typeface="ＭＳ Ｐゴシック" pitchFamily="34" charset="-128"/>
            </a:endParaRPr>
          </a:p>
        </p:txBody>
      </p:sp>
      <p:sp>
        <p:nvSpPr>
          <p:cNvPr id="154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38652428" indent="-38186541">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65887"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31774"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9766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63547"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8A0F4095-D623-456B-B673-1392E57A6FAE}" type="slidenum">
              <a:rPr lang="en-US" sz="1200"/>
              <a:pPr/>
              <a:t>29</a:t>
            </a:fld>
            <a:endParaRPr lang="en-US" sz="1200"/>
          </a:p>
        </p:txBody>
      </p:sp>
    </p:spTree>
    <p:extLst>
      <p:ext uri="{BB962C8B-B14F-4D97-AF65-F5344CB8AC3E}">
        <p14:creationId xmlns:p14="http://schemas.microsoft.com/office/powerpoint/2010/main" val="3771297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38652428" indent="-38186541">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65887"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31774"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9766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63547"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EE33A17F-BF75-43F9-B7BD-7075C5B1D6CA}" type="slidenum">
              <a:rPr lang="en-US" sz="1200"/>
              <a:pPr/>
              <a:t>3</a:t>
            </a:fld>
            <a:endParaRPr lang="en-US" sz="12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34661710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latin typeface="Verdana" pitchFamily="34" charset="0"/>
              </a:rPr>
              <a:t>With limited water supply the fire department may need to shuttle water with tenders. </a:t>
            </a:r>
            <a:r>
              <a:rPr lang="en-US" dirty="0" smtClean="0">
                <a:latin typeface="Arial" pitchFamily="34" charset="0"/>
                <a:ea typeface="ＭＳ Ｐゴシック" pitchFamily="34" charset="-128"/>
              </a:rPr>
              <a:t>ISO requires arrival in 15 minutes </a:t>
            </a:r>
            <a:r>
              <a:rPr lang="en-US" b="1" i="1" dirty="0" smtClean="0">
                <a:latin typeface="Verdana" pitchFamily="34" charset="0"/>
              </a:rPr>
              <a:t>of initial fire department water flow. </a:t>
            </a:r>
            <a:r>
              <a:rPr lang="en-US" dirty="0" smtClean="0">
                <a:latin typeface="Arial" pitchFamily="34" charset="0"/>
                <a:ea typeface="ＭＳ Ｐゴシック" pitchFamily="34" charset="-128"/>
              </a:rPr>
              <a:t> and delivery rate specified in NFPA 1142.</a:t>
            </a:r>
            <a:r>
              <a:rPr lang="en-US" b="1" i="1" dirty="0" smtClean="0">
                <a:latin typeface="Verdana" pitchFamily="34" charset="0"/>
              </a:rPr>
              <a:t> Must provide appropriate sustained delivery flow rates. The Fire department must demonstrate the ability to use a water shuttle system. </a:t>
            </a:r>
            <a:r>
              <a:rPr lang="en-US" dirty="0" smtClean="0">
                <a:latin typeface="Arial" pitchFamily="34" charset="0"/>
                <a:ea typeface="ＭＳ Ｐゴシック" pitchFamily="34" charset="-128"/>
              </a:rPr>
              <a:t>Mobile water supply apparatus must be designed as specified in NFPA 1901, </a:t>
            </a:r>
            <a:r>
              <a:rPr lang="en-US" i="1" dirty="0" smtClean="0">
                <a:latin typeface="Arial" pitchFamily="34" charset="0"/>
                <a:ea typeface="ＭＳ Ｐゴシック" pitchFamily="34" charset="-128"/>
              </a:rPr>
              <a:t>Standard for Automotive Fire Apparatus, </a:t>
            </a:r>
            <a:r>
              <a:rPr lang="en-US" dirty="0" smtClean="0">
                <a:latin typeface="Arial" pitchFamily="34" charset="0"/>
                <a:ea typeface="ＭＳ Ｐゴシック" pitchFamily="34" charset="-128"/>
              </a:rPr>
              <a:t>Chapter 7. Converted gasoline trucks are common, but they are not designed for the weight of water, and they are not properly equipped to unload quickly into portable storage tanks. The ISO Grading schedule requires the following water shuttle procedure to be followed during the demonstration: </a:t>
            </a:r>
            <a:r>
              <a:rPr lang="en-US" b="1" dirty="0" smtClean="0">
                <a:latin typeface="Arial" pitchFamily="34" charset="0"/>
                <a:ea typeface="ＭＳ Ｐゴシック" pitchFamily="34" charset="-128"/>
              </a:rPr>
              <a:t>1.</a:t>
            </a:r>
            <a:r>
              <a:rPr lang="en-US" dirty="0" smtClean="0">
                <a:latin typeface="Arial" pitchFamily="34" charset="0"/>
                <a:ea typeface="ＭＳ Ｐゴシック" pitchFamily="34" charset="-128"/>
              </a:rPr>
              <a:t> All tenders assemble 200 feet from the fire scene., </a:t>
            </a:r>
            <a:r>
              <a:rPr lang="en-US" b="1" dirty="0" smtClean="0">
                <a:latin typeface="Arial" pitchFamily="34" charset="0"/>
                <a:ea typeface="ＭＳ Ｐゴシック" pitchFamily="34" charset="-128"/>
              </a:rPr>
              <a:t>2.</a:t>
            </a:r>
            <a:r>
              <a:rPr lang="en-US" dirty="0" smtClean="0">
                <a:latin typeface="Arial" pitchFamily="34" charset="0"/>
                <a:ea typeface="ＭＳ Ｐゴシック" pitchFamily="34" charset="-128"/>
              </a:rPr>
              <a:t> The time it takes to move a tender 200 feet is recorded., </a:t>
            </a:r>
            <a:r>
              <a:rPr lang="en-US" b="1" dirty="0" smtClean="0">
                <a:latin typeface="Arial" pitchFamily="34" charset="0"/>
                <a:ea typeface="ＭＳ Ｐゴシック" pitchFamily="34" charset="-128"/>
              </a:rPr>
              <a:t>3.</a:t>
            </a:r>
            <a:r>
              <a:rPr lang="en-US" dirty="0" smtClean="0">
                <a:latin typeface="Arial" pitchFamily="34" charset="0"/>
                <a:ea typeface="ＭＳ Ｐゴシック" pitchFamily="34" charset="-128"/>
              </a:rPr>
              <a:t> The tender must then discharge its water into a folding storage tank and move 200 feet away., </a:t>
            </a:r>
            <a:r>
              <a:rPr lang="en-US" b="1" dirty="0" smtClean="0">
                <a:latin typeface="Arial" pitchFamily="34" charset="0"/>
                <a:ea typeface="ＭＳ Ｐゴシック" pitchFamily="34" charset="-128"/>
              </a:rPr>
              <a:t>4.</a:t>
            </a:r>
            <a:r>
              <a:rPr lang="en-US" dirty="0" smtClean="0">
                <a:latin typeface="Arial" pitchFamily="34" charset="0"/>
                <a:ea typeface="ＭＳ Ｐゴシック" pitchFamily="34" charset="-128"/>
              </a:rPr>
              <a:t> The time it takes to discharge the water into the tank and move 200 feet is recorded., </a:t>
            </a:r>
            <a:r>
              <a:rPr lang="en-US" b="1" dirty="0" smtClean="0">
                <a:latin typeface="Arial" pitchFamily="34" charset="0"/>
                <a:ea typeface="ＭＳ Ｐゴシック" pitchFamily="34" charset="-128"/>
              </a:rPr>
              <a:t>5</a:t>
            </a:r>
            <a:r>
              <a:rPr lang="en-US" dirty="0" smtClean="0">
                <a:latin typeface="Arial" pitchFamily="34" charset="0"/>
                <a:ea typeface="ＭＳ Ｐゴシック" pitchFamily="34" charset="-128"/>
              </a:rPr>
              <a:t>. Each tender is credited for 90% of its total capacity., </a:t>
            </a:r>
            <a:r>
              <a:rPr lang="en-US" b="1" dirty="0" smtClean="0">
                <a:latin typeface="Arial" pitchFamily="34" charset="0"/>
                <a:ea typeface="ＭＳ Ｐゴシック" pitchFamily="34" charset="-128"/>
              </a:rPr>
              <a:t>6.</a:t>
            </a:r>
            <a:r>
              <a:rPr lang="en-US" dirty="0" smtClean="0">
                <a:latin typeface="Arial" pitchFamily="34" charset="0"/>
                <a:ea typeface="ＭＳ Ｐゴシック" pitchFamily="34" charset="-128"/>
              </a:rPr>
              <a:t> The same procedure is followed at the fill site. The time is recorded for the tender to move 200 feet, fill up, and move 200 feet away., 7. The last part of the calculation is the travel time from the supply water source to the fire location. </a:t>
            </a:r>
            <a:r>
              <a:rPr lang="en-US" b="1" dirty="0" smtClean="0">
                <a:latin typeface="Arial" pitchFamily="34" charset="0"/>
                <a:ea typeface="ＭＳ Ｐゴシック" pitchFamily="34" charset="-128"/>
              </a:rPr>
              <a:t>All of these elements are recorded for one full cycle of all the required water tenders. A record is kept of the available water supply at the fire scene, and it must be equal to or greater than the minimum flow required at the application rate for 2-hour duration.</a:t>
            </a:r>
          </a:p>
        </p:txBody>
      </p:sp>
      <p:sp>
        <p:nvSpPr>
          <p:cNvPr id="160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38652428" indent="-38186541">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65887"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31774"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9766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63547"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2351555D-5A03-429F-8CC8-48B4242CBCC8}" type="slidenum">
              <a:rPr lang="en-US" sz="1200"/>
              <a:pPr/>
              <a:t>30</a:t>
            </a:fld>
            <a:endParaRPr lang="en-US" sz="1200"/>
          </a:p>
        </p:txBody>
      </p:sp>
    </p:spTree>
    <p:extLst>
      <p:ext uri="{BB962C8B-B14F-4D97-AF65-F5344CB8AC3E}">
        <p14:creationId xmlns:p14="http://schemas.microsoft.com/office/powerpoint/2010/main" val="4543819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ea typeface="ＭＳ Ｐゴシック" pitchFamily="34" charset="-128"/>
              </a:rPr>
              <a:t>To keep travel smooth for shuttles, total weight must be considered as they move through the cycle of filling, delivering, dumping, and refilling, especially on roads with small bridges; tenders should be the same size and weight capacity, if possible, as this eliminates the stacking up of mobile tenders at the fill or discharge locations; additional water supply fill points should be added as more tenders are added; portable tanks should be set up in a diamond shape to avoid stacking at delivery. </a:t>
            </a:r>
            <a:r>
              <a:rPr lang="en-US" i="1" dirty="0" smtClean="0">
                <a:latin typeface="Arial" pitchFamily="34" charset="0"/>
                <a:ea typeface="ＭＳ Ｐゴシック" pitchFamily="34" charset="-128"/>
              </a:rPr>
              <a:t>V =</a:t>
            </a:r>
            <a:r>
              <a:rPr lang="en-US" dirty="0" smtClean="0">
                <a:latin typeface="Arial" pitchFamily="34" charset="0"/>
                <a:ea typeface="ＭＳ Ｐゴシック" pitchFamily="34" charset="-128"/>
              </a:rPr>
              <a:t> The total capacity of the mobile water supply tanker., </a:t>
            </a:r>
            <a:r>
              <a:rPr lang="en-US" i="1" dirty="0" smtClean="0">
                <a:latin typeface="Arial" pitchFamily="34" charset="0"/>
                <a:ea typeface="ＭＳ Ｐゴシック" pitchFamily="34" charset="-128"/>
              </a:rPr>
              <a:t>A =</a:t>
            </a:r>
            <a:r>
              <a:rPr lang="en-US" dirty="0" smtClean="0">
                <a:latin typeface="Arial" pitchFamily="34" charset="0"/>
                <a:ea typeface="ＭＳ Ｐゴシック" pitchFamily="34" charset="-128"/>
              </a:rPr>
              <a:t> The dump time including the 200-foot approach and return., </a:t>
            </a:r>
            <a:r>
              <a:rPr lang="en-US" i="1" dirty="0" smtClean="0">
                <a:latin typeface="Arial" pitchFamily="34" charset="0"/>
                <a:ea typeface="ＭＳ Ｐゴシック" pitchFamily="34" charset="-128"/>
              </a:rPr>
              <a:t>B =</a:t>
            </a:r>
            <a:r>
              <a:rPr lang="en-US" dirty="0" smtClean="0">
                <a:latin typeface="Arial" pitchFamily="34" charset="0"/>
                <a:ea typeface="ＭＳ Ｐゴシック" pitchFamily="34" charset="-128"/>
              </a:rPr>
              <a:t> The fill time including the 200-foot approach and return., </a:t>
            </a:r>
            <a:r>
              <a:rPr lang="en-US" i="1" dirty="0" smtClean="0">
                <a:latin typeface="Arial" pitchFamily="34" charset="0"/>
                <a:ea typeface="ＭＳ Ｐゴシック" pitchFamily="34" charset="-128"/>
              </a:rPr>
              <a:t>T </a:t>
            </a:r>
            <a:r>
              <a:rPr lang="en-US" dirty="0" smtClean="0">
                <a:latin typeface="Arial" pitchFamily="34" charset="0"/>
                <a:ea typeface="ＭＳ Ｐゴシック" pitchFamily="34" charset="-128"/>
              </a:rPr>
              <a:t>1 = Travel time from the fire scene to the water sources., </a:t>
            </a:r>
            <a:r>
              <a:rPr lang="en-US" i="1" dirty="0" smtClean="0">
                <a:latin typeface="Arial" pitchFamily="34" charset="0"/>
                <a:ea typeface="ＭＳ Ｐゴシック" pitchFamily="34" charset="-128"/>
              </a:rPr>
              <a:t>T </a:t>
            </a:r>
            <a:r>
              <a:rPr lang="en-US" dirty="0" smtClean="0">
                <a:latin typeface="Arial" pitchFamily="34" charset="0"/>
                <a:ea typeface="ＭＳ Ｐゴシック" pitchFamily="34" charset="-128"/>
              </a:rPr>
              <a:t>2 = Travel time from the water source to the fire scene., −10% is the amount of spillage and residual in the tankers. </a:t>
            </a:r>
            <a:r>
              <a:rPr lang="en-US" b="1" dirty="0" smtClean="0">
                <a:latin typeface="Arial" pitchFamily="34" charset="0"/>
                <a:ea typeface="ＭＳ Ｐゴシック" pitchFamily="34" charset="-128"/>
              </a:rPr>
              <a:t>The speed constant (X) is based on average speed of the water tender for each leg of the journey. Can be determined as part of </a:t>
            </a:r>
            <a:r>
              <a:rPr lang="en-US" b="1" dirty="0" err="1" smtClean="0">
                <a:latin typeface="Arial" pitchFamily="34" charset="0"/>
                <a:ea typeface="ＭＳ Ｐゴシック" pitchFamily="34" charset="-128"/>
              </a:rPr>
              <a:t>prefire</a:t>
            </a:r>
            <a:r>
              <a:rPr lang="en-US" b="1" dirty="0" smtClean="0">
                <a:latin typeface="Arial" pitchFamily="34" charset="0"/>
                <a:ea typeface="ＭＳ Ｐゴシック" pitchFamily="34" charset="-128"/>
              </a:rPr>
              <a:t> emergency plans. </a:t>
            </a:r>
            <a:r>
              <a:rPr lang="en-US" dirty="0" smtClean="0">
                <a:latin typeface="Arial" pitchFamily="34" charset="0"/>
                <a:ea typeface="ＭＳ Ｐゴシック" pitchFamily="34" charset="-128"/>
              </a:rPr>
              <a:t>35 mph is maximum speed used by ISO, but travel conditions (e.g., snow and ice, steep grades, or narrow or winding roadways) may require slower speeds. Determine the average speed on each road segment using different speed constants.</a:t>
            </a:r>
          </a:p>
          <a:p>
            <a:r>
              <a:rPr lang="en-US" b="1" dirty="0" smtClean="0">
                <a:latin typeface="Arial" pitchFamily="34" charset="0"/>
                <a:ea typeface="ＭＳ Ｐゴシック" pitchFamily="34" charset="-128"/>
              </a:rPr>
              <a:t>Explain the time-speed</a:t>
            </a:r>
            <a:r>
              <a:rPr lang="en-US" b="1" baseline="0" dirty="0" smtClean="0">
                <a:latin typeface="Arial" pitchFamily="34" charset="0"/>
                <a:ea typeface="ＭＳ Ｐゴシック" pitchFamily="34" charset="-128"/>
              </a:rPr>
              <a:t>-distance </a:t>
            </a:r>
            <a:r>
              <a:rPr lang="en-US" b="1" dirty="0" smtClean="0">
                <a:latin typeface="Arial" pitchFamily="34" charset="0"/>
                <a:ea typeface="ＭＳ Ｐゴシック" pitchFamily="34" charset="-128"/>
              </a:rPr>
              <a:t>chart</a:t>
            </a:r>
            <a:r>
              <a:rPr lang="en-US" b="1" baseline="0" dirty="0" smtClean="0">
                <a:latin typeface="Arial" pitchFamily="34" charset="0"/>
                <a:ea typeface="ＭＳ Ｐゴシック" pitchFamily="34" charset="-128"/>
              </a:rPr>
              <a:t> on page 340. </a:t>
            </a:r>
            <a:r>
              <a:rPr lang="en-US" b="1" dirty="0" smtClean="0">
                <a:latin typeface="Arial" pitchFamily="34" charset="0"/>
                <a:ea typeface="ＭＳ Ｐゴシック" pitchFamily="34" charset="-128"/>
              </a:rPr>
              <a:t>Time = 1.7D at 35 mph, Time = 2.0D at 30 mph, Time = 2.4D at 25 mph, Time = 3.0D at 20 mph, Time = 4.0D at 15 mph, </a:t>
            </a:r>
            <a:r>
              <a:rPr lang="en-US" dirty="0" smtClean="0">
                <a:latin typeface="Arial" pitchFamily="34" charset="0"/>
                <a:ea typeface="ＭＳ Ｐゴシック" pitchFamily="34" charset="-128"/>
              </a:rPr>
              <a:t>Example: Calculate the minimum continuous flow for a 1,500-gallon water tender. We will assume from previous trials that it will take this tanker 4.0 minutes to deliver its water, including the 200-foot approach and retreat, and it will take 3.0 minutes to refill the tanker at the supply site. The road distance to the supply is 2.10 miles, and the return leg to the fire scene is 1.8 miles. The first road may be traveled at 35 mph, but the return leg is only 30 mph due to traffic conditions.</a:t>
            </a:r>
          </a:p>
          <a:p>
            <a:endParaRPr lang="en-US" dirty="0" smtClean="0">
              <a:latin typeface="Arial" pitchFamily="34" charset="0"/>
              <a:ea typeface="ＭＳ Ｐゴシック" pitchFamily="34" charset="-128"/>
            </a:endParaRPr>
          </a:p>
        </p:txBody>
      </p:sp>
      <p:sp>
        <p:nvSpPr>
          <p:cNvPr id="162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38652428" indent="-38186541">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65887"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31774"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9766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63547"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F59F7911-A656-463D-9D88-AA0790CED99B}" type="slidenum">
              <a:rPr lang="en-US" sz="1200"/>
              <a:pPr/>
              <a:t>31</a:t>
            </a:fld>
            <a:endParaRPr lang="en-US" sz="1200"/>
          </a:p>
        </p:txBody>
      </p:sp>
    </p:spTree>
    <p:extLst>
      <p:ext uri="{BB962C8B-B14F-4D97-AF65-F5344CB8AC3E}">
        <p14:creationId xmlns:p14="http://schemas.microsoft.com/office/powerpoint/2010/main" val="20223459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ea typeface="ＭＳ Ｐゴシック" pitchFamily="34" charset="-128"/>
              </a:rPr>
              <a:t>Once the travel time on each leg has been calculated, we can use the next formula to determine the flow from the 1,500-gallon tender in </a:t>
            </a:r>
            <a:r>
              <a:rPr lang="en-US" dirty="0" err="1" smtClean="0">
                <a:latin typeface="Arial" pitchFamily="34" charset="0"/>
                <a:ea typeface="ＭＳ Ｐゴシック" pitchFamily="34" charset="-128"/>
              </a:rPr>
              <a:t>gpm</a:t>
            </a:r>
            <a:r>
              <a:rPr lang="en-US" dirty="0" smtClean="0">
                <a:latin typeface="Arial" pitchFamily="34" charset="0"/>
                <a:ea typeface="ＭＳ Ｐゴシック" pitchFamily="34" charset="-128"/>
              </a:rPr>
              <a:t>. To maintain a minimum fire flow of 250 </a:t>
            </a:r>
            <a:r>
              <a:rPr lang="en-US" dirty="0" err="1" smtClean="0">
                <a:latin typeface="Arial" pitchFamily="34" charset="0"/>
                <a:ea typeface="ＭＳ Ｐゴシック" pitchFamily="34" charset="-128"/>
              </a:rPr>
              <a:t>gpm</a:t>
            </a:r>
            <a:r>
              <a:rPr lang="en-US" dirty="0" smtClean="0">
                <a:latin typeface="Arial" pitchFamily="34" charset="0"/>
                <a:ea typeface="ＭＳ Ｐゴシック" pitchFamily="34" charset="-128"/>
              </a:rPr>
              <a:t>, at least two additional 1,500-gallon water tenders are required in the water shuttle operation on the initial alarm assignment.</a:t>
            </a:r>
          </a:p>
        </p:txBody>
      </p:sp>
      <p:sp>
        <p:nvSpPr>
          <p:cNvPr id="166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38652428" indent="-38186541">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65887"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31774"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9766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63547"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58E441E5-8F1B-41EA-A4F2-688F0BD79561}" type="slidenum">
              <a:rPr lang="en-US" sz="1200"/>
              <a:pPr/>
              <a:t>32</a:t>
            </a:fld>
            <a:endParaRPr lang="en-US" sz="1200"/>
          </a:p>
        </p:txBody>
      </p:sp>
    </p:spTree>
    <p:extLst>
      <p:ext uri="{BB962C8B-B14F-4D97-AF65-F5344CB8AC3E}">
        <p14:creationId xmlns:p14="http://schemas.microsoft.com/office/powerpoint/2010/main" val="37305312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168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1774">
              <a:defRPr/>
            </a:pPr>
            <a:r>
              <a:rPr lang="en-US" b="1" dirty="0" smtClean="0">
                <a:latin typeface="Verdana" pitchFamily="34" charset="0"/>
              </a:rPr>
              <a:t>Waterworks were developed to provide a distribution system for domestic water and sanitation purposes.  A side benefit was to provide water for fire suppression. Engineers in early 1900s analyzed the use of waterworks for fire suppression. </a:t>
            </a:r>
            <a:r>
              <a:rPr lang="en-US" dirty="0" smtClean="0">
                <a:latin typeface="Arial" pitchFamily="34" charset="0"/>
                <a:ea typeface="ＭＳ Ｐゴシック" pitchFamily="34" charset="-128"/>
              </a:rPr>
              <a:t>Engineers began to develop standards on water main size and capacity as well as estimates on how many fire hose streams might be needed to suppress a large fire; they believed that, in a rough way, the number of hose streams was related to population size. </a:t>
            </a:r>
            <a:r>
              <a:rPr lang="en-US" b="1" dirty="0" smtClean="0">
                <a:latin typeface="Arial" pitchFamily="34" charset="0"/>
                <a:ea typeface="ＭＳ Ｐゴシック" pitchFamily="34" charset="-128"/>
              </a:rPr>
              <a:t>The ISO generally determines the Public Protection Classification (PPC) for most communities on a 10-year basis. The classification of the community affects the fire insurance rates charged by any insurance providers to residents or businesses. </a:t>
            </a:r>
            <a:r>
              <a:rPr lang="en-US" dirty="0" smtClean="0">
                <a:latin typeface="Arial" pitchFamily="34" charset="0"/>
                <a:ea typeface="ＭＳ Ｐゴシック" pitchFamily="34" charset="-128"/>
              </a:rPr>
              <a:t>Several engineering papers were presented at the Engineer's Society Meeting in the early 1900s, which began a detailed discussion concerning both the American and Canadian waterworks systems. An initial concern was to develop a method to determine the cost of water for fire protection. The engineers made estimates of the number of hose streams that would be required by fire departments in congested, densely populated cities.</a:t>
            </a:r>
          </a:p>
        </p:txBody>
      </p:sp>
      <p:sp>
        <p:nvSpPr>
          <p:cNvPr id="168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38652428" indent="-38186541">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65887"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31774"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9766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63547"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0C9E7C07-5017-4C70-A32F-90788F714ACF}" type="slidenum">
              <a:rPr lang="en-US" sz="1200"/>
              <a:pPr/>
              <a:t>33</a:t>
            </a:fld>
            <a:endParaRPr lang="en-US" sz="1200"/>
          </a:p>
        </p:txBody>
      </p:sp>
    </p:spTree>
    <p:extLst>
      <p:ext uri="{BB962C8B-B14F-4D97-AF65-F5344CB8AC3E}">
        <p14:creationId xmlns:p14="http://schemas.microsoft.com/office/powerpoint/2010/main" val="31468883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latin typeface="Arial" pitchFamily="34" charset="0"/>
                <a:ea typeface="ＭＳ Ｐゴシック" pitchFamily="34" charset="-128"/>
              </a:rPr>
              <a:t>Who was John Freeman? </a:t>
            </a:r>
            <a:r>
              <a:rPr lang="en-US" b="1" dirty="0" err="1" smtClean="0">
                <a:latin typeface="Arial" pitchFamily="34" charset="0"/>
                <a:ea typeface="ＭＳ Ｐゴシック" pitchFamily="34" charset="-128"/>
              </a:rPr>
              <a:t>Pg</a:t>
            </a:r>
            <a:r>
              <a:rPr lang="en-US" b="1" dirty="0" smtClean="0">
                <a:latin typeface="Arial" pitchFamily="34" charset="0"/>
                <a:ea typeface="ＭＳ Ｐゴシック" pitchFamily="34" charset="-128"/>
              </a:rPr>
              <a:t> 341 </a:t>
            </a:r>
            <a:r>
              <a:rPr lang="en-US" dirty="0" smtClean="0">
                <a:latin typeface="Arial" pitchFamily="34" charset="0"/>
                <a:ea typeface="ＭＳ Ｐゴシック" pitchFamily="34" charset="-128"/>
              </a:rPr>
              <a:t>The National Board of Fire Underwriters in its determination of the potential number of hose streams needed by population adopted the recommendations of several engineers including </a:t>
            </a:r>
            <a:r>
              <a:rPr lang="en-US" b="1" dirty="0" smtClean="0">
                <a:latin typeface="Arial" pitchFamily="34" charset="0"/>
                <a:ea typeface="ＭＳ Ｐゴシック" pitchFamily="34" charset="-128"/>
              </a:rPr>
              <a:t>Factory Mutual engineer, John Freeman</a:t>
            </a:r>
            <a:r>
              <a:rPr lang="en-US" dirty="0" smtClean="0">
                <a:latin typeface="Arial" pitchFamily="34" charset="0"/>
                <a:ea typeface="ＭＳ Ｐゴシック" pitchFamily="34" charset="-128"/>
              </a:rPr>
              <a:t>. All hose streams were assumed to deliver 250 </a:t>
            </a:r>
            <a:r>
              <a:rPr lang="en-US" dirty="0" err="1" smtClean="0">
                <a:latin typeface="Arial" pitchFamily="34" charset="0"/>
                <a:ea typeface="ＭＳ Ｐゴシック" pitchFamily="34" charset="-128"/>
              </a:rPr>
              <a:t>gpm</a:t>
            </a:r>
            <a:r>
              <a:rPr lang="en-US" dirty="0" smtClean="0">
                <a:latin typeface="Arial" pitchFamily="34" charset="0"/>
                <a:ea typeface="ＭＳ Ｐゴシック" pitchFamily="34" charset="-128"/>
              </a:rPr>
              <a:t>. Freeman took the lead in presenting progressive ideas for fire protection in water delivery in the paper he authored in 1892. In that paper, he determined that domestic water supply is based on distribution, while fire protection water supply must be based on concentration. Freeman's work led to the development of the "Fire Suppression Rating Schedule" that is used to </a:t>
            </a:r>
            <a:r>
              <a:rPr lang="en-US" dirty="0" smtClean="0">
                <a:latin typeface="Verdana" pitchFamily="34" charset="0"/>
              </a:rPr>
              <a:t>determine</a:t>
            </a:r>
            <a:r>
              <a:rPr lang="en-US" baseline="0" dirty="0" smtClean="0">
                <a:latin typeface="Verdana" pitchFamily="34" charset="0"/>
              </a:rPr>
              <a:t> </a:t>
            </a:r>
            <a:r>
              <a:rPr lang="en-US" dirty="0" smtClean="0">
                <a:latin typeface="Verdana" pitchFamily="34" charset="0"/>
              </a:rPr>
              <a:t>Community fire protection</a:t>
            </a:r>
            <a:r>
              <a:rPr lang="en-US" baseline="0" dirty="0" smtClean="0">
                <a:latin typeface="Verdana" pitchFamily="34" charset="0"/>
              </a:rPr>
              <a:t> and</a:t>
            </a:r>
            <a:r>
              <a:rPr lang="en-US" dirty="0" smtClean="0">
                <a:latin typeface="Arial" pitchFamily="34" charset="0"/>
                <a:ea typeface="ＭＳ Ｐゴシック" pitchFamily="34" charset="-128"/>
              </a:rPr>
              <a:t> establish insurance rating today. </a:t>
            </a:r>
            <a:r>
              <a:rPr lang="en-US" dirty="0" smtClean="0">
                <a:latin typeface="Verdana" pitchFamily="34" charset="0"/>
              </a:rPr>
              <a:t>National Board of Fire Underwriters adopted Freeman's fire flow</a:t>
            </a:r>
            <a:r>
              <a:rPr lang="en-US" dirty="0" smtClean="0">
                <a:latin typeface="Arial" pitchFamily="34" charset="0"/>
                <a:ea typeface="ＭＳ Ｐゴシック" pitchFamily="34" charset="-128"/>
              </a:rPr>
              <a:t> formula and</a:t>
            </a:r>
            <a:r>
              <a:rPr lang="en-US" baseline="0" dirty="0" smtClean="0">
                <a:latin typeface="Arial" pitchFamily="34" charset="0"/>
                <a:ea typeface="ＭＳ Ｐゴシック" pitchFamily="34" charset="-128"/>
              </a:rPr>
              <a:t> </a:t>
            </a:r>
            <a:r>
              <a:rPr lang="en-US" dirty="0" smtClean="0">
                <a:latin typeface="Arial" pitchFamily="34" charset="0"/>
                <a:ea typeface="ＭＳ Ｐゴシック" pitchFamily="34" charset="-128"/>
              </a:rPr>
              <a:t>used it until 1948, when it was changed to be more an engineering-based model than a population-based model.</a:t>
            </a:r>
          </a:p>
          <a:p>
            <a:endParaRPr lang="en-US" dirty="0" smtClean="0">
              <a:latin typeface="Arial" pitchFamily="34" charset="0"/>
              <a:ea typeface="ＭＳ Ｐゴシック" pitchFamily="34" charset="-128"/>
            </a:endParaRPr>
          </a:p>
        </p:txBody>
      </p:sp>
      <p:sp>
        <p:nvSpPr>
          <p:cNvPr id="171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38652428" indent="-38186541">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65887"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31774"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9766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63547"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71A4176F-5FEC-49A3-92ED-D3C4AE0FB1F9}" type="slidenum">
              <a:rPr lang="en-US" sz="1200"/>
              <a:pPr/>
              <a:t>34</a:t>
            </a:fld>
            <a:endParaRPr lang="en-US" sz="1200"/>
          </a:p>
        </p:txBody>
      </p:sp>
    </p:spTree>
    <p:extLst>
      <p:ext uri="{BB962C8B-B14F-4D97-AF65-F5344CB8AC3E}">
        <p14:creationId xmlns:p14="http://schemas.microsoft.com/office/powerpoint/2010/main" val="30410276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latin typeface="Verdana" pitchFamily="34" charset="0"/>
              </a:rPr>
              <a:t>Community fire defenses for fire insurance purposes are measured by the ISO "Public Protection Classification Schedule.“  </a:t>
            </a:r>
            <a:r>
              <a:rPr lang="en-US" dirty="0" smtClean="0">
                <a:latin typeface="Arial" pitchFamily="34" charset="0"/>
                <a:ea typeface="ＭＳ Ｐゴシック" pitchFamily="34" charset="-128"/>
              </a:rPr>
              <a:t>Key term: </a:t>
            </a:r>
            <a:r>
              <a:rPr lang="en-US" b="1" dirty="0" smtClean="0">
                <a:latin typeface="Arial" pitchFamily="34" charset="0"/>
                <a:ea typeface="ＭＳ Ｐゴシック" pitchFamily="34" charset="-128"/>
              </a:rPr>
              <a:t>Insurance Service Organization.</a:t>
            </a:r>
            <a:r>
              <a:rPr lang="en-US" dirty="0" smtClean="0">
                <a:latin typeface="Arial" pitchFamily="34" charset="0"/>
                <a:ea typeface="ＭＳ Ｐゴシック" pitchFamily="34" charset="-128"/>
              </a:rPr>
              <a:t>  </a:t>
            </a:r>
            <a:r>
              <a:rPr lang="en-US" dirty="0" err="1" smtClean="0">
                <a:latin typeface="Arial" pitchFamily="34" charset="0"/>
                <a:ea typeface="ＭＳ Ｐゴシック" pitchFamily="34" charset="-128"/>
              </a:rPr>
              <a:t>Pg</a:t>
            </a:r>
            <a:r>
              <a:rPr lang="en-US" dirty="0" smtClean="0">
                <a:latin typeface="Arial" pitchFamily="34" charset="0"/>
                <a:ea typeface="ＭＳ Ｐゴシック" pitchFamily="34" charset="-128"/>
              </a:rPr>
              <a:t> 342 The ISO is an independent source for information on property and casualty insurance data. The ISO grades and maintains data on community fire defenses that are used to establish fire insurance rates based on fire risk. </a:t>
            </a:r>
            <a:r>
              <a:rPr lang="en-US" b="1" dirty="0" smtClean="0">
                <a:latin typeface="Verdana" pitchFamily="34" charset="0"/>
              </a:rPr>
              <a:t>ISO requirements are minimally based on water delivery to a fire scene at a rate of at least 250 </a:t>
            </a:r>
            <a:r>
              <a:rPr lang="en-US" b="1" dirty="0" err="1" smtClean="0">
                <a:latin typeface="Verdana" pitchFamily="34" charset="0"/>
              </a:rPr>
              <a:t>gpm</a:t>
            </a:r>
            <a:r>
              <a:rPr lang="en-US" b="1" dirty="0" smtClean="0">
                <a:latin typeface="Verdana" pitchFamily="34" charset="0"/>
              </a:rPr>
              <a:t> for at least 2 hours. </a:t>
            </a:r>
            <a:r>
              <a:rPr lang="en-US" dirty="0" smtClean="0">
                <a:latin typeface="Arial" pitchFamily="34" charset="0"/>
                <a:ea typeface="ＭＳ Ｐゴシック" pitchFamily="34" charset="-128"/>
              </a:rPr>
              <a:t>Insurance companies use this information in establishing fire insurance rates that the homeowner or business will pay in their premiums. </a:t>
            </a:r>
            <a:r>
              <a:rPr lang="en-US" b="1" dirty="0" smtClean="0">
                <a:latin typeface="Verdana" pitchFamily="34" charset="0"/>
              </a:rPr>
              <a:t>ISO rates community fire defenses by classes 1 to 10. </a:t>
            </a:r>
            <a:r>
              <a:rPr lang="en-US" dirty="0" smtClean="0">
                <a:latin typeface="Verdana" pitchFamily="34" charset="0"/>
              </a:rPr>
              <a:t>Class 1, is the best rating, to class 10, which is considered unprotected. </a:t>
            </a:r>
            <a:r>
              <a:rPr lang="en-US" b="1" dirty="0" smtClean="0">
                <a:latin typeface="Verdana" pitchFamily="34" charset="0"/>
              </a:rPr>
              <a:t>The Classes are based on evaluation of the community's: What? </a:t>
            </a:r>
            <a:r>
              <a:rPr lang="en-US" b="1" dirty="0" err="1" smtClean="0">
                <a:latin typeface="Verdana" pitchFamily="34" charset="0"/>
              </a:rPr>
              <a:t>Pg</a:t>
            </a:r>
            <a:r>
              <a:rPr lang="en-US" b="1" dirty="0" smtClean="0">
                <a:latin typeface="Verdana" pitchFamily="34" charset="0"/>
              </a:rPr>
              <a:t> 342 </a:t>
            </a:r>
            <a:r>
              <a:rPr lang="en-US" b="0" dirty="0" smtClean="0">
                <a:latin typeface="Verdana" pitchFamily="34" charset="0"/>
              </a:rPr>
              <a:t>Middle</a:t>
            </a:r>
            <a:r>
              <a:rPr lang="en-US" b="1" dirty="0" smtClean="0">
                <a:latin typeface="Verdana" pitchFamily="34" charset="0"/>
              </a:rPr>
              <a:t>. Fire department, Fire alarm communications center, Water distribution system</a:t>
            </a:r>
            <a:endParaRPr lang="en-US" dirty="0" smtClean="0">
              <a:latin typeface="Arial" pitchFamily="34" charset="0"/>
              <a:ea typeface="ＭＳ Ｐゴシック" pitchFamily="34" charset="-128"/>
            </a:endParaRPr>
          </a:p>
        </p:txBody>
      </p:sp>
      <p:sp>
        <p:nvSpPr>
          <p:cNvPr id="177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38652428" indent="-38186541">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65887"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31774"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9766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63547"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5D8FAEFB-9D6F-4C4B-918E-23943B94F49E}" type="slidenum">
              <a:rPr lang="en-US" sz="1200"/>
              <a:pPr/>
              <a:t>35</a:t>
            </a:fld>
            <a:endParaRPr lang="en-US" sz="1200"/>
          </a:p>
        </p:txBody>
      </p:sp>
    </p:spTree>
    <p:extLst>
      <p:ext uri="{BB962C8B-B14F-4D97-AF65-F5344CB8AC3E}">
        <p14:creationId xmlns:p14="http://schemas.microsoft.com/office/powerpoint/2010/main" val="38990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latin typeface="Verdana" pitchFamily="34" charset="0"/>
              </a:rPr>
              <a:t>The ISO analyzes Fire defenses under the "Fire Suppression Rating Schedule" to determine "Public Protection Class. “</a:t>
            </a:r>
            <a:r>
              <a:rPr lang="en-US" dirty="0" smtClean="0">
                <a:latin typeface="Verdana" pitchFamily="34" charset="0"/>
              </a:rPr>
              <a:t>The water delivery system is evaluated for</a:t>
            </a:r>
            <a:r>
              <a:rPr lang="en-US" baseline="0" dirty="0" smtClean="0">
                <a:latin typeface="Verdana" pitchFamily="34" charset="0"/>
              </a:rPr>
              <a:t> </a:t>
            </a:r>
            <a:r>
              <a:rPr lang="en-US" b="1" dirty="0" smtClean="0">
                <a:latin typeface="Verdana" pitchFamily="34" charset="0"/>
              </a:rPr>
              <a:t>What? </a:t>
            </a:r>
            <a:r>
              <a:rPr lang="en-US" b="1" dirty="0" err="1" smtClean="0">
                <a:latin typeface="Verdana" pitchFamily="34" charset="0"/>
              </a:rPr>
              <a:t>Pg</a:t>
            </a:r>
            <a:r>
              <a:rPr lang="en-US" b="1" dirty="0" smtClean="0">
                <a:latin typeface="Verdana" pitchFamily="34" charset="0"/>
              </a:rPr>
              <a:t> </a:t>
            </a:r>
            <a:r>
              <a:rPr lang="en-US" b="1" dirty="0" err="1" smtClean="0">
                <a:latin typeface="Verdana" pitchFamily="34" charset="0"/>
              </a:rPr>
              <a:t>Pg</a:t>
            </a:r>
            <a:r>
              <a:rPr lang="en-US" b="1" dirty="0" smtClean="0">
                <a:latin typeface="Verdana" pitchFamily="34" charset="0"/>
              </a:rPr>
              <a:t> 342 Bottom</a:t>
            </a:r>
            <a:r>
              <a:rPr lang="en-US" b="1" baseline="0" dirty="0" smtClean="0">
                <a:latin typeface="Verdana" pitchFamily="34" charset="0"/>
              </a:rPr>
              <a:t> </a:t>
            </a:r>
            <a:r>
              <a:rPr lang="en-US" i="1" dirty="0" smtClean="0">
                <a:latin typeface="Verdana" pitchFamily="34" charset="0"/>
              </a:rPr>
              <a:t>Supply works' capacity, Water main capacity,  Distribution of fire hydrants on system, </a:t>
            </a:r>
            <a:r>
              <a:rPr lang="en-US" b="1" dirty="0" smtClean="0">
                <a:latin typeface="Arial" pitchFamily="34" charset="0"/>
                <a:ea typeface="ＭＳ Ｐゴシック" pitchFamily="34" charset="-128"/>
              </a:rPr>
              <a:t>The ISO determines the test locations by identifying buildings requiring a minimum fire flow of 3,500 </a:t>
            </a:r>
            <a:r>
              <a:rPr lang="en-US" b="1" dirty="0" err="1" smtClean="0">
                <a:latin typeface="Arial" pitchFamily="34" charset="0"/>
                <a:ea typeface="ＭＳ Ｐゴシック" pitchFamily="34" charset="-128"/>
              </a:rPr>
              <a:t>gpm</a:t>
            </a:r>
            <a:r>
              <a:rPr lang="en-US" b="1" dirty="0" smtClean="0">
                <a:latin typeface="Arial" pitchFamily="34" charset="0"/>
                <a:ea typeface="ＭＳ Ｐゴシック" pitchFamily="34" charset="-128"/>
              </a:rPr>
              <a:t> or more</a:t>
            </a:r>
            <a:r>
              <a:rPr lang="en-US" dirty="0" smtClean="0">
                <a:latin typeface="Arial" pitchFamily="34" charset="0"/>
                <a:ea typeface="ＭＳ Ｐゴシック" pitchFamily="34" charset="-128"/>
              </a:rPr>
              <a:t>. Buildings protected by automatic sprinkler systems fall under commercial rating schedule. </a:t>
            </a:r>
            <a:r>
              <a:rPr lang="en-US" b="1" dirty="0" smtClean="0">
                <a:latin typeface="Arial" pitchFamily="34" charset="0"/>
                <a:ea typeface="ＭＳ Ｐゴシック" pitchFamily="34" charset="-128"/>
              </a:rPr>
              <a:t>The water supply is credited based on the total flow in gallons per minute at 20 psi residual pressure at the test location for a specific duration of time</a:t>
            </a:r>
            <a:r>
              <a:rPr lang="en-US" dirty="0" smtClean="0">
                <a:latin typeface="Arial" pitchFamily="34" charset="0"/>
                <a:ea typeface="ＭＳ Ｐゴシック" pitchFamily="34" charset="-128"/>
              </a:rPr>
              <a:t>. The lowest rate of flow is used for determining the credits to be issued under water supply and are based on the following criteria: ■ Needed fire flow in </a:t>
            </a:r>
            <a:r>
              <a:rPr lang="en-US" dirty="0" err="1" smtClean="0">
                <a:latin typeface="Arial" pitchFamily="34" charset="0"/>
                <a:ea typeface="ＭＳ Ｐゴシック" pitchFamily="34" charset="-128"/>
              </a:rPr>
              <a:t>gpm</a:t>
            </a:r>
            <a:r>
              <a:rPr lang="en-US" dirty="0" smtClean="0">
                <a:latin typeface="Arial" pitchFamily="34" charset="0"/>
                <a:ea typeface="ＭＳ Ｐゴシック" pitchFamily="34" charset="-128"/>
              </a:rPr>
              <a:t> at the test location, ■ Capacity of the supply system in </a:t>
            </a:r>
            <a:r>
              <a:rPr lang="en-US" dirty="0" err="1" smtClean="0">
                <a:latin typeface="Arial" pitchFamily="34" charset="0"/>
                <a:ea typeface="ＭＳ Ｐゴシック" pitchFamily="34" charset="-128"/>
              </a:rPr>
              <a:t>gpm</a:t>
            </a:r>
            <a:r>
              <a:rPr lang="en-US" dirty="0" smtClean="0">
                <a:latin typeface="Arial" pitchFamily="34" charset="0"/>
                <a:ea typeface="ＭＳ Ｐゴシック" pitchFamily="34" charset="-128"/>
              </a:rPr>
              <a:t>. ■ Capacity of the water distribution system in </a:t>
            </a:r>
            <a:r>
              <a:rPr lang="en-US" dirty="0" err="1" smtClean="0">
                <a:latin typeface="Arial" pitchFamily="34" charset="0"/>
                <a:ea typeface="ＭＳ Ｐゴシック" pitchFamily="34" charset="-128"/>
              </a:rPr>
              <a:t>gpm</a:t>
            </a:r>
            <a:r>
              <a:rPr lang="en-US" dirty="0" smtClean="0">
                <a:latin typeface="Arial" pitchFamily="34" charset="0"/>
                <a:ea typeface="ＭＳ Ｐゴシック" pitchFamily="34" charset="-128"/>
              </a:rPr>
              <a:t>, ■ Capacity and delivery of water from a fire hydrant within 1,000 feet of the property at the test location</a:t>
            </a:r>
          </a:p>
        </p:txBody>
      </p:sp>
      <p:sp>
        <p:nvSpPr>
          <p:cNvPr id="180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38652428" indent="-38186541">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65887"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31774"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9766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63547"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9A579F67-2B16-4305-8342-2226C1D5D19D}" type="slidenum">
              <a:rPr lang="en-US" sz="1200"/>
              <a:pPr/>
              <a:t>36</a:t>
            </a:fld>
            <a:endParaRPr lang="en-US" sz="1200"/>
          </a:p>
        </p:txBody>
      </p:sp>
    </p:spTree>
    <p:extLst>
      <p:ext uri="{BB962C8B-B14F-4D97-AF65-F5344CB8AC3E}">
        <p14:creationId xmlns:p14="http://schemas.microsoft.com/office/powerpoint/2010/main" val="18876445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ln/>
        </p:spPr>
      </p:sp>
      <p:sp>
        <p:nvSpPr>
          <p:cNvPr id="184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u="sng" dirty="0" smtClean="0">
                <a:latin typeface="Verdana" pitchFamily="34" charset="0"/>
              </a:rPr>
              <a:t>The supply works capacity is based on</a:t>
            </a:r>
            <a:r>
              <a:rPr lang="en-US" b="1" dirty="0" smtClean="0">
                <a:latin typeface="Verdana" pitchFamily="34" charset="0"/>
              </a:rPr>
              <a:t>: </a:t>
            </a:r>
            <a:r>
              <a:rPr lang="en-US" b="1" i="1" dirty="0" smtClean="0">
                <a:latin typeface="Verdana" pitchFamily="34" charset="0"/>
              </a:rPr>
              <a:t>Normal system demands that effect needed fire flow including the average daily demand, maximum daily demand and peak hourly demand on the system. Needed fire flow determines the number of required engine and ladder companies for a fire department</a:t>
            </a:r>
            <a:r>
              <a:rPr lang="en-US" i="1" dirty="0" smtClean="0">
                <a:latin typeface="Verdana" pitchFamily="34" charset="0"/>
              </a:rPr>
              <a:t>. </a:t>
            </a:r>
            <a:r>
              <a:rPr lang="en-US" dirty="0" smtClean="0">
                <a:latin typeface="Arial" pitchFamily="34" charset="0"/>
                <a:ea typeface="ＭＳ Ｐゴシック" pitchFamily="34" charset="-128"/>
              </a:rPr>
              <a:t>Key term: </a:t>
            </a:r>
            <a:r>
              <a:rPr lang="en-US" b="1" dirty="0" smtClean="0">
                <a:latin typeface="Arial" pitchFamily="34" charset="0"/>
                <a:ea typeface="ＭＳ Ｐゴシック" pitchFamily="34" charset="-128"/>
              </a:rPr>
              <a:t>needed fire flow. </a:t>
            </a:r>
            <a:r>
              <a:rPr lang="en-US" b="1" dirty="0" err="1" smtClean="0">
                <a:latin typeface="Arial" pitchFamily="34" charset="0"/>
                <a:ea typeface="ＭＳ Ｐゴシック" pitchFamily="34" charset="-128"/>
              </a:rPr>
              <a:t>Pg</a:t>
            </a:r>
            <a:r>
              <a:rPr lang="en-US" b="1" dirty="0" smtClean="0">
                <a:latin typeface="Arial" pitchFamily="34" charset="0"/>
                <a:ea typeface="ＭＳ Ｐゴシック" pitchFamily="34" charset="-128"/>
              </a:rPr>
              <a:t> 343 </a:t>
            </a:r>
            <a:r>
              <a:rPr lang="en-US" dirty="0" smtClean="0">
                <a:latin typeface="Arial" pitchFamily="34" charset="0"/>
                <a:ea typeface="ＭＳ Ｐゴシック" pitchFamily="34" charset="-128"/>
              </a:rPr>
              <a:t>This is the amount of water necessary to control a major fire in a specific building expressed in gallons per minute. The minimum needed fire flow for a single building is 500 </a:t>
            </a:r>
            <a:r>
              <a:rPr lang="en-US" dirty="0" err="1" smtClean="0">
                <a:latin typeface="Arial" pitchFamily="34" charset="0"/>
                <a:ea typeface="ＭＳ Ｐゴシック" pitchFamily="34" charset="-128"/>
              </a:rPr>
              <a:t>gpm</a:t>
            </a:r>
            <a:r>
              <a:rPr lang="en-US" dirty="0" smtClean="0">
                <a:latin typeface="Arial" pitchFamily="34" charset="0"/>
                <a:ea typeface="ＭＳ Ｐゴシック" pitchFamily="34" charset="-128"/>
              </a:rPr>
              <a:t> for 2 hours, and the maximum needed fire flow is 12,000 </a:t>
            </a:r>
            <a:r>
              <a:rPr lang="en-US" dirty="0" err="1" smtClean="0">
                <a:latin typeface="Arial" pitchFamily="34" charset="0"/>
                <a:ea typeface="ＭＳ Ｐゴシック" pitchFamily="34" charset="-128"/>
              </a:rPr>
              <a:t>gpm</a:t>
            </a:r>
            <a:r>
              <a:rPr lang="en-US" dirty="0" smtClean="0">
                <a:latin typeface="Arial" pitchFamily="34" charset="0"/>
                <a:ea typeface="ＭＳ Ｐゴシック" pitchFamily="34" charset="-128"/>
              </a:rPr>
              <a:t> for 4 hours. </a:t>
            </a:r>
            <a:r>
              <a:rPr lang="en-US" b="1" dirty="0" smtClean="0">
                <a:latin typeface="Arial" pitchFamily="34" charset="0"/>
                <a:ea typeface="ＭＳ Ｐゴシック" pitchFamily="34" charset="-128"/>
              </a:rPr>
              <a:t>Average daily demand: </a:t>
            </a:r>
            <a:r>
              <a:rPr lang="en-US" dirty="0" smtClean="0">
                <a:latin typeface="Arial" pitchFamily="34" charset="0"/>
                <a:ea typeface="ＭＳ Ｐゴシック" pitchFamily="34" charset="-128"/>
              </a:rPr>
              <a:t>The average amount of water used every day for a 1-year period from the delivery system. </a:t>
            </a:r>
            <a:r>
              <a:rPr lang="en-US" b="1" dirty="0" smtClean="0">
                <a:latin typeface="Arial" pitchFamily="34" charset="0"/>
                <a:ea typeface="ＭＳ Ｐゴシック" pitchFamily="34" charset="-128"/>
              </a:rPr>
              <a:t>Maximum daily demand: </a:t>
            </a:r>
            <a:r>
              <a:rPr lang="en-US" dirty="0" smtClean="0">
                <a:latin typeface="Arial" pitchFamily="34" charset="0"/>
                <a:ea typeface="ＭＳ Ｐゴシック" pitchFamily="34" charset="-128"/>
              </a:rPr>
              <a:t>The maximum amount of water used in any 24-hour period based on 3 years of water use data. </a:t>
            </a:r>
            <a:r>
              <a:rPr lang="en-US" b="1" dirty="0" smtClean="0">
                <a:latin typeface="Arial" pitchFamily="34" charset="0"/>
                <a:ea typeface="ＭＳ Ｐゴシック" pitchFamily="34" charset="-128"/>
              </a:rPr>
              <a:t>Peak hourly demand: </a:t>
            </a:r>
            <a:r>
              <a:rPr lang="en-US" dirty="0" smtClean="0">
                <a:latin typeface="Arial" pitchFamily="34" charset="0"/>
                <a:ea typeface="ＭＳ Ｐゴシック" pitchFamily="34" charset="-128"/>
              </a:rPr>
              <a:t>The maximum amount of water used in any given hour of the day or night during the year. A total water flow of 60,000 gallons and 2.8 million gallons of water, respectively, must be available. </a:t>
            </a:r>
            <a:r>
              <a:rPr lang="en-US" b="1" dirty="0" smtClean="0">
                <a:latin typeface="Arial" pitchFamily="34" charset="0"/>
                <a:ea typeface="ＭＳ Ｐゴシック" pitchFamily="34" charset="-128"/>
              </a:rPr>
              <a:t>The needed fire flow is determined by a formula that takes into account the type of construction, occupancy hazard, exposures, and internal fire communication probability in a fashion similar to NFPA 1142, </a:t>
            </a:r>
          </a:p>
        </p:txBody>
      </p:sp>
      <p:sp>
        <p:nvSpPr>
          <p:cNvPr id="184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38652428" indent="-38186541">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65887"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31774"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9766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63547"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029CB7FA-1F7D-4FA8-B46C-A764DBFC0C8D}" type="slidenum">
              <a:rPr lang="en-US" sz="1200"/>
              <a:pPr/>
              <a:t>37</a:t>
            </a:fld>
            <a:endParaRPr lang="en-US" sz="1200"/>
          </a:p>
        </p:txBody>
      </p:sp>
    </p:spTree>
    <p:extLst>
      <p:ext uri="{BB962C8B-B14F-4D97-AF65-F5344CB8AC3E}">
        <p14:creationId xmlns:p14="http://schemas.microsoft.com/office/powerpoint/2010/main" val="7080437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a:ln/>
        </p:spPr>
      </p:sp>
      <p:sp>
        <p:nvSpPr>
          <p:cNvPr id="186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ea typeface="ＭＳ Ｐゴシック" pitchFamily="34" charset="-128"/>
              </a:rPr>
              <a:t>KT What is NFF?  </a:t>
            </a:r>
            <a:r>
              <a:rPr lang="en-US" dirty="0" err="1" smtClean="0">
                <a:latin typeface="Arial" pitchFamily="34" charset="0"/>
                <a:ea typeface="ＭＳ Ｐゴシック" pitchFamily="34" charset="-128"/>
              </a:rPr>
              <a:t>Pg</a:t>
            </a:r>
            <a:r>
              <a:rPr lang="en-US" dirty="0" smtClean="0">
                <a:latin typeface="Arial" pitchFamily="34" charset="0"/>
                <a:ea typeface="ＭＳ Ｐゴシック" pitchFamily="34" charset="-128"/>
              </a:rPr>
              <a:t> 343. The amount of water necessary to control a major fire at a specific location in the jurisdiction. </a:t>
            </a:r>
            <a:r>
              <a:rPr lang="en-US" i="1" dirty="0" smtClean="0">
                <a:latin typeface="Arial" pitchFamily="34" charset="0"/>
                <a:ea typeface="ＭＳ Ｐゴシック" pitchFamily="34" charset="-128"/>
              </a:rPr>
              <a:t>C =</a:t>
            </a:r>
            <a:r>
              <a:rPr lang="en-US" dirty="0" smtClean="0">
                <a:latin typeface="Arial" pitchFamily="34" charset="0"/>
                <a:ea typeface="ＭＳ Ｐゴシック" pitchFamily="34" charset="-128"/>
              </a:rPr>
              <a:t> construction factor, </a:t>
            </a:r>
            <a:r>
              <a:rPr lang="en-US" i="1" dirty="0" smtClean="0">
                <a:latin typeface="Arial" pitchFamily="34" charset="0"/>
                <a:ea typeface="ＭＳ Ｐゴシック" pitchFamily="34" charset="-128"/>
              </a:rPr>
              <a:t>O =</a:t>
            </a:r>
            <a:r>
              <a:rPr lang="en-US" dirty="0" smtClean="0">
                <a:latin typeface="Arial" pitchFamily="34" charset="0"/>
                <a:ea typeface="ＭＳ Ｐゴシック" pitchFamily="34" charset="-128"/>
              </a:rPr>
              <a:t> occupancy factor, </a:t>
            </a:r>
            <a:r>
              <a:rPr lang="en-US" i="1" dirty="0" smtClean="0">
                <a:latin typeface="Arial" pitchFamily="34" charset="0"/>
                <a:ea typeface="ＭＳ Ｐゴシック" pitchFamily="34" charset="-128"/>
              </a:rPr>
              <a:t>X =</a:t>
            </a:r>
            <a:r>
              <a:rPr lang="en-US" dirty="0" smtClean="0">
                <a:latin typeface="Arial" pitchFamily="34" charset="0"/>
                <a:ea typeface="ＭＳ Ｐゴシック" pitchFamily="34" charset="-128"/>
              </a:rPr>
              <a:t> exposure factor, </a:t>
            </a:r>
            <a:r>
              <a:rPr lang="en-US" i="1" dirty="0" smtClean="0">
                <a:latin typeface="Arial" pitchFamily="34" charset="0"/>
                <a:ea typeface="ＭＳ Ｐゴシック" pitchFamily="34" charset="-128"/>
              </a:rPr>
              <a:t>P =</a:t>
            </a:r>
            <a:r>
              <a:rPr lang="en-US" dirty="0" smtClean="0">
                <a:latin typeface="Arial" pitchFamily="34" charset="0"/>
                <a:ea typeface="ＭＳ Ｐゴシック" pitchFamily="34" charset="-128"/>
              </a:rPr>
              <a:t> communication factors The maximum needed fire flow can be up to 12,000 </a:t>
            </a:r>
            <a:r>
              <a:rPr lang="en-US" dirty="0" err="1" smtClean="0">
                <a:latin typeface="Arial" pitchFamily="34" charset="0"/>
                <a:ea typeface="ＭＳ Ｐゴシック" pitchFamily="34" charset="-128"/>
              </a:rPr>
              <a:t>gpm</a:t>
            </a:r>
            <a:r>
              <a:rPr lang="en-US" dirty="0" smtClean="0">
                <a:latin typeface="Arial" pitchFamily="34" charset="0"/>
                <a:ea typeface="ＭＳ Ｐゴシック" pitchFamily="34" charset="-128"/>
              </a:rPr>
              <a:t>, and the minimum needed fire flow is 500 </a:t>
            </a:r>
            <a:r>
              <a:rPr lang="en-US" dirty="0" err="1" smtClean="0">
                <a:latin typeface="Arial" pitchFamily="34" charset="0"/>
                <a:ea typeface="ＭＳ Ｐゴシック" pitchFamily="34" charset="-128"/>
              </a:rPr>
              <a:t>gpm</a:t>
            </a:r>
            <a:r>
              <a:rPr lang="en-US" dirty="0" smtClean="0">
                <a:latin typeface="Arial" pitchFamily="34" charset="0"/>
                <a:ea typeface="ＭＳ Ｐゴシック" pitchFamily="34" charset="-128"/>
              </a:rPr>
              <a:t>.</a:t>
            </a:r>
          </a:p>
          <a:p>
            <a:endParaRPr lang="en-US" dirty="0" smtClean="0">
              <a:latin typeface="Arial" pitchFamily="34" charset="0"/>
              <a:ea typeface="ＭＳ Ｐゴシック" pitchFamily="34" charset="-128"/>
            </a:endParaRPr>
          </a:p>
          <a:p>
            <a:r>
              <a:rPr lang="en-US" dirty="0" smtClean="0">
                <a:latin typeface="Arial" pitchFamily="34" charset="0"/>
                <a:ea typeface="ＭＳ Ｐゴシック" pitchFamily="34" charset="-128"/>
              </a:rPr>
              <a:t>Example: If a building had a needed fire flow of 3,500 </a:t>
            </a:r>
            <a:r>
              <a:rPr lang="en-US" dirty="0" err="1" smtClean="0">
                <a:latin typeface="Arial" pitchFamily="34" charset="0"/>
                <a:ea typeface="ＭＳ Ｐゴシック" pitchFamily="34" charset="-128"/>
              </a:rPr>
              <a:t>gpm</a:t>
            </a:r>
            <a:r>
              <a:rPr lang="en-US" dirty="0" smtClean="0">
                <a:latin typeface="Arial" pitchFamily="34" charset="0"/>
                <a:ea typeface="ＭＳ Ｐゴシック" pitchFamily="34" charset="-128"/>
              </a:rPr>
              <a:t> and the closest fire hydrant was 200 feet away, the credited fire flow of that hydrant will be only 1,000 gallons per minute. To meet the needed fire flow you will need an additional three hydrants, two within 300 feet and one within 600 feet of the building.</a:t>
            </a:r>
          </a:p>
        </p:txBody>
      </p:sp>
      <p:sp>
        <p:nvSpPr>
          <p:cNvPr id="186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38652428" indent="-38186541">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65887"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31774"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9766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63547"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D2C7FF79-DF93-403E-A39D-3B8728E640AE}" type="slidenum">
              <a:rPr lang="en-US" sz="1200"/>
              <a:pPr/>
              <a:t>38</a:t>
            </a:fld>
            <a:endParaRPr lang="en-US" sz="1200"/>
          </a:p>
        </p:txBody>
      </p:sp>
    </p:spTree>
    <p:extLst>
      <p:ext uri="{BB962C8B-B14F-4D97-AF65-F5344CB8AC3E}">
        <p14:creationId xmlns:p14="http://schemas.microsoft.com/office/powerpoint/2010/main" val="26391062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a:ln/>
        </p:spPr>
      </p:sp>
      <p:sp>
        <p:nvSpPr>
          <p:cNvPr id="188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latin typeface="Arial" pitchFamily="34" charset="0"/>
                <a:ea typeface="ＭＳ Ｐゴシック" pitchFamily="34" charset="-128"/>
              </a:rPr>
              <a:t>The fire suppression-rating schedule examines three specific areas of fire protection delivery: the fire department, the water delivery system, and the alarm communications center. </a:t>
            </a:r>
            <a:r>
              <a:rPr lang="en-US" dirty="0" smtClean="0">
                <a:latin typeface="Arial" pitchFamily="34" charset="0"/>
                <a:ea typeface="ＭＳ Ｐゴシック" pitchFamily="34" charset="-128"/>
              </a:rPr>
              <a:t>The water distribution rating includes a review of the water system capacity, water main distribution, hydrant installation, and hydrant inspections. Under the original fire suppression rating schedule, the public protection classification was measured based on deficiencies that were found; however, this terminology was changed in the mid-1970s from deficiencies to credits, which was a more positive description of the community's fire protection.</a:t>
            </a:r>
            <a:r>
              <a:rPr lang="en-US" dirty="0" smtClean="0">
                <a:latin typeface="Verdana" pitchFamily="34" charset="0"/>
              </a:rPr>
              <a:t> Remember:</a:t>
            </a:r>
            <a:r>
              <a:rPr lang="en-US" baseline="0" dirty="0" smtClean="0">
                <a:latin typeface="Verdana" pitchFamily="34" charset="0"/>
              </a:rPr>
              <a:t> </a:t>
            </a:r>
            <a:r>
              <a:rPr lang="en-US" b="1" dirty="0" smtClean="0"/>
              <a:t>The needed fire flow is evaluated against three criteria to determine percentage of points credited:  Supply capacity, distribution Capacity, hydrant</a:t>
            </a:r>
            <a:r>
              <a:rPr lang="en-US" b="1" baseline="0" dirty="0" smtClean="0"/>
              <a:t> </a:t>
            </a:r>
            <a:r>
              <a:rPr lang="en-US" b="1" dirty="0" smtClean="0"/>
              <a:t>Capacity within 1,000 feet .</a:t>
            </a:r>
            <a:r>
              <a:rPr lang="en-US" dirty="0" smtClean="0">
                <a:latin typeface="Verdana" pitchFamily="34" charset="0"/>
              </a:rPr>
              <a:t>Water system delivery represents 40% of the overall fire protection class rating. There are t</a:t>
            </a:r>
            <a:r>
              <a:rPr lang="en-US" dirty="0" smtClean="0">
                <a:latin typeface="Arial" pitchFamily="34" charset="0"/>
                <a:ea typeface="ＭＳ Ｐゴシック" pitchFamily="34" charset="-128"/>
              </a:rPr>
              <a:t>wo parts of the rating schedule: </a:t>
            </a:r>
            <a:r>
              <a:rPr lang="en-US" b="1" dirty="0" smtClean="0">
                <a:latin typeface="Arial" pitchFamily="34" charset="0"/>
                <a:ea typeface="ＭＳ Ｐゴシック" pitchFamily="34" charset="-128"/>
              </a:rPr>
              <a:t>Section I </a:t>
            </a:r>
            <a:r>
              <a:rPr lang="en-US" dirty="0" smtClean="0">
                <a:latin typeface="Arial" pitchFamily="34" charset="0"/>
                <a:ea typeface="ＭＳ Ｐゴシック" pitchFamily="34" charset="-128"/>
              </a:rPr>
              <a:t>applies public protection class ratings for average-size buildings within a community having a needed fire flow of 3,500 </a:t>
            </a:r>
            <a:r>
              <a:rPr lang="en-US" dirty="0" err="1" smtClean="0">
                <a:latin typeface="Arial" pitchFamily="34" charset="0"/>
                <a:ea typeface="ＭＳ Ｐゴシック" pitchFamily="34" charset="-128"/>
              </a:rPr>
              <a:t>gpm</a:t>
            </a:r>
            <a:r>
              <a:rPr lang="en-US" dirty="0" smtClean="0">
                <a:latin typeface="Arial" pitchFamily="34" charset="0"/>
                <a:ea typeface="ＭＳ Ｐゴシック" pitchFamily="34" charset="-128"/>
              </a:rPr>
              <a:t> or less. </a:t>
            </a:r>
            <a:r>
              <a:rPr lang="en-US" b="1" dirty="0" smtClean="0">
                <a:latin typeface="Arial" pitchFamily="34" charset="0"/>
                <a:ea typeface="ＭＳ Ｐゴシック" pitchFamily="34" charset="-128"/>
              </a:rPr>
              <a:t>Section II </a:t>
            </a:r>
            <a:r>
              <a:rPr lang="en-US" dirty="0" smtClean="0">
                <a:latin typeface="Arial" pitchFamily="34" charset="0"/>
                <a:ea typeface="ＭＳ Ｐゴシック" pitchFamily="34" charset="-128"/>
              </a:rPr>
              <a:t>applies to individual properties and large buildings with a needed fire flow in excess of 3,500 </a:t>
            </a:r>
            <a:r>
              <a:rPr lang="en-US" dirty="0" err="1" smtClean="0">
                <a:latin typeface="Arial" pitchFamily="34" charset="0"/>
                <a:ea typeface="ＭＳ Ｐゴシック" pitchFamily="34" charset="-128"/>
              </a:rPr>
              <a:t>gpm</a:t>
            </a:r>
            <a:r>
              <a:rPr lang="en-US" dirty="0" smtClean="0">
                <a:latin typeface="Arial" pitchFamily="34" charset="0"/>
                <a:ea typeface="ＭＳ Ｐゴシック" pitchFamily="34" charset="-128"/>
              </a:rPr>
              <a:t>. </a:t>
            </a:r>
            <a:r>
              <a:rPr lang="en-US" b="1" u="sng" dirty="0" smtClean="0">
                <a:latin typeface="Verdana" pitchFamily="34" charset="0"/>
              </a:rPr>
              <a:t>Credit breakdown: </a:t>
            </a:r>
            <a:r>
              <a:rPr lang="en-US" i="1" dirty="0" smtClean="0">
                <a:latin typeface="Verdana" pitchFamily="34" charset="0"/>
              </a:rPr>
              <a:t>System capacity and distribution: 35,. Fire hydrant type and location: 2 , Hydrant inspection and maintenance: 3.  </a:t>
            </a:r>
            <a:r>
              <a:rPr lang="en-US" dirty="0" smtClean="0">
                <a:latin typeface="Arial" pitchFamily="34" charset="0"/>
                <a:ea typeface="ＭＳ Ｐゴシック" pitchFamily="34" charset="-128"/>
              </a:rPr>
              <a:t>Any evaluated property located beyond 1,000 feet but still within 5 miles of a fire station is considered </a:t>
            </a:r>
            <a:r>
              <a:rPr lang="en-US" dirty="0" err="1" smtClean="0">
                <a:latin typeface="Arial" pitchFamily="34" charset="0"/>
                <a:ea typeface="ＭＳ Ｐゴシック" pitchFamily="34" charset="-128"/>
              </a:rPr>
              <a:t>semiprotected</a:t>
            </a:r>
            <a:r>
              <a:rPr lang="en-US" dirty="0" smtClean="0">
                <a:latin typeface="Arial" pitchFamily="34" charset="0"/>
                <a:ea typeface="ＭＳ Ｐゴシック" pitchFamily="34" charset="-128"/>
              </a:rPr>
              <a:t> and is placed in protection Class 9. Areas of the community greater than 5 miles from a fire station are placed in public protection class 10, which is considered unprotected. To be credited, all fire hydrants must be capable of producing at least 250 </a:t>
            </a:r>
            <a:r>
              <a:rPr lang="en-US" dirty="0" err="1" smtClean="0">
                <a:latin typeface="Arial" pitchFamily="34" charset="0"/>
                <a:ea typeface="ＭＳ Ｐゴシック" pitchFamily="34" charset="-128"/>
              </a:rPr>
              <a:t>gpm</a:t>
            </a:r>
            <a:r>
              <a:rPr lang="en-US" dirty="0" smtClean="0">
                <a:latin typeface="Arial" pitchFamily="34" charset="0"/>
                <a:ea typeface="ＭＳ Ｐゴシック" pitchFamily="34" charset="-128"/>
              </a:rPr>
              <a:t> at 20 psi residual pressure for a minimum 2-hour duration.</a:t>
            </a:r>
          </a:p>
          <a:p>
            <a:endParaRPr lang="en-US" i="1" dirty="0" smtClean="0">
              <a:latin typeface="Verdana" pitchFamily="34" charset="0"/>
            </a:endParaRPr>
          </a:p>
          <a:p>
            <a:endParaRPr lang="en-US" b="1" dirty="0" smtClean="0"/>
          </a:p>
          <a:p>
            <a:endParaRPr lang="en-US" dirty="0" smtClean="0">
              <a:latin typeface="Arial" pitchFamily="34" charset="0"/>
              <a:ea typeface="ＭＳ Ｐゴシック" pitchFamily="34" charset="-128"/>
            </a:endParaRPr>
          </a:p>
        </p:txBody>
      </p:sp>
      <p:sp>
        <p:nvSpPr>
          <p:cNvPr id="188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38652428" indent="-38186541">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65887"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31774"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9766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63547"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C4B55381-3ABD-46BB-AAED-2DF7AFF65781}" type="slidenum">
              <a:rPr lang="en-US" sz="1200"/>
              <a:pPr/>
              <a:t>39</a:t>
            </a:fld>
            <a:endParaRPr lang="en-US" sz="1200"/>
          </a:p>
        </p:txBody>
      </p:sp>
    </p:spTree>
    <p:extLst>
      <p:ext uri="{BB962C8B-B14F-4D97-AF65-F5344CB8AC3E}">
        <p14:creationId xmlns:p14="http://schemas.microsoft.com/office/powerpoint/2010/main" val="2224957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latin typeface="Verdana" pitchFamily="34" charset="0"/>
              </a:rPr>
              <a:t>The fire inspectors should take a lead role in improvement of local water resources. </a:t>
            </a:r>
            <a:r>
              <a:rPr lang="en-US" dirty="0" smtClean="0">
                <a:latin typeface="Arial" pitchFamily="34" charset="0"/>
                <a:ea typeface="ＭＳ Ｐゴシック" pitchFamily="34" charset="-128"/>
              </a:rPr>
              <a:t>This role of fire inspectors is not explicitly stated in the building or fire codes, but the responsibility is implied in the tasks that a fire inspector must perform every day. </a:t>
            </a:r>
            <a:r>
              <a:rPr lang="en-US" b="1" dirty="0" smtClean="0">
                <a:latin typeface="Verdana" pitchFamily="34" charset="0"/>
              </a:rPr>
              <a:t>Adequate and reliable water systems are a community's best fire protection. </a:t>
            </a:r>
            <a:r>
              <a:rPr lang="en-US" dirty="0" smtClean="0">
                <a:latin typeface="Arial" pitchFamily="34" charset="0"/>
                <a:ea typeface="ＭＳ Ｐゴシック" pitchFamily="34" charset="-128"/>
              </a:rPr>
              <a:t>Although many types of fire suppression agents exist, water will always be the predominant agent used in firefighting. </a:t>
            </a:r>
            <a:r>
              <a:rPr lang="en-US" b="1" dirty="0" smtClean="0">
                <a:latin typeface="Verdana" pitchFamily="34" charset="0"/>
              </a:rPr>
              <a:t>because it is plentiful, inexpensive, easy to store and absorbs great quantities of heat.</a:t>
            </a:r>
            <a:r>
              <a:rPr lang="en-US" dirty="0" smtClean="0">
                <a:latin typeface="Arial" pitchFamily="34" charset="0"/>
                <a:ea typeface="ＭＳ Ｐゴシック" pitchFamily="34" charset="-128"/>
              </a:rPr>
              <a:t> Water is stable and does not react with many chemicals. It can absorb great quantities of heat through vaporization when suppressing fires.</a:t>
            </a:r>
            <a:r>
              <a:rPr lang="en-US" dirty="0" smtClean="0">
                <a:latin typeface="Verdana" pitchFamily="34" charset="0"/>
              </a:rPr>
              <a:t> </a:t>
            </a:r>
            <a:r>
              <a:rPr lang="en-US" b="1" dirty="0" smtClean="0">
                <a:latin typeface="Verdana" pitchFamily="34" charset="0"/>
              </a:rPr>
              <a:t>Inspector must work with other local government and utility officials to: </a:t>
            </a:r>
            <a:r>
              <a:rPr lang="en-US" b="1" i="1" dirty="0" smtClean="0">
                <a:latin typeface="Verdana" pitchFamily="34" charset="0"/>
              </a:rPr>
              <a:t>Review water supplies,</a:t>
            </a:r>
            <a:r>
              <a:rPr lang="en-US" b="1" i="1" baseline="0" dirty="0" smtClean="0">
                <a:latin typeface="Verdana" pitchFamily="34" charset="0"/>
              </a:rPr>
              <a:t> </a:t>
            </a:r>
            <a:r>
              <a:rPr lang="en-US" i="1" dirty="0" smtClean="0">
                <a:latin typeface="Verdana" pitchFamily="34" charset="0"/>
              </a:rPr>
              <a:t>Identify system deficiencies,</a:t>
            </a:r>
            <a:r>
              <a:rPr lang="en-US" i="1" baseline="0" dirty="0" smtClean="0">
                <a:latin typeface="Verdana" pitchFamily="34" charset="0"/>
              </a:rPr>
              <a:t> </a:t>
            </a:r>
            <a:r>
              <a:rPr lang="en-US" i="1" dirty="0" smtClean="0">
                <a:latin typeface="Verdana" pitchFamily="34" charset="0"/>
              </a:rPr>
              <a:t>Ensure system improvements help fire protection. </a:t>
            </a:r>
            <a:r>
              <a:rPr lang="en-US" dirty="0" smtClean="0">
                <a:latin typeface="Arial" pitchFamily="34" charset="0"/>
                <a:ea typeface="ＭＳ Ｐゴシック" pitchFamily="34" charset="-128"/>
              </a:rPr>
              <a:t>The fire inspector must work closely with the local water utility manager, fire chief, planning or zoning officer, and construction and building officials.  Key term: </a:t>
            </a:r>
            <a:r>
              <a:rPr lang="en-US" b="1" dirty="0" smtClean="0">
                <a:latin typeface="Arial" pitchFamily="34" charset="0"/>
                <a:ea typeface="ＭＳ Ｐゴシック" pitchFamily="34" charset="-128"/>
              </a:rPr>
              <a:t>water supply officer. </a:t>
            </a:r>
            <a:r>
              <a:rPr lang="en-US" dirty="0" smtClean="0">
                <a:latin typeface="Arial" pitchFamily="34" charset="0"/>
                <a:ea typeface="ＭＳ Ｐゴシック" pitchFamily="34" charset="-128"/>
              </a:rPr>
              <a:t>A designation to an officer to work the water utility and develop water supplies for firefighting purposes. Benefits to the fire department's input into the water system's improvement: A better water supply system is established for both commercial and domestic use,  Increased water capacity minimizes the effects of droughts and dry spells in the hot summer months,  Improves the mitigation of fire disasters and reduces the operational time of the fire department in getting water to the fire, Lower insurance costs within the community. Fire inspectors must consider all potential water supplies, e.g., in rural areas where natural or man-made water supplies may be required to supplement water supply in case of fire.  A fire inspector may act as a water supply officer in an emergency because he/she is familiar with water supplies. </a:t>
            </a: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38652428" indent="-38186541">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65887"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31774"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9766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63547"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640D7907-E910-475D-A5E0-944AE6BB2C75}" type="slidenum">
              <a:rPr lang="en-US" sz="1200"/>
              <a:pPr/>
              <a:t>4</a:t>
            </a:fld>
            <a:endParaRPr lang="en-US" sz="1200"/>
          </a:p>
        </p:txBody>
      </p:sp>
    </p:spTree>
    <p:extLst>
      <p:ext uri="{BB962C8B-B14F-4D97-AF65-F5344CB8AC3E}">
        <p14:creationId xmlns:p14="http://schemas.microsoft.com/office/powerpoint/2010/main" val="41429544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ln/>
        </p:spPr>
      </p:sp>
      <p:sp>
        <p:nvSpPr>
          <p:cNvPr id="192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ea typeface="ＭＳ Ｐゴシック" pitchFamily="34" charset="-128"/>
              </a:rPr>
              <a:t>Key term: </a:t>
            </a:r>
            <a:r>
              <a:rPr lang="en-US" b="1" dirty="0" smtClean="0">
                <a:latin typeface="Arial" pitchFamily="34" charset="0"/>
                <a:ea typeface="ＭＳ Ｐゴシック" pitchFamily="34" charset="-128"/>
              </a:rPr>
              <a:t>maximum daily consumption? </a:t>
            </a:r>
            <a:r>
              <a:rPr lang="en-US" b="1" dirty="0" err="1" smtClean="0">
                <a:latin typeface="Arial" pitchFamily="34" charset="0"/>
                <a:ea typeface="ＭＳ Ｐゴシック" pitchFamily="34" charset="-128"/>
              </a:rPr>
              <a:t>Pg</a:t>
            </a:r>
            <a:r>
              <a:rPr lang="en-US" b="1" dirty="0" smtClean="0">
                <a:latin typeface="Arial" pitchFamily="34" charset="0"/>
                <a:ea typeface="ＭＳ Ｐゴシック" pitchFamily="34" charset="-128"/>
              </a:rPr>
              <a:t> 344</a:t>
            </a:r>
            <a:r>
              <a:rPr lang="en-US" dirty="0" smtClean="0">
                <a:latin typeface="Arial" pitchFamily="34" charset="0"/>
                <a:ea typeface="ＭＳ Ｐゴシック" pitchFamily="34" charset="-128"/>
              </a:rPr>
              <a:t> This is the amount of water used by a community daily plus the amount of needed fire flow expressed in gallons per minute</a:t>
            </a:r>
            <a:r>
              <a:rPr lang="en-US" b="1" dirty="0" smtClean="0">
                <a:latin typeface="Arial" pitchFamily="34" charset="0"/>
                <a:ea typeface="ＭＳ Ｐゴシック" pitchFamily="34" charset="-128"/>
              </a:rPr>
              <a:t>. </a:t>
            </a:r>
            <a:r>
              <a:rPr lang="en-US" b="1" dirty="0" smtClean="0">
                <a:latin typeface="Verdana" pitchFamily="34" charset="0"/>
              </a:rPr>
              <a:t>Maximum daily consumption rate determines the capacity for domestic consumption and fire protection. Estimate this rate by multiplying average daily consumption by community population.  </a:t>
            </a:r>
            <a:r>
              <a:rPr lang="en-US" dirty="0" smtClean="0">
                <a:latin typeface="Arial" pitchFamily="34" charset="0"/>
                <a:ea typeface="ＭＳ Ｐゴシック" pitchFamily="34" charset="-128"/>
              </a:rPr>
              <a:t>The American Water Works Association projects that the average daily consumption rate for water in the United States is approximately 69.3 gallons per person per day. They also estimate that the maximum daily consumption rate is 150% of the average daily consumption rate. The ISO uses the highest maximum daily consumption rate to calculate the water supply capacity for the community. Example: If the population was 36,000, the consumption would be 36,000 / 69.3 / 2,494,800 gallons of water. Dividing that by 24 hours or 1,440 minutes gives a flow of 1,733 </a:t>
            </a:r>
            <a:r>
              <a:rPr lang="en-US" dirty="0" err="1" smtClean="0">
                <a:latin typeface="Arial" pitchFamily="34" charset="0"/>
                <a:ea typeface="ＭＳ Ｐゴシック" pitchFamily="34" charset="-128"/>
              </a:rPr>
              <a:t>gpm</a:t>
            </a:r>
            <a:r>
              <a:rPr lang="en-US" dirty="0" smtClean="0">
                <a:latin typeface="Arial" pitchFamily="34" charset="0"/>
                <a:ea typeface="ＭＳ Ｐゴシック" pitchFamily="34" charset="-128"/>
              </a:rPr>
              <a:t>. This daily consumption rate would then be multiplied by 150% to get the maximum daily consumption rate of 2,596 </a:t>
            </a:r>
            <a:r>
              <a:rPr lang="en-US" dirty="0" err="1" smtClean="0">
                <a:latin typeface="Arial" pitchFamily="34" charset="0"/>
                <a:ea typeface="ＭＳ Ｐゴシック" pitchFamily="34" charset="-128"/>
              </a:rPr>
              <a:t>gpm</a:t>
            </a:r>
            <a:r>
              <a:rPr lang="en-US" dirty="0" smtClean="0">
                <a:latin typeface="Arial" pitchFamily="34" charset="0"/>
                <a:ea typeface="ＭＳ Ｐゴシック" pitchFamily="34" charset="-128"/>
              </a:rPr>
              <a:t>. </a:t>
            </a:r>
            <a:r>
              <a:rPr lang="en-US" b="1" dirty="0" smtClean="0">
                <a:latin typeface="Arial" pitchFamily="34" charset="0"/>
                <a:ea typeface="ＭＳ Ｐゴシック" pitchFamily="34" charset="-128"/>
              </a:rPr>
              <a:t>To determine the supply capacity, the ISO examines the direct pump capacity plus filter capacity, emergency water reserves, and any supplemental or additional water supplies on the system. The pump capacity is credited at the effective rated capacity of the pump during normal service.</a:t>
            </a:r>
            <a:r>
              <a:rPr lang="en-US" dirty="0" smtClean="0">
                <a:latin typeface="Arial" pitchFamily="34" charset="0"/>
                <a:ea typeface="ＭＳ Ｐゴシック" pitchFamily="34" charset="-128"/>
              </a:rPr>
              <a:t> The capacity of the filters is determined in </a:t>
            </a:r>
            <a:r>
              <a:rPr lang="en-US" dirty="0" err="1" smtClean="0">
                <a:latin typeface="Arial" pitchFamily="34" charset="0"/>
                <a:ea typeface="ＭＳ Ｐゴシック" pitchFamily="34" charset="-128"/>
              </a:rPr>
              <a:t>gpm</a:t>
            </a:r>
            <a:r>
              <a:rPr lang="en-US" dirty="0" smtClean="0">
                <a:latin typeface="Arial" pitchFamily="34" charset="0"/>
                <a:ea typeface="ＭＳ Ｐゴシック" pitchFamily="34" charset="-128"/>
              </a:rPr>
              <a:t> to credit the filter capacity. The ISO credits only potable water that meets U.S. health standards, so wells or other sources of </a:t>
            </a:r>
            <a:r>
              <a:rPr lang="en-US" dirty="0" err="1" smtClean="0">
                <a:latin typeface="Arial" pitchFamily="34" charset="0"/>
                <a:ea typeface="ＭＳ Ｐゴシック" pitchFamily="34" charset="-128"/>
              </a:rPr>
              <a:t>nonportable</a:t>
            </a:r>
            <a:r>
              <a:rPr lang="en-US" dirty="0" smtClean="0">
                <a:latin typeface="Arial" pitchFamily="34" charset="0"/>
                <a:ea typeface="ＭＳ Ｐゴシック" pitchFamily="34" charset="-128"/>
              </a:rPr>
              <a:t> water are not to be considered for system supply calculations.</a:t>
            </a:r>
          </a:p>
        </p:txBody>
      </p:sp>
      <p:sp>
        <p:nvSpPr>
          <p:cNvPr id="192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38652428" indent="-38186541">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65887"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31774"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9766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63547"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DEDE7C02-54BC-40B2-8FF2-73ACDF4F2CAB}" type="slidenum">
              <a:rPr lang="en-US" sz="1200"/>
              <a:pPr/>
              <a:t>40</a:t>
            </a:fld>
            <a:endParaRPr lang="en-US" sz="1200"/>
          </a:p>
        </p:txBody>
      </p:sp>
    </p:spTree>
    <p:extLst>
      <p:ext uri="{BB962C8B-B14F-4D97-AF65-F5344CB8AC3E}">
        <p14:creationId xmlns:p14="http://schemas.microsoft.com/office/powerpoint/2010/main" val="7543814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a:ln/>
        </p:spPr>
      </p:sp>
      <p:sp>
        <p:nvSpPr>
          <p:cNvPr id="196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ea typeface="ＭＳ Ｐゴシック" pitchFamily="34" charset="-128"/>
              </a:rPr>
              <a:t>A city has two elevated water storage tanks. The recorded average daily consumption is 175,000 gallons. The maximum fixed pump rate for each flow duration period is recorded as follows: 2 hours: 3,500 </a:t>
            </a:r>
            <a:r>
              <a:rPr lang="en-US" dirty="0" err="1" smtClean="0">
                <a:latin typeface="Arial" pitchFamily="34" charset="0"/>
                <a:ea typeface="ＭＳ Ｐゴシック" pitchFamily="34" charset="-128"/>
              </a:rPr>
              <a:t>gpm</a:t>
            </a:r>
            <a:r>
              <a:rPr lang="en-US" dirty="0" smtClean="0">
                <a:latin typeface="Arial" pitchFamily="34" charset="0"/>
                <a:ea typeface="ＭＳ Ｐゴシック" pitchFamily="34" charset="-128"/>
              </a:rPr>
              <a:t>, 3 hours: 3,000 </a:t>
            </a:r>
            <a:r>
              <a:rPr lang="en-US" dirty="0" err="1" smtClean="0">
                <a:latin typeface="Arial" pitchFamily="34" charset="0"/>
                <a:ea typeface="ＭＳ Ｐゴシック" pitchFamily="34" charset="-128"/>
              </a:rPr>
              <a:t>gpm</a:t>
            </a:r>
            <a:r>
              <a:rPr lang="en-US" dirty="0" smtClean="0">
                <a:latin typeface="Arial" pitchFamily="34" charset="0"/>
                <a:ea typeface="ＭＳ Ｐゴシック" pitchFamily="34" charset="-128"/>
              </a:rPr>
              <a:t>, 4 hours: 2,500 </a:t>
            </a:r>
            <a:r>
              <a:rPr lang="en-US" dirty="0" err="1" smtClean="0">
                <a:latin typeface="Arial" pitchFamily="34" charset="0"/>
                <a:ea typeface="ＭＳ Ｐゴシック" pitchFamily="34" charset="-128"/>
              </a:rPr>
              <a:t>gpm</a:t>
            </a:r>
            <a:r>
              <a:rPr lang="en-US" dirty="0" smtClean="0">
                <a:latin typeface="Arial" pitchFamily="34" charset="0"/>
                <a:ea typeface="ＭＳ Ｐゴシック" pitchFamily="34" charset="-128"/>
              </a:rPr>
              <a:t>, An emergency supply of 250 </a:t>
            </a:r>
            <a:r>
              <a:rPr lang="en-US" dirty="0" err="1" smtClean="0">
                <a:latin typeface="Arial" pitchFamily="34" charset="0"/>
                <a:ea typeface="ＭＳ Ｐゴシック" pitchFamily="34" charset="-128"/>
              </a:rPr>
              <a:t>gpm</a:t>
            </a:r>
            <a:r>
              <a:rPr lang="en-US" dirty="0" smtClean="0">
                <a:latin typeface="Arial" pitchFamily="34" charset="0"/>
                <a:ea typeface="ＭＳ Ｐゴシック" pitchFamily="34" charset="-128"/>
              </a:rPr>
              <a:t> is available for 4 hours from the storage tanks. The maximum daily consumption rate is 1,800 </a:t>
            </a:r>
            <a:r>
              <a:rPr lang="en-US" dirty="0" err="1" smtClean="0">
                <a:latin typeface="Arial" pitchFamily="34" charset="0"/>
                <a:ea typeface="ＭＳ Ｐゴシック" pitchFamily="34" charset="-128"/>
              </a:rPr>
              <a:t>gpm</a:t>
            </a:r>
            <a:r>
              <a:rPr lang="en-US" dirty="0" smtClean="0">
                <a:latin typeface="Arial" pitchFamily="34" charset="0"/>
                <a:ea typeface="ＭＳ Ｐゴシック" pitchFamily="34" charset="-128"/>
              </a:rPr>
              <a:t>. How do we calculate the water supply capacity? 1. Divide the daily capacity by the appropriate flow duration to obtain a flow in gallons per minute.</a:t>
            </a:r>
          </a:p>
        </p:txBody>
      </p:sp>
      <p:sp>
        <p:nvSpPr>
          <p:cNvPr id="196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38652428" indent="-38186541">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65887"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31774"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9766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63547"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58616E14-CC76-4BDA-8060-DC03B84AAFA3}" type="slidenum">
              <a:rPr lang="en-US" sz="1200"/>
              <a:pPr/>
              <a:t>41</a:t>
            </a:fld>
            <a:endParaRPr lang="en-US" sz="1200"/>
          </a:p>
        </p:txBody>
      </p:sp>
    </p:spTree>
    <p:extLst>
      <p:ext uri="{BB962C8B-B14F-4D97-AF65-F5344CB8AC3E}">
        <p14:creationId xmlns:p14="http://schemas.microsoft.com/office/powerpoint/2010/main" val="6740169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ln/>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ea typeface="ＭＳ Ｐゴシック" pitchFamily="34" charset="-128"/>
              </a:rPr>
              <a:t>2. Add the storage flow in gpm to the fixed pump rate flow, the emergency flow, and you would then subtract the </a:t>
            </a:r>
            <a:r>
              <a:rPr lang="en-US" i="1" smtClean="0">
                <a:latin typeface="Arial" pitchFamily="34" charset="0"/>
                <a:ea typeface="ＭＳ Ｐゴシック" pitchFamily="34" charset="-128"/>
              </a:rPr>
              <a:t>maximum daily consumption </a:t>
            </a:r>
            <a:r>
              <a:rPr lang="en-US" smtClean="0">
                <a:latin typeface="Arial" pitchFamily="34" charset="0"/>
                <a:ea typeface="ＭＳ Ｐゴシック" pitchFamily="34" charset="-128"/>
              </a:rPr>
              <a:t>rate.</a:t>
            </a:r>
          </a:p>
        </p:txBody>
      </p:sp>
      <p:sp>
        <p:nvSpPr>
          <p:cNvPr id="198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38652428" indent="-38186541">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65887"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31774"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9766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63547"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99C476A2-A24C-43D9-9654-E3BBE0898604}" type="slidenum">
              <a:rPr lang="en-US" sz="1200"/>
              <a:pPr/>
              <a:t>42</a:t>
            </a:fld>
            <a:endParaRPr lang="en-US" sz="1200"/>
          </a:p>
        </p:txBody>
      </p:sp>
    </p:spTree>
    <p:extLst>
      <p:ext uri="{BB962C8B-B14F-4D97-AF65-F5344CB8AC3E}">
        <p14:creationId xmlns:p14="http://schemas.microsoft.com/office/powerpoint/2010/main" val="19359023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49569E-9BD0-4550-AC73-11D2FAAC5813}" type="slidenum">
              <a:rPr lang="en-US" smtClean="0"/>
              <a:pPr/>
              <a:t>43</a:t>
            </a:fld>
            <a:endParaRPr lang="en-US"/>
          </a:p>
        </p:txBody>
      </p:sp>
    </p:spTree>
    <p:extLst>
      <p:ext uri="{BB962C8B-B14F-4D97-AF65-F5344CB8AC3E}">
        <p14:creationId xmlns:p14="http://schemas.microsoft.com/office/powerpoint/2010/main" val="41207247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a:ln/>
        </p:spPr>
      </p:sp>
      <p:sp>
        <p:nvSpPr>
          <p:cNvPr id="201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ea typeface="ＭＳ Ｐゴシック" pitchFamily="34" charset="-128"/>
              </a:rPr>
              <a:t>What this means is that a single 2½-inch outlet fire hydrant 200 feet from the building is credited only as 500 </a:t>
            </a:r>
            <a:r>
              <a:rPr lang="en-US" dirty="0" err="1" smtClean="0">
                <a:latin typeface="Arial" pitchFamily="34" charset="0"/>
                <a:ea typeface="ＭＳ Ｐゴシック" pitchFamily="34" charset="-128"/>
              </a:rPr>
              <a:t>gpm</a:t>
            </a:r>
            <a:r>
              <a:rPr lang="en-US" dirty="0" smtClean="0">
                <a:latin typeface="Arial" pitchFamily="34" charset="0"/>
                <a:ea typeface="ＭＳ Ｐゴシック" pitchFamily="34" charset="-128"/>
              </a:rPr>
              <a:t> and not 1,000 </a:t>
            </a:r>
            <a:r>
              <a:rPr lang="en-US" dirty="0" err="1" smtClean="0">
                <a:latin typeface="Arial" pitchFamily="34" charset="0"/>
                <a:ea typeface="ＭＳ Ｐゴシック" pitchFamily="34" charset="-128"/>
              </a:rPr>
              <a:t>gpm</a:t>
            </a:r>
            <a:r>
              <a:rPr lang="en-US" dirty="0" smtClean="0">
                <a:latin typeface="Arial" pitchFamily="34" charset="0"/>
                <a:ea typeface="ＭＳ Ｐゴシック" pitchFamily="34" charset="-128"/>
              </a:rPr>
              <a:t>. The needed fire flow is determined based on the </a:t>
            </a:r>
            <a:r>
              <a:rPr lang="en-US" i="1" dirty="0" smtClean="0">
                <a:latin typeface="Arial" pitchFamily="34" charset="0"/>
                <a:ea typeface="ＭＳ Ｐゴシック" pitchFamily="34" charset="-128"/>
              </a:rPr>
              <a:t>collective flows </a:t>
            </a:r>
            <a:r>
              <a:rPr lang="en-US" dirty="0" smtClean="0">
                <a:latin typeface="Arial" pitchFamily="34" charset="0"/>
                <a:ea typeface="ＭＳ Ｐゴシック" pitchFamily="34" charset="-128"/>
              </a:rPr>
              <a:t>of all the fire hydrants within 1,000 feet of the building requiring the needed fire flow.</a:t>
            </a:r>
          </a:p>
          <a:p>
            <a:endParaRPr lang="en-US" dirty="0" smtClean="0">
              <a:latin typeface="Arial" pitchFamily="34" charset="0"/>
              <a:ea typeface="ＭＳ Ｐゴシック" pitchFamily="34" charset="-128"/>
            </a:endParaRPr>
          </a:p>
          <a:p>
            <a:r>
              <a:rPr lang="en-US" dirty="0" smtClean="0">
                <a:latin typeface="Arial" pitchFamily="34" charset="0"/>
                <a:ea typeface="ＭＳ Ｐゴシック" pitchFamily="34" charset="-128"/>
              </a:rPr>
              <a:t>Each of the calculated factors is reviewed, including the needed fire flows, the supply capacity, the water main capacity, and the fire hydrant capacity. If all of the examined factors exceed the needed fire flow, then the NFF is credited for that test location. If one of the factors is below the needed fire flow, then that restricting element is used, the building cannot meet the needed fire flow, and credits are deducted. </a:t>
            </a:r>
          </a:p>
          <a:p>
            <a:endParaRPr lang="en-US" dirty="0" smtClean="0">
              <a:latin typeface="Arial" pitchFamily="34" charset="0"/>
              <a:ea typeface="ＭＳ Ｐゴシック" pitchFamily="34" charset="-128"/>
            </a:endParaRPr>
          </a:p>
          <a:p>
            <a:r>
              <a:rPr lang="en-US" dirty="0" smtClean="0">
                <a:latin typeface="Arial" pitchFamily="34" charset="0"/>
                <a:ea typeface="ＭＳ Ｐゴシック" pitchFamily="34" charset="-128"/>
              </a:rPr>
              <a:t>The fire flow for the entire community is expressed in the credit for the supply system. This determination is made by taking the total of all test locations' credited fire flows and dividing that by the total needed fire flows for all test locations. The result is then multiplied by 35% to determine the total water supply credit to be issued in the fire suppression rating schedule</a:t>
            </a:r>
            <a:r>
              <a:rPr lang="en-US" dirty="0" smtClean="0">
                <a:latin typeface="Arial" pitchFamily="34" charset="0"/>
                <a:ea typeface="ＭＳ Ｐゴシック" pitchFamily="34" charset="-128"/>
              </a:rPr>
              <a:t>.</a:t>
            </a:r>
          </a:p>
          <a:p>
            <a:endParaRPr lang="en-US" dirty="0" smtClean="0">
              <a:latin typeface="Arial" pitchFamily="34" charset="0"/>
              <a:ea typeface="ＭＳ Ｐゴシック" pitchFamily="34" charset="-128"/>
            </a:endParaRPr>
          </a:p>
          <a:p>
            <a:endParaRPr lang="en-US" dirty="0" smtClean="0">
              <a:latin typeface="Arial" pitchFamily="34" charset="0"/>
              <a:ea typeface="ＭＳ Ｐゴシック" pitchFamily="34" charset="-128"/>
            </a:endParaRPr>
          </a:p>
          <a:p>
            <a:endParaRPr lang="en-US" dirty="0" smtClean="0">
              <a:latin typeface="Arial" pitchFamily="34" charset="0"/>
              <a:ea typeface="ＭＳ Ｐゴシック" pitchFamily="34" charset="-128"/>
            </a:endParaRPr>
          </a:p>
          <a:p>
            <a:endParaRPr lang="en-US" dirty="0" smtClean="0">
              <a:latin typeface="Arial" pitchFamily="34" charset="0"/>
              <a:ea typeface="ＭＳ Ｐゴシック" pitchFamily="34" charset="-128"/>
            </a:endParaRPr>
          </a:p>
          <a:p>
            <a:endParaRPr lang="en-US" dirty="0" smtClean="0">
              <a:latin typeface="Arial" pitchFamily="34" charset="0"/>
              <a:ea typeface="ＭＳ Ｐゴシック" pitchFamily="34" charset="-128"/>
            </a:endParaRPr>
          </a:p>
          <a:p>
            <a:endParaRPr lang="en-US" dirty="0" smtClean="0">
              <a:latin typeface="Arial" pitchFamily="34" charset="0"/>
              <a:ea typeface="ＭＳ Ｐゴシック" pitchFamily="34" charset="-128"/>
            </a:endParaRPr>
          </a:p>
          <a:p>
            <a:r>
              <a:rPr lang="en-US" smtClean="0">
                <a:latin typeface="Arial" pitchFamily="34" charset="0"/>
                <a:ea typeface="ＭＳ Ｐゴシック" pitchFamily="34" charset="-128"/>
              </a:rPr>
              <a:t>,</a:t>
            </a:r>
            <a:endParaRPr lang="en-US" smtClean="0">
              <a:latin typeface="Arial" pitchFamily="34" charset="0"/>
              <a:ea typeface="ＭＳ Ｐゴシック" pitchFamily="34" charset="-128"/>
            </a:endParaRPr>
          </a:p>
        </p:txBody>
      </p:sp>
      <p:sp>
        <p:nvSpPr>
          <p:cNvPr id="201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38652428" indent="-38186541">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65887"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31774"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9766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63547"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4492A1A-3A20-4D81-8969-07563B19F70F}" type="slidenum">
              <a:rPr lang="en-US" sz="1200"/>
              <a:pPr/>
              <a:t>44</a:t>
            </a:fld>
            <a:endParaRPr lang="en-US" sz="1200"/>
          </a:p>
        </p:txBody>
      </p:sp>
    </p:spTree>
    <p:extLst>
      <p:ext uri="{BB962C8B-B14F-4D97-AF65-F5344CB8AC3E}">
        <p14:creationId xmlns:p14="http://schemas.microsoft.com/office/powerpoint/2010/main" val="5007348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a:ln/>
        </p:spPr>
      </p:sp>
      <p:sp>
        <p:nvSpPr>
          <p:cNvPr id="205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ea typeface="ＭＳ Ｐゴシック" pitchFamily="34" charset="-128"/>
              </a:rPr>
              <a:t>The last part of the water distribution system that is credited by ISO is the maintenance of fire hydrants. A system of assigning points for maintenance of the hydrants is used to determine the credits to apply. </a:t>
            </a:r>
            <a:r>
              <a:rPr lang="en-US" dirty="0" smtClean="0">
                <a:latin typeface="Verdana" pitchFamily="34" charset="0"/>
              </a:rPr>
              <a:t>If the fire department or the utility inspects and maintain its fire hydrants they can receive the following credits: , 1</a:t>
            </a:r>
            <a:r>
              <a:rPr lang="en-US" b="1" i="1" dirty="0" smtClean="0">
                <a:latin typeface="Verdana" pitchFamily="34" charset="0"/>
              </a:rPr>
              <a:t>00 points for inspection every 6 months, 80 points for inspection every year, 40 points for inspection every 5 years, </a:t>
            </a:r>
            <a:r>
              <a:rPr lang="en-US" dirty="0" smtClean="0">
                <a:latin typeface="Arial" pitchFamily="34" charset="0"/>
                <a:ea typeface="ＭＳ Ｐゴシック" pitchFamily="34" charset="-128"/>
              </a:rPr>
              <a:t>These factors are figured into a formula to determine the percentage of hydrants to be credited based on the total number of fire hydrants on the distribution system. </a:t>
            </a:r>
            <a:r>
              <a:rPr lang="en-US" b="1" dirty="0" smtClean="0">
                <a:latin typeface="Arial" pitchFamily="34" charset="0"/>
                <a:ea typeface="ＭＳ Ｐゴシック" pitchFamily="34" charset="-128"/>
              </a:rPr>
              <a:t>Maintenance credits account for 3% of the total water distribution </a:t>
            </a:r>
            <a:r>
              <a:rPr lang="en-US" b="1" dirty="0" err="1" smtClean="0">
                <a:latin typeface="Arial" pitchFamily="34" charset="0"/>
                <a:ea typeface="ＭＳ Ｐゴシック" pitchFamily="34" charset="-128"/>
              </a:rPr>
              <a:t>credit.</a:t>
            </a:r>
            <a:r>
              <a:rPr lang="en-US" dirty="0" err="1" smtClean="0">
                <a:latin typeface="Arial" pitchFamily="34" charset="0"/>
                <a:ea typeface="ＭＳ Ｐゴシック" pitchFamily="34" charset="-128"/>
              </a:rPr>
              <a:t>Fire</a:t>
            </a:r>
            <a:r>
              <a:rPr lang="en-US" dirty="0" smtClean="0">
                <a:latin typeface="Arial" pitchFamily="34" charset="0"/>
                <a:ea typeface="ＭＳ Ｐゴシック" pitchFamily="34" charset="-128"/>
              </a:rPr>
              <a:t> hydrants needing maintenance should be reported to the utility for repair. Fire inspectors should also keep in mind the type of fire hydrants being installed at new construction sites or when fire hydrants are removed, because they may alter the public protection class rating in the next rating period. See</a:t>
            </a:r>
            <a:r>
              <a:rPr lang="en-US" baseline="0" dirty="0" smtClean="0">
                <a:latin typeface="Arial" pitchFamily="34" charset="0"/>
                <a:ea typeface="ＭＳ Ｐゴシック" pitchFamily="34" charset="-128"/>
              </a:rPr>
              <a:t> </a:t>
            </a:r>
            <a:r>
              <a:rPr lang="en-US" b="1" dirty="0" smtClean="0">
                <a:latin typeface="Verdana" pitchFamily="34" charset="0"/>
                <a:ea typeface="ＭＳ Ｐゴシック" pitchFamily="34" charset="-128"/>
              </a:rPr>
              <a:t>FIGURE 13.24a </a:t>
            </a:r>
            <a:r>
              <a:rPr lang="en-US" b="1" dirty="0" err="1" smtClean="0">
                <a:latin typeface="Verdana" pitchFamily="34" charset="0"/>
                <a:ea typeface="ＭＳ Ｐゴシック" pitchFamily="34" charset="-128"/>
              </a:rPr>
              <a:t>Pg</a:t>
            </a:r>
            <a:r>
              <a:rPr lang="en-US" b="1" dirty="0" smtClean="0">
                <a:latin typeface="Verdana" pitchFamily="34" charset="0"/>
                <a:ea typeface="ＭＳ Ｐゴシック" pitchFamily="34" charset="-128"/>
              </a:rPr>
              <a:t> 346  </a:t>
            </a:r>
            <a:r>
              <a:rPr lang="en-US" dirty="0" smtClean="0">
                <a:latin typeface="Verdana" pitchFamily="34" charset="0"/>
                <a:ea typeface="ＭＳ Ｐゴシック" pitchFamily="34" charset="-128"/>
              </a:rPr>
              <a:t> Pictured is an example of a poorly maintained and installed fire hydrant. Notice the rust around the hydrant caps and on the bonnet. The hydrant is also too high from the curb line.</a:t>
            </a:r>
            <a:br>
              <a:rPr lang="en-US" dirty="0" smtClean="0">
                <a:latin typeface="Verdana" pitchFamily="34" charset="0"/>
                <a:ea typeface="ＭＳ Ｐゴシック" pitchFamily="34" charset="-128"/>
              </a:rPr>
            </a:br>
            <a:endParaRPr lang="en-US" dirty="0" smtClean="0">
              <a:latin typeface="Arial" pitchFamily="34" charset="0"/>
              <a:ea typeface="ＭＳ Ｐゴシック" pitchFamily="34" charset="-128"/>
            </a:endParaRPr>
          </a:p>
        </p:txBody>
      </p:sp>
      <p:sp>
        <p:nvSpPr>
          <p:cNvPr id="205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38652428" indent="-38186541">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65887"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31774"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9766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63547"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90B3AE0B-B192-49EF-AEBD-23B128B8E753}" type="slidenum">
              <a:rPr lang="en-US" sz="1200"/>
              <a:pPr/>
              <a:t>45</a:t>
            </a:fld>
            <a:endParaRPr lang="en-US" sz="1200"/>
          </a:p>
        </p:txBody>
      </p:sp>
    </p:spTree>
    <p:extLst>
      <p:ext uri="{BB962C8B-B14F-4D97-AF65-F5344CB8AC3E}">
        <p14:creationId xmlns:p14="http://schemas.microsoft.com/office/powerpoint/2010/main" val="239842472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38652428" indent="-38186541">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65887"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31774"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9766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63547"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EE33A17F-BF75-43F9-B7BD-7075C5B1D6CA}" type="slidenum">
              <a:rPr lang="en-US" sz="1200"/>
              <a:pPr/>
              <a:t>46</a:t>
            </a:fld>
            <a:endParaRPr lang="en-US" sz="12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3741909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Verdana" pitchFamily="34" charset="0"/>
              </a:rPr>
              <a:t>The utility infrastructure includes: Water sources, filtration systems, distribution systems and storage systems, including </a:t>
            </a:r>
            <a:r>
              <a:rPr lang="en-US" dirty="0" smtClean="0">
                <a:latin typeface="Arial" pitchFamily="34" charset="0"/>
                <a:ea typeface="ＭＳ Ｐゴシック" pitchFamily="34" charset="-128"/>
              </a:rPr>
              <a:t>water towers &amp; mains, pumps, and chlorination plants, and the fire hydrants.</a:t>
            </a:r>
            <a:r>
              <a:rPr lang="en-US" dirty="0" smtClean="0">
                <a:latin typeface="Verdana" pitchFamily="34" charset="0"/>
              </a:rPr>
              <a:t>,</a:t>
            </a:r>
            <a:r>
              <a:rPr lang="en-US" dirty="0" smtClean="0">
                <a:latin typeface="Arial" pitchFamily="34" charset="0"/>
                <a:ea typeface="ＭＳ Ｐゴシック" pitchFamily="34" charset="-128"/>
              </a:rPr>
              <a:t> Utilities are publically owned and operated through fees and tax collection. </a:t>
            </a:r>
            <a:r>
              <a:rPr lang="en-US" dirty="0" smtClean="0">
                <a:latin typeface="Verdana" pitchFamily="34" charset="0"/>
              </a:rPr>
              <a:t> Fire departments may be required to pay hydrant fees for fire protection.</a:t>
            </a:r>
            <a:r>
              <a:rPr lang="en-US" dirty="0" smtClean="0">
                <a:latin typeface="Arial" pitchFamily="34" charset="0"/>
                <a:ea typeface="ＭＳ Ｐゴシック" pitchFamily="34" charset="-128"/>
              </a:rPr>
              <a:t>, </a:t>
            </a:r>
            <a:r>
              <a:rPr lang="en-US" i="1" dirty="0" smtClean="0">
                <a:latin typeface="Arial" pitchFamily="34" charset="0"/>
                <a:ea typeface="ＭＳ Ｐゴシック" pitchFamily="34" charset="-128"/>
              </a:rPr>
              <a:t>Natural water supplies fall into the same two categories. It is important for the fire inspector to know who the owner is for testing; notification is required and permits may be required. See </a:t>
            </a:r>
            <a:r>
              <a:rPr lang="en-US" b="1" i="1" dirty="0" smtClean="0">
                <a:latin typeface="Verdana" pitchFamily="34" charset="0"/>
                <a:ea typeface="ＭＳ Ｐゴシック" pitchFamily="34" charset="-128"/>
              </a:rPr>
              <a:t>FIGURE 13.1  </a:t>
            </a:r>
            <a:r>
              <a:rPr lang="en-US" i="1" dirty="0" smtClean="0">
                <a:latin typeface="Verdana" pitchFamily="34" charset="0"/>
                <a:ea typeface="ＭＳ Ｐゴシック" pitchFamily="34" charset="-128"/>
              </a:rPr>
              <a:t> Water towers provide reserve storage capacity and gravity</a:t>
            </a:r>
            <a:r>
              <a:rPr lang="en-US" i="1" baseline="0" dirty="0" smtClean="0">
                <a:latin typeface="Verdana" pitchFamily="34" charset="0"/>
                <a:ea typeface="ＭＳ Ｐゴシック" pitchFamily="34" charset="-128"/>
              </a:rPr>
              <a:t> cr</a:t>
            </a:r>
            <a:r>
              <a:rPr lang="en-US" i="1" dirty="0" smtClean="0">
                <a:latin typeface="Verdana" pitchFamily="34" charset="0"/>
                <a:ea typeface="ＭＳ Ｐゴシック" pitchFamily="34" charset="-128"/>
              </a:rPr>
              <a:t>eates water pressure on the distribution system. </a:t>
            </a:r>
            <a:endParaRPr lang="en-US" i="1" dirty="0" smtClean="0">
              <a:latin typeface="Arial" pitchFamily="34" charset="0"/>
              <a:ea typeface="ＭＳ Ｐゴシック" pitchFamily="34" charset="-128"/>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38652428" indent="-38186541">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65887"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31774"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9766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63547"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D5383426-6EA1-49C6-9F00-52F2AA79CB9E}" type="slidenum">
              <a:rPr lang="en-US" sz="1200"/>
              <a:pPr/>
              <a:t>5</a:t>
            </a:fld>
            <a:endParaRPr lang="en-US" sz="1200"/>
          </a:p>
        </p:txBody>
      </p:sp>
    </p:spTree>
    <p:extLst>
      <p:ext uri="{BB962C8B-B14F-4D97-AF65-F5344CB8AC3E}">
        <p14:creationId xmlns:p14="http://schemas.microsoft.com/office/powerpoint/2010/main" val="3347185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latin typeface="Verdana" pitchFamily="34" charset="0"/>
              </a:rPr>
              <a:t>Water supplies must be adequate and reliable. Proper design and operation of automatic sprinkler systems depends on system flow and pressures.</a:t>
            </a:r>
          </a:p>
          <a:p>
            <a:r>
              <a:rPr lang="en-US" dirty="0" smtClean="0">
                <a:latin typeface="Arial" pitchFamily="34" charset="0"/>
                <a:ea typeface="ＭＳ Ｐゴシック" pitchFamily="34" charset="-128"/>
              </a:rPr>
              <a:t>This water flow information is also important to the fire department for the purpose of firefighting capability within a given area of a community. Conducting fire flow tests is especially necessary in older portions of cities or towns that may have underground supply piping that is centuries old. A complete understanding of the water supply distribution system improves firefighting strategies and helps the fire department overcome any deficiencies that they identify in the water system. Fire inspectors should obtain water maps from the local utility that identify the size and connections of the underground water mains.</a:t>
            </a: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38652428" indent="-38186541">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65887"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31774"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9766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63547"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91D89C56-1E71-42F9-AD28-D95D6F0FA176}" type="slidenum">
              <a:rPr lang="en-US" sz="1200"/>
              <a:pPr/>
              <a:t>6</a:t>
            </a:fld>
            <a:endParaRPr lang="en-US" sz="1200"/>
          </a:p>
        </p:txBody>
      </p:sp>
    </p:spTree>
    <p:extLst>
      <p:ext uri="{BB962C8B-B14F-4D97-AF65-F5344CB8AC3E}">
        <p14:creationId xmlns:p14="http://schemas.microsoft.com/office/powerpoint/2010/main" val="1446722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ea typeface="ＭＳ Ｐゴシック" pitchFamily="34" charset="-128"/>
              </a:rPr>
              <a:t>Key term: </a:t>
            </a:r>
            <a:r>
              <a:rPr lang="en-US" b="1" dirty="0" smtClean="0">
                <a:latin typeface="Arial" pitchFamily="34" charset="0"/>
                <a:ea typeface="ＭＳ Ｐゴシック" pitchFamily="34" charset="-128"/>
              </a:rPr>
              <a:t>pitot gauge.</a:t>
            </a:r>
            <a:r>
              <a:rPr lang="en-US" dirty="0" smtClean="0">
                <a:latin typeface="Arial" pitchFamily="34" charset="0"/>
                <a:ea typeface="ＭＳ Ｐゴシック" pitchFamily="34" charset="-128"/>
              </a:rPr>
              <a:t> Hydraulic tools used to measure fluid velocity. </a:t>
            </a:r>
            <a:r>
              <a:rPr lang="en-US" b="1" dirty="0" smtClean="0">
                <a:latin typeface="Verdana" pitchFamily="34" charset="0"/>
              </a:rPr>
              <a:t>Fire inspectors must have the proper tools and equipment to conduct a flow test. </a:t>
            </a:r>
            <a:r>
              <a:rPr lang="en-US" dirty="0" smtClean="0">
                <a:latin typeface="Arial" pitchFamily="34" charset="0"/>
                <a:ea typeface="ＭＳ Ｐゴシック" pitchFamily="34" charset="-128"/>
              </a:rPr>
              <a:t>6-inch ruler marked in 1/16-inch increments for measuring hydrant outlet openings and to draw the water supply curve on special 1.85n graph paper. A clipboard, pencils, and forms or graph paper also are required to record test information.</a:t>
            </a:r>
            <a:r>
              <a:rPr lang="en-US" i="1" dirty="0" smtClean="0">
                <a:latin typeface="Verdana" pitchFamily="34" charset="0"/>
              </a:rPr>
              <a:t>2½-inch tapped hydrant cap with water pressure gauge that reads up to 250 psi, </a:t>
            </a:r>
            <a:r>
              <a:rPr lang="en-US" dirty="0" smtClean="0">
                <a:latin typeface="Arial" pitchFamily="34" charset="0"/>
                <a:ea typeface="ＭＳ Ｐゴシック" pitchFamily="34" charset="-128"/>
              </a:rPr>
              <a:t>Water pressure gauge determines the static and residual pressures on the water system. </a:t>
            </a:r>
            <a:r>
              <a:rPr lang="en-US" i="1" dirty="0" smtClean="0">
                <a:latin typeface="Verdana" pitchFamily="34" charset="0"/>
              </a:rPr>
              <a:t>Pitot test gauge or diffuser </a:t>
            </a:r>
            <a:r>
              <a:rPr lang="en-US" dirty="0" smtClean="0">
                <a:latin typeface="Arial" pitchFamily="34" charset="0"/>
                <a:ea typeface="ＭＳ Ｐゴシック" pitchFamily="34" charset="-128"/>
              </a:rPr>
              <a:t>measures velocity flow,</a:t>
            </a:r>
            <a:r>
              <a:rPr lang="en-US" i="1" dirty="0" smtClean="0">
                <a:latin typeface="Verdana" pitchFamily="34" charset="0"/>
              </a:rPr>
              <a:t> Hydrant spanner wrench, 90˚ elbow , Play pipe with a smoothbore nozzle, See </a:t>
            </a:r>
            <a:r>
              <a:rPr lang="en-US" b="1" dirty="0" smtClean="0">
                <a:latin typeface="Verdana" pitchFamily="34" charset="0"/>
                <a:ea typeface="ＭＳ Ｐゴシック" pitchFamily="34" charset="-128"/>
              </a:rPr>
              <a:t>FIGURE 13.4   </a:t>
            </a:r>
            <a:r>
              <a:rPr lang="en-US" dirty="0" smtClean="0">
                <a:latin typeface="Verdana" pitchFamily="34" charset="0"/>
                <a:ea typeface="ＭＳ Ｐゴシック" pitchFamily="34" charset="-128"/>
              </a:rPr>
              <a:t>Flow testing equipment: pitot gauge and water flow charts. Inspectors also need a 1/16-inch ruler and appropriate forms to record their information See </a:t>
            </a:r>
            <a:r>
              <a:rPr lang="en-US" b="1" dirty="0" smtClean="0">
                <a:latin typeface="Verdana" pitchFamily="34" charset="0"/>
                <a:ea typeface="ＭＳ Ｐゴシック" pitchFamily="34" charset="-128"/>
              </a:rPr>
              <a:t>FIGURE 13.5   </a:t>
            </a:r>
            <a:r>
              <a:rPr lang="en-US" dirty="0" smtClean="0">
                <a:latin typeface="Verdana" pitchFamily="34" charset="0"/>
                <a:ea typeface="ＭＳ Ｐゴシック" pitchFamily="34" charset="-128"/>
              </a:rPr>
              <a:t>Water diffusers reduce the pressure of flowing water from hydrants and standpipes and are connected to the hydrant by a short length of hose. The pitot gauge is inserted into a slot in the diffuser.</a:t>
            </a:r>
            <a:br>
              <a:rPr lang="en-US" dirty="0" smtClean="0">
                <a:latin typeface="Verdana" pitchFamily="34" charset="0"/>
                <a:ea typeface="ＭＳ Ｐゴシック" pitchFamily="34" charset="-128"/>
              </a:rPr>
            </a:br>
            <a:r>
              <a:rPr lang="en-US" i="1" dirty="0" smtClean="0">
                <a:latin typeface="Verdana" pitchFamily="34" charset="0"/>
                <a:ea typeface="ＭＳ Ｐゴシック" pitchFamily="34" charset="-128"/>
              </a:rPr>
              <a:t>Courtesy of J. Foley  </a:t>
            </a:r>
            <a:r>
              <a:rPr lang="en-US" dirty="0" smtClean="0">
                <a:latin typeface="Arial" pitchFamily="34" charset="0"/>
                <a:ea typeface="ＭＳ Ｐゴシック" pitchFamily="34" charset="-128"/>
              </a:rPr>
              <a:t>Many fire departments now use water diffusers with pressure gauges to conduct flow tests.</a:t>
            </a:r>
          </a:p>
          <a:p>
            <a:pPr defTabSz="931774">
              <a:defRPr/>
            </a:pPr>
            <a:endParaRPr lang="en-US" i="1" dirty="0" smtClean="0">
              <a:latin typeface="Verdana" pitchFamily="34" charset="0"/>
            </a:endParaRPr>
          </a:p>
          <a:p>
            <a:pPr defTabSz="931774">
              <a:defRPr/>
            </a:pPr>
            <a:endParaRPr lang="en-US" i="1" dirty="0" smtClean="0">
              <a:latin typeface="Verdana" pitchFamily="34" charset="0"/>
            </a:endParaRPr>
          </a:p>
          <a:p>
            <a:endParaRPr lang="en-US" dirty="0" smtClean="0">
              <a:latin typeface="Arial" pitchFamily="34" charset="0"/>
              <a:ea typeface="ＭＳ Ｐゴシック" pitchFamily="34" charset="-128"/>
            </a:endParaRPr>
          </a:p>
          <a:p>
            <a:endParaRPr lang="en-US" dirty="0" smtClean="0">
              <a:latin typeface="Arial" pitchFamily="34" charset="0"/>
              <a:ea typeface="ＭＳ Ｐゴシック" pitchFamily="34" charset="-128"/>
            </a:endParaRPr>
          </a:p>
          <a:p>
            <a:pPr>
              <a:buFontTx/>
              <a:buNone/>
            </a:pPr>
            <a:endParaRPr lang="en-US" dirty="0" smtClean="0">
              <a:latin typeface="Arial" pitchFamily="34" charset="0"/>
              <a:ea typeface="ＭＳ Ｐゴシック" pitchFamily="34" charset="-128"/>
            </a:endParaRP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38652428" indent="-38186541">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65887"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31774"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9766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63547"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A038BCF7-2A6E-448E-A3A4-E1F14AF88E60}" type="slidenum">
              <a:rPr lang="en-US" sz="1200"/>
              <a:pPr/>
              <a:t>7</a:t>
            </a:fld>
            <a:endParaRPr lang="en-US" sz="1200"/>
          </a:p>
        </p:txBody>
      </p:sp>
    </p:spTree>
    <p:extLst>
      <p:ext uri="{BB962C8B-B14F-4D97-AF65-F5344CB8AC3E}">
        <p14:creationId xmlns:p14="http://schemas.microsoft.com/office/powerpoint/2010/main" val="501337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ea typeface="ＭＳ Ｐゴシック" pitchFamily="34" charset="-128"/>
              </a:rPr>
              <a:t>The flow test procedure is outlined in National Fire Protection Association standard NFPA 291, </a:t>
            </a:r>
            <a:r>
              <a:rPr lang="en-US" i="1" dirty="0" smtClean="0">
                <a:latin typeface="Arial" pitchFamily="34" charset="0"/>
                <a:ea typeface="ＭＳ Ｐゴシック" pitchFamily="34" charset="-128"/>
              </a:rPr>
              <a:t>Recommended Practice for Fire Flow Testing and Marking of Hydrants </a:t>
            </a:r>
            <a:r>
              <a:rPr lang="en-US" dirty="0" smtClean="0">
                <a:latin typeface="Arial" pitchFamily="34" charset="0"/>
                <a:ea typeface="ＭＳ Ｐゴシック" pitchFamily="34" charset="-128"/>
              </a:rPr>
              <a:t>and should be followed by the fire inspector. </a:t>
            </a:r>
            <a:r>
              <a:rPr lang="en-US" b="1" u="sng" dirty="0" smtClean="0">
                <a:latin typeface="Verdana" pitchFamily="34" charset="0"/>
              </a:rPr>
              <a:t>Preparation is key to proper testing:, </a:t>
            </a:r>
            <a:r>
              <a:rPr lang="en-US" b="1" i="1" dirty="0" smtClean="0">
                <a:latin typeface="Verdana" pitchFamily="34" charset="0"/>
              </a:rPr>
              <a:t>Notify the utility and community. Peak</a:t>
            </a:r>
            <a:r>
              <a:rPr lang="en-US" dirty="0" smtClean="0">
                <a:latin typeface="Arial" pitchFamily="34" charset="0"/>
                <a:ea typeface="ＭＳ Ｐゴシック" pitchFamily="34" charset="-128"/>
              </a:rPr>
              <a:t> demand times should be avoided so that the public is not inconvenienced with brown water or low pressure from the test. </a:t>
            </a:r>
            <a:r>
              <a:rPr lang="en-US" b="1" i="1" dirty="0" smtClean="0">
                <a:latin typeface="Verdana" pitchFamily="34" charset="0"/>
              </a:rPr>
              <a:t>, Avoid peak water demand times., Avoid cold weather. </a:t>
            </a:r>
            <a:r>
              <a:rPr lang="en-US" dirty="0" smtClean="0">
                <a:latin typeface="Arial" pitchFamily="34" charset="0"/>
                <a:ea typeface="ＭＳ Ｐゴシック" pitchFamily="34" charset="-128"/>
              </a:rPr>
              <a:t>Cold weather tests could result in ice hazards. </a:t>
            </a:r>
            <a:r>
              <a:rPr lang="en-US" b="1" i="1" dirty="0" smtClean="0">
                <a:latin typeface="Verdana" pitchFamily="34" charset="0"/>
              </a:rPr>
              <a:t>, Review utility maps to determine surrounding water main sizes.  </a:t>
            </a:r>
            <a:r>
              <a:rPr lang="en-US" dirty="0" smtClean="0">
                <a:latin typeface="Arial" pitchFamily="34" charset="0"/>
                <a:ea typeface="ＭＳ Ｐゴシック" pitchFamily="34" charset="-128"/>
              </a:rPr>
              <a:t>In gridded systems water will always flow from larger water mains to smaller water mains. </a:t>
            </a:r>
            <a:r>
              <a:rPr lang="en-US" b="1" i="1" dirty="0" smtClean="0">
                <a:latin typeface="Verdana" pitchFamily="34" charset="0"/>
              </a:rPr>
              <a:t>, When choosing the flow and test hydrant,</a:t>
            </a:r>
            <a:r>
              <a:rPr lang="en-US" b="1" i="1" baseline="0" dirty="0" smtClean="0">
                <a:latin typeface="Verdana" pitchFamily="34" charset="0"/>
              </a:rPr>
              <a:t> </a:t>
            </a:r>
            <a:r>
              <a:rPr lang="en-US" b="0" i="0" baseline="0" dirty="0" smtClean="0">
                <a:latin typeface="Verdana" pitchFamily="34" charset="0"/>
              </a:rPr>
              <a:t>t</a:t>
            </a:r>
            <a:r>
              <a:rPr lang="en-US" dirty="0" smtClean="0">
                <a:latin typeface="Arial" pitchFamily="34" charset="0"/>
                <a:ea typeface="ＭＳ Ｐゴシック" pitchFamily="34" charset="-128"/>
              </a:rPr>
              <a:t>he fire inspector should determine the flow direction to establish the test fire hydrant closest to the construction site.  </a:t>
            </a:r>
            <a:r>
              <a:rPr lang="en-US" b="1" dirty="0" smtClean="0">
                <a:latin typeface="Arial" pitchFamily="34" charset="0"/>
                <a:ea typeface="ＭＳ Ｐゴシック" pitchFamily="34" charset="-128"/>
              </a:rPr>
              <a:t>Residual test hydrant should be in the direction of the water flow. In some cases, only one fire hydrant may be available and will have to serve as both flow and residual test hydrant.</a:t>
            </a: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38652428" indent="-38186541">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65887"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31774"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9766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63547"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060FAAAC-6322-4052-8F20-3B288F4B089D}" type="slidenum">
              <a:rPr lang="en-US" sz="1200"/>
              <a:pPr/>
              <a:t>8</a:t>
            </a:fld>
            <a:endParaRPr lang="en-US" sz="1200"/>
          </a:p>
        </p:txBody>
      </p:sp>
    </p:spTree>
    <p:extLst>
      <p:ext uri="{BB962C8B-B14F-4D97-AF65-F5344CB8AC3E}">
        <p14:creationId xmlns:p14="http://schemas.microsoft.com/office/powerpoint/2010/main" val="2672585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1774">
              <a:defRPr/>
            </a:pPr>
            <a:r>
              <a:rPr lang="en-US" dirty="0" smtClean="0">
                <a:latin typeface="Arial" pitchFamily="34" charset="0"/>
                <a:ea typeface="ＭＳ Ｐゴシック" pitchFamily="34" charset="-128"/>
              </a:rPr>
              <a:t>Fire hydrants usually have one of the three outlet configurations. The outlet type determines the proper coefficient of discharge for the fire hydrant flow calculation. </a:t>
            </a:r>
            <a:r>
              <a:rPr lang="en-US" b="1" i="1" dirty="0" smtClean="0">
                <a:latin typeface="Verdana" pitchFamily="34" charset="0"/>
              </a:rPr>
              <a:t>Open hydrant's 2½-inch outlets. Stick a finger inside hydrant barrel to feel outlet's edge inside hydrant barrel</a:t>
            </a:r>
            <a:r>
              <a:rPr lang="en-US" b="0" i="1" dirty="0" smtClean="0">
                <a:latin typeface="Verdana" pitchFamily="34" charset="0"/>
              </a:rPr>
              <a:t>.  </a:t>
            </a:r>
            <a:r>
              <a:rPr lang="en-US" b="1" i="1" dirty="0" smtClean="0">
                <a:latin typeface="Verdana" pitchFamily="34" charset="0"/>
              </a:rPr>
              <a:t>See Figure 13.7 </a:t>
            </a:r>
            <a:r>
              <a:rPr lang="en-US" b="1" i="1" dirty="0" err="1" smtClean="0">
                <a:latin typeface="Verdana" pitchFamily="34" charset="0"/>
              </a:rPr>
              <a:t>Pg</a:t>
            </a:r>
            <a:r>
              <a:rPr lang="en-US" b="1" i="1" dirty="0" smtClean="0">
                <a:latin typeface="Verdana" pitchFamily="34" charset="0"/>
              </a:rPr>
              <a:t> 324 Determine type of outlet. Measure inside diameter of outlet, using 1/16-inch ruler. </a:t>
            </a:r>
            <a:r>
              <a:rPr lang="en-US" dirty="0" smtClean="0">
                <a:latin typeface="Arial" pitchFamily="34" charset="0"/>
                <a:ea typeface="ＭＳ Ｐゴシック" pitchFamily="34" charset="-128"/>
              </a:rPr>
              <a:t>It is important to make sure that you properly measure the outlet diameter, as 1/16 of an inch may cause a 5% error in the flow calculation. </a:t>
            </a:r>
            <a:r>
              <a:rPr lang="en-US" b="1" i="1" dirty="0" smtClean="0">
                <a:latin typeface="Verdana" pitchFamily="34" charset="0"/>
              </a:rPr>
              <a:t>Avoid using 4½-inch steamer connection when testing. </a:t>
            </a:r>
            <a:r>
              <a:rPr lang="en-US" dirty="0" smtClean="0">
                <a:latin typeface="Arial" pitchFamily="34" charset="0"/>
                <a:ea typeface="ＭＳ Ｐゴシック" pitchFamily="34" charset="-128"/>
              </a:rPr>
              <a:t>4½-inch steamer connection often does not produce a solid flow like the smaller 2½-inch outlets, and this will affect the accuracy of the flow measurements. See </a:t>
            </a:r>
            <a:r>
              <a:rPr lang="en-US" b="1" dirty="0" smtClean="0">
                <a:latin typeface="Verdana" pitchFamily="34" charset="0"/>
                <a:ea typeface="ＭＳ Ｐゴシック" pitchFamily="34" charset="-128"/>
              </a:rPr>
              <a:t>FIGURE 13.6 </a:t>
            </a:r>
            <a:r>
              <a:rPr lang="en-US" b="1" dirty="0" err="1" smtClean="0">
                <a:latin typeface="Verdana" pitchFamily="34" charset="0"/>
                <a:ea typeface="ＭＳ Ｐゴシック" pitchFamily="34" charset="-128"/>
              </a:rPr>
              <a:t>pg</a:t>
            </a:r>
            <a:r>
              <a:rPr lang="en-US" b="1" dirty="0" smtClean="0">
                <a:latin typeface="Verdana" pitchFamily="34" charset="0"/>
                <a:ea typeface="ＭＳ Ｐゴシック" pitchFamily="34" charset="-128"/>
              </a:rPr>
              <a:t> 323 </a:t>
            </a:r>
            <a:endParaRPr lang="en-US" dirty="0" smtClean="0">
              <a:latin typeface="Arial" pitchFamily="34" charset="0"/>
              <a:ea typeface="ＭＳ Ｐゴシック" pitchFamily="34" charset="-128"/>
            </a:endParaRP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38652428" indent="-38186541">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65887"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31774"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9766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63547"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84C4A4A-2DD5-4EA0-AD6B-4267706A4AE1}" type="slidenum">
              <a:rPr lang="en-US" sz="1200"/>
              <a:pPr/>
              <a:t>9</a:t>
            </a:fld>
            <a:endParaRPr lang="en-US" sz="1200"/>
          </a:p>
        </p:txBody>
      </p:sp>
    </p:spTree>
    <p:extLst>
      <p:ext uri="{BB962C8B-B14F-4D97-AF65-F5344CB8AC3E}">
        <p14:creationId xmlns:p14="http://schemas.microsoft.com/office/powerpoint/2010/main" val="5811142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1.jpeg"/><Relationship Id="rId5" Type="http://schemas.openxmlformats.org/officeDocument/2006/relationships/image" Target="../media/image4.emf"/><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 descr="013262591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14400" y="1600200"/>
            <a:ext cx="3429000" cy="4343400"/>
          </a:xfrm>
          <a:prstGeom prst="rect">
            <a:avLst/>
          </a:prstGeom>
          <a:noFill/>
          <a:ln w="9525">
            <a:solidFill>
              <a:schemeClr val="tx1"/>
            </a:solidFill>
            <a:miter lim="800000"/>
            <a:headEnd/>
            <a:tailEnd/>
          </a:ln>
          <a:effectLst>
            <a:outerShdw blurRad="38100" dist="38100" dir="2700000" rotWithShape="0">
              <a:srgbClr val="808080">
                <a:alpha val="75000"/>
              </a:srgbClr>
            </a:outerShdw>
          </a:effectLst>
          <a:extLst>
            <a:ext uri="{909E8E84-426E-40DD-AFC4-6F175D3DCCD1}">
              <a14:hiddenFill xmlns:a14="http://schemas.microsoft.com/office/drawing/2010/main">
                <a:solidFill>
                  <a:srgbClr val="FFFFFF"/>
                </a:solidFill>
              </a14:hiddenFill>
            </a:ext>
          </a:extLst>
        </p:spPr>
      </p:pic>
      <p:pic>
        <p:nvPicPr>
          <p:cNvPr id="5" name="Picture 12" descr="sideb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gray">
          <a:xfrm>
            <a:off x="-3175" y="6411913"/>
            <a:ext cx="9153525" cy="457200"/>
          </a:xfrm>
          <a:prstGeom prst="rect">
            <a:avLst/>
          </a:prstGeom>
          <a:solidFill>
            <a:srgbClr val="FF1515"/>
          </a:solidFill>
          <a:ln w="9525">
            <a:solidFill>
              <a:srgbClr val="FF1515"/>
            </a:solidFill>
            <a:miter lim="800000"/>
            <a:headEnd/>
            <a:tailEnd/>
          </a:ln>
        </p:spPr>
        <p:txBody>
          <a:bodyPr wrap="none" lIns="0" tIns="0" rIns="0" bIns="0" anchor="ctr"/>
          <a:lstStyle/>
          <a:p>
            <a:pPr defTabSz="457200"/>
            <a:endParaRPr lang="en-US"/>
          </a:p>
        </p:txBody>
      </p:sp>
      <p:pic>
        <p:nvPicPr>
          <p:cNvPr id="7" name="Picture 13" descr="Pearson_Bound_Whi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1588" y="6396038"/>
            <a:ext cx="1533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descr="Pearson_Strap_Bound_Whit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75" y="6410325"/>
            <a:ext cx="1766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p:nvSpPr>
        <p:spPr bwMode="auto">
          <a:xfrm>
            <a:off x="2057400" y="6427788"/>
            <a:ext cx="5648325" cy="430212"/>
          </a:xfrm>
          <a:prstGeom prst="rect">
            <a:avLst/>
          </a:prstGeom>
          <a:noFill/>
          <a:ln w="9525">
            <a:noFill/>
            <a:miter lim="800000"/>
            <a:headEnd/>
            <a:tailEnd/>
          </a:ln>
        </p:spPr>
        <p:txBody>
          <a:bodyPr anchor="ctr">
            <a:spAutoFit/>
          </a:bodyPr>
          <a:lstStyle/>
          <a:p>
            <a:pPr algn="r" eaLnBrk="1" hangingPunct="1"/>
            <a:r>
              <a:rPr lang="en-US" sz="1100">
                <a:solidFill>
                  <a:srgbClr val="FFFFFF"/>
                </a:solidFill>
                <a:latin typeface="Verdana" pitchFamily="34" charset="0"/>
                <a:cs typeface="Arial" pitchFamily="34" charset="0"/>
              </a:rPr>
              <a:t>Foley, </a:t>
            </a:r>
            <a:r>
              <a:rPr lang="en-US" sz="1100" i="1">
                <a:solidFill>
                  <a:srgbClr val="FFFFFF"/>
                </a:solidFill>
                <a:latin typeface="Verdana" pitchFamily="34" charset="0"/>
                <a:cs typeface="Arial" pitchFamily="34" charset="0"/>
              </a:rPr>
              <a:t>Principles of Code Enforcement</a:t>
            </a:r>
            <a:r>
              <a:rPr lang="en-US" sz="1100">
                <a:solidFill>
                  <a:srgbClr val="FFFFFF"/>
                </a:solidFill>
                <a:latin typeface="Verdana" pitchFamily="34" charset="0"/>
                <a:cs typeface="Arial" pitchFamily="34" charset="0"/>
              </a:rPr>
              <a:t/>
            </a:r>
            <a:br>
              <a:rPr lang="en-US" sz="1100">
                <a:solidFill>
                  <a:srgbClr val="FFFFFF"/>
                </a:solidFill>
                <a:latin typeface="Verdana" pitchFamily="34" charset="0"/>
                <a:cs typeface="Arial" pitchFamily="34" charset="0"/>
              </a:rPr>
            </a:br>
            <a:r>
              <a:rPr lang="en-US" sz="1100">
                <a:solidFill>
                  <a:srgbClr val="FFFFFF"/>
                </a:solidFill>
                <a:latin typeface="Verdana" pitchFamily="34" charset="0"/>
                <a:cs typeface="Arial" pitchFamily="34" charset="0"/>
              </a:rPr>
              <a:t>© 2014 by Pearson Education, Inc.</a:t>
            </a:r>
          </a:p>
        </p:txBody>
      </p:sp>
      <p:sp>
        <p:nvSpPr>
          <p:cNvPr id="10" name="Text Box 11"/>
          <p:cNvSpPr txBox="1">
            <a:spLocks noChangeArrowheads="1"/>
          </p:cNvSpPr>
          <p:nvPr/>
        </p:nvSpPr>
        <p:spPr bwMode="auto">
          <a:xfrm>
            <a:off x="0" y="65088"/>
            <a:ext cx="9144000" cy="1077912"/>
          </a:xfrm>
          <a:prstGeom prst="rect">
            <a:avLst/>
          </a:prstGeom>
          <a:noFill/>
          <a:ln>
            <a:noFill/>
          </a:ln>
          <a:extLst/>
        </p:spPr>
        <p:txBody>
          <a:bodyPr>
            <a:spAutoFit/>
          </a:bodyPr>
          <a:lstStyle>
            <a:lvl1pPr>
              <a:defRPr sz="2400">
                <a:solidFill>
                  <a:schemeClr val="tx1"/>
                </a:solidFill>
                <a:latin typeface="Arial" pitchFamily="34" charset="0"/>
                <a:ea typeface="ＭＳ Ｐゴシック" pitchFamily="34" charset="-128"/>
              </a:defRPr>
            </a:lvl1pPr>
            <a:lvl2pPr marL="37931725" indent="-37474525">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sz="3200" b="1">
                <a:solidFill>
                  <a:schemeClr val="bg1"/>
                </a:solidFill>
                <a:latin typeface="Verdana" pitchFamily="34" charset="0"/>
              </a:rPr>
              <a:t>PRINCIPLES OF</a:t>
            </a:r>
          </a:p>
          <a:p>
            <a:pPr algn="ctr"/>
            <a:r>
              <a:rPr lang="en-US" sz="3200" b="1">
                <a:solidFill>
                  <a:schemeClr val="bg1"/>
                </a:solidFill>
                <a:latin typeface="Verdana" pitchFamily="34" charset="0"/>
              </a:rPr>
              <a:t>CODE ENFORCEMENT</a:t>
            </a:r>
          </a:p>
        </p:txBody>
      </p:sp>
      <p:pic>
        <p:nvPicPr>
          <p:cNvPr id="11" name="Picture 17" descr="firelogo.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5524500"/>
            <a:ext cx="9017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4876800" y="1828800"/>
            <a:ext cx="3962400" cy="1143000"/>
          </a:xfrm>
        </p:spPr>
        <p:txBody>
          <a:bodyPr/>
          <a:lstStyle>
            <a:lvl1pPr>
              <a:lnSpc>
                <a:spcPct val="90000"/>
              </a:lnSpc>
              <a:defRPr sz="4000">
                <a:latin typeface="Verdana"/>
                <a:cs typeface="Verdana"/>
              </a:defRPr>
            </a:lvl1pPr>
          </a:lstStyle>
          <a:p>
            <a:r>
              <a:rPr lang="en-US" dirty="0"/>
              <a:t>Click to edit Master title style</a:t>
            </a:r>
          </a:p>
        </p:txBody>
      </p:sp>
      <p:sp>
        <p:nvSpPr>
          <p:cNvPr id="3075" name="Rectangle 3"/>
          <p:cNvSpPr>
            <a:spLocks noGrp="1" noChangeArrowheads="1"/>
          </p:cNvSpPr>
          <p:nvPr>
            <p:ph type="subTitle" idx="1"/>
          </p:nvPr>
        </p:nvSpPr>
        <p:spPr>
          <a:xfrm>
            <a:off x="4724400" y="3733800"/>
            <a:ext cx="4267200" cy="1919288"/>
          </a:xfrm>
        </p:spPr>
        <p:txBody>
          <a:bodyPr/>
          <a:lstStyle>
            <a:lvl1pPr marL="0" indent="0" algn="ctr">
              <a:buFontTx/>
              <a:buNone/>
              <a:defRPr sz="2800" b="1">
                <a:solidFill>
                  <a:srgbClr val="FF1515"/>
                </a:solidFill>
                <a:latin typeface="Verdana"/>
                <a:cs typeface="Verdana"/>
              </a:defRPr>
            </a:lvl1pPr>
          </a:lstStyle>
          <a:p>
            <a:r>
              <a:rPr lang="en-US"/>
              <a:t>Click to edit Master subtitle style</a:t>
            </a:r>
          </a:p>
        </p:txBody>
      </p:sp>
    </p:spTree>
    <p:extLst>
      <p:ext uri="{BB962C8B-B14F-4D97-AF65-F5344CB8AC3E}">
        <p14:creationId xmlns:p14="http://schemas.microsoft.com/office/powerpoint/2010/main" val="4647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81514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659873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34018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4619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153400" cy="685800"/>
          </a:xfrm>
        </p:spPr>
        <p:txBody>
          <a:bodyPr/>
          <a:lstStyle>
            <a:lvl1pPr algn="l">
              <a:defRPr sz="1100" b="0">
                <a:solidFill>
                  <a:schemeClr val="tx1"/>
                </a:solidFill>
              </a:defRPr>
            </a:lvl1pPr>
          </a:lstStyle>
          <a:p>
            <a:r>
              <a:rPr lang="en-US" smtClean="0"/>
              <a:t>Click to edit Master title style</a:t>
            </a:r>
            <a:endParaRPr lang="en-US"/>
          </a:p>
        </p:txBody>
      </p:sp>
    </p:spTree>
    <p:extLst>
      <p:ext uri="{BB962C8B-B14F-4D97-AF65-F5344CB8AC3E}">
        <p14:creationId xmlns:p14="http://schemas.microsoft.com/office/powerpoint/2010/main" val="2917931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47927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240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78982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25211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15367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2563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84880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emf"/><Relationship Id="rId2" Type="http://schemas.openxmlformats.org/officeDocument/2006/relationships/slideLayout" Target="../slideLayouts/slideLayout2.xml"/><Relationship Id="rId16"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DD"/>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85800" y="1524000"/>
            <a:ext cx="8153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7" name="Picture 9" descr="firelogo.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28600" y="5524500"/>
            <a:ext cx="9017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685800" y="228600"/>
            <a:ext cx="8153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1029" name="Picture 13" descr="sideba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2746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gray">
          <a:xfrm>
            <a:off x="-3175" y="6411913"/>
            <a:ext cx="9153525" cy="457200"/>
          </a:xfrm>
          <a:prstGeom prst="rect">
            <a:avLst/>
          </a:prstGeom>
          <a:solidFill>
            <a:srgbClr val="FF1515"/>
          </a:solidFill>
          <a:ln w="9525">
            <a:solidFill>
              <a:srgbClr val="FF1515"/>
            </a:solidFill>
            <a:miter lim="800000"/>
            <a:headEnd/>
            <a:tailEnd/>
          </a:ln>
        </p:spPr>
        <p:txBody>
          <a:bodyPr wrap="none" lIns="0" tIns="0" rIns="0" bIns="0" anchor="ctr"/>
          <a:lstStyle/>
          <a:p>
            <a:pPr defTabSz="457200"/>
            <a:endParaRPr lang="en-US"/>
          </a:p>
        </p:txBody>
      </p:sp>
      <p:pic>
        <p:nvPicPr>
          <p:cNvPr id="1031" name="Picture 8" descr="Pearson_Bound_White"/>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621588" y="6396038"/>
            <a:ext cx="1533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9" descr="Pearson_Strap_Bound_White"/>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175" y="6410325"/>
            <a:ext cx="1766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75" r:id="rId1"/>
    <p:sldLayoutId id="2147484064" r:id="rId2"/>
    <p:sldLayoutId id="2147484065" r:id="rId3"/>
    <p:sldLayoutId id="2147484066" r:id="rId4"/>
    <p:sldLayoutId id="2147484067" r:id="rId5"/>
    <p:sldLayoutId id="2147484068" r:id="rId6"/>
    <p:sldLayoutId id="2147484069" r:id="rId7"/>
    <p:sldLayoutId id="2147484070" r:id="rId8"/>
    <p:sldLayoutId id="2147484071" r:id="rId9"/>
    <p:sldLayoutId id="2147484072" r:id="rId10"/>
    <p:sldLayoutId id="2147484073" r:id="rId11"/>
    <p:sldLayoutId id="2147484074" r:id="rId12"/>
  </p:sldLayoutIdLst>
  <p:timing>
    <p:tnLst>
      <p:par>
        <p:cTn id="1" dur="indefinite" restart="never" nodeType="tmRoot"/>
      </p:par>
    </p:tnLst>
  </p:timing>
  <p:txStyles>
    <p:titleStyle>
      <a:lvl1pPr algn="ctr" rtl="0" eaLnBrk="0" fontAlgn="base" hangingPunct="0">
        <a:spcBef>
          <a:spcPct val="0"/>
        </a:spcBef>
        <a:spcAft>
          <a:spcPct val="0"/>
        </a:spcAft>
        <a:defRPr sz="4000" b="1">
          <a:solidFill>
            <a:srgbClr val="FF1515"/>
          </a:solidFill>
          <a:latin typeface="Verdana"/>
          <a:ea typeface="+mj-ea"/>
          <a:cs typeface="Verdana"/>
        </a:defRPr>
      </a:lvl1pPr>
      <a:lvl2pPr algn="ctr" rtl="0" eaLnBrk="0" fontAlgn="base" hangingPunct="0">
        <a:spcBef>
          <a:spcPct val="0"/>
        </a:spcBef>
        <a:spcAft>
          <a:spcPct val="0"/>
        </a:spcAft>
        <a:defRPr sz="4000" b="1">
          <a:solidFill>
            <a:srgbClr val="FF1515"/>
          </a:solidFill>
          <a:latin typeface="Verdana" pitchFamily="1" charset="0"/>
          <a:ea typeface="ＭＳ Ｐゴシック" pitchFamily="1" charset="-128"/>
          <a:cs typeface="ＭＳ Ｐゴシック" charset="0"/>
        </a:defRPr>
      </a:lvl2pPr>
      <a:lvl3pPr algn="ctr" rtl="0" eaLnBrk="0" fontAlgn="base" hangingPunct="0">
        <a:spcBef>
          <a:spcPct val="0"/>
        </a:spcBef>
        <a:spcAft>
          <a:spcPct val="0"/>
        </a:spcAft>
        <a:defRPr sz="4000" b="1">
          <a:solidFill>
            <a:srgbClr val="FF1515"/>
          </a:solidFill>
          <a:latin typeface="Verdana" pitchFamily="1" charset="0"/>
          <a:ea typeface="ＭＳ Ｐゴシック" pitchFamily="1" charset="-128"/>
          <a:cs typeface="ＭＳ Ｐゴシック" charset="0"/>
        </a:defRPr>
      </a:lvl3pPr>
      <a:lvl4pPr algn="ctr" rtl="0" eaLnBrk="0" fontAlgn="base" hangingPunct="0">
        <a:spcBef>
          <a:spcPct val="0"/>
        </a:spcBef>
        <a:spcAft>
          <a:spcPct val="0"/>
        </a:spcAft>
        <a:defRPr sz="4000" b="1">
          <a:solidFill>
            <a:srgbClr val="FF1515"/>
          </a:solidFill>
          <a:latin typeface="Verdana" pitchFamily="1" charset="0"/>
          <a:ea typeface="ＭＳ Ｐゴシック" pitchFamily="1" charset="-128"/>
          <a:cs typeface="ＭＳ Ｐゴシック" charset="0"/>
        </a:defRPr>
      </a:lvl4pPr>
      <a:lvl5pPr algn="ctr" rtl="0" eaLnBrk="0" fontAlgn="base" hangingPunct="0">
        <a:spcBef>
          <a:spcPct val="0"/>
        </a:spcBef>
        <a:spcAft>
          <a:spcPct val="0"/>
        </a:spcAft>
        <a:defRPr sz="4000" b="1">
          <a:solidFill>
            <a:srgbClr val="FF1515"/>
          </a:solidFill>
          <a:latin typeface="Verdana" pitchFamily="1" charset="0"/>
          <a:ea typeface="ＭＳ Ｐゴシック" pitchFamily="1" charset="-128"/>
          <a:cs typeface="ＭＳ Ｐゴシック" charset="0"/>
        </a:defRPr>
      </a:lvl5pPr>
      <a:lvl6pPr marL="457200" algn="ctr" rtl="0" fontAlgn="base">
        <a:spcBef>
          <a:spcPct val="0"/>
        </a:spcBef>
        <a:spcAft>
          <a:spcPct val="0"/>
        </a:spcAft>
        <a:defRPr sz="4400" b="1">
          <a:solidFill>
            <a:srgbClr val="FF1515"/>
          </a:solidFill>
          <a:latin typeface="Arial" charset="0"/>
          <a:ea typeface="ＭＳ Ｐゴシック" pitchFamily="1" charset="-128"/>
        </a:defRPr>
      </a:lvl6pPr>
      <a:lvl7pPr marL="914400" algn="ctr" rtl="0" fontAlgn="base">
        <a:spcBef>
          <a:spcPct val="0"/>
        </a:spcBef>
        <a:spcAft>
          <a:spcPct val="0"/>
        </a:spcAft>
        <a:defRPr sz="4400" b="1">
          <a:solidFill>
            <a:srgbClr val="FF1515"/>
          </a:solidFill>
          <a:latin typeface="Arial" charset="0"/>
          <a:ea typeface="ＭＳ Ｐゴシック" pitchFamily="1" charset="-128"/>
        </a:defRPr>
      </a:lvl7pPr>
      <a:lvl8pPr marL="1371600" algn="ctr" rtl="0" fontAlgn="base">
        <a:spcBef>
          <a:spcPct val="0"/>
        </a:spcBef>
        <a:spcAft>
          <a:spcPct val="0"/>
        </a:spcAft>
        <a:defRPr sz="4400" b="1">
          <a:solidFill>
            <a:srgbClr val="FF1515"/>
          </a:solidFill>
          <a:latin typeface="Arial" charset="0"/>
          <a:ea typeface="ＭＳ Ｐゴシック" pitchFamily="1" charset="-128"/>
        </a:defRPr>
      </a:lvl8pPr>
      <a:lvl9pPr marL="1828800" algn="ctr" rtl="0" fontAlgn="base">
        <a:spcBef>
          <a:spcPct val="0"/>
        </a:spcBef>
        <a:spcAft>
          <a:spcPct val="0"/>
        </a:spcAft>
        <a:defRPr sz="4400" b="1">
          <a:solidFill>
            <a:srgbClr val="FF1515"/>
          </a:solidFill>
          <a:latin typeface="Arial" charset="0"/>
          <a:ea typeface="ＭＳ Ｐゴシック" pitchFamily="1" charset="-128"/>
        </a:defRPr>
      </a:lvl9pPr>
    </p:titleStyle>
    <p:bodyStyle>
      <a:lvl1pPr marL="342900" indent="-342900" algn="l" rtl="0" eaLnBrk="0" fontAlgn="base" hangingPunct="0">
        <a:spcBef>
          <a:spcPts val="600"/>
        </a:spcBef>
        <a:spcAft>
          <a:spcPct val="0"/>
        </a:spcAft>
        <a:buClr>
          <a:srgbClr val="FFAA2D"/>
        </a:buClr>
        <a:buChar char="•"/>
        <a:defRPr sz="3000">
          <a:solidFill>
            <a:schemeClr val="tx1"/>
          </a:solidFill>
          <a:latin typeface="Verdana"/>
          <a:ea typeface="+mn-ea"/>
          <a:cs typeface="Verdana"/>
        </a:defRPr>
      </a:lvl1pPr>
      <a:lvl2pPr marL="742950" indent="-285750" algn="l" rtl="0" eaLnBrk="0" fontAlgn="base" hangingPunct="0">
        <a:spcBef>
          <a:spcPts val="600"/>
        </a:spcBef>
        <a:spcAft>
          <a:spcPct val="0"/>
        </a:spcAft>
        <a:buClr>
          <a:srgbClr val="FFAA2D"/>
        </a:buClr>
        <a:buChar char="–"/>
        <a:defRPr sz="2800">
          <a:solidFill>
            <a:schemeClr val="tx1"/>
          </a:solidFill>
          <a:latin typeface="Verdana"/>
          <a:ea typeface="+mn-ea"/>
          <a:cs typeface="Verdana"/>
        </a:defRPr>
      </a:lvl2pPr>
      <a:lvl3pPr marL="1143000" indent="-228600" algn="l" rtl="0" eaLnBrk="0" fontAlgn="base" hangingPunct="0">
        <a:spcBef>
          <a:spcPts val="600"/>
        </a:spcBef>
        <a:spcAft>
          <a:spcPct val="0"/>
        </a:spcAft>
        <a:buClr>
          <a:srgbClr val="FFAA2D"/>
        </a:buClr>
        <a:buChar char="•"/>
        <a:defRPr sz="2600">
          <a:solidFill>
            <a:schemeClr val="tx1"/>
          </a:solidFill>
          <a:latin typeface="Verdana"/>
          <a:ea typeface="+mn-ea"/>
          <a:cs typeface="Verdana"/>
        </a:defRPr>
      </a:lvl3pPr>
      <a:lvl4pPr marL="1600200" indent="-228600" algn="l" rtl="0" eaLnBrk="0" fontAlgn="base" hangingPunct="0">
        <a:spcBef>
          <a:spcPts val="600"/>
        </a:spcBef>
        <a:spcAft>
          <a:spcPct val="0"/>
        </a:spcAft>
        <a:buClr>
          <a:srgbClr val="FFAA2D"/>
        </a:buClr>
        <a:buChar char="–"/>
        <a:defRPr sz="2400">
          <a:solidFill>
            <a:schemeClr val="tx1"/>
          </a:solidFill>
          <a:latin typeface="Verdana"/>
          <a:ea typeface="+mn-ea"/>
          <a:cs typeface="Verdana"/>
        </a:defRPr>
      </a:lvl4pPr>
      <a:lvl5pPr marL="2057400" indent="-228600" algn="l" rtl="0" eaLnBrk="0" fontAlgn="base" hangingPunct="0">
        <a:spcBef>
          <a:spcPts val="600"/>
        </a:spcBef>
        <a:spcAft>
          <a:spcPct val="0"/>
        </a:spcAft>
        <a:buClr>
          <a:srgbClr val="FFAA2D"/>
        </a:buClr>
        <a:buChar char="»"/>
        <a:defRPr sz="2200">
          <a:solidFill>
            <a:schemeClr val="tx1"/>
          </a:solidFill>
          <a:latin typeface="Verdana"/>
          <a:ea typeface="+mn-ea"/>
          <a:cs typeface="Verdana"/>
        </a:defRPr>
      </a:lvl5pPr>
      <a:lvl6pPr marL="2514600" indent="-228600" algn="l" rtl="0" fontAlgn="base">
        <a:spcBef>
          <a:spcPct val="0"/>
        </a:spcBef>
        <a:spcAft>
          <a:spcPct val="0"/>
        </a:spcAft>
        <a:buClr>
          <a:srgbClr val="FFAA2D"/>
        </a:buClr>
        <a:buChar char="»"/>
        <a:defRPr sz="2000">
          <a:solidFill>
            <a:schemeClr val="tx1"/>
          </a:solidFill>
          <a:latin typeface="+mn-lt"/>
          <a:ea typeface="+mn-ea"/>
        </a:defRPr>
      </a:lvl6pPr>
      <a:lvl7pPr marL="2971800" indent="-228600" algn="l" rtl="0" fontAlgn="base">
        <a:spcBef>
          <a:spcPct val="0"/>
        </a:spcBef>
        <a:spcAft>
          <a:spcPct val="0"/>
        </a:spcAft>
        <a:buClr>
          <a:srgbClr val="FFAA2D"/>
        </a:buClr>
        <a:buChar char="»"/>
        <a:defRPr sz="2000">
          <a:solidFill>
            <a:schemeClr val="tx1"/>
          </a:solidFill>
          <a:latin typeface="+mn-lt"/>
          <a:ea typeface="+mn-ea"/>
        </a:defRPr>
      </a:lvl7pPr>
      <a:lvl8pPr marL="3429000" indent="-228600" algn="l" rtl="0" fontAlgn="base">
        <a:spcBef>
          <a:spcPct val="0"/>
        </a:spcBef>
        <a:spcAft>
          <a:spcPct val="0"/>
        </a:spcAft>
        <a:buClr>
          <a:srgbClr val="FFAA2D"/>
        </a:buClr>
        <a:buChar char="»"/>
        <a:defRPr sz="2000">
          <a:solidFill>
            <a:schemeClr val="tx1"/>
          </a:solidFill>
          <a:latin typeface="+mn-lt"/>
          <a:ea typeface="+mn-ea"/>
        </a:defRPr>
      </a:lvl8pPr>
      <a:lvl9pPr marL="3886200" indent="-228600" algn="l" rtl="0" fontAlgn="base">
        <a:spcBef>
          <a:spcPct val="0"/>
        </a:spcBef>
        <a:spcAft>
          <a:spcPct val="0"/>
        </a:spcAft>
        <a:buClr>
          <a:srgbClr val="FFAA2D"/>
        </a:buClr>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t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5"/>
          <p:cNvSpPr>
            <a:spLocks noChangeArrowheads="1"/>
          </p:cNvSpPr>
          <p:nvPr/>
        </p:nvSpPr>
        <p:spPr bwMode="auto">
          <a:xfrm>
            <a:off x="734290" y="2496909"/>
            <a:ext cx="467591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800" b="1" dirty="0" smtClean="0">
                <a:solidFill>
                  <a:srgbClr val="FF0000"/>
                </a:solidFill>
              </a:rPr>
              <a:t>Fire Science </a:t>
            </a:r>
            <a:r>
              <a:rPr lang="en-US" sz="2800" b="1" dirty="0">
                <a:solidFill>
                  <a:srgbClr val="FF0000"/>
                </a:solidFill>
              </a:rPr>
              <a:t>T</a:t>
            </a:r>
            <a:r>
              <a:rPr lang="en-US" sz="2800" b="1" dirty="0" smtClean="0">
                <a:solidFill>
                  <a:srgbClr val="FF0000"/>
                </a:solidFill>
              </a:rPr>
              <a:t>echnology-</a:t>
            </a:r>
          </a:p>
          <a:p>
            <a:r>
              <a:rPr lang="en-US" sz="2800" b="1" dirty="0" smtClean="0"/>
              <a:t>Fire Rescue Institute</a:t>
            </a:r>
            <a:endParaRPr lang="en-US" sz="2800" b="1" dirty="0"/>
          </a:p>
        </p:txBody>
      </p:sp>
      <p:sp>
        <p:nvSpPr>
          <p:cNvPr id="7" name="Rectangle 2"/>
          <p:cNvSpPr txBox="1">
            <a:spLocks noChangeArrowheads="1"/>
          </p:cNvSpPr>
          <p:nvPr/>
        </p:nvSpPr>
        <p:spPr bwMode="auto">
          <a:xfrm>
            <a:off x="762000" y="4953000"/>
            <a:ext cx="7772400" cy="1146175"/>
          </a:xfrm>
          <a:prstGeom prst="rect">
            <a:avLst/>
          </a:prstGeom>
          <a:noFill/>
          <a:ln w="9525">
            <a:noFill/>
            <a:miter lim="800000"/>
            <a:headEnd/>
            <a:tailEnd/>
          </a:ln>
        </p:spPr>
        <p:txBody>
          <a:bodyPr anchor="ctr"/>
          <a:lstStyle/>
          <a:p>
            <a:pPr algn="ctr">
              <a:defRPr/>
            </a:pPr>
            <a:r>
              <a:rPr lang="en-US" sz="4400" u="sng" kern="0" dirty="0" smtClean="0">
                <a:latin typeface="+mj-lt"/>
                <a:ea typeface="+mj-ea"/>
                <a:cs typeface="+mj-cs"/>
              </a:rPr>
              <a:t>Fire Prevention- FFP1505</a:t>
            </a:r>
            <a:r>
              <a:rPr lang="en-US" sz="4400" u="sng" kern="0" dirty="0">
                <a:solidFill>
                  <a:srgbClr val="00FF00"/>
                </a:solidFill>
                <a:latin typeface="+mj-lt"/>
                <a:ea typeface="+mj-ea"/>
                <a:cs typeface="+mj-cs"/>
              </a:rPr>
              <a:t/>
            </a:r>
            <a:br>
              <a:rPr lang="en-US" sz="4400" u="sng" kern="0" dirty="0">
                <a:solidFill>
                  <a:srgbClr val="00FF00"/>
                </a:solidFill>
                <a:latin typeface="+mj-lt"/>
                <a:ea typeface="+mj-ea"/>
                <a:cs typeface="+mj-cs"/>
              </a:rPr>
            </a:br>
            <a:endParaRPr lang="en-US" sz="4400" kern="0" dirty="0">
              <a:solidFill>
                <a:schemeClr val="bg1"/>
              </a:solidFill>
              <a:latin typeface="+mj-lt"/>
              <a:ea typeface="+mj-ea"/>
              <a:cs typeface="+mj-cs"/>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290" y="1066800"/>
            <a:ext cx="3657600" cy="975360"/>
          </a:xfrm>
          <a:prstGeom prst="rect">
            <a:avLst/>
          </a:prstGeom>
        </p:spPr>
      </p:pic>
    </p:spTree>
    <p:extLst>
      <p:ext uri="{BB962C8B-B14F-4D97-AF65-F5344CB8AC3E}">
        <p14:creationId xmlns:p14="http://schemas.microsoft.com/office/powerpoint/2010/main" val="2924682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609600" y="0"/>
            <a:ext cx="8153400" cy="1143000"/>
          </a:xfrm>
        </p:spPr>
        <p:txBody>
          <a:bodyPr/>
          <a:lstStyle/>
          <a:p>
            <a:r>
              <a:rPr lang="en-US" dirty="0" smtClean="0">
                <a:latin typeface="Verdana" pitchFamily="34" charset="0"/>
              </a:rPr>
              <a:t>Test Procedure</a:t>
            </a:r>
          </a:p>
        </p:txBody>
      </p:sp>
      <p:sp>
        <p:nvSpPr>
          <p:cNvPr id="57347" name="Content Placeholder 2"/>
          <p:cNvSpPr>
            <a:spLocks noGrp="1"/>
          </p:cNvSpPr>
          <p:nvPr>
            <p:ph idx="1"/>
          </p:nvPr>
        </p:nvSpPr>
        <p:spPr>
          <a:xfrm>
            <a:off x="685800" y="990600"/>
            <a:ext cx="8153400" cy="4343400"/>
          </a:xfrm>
        </p:spPr>
        <p:txBody>
          <a:bodyPr/>
          <a:lstStyle/>
          <a:p>
            <a:pPr marL="914400" lvl="1" indent="-514350">
              <a:buFontTx/>
              <a:buAutoNum type="arabicPeriod"/>
            </a:pPr>
            <a:r>
              <a:rPr lang="en-US" i="1" dirty="0" smtClean="0">
                <a:latin typeface="Verdana" pitchFamily="34" charset="0"/>
              </a:rPr>
              <a:t>Install cap-pressure gauge</a:t>
            </a:r>
          </a:p>
          <a:p>
            <a:pPr marL="914400" lvl="1" indent="-514350">
              <a:buFontTx/>
              <a:buAutoNum type="arabicPeriod"/>
            </a:pPr>
            <a:r>
              <a:rPr lang="en-US" i="1" dirty="0" smtClean="0">
                <a:latin typeface="Verdana" pitchFamily="34" charset="0"/>
              </a:rPr>
              <a:t>Slowly open hydrant, record pressure</a:t>
            </a:r>
          </a:p>
          <a:p>
            <a:pPr marL="971550" lvl="1" indent="-514350">
              <a:buFontTx/>
              <a:buAutoNum type="arabicPeriod" startAt="3"/>
            </a:pPr>
            <a:r>
              <a:rPr lang="en-US" i="1" dirty="0" smtClean="0">
                <a:latin typeface="Verdana" pitchFamily="34" charset="0"/>
              </a:rPr>
              <a:t>Relocate cap </a:t>
            </a:r>
            <a:r>
              <a:rPr lang="en-US" i="1" dirty="0">
                <a:latin typeface="Verdana" pitchFamily="34" charset="0"/>
              </a:rPr>
              <a:t>gauge </a:t>
            </a:r>
            <a:r>
              <a:rPr lang="en-US" i="1" dirty="0" smtClean="0">
                <a:latin typeface="Verdana" pitchFamily="34" charset="0"/>
              </a:rPr>
              <a:t>on residual </a:t>
            </a:r>
            <a:r>
              <a:rPr lang="en-US" i="1" dirty="0">
                <a:latin typeface="Verdana" pitchFamily="34" charset="0"/>
              </a:rPr>
              <a:t>test hydrant </a:t>
            </a:r>
            <a:r>
              <a:rPr lang="en-US" i="1" dirty="0" smtClean="0">
                <a:latin typeface="Verdana" pitchFamily="34" charset="0"/>
              </a:rPr>
              <a:t>upstream </a:t>
            </a:r>
          </a:p>
          <a:p>
            <a:pPr marL="971550" lvl="1" indent="-514350">
              <a:buFontTx/>
              <a:buAutoNum type="arabicPeriod" startAt="3"/>
            </a:pPr>
            <a:r>
              <a:rPr lang="en-US" i="1" dirty="0" smtClean="0">
                <a:latin typeface="Verdana" pitchFamily="34" charset="0"/>
              </a:rPr>
              <a:t>Flush hydrant, Open Fully, take </a:t>
            </a:r>
            <a:r>
              <a:rPr lang="en-US" i="1" dirty="0">
                <a:latin typeface="Verdana" pitchFamily="34" charset="0"/>
              </a:rPr>
              <a:t>pitot gauge reading</a:t>
            </a:r>
            <a:r>
              <a:rPr lang="en-US" i="1" dirty="0" smtClean="0">
                <a:latin typeface="Verdana" pitchFamily="34" charset="0"/>
              </a:rPr>
              <a:t>.</a:t>
            </a:r>
          </a:p>
          <a:p>
            <a:pPr marL="971550" lvl="1" indent="-514350">
              <a:buFontTx/>
              <a:buAutoNum type="arabicPeriod" startAt="5"/>
            </a:pPr>
            <a:r>
              <a:rPr lang="en-US" i="1" dirty="0">
                <a:latin typeface="Verdana" pitchFamily="34" charset="0"/>
              </a:rPr>
              <a:t>While </a:t>
            </a:r>
            <a:r>
              <a:rPr lang="en-US" i="1" dirty="0" smtClean="0">
                <a:latin typeface="Verdana" pitchFamily="34" charset="0"/>
              </a:rPr>
              <a:t>flowing</a:t>
            </a:r>
            <a:r>
              <a:rPr lang="en-US" i="1" dirty="0">
                <a:latin typeface="Verdana" pitchFamily="34" charset="0"/>
              </a:rPr>
              <a:t>, </a:t>
            </a:r>
            <a:r>
              <a:rPr lang="en-US" i="1" dirty="0" smtClean="0">
                <a:latin typeface="Verdana" pitchFamily="34" charset="0"/>
              </a:rPr>
              <a:t>record </a:t>
            </a:r>
            <a:r>
              <a:rPr lang="en-US" i="1" dirty="0">
                <a:latin typeface="Verdana" pitchFamily="34" charset="0"/>
              </a:rPr>
              <a:t>pressure decrease on </a:t>
            </a:r>
            <a:r>
              <a:rPr lang="en-US" i="1" dirty="0" smtClean="0">
                <a:latin typeface="Verdana" pitchFamily="34" charset="0"/>
              </a:rPr>
              <a:t>residual </a:t>
            </a:r>
            <a:r>
              <a:rPr lang="en-US" i="1" dirty="0">
                <a:latin typeface="Verdana" pitchFamily="34" charset="0"/>
              </a:rPr>
              <a:t>test hydrant.</a:t>
            </a:r>
          </a:p>
          <a:p>
            <a:pPr marL="971550" lvl="1" indent="-514350">
              <a:buFontTx/>
              <a:buAutoNum type="arabicPeriod" startAt="5"/>
            </a:pPr>
            <a:r>
              <a:rPr lang="en-US" i="1" dirty="0" smtClean="0">
                <a:latin typeface="Verdana" pitchFamily="34" charset="0"/>
              </a:rPr>
              <a:t>Draw curve on hydraulic </a:t>
            </a:r>
            <a:r>
              <a:rPr lang="en-US" i="1" dirty="0">
                <a:latin typeface="Verdana" pitchFamily="34" charset="0"/>
              </a:rPr>
              <a:t>graph paper.</a:t>
            </a:r>
          </a:p>
          <a:p>
            <a:pPr marL="971550" lvl="1" indent="-514350">
              <a:buFontTx/>
              <a:buAutoNum type="arabicPeriod" startAt="3"/>
            </a:pPr>
            <a:endParaRPr lang="en-US" i="1" dirty="0">
              <a:latin typeface="Verdana" pitchFamily="34" charset="0"/>
            </a:endParaRPr>
          </a:p>
          <a:p>
            <a:pPr marL="914400" lvl="1" indent="-514350">
              <a:buFontTx/>
              <a:buAutoNum type="arabicPeriod"/>
            </a:pPr>
            <a:endParaRPr lang="en-US" i="1" dirty="0" smtClean="0">
              <a:latin typeface="Verdana"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smtClean="0">
                <a:latin typeface="Verdana" pitchFamily="34" charset="0"/>
              </a:rPr>
              <a:t>Recommended Test Procedure</a:t>
            </a:r>
          </a:p>
        </p:txBody>
      </p:sp>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795" t="-1823"/>
            </a:stretch>
          </a:blipFill>
          <a:ln>
            <a:miter lim="800000"/>
            <a:headEnd/>
            <a:tailEnd/>
          </a:ln>
        </p:spPr>
        <p:txBody>
          <a:bodyPr/>
          <a:lstStyle>
            <a:lvl1pPr marL="342900" indent="-342900">
              <a:defRPr sz="2400">
                <a:solidFill>
                  <a:schemeClr val="tx1"/>
                </a:solidFill>
                <a:latin typeface="Arial" pitchFamily="34" charset="0"/>
                <a:ea typeface="ＭＳ Ｐゴシック" pitchFamily="34" charset="-128"/>
              </a:defRPr>
            </a:lvl1pPr>
            <a:lvl2pPr marL="37931725" indent="-37474525">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3000" smtClean="0">
                <a:latin typeface="Verdana" pitchFamily="34" charset="0"/>
              </a:rPr>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US" smtClean="0">
                <a:latin typeface="Verdana" pitchFamily="34" charset="0"/>
              </a:rPr>
              <a:t>Urban Water Supply Systems</a:t>
            </a:r>
          </a:p>
        </p:txBody>
      </p:sp>
      <p:sp>
        <p:nvSpPr>
          <p:cNvPr id="73731" name="Content Placeholder 2"/>
          <p:cNvSpPr>
            <a:spLocks noGrp="1"/>
          </p:cNvSpPr>
          <p:nvPr>
            <p:ph idx="1"/>
          </p:nvPr>
        </p:nvSpPr>
        <p:spPr/>
        <p:txBody>
          <a:bodyPr/>
          <a:lstStyle/>
          <a:p>
            <a:r>
              <a:rPr lang="en-US" dirty="0" smtClean="0">
                <a:latin typeface="Verdana" pitchFamily="34" charset="0"/>
              </a:rPr>
              <a:t>System requires maintenance</a:t>
            </a:r>
          </a:p>
          <a:p>
            <a:r>
              <a:rPr lang="en-US" dirty="0" smtClean="0">
                <a:latin typeface="Verdana" pitchFamily="34" charset="0"/>
              </a:rPr>
              <a:t>Hydrants require regular maintenance</a:t>
            </a:r>
          </a:p>
          <a:p>
            <a:r>
              <a:rPr lang="en-US" dirty="0">
                <a:latin typeface="Verdana" pitchFamily="34" charset="0"/>
              </a:rPr>
              <a:t>I</a:t>
            </a:r>
            <a:r>
              <a:rPr lang="en-US" dirty="0" smtClean="0">
                <a:latin typeface="Verdana" pitchFamily="34" charset="0"/>
              </a:rPr>
              <a:t>dentify </a:t>
            </a:r>
            <a:r>
              <a:rPr lang="en-US" dirty="0">
                <a:latin typeface="Verdana" pitchFamily="34" charset="0"/>
              </a:rPr>
              <a:t>secondary supplies </a:t>
            </a:r>
            <a:r>
              <a:rPr lang="en-US" dirty="0" smtClean="0">
                <a:latin typeface="Verdana" pitchFamily="34" charset="0"/>
              </a:rPr>
              <a:t>Two </a:t>
            </a:r>
            <a:r>
              <a:rPr lang="en-US" dirty="0">
                <a:latin typeface="Verdana" pitchFamily="34" charset="0"/>
              </a:rPr>
              <a:t>general types of utility systems:</a:t>
            </a:r>
          </a:p>
          <a:p>
            <a:pPr lvl="1"/>
            <a:r>
              <a:rPr lang="en-US" i="1" dirty="0">
                <a:latin typeface="Verdana" pitchFamily="34" charset="0"/>
              </a:rPr>
              <a:t>Gravity feed water systems</a:t>
            </a:r>
          </a:p>
          <a:p>
            <a:pPr lvl="1"/>
            <a:r>
              <a:rPr lang="en-US" i="1" dirty="0">
                <a:latin typeface="Verdana" pitchFamily="34" charset="0"/>
              </a:rPr>
              <a:t>Direct pump pressure water systems</a:t>
            </a:r>
          </a:p>
          <a:p>
            <a:endParaRPr lang="en-US" dirty="0" smtClean="0">
              <a:latin typeface="Verdana"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US" smtClean="0">
                <a:latin typeface="Verdana" pitchFamily="34" charset="0"/>
              </a:rPr>
              <a:t>Fire Hydrants</a:t>
            </a:r>
          </a:p>
        </p:txBody>
      </p:sp>
      <p:sp>
        <p:nvSpPr>
          <p:cNvPr id="81923" name="Content Placeholder 2"/>
          <p:cNvSpPr>
            <a:spLocks noGrp="1"/>
          </p:cNvSpPr>
          <p:nvPr>
            <p:ph idx="1"/>
          </p:nvPr>
        </p:nvSpPr>
        <p:spPr/>
        <p:txBody>
          <a:bodyPr/>
          <a:lstStyle/>
          <a:p>
            <a:r>
              <a:rPr lang="en-US" dirty="0" smtClean="0">
                <a:latin typeface="Verdana" pitchFamily="34" charset="0"/>
              </a:rPr>
              <a:t>Color-coded - </a:t>
            </a:r>
            <a:r>
              <a:rPr lang="en-US" i="1" u="sng" dirty="0" smtClean="0">
                <a:latin typeface="Verdana" pitchFamily="34" charset="0"/>
              </a:rPr>
              <a:t>NFPA-291</a:t>
            </a:r>
            <a:r>
              <a:rPr lang="en-US" dirty="0" smtClean="0">
                <a:latin typeface="Verdana" pitchFamily="34" charset="0"/>
              </a:rPr>
              <a:t>.</a:t>
            </a:r>
          </a:p>
          <a:p>
            <a:r>
              <a:rPr lang="en-US" dirty="0">
                <a:latin typeface="Verdana" pitchFamily="34" charset="0"/>
              </a:rPr>
              <a:t>Installation is regulated by </a:t>
            </a:r>
            <a:r>
              <a:rPr lang="en-US" i="1" u="sng" dirty="0">
                <a:latin typeface="Verdana" pitchFamily="34" charset="0"/>
              </a:rPr>
              <a:t>NFPA-24</a:t>
            </a:r>
            <a:r>
              <a:rPr lang="en-US" dirty="0">
                <a:latin typeface="Verdana" pitchFamily="34" charset="0"/>
              </a:rPr>
              <a:t>.</a:t>
            </a:r>
            <a:endParaRPr lang="en-US" i="1" u="sng" dirty="0">
              <a:latin typeface="Verdana" pitchFamily="34" charset="0"/>
            </a:endParaRPr>
          </a:p>
          <a:p>
            <a:pPr lvl="1"/>
            <a:r>
              <a:rPr lang="en-US" i="1" dirty="0">
                <a:latin typeface="Verdana" pitchFamily="34" charset="0"/>
              </a:rPr>
              <a:t>4</a:t>
            </a:r>
            <a:r>
              <a:rPr lang="en-US" i="1" dirty="0" smtClean="0">
                <a:latin typeface="Verdana" pitchFamily="34" charset="0"/>
              </a:rPr>
              <a:t>½” steamer </a:t>
            </a:r>
            <a:r>
              <a:rPr lang="en-US" i="1" dirty="0">
                <a:latin typeface="Verdana" pitchFamily="34" charset="0"/>
              </a:rPr>
              <a:t>connection </a:t>
            </a:r>
            <a:endParaRPr lang="en-US" i="1" dirty="0" smtClean="0">
              <a:latin typeface="Verdana" pitchFamily="34" charset="0"/>
            </a:endParaRPr>
          </a:p>
          <a:p>
            <a:pPr lvl="1"/>
            <a:r>
              <a:rPr lang="en-US" i="1" dirty="0" smtClean="0">
                <a:latin typeface="Verdana" pitchFamily="34" charset="0"/>
              </a:rPr>
              <a:t>least </a:t>
            </a:r>
            <a:r>
              <a:rPr lang="en-US" i="1" dirty="0">
                <a:latin typeface="Verdana" pitchFamily="34" charset="0"/>
              </a:rPr>
              <a:t>18 inches from curb </a:t>
            </a:r>
            <a:endParaRPr lang="en-US" i="1" dirty="0" smtClean="0">
              <a:latin typeface="Verdana" pitchFamily="34" charset="0"/>
            </a:endParaRPr>
          </a:p>
          <a:p>
            <a:pPr lvl="1"/>
            <a:r>
              <a:rPr lang="en-US" i="1" dirty="0" smtClean="0">
                <a:latin typeface="Verdana" pitchFamily="34" charset="0"/>
              </a:rPr>
              <a:t>Concrete </a:t>
            </a:r>
            <a:r>
              <a:rPr lang="en-US" i="1" dirty="0">
                <a:latin typeface="Verdana" pitchFamily="34" charset="0"/>
              </a:rPr>
              <a:t>pad and stones at bottom </a:t>
            </a:r>
            <a:endParaRPr lang="en-US" i="1" dirty="0" smtClean="0">
              <a:latin typeface="Verdana" pitchFamily="34" charset="0"/>
            </a:endParaRPr>
          </a:p>
          <a:p>
            <a:pPr lvl="1"/>
            <a:r>
              <a:rPr lang="en-US" i="1" dirty="0" smtClean="0">
                <a:latin typeface="Verdana" pitchFamily="34" charset="0"/>
              </a:rPr>
              <a:t>Concrete </a:t>
            </a:r>
            <a:r>
              <a:rPr lang="en-US" i="1" dirty="0">
                <a:latin typeface="Verdana" pitchFamily="34" charset="0"/>
              </a:rPr>
              <a:t>thrust block at any change in direction of underground piping.</a:t>
            </a:r>
          </a:p>
          <a:p>
            <a:endParaRPr lang="en-US" i="1" u="sng" dirty="0" smtClean="0">
              <a:latin typeface="Verdana"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r>
              <a:rPr lang="en-US" smtClean="0">
                <a:latin typeface="Verdana" pitchFamily="34" charset="0"/>
              </a:rPr>
              <a:t>Fire Hydrants</a:t>
            </a:r>
          </a:p>
        </p:txBody>
      </p:sp>
      <p:sp>
        <p:nvSpPr>
          <p:cNvPr id="90115" name="Content Placeholder 2"/>
          <p:cNvSpPr>
            <a:spLocks noGrp="1"/>
          </p:cNvSpPr>
          <p:nvPr>
            <p:ph idx="1"/>
          </p:nvPr>
        </p:nvSpPr>
        <p:spPr/>
        <p:txBody>
          <a:bodyPr/>
          <a:lstStyle/>
          <a:p>
            <a:r>
              <a:rPr lang="en-US" dirty="0" smtClean="0">
                <a:latin typeface="Verdana" pitchFamily="34" charset="0"/>
              </a:rPr>
              <a:t>Hydrant type determined by climate.</a:t>
            </a:r>
          </a:p>
          <a:p>
            <a:r>
              <a:rPr lang="en-US" dirty="0" smtClean="0">
                <a:latin typeface="Verdana" pitchFamily="34" charset="0"/>
              </a:rPr>
              <a:t>Fire inspector recommends location and spacing (</a:t>
            </a:r>
            <a:r>
              <a:rPr lang="en-US" i="1" dirty="0" smtClean="0">
                <a:latin typeface="Verdana" pitchFamily="34" charset="0"/>
              </a:rPr>
              <a:t>AWWA </a:t>
            </a:r>
            <a:r>
              <a:rPr lang="en-US" dirty="0" smtClean="0">
                <a:latin typeface="Verdana" pitchFamily="34" charset="0"/>
              </a:rPr>
              <a:t>standards)</a:t>
            </a:r>
          </a:p>
          <a:p>
            <a:pPr lvl="1"/>
            <a:r>
              <a:rPr lang="en-US" dirty="0" smtClean="0">
                <a:latin typeface="Verdana" pitchFamily="34" charset="0"/>
              </a:rPr>
              <a:t>Traditionally determined by population.</a:t>
            </a:r>
          </a:p>
          <a:p>
            <a:r>
              <a:rPr lang="en-US" dirty="0">
                <a:latin typeface="Verdana" pitchFamily="34" charset="0"/>
              </a:rPr>
              <a:t>Underground fire hydrants </a:t>
            </a:r>
          </a:p>
          <a:p>
            <a:pPr lvl="1"/>
            <a:r>
              <a:rPr lang="en-US" dirty="0">
                <a:latin typeface="Verdana" pitchFamily="34" charset="0"/>
              </a:rPr>
              <a:t>Need </a:t>
            </a:r>
            <a:r>
              <a:rPr lang="en-US" dirty="0" smtClean="0">
                <a:latin typeface="Verdana" pitchFamily="34" charset="0"/>
              </a:rPr>
              <a:t>signage and </a:t>
            </a:r>
            <a:r>
              <a:rPr lang="en-US" dirty="0">
                <a:latin typeface="Verdana" pitchFamily="34" charset="0"/>
              </a:rPr>
              <a:t>regular </a:t>
            </a:r>
            <a:r>
              <a:rPr lang="en-US" dirty="0" smtClean="0">
                <a:latin typeface="Verdana" pitchFamily="34" charset="0"/>
              </a:rPr>
              <a:t>inspection</a:t>
            </a:r>
            <a:endParaRPr lang="en-US" dirty="0">
              <a:latin typeface="Verdana" pitchFamily="34" charset="0"/>
            </a:endParaRPr>
          </a:p>
          <a:p>
            <a:pPr lvl="1"/>
            <a:endParaRPr lang="en-US" dirty="0" smtClean="0">
              <a:latin typeface="Verdana"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r>
              <a:rPr lang="en-US" smtClean="0">
                <a:latin typeface="Verdana" pitchFamily="34" charset="0"/>
              </a:rPr>
              <a:t>Elevated Storage Tanks</a:t>
            </a:r>
          </a:p>
        </p:txBody>
      </p:sp>
      <p:sp>
        <p:nvSpPr>
          <p:cNvPr id="94211" name="Content Placeholder 2"/>
          <p:cNvSpPr>
            <a:spLocks noGrp="1"/>
          </p:cNvSpPr>
          <p:nvPr>
            <p:ph idx="1"/>
          </p:nvPr>
        </p:nvSpPr>
        <p:spPr/>
        <p:txBody>
          <a:bodyPr/>
          <a:lstStyle/>
          <a:p>
            <a:r>
              <a:rPr lang="en-US" dirty="0" smtClean="0">
                <a:latin typeface="Verdana" pitchFamily="34" charset="0"/>
              </a:rPr>
              <a:t>Range from 100,000 to 4million gals.</a:t>
            </a:r>
          </a:p>
          <a:p>
            <a:r>
              <a:rPr lang="en-US" dirty="0" smtClean="0">
                <a:latin typeface="Verdana" pitchFamily="34" charset="0"/>
              </a:rPr>
              <a:t>Must be heated during winter</a:t>
            </a:r>
          </a:p>
          <a:p>
            <a:r>
              <a:rPr lang="en-US" dirty="0" smtClean="0">
                <a:latin typeface="Verdana" pitchFamily="34" charset="0"/>
              </a:rPr>
              <a:t>should be preplanned by FD</a:t>
            </a:r>
          </a:p>
          <a:p>
            <a:r>
              <a:rPr lang="en-US" dirty="0" smtClean="0">
                <a:latin typeface="Verdana" pitchFamily="34" charset="0"/>
              </a:rPr>
              <a:t>must withstand load of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lstStyle/>
          <a:p>
            <a:r>
              <a:rPr lang="en-US" smtClean="0">
                <a:latin typeface="Verdana" pitchFamily="34" charset="0"/>
              </a:rPr>
              <a:t>Pressurized Storage Tanks and Rooftop Tanks</a:t>
            </a:r>
          </a:p>
        </p:txBody>
      </p:sp>
      <p:sp>
        <p:nvSpPr>
          <p:cNvPr id="98307" name="Content Placeholder 2"/>
          <p:cNvSpPr>
            <a:spLocks noGrp="1"/>
          </p:cNvSpPr>
          <p:nvPr>
            <p:ph idx="1"/>
          </p:nvPr>
        </p:nvSpPr>
        <p:spPr/>
        <p:txBody>
          <a:bodyPr/>
          <a:lstStyle/>
          <a:p>
            <a:r>
              <a:rPr lang="en-US" dirty="0" smtClean="0">
                <a:latin typeface="Verdana" pitchFamily="34" charset="0"/>
              </a:rPr>
              <a:t>Pressure tanks provide supplemental water or pressure to automatic sprinkler system</a:t>
            </a:r>
          </a:p>
          <a:p>
            <a:r>
              <a:rPr lang="en-US" u="sng" dirty="0" smtClean="0">
                <a:latin typeface="Verdana" pitchFamily="34" charset="0"/>
              </a:rPr>
              <a:t>Pressure tanks</a:t>
            </a:r>
          </a:p>
          <a:p>
            <a:pPr lvl="1"/>
            <a:r>
              <a:rPr lang="en-US" i="1" dirty="0" smtClean="0">
                <a:latin typeface="Verdana" pitchFamily="34" charset="0"/>
              </a:rPr>
              <a:t>May replace fire booster pump</a:t>
            </a:r>
          </a:p>
          <a:p>
            <a:pPr lvl="1"/>
            <a:r>
              <a:rPr lang="en-US" i="1" dirty="0" smtClean="0">
                <a:latin typeface="Verdana" pitchFamily="34" charset="0"/>
              </a:rPr>
              <a:t>Range from 2,000 to 5,000 gallons</a:t>
            </a:r>
          </a:p>
          <a:p>
            <a:r>
              <a:rPr lang="en-US" u="sng" dirty="0" smtClean="0">
                <a:latin typeface="Verdana" pitchFamily="34" charset="0"/>
              </a:rPr>
              <a:t>Rooftop tanks</a:t>
            </a:r>
          </a:p>
          <a:p>
            <a:pPr lvl="1"/>
            <a:r>
              <a:rPr lang="en-US" i="1" dirty="0" smtClean="0">
                <a:latin typeface="Verdana" pitchFamily="34" charset="0"/>
              </a:rPr>
              <a:t>Must be elevated above the roof</a:t>
            </a:r>
          </a:p>
          <a:p>
            <a:pPr lvl="1"/>
            <a:r>
              <a:rPr lang="en-US" i="1" dirty="0" smtClean="0">
                <a:latin typeface="Verdana" pitchFamily="34" charset="0"/>
              </a:rPr>
              <a:t>Must be heated</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r>
              <a:rPr lang="en-US" smtClean="0">
                <a:latin typeface="Verdana" pitchFamily="34" charset="0"/>
              </a:rPr>
              <a:t>Valves</a:t>
            </a:r>
          </a:p>
        </p:txBody>
      </p:sp>
      <p:sp>
        <p:nvSpPr>
          <p:cNvPr id="100355" name="Content Placeholder 2"/>
          <p:cNvSpPr>
            <a:spLocks noGrp="1"/>
          </p:cNvSpPr>
          <p:nvPr>
            <p:ph idx="1"/>
          </p:nvPr>
        </p:nvSpPr>
        <p:spPr/>
        <p:txBody>
          <a:bodyPr/>
          <a:lstStyle/>
          <a:p>
            <a:r>
              <a:rPr lang="en-US" dirty="0" smtClean="0">
                <a:latin typeface="Verdana" pitchFamily="34" charset="0"/>
              </a:rPr>
              <a:t>Must be indicating type.</a:t>
            </a:r>
          </a:p>
          <a:p>
            <a:r>
              <a:rPr lang="en-US" dirty="0" smtClean="0">
                <a:latin typeface="Verdana" pitchFamily="34" charset="0"/>
              </a:rPr>
              <a:t>Isolate system for maintenance.</a:t>
            </a:r>
          </a:p>
          <a:p>
            <a:r>
              <a:rPr lang="en-US" dirty="0" smtClean="0">
                <a:latin typeface="Verdana" pitchFamily="34" charset="0"/>
              </a:rPr>
              <a:t>OS&amp;Y</a:t>
            </a:r>
          </a:p>
          <a:p>
            <a:r>
              <a:rPr lang="en-US" u="sng" dirty="0">
                <a:latin typeface="Verdana" pitchFamily="34" charset="0"/>
              </a:rPr>
              <a:t>Backflow </a:t>
            </a:r>
            <a:r>
              <a:rPr lang="en-US" u="sng" dirty="0" err="1">
                <a:latin typeface="Verdana" pitchFamily="34" charset="0"/>
              </a:rPr>
              <a:t>Preventor</a:t>
            </a:r>
            <a:r>
              <a:rPr lang="en-US" u="sng" dirty="0">
                <a:latin typeface="Verdana" pitchFamily="34" charset="0"/>
              </a:rPr>
              <a:t>:</a:t>
            </a:r>
          </a:p>
          <a:p>
            <a:pPr lvl="1"/>
            <a:r>
              <a:rPr lang="en-US" dirty="0">
                <a:latin typeface="Verdana" pitchFamily="34" charset="0"/>
              </a:rPr>
              <a:t>A double-check valve </a:t>
            </a:r>
            <a:endParaRPr lang="en-US" dirty="0" smtClean="0">
              <a:latin typeface="Verdana" pitchFamily="34" charset="0"/>
            </a:endParaRPr>
          </a:p>
          <a:p>
            <a:pPr lvl="1"/>
            <a:r>
              <a:rPr lang="en-US" dirty="0" smtClean="0">
                <a:latin typeface="Verdana" pitchFamily="34" charset="0"/>
              </a:rPr>
              <a:t>Prevents contaminated water supply</a:t>
            </a:r>
            <a:endParaRPr lang="en-US" dirty="0">
              <a:latin typeface="Verdana" pitchFamily="34" charset="0"/>
            </a:endParaRPr>
          </a:p>
          <a:p>
            <a:r>
              <a:rPr lang="en-US" b="1" dirty="0">
                <a:latin typeface="Arial" pitchFamily="34" charset="0"/>
                <a:ea typeface="ＭＳ Ｐゴシック" pitchFamily="34" charset="-128"/>
              </a:rPr>
              <a:t>NFPA 25</a:t>
            </a:r>
            <a:endParaRPr lang="en-US" b="1" dirty="0">
              <a:latin typeface="Verdana" pitchFamily="34" charset="0"/>
            </a:endParaRPr>
          </a:p>
          <a:p>
            <a:endParaRPr lang="en-US" dirty="0" smtClean="0">
              <a:latin typeface="Verdana"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p:txBody>
          <a:bodyPr/>
          <a:lstStyle/>
          <a:p>
            <a:r>
              <a:rPr lang="en-US" smtClean="0">
                <a:latin typeface="Verdana" pitchFamily="34" charset="0"/>
              </a:rPr>
              <a:t>Fire Booster Pumps</a:t>
            </a:r>
          </a:p>
        </p:txBody>
      </p:sp>
      <p:sp>
        <p:nvSpPr>
          <p:cNvPr id="108547" name="Content Placeholder 2"/>
          <p:cNvSpPr>
            <a:spLocks noGrp="1"/>
          </p:cNvSpPr>
          <p:nvPr>
            <p:ph idx="1"/>
          </p:nvPr>
        </p:nvSpPr>
        <p:spPr/>
        <p:txBody>
          <a:bodyPr/>
          <a:lstStyle/>
          <a:p>
            <a:r>
              <a:rPr lang="en-US" u="sng" dirty="0" smtClean="0">
                <a:latin typeface="Verdana" pitchFamily="34" charset="0"/>
              </a:rPr>
              <a:t>Fire booster pumps:</a:t>
            </a:r>
          </a:p>
          <a:p>
            <a:pPr lvl="1"/>
            <a:r>
              <a:rPr lang="en-US" i="1" dirty="0" smtClean="0">
                <a:latin typeface="Verdana" pitchFamily="34" charset="0"/>
              </a:rPr>
              <a:t>Vertical pumps at well points. </a:t>
            </a:r>
          </a:p>
          <a:p>
            <a:pPr lvl="1"/>
            <a:r>
              <a:rPr lang="en-US" i="1" dirty="0" smtClean="0">
                <a:latin typeface="Verdana" pitchFamily="34" charset="0"/>
              </a:rPr>
              <a:t>Horizontal split case - fire protection systems.</a:t>
            </a:r>
          </a:p>
          <a:p>
            <a:pPr lvl="1"/>
            <a:r>
              <a:rPr lang="en-US" i="1" dirty="0" smtClean="0">
                <a:latin typeface="Verdana" pitchFamily="34" charset="0"/>
              </a:rPr>
              <a:t>Primary and secondary power supplies</a:t>
            </a:r>
          </a:p>
          <a:p>
            <a:pPr lvl="1"/>
            <a:r>
              <a:rPr lang="en-US" i="1" dirty="0" smtClean="0">
                <a:latin typeface="Verdana" pitchFamily="34" charset="0"/>
              </a:rPr>
              <a:t>operated weekly and tested annually</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r>
              <a:rPr lang="en-US" smtClean="0">
                <a:latin typeface="Verdana" pitchFamily="34" charset="0"/>
              </a:rPr>
              <a:t>Water Supply Officer</a:t>
            </a:r>
          </a:p>
        </p:txBody>
      </p:sp>
      <p:sp>
        <p:nvSpPr>
          <p:cNvPr id="112643" name="Content Placeholder 2"/>
          <p:cNvSpPr>
            <a:spLocks noGrp="1"/>
          </p:cNvSpPr>
          <p:nvPr>
            <p:ph idx="1"/>
          </p:nvPr>
        </p:nvSpPr>
        <p:spPr/>
        <p:txBody>
          <a:bodyPr/>
          <a:lstStyle/>
          <a:p>
            <a:r>
              <a:rPr lang="en-US" u="sng" dirty="0" smtClean="0">
                <a:latin typeface="Verdana" pitchFamily="34" charset="0"/>
              </a:rPr>
              <a:t>Rural areas may not have hydrants.</a:t>
            </a:r>
          </a:p>
          <a:p>
            <a:r>
              <a:rPr lang="en-US" b="1" dirty="0" smtClean="0">
                <a:latin typeface="Arial" pitchFamily="34" charset="0"/>
                <a:ea typeface="ＭＳ Ｐゴシック" pitchFamily="34" charset="-128"/>
              </a:rPr>
              <a:t>NFPA 1142</a:t>
            </a:r>
            <a:endParaRPr lang="en-US" u="sng" dirty="0" smtClean="0">
              <a:latin typeface="Verdana" pitchFamily="34" charset="0"/>
            </a:endParaRPr>
          </a:p>
          <a:p>
            <a:r>
              <a:rPr lang="en-US" dirty="0" smtClean="0">
                <a:latin typeface="Verdana" pitchFamily="34" charset="0"/>
              </a:rPr>
              <a:t>The fire inspector may act as WSO</a:t>
            </a:r>
          </a:p>
          <a:p>
            <a:r>
              <a:rPr lang="en-US" u="sng" dirty="0" smtClean="0">
                <a:latin typeface="Verdana" pitchFamily="34" charset="0"/>
              </a:rPr>
              <a:t>Responsible </a:t>
            </a:r>
            <a:r>
              <a:rPr lang="en-US" u="sng" dirty="0">
                <a:latin typeface="Verdana" pitchFamily="34" charset="0"/>
              </a:rPr>
              <a:t>for:</a:t>
            </a:r>
          </a:p>
          <a:p>
            <a:pPr lvl="1"/>
            <a:r>
              <a:rPr lang="en-US" i="1" dirty="0" smtClean="0">
                <a:latin typeface="Verdana" pitchFamily="34" charset="0"/>
              </a:rPr>
              <a:t>System </a:t>
            </a:r>
            <a:r>
              <a:rPr lang="en-US" i="1" dirty="0">
                <a:latin typeface="Verdana" pitchFamily="34" charset="0"/>
              </a:rPr>
              <a:t>&amp; source </a:t>
            </a:r>
            <a:r>
              <a:rPr lang="en-US" i="1" dirty="0" smtClean="0">
                <a:latin typeface="Verdana" pitchFamily="34" charset="0"/>
              </a:rPr>
              <a:t>data, Determining capacity, developing maps </a:t>
            </a:r>
            <a:r>
              <a:rPr lang="en-US" i="1" dirty="0">
                <a:latin typeface="Verdana" pitchFamily="34" charset="0"/>
              </a:rPr>
              <a:t>and card </a:t>
            </a:r>
            <a:r>
              <a:rPr lang="en-US" i="1" dirty="0" smtClean="0">
                <a:latin typeface="Verdana" pitchFamily="34" charset="0"/>
              </a:rPr>
              <a:t>system, Conducting inspections</a:t>
            </a:r>
            <a:endParaRPr lang="en-US" dirty="0" smtClean="0">
              <a:latin typeface="Verdana"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
          <p:cNvSpPr>
            <a:spLocks noGrp="1" noChangeArrowheads="1"/>
          </p:cNvSpPr>
          <p:nvPr>
            <p:ph type="subTitle" idx="1"/>
          </p:nvPr>
        </p:nvSpPr>
        <p:spPr>
          <a:xfrm>
            <a:off x="4495800" y="3490913"/>
            <a:ext cx="4343400" cy="1919287"/>
          </a:xfrm>
        </p:spPr>
        <p:txBody>
          <a:bodyPr/>
          <a:lstStyle/>
          <a:p>
            <a:pPr eaLnBrk="1" hangingPunct="1"/>
            <a:r>
              <a:rPr lang="en-US" sz="3200" b="0" dirty="0" smtClean="0">
                <a:latin typeface="Verdana" pitchFamily="34" charset="0"/>
              </a:rPr>
              <a:t>Plan Review of Water Supply for Fire Protection</a:t>
            </a:r>
            <a:endParaRPr lang="en-US" sz="1600" b="0" dirty="0" smtClean="0">
              <a:latin typeface="Verdana" pitchFamily="34" charset="0"/>
            </a:endParaRPr>
          </a:p>
        </p:txBody>
      </p:sp>
      <p:sp>
        <p:nvSpPr>
          <p:cNvPr id="15363" name="Text Box 10"/>
          <p:cNvSpPr txBox="1">
            <a:spLocks noChangeArrowheads="1"/>
          </p:cNvSpPr>
          <p:nvPr/>
        </p:nvSpPr>
        <p:spPr bwMode="auto">
          <a:xfrm>
            <a:off x="0" y="457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37931725" indent="-37474525">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spcBef>
                <a:spcPct val="50000"/>
              </a:spcBef>
            </a:pPr>
            <a:endParaRPr lang="en-US"/>
          </a:p>
        </p:txBody>
      </p:sp>
      <p:sp>
        <p:nvSpPr>
          <p:cNvPr id="15364" name="Title 1"/>
          <p:cNvSpPr>
            <a:spLocks noGrp="1"/>
          </p:cNvSpPr>
          <p:nvPr>
            <p:ph type="ctrTitle"/>
          </p:nvPr>
        </p:nvSpPr>
        <p:spPr>
          <a:xfrm>
            <a:off x="4724400" y="1905000"/>
            <a:ext cx="3886200" cy="1143000"/>
          </a:xfrm>
        </p:spPr>
        <p:txBody>
          <a:bodyPr/>
          <a:lstStyle/>
          <a:p>
            <a:r>
              <a:rPr lang="en-US" smtClean="0">
                <a:latin typeface="Verdana" pitchFamily="34" charset="0"/>
              </a:rPr>
              <a:t>Chapter 13</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p:txBody>
          <a:bodyPr/>
          <a:lstStyle/>
          <a:p>
            <a:r>
              <a:rPr lang="en-US" smtClean="0">
                <a:latin typeface="Verdana" pitchFamily="34" charset="0"/>
              </a:rPr>
              <a:t>Private Water Sources</a:t>
            </a:r>
          </a:p>
        </p:txBody>
      </p:sp>
      <p:sp>
        <p:nvSpPr>
          <p:cNvPr id="116739" name="Content Placeholder 2"/>
          <p:cNvSpPr>
            <a:spLocks noGrp="1"/>
          </p:cNvSpPr>
          <p:nvPr>
            <p:ph idx="1"/>
          </p:nvPr>
        </p:nvSpPr>
        <p:spPr/>
        <p:txBody>
          <a:bodyPr/>
          <a:lstStyle/>
          <a:p>
            <a:r>
              <a:rPr lang="en-US" dirty="0" smtClean="0">
                <a:latin typeface="Verdana" pitchFamily="34" charset="0"/>
              </a:rPr>
              <a:t>Water sources of private property may be required for public protection.</a:t>
            </a:r>
          </a:p>
          <a:p>
            <a:pPr lvl="1"/>
            <a:r>
              <a:rPr lang="en-US" i="1" dirty="0" smtClean="0">
                <a:latin typeface="Verdana" pitchFamily="34" charset="0"/>
              </a:rPr>
              <a:t>Legal agreements should be established.</a:t>
            </a:r>
          </a:p>
          <a:p>
            <a:pPr lvl="1"/>
            <a:r>
              <a:rPr lang="en-US" i="1" dirty="0" smtClean="0">
                <a:latin typeface="Verdana" pitchFamily="34" charset="0"/>
              </a:rPr>
              <a:t>FD needs legal right of entry</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lstStyle/>
          <a:p>
            <a:r>
              <a:rPr lang="en-US" smtClean="0">
                <a:latin typeface="Verdana" pitchFamily="34" charset="0"/>
              </a:rPr>
              <a:t>Automatic and Mutual Aid</a:t>
            </a:r>
          </a:p>
        </p:txBody>
      </p:sp>
      <p:sp>
        <p:nvSpPr>
          <p:cNvPr id="118787" name="Content Placeholder 2"/>
          <p:cNvSpPr>
            <a:spLocks noGrp="1"/>
          </p:cNvSpPr>
          <p:nvPr>
            <p:ph idx="1"/>
          </p:nvPr>
        </p:nvSpPr>
        <p:spPr/>
        <p:txBody>
          <a:bodyPr/>
          <a:lstStyle/>
          <a:p>
            <a:r>
              <a:rPr lang="en-US" dirty="0" smtClean="0">
                <a:latin typeface="Verdana" pitchFamily="34" charset="0"/>
              </a:rPr>
              <a:t>Rural supplies should follow </a:t>
            </a:r>
            <a:r>
              <a:rPr lang="en-US" i="1" u="sng" dirty="0" smtClean="0">
                <a:latin typeface="Verdana" pitchFamily="34" charset="0"/>
              </a:rPr>
              <a:t>NFPA-1142</a:t>
            </a:r>
            <a:r>
              <a:rPr lang="en-US" dirty="0" smtClean="0">
                <a:latin typeface="Verdana" pitchFamily="34" charset="0"/>
              </a:rPr>
              <a:t>. </a:t>
            </a:r>
          </a:p>
          <a:p>
            <a:pPr lvl="1"/>
            <a:r>
              <a:rPr lang="en-US" dirty="0" smtClean="0">
                <a:latin typeface="Verdana" pitchFamily="34" charset="0"/>
              </a:rPr>
              <a:t>Tanker shuttle delivery system must be established within 15 minutes of initial hose stream application.</a:t>
            </a:r>
          </a:p>
          <a:p>
            <a:pPr lvl="1"/>
            <a:r>
              <a:rPr lang="en-US" dirty="0" smtClean="0">
                <a:latin typeface="Verdana" pitchFamily="34" charset="0"/>
              </a:rPr>
              <a:t>Automatic aid agreements are required</a:t>
            </a:r>
          </a:p>
          <a:p>
            <a:pPr lvl="1"/>
            <a:r>
              <a:rPr lang="en-US" dirty="0">
                <a:latin typeface="Arial" pitchFamily="34" charset="0"/>
                <a:ea typeface="ＭＳ Ｐゴシック" pitchFamily="34" charset="-128"/>
              </a:rPr>
              <a:t>NFPA 1142 </a:t>
            </a:r>
            <a:r>
              <a:rPr lang="en-US" dirty="0" smtClean="0">
                <a:latin typeface="Arial" pitchFamily="34" charset="0"/>
                <a:ea typeface="ＭＳ Ｐゴシック" pitchFamily="34" charset="-128"/>
              </a:rPr>
              <a:t>classifies </a:t>
            </a:r>
            <a:r>
              <a:rPr lang="en-US" dirty="0">
                <a:latin typeface="Arial" pitchFamily="34" charset="0"/>
                <a:ea typeface="ＭＳ Ｐゴシック" pitchFamily="34" charset="-128"/>
              </a:rPr>
              <a:t>buildings </a:t>
            </a:r>
            <a:r>
              <a:rPr lang="en-US" dirty="0" smtClean="0">
                <a:latin typeface="Arial" pitchFamily="34" charset="0"/>
                <a:ea typeface="ＭＳ Ｐゴシック" pitchFamily="34" charset="-128"/>
              </a:rPr>
              <a:t>from </a:t>
            </a:r>
            <a:r>
              <a:rPr lang="en-US" dirty="0">
                <a:latin typeface="Arial" pitchFamily="34" charset="0"/>
                <a:ea typeface="ＭＳ Ｐゴシック" pitchFamily="34" charset="-128"/>
              </a:rPr>
              <a:t>3 to 7.</a:t>
            </a:r>
          </a:p>
          <a:p>
            <a:pPr lvl="1"/>
            <a:endParaRPr lang="en-US" dirty="0" smtClean="0">
              <a:latin typeface="Verdana"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p:cNvSpPr>
            <a:spLocks noGrp="1"/>
          </p:cNvSpPr>
          <p:nvPr>
            <p:ph type="title"/>
          </p:nvPr>
        </p:nvSpPr>
        <p:spPr/>
        <p:txBody>
          <a:bodyPr/>
          <a:lstStyle/>
          <a:p>
            <a:r>
              <a:rPr lang="en-US" smtClean="0">
                <a:latin typeface="Verdana" pitchFamily="34" charset="0"/>
              </a:rPr>
              <a:t>Construction Classification</a:t>
            </a:r>
          </a:p>
        </p:txBody>
      </p:sp>
      <p:sp>
        <p:nvSpPr>
          <p:cNvPr id="126979" name="Content Placeholder 2"/>
          <p:cNvSpPr>
            <a:spLocks noGrp="1"/>
          </p:cNvSpPr>
          <p:nvPr>
            <p:ph idx="1"/>
          </p:nvPr>
        </p:nvSpPr>
        <p:spPr/>
        <p:txBody>
          <a:bodyPr/>
          <a:lstStyle/>
          <a:p>
            <a:r>
              <a:rPr lang="en-US" dirty="0" smtClean="0">
                <a:latin typeface="Verdana" pitchFamily="34" charset="0"/>
              </a:rPr>
              <a:t>Classification based on the five </a:t>
            </a:r>
            <a:r>
              <a:rPr lang="en-US" dirty="0">
                <a:latin typeface="Verdana" pitchFamily="34" charset="0"/>
              </a:rPr>
              <a:t>t</a:t>
            </a:r>
            <a:r>
              <a:rPr lang="en-US" dirty="0" smtClean="0">
                <a:latin typeface="Verdana" pitchFamily="34" charset="0"/>
              </a:rPr>
              <a:t>ypes</a:t>
            </a:r>
          </a:p>
          <a:p>
            <a:r>
              <a:rPr lang="en-US" dirty="0" smtClean="0">
                <a:latin typeface="Verdana" pitchFamily="34" charset="0"/>
              </a:rPr>
              <a:t>Higher number = greater risk</a:t>
            </a:r>
          </a:p>
          <a:p>
            <a:r>
              <a:rPr lang="en-US" dirty="0" smtClean="0">
                <a:latin typeface="Verdana" pitchFamily="34" charset="0"/>
              </a:rPr>
              <a:t>Exposure Hazards</a:t>
            </a:r>
          </a:p>
          <a:p>
            <a:pPr lvl="1"/>
            <a:r>
              <a:rPr lang="en-US" dirty="0" smtClean="0">
                <a:latin typeface="Verdana" pitchFamily="34" charset="0"/>
              </a:rPr>
              <a:t>&gt;100sq’, within 50’ = </a:t>
            </a:r>
            <a:r>
              <a:rPr lang="en-US" dirty="0">
                <a:latin typeface="Verdana" pitchFamily="34" charset="0"/>
              </a:rPr>
              <a:t>+ 50</a:t>
            </a:r>
            <a:r>
              <a:rPr lang="en-US" dirty="0" smtClean="0">
                <a:latin typeface="Verdana" pitchFamily="34" charset="0"/>
              </a:rPr>
              <a:t>% </a:t>
            </a:r>
            <a:r>
              <a:rPr lang="en-US" dirty="0">
                <a:latin typeface="Verdana" pitchFamily="34" charset="0"/>
              </a:rPr>
              <a:t>supply</a:t>
            </a:r>
            <a:r>
              <a:rPr lang="en-US" dirty="0" smtClean="0">
                <a:latin typeface="Verdana" pitchFamily="34" charset="0"/>
              </a:rPr>
              <a:t>.</a:t>
            </a:r>
          </a:p>
          <a:p>
            <a:pPr marL="0" indent="0">
              <a:buNone/>
            </a:pPr>
            <a:endParaRPr lang="en-US" dirty="0" smtClean="0">
              <a:latin typeface="Verdana"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p:txBody>
          <a:bodyPr/>
          <a:lstStyle/>
          <a:p>
            <a:r>
              <a:rPr lang="en-US" smtClean="0">
                <a:latin typeface="Verdana" pitchFamily="34" charset="0"/>
              </a:rPr>
              <a:t>Calculating Water Supply</a:t>
            </a:r>
          </a:p>
        </p:txBody>
      </p:sp>
      <p:sp>
        <p:nvSpPr>
          <p:cNvPr id="132099" name="Content Placeholder 4"/>
          <p:cNvSpPr>
            <a:spLocks noGrp="1"/>
          </p:cNvSpPr>
          <p:nvPr>
            <p:ph idx="1"/>
          </p:nvPr>
        </p:nvSpPr>
        <p:spPr/>
        <p:txBody>
          <a:bodyPr/>
          <a:lstStyle/>
          <a:p>
            <a:r>
              <a:rPr lang="en-US" smtClean="0">
                <a:latin typeface="Verdana" pitchFamily="34" charset="0"/>
              </a:rPr>
              <a:t>Minimum water supply in gallons</a:t>
            </a:r>
          </a:p>
        </p:txBody>
      </p:sp>
      <p:pic>
        <p:nvPicPr>
          <p:cNvPr id="132100" name="Picture 5" descr="Screen Shot 2013-05-07 at 12.43.19 A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429000"/>
            <a:ext cx="86868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p:cNvSpPr>
            <a:spLocks noGrp="1"/>
          </p:cNvSpPr>
          <p:nvPr>
            <p:ph type="title"/>
          </p:nvPr>
        </p:nvSpPr>
        <p:spPr/>
        <p:txBody>
          <a:bodyPr/>
          <a:lstStyle/>
          <a:p>
            <a:r>
              <a:rPr lang="en-US" smtClean="0">
                <a:latin typeface="Verdana" pitchFamily="34" charset="0"/>
              </a:rPr>
              <a:t>Calculating Water Supply</a:t>
            </a:r>
          </a:p>
        </p:txBody>
      </p:sp>
      <p:sp>
        <p:nvSpPr>
          <p:cNvPr id="136195" name="Content Placeholder 2"/>
          <p:cNvSpPr>
            <a:spLocks noGrp="1"/>
          </p:cNvSpPr>
          <p:nvPr>
            <p:ph idx="1"/>
          </p:nvPr>
        </p:nvSpPr>
        <p:spPr/>
        <p:txBody>
          <a:bodyPr/>
          <a:lstStyle/>
          <a:p>
            <a:r>
              <a:rPr lang="en-US" dirty="0" smtClean="0">
                <a:latin typeface="Verdana" pitchFamily="34" charset="0"/>
              </a:rPr>
              <a:t>Deliver and sustain the calculated minimum fire flow </a:t>
            </a:r>
            <a:r>
              <a:rPr lang="en-US" u="sng" dirty="0" smtClean="0">
                <a:latin typeface="Verdana" pitchFamily="34" charset="0"/>
              </a:rPr>
              <a:t>within 5 minutes</a:t>
            </a:r>
          </a:p>
          <a:p>
            <a:r>
              <a:rPr lang="en-US" dirty="0">
                <a:latin typeface="Verdana" pitchFamily="34" charset="0"/>
              </a:rPr>
              <a:t>F</a:t>
            </a:r>
            <a:r>
              <a:rPr lang="en-US" dirty="0" smtClean="0">
                <a:latin typeface="Verdana" pitchFamily="34" charset="0"/>
              </a:rPr>
              <a:t>ire flow rates require How many GPM?</a:t>
            </a:r>
          </a:p>
          <a:p>
            <a:r>
              <a:rPr lang="en-US" b="1" dirty="0">
                <a:latin typeface="Arial" pitchFamily="34" charset="0"/>
                <a:ea typeface="ＭＳ Ｐゴシック" pitchFamily="34" charset="-128"/>
              </a:rPr>
              <a:t>Calculate the minimum water supply for a residential dwelling of ordinary construction that is </a:t>
            </a:r>
            <a:r>
              <a:rPr lang="en-US" b="1" dirty="0" smtClean="0">
                <a:latin typeface="Arial" pitchFamily="34" charset="0"/>
                <a:ea typeface="ＭＳ Ｐゴシック" pitchFamily="34" charset="-128"/>
              </a:rPr>
              <a:t>50’ </a:t>
            </a:r>
            <a:r>
              <a:rPr lang="en-US" b="1" dirty="0">
                <a:latin typeface="Arial" pitchFamily="34" charset="0"/>
                <a:ea typeface="ＭＳ Ｐゴシック" pitchFamily="34" charset="-128"/>
              </a:rPr>
              <a:t>× </a:t>
            </a:r>
            <a:r>
              <a:rPr lang="en-US" b="1" dirty="0" smtClean="0">
                <a:latin typeface="Arial" pitchFamily="34" charset="0"/>
                <a:ea typeface="ＭＳ Ｐゴシック" pitchFamily="34" charset="-128"/>
              </a:rPr>
              <a:t>24’, </a:t>
            </a:r>
            <a:r>
              <a:rPr lang="en-US" b="1" dirty="0">
                <a:latin typeface="Arial" pitchFamily="34" charset="0"/>
                <a:ea typeface="ＭＳ Ｐゴシック" pitchFamily="34" charset="-128"/>
              </a:rPr>
              <a:t>two </a:t>
            </a:r>
            <a:r>
              <a:rPr lang="en-US" b="1" dirty="0" smtClean="0">
                <a:latin typeface="Arial" pitchFamily="34" charset="0"/>
                <a:ea typeface="ＭＳ Ｐゴシック" pitchFamily="34" charset="-128"/>
              </a:rPr>
              <a:t>8’ </a:t>
            </a:r>
            <a:r>
              <a:rPr lang="en-US" b="1" dirty="0">
                <a:latin typeface="Arial" pitchFamily="34" charset="0"/>
                <a:ea typeface="ＭＳ Ｐゴシック" pitchFamily="34" charset="-128"/>
              </a:rPr>
              <a:t>stories and a pitched roof attic </a:t>
            </a:r>
            <a:r>
              <a:rPr lang="en-US" b="1" dirty="0" smtClean="0">
                <a:latin typeface="Arial" pitchFamily="34" charset="0"/>
                <a:ea typeface="ＭＳ Ｐゴシック" pitchFamily="34" charset="-128"/>
              </a:rPr>
              <a:t>8’ </a:t>
            </a:r>
            <a:r>
              <a:rPr lang="en-US" b="1" dirty="0">
                <a:latin typeface="Arial" pitchFamily="34" charset="0"/>
                <a:ea typeface="ＭＳ Ｐゴシック" pitchFamily="34" charset="-128"/>
              </a:rPr>
              <a:t>to </a:t>
            </a:r>
            <a:r>
              <a:rPr lang="en-US" b="1" dirty="0" smtClean="0">
                <a:latin typeface="Arial" pitchFamily="34" charset="0"/>
                <a:ea typeface="ＭＳ Ｐゴシック" pitchFamily="34" charset="-128"/>
              </a:rPr>
              <a:t>the peak.</a:t>
            </a:r>
            <a:endParaRPr lang="en-US" dirty="0" smtClean="0">
              <a:latin typeface="Verdana"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a:spLocks noGrp="1"/>
          </p:cNvSpPr>
          <p:nvPr>
            <p:ph type="title"/>
          </p:nvPr>
        </p:nvSpPr>
        <p:spPr/>
        <p:txBody>
          <a:bodyPr/>
          <a:lstStyle/>
          <a:p>
            <a:r>
              <a:rPr lang="en-US" smtClean="0">
                <a:latin typeface="Verdana" pitchFamily="34" charset="0"/>
              </a:rPr>
              <a:t>Using Streams for Fire Protection</a:t>
            </a:r>
          </a:p>
        </p:txBody>
      </p:sp>
      <p:sp>
        <p:nvSpPr>
          <p:cNvPr id="139267" name="Content Placeholder 2"/>
          <p:cNvSpPr>
            <a:spLocks noGrp="1"/>
          </p:cNvSpPr>
          <p:nvPr>
            <p:ph idx="1"/>
          </p:nvPr>
        </p:nvSpPr>
        <p:spPr/>
        <p:txBody>
          <a:bodyPr/>
          <a:lstStyle/>
          <a:p>
            <a:r>
              <a:rPr lang="en-US" dirty="0" smtClean="0">
                <a:latin typeface="Verdana" pitchFamily="34" charset="0"/>
              </a:rPr>
              <a:t>Streams - useable water source?</a:t>
            </a:r>
          </a:p>
          <a:p>
            <a:pPr lvl="1"/>
            <a:r>
              <a:rPr lang="en-US" i="1" dirty="0" smtClean="0">
                <a:latin typeface="Verdana" pitchFamily="34" charset="0"/>
              </a:rPr>
              <a:t>Water in freezing or drought condition?</a:t>
            </a:r>
          </a:p>
          <a:p>
            <a:pPr lvl="1"/>
            <a:r>
              <a:rPr lang="en-US" i="1" dirty="0" smtClean="0">
                <a:latin typeface="Verdana" pitchFamily="34" charset="0"/>
              </a:rPr>
              <a:t>Accessible to fire department?</a:t>
            </a:r>
          </a:p>
          <a:p>
            <a:pPr lvl="1"/>
            <a:r>
              <a:rPr lang="en-US" i="1" u="sng" dirty="0" smtClean="0">
                <a:latin typeface="Verdana" pitchFamily="34" charset="0"/>
              </a:rPr>
              <a:t>Adequate Flow rate?</a:t>
            </a:r>
          </a:p>
          <a:p>
            <a:pPr lvl="2"/>
            <a:r>
              <a:rPr lang="en-US" i="1" dirty="0" smtClean="0">
                <a:latin typeface="Verdana" pitchFamily="34" charset="0"/>
              </a:rPr>
              <a:t>Volume is L × W × average depth</a:t>
            </a:r>
          </a:p>
          <a:p>
            <a:pPr lvl="2"/>
            <a:r>
              <a:rPr lang="en-US" i="1" dirty="0" smtClean="0">
                <a:latin typeface="Verdana" pitchFamily="34" charset="0"/>
              </a:rPr>
              <a:t>Times 7.5 gal/cu </a:t>
            </a:r>
            <a:r>
              <a:rPr lang="en-US" i="1" dirty="0" err="1" smtClean="0">
                <a:latin typeface="Verdana" pitchFamily="34" charset="0"/>
              </a:rPr>
              <a:t>ft</a:t>
            </a:r>
            <a:r>
              <a:rPr lang="en-US" i="1" dirty="0" smtClean="0">
                <a:latin typeface="Verdana" pitchFamily="34" charset="0"/>
              </a:rPr>
              <a:t> to determine total supply volume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le 1"/>
          <p:cNvSpPr>
            <a:spLocks noGrp="1"/>
          </p:cNvSpPr>
          <p:nvPr>
            <p:ph type="title"/>
          </p:nvPr>
        </p:nvSpPr>
        <p:spPr/>
        <p:txBody>
          <a:bodyPr/>
          <a:lstStyle/>
          <a:p>
            <a:r>
              <a:rPr lang="en-US" smtClean="0">
                <a:latin typeface="Verdana" pitchFamily="34" charset="0"/>
              </a:rPr>
              <a:t>The Cork Test</a:t>
            </a:r>
          </a:p>
        </p:txBody>
      </p:sp>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795" t="-1823"/>
            </a:stretch>
          </a:blipFill>
          <a:ln>
            <a:miter lim="800000"/>
            <a:headEnd/>
            <a:tailEnd/>
          </a:ln>
        </p:spPr>
        <p:txBody>
          <a:bodyPr/>
          <a:lstStyle>
            <a:lvl1pPr marL="342900" indent="-342900">
              <a:defRPr sz="2400">
                <a:solidFill>
                  <a:schemeClr val="tx1"/>
                </a:solidFill>
                <a:latin typeface="Arial" pitchFamily="34" charset="0"/>
                <a:ea typeface="ＭＳ Ｐゴシック" pitchFamily="34" charset="-128"/>
              </a:defRPr>
            </a:lvl1pPr>
            <a:lvl2pPr marL="37931725" indent="-37474525">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3000" smtClean="0">
                <a:latin typeface="Verdana" pitchFamily="34" charset="0"/>
              </a:rPr>
              <a:t>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1"/>
          <p:cNvSpPr>
            <a:spLocks noGrp="1"/>
          </p:cNvSpPr>
          <p:nvPr>
            <p:ph type="title"/>
          </p:nvPr>
        </p:nvSpPr>
        <p:spPr/>
        <p:txBody>
          <a:bodyPr/>
          <a:lstStyle/>
          <a:p>
            <a:r>
              <a:rPr lang="en-US" smtClean="0">
                <a:latin typeface="Verdana" pitchFamily="34" charset="0"/>
              </a:rPr>
              <a:t>Calculating Swimming Pools</a:t>
            </a:r>
          </a:p>
        </p:txBody>
      </p:sp>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795" t="-1823"/>
            </a:stretch>
          </a:blipFill>
          <a:ln>
            <a:miter lim="800000"/>
            <a:headEnd/>
            <a:tailEnd/>
          </a:ln>
          <a:extLst/>
        </p:spPr>
        <p:txBody>
          <a:bodyPr/>
          <a:lstStyle/>
          <a:p>
            <a:pPr>
              <a:defRPr/>
            </a:pPr>
            <a:r>
              <a:rPr lang="en-US">
                <a:noFill/>
              </a:rPr>
              <a:t>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p:cNvSpPr>
            <a:spLocks noGrp="1"/>
          </p:cNvSpPr>
          <p:nvPr>
            <p:ph type="title"/>
          </p:nvPr>
        </p:nvSpPr>
        <p:spPr/>
        <p:txBody>
          <a:bodyPr/>
          <a:lstStyle/>
          <a:p>
            <a:r>
              <a:rPr lang="en-US" smtClean="0">
                <a:latin typeface="Verdana" pitchFamily="34" charset="0"/>
              </a:rPr>
              <a:t>Cisterns</a:t>
            </a:r>
          </a:p>
        </p:txBody>
      </p:sp>
      <p:sp>
        <p:nvSpPr>
          <p:cNvPr id="147459" name="Content Placeholder 2"/>
          <p:cNvSpPr>
            <a:spLocks noGrp="1"/>
          </p:cNvSpPr>
          <p:nvPr>
            <p:ph idx="1"/>
          </p:nvPr>
        </p:nvSpPr>
        <p:spPr/>
        <p:txBody>
          <a:bodyPr/>
          <a:lstStyle/>
          <a:p>
            <a:r>
              <a:rPr lang="en-US" dirty="0" smtClean="0">
                <a:latin typeface="Verdana" pitchFamily="34" charset="0"/>
              </a:rPr>
              <a:t>Traced back to the Roman empire.</a:t>
            </a:r>
          </a:p>
          <a:p>
            <a:r>
              <a:rPr lang="en-US" dirty="0" smtClean="0">
                <a:latin typeface="Verdana" pitchFamily="34" charset="0"/>
              </a:rPr>
              <a:t>Used for important buildings.</a:t>
            </a:r>
          </a:p>
          <a:p>
            <a:r>
              <a:rPr lang="en-US" dirty="0" smtClean="0">
                <a:latin typeface="Arial" pitchFamily="34" charset="0"/>
                <a:ea typeface="ＭＳ Ｐゴシック" pitchFamily="34" charset="-128"/>
              </a:rPr>
              <a:t>Rated </a:t>
            </a:r>
            <a:r>
              <a:rPr lang="en-US" dirty="0">
                <a:latin typeface="Arial" pitchFamily="34" charset="0"/>
                <a:ea typeface="ＭＳ Ｐゴシック" pitchFamily="34" charset="-128"/>
              </a:rPr>
              <a:t>for highway </a:t>
            </a:r>
            <a:r>
              <a:rPr lang="en-US" dirty="0" smtClean="0">
                <a:latin typeface="Arial" pitchFamily="34" charset="0"/>
                <a:ea typeface="ＭＳ Ｐゴシック" pitchFamily="34" charset="-128"/>
              </a:rPr>
              <a:t>loads</a:t>
            </a:r>
          </a:p>
          <a:p>
            <a:r>
              <a:rPr lang="en-US" dirty="0">
                <a:latin typeface="Arial" pitchFamily="34" charset="0"/>
                <a:ea typeface="ＭＳ Ｐゴシック" pitchFamily="34" charset="-128"/>
              </a:rPr>
              <a:t>1,000 </a:t>
            </a:r>
            <a:r>
              <a:rPr lang="en-US" dirty="0" err="1">
                <a:latin typeface="Arial" pitchFamily="34" charset="0"/>
                <a:ea typeface="ＭＳ Ｐゴシック" pitchFamily="34" charset="-128"/>
              </a:rPr>
              <a:t>gpm</a:t>
            </a:r>
            <a:r>
              <a:rPr lang="en-US" dirty="0" smtClean="0">
                <a:latin typeface="Arial" pitchFamily="34" charset="0"/>
                <a:ea typeface="ＭＳ Ｐゴシック" pitchFamily="34" charset="-128"/>
              </a:rPr>
              <a:t> </a:t>
            </a:r>
            <a:r>
              <a:rPr lang="en-US" dirty="0">
                <a:latin typeface="Arial" pitchFamily="34" charset="0"/>
                <a:ea typeface="ＭＳ Ｐゴシック" pitchFamily="34" charset="-128"/>
              </a:rPr>
              <a:t>dry </a:t>
            </a:r>
            <a:r>
              <a:rPr lang="en-US" dirty="0" smtClean="0">
                <a:latin typeface="Arial" pitchFamily="34" charset="0"/>
                <a:ea typeface="ＭＳ Ｐゴシック" pitchFamily="34" charset="-128"/>
              </a:rPr>
              <a:t>hydrant</a:t>
            </a:r>
          </a:p>
          <a:p>
            <a:pPr marL="342900" lvl="1" indent="-342900">
              <a:buFontTx/>
              <a:buChar char="•"/>
            </a:pPr>
            <a:r>
              <a:rPr lang="en-US" i="1" dirty="0" smtClean="0">
                <a:latin typeface="Verdana" pitchFamily="34" charset="0"/>
              </a:rPr>
              <a:t>Minimum </a:t>
            </a:r>
            <a:r>
              <a:rPr lang="en-US" i="1" dirty="0">
                <a:latin typeface="Verdana" pitchFamily="34" charset="0"/>
              </a:rPr>
              <a:t>30,000 gallons</a:t>
            </a:r>
          </a:p>
          <a:p>
            <a:endParaRPr lang="en-US" dirty="0" smtClean="0">
              <a:latin typeface="Verdana"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p:cNvSpPr>
            <a:spLocks noGrp="1"/>
          </p:cNvSpPr>
          <p:nvPr>
            <p:ph type="title"/>
          </p:nvPr>
        </p:nvSpPr>
        <p:spPr/>
        <p:txBody>
          <a:bodyPr/>
          <a:lstStyle/>
          <a:p>
            <a:r>
              <a:rPr lang="en-US" smtClean="0">
                <a:latin typeface="Verdana" pitchFamily="34" charset="0"/>
              </a:rPr>
              <a:t>Dry Hydrants</a:t>
            </a:r>
          </a:p>
        </p:txBody>
      </p:sp>
      <p:sp>
        <p:nvSpPr>
          <p:cNvPr id="153603" name="Content Placeholder 2"/>
          <p:cNvSpPr>
            <a:spLocks noGrp="1"/>
          </p:cNvSpPr>
          <p:nvPr>
            <p:ph idx="1"/>
          </p:nvPr>
        </p:nvSpPr>
        <p:spPr/>
        <p:txBody>
          <a:bodyPr/>
          <a:lstStyle/>
          <a:p>
            <a:r>
              <a:rPr lang="en-US" dirty="0" smtClean="0">
                <a:latin typeface="Verdana" pitchFamily="34" charset="0"/>
              </a:rPr>
              <a:t>FD may need dry hydrants at lakes</a:t>
            </a:r>
          </a:p>
          <a:p>
            <a:pPr lvl="1"/>
            <a:r>
              <a:rPr lang="en-US" dirty="0" smtClean="0">
                <a:latin typeface="Verdana" pitchFamily="34" charset="0"/>
              </a:rPr>
              <a:t>reduce time to draft</a:t>
            </a:r>
          </a:p>
          <a:p>
            <a:pPr lvl="1"/>
            <a:r>
              <a:rPr lang="en-US" dirty="0" smtClean="0">
                <a:latin typeface="Verdana" pitchFamily="34" charset="0"/>
              </a:rPr>
              <a:t>May require siphon jets for high draft heights</a:t>
            </a:r>
          </a:p>
          <a:p>
            <a:pPr lvl="1"/>
            <a:r>
              <a:rPr lang="en-US" dirty="0" smtClean="0">
                <a:latin typeface="Verdana" pitchFamily="34" charset="0"/>
              </a:rPr>
              <a:t>Access </a:t>
            </a:r>
            <a:r>
              <a:rPr lang="en-US" dirty="0">
                <a:latin typeface="Verdana" pitchFamily="34" charset="0"/>
              </a:rPr>
              <a:t>from existing roadways or other installed all-weather surfaces</a:t>
            </a:r>
          </a:p>
          <a:p>
            <a:pPr lvl="1"/>
            <a:endParaRPr lang="en-US" dirty="0" smtClean="0">
              <a:latin typeface="Verdana"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4495800"/>
            <a:ext cx="2997200"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3"/>
          <p:cNvSpPr>
            <a:spLocks noGrp="1" noChangeArrowheads="1"/>
          </p:cNvSpPr>
          <p:nvPr>
            <p:ph type="title"/>
          </p:nvPr>
        </p:nvSpPr>
        <p:spPr>
          <a:xfrm>
            <a:off x="609600" y="-76200"/>
            <a:ext cx="8153400" cy="1143000"/>
          </a:xfrm>
        </p:spPr>
        <p:txBody>
          <a:bodyPr/>
          <a:lstStyle/>
          <a:p>
            <a:r>
              <a:rPr lang="en-US" dirty="0" smtClean="0">
                <a:latin typeface="Verdana" pitchFamily="34" charset="0"/>
              </a:rPr>
              <a:t>Objectives</a:t>
            </a:r>
          </a:p>
        </p:txBody>
      </p:sp>
      <p:sp>
        <p:nvSpPr>
          <p:cNvPr id="17411" name="Rectangle 14"/>
          <p:cNvSpPr>
            <a:spLocks noGrp="1" noChangeArrowheads="1"/>
          </p:cNvSpPr>
          <p:nvPr>
            <p:ph type="body" idx="1"/>
          </p:nvPr>
        </p:nvSpPr>
        <p:spPr>
          <a:xfrm>
            <a:off x="609600" y="838200"/>
            <a:ext cx="8153400" cy="4343400"/>
          </a:xfrm>
        </p:spPr>
        <p:txBody>
          <a:bodyPr/>
          <a:lstStyle/>
          <a:p>
            <a:r>
              <a:rPr lang="en-US" sz="2400" b="1" dirty="0" smtClean="0">
                <a:latin typeface="Verdana" pitchFamily="34" charset="0"/>
              </a:rPr>
              <a:t>Identify and describe the water sources in your community.</a:t>
            </a:r>
          </a:p>
          <a:p>
            <a:r>
              <a:rPr lang="en-US" sz="2400" dirty="0" smtClean="0">
                <a:latin typeface="Verdana" pitchFamily="34" charset="0"/>
              </a:rPr>
              <a:t>Describe the properties of water both at rest and in motion.</a:t>
            </a:r>
          </a:p>
          <a:p>
            <a:r>
              <a:rPr lang="en-US" sz="2400" dirty="0" smtClean="0">
                <a:latin typeface="Verdana" pitchFamily="34" charset="0"/>
              </a:rPr>
              <a:t>Evaluate the importance of the water supply systems.</a:t>
            </a:r>
          </a:p>
          <a:p>
            <a:r>
              <a:rPr lang="en-US" sz="2400" dirty="0">
                <a:latin typeface="Verdana" pitchFamily="34" charset="0"/>
              </a:rPr>
              <a:t>Recognize specific requirements of ISO grading for water supply systems.</a:t>
            </a:r>
          </a:p>
          <a:p>
            <a:r>
              <a:rPr lang="en-US" sz="2400" dirty="0">
                <a:latin typeface="Verdana" pitchFamily="34" charset="0"/>
              </a:rPr>
              <a:t>List the responsibilities of a water supply officer.</a:t>
            </a:r>
          </a:p>
          <a:p>
            <a:r>
              <a:rPr lang="en-US" sz="2400" dirty="0">
                <a:latin typeface="Verdana" pitchFamily="34" charset="0"/>
              </a:rPr>
              <a:t>Explain how to conduct a flow test.  </a:t>
            </a:r>
          </a:p>
          <a:p>
            <a:r>
              <a:rPr lang="en-US" sz="2400" dirty="0">
                <a:latin typeface="Verdana" pitchFamily="34" charset="0"/>
              </a:rPr>
              <a:t>Review specific components of a water supply system.</a:t>
            </a:r>
          </a:p>
          <a:p>
            <a:endParaRPr lang="en-US" dirty="0" smtClean="0">
              <a:latin typeface="Verdana"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tle 1"/>
          <p:cNvSpPr>
            <a:spLocks noGrp="1"/>
          </p:cNvSpPr>
          <p:nvPr>
            <p:ph type="title"/>
          </p:nvPr>
        </p:nvSpPr>
        <p:spPr/>
        <p:txBody>
          <a:bodyPr/>
          <a:lstStyle/>
          <a:p>
            <a:r>
              <a:rPr lang="en-US" smtClean="0">
                <a:latin typeface="Verdana" pitchFamily="34" charset="0"/>
              </a:rPr>
              <a:t>Water Tender Shuttles</a:t>
            </a:r>
          </a:p>
        </p:txBody>
      </p:sp>
      <p:sp>
        <p:nvSpPr>
          <p:cNvPr id="159747" name="Content Placeholder 2"/>
          <p:cNvSpPr>
            <a:spLocks noGrp="1"/>
          </p:cNvSpPr>
          <p:nvPr>
            <p:ph idx="1"/>
          </p:nvPr>
        </p:nvSpPr>
        <p:spPr/>
        <p:txBody>
          <a:bodyPr/>
          <a:lstStyle/>
          <a:p>
            <a:r>
              <a:rPr lang="en-US" dirty="0" smtClean="0">
                <a:latin typeface="Verdana" pitchFamily="34" charset="0"/>
              </a:rPr>
              <a:t>With limited water supply the fire department may need to shuttle water with tenders.</a:t>
            </a:r>
          </a:p>
          <a:p>
            <a:pPr lvl="1"/>
            <a:r>
              <a:rPr lang="en-US" i="1" dirty="0" smtClean="0">
                <a:latin typeface="Verdana" pitchFamily="34" charset="0"/>
              </a:rPr>
              <a:t>Arrive within 15 minutes of initial flow.</a:t>
            </a:r>
          </a:p>
          <a:p>
            <a:pPr lvl="1"/>
            <a:r>
              <a:rPr lang="en-US" i="1" dirty="0" smtClean="0">
                <a:latin typeface="Verdana" pitchFamily="34" charset="0"/>
              </a:rPr>
              <a:t>Provide sustained flow rates.</a:t>
            </a:r>
          </a:p>
          <a:p>
            <a:pPr lvl="1"/>
            <a:r>
              <a:rPr lang="en-US" i="1" dirty="0" smtClean="0">
                <a:latin typeface="Verdana" pitchFamily="34" charset="0"/>
              </a:rPr>
              <a:t>Demonstrate the ability to use shuttle system.</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itle 1"/>
          <p:cNvSpPr>
            <a:spLocks noGrp="1"/>
          </p:cNvSpPr>
          <p:nvPr>
            <p:ph type="title"/>
          </p:nvPr>
        </p:nvSpPr>
        <p:spPr/>
        <p:txBody>
          <a:bodyPr/>
          <a:lstStyle/>
          <a:p>
            <a:r>
              <a:rPr lang="en-US" smtClean="0">
                <a:latin typeface="Verdana" pitchFamily="34" charset="0"/>
              </a:rPr>
              <a:t>Water Tender Shuttles</a:t>
            </a:r>
          </a:p>
        </p:txBody>
      </p:sp>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795" t="-1823"/>
            </a:stretch>
          </a:blipFill>
          <a:ln>
            <a:miter lim="800000"/>
            <a:headEnd/>
            <a:tailEnd/>
          </a:ln>
        </p:spPr>
        <p:txBody>
          <a:bodyPr/>
          <a:lstStyle>
            <a:lvl1pPr marL="342900" indent="-342900">
              <a:defRPr sz="2400">
                <a:solidFill>
                  <a:schemeClr val="tx1"/>
                </a:solidFill>
                <a:latin typeface="Arial" pitchFamily="34" charset="0"/>
                <a:ea typeface="ＭＳ Ｐゴシック" pitchFamily="34" charset="-128"/>
              </a:defRPr>
            </a:lvl1pPr>
            <a:lvl2pPr marL="37931725" indent="-37474525">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3000" smtClean="0">
                <a:latin typeface="Verdana" pitchFamily="34" charset="0"/>
              </a:rPr>
              <a:t>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itle 1"/>
          <p:cNvSpPr>
            <a:spLocks noGrp="1"/>
          </p:cNvSpPr>
          <p:nvPr>
            <p:ph type="title"/>
          </p:nvPr>
        </p:nvSpPr>
        <p:spPr/>
        <p:txBody>
          <a:bodyPr/>
          <a:lstStyle/>
          <a:p>
            <a:r>
              <a:rPr lang="en-US" smtClean="0">
                <a:latin typeface="Verdana" pitchFamily="34" charset="0"/>
              </a:rPr>
              <a:t>Minimum Continuous Flow Calculations</a:t>
            </a:r>
          </a:p>
        </p:txBody>
      </p:sp>
      <p:pic>
        <p:nvPicPr>
          <p:cNvPr id="165891" name="Picture 3" descr="Screen Shot 2013-05-07 at 12.48.05 A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133600"/>
            <a:ext cx="8686800" cy="305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itle 1"/>
          <p:cNvSpPr>
            <a:spLocks noGrp="1"/>
          </p:cNvSpPr>
          <p:nvPr>
            <p:ph type="title"/>
          </p:nvPr>
        </p:nvSpPr>
        <p:spPr/>
        <p:txBody>
          <a:bodyPr/>
          <a:lstStyle/>
          <a:p>
            <a:r>
              <a:rPr lang="en-US" smtClean="0">
                <a:latin typeface="Verdana" pitchFamily="34" charset="0"/>
              </a:rPr>
              <a:t>History of Fire Suppression Rating Schedule</a:t>
            </a:r>
          </a:p>
        </p:txBody>
      </p:sp>
      <p:sp>
        <p:nvSpPr>
          <p:cNvPr id="167939" name="Content Placeholder 2"/>
          <p:cNvSpPr>
            <a:spLocks noGrp="1"/>
          </p:cNvSpPr>
          <p:nvPr>
            <p:ph idx="1"/>
          </p:nvPr>
        </p:nvSpPr>
        <p:spPr/>
        <p:txBody>
          <a:bodyPr/>
          <a:lstStyle/>
          <a:p>
            <a:r>
              <a:rPr lang="en-US" dirty="0" smtClean="0">
                <a:latin typeface="Verdana" pitchFamily="34" charset="0"/>
              </a:rPr>
              <a:t>Waterworks developed for domestic and sanitation purposes.</a:t>
            </a:r>
          </a:p>
          <a:p>
            <a:r>
              <a:rPr lang="en-US" dirty="0" smtClean="0">
                <a:latin typeface="Verdana" pitchFamily="34" charset="0"/>
              </a:rPr>
              <a:t>A side benefit was fire suppression.</a:t>
            </a:r>
          </a:p>
          <a:p>
            <a:r>
              <a:rPr lang="en-US" dirty="0" smtClean="0">
                <a:latin typeface="Verdana" pitchFamily="34" charset="0"/>
              </a:rPr>
              <a:t>Engineers in early 1900s analyzed the use of waterworks for fire suppression.</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itle 1"/>
          <p:cNvSpPr>
            <a:spLocks noGrp="1"/>
          </p:cNvSpPr>
          <p:nvPr>
            <p:ph type="title"/>
          </p:nvPr>
        </p:nvSpPr>
        <p:spPr/>
        <p:txBody>
          <a:bodyPr/>
          <a:lstStyle/>
          <a:p>
            <a:r>
              <a:rPr lang="en-US" smtClean="0">
                <a:latin typeface="Verdana" pitchFamily="34" charset="0"/>
              </a:rPr>
              <a:t>History of Fire Suppression Rating Schedule</a:t>
            </a:r>
          </a:p>
        </p:txBody>
      </p:sp>
      <p:sp>
        <p:nvSpPr>
          <p:cNvPr id="169987" name="Content Placeholder 2"/>
          <p:cNvSpPr>
            <a:spLocks noGrp="1"/>
          </p:cNvSpPr>
          <p:nvPr>
            <p:ph idx="1"/>
          </p:nvPr>
        </p:nvSpPr>
        <p:spPr>
          <a:xfrm>
            <a:off x="457200" y="1524000"/>
            <a:ext cx="8534400" cy="4343400"/>
          </a:xfrm>
        </p:spPr>
        <p:txBody>
          <a:bodyPr/>
          <a:lstStyle/>
          <a:p>
            <a:r>
              <a:rPr lang="en-US" dirty="0" smtClean="0">
                <a:latin typeface="Verdana" pitchFamily="34" charset="0"/>
              </a:rPr>
              <a:t>1892–Freeman's develops a population-based fire protection model.</a:t>
            </a:r>
          </a:p>
          <a:p>
            <a:pPr lvl="1"/>
            <a:r>
              <a:rPr lang="en-US" dirty="0" smtClean="0">
                <a:latin typeface="Verdana" pitchFamily="34" charset="0"/>
              </a:rPr>
              <a:t>6-inch water mains in residential districts</a:t>
            </a:r>
          </a:p>
          <a:p>
            <a:pPr lvl="1"/>
            <a:r>
              <a:rPr lang="en-US" dirty="0" smtClean="0">
                <a:latin typeface="Verdana" pitchFamily="34" charset="0"/>
              </a:rPr>
              <a:t>8-inch water mains in commercial districts</a:t>
            </a:r>
          </a:p>
          <a:p>
            <a:pPr lvl="1"/>
            <a:r>
              <a:rPr lang="en-US" dirty="0">
                <a:latin typeface="Verdana" pitchFamily="34" charset="0"/>
              </a:rPr>
              <a:t>Grid pattern</a:t>
            </a:r>
          </a:p>
          <a:p>
            <a:pPr lvl="1"/>
            <a:r>
              <a:rPr lang="en-US" dirty="0" smtClean="0">
                <a:latin typeface="Verdana" pitchFamily="34" charset="0"/>
              </a:rPr>
              <a:t>Hydrants space 250 feet </a:t>
            </a:r>
            <a:r>
              <a:rPr lang="en-US" dirty="0">
                <a:latin typeface="Verdana" pitchFamily="34" charset="0"/>
              </a:rPr>
              <a:t>in commercial </a:t>
            </a:r>
            <a:r>
              <a:rPr lang="en-US" dirty="0" smtClean="0">
                <a:latin typeface="Verdana" pitchFamily="34" charset="0"/>
              </a:rPr>
              <a:t>districts, 500 feet </a:t>
            </a:r>
            <a:r>
              <a:rPr lang="en-US" dirty="0">
                <a:latin typeface="Verdana" pitchFamily="34" charset="0"/>
              </a:rPr>
              <a:t>in residential</a:t>
            </a:r>
          </a:p>
          <a:p>
            <a:pPr lvl="1"/>
            <a:endParaRPr lang="en-US" dirty="0" smtClean="0">
              <a:latin typeface="Verdana"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Title 1"/>
          <p:cNvSpPr>
            <a:spLocks noGrp="1"/>
          </p:cNvSpPr>
          <p:nvPr>
            <p:ph type="title"/>
          </p:nvPr>
        </p:nvSpPr>
        <p:spPr/>
        <p:txBody>
          <a:bodyPr/>
          <a:lstStyle/>
          <a:p>
            <a:r>
              <a:rPr lang="en-US" smtClean="0">
                <a:latin typeface="Verdana" pitchFamily="34" charset="0"/>
              </a:rPr>
              <a:t>The ISO Public Protection Classification Schedule</a:t>
            </a:r>
          </a:p>
        </p:txBody>
      </p:sp>
      <p:sp>
        <p:nvSpPr>
          <p:cNvPr id="176131" name="Content Placeholder 2"/>
          <p:cNvSpPr>
            <a:spLocks noGrp="1"/>
          </p:cNvSpPr>
          <p:nvPr>
            <p:ph idx="1"/>
          </p:nvPr>
        </p:nvSpPr>
        <p:spPr/>
        <p:txBody>
          <a:bodyPr/>
          <a:lstStyle/>
          <a:p>
            <a:r>
              <a:rPr lang="en-US" dirty="0" smtClean="0">
                <a:latin typeface="Verdana" pitchFamily="34" charset="0"/>
              </a:rPr>
              <a:t>Fire defense measured by “Public Protection Classification Schedule."</a:t>
            </a:r>
          </a:p>
          <a:p>
            <a:r>
              <a:rPr lang="en-US" dirty="0" smtClean="0">
                <a:latin typeface="Verdana" pitchFamily="34" charset="0"/>
              </a:rPr>
              <a:t>Requirements are based on water delivery to a fire scene: at </a:t>
            </a:r>
            <a:r>
              <a:rPr lang="en-US" dirty="0">
                <a:latin typeface="Verdana" pitchFamily="34" charset="0"/>
              </a:rPr>
              <a:t>least </a:t>
            </a:r>
            <a:r>
              <a:rPr lang="en-US" dirty="0" smtClean="0">
                <a:latin typeface="Verdana" pitchFamily="34" charset="0"/>
              </a:rPr>
              <a:t>2 </a:t>
            </a:r>
            <a:r>
              <a:rPr lang="en-US" dirty="0">
                <a:latin typeface="Verdana" pitchFamily="34" charset="0"/>
              </a:rPr>
              <a:t>hours </a:t>
            </a:r>
            <a:r>
              <a:rPr lang="en-US" dirty="0" smtClean="0">
                <a:latin typeface="Verdana" pitchFamily="34" charset="0"/>
              </a:rPr>
              <a:t>at 250 </a:t>
            </a:r>
            <a:r>
              <a:rPr lang="en-US" dirty="0" err="1" smtClean="0">
                <a:latin typeface="Verdana" pitchFamily="34" charset="0"/>
              </a:rPr>
              <a:t>gpm</a:t>
            </a:r>
            <a:r>
              <a:rPr lang="en-US" dirty="0" smtClean="0">
                <a:latin typeface="Verdana" pitchFamily="34" charset="0"/>
              </a:rPr>
              <a: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Title 1"/>
          <p:cNvSpPr>
            <a:spLocks noGrp="1"/>
          </p:cNvSpPr>
          <p:nvPr>
            <p:ph type="title"/>
          </p:nvPr>
        </p:nvSpPr>
        <p:spPr/>
        <p:txBody>
          <a:bodyPr/>
          <a:lstStyle/>
          <a:p>
            <a:r>
              <a:rPr lang="en-US" smtClean="0">
                <a:latin typeface="Verdana" pitchFamily="34" charset="0"/>
              </a:rPr>
              <a:t>Fire Suppression Rating Schedule</a:t>
            </a:r>
          </a:p>
        </p:txBody>
      </p:sp>
      <p:sp>
        <p:nvSpPr>
          <p:cNvPr id="179203" name="Content Placeholder 2"/>
          <p:cNvSpPr>
            <a:spLocks noGrp="1"/>
          </p:cNvSpPr>
          <p:nvPr>
            <p:ph idx="1"/>
          </p:nvPr>
        </p:nvSpPr>
        <p:spPr/>
        <p:txBody>
          <a:bodyPr/>
          <a:lstStyle/>
          <a:p>
            <a:r>
              <a:rPr lang="en-US" dirty="0" smtClean="0">
                <a:latin typeface="Verdana" pitchFamily="34" charset="0"/>
              </a:rPr>
              <a:t>The ISO analyzes Fire defenses under the "Fire Suppression Rating Schedule" to determine "Public Protection Class.“</a:t>
            </a:r>
          </a:p>
          <a:p>
            <a:r>
              <a:rPr lang="en-US" dirty="0">
                <a:latin typeface="Verdana" pitchFamily="34" charset="0"/>
              </a:rPr>
              <a:t>The water delivery system is evaluated </a:t>
            </a:r>
            <a:r>
              <a:rPr lang="en-US" dirty="0" smtClean="0">
                <a:latin typeface="Verdana" pitchFamily="34" charset="0"/>
              </a:rPr>
              <a:t>based on what?</a:t>
            </a:r>
          </a:p>
          <a:p>
            <a:pPr lvl="1"/>
            <a:r>
              <a:rPr lang="en-US" i="1" dirty="0" smtClean="0">
                <a:latin typeface="Verdana" pitchFamily="34" charset="0"/>
              </a:rPr>
              <a:t>	Determines </a:t>
            </a:r>
            <a:r>
              <a:rPr lang="en-US" i="1" dirty="0">
                <a:latin typeface="Verdana" pitchFamily="34" charset="0"/>
              </a:rPr>
              <a:t>whether water system is capable of supplying needed fire flows</a:t>
            </a:r>
          </a:p>
          <a:p>
            <a:endParaRPr lang="en-US" dirty="0" smtClean="0">
              <a:latin typeface="Verdana"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itle 1"/>
          <p:cNvSpPr>
            <a:spLocks noGrp="1"/>
          </p:cNvSpPr>
          <p:nvPr>
            <p:ph type="title"/>
          </p:nvPr>
        </p:nvSpPr>
        <p:spPr/>
        <p:txBody>
          <a:bodyPr/>
          <a:lstStyle/>
          <a:p>
            <a:r>
              <a:rPr lang="en-US" smtClean="0">
                <a:latin typeface="Verdana" pitchFamily="34" charset="0"/>
              </a:rPr>
              <a:t>System Capacity</a:t>
            </a:r>
          </a:p>
        </p:txBody>
      </p:sp>
      <p:sp>
        <p:nvSpPr>
          <p:cNvPr id="183299" name="Content Placeholder 2"/>
          <p:cNvSpPr>
            <a:spLocks noGrp="1"/>
          </p:cNvSpPr>
          <p:nvPr>
            <p:ph idx="1"/>
          </p:nvPr>
        </p:nvSpPr>
        <p:spPr/>
        <p:txBody>
          <a:bodyPr/>
          <a:lstStyle/>
          <a:p>
            <a:r>
              <a:rPr lang="en-US" u="sng" dirty="0" smtClean="0">
                <a:latin typeface="Verdana" pitchFamily="34" charset="0"/>
              </a:rPr>
              <a:t>The supply works capacity is based on</a:t>
            </a:r>
            <a:r>
              <a:rPr lang="en-US" dirty="0" smtClean="0">
                <a:latin typeface="Verdana" pitchFamily="34" charset="0"/>
              </a:rPr>
              <a:t>:</a:t>
            </a:r>
          </a:p>
          <a:p>
            <a:r>
              <a:rPr lang="en-US" i="1" dirty="0" smtClean="0">
                <a:latin typeface="Verdana" pitchFamily="34" charset="0"/>
              </a:rPr>
              <a:t>Normal system demands including average daily demand, maximum daily demand and peak hourly demand</a:t>
            </a:r>
          </a:p>
          <a:p>
            <a:r>
              <a:rPr lang="en-US" i="1" dirty="0" smtClean="0">
                <a:latin typeface="Verdana" pitchFamily="34" charset="0"/>
              </a:rPr>
              <a:t>Needed fire flow determines required engine and ladder companies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Title 1"/>
          <p:cNvSpPr>
            <a:spLocks noGrp="1"/>
          </p:cNvSpPr>
          <p:nvPr>
            <p:ph type="title"/>
          </p:nvPr>
        </p:nvSpPr>
        <p:spPr/>
        <p:txBody>
          <a:bodyPr/>
          <a:lstStyle/>
          <a:p>
            <a:r>
              <a:rPr lang="en-US" smtClean="0">
                <a:latin typeface="Verdana" pitchFamily="34" charset="0"/>
              </a:rPr>
              <a:t>Needed Fire Flow Formula</a:t>
            </a:r>
          </a:p>
        </p:txBody>
      </p:sp>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795" r="-2169" b="-2244"/>
            </a:stretch>
          </a:blipFill>
          <a:ln>
            <a:miter lim="800000"/>
            <a:headEnd/>
            <a:tailEnd/>
          </a:ln>
        </p:spPr>
        <p:txBody>
          <a:bodyPr/>
          <a:lstStyle>
            <a:lvl1pPr marL="342900" indent="-342900">
              <a:defRPr sz="2400">
                <a:solidFill>
                  <a:schemeClr val="tx1"/>
                </a:solidFill>
                <a:latin typeface="Arial" pitchFamily="34" charset="0"/>
                <a:ea typeface="ＭＳ Ｐゴシック" pitchFamily="34" charset="-128"/>
              </a:defRPr>
            </a:lvl1pPr>
            <a:lvl2pPr marL="37931725" indent="-37474525">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3000" smtClean="0">
                <a:latin typeface="Verdana" pitchFamily="34" charset="0"/>
              </a:rPr>
              <a:t>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itle 1"/>
          <p:cNvSpPr>
            <a:spLocks noGrp="1"/>
          </p:cNvSpPr>
          <p:nvPr>
            <p:ph type="title"/>
          </p:nvPr>
        </p:nvSpPr>
        <p:spPr/>
        <p:txBody>
          <a:bodyPr/>
          <a:lstStyle/>
          <a:p>
            <a:r>
              <a:rPr lang="en-US" smtClean="0">
                <a:latin typeface="Verdana" pitchFamily="34" charset="0"/>
              </a:rPr>
              <a:t>Needed Fire Flow</a:t>
            </a:r>
          </a:p>
        </p:txBody>
      </p:sp>
      <p:sp>
        <p:nvSpPr>
          <p:cNvPr id="187395" name="Content Placeholder 2"/>
          <p:cNvSpPr>
            <a:spLocks noGrp="1"/>
          </p:cNvSpPr>
          <p:nvPr>
            <p:ph idx="1"/>
          </p:nvPr>
        </p:nvSpPr>
        <p:spPr/>
        <p:txBody>
          <a:bodyPr/>
          <a:lstStyle/>
          <a:p>
            <a:r>
              <a:rPr lang="en-US" dirty="0" smtClean="0">
                <a:latin typeface="Verdana" pitchFamily="34" charset="0"/>
              </a:rPr>
              <a:t>NFF is evaluated against three criteria to determine percentage of points credited: </a:t>
            </a:r>
          </a:p>
          <a:p>
            <a:pPr lvl="1"/>
            <a:r>
              <a:rPr lang="en-US" i="1" dirty="0" smtClean="0">
                <a:latin typeface="Verdana" pitchFamily="34" charset="0"/>
              </a:rPr>
              <a:t>Supply works' water capacity</a:t>
            </a:r>
          </a:p>
          <a:p>
            <a:pPr lvl="1"/>
            <a:r>
              <a:rPr lang="en-US" i="1" dirty="0" smtClean="0">
                <a:latin typeface="Verdana" pitchFamily="34" charset="0"/>
              </a:rPr>
              <a:t>Capacity of water distribution system </a:t>
            </a:r>
          </a:p>
          <a:p>
            <a:pPr lvl="1"/>
            <a:r>
              <a:rPr lang="en-US" i="1" dirty="0" smtClean="0">
                <a:latin typeface="Verdana" pitchFamily="34" charset="0"/>
              </a:rPr>
              <a:t>Hydrant </a:t>
            </a:r>
            <a:r>
              <a:rPr lang="en-US" i="1" dirty="0">
                <a:latin typeface="Verdana" pitchFamily="34" charset="0"/>
              </a:rPr>
              <a:t>Capacity </a:t>
            </a:r>
            <a:r>
              <a:rPr lang="en-US" i="1" dirty="0" smtClean="0">
                <a:latin typeface="Verdana" pitchFamily="34" charset="0"/>
              </a:rPr>
              <a:t>within 1,000 feet</a:t>
            </a:r>
          </a:p>
          <a:p>
            <a:pPr>
              <a:buFont typeface="Arial" panose="020B0604020202020204" pitchFamily="34" charset="0"/>
              <a:buChar char="•"/>
            </a:pPr>
            <a:r>
              <a:rPr lang="en-US" dirty="0" smtClean="0">
                <a:latin typeface="Arial" pitchFamily="34" charset="0"/>
                <a:ea typeface="ＭＳ Ｐゴシック" pitchFamily="34" charset="-128"/>
              </a:rPr>
              <a:t>Two </a:t>
            </a:r>
            <a:r>
              <a:rPr lang="en-US" dirty="0">
                <a:latin typeface="Arial" pitchFamily="34" charset="0"/>
                <a:ea typeface="ＭＳ Ｐゴシック" pitchFamily="34" charset="-128"/>
              </a:rPr>
              <a:t>parts of the rating </a:t>
            </a:r>
            <a:r>
              <a:rPr lang="en-US" dirty="0" smtClean="0">
                <a:latin typeface="Arial" pitchFamily="34" charset="0"/>
                <a:ea typeface="ＭＳ Ｐゴシック" pitchFamily="34" charset="-128"/>
              </a:rPr>
              <a:t>schedule</a:t>
            </a:r>
          </a:p>
          <a:p>
            <a:pPr lvl="1">
              <a:buFont typeface="Arial" panose="020B0604020202020204" pitchFamily="34" charset="0"/>
              <a:buChar char="•"/>
            </a:pPr>
            <a:r>
              <a:rPr lang="en-US" b="1" dirty="0" smtClean="0">
                <a:latin typeface="Arial" pitchFamily="34" charset="0"/>
                <a:ea typeface="ＭＳ Ｐゴシック" pitchFamily="34" charset="-128"/>
              </a:rPr>
              <a:t>Section </a:t>
            </a:r>
            <a:r>
              <a:rPr lang="en-US" b="1" dirty="0">
                <a:latin typeface="Arial" pitchFamily="34" charset="0"/>
                <a:ea typeface="ＭＳ Ｐゴシック" pitchFamily="34" charset="-128"/>
              </a:rPr>
              <a:t>I </a:t>
            </a:r>
            <a:r>
              <a:rPr lang="en-US" dirty="0" smtClean="0">
                <a:latin typeface="Arial" pitchFamily="34" charset="0"/>
                <a:ea typeface="ＭＳ Ｐゴシック" pitchFamily="34" charset="-128"/>
              </a:rPr>
              <a:t>NFF</a:t>
            </a:r>
            <a:r>
              <a:rPr lang="en-US" b="1" dirty="0" smtClean="0">
                <a:latin typeface="Arial" pitchFamily="34" charset="0"/>
                <a:ea typeface="ＭＳ Ｐゴシック" pitchFamily="34" charset="-128"/>
              </a:rPr>
              <a:t> - </a:t>
            </a:r>
            <a:r>
              <a:rPr lang="en-US" dirty="0" smtClean="0">
                <a:latin typeface="Arial" pitchFamily="34" charset="0"/>
                <a:ea typeface="ＭＳ Ｐゴシック" pitchFamily="34" charset="-128"/>
              </a:rPr>
              <a:t>3,500 </a:t>
            </a:r>
            <a:r>
              <a:rPr lang="en-US" dirty="0" err="1">
                <a:latin typeface="Arial" pitchFamily="34" charset="0"/>
                <a:ea typeface="ＭＳ Ｐゴシック" pitchFamily="34" charset="-128"/>
              </a:rPr>
              <a:t>gpm</a:t>
            </a:r>
            <a:r>
              <a:rPr lang="en-US" dirty="0">
                <a:latin typeface="Arial" pitchFamily="34" charset="0"/>
                <a:ea typeface="ＭＳ Ｐゴシック" pitchFamily="34" charset="-128"/>
              </a:rPr>
              <a:t> or less</a:t>
            </a:r>
            <a:r>
              <a:rPr lang="en-US" dirty="0" smtClean="0">
                <a:latin typeface="Arial" pitchFamily="34" charset="0"/>
                <a:ea typeface="ＭＳ Ｐゴシック" pitchFamily="34" charset="-128"/>
              </a:rPr>
              <a:t>.</a:t>
            </a:r>
          </a:p>
          <a:p>
            <a:pPr lvl="1">
              <a:buFont typeface="Arial" panose="020B0604020202020204" pitchFamily="34" charset="0"/>
              <a:buChar char="•"/>
            </a:pPr>
            <a:r>
              <a:rPr lang="en-US" b="1" dirty="0">
                <a:latin typeface="Arial" pitchFamily="34" charset="0"/>
                <a:ea typeface="ＭＳ Ｐゴシック" pitchFamily="34" charset="-128"/>
              </a:rPr>
              <a:t>Section II </a:t>
            </a:r>
            <a:r>
              <a:rPr lang="en-US" dirty="0" smtClean="0">
                <a:latin typeface="Arial" pitchFamily="34" charset="0"/>
                <a:ea typeface="ＭＳ Ｐゴシック" pitchFamily="34" charset="-128"/>
              </a:rPr>
              <a:t>NFF - </a:t>
            </a:r>
            <a:r>
              <a:rPr lang="en-US" dirty="0">
                <a:latin typeface="Arial" pitchFamily="34" charset="0"/>
                <a:ea typeface="ＭＳ Ｐゴシック" pitchFamily="34" charset="-128"/>
              </a:rPr>
              <a:t>in </a:t>
            </a:r>
            <a:r>
              <a:rPr lang="en-US" dirty="0" smtClean="0">
                <a:latin typeface="Arial" pitchFamily="34" charset="0"/>
                <a:ea typeface="ＭＳ Ｐゴシック" pitchFamily="34" charset="-128"/>
              </a:rPr>
              <a:t>3,500+ </a:t>
            </a:r>
            <a:r>
              <a:rPr lang="en-US" dirty="0" err="1">
                <a:latin typeface="Arial" pitchFamily="34" charset="0"/>
                <a:ea typeface="ＭＳ Ｐゴシック" pitchFamily="34" charset="-128"/>
              </a:rPr>
              <a:t>gpm</a:t>
            </a:r>
            <a:endParaRPr lang="en-US" dirty="0">
              <a:latin typeface="Arial" pitchFamily="34" charset="0"/>
              <a:ea typeface="ＭＳ Ｐゴシック" pitchFamily="34" charset="-128"/>
            </a:endParaRPr>
          </a:p>
          <a:p>
            <a:pPr lvl="1"/>
            <a:endParaRPr lang="en-US" i="1" dirty="0" smtClean="0">
              <a:latin typeface="Verdana"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latin typeface="Verdana" pitchFamily="34" charset="0"/>
              </a:rPr>
              <a:t>Introduction</a:t>
            </a:r>
          </a:p>
        </p:txBody>
      </p:sp>
      <p:sp>
        <p:nvSpPr>
          <p:cNvPr id="20483" name="Content Placeholder 2"/>
          <p:cNvSpPr>
            <a:spLocks noGrp="1"/>
          </p:cNvSpPr>
          <p:nvPr>
            <p:ph idx="1"/>
          </p:nvPr>
        </p:nvSpPr>
        <p:spPr/>
        <p:txBody>
          <a:bodyPr/>
          <a:lstStyle/>
          <a:p>
            <a:r>
              <a:rPr lang="en-US" dirty="0" smtClean="0">
                <a:latin typeface="Verdana" pitchFamily="34" charset="0"/>
              </a:rPr>
              <a:t>Improve local water resources.</a:t>
            </a:r>
          </a:p>
          <a:p>
            <a:r>
              <a:rPr lang="en-US" dirty="0" smtClean="0">
                <a:latin typeface="Verdana" pitchFamily="34" charset="0"/>
              </a:rPr>
              <a:t>Adequate and reliable water systems.</a:t>
            </a:r>
          </a:p>
          <a:p>
            <a:r>
              <a:rPr lang="en-US" dirty="0" smtClean="0">
                <a:latin typeface="Verdana" pitchFamily="34" charset="0"/>
              </a:rPr>
              <a:t>Water is best for fire suppression</a:t>
            </a:r>
          </a:p>
          <a:p>
            <a:r>
              <a:rPr lang="en-US" dirty="0" smtClean="0">
                <a:latin typeface="Verdana" pitchFamily="34" charset="0"/>
              </a:rPr>
              <a:t>Work </a:t>
            </a:r>
            <a:r>
              <a:rPr lang="en-US" dirty="0">
                <a:latin typeface="Verdana" pitchFamily="34" charset="0"/>
              </a:rPr>
              <a:t>with other local </a:t>
            </a:r>
            <a:r>
              <a:rPr lang="en-US" dirty="0" smtClean="0">
                <a:latin typeface="Verdana" pitchFamily="34" charset="0"/>
              </a:rPr>
              <a:t>officials</a:t>
            </a:r>
          </a:p>
          <a:p>
            <a:r>
              <a:rPr lang="en-US" dirty="0" smtClean="0">
                <a:latin typeface="Verdana" pitchFamily="34" charset="0"/>
              </a:rPr>
              <a:t>Water </a:t>
            </a:r>
            <a:r>
              <a:rPr lang="en-US" dirty="0">
                <a:latin typeface="Verdana" pitchFamily="34" charset="0"/>
              </a:rPr>
              <a:t>systems become more reliable.</a:t>
            </a:r>
          </a:p>
          <a:p>
            <a:r>
              <a:rPr lang="en-US" dirty="0" smtClean="0">
                <a:latin typeface="Verdana" pitchFamily="34" charset="0"/>
              </a:rPr>
              <a:t>Secondary </a:t>
            </a:r>
            <a:r>
              <a:rPr lang="en-US" dirty="0">
                <a:latin typeface="Verdana" pitchFamily="34" charset="0"/>
              </a:rPr>
              <a:t>sources are identified.</a:t>
            </a:r>
          </a:p>
          <a:p>
            <a:r>
              <a:rPr lang="en-US" dirty="0">
                <a:latin typeface="Verdana" pitchFamily="34" charset="0"/>
              </a:rPr>
              <a:t>Insurance costs may be reduced.</a:t>
            </a:r>
          </a:p>
          <a:p>
            <a:pPr marL="0" indent="0">
              <a:buNone/>
            </a:pPr>
            <a:endParaRPr lang="en-US" dirty="0" smtClean="0">
              <a:latin typeface="Verdana"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Title 1"/>
          <p:cNvSpPr>
            <a:spLocks noGrp="1"/>
          </p:cNvSpPr>
          <p:nvPr>
            <p:ph type="title"/>
          </p:nvPr>
        </p:nvSpPr>
        <p:spPr/>
        <p:txBody>
          <a:bodyPr/>
          <a:lstStyle/>
          <a:p>
            <a:r>
              <a:rPr lang="en-US" smtClean="0">
                <a:latin typeface="Verdana" pitchFamily="34" charset="0"/>
              </a:rPr>
              <a:t>Water System Capacity</a:t>
            </a:r>
          </a:p>
        </p:txBody>
      </p:sp>
      <p:sp>
        <p:nvSpPr>
          <p:cNvPr id="191491" name="Content Placeholder 2"/>
          <p:cNvSpPr>
            <a:spLocks noGrp="1"/>
          </p:cNvSpPr>
          <p:nvPr>
            <p:ph idx="1"/>
          </p:nvPr>
        </p:nvSpPr>
        <p:spPr/>
        <p:txBody>
          <a:bodyPr/>
          <a:lstStyle/>
          <a:p>
            <a:r>
              <a:rPr lang="en-US" dirty="0" smtClean="0">
                <a:latin typeface="Verdana" pitchFamily="34" charset="0"/>
              </a:rPr>
              <a:t>Maximum daily </a:t>
            </a:r>
            <a:r>
              <a:rPr lang="en-US" i="1" dirty="0" smtClean="0">
                <a:latin typeface="Verdana" pitchFamily="34" charset="0"/>
              </a:rPr>
              <a:t>consumption</a:t>
            </a:r>
            <a:r>
              <a:rPr lang="en-US" dirty="0" smtClean="0">
                <a:latin typeface="Verdana" pitchFamily="34" charset="0"/>
              </a:rPr>
              <a:t> determines </a:t>
            </a:r>
            <a:r>
              <a:rPr lang="en-US" i="1" dirty="0" smtClean="0">
                <a:latin typeface="Verdana" pitchFamily="34" charset="0"/>
              </a:rPr>
              <a:t>capacity</a:t>
            </a:r>
            <a:r>
              <a:rPr lang="en-US" dirty="0" smtClean="0">
                <a:latin typeface="Verdana" pitchFamily="34" charset="0"/>
              </a:rPr>
              <a:t> for domestic </a:t>
            </a:r>
            <a:r>
              <a:rPr lang="en-US" i="1" dirty="0" smtClean="0">
                <a:latin typeface="Verdana" pitchFamily="34" charset="0"/>
              </a:rPr>
              <a:t>consumption</a:t>
            </a:r>
            <a:r>
              <a:rPr lang="en-US" dirty="0" smtClean="0">
                <a:latin typeface="Verdana" pitchFamily="34" charset="0"/>
              </a:rPr>
              <a:t> and fire protection.</a:t>
            </a:r>
          </a:p>
          <a:p>
            <a:r>
              <a:rPr lang="en-US" dirty="0" smtClean="0">
                <a:latin typeface="Verdana" pitchFamily="34" charset="0"/>
              </a:rPr>
              <a:t>Estimate by multiplying average daily </a:t>
            </a:r>
            <a:r>
              <a:rPr lang="en-US" i="1" dirty="0" smtClean="0">
                <a:latin typeface="Verdana" pitchFamily="34" charset="0"/>
              </a:rPr>
              <a:t>consumption</a:t>
            </a:r>
            <a:r>
              <a:rPr lang="en-US" dirty="0" smtClean="0">
                <a:latin typeface="Verdana" pitchFamily="34" charset="0"/>
              </a:rPr>
              <a:t> by population.</a:t>
            </a:r>
          </a:p>
          <a:p>
            <a:pPr lvl="1"/>
            <a:r>
              <a:rPr lang="en-US" dirty="0">
                <a:latin typeface="Verdana" pitchFamily="34" charset="0"/>
              </a:rPr>
              <a:t>Supply capacity = pump + filter capacity</a:t>
            </a:r>
          </a:p>
          <a:p>
            <a:pPr lvl="1"/>
            <a:r>
              <a:rPr lang="en-US" dirty="0">
                <a:latin typeface="Verdana" pitchFamily="34" charset="0"/>
              </a:rPr>
              <a:t>Pump capacity – pump ratings</a:t>
            </a:r>
          </a:p>
          <a:p>
            <a:pPr lvl="1"/>
            <a:r>
              <a:rPr lang="en-US" dirty="0">
                <a:latin typeface="Verdana" pitchFamily="34" charset="0"/>
              </a:rPr>
              <a:t>Filter capacity – flow in </a:t>
            </a:r>
            <a:r>
              <a:rPr lang="en-US" dirty="0" err="1">
                <a:latin typeface="Verdana" pitchFamily="34" charset="0"/>
              </a:rPr>
              <a:t>gpm</a:t>
            </a:r>
            <a:endParaRPr lang="en-US" dirty="0">
              <a:latin typeface="Verdana" pitchFamily="34" charset="0"/>
            </a:endParaRPr>
          </a:p>
          <a:p>
            <a:endParaRPr lang="en-US" dirty="0" smtClean="0">
              <a:latin typeface="Verdana"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Title 1"/>
          <p:cNvSpPr>
            <a:spLocks noGrp="1"/>
          </p:cNvSpPr>
          <p:nvPr>
            <p:ph type="title"/>
          </p:nvPr>
        </p:nvSpPr>
        <p:spPr/>
        <p:txBody>
          <a:bodyPr/>
          <a:lstStyle/>
          <a:p>
            <a:r>
              <a:rPr lang="en-US" smtClean="0">
                <a:latin typeface="Verdana" pitchFamily="34" charset="0"/>
              </a:rPr>
              <a:t>Water System Capacity Example</a:t>
            </a:r>
          </a:p>
        </p:txBody>
      </p:sp>
      <p:sp>
        <p:nvSpPr>
          <p:cNvPr id="15"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795" t="-1823"/>
            </a:stretch>
          </a:blipFill>
          <a:ln>
            <a:miter lim="800000"/>
            <a:headEnd/>
            <a:tailEnd/>
          </a:ln>
        </p:spPr>
        <p:txBody>
          <a:bodyPr/>
          <a:lstStyle>
            <a:lvl1pPr marL="342900" indent="-342900">
              <a:defRPr sz="2400">
                <a:solidFill>
                  <a:schemeClr val="tx1"/>
                </a:solidFill>
                <a:latin typeface="Arial" pitchFamily="34" charset="0"/>
                <a:ea typeface="ＭＳ Ｐゴシック" pitchFamily="34" charset="-128"/>
              </a:defRPr>
            </a:lvl1pPr>
            <a:lvl2pPr marL="37931725" indent="-37474525">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buFontTx/>
              <a:buNone/>
            </a:pPr>
            <a:r>
              <a:rPr lang="en-US" sz="3000" smtClean="0">
                <a:latin typeface="Verdana" pitchFamily="34" charset="0"/>
              </a:rPr>
              <a:t> </a:t>
            </a:r>
          </a:p>
        </p:txBody>
      </p:sp>
      <p:sp>
        <p:nvSpPr>
          <p:cNvPr id="195590" name="Text Box 6"/>
          <p:cNvSpPr txBox="1">
            <a:spLocks noChangeArrowheads="1"/>
          </p:cNvSpPr>
          <p:nvPr/>
        </p:nvSpPr>
        <p:spPr bwMode="auto">
          <a:xfrm>
            <a:off x="2743200" y="5867400"/>
            <a:ext cx="3876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37931725" indent="-37474525">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b="1" i="1"/>
              <a:t>See example on page 345</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Title 1"/>
          <p:cNvSpPr>
            <a:spLocks noGrp="1"/>
          </p:cNvSpPr>
          <p:nvPr>
            <p:ph type="title"/>
          </p:nvPr>
        </p:nvSpPr>
        <p:spPr/>
        <p:txBody>
          <a:bodyPr/>
          <a:lstStyle/>
          <a:p>
            <a:r>
              <a:rPr lang="en-US" smtClean="0">
                <a:latin typeface="Verdana" pitchFamily="34" charset="0"/>
              </a:rPr>
              <a:t>Water System Capacity Example</a:t>
            </a:r>
          </a:p>
        </p:txBody>
      </p:sp>
      <p:sp>
        <p:nvSpPr>
          <p:cNvPr id="7"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795" t="-1823"/>
            </a:stretch>
          </a:blipFill>
          <a:ln>
            <a:miter lim="800000"/>
            <a:headEnd/>
            <a:tailEnd/>
          </a:ln>
          <a:extLst/>
        </p:spPr>
        <p:txBody>
          <a:bodyPr/>
          <a:lstStyle/>
          <a:p>
            <a:pPr>
              <a:buFontTx/>
              <a:buNone/>
              <a:defRPr/>
            </a:pPr>
            <a:r>
              <a:rPr lang="en-US" dirty="0" smtClean="0">
                <a:noFill/>
              </a:rPr>
              <a:t> </a:t>
            </a:r>
            <a:endParaRPr lang="en-US" dirty="0">
              <a:noFill/>
            </a:endParaRPr>
          </a:p>
        </p:txBody>
      </p:sp>
      <p:sp>
        <p:nvSpPr>
          <p:cNvPr id="197636" name="Text Box 4"/>
          <p:cNvSpPr txBox="1">
            <a:spLocks noChangeArrowheads="1"/>
          </p:cNvSpPr>
          <p:nvPr/>
        </p:nvSpPr>
        <p:spPr bwMode="auto">
          <a:xfrm>
            <a:off x="2743200" y="5867400"/>
            <a:ext cx="3876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37931725" indent="-37474525">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b="1" i="1"/>
              <a:t>See example on page 345</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Title 1"/>
          <p:cNvSpPr>
            <a:spLocks noGrp="1"/>
          </p:cNvSpPr>
          <p:nvPr>
            <p:ph type="title"/>
          </p:nvPr>
        </p:nvSpPr>
        <p:spPr/>
        <p:txBody>
          <a:bodyPr/>
          <a:lstStyle/>
          <a:p>
            <a:r>
              <a:rPr lang="en-US" smtClean="0">
                <a:latin typeface="Verdana" pitchFamily="34" charset="0"/>
              </a:rPr>
              <a:t>Fire Hydrant Distribution</a:t>
            </a:r>
          </a:p>
        </p:txBody>
      </p:sp>
      <p:sp>
        <p:nvSpPr>
          <p:cNvPr id="199683" name="Content Placeholder 2"/>
          <p:cNvSpPr>
            <a:spLocks noGrp="1"/>
          </p:cNvSpPr>
          <p:nvPr>
            <p:ph idx="1"/>
          </p:nvPr>
        </p:nvSpPr>
        <p:spPr/>
        <p:txBody>
          <a:bodyPr/>
          <a:lstStyle/>
          <a:p>
            <a:r>
              <a:rPr lang="en-US" smtClean="0">
                <a:latin typeface="Verdana" pitchFamily="34" charset="0"/>
              </a:rPr>
              <a:t>Based on distance of closest fire hydrant to building requiring a specific needed fire flow</a:t>
            </a:r>
          </a:p>
          <a:p>
            <a:r>
              <a:rPr lang="en-US" u="sng" smtClean="0">
                <a:latin typeface="Verdana" pitchFamily="34" charset="0"/>
              </a:rPr>
              <a:t>Flow is determined by:</a:t>
            </a:r>
          </a:p>
          <a:p>
            <a:pPr lvl="1"/>
            <a:r>
              <a:rPr lang="en-US" i="1" smtClean="0">
                <a:latin typeface="Verdana" pitchFamily="34" charset="0"/>
              </a:rPr>
              <a:t>Maximum distance of 1000 feet</a:t>
            </a:r>
          </a:p>
          <a:p>
            <a:pPr lvl="1"/>
            <a:r>
              <a:rPr lang="en-US" i="1" smtClean="0">
                <a:latin typeface="Verdana" pitchFamily="34" charset="0"/>
              </a:rPr>
              <a:t>1000 gpm within 300 feet</a:t>
            </a:r>
          </a:p>
          <a:p>
            <a:pPr lvl="1"/>
            <a:r>
              <a:rPr lang="en-US" i="1" smtClean="0">
                <a:latin typeface="Verdana" pitchFamily="34" charset="0"/>
              </a:rPr>
              <a:t>670 gpm within 600 feet</a:t>
            </a:r>
          </a:p>
          <a:p>
            <a:pPr lvl="1"/>
            <a:r>
              <a:rPr lang="en-US" i="1" smtClean="0">
                <a:latin typeface="Verdana" pitchFamily="34" charset="0"/>
              </a:rPr>
              <a:t>250 gpm within 1000 feet</a:t>
            </a:r>
          </a:p>
          <a:p>
            <a:pPr lvl="1"/>
            <a:r>
              <a:rPr lang="en-US" i="1" smtClean="0">
                <a:latin typeface="Verdana" pitchFamily="34" charset="0"/>
              </a:rPr>
              <a:t>Measured by length of fire hose</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Title 1"/>
          <p:cNvSpPr>
            <a:spLocks noGrp="1"/>
          </p:cNvSpPr>
          <p:nvPr>
            <p:ph type="title"/>
          </p:nvPr>
        </p:nvSpPr>
        <p:spPr/>
        <p:txBody>
          <a:bodyPr/>
          <a:lstStyle/>
          <a:p>
            <a:r>
              <a:rPr lang="en-US" smtClean="0">
                <a:latin typeface="Verdana" pitchFamily="34" charset="0"/>
              </a:rPr>
              <a:t>Fire Hydrant Distribution</a:t>
            </a:r>
          </a:p>
        </p:txBody>
      </p:sp>
      <p:sp>
        <p:nvSpPr>
          <p:cNvPr id="200707" name="Content Placeholder 2"/>
          <p:cNvSpPr>
            <a:spLocks noGrp="1"/>
          </p:cNvSpPr>
          <p:nvPr>
            <p:ph idx="1"/>
          </p:nvPr>
        </p:nvSpPr>
        <p:spPr/>
        <p:txBody>
          <a:bodyPr/>
          <a:lstStyle/>
          <a:p>
            <a:r>
              <a:rPr lang="en-US" smtClean="0">
                <a:latin typeface="Verdana" pitchFamily="34" charset="0"/>
              </a:rPr>
              <a:t>Fire hydrants are rated by size and type of outlets present.</a:t>
            </a:r>
          </a:p>
          <a:p>
            <a:pPr lvl="1"/>
            <a:r>
              <a:rPr lang="en-US" i="1" smtClean="0">
                <a:latin typeface="Verdana" pitchFamily="34" charset="0"/>
              </a:rPr>
              <a:t>Steamer outlet credited for 1,000 gpm</a:t>
            </a:r>
          </a:p>
          <a:p>
            <a:pPr lvl="1"/>
            <a:r>
              <a:rPr lang="en-US" i="1" smtClean="0">
                <a:latin typeface="Verdana" pitchFamily="34" charset="0"/>
              </a:rPr>
              <a:t>Two 2½-inch hose outlets credited for 750 gpm</a:t>
            </a:r>
          </a:p>
          <a:p>
            <a:pPr lvl="1"/>
            <a:r>
              <a:rPr lang="en-US" i="1" smtClean="0">
                <a:latin typeface="Verdana" pitchFamily="34" charset="0"/>
              </a:rPr>
              <a:t>Single 2½-inch outlet credited for 500 gpm</a:t>
            </a:r>
          </a:p>
          <a:p>
            <a:r>
              <a:rPr lang="en-US" smtClean="0">
                <a:latin typeface="Verdana" pitchFamily="34" charset="0"/>
              </a:rPr>
              <a:t>Needed fire flow is based on weakest link in system.</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Title 1"/>
          <p:cNvSpPr>
            <a:spLocks noGrp="1"/>
          </p:cNvSpPr>
          <p:nvPr>
            <p:ph type="title"/>
          </p:nvPr>
        </p:nvSpPr>
        <p:spPr/>
        <p:txBody>
          <a:bodyPr/>
          <a:lstStyle/>
          <a:p>
            <a:r>
              <a:rPr lang="en-US" smtClean="0">
                <a:latin typeface="Verdana" pitchFamily="34" charset="0"/>
              </a:rPr>
              <a:t>Fire Hydrant Maintenance</a:t>
            </a:r>
          </a:p>
        </p:txBody>
      </p:sp>
      <p:sp>
        <p:nvSpPr>
          <p:cNvPr id="204803" name="Content Placeholder 2"/>
          <p:cNvSpPr>
            <a:spLocks noGrp="1"/>
          </p:cNvSpPr>
          <p:nvPr>
            <p:ph idx="1"/>
          </p:nvPr>
        </p:nvSpPr>
        <p:spPr/>
        <p:txBody>
          <a:bodyPr/>
          <a:lstStyle/>
          <a:p>
            <a:r>
              <a:rPr lang="en-US" dirty="0" smtClean="0">
                <a:latin typeface="Verdana" pitchFamily="34" charset="0"/>
              </a:rPr>
              <a:t>Inspect and maintain fire hydrants:</a:t>
            </a:r>
          </a:p>
          <a:p>
            <a:pPr lvl="1"/>
            <a:r>
              <a:rPr lang="en-US" i="1" dirty="0" smtClean="0">
                <a:latin typeface="Verdana" pitchFamily="34" charset="0"/>
              </a:rPr>
              <a:t>100 - 6 months, 80 – year, 40 - 5 years</a:t>
            </a:r>
          </a:p>
          <a:p>
            <a:r>
              <a:rPr lang="en-US" u="sng" dirty="0">
                <a:latin typeface="Verdana" pitchFamily="34" charset="0"/>
              </a:rPr>
              <a:t>Hydrant condition is evaluated as:</a:t>
            </a:r>
          </a:p>
          <a:p>
            <a:pPr lvl="1"/>
            <a:r>
              <a:rPr lang="en-US" i="1" u="sng" dirty="0" smtClean="0">
                <a:latin typeface="Verdana" pitchFamily="34" charset="0"/>
              </a:rPr>
              <a:t>Standard, </a:t>
            </a:r>
            <a:r>
              <a:rPr lang="en-US" i="1" dirty="0" smtClean="0">
                <a:latin typeface="Verdana" pitchFamily="34" charset="0"/>
              </a:rPr>
              <a:t>Useable, </a:t>
            </a:r>
            <a:r>
              <a:rPr lang="en-US" i="1" dirty="0" err="1" smtClean="0">
                <a:latin typeface="Verdana" pitchFamily="34" charset="0"/>
              </a:rPr>
              <a:t>Nonuseable</a:t>
            </a:r>
            <a:endParaRPr lang="en-US" i="1" dirty="0">
              <a:latin typeface="Verdana" pitchFamily="34" charset="0"/>
            </a:endParaRPr>
          </a:p>
          <a:p>
            <a:r>
              <a:rPr lang="en-US" dirty="0">
                <a:latin typeface="Verdana" pitchFamily="34" charset="0"/>
              </a:rPr>
              <a:t>Maintenance program credits </a:t>
            </a:r>
            <a:r>
              <a:rPr lang="en-US" dirty="0" smtClean="0">
                <a:latin typeface="Verdana" pitchFamily="34" charset="0"/>
              </a:rPr>
              <a:t>3</a:t>
            </a:r>
            <a:r>
              <a:rPr lang="en-US" dirty="0">
                <a:latin typeface="Verdana" pitchFamily="34" charset="0"/>
              </a:rPr>
              <a:t>% of the total 40% credit.</a:t>
            </a:r>
          </a:p>
          <a:p>
            <a:pPr lvl="1"/>
            <a:endParaRPr lang="en-US" i="1" dirty="0" smtClean="0">
              <a:latin typeface="Verdana"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3"/>
          <p:cNvSpPr>
            <a:spLocks noGrp="1" noChangeArrowheads="1"/>
          </p:cNvSpPr>
          <p:nvPr>
            <p:ph type="title"/>
          </p:nvPr>
        </p:nvSpPr>
        <p:spPr>
          <a:xfrm>
            <a:off x="609600" y="-152400"/>
            <a:ext cx="8153400" cy="1143000"/>
          </a:xfrm>
        </p:spPr>
        <p:txBody>
          <a:bodyPr/>
          <a:lstStyle/>
          <a:p>
            <a:r>
              <a:rPr lang="en-US" dirty="0" smtClean="0">
                <a:latin typeface="Verdana" pitchFamily="34" charset="0"/>
              </a:rPr>
              <a:t>What was learned:</a:t>
            </a:r>
          </a:p>
        </p:txBody>
      </p:sp>
      <p:sp>
        <p:nvSpPr>
          <p:cNvPr id="17411" name="Rectangle 14"/>
          <p:cNvSpPr>
            <a:spLocks noGrp="1" noChangeArrowheads="1"/>
          </p:cNvSpPr>
          <p:nvPr>
            <p:ph type="body" idx="1"/>
          </p:nvPr>
        </p:nvSpPr>
        <p:spPr>
          <a:xfrm>
            <a:off x="685800" y="685800"/>
            <a:ext cx="8153400" cy="4343400"/>
          </a:xfrm>
        </p:spPr>
        <p:txBody>
          <a:bodyPr/>
          <a:lstStyle/>
          <a:p>
            <a:r>
              <a:rPr lang="en-US" sz="2600" dirty="0" smtClean="0">
                <a:latin typeface="Verdana" pitchFamily="34" charset="0"/>
              </a:rPr>
              <a:t>What are the water sources in your community?</a:t>
            </a:r>
          </a:p>
          <a:p>
            <a:r>
              <a:rPr lang="en-US" sz="2600" dirty="0" smtClean="0">
                <a:latin typeface="Verdana" pitchFamily="34" charset="0"/>
              </a:rPr>
              <a:t>What are the properties of water both at rest and in motion?</a:t>
            </a:r>
          </a:p>
          <a:p>
            <a:r>
              <a:rPr lang="en-US" sz="2600" dirty="0" smtClean="0">
                <a:latin typeface="Verdana" pitchFamily="34" charset="0"/>
              </a:rPr>
              <a:t>What is the importance of the water supply systems?</a:t>
            </a:r>
          </a:p>
          <a:p>
            <a:r>
              <a:rPr lang="en-US" sz="2600" dirty="0">
                <a:latin typeface="Verdana" pitchFamily="34" charset="0"/>
              </a:rPr>
              <a:t>What are the specific requirements of ISO grading for water supply systems?</a:t>
            </a:r>
          </a:p>
          <a:p>
            <a:r>
              <a:rPr lang="en-US" sz="2600" dirty="0">
                <a:latin typeface="Verdana" pitchFamily="34" charset="0"/>
              </a:rPr>
              <a:t>What are the responsibilities of a water supply officer?</a:t>
            </a:r>
          </a:p>
          <a:p>
            <a:r>
              <a:rPr lang="en-US" sz="2600" dirty="0">
                <a:latin typeface="Verdana" pitchFamily="34" charset="0"/>
              </a:rPr>
              <a:t>How do you conduct a flow </a:t>
            </a:r>
            <a:r>
              <a:rPr lang="en-US" sz="2600" dirty="0" smtClean="0">
                <a:latin typeface="Verdana" pitchFamily="34" charset="0"/>
              </a:rPr>
              <a:t>test?  </a:t>
            </a:r>
            <a:endParaRPr lang="en-US" sz="2600" dirty="0">
              <a:latin typeface="Verdana" pitchFamily="34" charset="0"/>
            </a:endParaRPr>
          </a:p>
          <a:p>
            <a:r>
              <a:rPr lang="en-US" sz="2600" dirty="0">
                <a:latin typeface="Verdana" pitchFamily="34" charset="0"/>
              </a:rPr>
              <a:t>What are the  specific components of a water supply system?</a:t>
            </a:r>
            <a:endParaRPr lang="en-US" sz="2600" dirty="0"/>
          </a:p>
          <a:p>
            <a:endParaRPr lang="en-US" sz="2800" dirty="0" smtClean="0">
              <a:latin typeface="Verdana" pitchFamily="34" charset="0"/>
            </a:endParaRPr>
          </a:p>
        </p:txBody>
      </p:sp>
    </p:spTree>
    <p:extLst>
      <p:ext uri="{BB962C8B-B14F-4D97-AF65-F5344CB8AC3E}">
        <p14:creationId xmlns:p14="http://schemas.microsoft.com/office/powerpoint/2010/main" val="30998921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latin typeface="Verdana" pitchFamily="34" charset="0"/>
              </a:rPr>
              <a:t>Water Distribution Systems</a:t>
            </a:r>
          </a:p>
        </p:txBody>
      </p:sp>
      <p:sp>
        <p:nvSpPr>
          <p:cNvPr id="26627" name="Content Placeholder 2"/>
          <p:cNvSpPr>
            <a:spLocks noGrp="1"/>
          </p:cNvSpPr>
          <p:nvPr>
            <p:ph idx="1"/>
          </p:nvPr>
        </p:nvSpPr>
        <p:spPr/>
        <p:txBody>
          <a:bodyPr/>
          <a:lstStyle/>
          <a:p>
            <a:r>
              <a:rPr lang="en-US" dirty="0" smtClean="0">
                <a:latin typeface="Verdana" pitchFamily="34" charset="0"/>
              </a:rPr>
              <a:t>Utilities: government or private</a:t>
            </a:r>
          </a:p>
          <a:p>
            <a:r>
              <a:rPr lang="en-US" dirty="0">
                <a:latin typeface="Verdana" pitchFamily="34" charset="0"/>
              </a:rPr>
              <a:t>The utility infrastructure includes:</a:t>
            </a:r>
          </a:p>
          <a:p>
            <a:pPr lvl="1"/>
            <a:r>
              <a:rPr lang="en-US" dirty="0">
                <a:latin typeface="Verdana" pitchFamily="34" charset="0"/>
              </a:rPr>
              <a:t>Water sources, </a:t>
            </a:r>
            <a:r>
              <a:rPr lang="en-US" dirty="0" smtClean="0">
                <a:latin typeface="Verdana" pitchFamily="34" charset="0"/>
              </a:rPr>
              <a:t>filtration, </a:t>
            </a:r>
            <a:r>
              <a:rPr lang="en-US" dirty="0">
                <a:latin typeface="Verdana" pitchFamily="34" charset="0"/>
              </a:rPr>
              <a:t>distribution </a:t>
            </a:r>
            <a:r>
              <a:rPr lang="en-US" dirty="0" smtClean="0">
                <a:latin typeface="Verdana" pitchFamily="34" charset="0"/>
              </a:rPr>
              <a:t>and </a:t>
            </a:r>
            <a:r>
              <a:rPr lang="en-US" dirty="0">
                <a:latin typeface="Verdana" pitchFamily="34" charset="0"/>
              </a:rPr>
              <a:t>storage </a:t>
            </a:r>
            <a:endParaRPr lang="en-US" dirty="0" smtClean="0">
              <a:latin typeface="Verdana" pitchFamily="34" charset="0"/>
            </a:endParaRPr>
          </a:p>
          <a:p>
            <a:pPr lvl="1"/>
            <a:r>
              <a:rPr lang="en-US" dirty="0" smtClean="0">
                <a:latin typeface="Verdana" pitchFamily="34" charset="0"/>
              </a:rPr>
              <a:t>Utilities assess </a:t>
            </a:r>
            <a:r>
              <a:rPr lang="en-US" dirty="0">
                <a:latin typeface="Verdana" pitchFamily="34" charset="0"/>
              </a:rPr>
              <a:t>fees and taxes.</a:t>
            </a:r>
          </a:p>
          <a:p>
            <a:pPr lvl="1"/>
            <a:r>
              <a:rPr lang="en-US" dirty="0">
                <a:latin typeface="Verdana" pitchFamily="34" charset="0"/>
              </a:rPr>
              <a:t>Fire departments may </a:t>
            </a:r>
            <a:r>
              <a:rPr lang="en-US" dirty="0" smtClean="0">
                <a:latin typeface="Verdana" pitchFamily="34" charset="0"/>
              </a:rPr>
              <a:t>pay </a:t>
            </a:r>
            <a:r>
              <a:rPr lang="en-US" dirty="0">
                <a:latin typeface="Verdana" pitchFamily="34" charset="0"/>
              </a:rPr>
              <a:t>hydrant </a:t>
            </a:r>
            <a:r>
              <a:rPr lang="en-US" dirty="0" smtClean="0">
                <a:latin typeface="Verdana" pitchFamily="34" charset="0"/>
              </a:rPr>
              <a:t>fees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latin typeface="Verdana" pitchFamily="34" charset="0"/>
              </a:rPr>
              <a:t>Flow Testing</a:t>
            </a:r>
          </a:p>
        </p:txBody>
      </p:sp>
      <p:sp>
        <p:nvSpPr>
          <p:cNvPr id="34819" name="Content Placeholder 2"/>
          <p:cNvSpPr>
            <a:spLocks noGrp="1"/>
          </p:cNvSpPr>
          <p:nvPr>
            <p:ph idx="1"/>
          </p:nvPr>
        </p:nvSpPr>
        <p:spPr>
          <a:xfrm>
            <a:off x="457200" y="1524000"/>
            <a:ext cx="8382000" cy="4343400"/>
          </a:xfrm>
        </p:spPr>
        <p:txBody>
          <a:bodyPr/>
          <a:lstStyle/>
          <a:p>
            <a:r>
              <a:rPr lang="en-US" dirty="0" smtClean="0">
                <a:latin typeface="Verdana" pitchFamily="34" charset="0"/>
              </a:rPr>
              <a:t>Supplies must be adequate and reliable.</a:t>
            </a:r>
          </a:p>
          <a:p>
            <a:r>
              <a:rPr lang="en-US" dirty="0" smtClean="0">
                <a:latin typeface="Verdana" pitchFamily="34" charset="0"/>
              </a:rPr>
              <a:t>Sprinklers depend on flow and pressure</a:t>
            </a:r>
          </a:p>
          <a:p>
            <a:r>
              <a:rPr lang="en-US" dirty="0">
                <a:latin typeface="Verdana" pitchFamily="34" charset="0"/>
              </a:rPr>
              <a:t>Water flow data </a:t>
            </a:r>
            <a:r>
              <a:rPr lang="en-US" dirty="0" smtClean="0">
                <a:latin typeface="Verdana" pitchFamily="34" charset="0"/>
              </a:rPr>
              <a:t>should </a:t>
            </a:r>
            <a:r>
              <a:rPr lang="en-US" dirty="0">
                <a:latin typeface="Verdana" pitchFamily="34" charset="0"/>
              </a:rPr>
              <a:t>be tested.</a:t>
            </a:r>
          </a:p>
          <a:p>
            <a:pPr lvl="1"/>
            <a:r>
              <a:rPr lang="en-US" i="1" dirty="0">
                <a:latin typeface="Verdana" pitchFamily="34" charset="0"/>
              </a:rPr>
              <a:t>Flow data may be outdated.</a:t>
            </a:r>
          </a:p>
          <a:p>
            <a:pPr lvl="1"/>
            <a:r>
              <a:rPr lang="en-US" i="1" dirty="0">
                <a:latin typeface="Verdana" pitchFamily="34" charset="0"/>
              </a:rPr>
              <a:t>Flow tests demonstrate system changes.</a:t>
            </a:r>
          </a:p>
          <a:p>
            <a:endParaRPr lang="en-US" dirty="0" smtClean="0">
              <a:latin typeface="Verdana"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latin typeface="Verdana" pitchFamily="34" charset="0"/>
              </a:rPr>
              <a:t>Tools and Equipment</a:t>
            </a:r>
          </a:p>
        </p:txBody>
      </p:sp>
      <p:sp>
        <p:nvSpPr>
          <p:cNvPr id="40963" name="Content Placeholder 2"/>
          <p:cNvSpPr>
            <a:spLocks noGrp="1"/>
          </p:cNvSpPr>
          <p:nvPr>
            <p:ph idx="1"/>
          </p:nvPr>
        </p:nvSpPr>
        <p:spPr/>
        <p:txBody>
          <a:bodyPr/>
          <a:lstStyle/>
          <a:p>
            <a:r>
              <a:rPr lang="en-US" dirty="0" smtClean="0">
                <a:latin typeface="Verdana" pitchFamily="34" charset="0"/>
              </a:rPr>
              <a:t>Proper tools and equipment to conduct a flow test.: </a:t>
            </a:r>
          </a:p>
          <a:p>
            <a:pPr lvl="1"/>
            <a:r>
              <a:rPr lang="en-US" i="1" dirty="0" smtClean="0">
                <a:latin typeface="Verdana" pitchFamily="34" charset="0"/>
              </a:rPr>
              <a:t>6-inch ruler</a:t>
            </a:r>
          </a:p>
          <a:p>
            <a:pPr lvl="1"/>
            <a:r>
              <a:rPr lang="en-US" i="1" dirty="0" smtClean="0">
                <a:latin typeface="Verdana" pitchFamily="34" charset="0"/>
              </a:rPr>
              <a:t> 2½hydrant cap with pressure gauge</a:t>
            </a:r>
          </a:p>
          <a:p>
            <a:pPr lvl="1"/>
            <a:r>
              <a:rPr lang="en-US" i="1" dirty="0" smtClean="0">
                <a:latin typeface="Verdana" pitchFamily="34" charset="0"/>
              </a:rPr>
              <a:t> Pitot test gauge</a:t>
            </a:r>
          </a:p>
          <a:p>
            <a:pPr lvl="1"/>
            <a:r>
              <a:rPr lang="en-US" i="1" dirty="0">
                <a:latin typeface="Verdana" pitchFamily="34" charset="0"/>
              </a:rPr>
              <a:t>Hydrant spanner wrench</a:t>
            </a:r>
          </a:p>
          <a:p>
            <a:pPr lvl="1"/>
            <a:r>
              <a:rPr lang="en-US" i="1" dirty="0">
                <a:latin typeface="Verdana" pitchFamily="34" charset="0"/>
              </a:rPr>
              <a:t>90˚ elbow </a:t>
            </a:r>
          </a:p>
          <a:p>
            <a:pPr lvl="1"/>
            <a:r>
              <a:rPr lang="en-US" i="1" dirty="0">
                <a:latin typeface="Verdana" pitchFamily="34" charset="0"/>
              </a:rPr>
              <a:t>Play pipe with a smoothbore nozzle</a:t>
            </a:r>
          </a:p>
          <a:p>
            <a:pPr lvl="1"/>
            <a:endParaRPr lang="en-US" i="1" dirty="0" smtClean="0">
              <a:latin typeface="Verdana"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dirty="0" smtClean="0">
                <a:latin typeface="Verdana" pitchFamily="34" charset="0"/>
              </a:rPr>
              <a:t>Preparing for Flow Test</a:t>
            </a:r>
          </a:p>
        </p:txBody>
      </p:sp>
      <p:sp>
        <p:nvSpPr>
          <p:cNvPr id="49155" name="Content Placeholder 2"/>
          <p:cNvSpPr>
            <a:spLocks noGrp="1"/>
          </p:cNvSpPr>
          <p:nvPr>
            <p:ph idx="1"/>
          </p:nvPr>
        </p:nvSpPr>
        <p:spPr/>
        <p:txBody>
          <a:bodyPr/>
          <a:lstStyle/>
          <a:p>
            <a:r>
              <a:rPr lang="en-US" u="sng" dirty="0" smtClean="0">
                <a:latin typeface="Verdana" pitchFamily="34" charset="0"/>
              </a:rPr>
              <a:t>Preparation is key to proper testing:</a:t>
            </a:r>
          </a:p>
          <a:p>
            <a:pPr lvl="1"/>
            <a:r>
              <a:rPr lang="en-US" i="1" dirty="0" smtClean="0">
                <a:latin typeface="Verdana" pitchFamily="34" charset="0"/>
              </a:rPr>
              <a:t>Notify utility and community.</a:t>
            </a:r>
          </a:p>
          <a:p>
            <a:pPr lvl="1"/>
            <a:r>
              <a:rPr lang="en-US" i="1" dirty="0" smtClean="0">
                <a:latin typeface="Verdana" pitchFamily="34" charset="0"/>
              </a:rPr>
              <a:t>Avoid peak demand &amp; cold weather.</a:t>
            </a:r>
          </a:p>
          <a:p>
            <a:pPr lvl="1"/>
            <a:r>
              <a:rPr lang="en-US" i="1" dirty="0" smtClean="0">
                <a:latin typeface="Verdana" pitchFamily="34" charset="0"/>
              </a:rPr>
              <a:t>Determine main sizes &amp; flow direction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u="sng" dirty="0">
                <a:latin typeface="Verdana" pitchFamily="34" charset="0"/>
              </a:rPr>
              <a:t>Conducting the test:</a:t>
            </a:r>
          </a:p>
        </p:txBody>
      </p:sp>
      <p:sp>
        <p:nvSpPr>
          <p:cNvPr id="51203" name="Content Placeholder 2"/>
          <p:cNvSpPr>
            <a:spLocks noGrp="1"/>
          </p:cNvSpPr>
          <p:nvPr>
            <p:ph idx="1"/>
          </p:nvPr>
        </p:nvSpPr>
        <p:spPr/>
        <p:txBody>
          <a:bodyPr/>
          <a:lstStyle/>
          <a:p>
            <a:pPr lvl="1"/>
            <a:r>
              <a:rPr lang="en-US" i="1" dirty="0" smtClean="0">
                <a:latin typeface="Verdana" pitchFamily="34" charset="0"/>
              </a:rPr>
              <a:t>Open hydrant's 2½-inch outlets.</a:t>
            </a:r>
          </a:p>
          <a:p>
            <a:pPr lvl="1"/>
            <a:r>
              <a:rPr lang="en-US" i="1" dirty="0" smtClean="0">
                <a:latin typeface="Verdana" pitchFamily="34" charset="0"/>
              </a:rPr>
              <a:t>Stick a finger inside hydrant barrel to feel outlet's edge inside hydrant barrel.</a:t>
            </a:r>
          </a:p>
          <a:p>
            <a:pPr lvl="1"/>
            <a:r>
              <a:rPr lang="en-US" i="1" dirty="0" smtClean="0">
                <a:latin typeface="Verdana" pitchFamily="34" charset="0"/>
              </a:rPr>
              <a:t>Determine type of outlet.</a:t>
            </a:r>
          </a:p>
          <a:p>
            <a:pPr lvl="1"/>
            <a:r>
              <a:rPr lang="en-US" i="1" dirty="0" smtClean="0">
                <a:latin typeface="Verdana" pitchFamily="34" charset="0"/>
              </a:rPr>
              <a:t>Measure inside diameter of outlet, using 1/16-inch ruler.</a:t>
            </a:r>
          </a:p>
          <a:p>
            <a:pPr lvl="1"/>
            <a:r>
              <a:rPr lang="en-US" i="1" dirty="0" smtClean="0">
                <a:latin typeface="Verdana" pitchFamily="34" charset="0"/>
              </a:rPr>
              <a:t>Avoid using 4½-inch steamer connection when testing.</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icove_desig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icove_design.pot</Template>
  <TotalTime>951</TotalTime>
  <Words>9471</Words>
  <Application>Microsoft Office PowerPoint</Application>
  <PresentationFormat>On-screen Show (4:3)</PresentationFormat>
  <Paragraphs>352</Paragraphs>
  <Slides>46</Slides>
  <Notes>46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ＭＳ Ｐゴシック</vt:lpstr>
      <vt:lpstr>Arial</vt:lpstr>
      <vt:lpstr>Verdana</vt:lpstr>
      <vt:lpstr>icove_design</vt:lpstr>
      <vt:lpstr>PowerPoint Presentation</vt:lpstr>
      <vt:lpstr>Chapter 13</vt:lpstr>
      <vt:lpstr>Objectives</vt:lpstr>
      <vt:lpstr>Introduction</vt:lpstr>
      <vt:lpstr>Water Distribution Systems</vt:lpstr>
      <vt:lpstr>Flow Testing</vt:lpstr>
      <vt:lpstr>Tools and Equipment</vt:lpstr>
      <vt:lpstr>Preparing for Flow Test</vt:lpstr>
      <vt:lpstr>Conducting the test:</vt:lpstr>
      <vt:lpstr>Test Procedure</vt:lpstr>
      <vt:lpstr>Recommended Test Procedure</vt:lpstr>
      <vt:lpstr>Urban Water Supply Systems</vt:lpstr>
      <vt:lpstr>Fire Hydrants</vt:lpstr>
      <vt:lpstr>Fire Hydrants</vt:lpstr>
      <vt:lpstr>Elevated Storage Tanks</vt:lpstr>
      <vt:lpstr>Pressurized Storage Tanks and Rooftop Tanks</vt:lpstr>
      <vt:lpstr>Valves</vt:lpstr>
      <vt:lpstr>Fire Booster Pumps</vt:lpstr>
      <vt:lpstr>Water Supply Officer</vt:lpstr>
      <vt:lpstr>Private Water Sources</vt:lpstr>
      <vt:lpstr>Automatic and Mutual Aid</vt:lpstr>
      <vt:lpstr>Construction Classification</vt:lpstr>
      <vt:lpstr>Calculating Water Supply</vt:lpstr>
      <vt:lpstr>Calculating Water Supply</vt:lpstr>
      <vt:lpstr>Using Streams for Fire Protection</vt:lpstr>
      <vt:lpstr>The Cork Test</vt:lpstr>
      <vt:lpstr>Calculating Swimming Pools</vt:lpstr>
      <vt:lpstr>Cisterns</vt:lpstr>
      <vt:lpstr>Dry Hydrants</vt:lpstr>
      <vt:lpstr>Water Tender Shuttles</vt:lpstr>
      <vt:lpstr>Water Tender Shuttles</vt:lpstr>
      <vt:lpstr>Minimum Continuous Flow Calculations</vt:lpstr>
      <vt:lpstr>History of Fire Suppression Rating Schedule</vt:lpstr>
      <vt:lpstr>History of Fire Suppression Rating Schedule</vt:lpstr>
      <vt:lpstr>The ISO Public Protection Classification Schedule</vt:lpstr>
      <vt:lpstr>Fire Suppression Rating Schedule</vt:lpstr>
      <vt:lpstr>System Capacity</vt:lpstr>
      <vt:lpstr>Needed Fire Flow Formula</vt:lpstr>
      <vt:lpstr>Needed Fire Flow</vt:lpstr>
      <vt:lpstr>Water System Capacity</vt:lpstr>
      <vt:lpstr>Water System Capacity Example</vt:lpstr>
      <vt:lpstr>Water System Capacity Example</vt:lpstr>
      <vt:lpstr>Fire Hydrant Distribution</vt:lpstr>
      <vt:lpstr>Fire Hydrant Distribution</vt:lpstr>
      <vt:lpstr>Fire Hydrant Maintenance</vt:lpstr>
      <vt:lpstr>What was learned:</vt:lpstr>
    </vt:vector>
  </TitlesOfParts>
  <Company>Workflow Data Systems LLC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dc:title>
  <dc:creator>Thomas Dunn</dc:creator>
  <cp:lastModifiedBy>Daniel Diehl</cp:lastModifiedBy>
  <cp:revision>66</cp:revision>
  <cp:lastPrinted>2015-10-13T21:28:37Z</cp:lastPrinted>
  <dcterms:created xsi:type="dcterms:W3CDTF">2013-05-07T03:57:30Z</dcterms:created>
  <dcterms:modified xsi:type="dcterms:W3CDTF">2015-10-13T21:29:19Z</dcterms:modified>
</cp:coreProperties>
</file>