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55" r:id="rId1"/>
    <p:sldMasterId id="2147483657" r:id="rId2"/>
    <p:sldMasterId id="2147483660" r:id="rId3"/>
  </p:sldMasterIdLst>
  <p:handoutMasterIdLst>
    <p:handoutMasterId r:id="rId19"/>
  </p:handoutMasterIdLst>
  <p:sldIdLst>
    <p:sldId id="256" r:id="rId4"/>
    <p:sldId id="257" r:id="rId5"/>
    <p:sldId id="258" r:id="rId6"/>
    <p:sldId id="259" r:id="rId7"/>
    <p:sldId id="263" r:id="rId8"/>
    <p:sldId id="260" r:id="rId9"/>
    <p:sldId id="264" r:id="rId10"/>
    <p:sldId id="261" r:id="rId11"/>
    <p:sldId id="265" r:id="rId12"/>
    <p:sldId id="262" r:id="rId13"/>
    <p:sldId id="266" r:id="rId14"/>
    <p:sldId id="268" r:id="rId15"/>
    <p:sldId id="269" r:id="rId16"/>
    <p:sldId id="267" r:id="rId17"/>
    <p:sldId id="270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Work Sans" pitchFamily="2" charset="0"/>
      <p:regular r:id="rId26"/>
      <p:bold r:id="rId27"/>
      <p:italic r:id="rId28"/>
      <p:boldItalic r:id="rId29"/>
    </p:embeddedFont>
    <p:embeddedFont>
      <p:font typeface="Work Sans Light" pitchFamily="2" charset="0"/>
      <p:regular r:id="rId30"/>
    </p:embeddedFont>
    <p:embeddedFont>
      <p:font typeface="Work Sans Medium" pitchFamily="2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1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02" d="100"/>
          <a:sy n="102" d="100"/>
        </p:scale>
        <p:origin x="276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6A6146D-84F6-4CA0-B600-147B90C6C1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11F50-3D80-4347-B7AA-5BF77177BE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6DA9C-02AE-4280-9E97-939183352526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921BB9-FDEC-46B2-8720-98630AD3BED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9CD095-5738-4F75-8CC0-D57E9A44C3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4AF17-3E2B-4186-BDA6-6266ECEEE4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437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24DA-7946-1442-A8D3-F49C67D8B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5" y="2141867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0" i="0">
                <a:solidFill>
                  <a:schemeClr val="bg1"/>
                </a:solidFill>
                <a:latin typeface="Work Sans Medium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150E91-6A20-FD4A-BC43-A47C741D0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5" y="5294197"/>
            <a:ext cx="9144000" cy="654652"/>
          </a:xfrm>
        </p:spPr>
        <p:txBody>
          <a:bodyPr>
            <a:normAutofit/>
          </a:bodyPr>
          <a:lstStyle>
            <a:lvl1pPr marL="0" indent="0" algn="l">
              <a:buNone/>
              <a:defRPr sz="3200" b="0" i="0">
                <a:solidFill>
                  <a:schemeClr val="tx1"/>
                </a:solidFill>
                <a:latin typeface="Work Sans Light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1499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- Design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45D5-014E-534D-B622-FE0034E4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B9EAEC-ABD0-F64B-BB10-4CBB8568511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994"/>
            <a:ext cx="10515600" cy="4432881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9982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 - Design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1065F-DE7F-0C4E-984A-F91B31DAC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09FE6-2B7A-624A-87E6-BDD214F585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2059990"/>
            <a:ext cx="10515600" cy="443288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0690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AA827A-C43A-2143-BC58-7A40D112D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DD827-2213-8440-9630-1EC3AE2C68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72039-302B-C64E-8AC0-5E84C200F3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6A576-6F1F-764A-B9BB-A376636AF43C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E158E7-FA5B-2B45-9FDF-E26DBA48DD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B6C646-C653-0046-9A7E-0BA7F02363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B3C10-24C6-DC46-AAA5-A3350DE7839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509C17-2D0C-BA48-AEAE-8D10851045D7}"/>
              </a:ext>
            </a:extLst>
          </p:cNvPr>
          <p:cNvSpPr/>
          <p:nvPr userDrawn="1"/>
        </p:nvSpPr>
        <p:spPr>
          <a:xfrm>
            <a:off x="-1" y="-1"/>
            <a:ext cx="12192001" cy="4865511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B138C26-C9F8-C641-B81D-69DFF4E6F4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6541">
            <a:off x="-281878" y="2045506"/>
            <a:ext cx="763781" cy="62128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4335476-CDAF-7C4B-A4D4-73CA42CF73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47863" y="-1215096"/>
            <a:ext cx="2252662" cy="22215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F22800D7-A9E8-E94B-9BA8-2310F60A740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0446" y="1645577"/>
            <a:ext cx="2598224" cy="37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0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D807CD6-64C4-0C4B-A965-4EA3E69F991A}"/>
              </a:ext>
            </a:extLst>
          </p:cNvPr>
          <p:cNvSpPr/>
          <p:nvPr userDrawn="1"/>
        </p:nvSpPr>
        <p:spPr>
          <a:xfrm>
            <a:off x="-1" y="0"/>
            <a:ext cx="12192001" cy="1757364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CA0E2C-38AC-4346-A9D2-4D0E83516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546F0-AB7E-6040-AE39-4634E6D190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5813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br>
              <a:rPr lang="en-US" dirty="0"/>
            </a:b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F3FD96-75B4-8D49-AC89-0F1D1A8992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F8482-137F-F745-BF98-2E5E176159D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F1C2199-710A-3E40-A8AC-E39523E69E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883082" y="222466"/>
            <a:ext cx="1518880" cy="1232973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CECCA4F0-DE98-C240-A5AC-AABC68AA6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286875" y="-575867"/>
            <a:ext cx="13430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36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Work Sans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E2F4C17-8873-BE4D-ABA6-15E6C34D5835}"/>
              </a:ext>
            </a:extLst>
          </p:cNvPr>
          <p:cNvSpPr/>
          <p:nvPr userDrawn="1"/>
        </p:nvSpPr>
        <p:spPr>
          <a:xfrm>
            <a:off x="-1" y="0"/>
            <a:ext cx="12192001" cy="1757364"/>
          </a:xfrm>
          <a:prstGeom prst="rect">
            <a:avLst/>
          </a:prstGeom>
          <a:solidFill>
            <a:srgbClr val="3714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9589C7-BDDF-284A-8004-E5C637511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2BE9B0-FD2E-B04D-AF74-EF0AE18A0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205263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EA5D8-6BBA-FA4D-B1F8-4F6FE14462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B5E94-9FAB-754E-827C-57C3415978D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A27A4F-C2C5-6646-8B66-21658492A3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976541">
            <a:off x="-149479" y="-711298"/>
            <a:ext cx="2115886" cy="1721133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E1AD10D-F098-A548-A48A-BB0482A248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06280">
            <a:off x="11041577" y="51053"/>
            <a:ext cx="1159465" cy="127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7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i="0" kern="1200">
          <a:solidFill>
            <a:schemeClr val="bg1"/>
          </a:solidFill>
          <a:latin typeface="Work Sans Medium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Work Sans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7FB7D-0443-114C-98F1-EBA986B771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Payroll Accounting</a:t>
            </a:r>
            <a:br>
              <a:rPr lang="en-US" dirty="0"/>
            </a:br>
            <a:r>
              <a:rPr lang="en-US" sz="3200" dirty="0"/>
              <a:t>A practical, real-world approach</a:t>
            </a:r>
            <a:br>
              <a:rPr lang="en-US" sz="3200" dirty="0"/>
            </a:br>
            <a:r>
              <a:rPr lang="en-US" sz="2400" dirty="0">
                <a:solidFill>
                  <a:srgbClr val="CC99FF"/>
                </a:solidFill>
              </a:rPr>
              <a:t>8TH</a:t>
            </a:r>
            <a:r>
              <a:rPr lang="en-US" sz="2400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CC99FF"/>
                </a:solidFill>
              </a:rPr>
              <a:t>EDITION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B50713-9D61-FF40-B637-282DD02ED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4915" y="5294197"/>
            <a:ext cx="10010940" cy="654652"/>
          </a:xfrm>
        </p:spPr>
        <p:txBody>
          <a:bodyPr>
            <a:noAutofit/>
          </a:bodyPr>
          <a:lstStyle/>
          <a:p>
            <a:r>
              <a:rPr lang="en-US" dirty="0"/>
              <a:t>Chapter 5: Federal and State Unemployment Taxes</a:t>
            </a:r>
          </a:p>
        </p:txBody>
      </p:sp>
    </p:spTree>
    <p:extLst>
      <p:ext uri="{BB962C8B-B14F-4D97-AF65-F5344CB8AC3E}">
        <p14:creationId xmlns:p14="http://schemas.microsoft.com/office/powerpoint/2010/main" val="402836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7CB88-6B2A-4BD2-B971-08E7A2410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Nonemployee Compensation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ABDBC-6359-4256-95E8-1FDDCD63EC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Independent contractors are workers who determine how the employer’s work is to be completed.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an employer hires an independent contractor, it must complete the following forms:</a:t>
            </a:r>
          </a:p>
          <a:p>
            <a:pPr marL="1143000" lvl="1" indent="-457200"/>
            <a:r>
              <a:rPr lang="en-US" dirty="0"/>
              <a:t>Form W-9 </a:t>
            </a:r>
          </a:p>
          <a:p>
            <a:pPr marL="1143000" lvl="1" indent="-457200"/>
            <a:r>
              <a:rPr lang="en-US" dirty="0"/>
              <a:t>Form 1099-NEC </a:t>
            </a:r>
          </a:p>
          <a:p>
            <a:pPr marL="1143000" lvl="1" indent="-457200"/>
            <a:r>
              <a:rPr lang="en-US" dirty="0"/>
              <a:t>Form 1096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689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98532-7BF8-4DC8-A551-FE188EF2C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Contractors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C9679-41D3-4294-BD9B-2B60EE0F1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following professionals frequently work as independent contractors:</a:t>
            </a:r>
          </a:p>
          <a:p>
            <a:pPr marL="1143000" lvl="1" indent="-457200"/>
            <a:r>
              <a:rPr lang="en-US" dirty="0"/>
              <a:t>Accountants</a:t>
            </a:r>
          </a:p>
          <a:p>
            <a:pPr marL="1143000" lvl="1" indent="-457200"/>
            <a:r>
              <a:rPr lang="en-US" dirty="0"/>
              <a:t>Lawyers</a:t>
            </a:r>
          </a:p>
          <a:p>
            <a:pPr marL="1143000" lvl="1" indent="-457200"/>
            <a:r>
              <a:rPr lang="en-US" dirty="0"/>
              <a:t>Doctors</a:t>
            </a:r>
          </a:p>
          <a:p>
            <a:pPr marL="1143000" lvl="1" indent="-457200"/>
            <a:r>
              <a:rPr lang="en-US" dirty="0"/>
              <a:t>Subcontractors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the employer cannot determine if the individual is an employee or an independent contractor, the IRS can decide.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18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A0F68-9318-45B9-B335-B355E30F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W-9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1A413-6383-43E4-81E8-B3DE42664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must report withholding taxes but does not withhold the compensation from the contractor.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must obtain either the contractor’s Social Security number or Employer Identification Number.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retains the completed Form W-9.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781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7304E-CF0D-49B9-851E-383997013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1099-NEC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84F2D1-2F9E-46FE-8C38-BF75C51827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must report gross earnings but does not withhold any compensation from the contractor.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furnishes </a:t>
            </a:r>
            <a:br>
              <a:rPr lang="en-US" dirty="0"/>
            </a:br>
            <a:r>
              <a:rPr lang="en-US" dirty="0"/>
              <a:t>Form 1099-MISC to the </a:t>
            </a:r>
            <a:br>
              <a:rPr lang="en-US" dirty="0"/>
            </a:br>
            <a:r>
              <a:rPr lang="en-US" dirty="0"/>
              <a:t>independent contractor </a:t>
            </a:r>
            <a:br>
              <a:rPr lang="en-US" dirty="0"/>
            </a:br>
            <a:r>
              <a:rPr lang="en-US" dirty="0"/>
              <a:t>and the IRS.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blank Form 1099-NEC for 2020">
            <a:extLst>
              <a:ext uri="{FF2B5EF4-FFF2-40B4-BE49-F238E27FC236}">
                <a16:creationId xmlns:a16="http://schemas.microsoft.com/office/drawing/2014/main" id="{8BF5195B-4ABD-4990-B3BB-2D9B4F036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078616"/>
            <a:ext cx="5335373" cy="34927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97285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C1A8A-CC5D-48E1-94D0-AC8D2A281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 1096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B3E97D-F1FC-46B6-987D-778501365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form summarizes </a:t>
            </a:r>
            <a:br>
              <a:rPr lang="en-US" dirty="0"/>
            </a:br>
            <a:r>
              <a:rPr lang="en-US" dirty="0"/>
              <a:t>all compensation paid </a:t>
            </a:r>
            <a:br>
              <a:rPr lang="en-US" dirty="0"/>
            </a:br>
            <a:r>
              <a:rPr lang="en-US" dirty="0"/>
              <a:t>to every independent </a:t>
            </a:r>
            <a:br>
              <a:rPr lang="en-US" dirty="0"/>
            </a:br>
            <a:r>
              <a:rPr lang="en-US" dirty="0"/>
              <a:t>contractor.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A blank Form 1096 for 2020">
            <a:extLst>
              <a:ext uri="{FF2B5EF4-FFF2-40B4-BE49-F238E27FC236}">
                <a16:creationId xmlns:a16="http://schemas.microsoft.com/office/drawing/2014/main" id="{843174B4-AB91-4FE2-9234-BEF4DC100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801" y="2059994"/>
            <a:ext cx="5298999" cy="415227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10564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3417-8545-4D0F-AB87-9CD2C7E7D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Self-Employment Contributions </a:t>
            </a:r>
            <a:br>
              <a:rPr lang="en-US" dirty="0"/>
            </a:br>
            <a:r>
              <a:rPr lang="en-US" dirty="0"/>
              <a:t>Act (SECA)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A44AD4-E0EE-45DA-97F2-028E87E0A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was established for self-employed individuals.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net self-employment income equals the income after subtracting the business’s expenses.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taxable earnings threshold applies.</a:t>
            </a:r>
          </a:p>
        </p:txBody>
      </p:sp>
    </p:spTree>
    <p:extLst>
      <p:ext uri="{BB962C8B-B14F-4D97-AF65-F5344CB8AC3E}">
        <p14:creationId xmlns:p14="http://schemas.microsoft.com/office/powerpoint/2010/main" val="3100924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99C05-A7D4-804A-AB42-A66ACA49B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CA9DF-D73C-0E47-A5B5-4D6CB228C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studying this chapter, you will be able to: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 FUTA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 SUTA tax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Determine matching employer taxes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Record an employer payroll tax journal 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Account for nonemployee compensation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Calculate self-employment tax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588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B6A50-9A87-B34A-8379-C981012F3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Unemployment Tax (FUTA)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2CABE-2A03-FB43-9B29-28B4C4FF0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Federal unemployment tax (FUTA) is levied on the employer.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 is based on the taxable earnings of employees.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government uses these taxes for unemployment compensation provided to out-of-work individuals.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6% is levied on the first $7,000 of taxable wages.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694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4CE98-8193-4E13-9B75-95449326E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Reduction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AE226-C09E-4F32-B752-673C8CF79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Certain states/territories may be subject to a credit reduction: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If a state receives a credit reduction, employers must pay higher FUTA.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6" name="Picture 5" descr="Row 1: Credit Reduction; FUTA Rate, press Tab, State/Territory. End row.&#10;Row 2: 2.7%; 3.3%, press Tab, U.S Virgin Islands. End row.">
            <a:extLst>
              <a:ext uri="{FF2B5EF4-FFF2-40B4-BE49-F238E27FC236}">
                <a16:creationId xmlns:a16="http://schemas.microsoft.com/office/drawing/2014/main" id="{61BCADB6-8718-4829-8049-EFCA6EE8A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71" y="3152720"/>
            <a:ext cx="7626666" cy="131809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9644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E3046-BC2E-4792-BFEE-9C2C0AAA6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FUTA Tax Payments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5BF875-DBFE-460E-B354-76FD1F923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These payments are usually remitted on a quarterly basis.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They are paid on the final day of the first month after the end of the quarter.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Row 1: Quarter, press Tab, FUTA Tax Due Date. End row.&#10;Row 2: 1st quarter, press Tab, April 30. End row.&#10;Row 3: 2nd quarter, press Tab, July 31. End row.&#10;Row 4: 3rd quarter, press Tab, October 31. End row.&#10;Row 5: 4th quarter, press Tab, January 31. End row.">
            <a:extLst>
              <a:ext uri="{FF2B5EF4-FFF2-40B4-BE49-F238E27FC236}">
                <a16:creationId xmlns:a16="http://schemas.microsoft.com/office/drawing/2014/main" id="{29BDFE1F-25B8-464A-BB01-9A7DA70C85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482" y="4147793"/>
            <a:ext cx="3639035" cy="216816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54345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E447F-8E18-4DB9-A4A4-79E1D0553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Unemployment Tax (SUTA)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80F15-8513-48A3-A84A-E513560838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059995"/>
            <a:ext cx="11086707" cy="358342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State unemployment tax (SUTA) is based on employees’ taxable earnings and is levied on the employer.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Three states (AK, NJ, and PA) also levy the SUTA tax on employees.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number of laid-off employees affects SUTA taxes.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CDE10A-4307-4610-89EB-791D9A83164D}"/>
              </a:ext>
            </a:extLst>
          </p:cNvPr>
          <p:cNvSpPr txBox="1"/>
          <p:nvPr/>
        </p:nvSpPr>
        <p:spPr>
          <a:xfrm>
            <a:off x="3635414" y="5155850"/>
            <a:ext cx="49211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70C0"/>
                </a:solidFill>
                <a:latin typeface="Work Sans" pitchFamily="2" charset="0"/>
              </a:rPr>
              <a:t>TIP! Employers are assigned a SUTA tax rate based on employee turnover. If no track record exists, the employer is assigned a </a:t>
            </a:r>
            <a:r>
              <a:rPr lang="en-US" dirty="0">
                <a:solidFill>
                  <a:srgbClr val="0070C0"/>
                </a:solidFill>
                <a:latin typeface="Work Sans" pitchFamily="2" charset="0"/>
              </a:rPr>
              <a:t>new employer </a:t>
            </a:r>
            <a:r>
              <a:rPr lang="en-US" i="1" dirty="0">
                <a:solidFill>
                  <a:srgbClr val="0070C0"/>
                </a:solidFill>
                <a:latin typeface="Work Sans" pitchFamily="2" charset="0"/>
              </a:rPr>
              <a:t>SUTA tax 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72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B79F3-AD67-4BAF-A041-0AC0552D8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State Unemployment Tax (SUTA)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65FC4-537C-4044-A911-E82A4B6F89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SUTA tax rates and associated wage thresholds differ from state to state.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SUTA Dumping Prevention Act of 2004 requires the state to ensure prior employee turnover impacts the SUTA tax rate.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 credit may be claimed for SUTA tax paid if an employee has worked in multiple states.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6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B791-0E49-44B4-80E9-487F2D7FC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Social Security and </a:t>
            </a:r>
            <a:br>
              <a:rPr lang="en-US" dirty="0"/>
            </a:br>
            <a:r>
              <a:rPr lang="en-US" dirty="0"/>
              <a:t>Medicare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B3B72-14AE-4145-876D-1F47B206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employer must withhold and pay an equal amount of Social Security and Medicare tax from employees.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Taxes are expenses to employers.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Taxes are based on the level of employee earnings.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2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3818B-5AC5-4AA8-BD11-4FB4C310F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Accounting for Payroll (Employer Portion)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5ED20-8FFA-492D-9550-6D03E9F84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Journal entries:</a:t>
            </a:r>
          </a:p>
          <a:p>
            <a:pPr marL="1143000" lvl="1" indent="-457200"/>
            <a:r>
              <a:rPr lang="en-US" dirty="0"/>
              <a:t>The first entry records salaries expense and wages expense.</a:t>
            </a:r>
          </a:p>
          <a:p>
            <a:pPr marL="1143000" lvl="1" indent="-457200"/>
            <a:r>
              <a:rPr lang="en-US" dirty="0"/>
              <a:t>The second entry records payroll tax expenses paid by the employer.</a:t>
            </a:r>
          </a:p>
          <a:p>
            <a:pPr marL="1600200" lvl="2" indent="-457200"/>
            <a:r>
              <a:rPr lang="en-US" dirty="0"/>
              <a:t>Credits to Social Security Tax Payable and Medicare Tax Payable are identical to those in the prior entry.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360055"/>
      </p:ext>
    </p:extLst>
  </p:cSld>
  <p:clrMapOvr>
    <a:masterClrMapping/>
  </p:clrMapOvr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607</Words>
  <Application>Microsoft Office PowerPoint</Application>
  <PresentationFormat>Widescreen</PresentationFormat>
  <Paragraphs>77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Work Sans</vt:lpstr>
      <vt:lpstr>Calibri</vt:lpstr>
      <vt:lpstr>Work Sans Light</vt:lpstr>
      <vt:lpstr>Arial</vt:lpstr>
      <vt:lpstr>Work Sans Medium</vt:lpstr>
      <vt:lpstr>Calibri Light</vt:lpstr>
      <vt:lpstr>2_Custom Design</vt:lpstr>
      <vt:lpstr>3_Custom Design</vt:lpstr>
      <vt:lpstr>Custom Design</vt:lpstr>
      <vt:lpstr>Payroll Accounting A practical, real-world approach 8TH EDITION</vt:lpstr>
      <vt:lpstr>Learning Objectives</vt:lpstr>
      <vt:lpstr>Federal Unemployment Tax (FUTA)</vt:lpstr>
      <vt:lpstr>Credit Reduction States</vt:lpstr>
      <vt:lpstr>Making FUTA Tax Payments</vt:lpstr>
      <vt:lpstr>State Unemployment Tax (SUTA)</vt:lpstr>
      <vt:lpstr>State Unemployment Tax (SUTA) (cont.)</vt:lpstr>
      <vt:lpstr>Matching Social Security and  Medicare Tax</vt:lpstr>
      <vt:lpstr>Accounting for Payroll (Employer Portion)</vt:lpstr>
      <vt:lpstr>Nonemployee Compensation</vt:lpstr>
      <vt:lpstr>Independent Contractors</vt:lpstr>
      <vt:lpstr>Form W-9</vt:lpstr>
      <vt:lpstr>Form 1099-NEC</vt:lpstr>
      <vt:lpstr>Form 1096</vt:lpstr>
      <vt:lpstr>The Self-Employment Contributions  Act (SECA)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5: Federal and State Unemployment Taxes</dc:title>
  <dc:creator/>
  <cp:lastModifiedBy>Alex Mummery</cp:lastModifiedBy>
  <cp:revision>27</cp:revision>
  <dcterms:created xsi:type="dcterms:W3CDTF">2020-06-09T16:12:25Z</dcterms:created>
  <dcterms:modified xsi:type="dcterms:W3CDTF">2020-10-02T22:42:39Z</dcterms:modified>
</cp:coreProperties>
</file>