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5" r:id="rId1"/>
    <p:sldMasterId id="2147483657" r:id="rId2"/>
    <p:sldMasterId id="2147483660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6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Work Sans" pitchFamily="2" charset="0"/>
      <p:regular r:id="rId31"/>
      <p:bold r:id="rId32"/>
      <p:italic r:id="rId33"/>
      <p:boldItalic r:id="rId34"/>
    </p:embeddedFont>
    <p:embeddedFont>
      <p:font typeface="Work Sans Light" pitchFamily="2" charset="0"/>
      <p:regular r:id="rId35"/>
    </p:embeddedFont>
    <p:embeddedFont>
      <p:font typeface="Work Sans Medium" pitchFamily="2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Mummery" initials="AM" lastIdx="1" clrIdx="0">
    <p:extLst>
      <p:ext uri="{19B8F6BF-5375-455C-9EA6-DF929625EA0E}">
        <p15:presenceInfo xmlns:p15="http://schemas.microsoft.com/office/powerpoint/2012/main" userId="S::amummery@lablearning.com::b1f9ffa4-a7b6-4e61-b9b1-7279333bb5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371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 snapToObjects="1">
      <p:cViewPr varScale="1">
        <p:scale>
          <a:sx n="76" d="100"/>
          <a:sy n="76" d="100"/>
        </p:scale>
        <p:origin x="8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24DA-7946-1442-A8D3-F49C67D8B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5" y="2141867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50E91-6A20-FD4A-BC43-A47C741D0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915" y="5294197"/>
            <a:ext cx="9144000" cy="654652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49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- Desig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45D5-014E-534D-B622-FE0034E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9EAEC-ABD0-F64B-BB10-4CBB85685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1652"/>
            <a:ext cx="10515600" cy="29986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98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- Desig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065F-DE7F-0C4E-984A-F91B31DA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9FE6-2B7A-624A-87E6-BDD214F58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1648"/>
            <a:ext cx="10515600" cy="293556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69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A827A-C43A-2143-BC58-7A40D112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DD827-2213-8440-9630-1EC3AE2C6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2039-302B-C64E-8AC0-5E84C200F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A576-6F1F-764A-B9BB-A376636AF43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58E7-FA5B-2B45-9FDF-E26DBA48D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C646-C653-0046-9A7E-0BA7F0236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3C10-24C6-DC46-AAA5-A3350DE783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09C17-2D0C-BA48-AEAE-8D10851045D7}"/>
              </a:ext>
            </a:extLst>
          </p:cNvPr>
          <p:cNvSpPr/>
          <p:nvPr userDrawn="1"/>
        </p:nvSpPr>
        <p:spPr>
          <a:xfrm>
            <a:off x="-1" y="-1"/>
            <a:ext cx="12192001" cy="4865511"/>
          </a:xfrm>
          <a:prstGeom prst="rect">
            <a:avLst/>
          </a:prstGeom>
          <a:solidFill>
            <a:srgbClr val="371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B138C26-C9F8-C641-B81D-69DFF4E6F4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6541">
            <a:off x="-281878" y="2045506"/>
            <a:ext cx="763781" cy="6212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4335476-CDAF-7C4B-A4D4-73CA42CF73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7863" y="-1215096"/>
            <a:ext cx="2252662" cy="22215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2800D7-A9E8-E94B-9BA8-2310F60A74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0446" y="1645577"/>
            <a:ext cx="2598224" cy="37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7CD6-64C4-0C4B-A965-4EA3E69F991A}"/>
              </a:ext>
            </a:extLst>
          </p:cNvPr>
          <p:cNvSpPr/>
          <p:nvPr userDrawn="1"/>
        </p:nvSpPr>
        <p:spPr>
          <a:xfrm>
            <a:off x="-1" y="0"/>
            <a:ext cx="12192001" cy="1757364"/>
          </a:xfrm>
          <a:prstGeom prst="rect">
            <a:avLst/>
          </a:prstGeom>
          <a:solidFill>
            <a:srgbClr val="371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A0E2C-38AC-4346-A9D2-4D0E8351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46F0-AB7E-6040-AE39-4634E6D19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5829-6481-9A43-A4CC-78F1BFF0A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6E318-AEEC-8949-9531-6AB2FD62C4A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C7B5-78F5-ED49-8755-4A63CF86E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FD96-75B4-8D49-AC89-0F1D1A899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8482-137F-F745-BF98-2E5E176159D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1C2199-710A-3E40-A8AC-E39523E69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3082" y="222466"/>
            <a:ext cx="1518880" cy="123297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ECCA4F0-DE98-C240-A5AC-AABC68AA6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6875" y="-575867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Work Sans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2F4C17-8873-BE4D-ABA6-15E6C34D5835}"/>
              </a:ext>
            </a:extLst>
          </p:cNvPr>
          <p:cNvSpPr/>
          <p:nvPr userDrawn="1"/>
        </p:nvSpPr>
        <p:spPr>
          <a:xfrm>
            <a:off x="-1" y="0"/>
            <a:ext cx="12192001" cy="1757364"/>
          </a:xfrm>
          <a:prstGeom prst="rect">
            <a:avLst/>
          </a:prstGeom>
          <a:solidFill>
            <a:srgbClr val="371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589C7-BDDF-284A-8004-E5C63751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BE9B0-FD2E-B04D-AF74-EF0AE18A0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5172-7B6E-B943-9BC8-D233CAB8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E4D4D-2613-7548-BEA5-710B7CE9B868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A32F-1EBA-104E-90A8-C0EA56D7A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EA5D8-6BBA-FA4D-B1F8-4F6FE1446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5E94-9FAB-754E-827C-57C3415978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A27A4F-C2C5-6646-8B66-21658492A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6541">
            <a:off x="-149479" y="-711298"/>
            <a:ext cx="2115886" cy="17211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E1AD10D-F098-A548-A48A-BB0482A248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06280">
            <a:off x="11041577" y="51053"/>
            <a:ext cx="1159465" cy="12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Work Sans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FB7D-0443-114C-98F1-EBA986B77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Medium" pitchFamily="2" charset="77"/>
                <a:ea typeface="+mj-ea"/>
                <a:cs typeface="+mj-cs"/>
              </a:rPr>
              <a:t>Payroll Accounting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Medium" pitchFamily="2" charset="77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Medium" pitchFamily="2" charset="77"/>
                <a:ea typeface="+mj-ea"/>
                <a:cs typeface="+mj-cs"/>
              </a:rPr>
              <a:t>A practical, real-world approach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Medium" pitchFamily="2" charset="77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99FF"/>
                </a:solidFill>
                <a:effectLst/>
                <a:uLnTx/>
                <a:uFillTx/>
              </a:rPr>
              <a:t>8TH EDITION</a:t>
            </a:r>
            <a:endParaRPr lang="en-US" dirty="0">
              <a:solidFill>
                <a:srgbClr val="CC99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50713-9D61-FF40-B637-282DD02EDD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1: Processing a New Employee</a:t>
            </a:r>
          </a:p>
        </p:txBody>
      </p:sp>
    </p:spTree>
    <p:extLst>
      <p:ext uri="{BB962C8B-B14F-4D97-AF65-F5344CB8AC3E}">
        <p14:creationId xmlns:p14="http://schemas.microsoft.com/office/powerpoint/2010/main" val="40283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23F3-CF4A-499D-9906-6A0FEF52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Labor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E8FA-9E32-48BD-B8E3-1B4C6185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308"/>
            <a:ext cx="10515600" cy="443956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Restrictions vary depending on age groups: </a:t>
            </a:r>
          </a:p>
          <a:p>
            <a:pPr marL="1143000" lvl="1" indent="-457200"/>
            <a:r>
              <a:rPr lang="en-US" b="1" dirty="0"/>
              <a:t>Under 14 years of age</a:t>
            </a:r>
            <a:r>
              <a:rPr lang="en-US" dirty="0"/>
              <a:t> – May only perform specific activities</a:t>
            </a:r>
          </a:p>
          <a:p>
            <a:pPr marL="1143000" lvl="1" indent="-457200"/>
            <a:r>
              <a:rPr lang="en-US" b="1" dirty="0"/>
              <a:t>Ages 14 and 15</a:t>
            </a:r>
            <a:r>
              <a:rPr lang="en-US" dirty="0"/>
              <a:t> – May work a variety of jobs but are subject to extensive hour limitations</a:t>
            </a:r>
          </a:p>
          <a:p>
            <a:pPr marL="1143000" lvl="1" indent="-457200"/>
            <a:r>
              <a:rPr lang="en-US" b="1" dirty="0"/>
              <a:t>Ages 16 and 17</a:t>
            </a:r>
            <a:r>
              <a:rPr lang="en-US" dirty="0"/>
              <a:t> – May work an unlimited number of hours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D89F1-8F54-40F6-B9BB-FD9C799FEF53}"/>
              </a:ext>
            </a:extLst>
          </p:cNvPr>
          <p:cNvSpPr txBox="1"/>
          <p:nvPr/>
        </p:nvSpPr>
        <p:spPr>
          <a:xfrm>
            <a:off x="3549502" y="4313706"/>
            <a:ext cx="5092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Work Sans" pitchFamily="2" charset="0"/>
              </a:rPr>
              <a:t>WARNING!</a:t>
            </a:r>
            <a:r>
              <a:rPr lang="en-US" i="1" dirty="0">
                <a:solidFill>
                  <a:srgbClr val="0070C0"/>
                </a:solidFill>
                <a:latin typeface="Work Sans" pitchFamily="2" charset="0"/>
              </a:rPr>
              <a:t> No child under 17 may work in a job classified as hazardous.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4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24CB-C8DD-43D1-9326-18441F79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DB08-2C2D-481B-A3C2-E43FCAC26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569"/>
            <a:ext cx="10515600" cy="424117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employer’s tax guide written by the 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Benefits provided include:</a:t>
            </a:r>
          </a:p>
          <a:p>
            <a:pPr marL="1031875" lvl="1" indent="-341313"/>
            <a:r>
              <a:rPr lang="en-US" dirty="0"/>
              <a:t>Due dates for payroll forms</a:t>
            </a:r>
          </a:p>
          <a:p>
            <a:pPr marL="1031875" lvl="1" indent="-341313"/>
            <a:r>
              <a:rPr lang="en-US" dirty="0"/>
              <a:t>Instructions for calculating tax withholding</a:t>
            </a:r>
          </a:p>
          <a:p>
            <a:pPr marL="1031875" lvl="1" indent="-341313"/>
            <a:r>
              <a:rPr lang="en-US" dirty="0"/>
              <a:t>A summary of regulations</a:t>
            </a:r>
          </a:p>
          <a:p>
            <a:pPr marL="1031875" lvl="1" indent="-341313"/>
            <a:r>
              <a:rPr lang="en-US" dirty="0"/>
              <a:t>IRS contact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Publication 15-T</a:t>
            </a:r>
          </a:p>
          <a:p>
            <a:pPr marL="1028700" lvl="1" indent="-342900"/>
            <a:r>
              <a:rPr lang="en-US" dirty="0"/>
              <a:t>Supplements Circular E</a:t>
            </a:r>
          </a:p>
          <a:p>
            <a:pPr marL="1031875" lvl="1" indent="-346075"/>
            <a:r>
              <a:rPr lang="en-US" dirty="0"/>
              <a:t>Contains complete tables for calculating federal income tax withholding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FA2B-8770-4DF6-8D43-7C762CCA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SS-4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0B7B5-5D18-4E08-B92E-80C7B1F48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573"/>
            <a:ext cx="10515600" cy="29986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Complete Form SS-4 to obtain an Employer Identification Number (EIN).</a:t>
            </a:r>
          </a:p>
          <a:p>
            <a:endParaRPr lang="en-US" dirty="0"/>
          </a:p>
        </p:txBody>
      </p:sp>
      <p:pic>
        <p:nvPicPr>
          <p:cNvPr id="7" name="Picture 6" descr="The top of Form SS-4, showing questions 1 through 7b">
            <a:extLst>
              <a:ext uri="{FF2B5EF4-FFF2-40B4-BE49-F238E27FC236}">
                <a16:creationId xmlns:a16="http://schemas.microsoft.com/office/drawing/2014/main" id="{769B8AEA-6E2D-4AC3-82C9-334B807B5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80" y="3049597"/>
            <a:ext cx="6914286" cy="2523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601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E323-7496-4D67-AF64-3360D34D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an Employee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78CD-E740-4FE9-8C5A-585193CF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539"/>
            <a:ext cx="10515600" cy="293556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Personal Responsibility and Work Opportunity Reconciliation Act of 1996 enables better enforcement of child-support laws.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Complete Form SS-5 to obtain a Social Security number.</a:t>
            </a:r>
          </a:p>
          <a:p>
            <a:endParaRPr lang="en-US" dirty="0"/>
          </a:p>
        </p:txBody>
      </p:sp>
      <p:pic>
        <p:nvPicPr>
          <p:cNvPr id="7" name="Picture 6" descr="The top of Form SS-5, showing questions 1 and 2">
            <a:extLst>
              <a:ext uri="{FF2B5EF4-FFF2-40B4-BE49-F238E27FC236}">
                <a16:creationId xmlns:a16="http://schemas.microsoft.com/office/drawing/2014/main" id="{8D87ACE8-4F68-4B14-9956-93D27E56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47" y="4542150"/>
            <a:ext cx="6902609" cy="1791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748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7A36-7BD4-4C9D-B654-580EE01D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 W-4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454C-89D5-4EE9-884E-D887B973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676"/>
            <a:ext cx="10515600" cy="410294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Every employee must complete Form W-4.</a:t>
            </a:r>
          </a:p>
          <a:p>
            <a:pPr marL="1143000" lvl="1" indent="-457200"/>
            <a:r>
              <a:rPr lang="en-US" dirty="0"/>
              <a:t>It provides information necessary to calculate both federal income tax withholding and applicable state income tax withholding</a:t>
            </a:r>
          </a:p>
          <a:p>
            <a:pPr marL="457200" indent="-457200"/>
            <a:r>
              <a:rPr lang="en-US" dirty="0"/>
              <a:t>There is a revised form this year.</a:t>
            </a:r>
          </a:p>
          <a:p>
            <a:pPr marL="1143000" lvl="1" indent="-457200"/>
            <a:r>
              <a:rPr lang="en-US" dirty="0"/>
              <a:t>All new employees </a:t>
            </a:r>
            <a:br>
              <a:rPr lang="en-US" dirty="0"/>
            </a:br>
            <a:r>
              <a:rPr lang="en-US" dirty="0"/>
              <a:t>complete the 2020 version.</a:t>
            </a:r>
          </a:p>
          <a:p>
            <a:pPr marL="1143000" lvl="1" indent="-457200"/>
            <a:r>
              <a:rPr lang="en-US" dirty="0"/>
              <a:t>Old employees do not </a:t>
            </a:r>
            <a:br>
              <a:rPr lang="en-US" dirty="0"/>
            </a:br>
            <a:r>
              <a:rPr lang="en-US" dirty="0"/>
              <a:t>need to complete the new </a:t>
            </a:r>
            <a:br>
              <a:rPr lang="en-US" dirty="0"/>
            </a:br>
            <a:r>
              <a:rPr lang="en-US" dirty="0"/>
              <a:t>version unless changing </a:t>
            </a:r>
            <a:br>
              <a:rPr lang="en-US" dirty="0"/>
            </a:br>
            <a:r>
              <a:rPr lang="en-US" dirty="0"/>
              <a:t>withholdings.</a:t>
            </a:r>
          </a:p>
          <a:p>
            <a:endParaRPr lang="en-US" dirty="0"/>
          </a:p>
          <a:p>
            <a:endParaRPr lang="en-US" dirty="0"/>
          </a:p>
          <a:p>
            <a:pPr marL="1143000" lvl="1" indent="-457200"/>
            <a:endParaRPr lang="en-US" dirty="0"/>
          </a:p>
          <a:p>
            <a:endParaRPr lang="en-US" dirty="0"/>
          </a:p>
        </p:txBody>
      </p:sp>
      <p:pic>
        <p:nvPicPr>
          <p:cNvPr id="7" name="Picture 6" descr="The top of Form W-4, showing Step 1">
            <a:extLst>
              <a:ext uri="{FF2B5EF4-FFF2-40B4-BE49-F238E27FC236}">
                <a16:creationId xmlns:a16="http://schemas.microsoft.com/office/drawing/2014/main" id="{AC3B2792-C857-4D8E-8D8E-5CD026B2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69537"/>
            <a:ext cx="5723859" cy="1679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216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674E-34C5-407A-A451-F30586C0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Form W-4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505A9-EDC1-4951-A7EF-7B768543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10" y="2042676"/>
            <a:ext cx="10493790" cy="425179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the 2019 and earlier versions of the W-4, the Personal Allowances Worksheet helps the employee determine the number of allowances </a:t>
            </a:r>
            <a:br>
              <a:rPr lang="en-US" dirty="0"/>
            </a:br>
            <a:r>
              <a:rPr lang="en-US" dirty="0"/>
              <a:t>to claim.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are then used within tax withholding tables to determine the appropriate amount of federal income tax withholding for each pay period.</a:t>
            </a:r>
          </a:p>
        </p:txBody>
      </p:sp>
    </p:spTree>
    <p:extLst>
      <p:ext uri="{BB962C8B-B14F-4D97-AF65-F5344CB8AC3E}">
        <p14:creationId xmlns:p14="http://schemas.microsoft.com/office/powerpoint/2010/main" val="417462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6A272-08A7-4EE7-BDD8-97120D56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Hiring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F328-9F32-41B3-B427-EDA14064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834"/>
            <a:ext cx="10515600" cy="431559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Immigration Reform and Control Act of 1986</a:t>
            </a:r>
          </a:p>
          <a:p>
            <a:pPr marL="1143000" lvl="1" indent="-457200"/>
            <a:r>
              <a:rPr lang="en-US" dirty="0"/>
              <a:t>Intended to reduce illegal employment of foreign workers in </a:t>
            </a:r>
            <a:br>
              <a:rPr lang="en-US" dirty="0"/>
            </a:br>
            <a:r>
              <a:rPr lang="en-US" dirty="0"/>
              <a:t>the U.S.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Form I-9</a:t>
            </a:r>
          </a:p>
          <a:p>
            <a:pPr marL="1143000" lvl="1" indent="-457200"/>
            <a:r>
              <a:rPr lang="en-US" dirty="0"/>
              <a:t>Completed by the employee; acceptable documents are verified by the employer</a:t>
            </a:r>
          </a:p>
          <a:p>
            <a:pPr marL="1143000" lvl="1" indent="-457200"/>
            <a:r>
              <a:rPr lang="en-US" dirty="0"/>
              <a:t>E-Verify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Compares information from employee with that possessed by various government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983F-9E46-4CE0-9E21-6DA62A9E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Payroll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72ED-2E96-423C-B0E2-2DB97A9C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675"/>
            <a:ext cx="10515600" cy="4450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Considerations prior to hiring employees:</a:t>
            </a:r>
          </a:p>
          <a:p>
            <a:pPr marL="1143000" lvl="1" indent="-457200"/>
            <a:r>
              <a:rPr lang="en-US" dirty="0"/>
              <a:t>Obtain workers’ compensation insurance</a:t>
            </a:r>
          </a:p>
          <a:p>
            <a:pPr marL="1143000" lvl="1" indent="-457200"/>
            <a:r>
              <a:rPr lang="en-US" dirty="0"/>
              <a:t>Obtain payroll certifications</a:t>
            </a:r>
          </a:p>
          <a:p>
            <a:pPr marL="1143000" lvl="1" indent="-457200"/>
            <a:r>
              <a:rPr lang="en-US" dirty="0"/>
              <a:t>Utilize payroll service providers</a:t>
            </a:r>
          </a:p>
          <a:p>
            <a:pPr marL="1143000" lvl="1" indent="-457200"/>
            <a:r>
              <a:rPr lang="en-US" dirty="0"/>
              <a:t>Establish employee earnings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6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A50F-E310-4C1B-A14E-444F3F1C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Workers’ Compensation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5BB20-4B62-4627-AF75-A1BC040FA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569"/>
            <a:ext cx="10515600" cy="37627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Required by most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Provides financial assistance to employees injured on the job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Paid for by the employer</a:t>
            </a:r>
          </a:p>
          <a:p>
            <a:pPr marL="1143000" lvl="1" indent="-457200"/>
            <a:r>
              <a:rPr lang="en-US" dirty="0"/>
              <a:t>Premiums are based on the relative risk associated with different job types.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6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31D9-745D-4922-AF47-D2DDA4CE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CD98-5CFE-4441-8D1B-0F8A406F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573"/>
            <a:ext cx="10515600" cy="441830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American Payroll Association offers two certifications:</a:t>
            </a:r>
          </a:p>
          <a:p>
            <a:pPr marL="1143000" lvl="1" indent="-457200"/>
            <a:r>
              <a:rPr lang="en-US" dirty="0"/>
              <a:t>Fundamental Payroll Certification (FPC)</a:t>
            </a:r>
          </a:p>
          <a:p>
            <a:pPr marL="1600200" lvl="2" indent="-457200"/>
            <a:r>
              <a:rPr lang="en-US" dirty="0"/>
              <a:t>Establishes a baseline level of payroll competency</a:t>
            </a:r>
          </a:p>
          <a:p>
            <a:pPr marL="1143000" lvl="1" indent="-457200"/>
            <a:r>
              <a:rPr lang="en-US" dirty="0"/>
              <a:t>Certified Payroll Professional (CPP)</a:t>
            </a:r>
          </a:p>
          <a:p>
            <a:pPr marL="1600200" lvl="2" indent="-457200"/>
            <a:r>
              <a:rPr lang="en-US" dirty="0"/>
              <a:t>Designates a higher level of payroll mastery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9C05-A7D4-804A-AB42-A66ACA49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CA9DF-D73C-0E47-A5B5-4D6CB228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940"/>
            <a:ext cx="10515600" cy="4549511"/>
          </a:xfrm>
        </p:spPr>
        <p:txBody>
          <a:bodyPr>
            <a:noAutofit/>
          </a:bodyPr>
          <a:lstStyle/>
          <a:p>
            <a:r>
              <a:rPr lang="en-US" dirty="0"/>
              <a:t>After studying this chapter, you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Define the Fair Labor Standards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Utilize Circular 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Complete various forms for new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Convey the importance of workers’ compensation 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Create an employee earnings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8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83C2-8820-4F2E-AF15-0C8E91EF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a Payroll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B9563-BC32-4AD3-9E4D-A0CBC4BD6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304"/>
            <a:ext cx="10515600" cy="37627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Calculates employee net pay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Generates paychecks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Completes and files monthly, quarterly, and annual payroll tax 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62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31D9-745D-4922-AF47-D2DDA4CE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Earnings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CD98-5CFE-4441-8D1B-0F8A406F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573"/>
            <a:ext cx="10515600" cy="29986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Contains key employee and payroll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Summarizes annual payroll figures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Facilitates completion of payroll tax forms</a:t>
            </a:r>
          </a:p>
          <a:p>
            <a:endParaRPr lang="en-US" dirty="0"/>
          </a:p>
        </p:txBody>
      </p:sp>
      <p:pic>
        <p:nvPicPr>
          <p:cNvPr id="5" name="Picture 4" descr="A blank employee earnings record">
            <a:extLst>
              <a:ext uri="{FF2B5EF4-FFF2-40B4-BE49-F238E27FC236}">
                <a16:creationId xmlns:a16="http://schemas.microsoft.com/office/drawing/2014/main" id="{BBB885EB-928F-4DD4-9D7C-EF3D3AA6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11" y="3777770"/>
            <a:ext cx="7115175" cy="25908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325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6A50-9A87-B34A-8379-C981012F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Employee Paystub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2CABE-2A03-FB43-9B29-28B4C4FF0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8382"/>
            <a:ext cx="7614684" cy="363130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Paystubs list amounts not included in your check.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 information (company, pay period, employee information) is also found on the paystub.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portion of a sample paystub that shows   deductions, such as taxes, insurance payments, and retirement account payments">
            <a:extLst>
              <a:ext uri="{FF2B5EF4-FFF2-40B4-BE49-F238E27FC236}">
                <a16:creationId xmlns:a16="http://schemas.microsoft.com/office/drawing/2014/main" id="{A90B300D-1973-4D16-8131-0FC9B837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926" y="2078382"/>
            <a:ext cx="3501767" cy="2280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ortion of a sample paystub showing the company name, pay period, and employee information">
            <a:extLst>
              <a:ext uri="{FF2B5EF4-FFF2-40B4-BE49-F238E27FC236}">
                <a16:creationId xmlns:a16="http://schemas.microsoft.com/office/drawing/2014/main" id="{8E36FEBC-D1AB-45DE-AE71-91918A2E8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763" y="4460494"/>
            <a:ext cx="5528930" cy="21516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569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21E7-EFF4-40FC-9626-33F2F50E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Employee Paystub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114D-B7D2-482C-94E5-B6FB0B036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573"/>
            <a:ext cx="10515600" cy="29986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the Summary of Tax Rates</a:t>
            </a:r>
          </a:p>
          <a:p>
            <a:pPr lvl="1"/>
            <a:r>
              <a:rPr lang="en-US" dirty="0"/>
              <a:t>Refer to these tax rates throughout the book:</a:t>
            </a:r>
          </a:p>
          <a:p>
            <a:endParaRPr lang="en-US" dirty="0"/>
          </a:p>
        </p:txBody>
      </p:sp>
      <p:pic>
        <p:nvPicPr>
          <p:cNvPr id="7" name="Picture 6" descr="Table showing the different tax rates used throughout the book. &#10;Row 1: Tax Type, press Tab, Tax Rate, press Tab. End of row. &#10;Row 2: State income tax withholding, press Tab, 5%, press Tab. End of row.&#10;Row 3: Social Security (OASDI) tax, press Tab, 6.2%, press Tab. End of row.&#10;Row 4: Social Security wage base (threshold), press Tab, $137,700, press Tab. End of row.&#10;Row 5: Medicare (HI) tax, press Tab, 1.45%, press Tab. End of row.&#10;Row 6: FUTA (federal unemployment) tax, press Tab, 0.6%, press Tab. End of row.&#10;Row 7: FUTA wage base (threshold), press Tab, $7,000, press Tab. End of row.&#10;Row 8: SUTA (state unemployment) tax, press Tab, 3.4%, press Tab. End of row.&#10;Row 9: SUTA wage base (threshold), press Tab, $8,500, press Tab. End of row.">
            <a:extLst>
              <a:ext uri="{FF2B5EF4-FFF2-40B4-BE49-F238E27FC236}">
                <a16:creationId xmlns:a16="http://schemas.microsoft.com/office/drawing/2014/main" id="{A738ADD2-4C55-45E1-99A3-030582C1D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70" y="3054780"/>
            <a:ext cx="4123809" cy="3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1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3F2E-27F0-485E-9594-E2898474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Fair Labor Standards Act (FLSA)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7855-320D-44DA-A78D-A5277F87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653"/>
            <a:ext cx="10515600" cy="4171886"/>
          </a:xfrm>
        </p:spPr>
        <p:txBody>
          <a:bodyPr/>
          <a:lstStyle/>
          <a:p>
            <a:r>
              <a:rPr lang="en-US" dirty="0"/>
              <a:t>Employers must ensure compliance with the Fair Labor Standards 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establishes a federal minimum wage.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establishes the overtime wages 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establishes child labor restrictions.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0E9B9-6E78-4055-9035-46AF683829D5}"/>
              </a:ext>
            </a:extLst>
          </p:cNvPr>
          <p:cNvSpPr txBox="1"/>
          <p:nvPr/>
        </p:nvSpPr>
        <p:spPr>
          <a:xfrm>
            <a:off x="3618963" y="5297209"/>
            <a:ext cx="4945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Work Sans" pitchFamily="2" charset="0"/>
              </a:rPr>
              <a:t>The FLSA contains many other provisions and allows a wide range of exemptions.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8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AFB6-7C67-4177-81E1-8607F7D03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 Minimum Wage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F03AA-4733-46EE-ADD9-72D3A2006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676"/>
            <a:ext cx="10515600" cy="45707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U.S. Congress sets the federal minimum wage.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Individual states may also pass their own minimum wage laws.</a:t>
            </a:r>
          </a:p>
          <a:p>
            <a:pPr marL="1143000" lvl="1" indent="-457200"/>
            <a:r>
              <a:rPr lang="en-US" dirty="0"/>
              <a:t>When state-established rates disagree with the federal rate, the larger wage prevails.</a:t>
            </a:r>
          </a:p>
          <a:p>
            <a:endParaRPr lang="en-US" dirty="0"/>
          </a:p>
        </p:txBody>
      </p:sp>
      <p:pic>
        <p:nvPicPr>
          <p:cNvPr id="5" name="Picture 4" descr="Table showing that the minimum wage rate of $7.25 became effective July 24, 2009">
            <a:extLst>
              <a:ext uri="{FF2B5EF4-FFF2-40B4-BE49-F238E27FC236}">
                <a16:creationId xmlns:a16="http://schemas.microsoft.com/office/drawing/2014/main" id="{FADAA0BD-CCAF-4152-957B-3BD781678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94" y="2594365"/>
            <a:ext cx="32289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EEA6-8099-4AA6-A1B5-65488919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Exceptions to the Federal Minimum Wage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F1587-0DBF-419D-8020-6EC7D11ED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716"/>
            <a:ext cx="10515600" cy="40829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Workers with disabilities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Full-time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Young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Tipped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 learners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6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A9C2-01D1-4906-B528-1ACD8770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Must Pay the Minimum Wage?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9977-F8FB-455F-8E3C-B55389490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5838"/>
            <a:ext cx="10687493" cy="407104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minimum wage applies to people employed by:</a:t>
            </a:r>
          </a:p>
          <a:p>
            <a:pPr marL="1143000" lvl="1" indent="-457200"/>
            <a:r>
              <a:rPr lang="en-US" dirty="0"/>
              <a:t>Large businesses (revenues of $500,000+)</a:t>
            </a:r>
          </a:p>
          <a:p>
            <a:pPr marL="1143000" lvl="1" indent="-457200"/>
            <a:r>
              <a:rPr lang="en-US" dirty="0"/>
              <a:t>Governmental agencies (local, state, or federal)</a:t>
            </a:r>
          </a:p>
          <a:p>
            <a:pPr marL="1143000" lvl="1" indent="-457200"/>
            <a:r>
              <a:rPr lang="en-US" dirty="0"/>
              <a:t>Hospitals</a:t>
            </a:r>
          </a:p>
          <a:p>
            <a:pPr marL="1143000" lvl="1" indent="-457200"/>
            <a:r>
              <a:rPr lang="en-US" dirty="0"/>
              <a:t>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also covers domestic workers and employees working for interstate commerce businesses.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2711-A3A9-4269-B2BF-B278F9B2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Overtime Wages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0323-3CA0-43A9-994C-F83E99C02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3936"/>
            <a:ext cx="10515600" cy="45282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Hours worked over 40 in a workweek are paid at 1.5 times regular wages (“time and a half”).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Certain employees are exempt, such as executive, administrative, and professional workers.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0540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765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Work Sans</vt:lpstr>
      <vt:lpstr>Work Sans Light</vt:lpstr>
      <vt:lpstr>Work Sans Medium</vt:lpstr>
      <vt:lpstr>Calibri Light</vt:lpstr>
      <vt:lpstr>Calibri</vt:lpstr>
      <vt:lpstr>2_Custom Design</vt:lpstr>
      <vt:lpstr>3_Custom Design</vt:lpstr>
      <vt:lpstr>Custom Design</vt:lpstr>
      <vt:lpstr>Payroll Accounting A practical, real-world approach 8TH EDITION</vt:lpstr>
      <vt:lpstr>Learning Objectives</vt:lpstr>
      <vt:lpstr>The Employee Paystub</vt:lpstr>
      <vt:lpstr>The Employee Paystub (cont.)</vt:lpstr>
      <vt:lpstr>The Fair Labor Standards Act (FLSA)</vt:lpstr>
      <vt:lpstr>The Federal Minimum Wage</vt:lpstr>
      <vt:lpstr>Exceptions to the Federal Minimum Wage</vt:lpstr>
      <vt:lpstr>Who Must Pay the Minimum Wage?</vt:lpstr>
      <vt:lpstr>Calculating Overtime Wages</vt:lpstr>
      <vt:lpstr>Child Labor Restrictions</vt:lpstr>
      <vt:lpstr>Circular E </vt:lpstr>
      <vt:lpstr>Form SS-4</vt:lpstr>
      <vt:lpstr>Hiring an Employee</vt:lpstr>
      <vt:lpstr>Form W-4</vt:lpstr>
      <vt:lpstr>Form W-4 (cont.)</vt:lpstr>
      <vt:lpstr>Additional Hiring Considerations</vt:lpstr>
      <vt:lpstr>General Payroll Topics</vt:lpstr>
      <vt:lpstr>Workers’ Compensation Insurance</vt:lpstr>
      <vt:lpstr>Payroll Certifications</vt:lpstr>
      <vt:lpstr>Utilizing a Payroll Service</vt:lpstr>
      <vt:lpstr>Employee Earnings Record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Processing a New Employee</dc:title>
  <dc:creator/>
  <cp:lastModifiedBy>Alex Mummery</cp:lastModifiedBy>
  <cp:revision>30</cp:revision>
  <dcterms:created xsi:type="dcterms:W3CDTF">2020-06-09T16:12:25Z</dcterms:created>
  <dcterms:modified xsi:type="dcterms:W3CDTF">2020-10-02T00:42:32Z</dcterms:modified>
</cp:coreProperties>
</file>