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sldIdLst>
    <p:sldId id="257" r:id="rId3"/>
    <p:sldId id="263" r:id="rId4"/>
    <p:sldId id="260" r:id="rId5"/>
    <p:sldId id="261" r:id="rId6"/>
    <p:sldId id="262" r:id="rId7"/>
    <p:sldId id="282" r:id="rId8"/>
    <p:sldId id="283" r:id="rId9"/>
    <p:sldId id="284" r:id="rId10"/>
    <p:sldId id="298" r:id="rId11"/>
    <p:sldId id="302" r:id="rId12"/>
    <p:sldId id="275" r:id="rId13"/>
    <p:sldId id="276" r:id="rId14"/>
    <p:sldId id="299" r:id="rId15"/>
    <p:sldId id="287" r:id="rId16"/>
    <p:sldId id="266" r:id="rId17"/>
    <p:sldId id="267" r:id="rId18"/>
    <p:sldId id="289" r:id="rId19"/>
    <p:sldId id="290" r:id="rId20"/>
    <p:sldId id="291" r:id="rId21"/>
    <p:sldId id="301" r:id="rId22"/>
    <p:sldId id="297" r:id="rId23"/>
    <p:sldId id="258" r:id="rId24"/>
    <p:sldId id="271" r:id="rId25"/>
    <p:sldId id="300" r:id="rId26"/>
    <p:sldId id="279" r:id="rId27"/>
    <p:sldId id="280" r:id="rId28"/>
    <p:sldId id="30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94660"/>
  </p:normalViewPr>
  <p:slideViewPr>
    <p:cSldViewPr>
      <p:cViewPr varScale="1">
        <p:scale>
          <a:sx n="132" d="100"/>
          <a:sy n="132" d="100"/>
        </p:scale>
        <p:origin x="126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30EE5-CE71-4B6A-93F6-B60512D84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207EC-F88C-4A00-8347-7D6DD0B5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207EC-F88C-4A00-8347-7D6DD0B53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81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583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077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55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92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57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302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ick_figure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4000"/>
          </a:blip>
          <a:stretch>
            <a:fillRect/>
          </a:stretch>
        </p:blipFill>
        <p:spPr>
          <a:xfrm>
            <a:off x="0" y="-628650"/>
            <a:ext cx="9144000" cy="6400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667000" y="1628776"/>
            <a:ext cx="4953000" cy="6000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419350" y="971551"/>
            <a:ext cx="5410200" cy="645319"/>
          </a:xfrm>
        </p:spPr>
        <p:txBody>
          <a:bodyPr anchor="b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914400"/>
            <a:ext cx="2667000" cy="2971800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0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5111750" cy="3508772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085851"/>
            <a:ext cx="3276600" cy="3280172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71600" y="434578"/>
            <a:ext cx="6400800" cy="47982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285750"/>
            <a:ext cx="6041400" cy="3429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13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5503"/>
            <a:ext cx="8305800" cy="253604"/>
          </a:xfrm>
        </p:spPr>
        <p:txBody>
          <a:bodyPr anchor="b"/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85750"/>
            <a:ext cx="9144000" cy="3543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54104"/>
            <a:ext cx="8305800" cy="603647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96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2A4FE1-025E-4D9D-BD9B-90C194781C20}" type="datetimeFigureOut">
              <a:rPr lang="en-US">
                <a:solidFill>
                  <a:srgbClr val="000000"/>
                </a:solidFill>
              </a:rPr>
              <a:pPr/>
              <a:t>5/11/2016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EFCCA0D-0C12-4880-833B-E3B4CE6752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6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28750"/>
            <a:ext cx="7772400" cy="3086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6C717-51BE-4DC5-B021-4D29B056AC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0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971550"/>
            <a:ext cx="8229600" cy="365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87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667000" y="1628777"/>
            <a:ext cx="4953000" cy="6000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419350" y="971552"/>
            <a:ext cx="5410200" cy="645319"/>
          </a:xfrm>
        </p:spPr>
        <p:txBody>
          <a:bodyPr anchor="b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tic_Conten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00200" y="857250"/>
            <a:ext cx="7010400" cy="30289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85775" y="171452"/>
            <a:ext cx="8153400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4" y="554834"/>
            <a:ext cx="8077199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4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nimate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600200" y="800100"/>
            <a:ext cx="7010400" cy="30289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0" y="154783"/>
            <a:ext cx="8077200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371600"/>
            <a:ext cx="7772400" cy="51435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035844"/>
            <a:ext cx="80772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1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743200" y="21496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628650"/>
            <a:ext cx="62484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43200" y="10858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743200" y="16177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743200" y="26815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43200" y="32134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65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085850"/>
            <a:ext cx="3429000" cy="2857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85850"/>
            <a:ext cx="3429000" cy="285750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28575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68580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15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085850"/>
            <a:ext cx="55626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19400" y="2457450"/>
            <a:ext cx="54483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/>
          </p:nvPr>
        </p:nvSpPr>
        <p:spPr>
          <a:xfrm>
            <a:off x="533400" y="74295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33400" y="34290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43153"/>
            <a:ext cx="2514600" cy="15430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0858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23431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447800" y="285751"/>
            <a:ext cx="64008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76400" y="742950"/>
            <a:ext cx="60198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01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742950"/>
            <a:ext cx="3352800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971551"/>
            <a:ext cx="3352800" cy="29146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971551"/>
            <a:ext cx="3429000" cy="291465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81605" y="742953"/>
            <a:ext cx="3362325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2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914400"/>
            <a:ext cx="2667000" cy="2971800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ont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5111750" cy="3508772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085851"/>
            <a:ext cx="3276600" cy="3280172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71600" y="434578"/>
            <a:ext cx="6400800" cy="47982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285750"/>
            <a:ext cx="6041400" cy="3429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0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5503"/>
            <a:ext cx="8305800" cy="253604"/>
          </a:xfrm>
        </p:spPr>
        <p:txBody>
          <a:bodyPr anchor="b"/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85750"/>
            <a:ext cx="9144000" cy="3543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54105"/>
            <a:ext cx="8305800" cy="603647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21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BA08-89C2-4846-913F-F366E0EBF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Graphic_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3402" y="554833"/>
            <a:ext cx="8077199" cy="645319"/>
          </a:xfrm>
        </p:spPr>
        <p:txBody>
          <a:bodyPr anchor="b" anchorCtr="0"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7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371600"/>
            <a:ext cx="7772400" cy="51435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035844"/>
            <a:ext cx="80772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010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743200" y="21496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628650"/>
            <a:ext cx="62484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43200" y="10858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743200" y="16177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743200" y="26815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43200" y="3213450"/>
            <a:ext cx="58674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37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085850"/>
            <a:ext cx="3429000" cy="2857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85850"/>
            <a:ext cx="3429000" cy="285750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28575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68580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61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085850"/>
            <a:ext cx="55626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19400" y="2457450"/>
            <a:ext cx="54483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/>
          </p:nvPr>
        </p:nvSpPr>
        <p:spPr>
          <a:xfrm>
            <a:off x="533400" y="742950"/>
            <a:ext cx="8077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533400" y="342901"/>
            <a:ext cx="80772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43152"/>
            <a:ext cx="2514600" cy="15430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0858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2343150"/>
            <a:ext cx="2514600" cy="154305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447800" y="285751"/>
            <a:ext cx="64008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76400" y="742950"/>
            <a:ext cx="60198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8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742950"/>
            <a:ext cx="3352800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971551"/>
            <a:ext cx="3352800" cy="29146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971551"/>
            <a:ext cx="3429000" cy="291465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6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81603" y="742952"/>
            <a:ext cx="3362325" cy="218344"/>
          </a:xfrm>
          <a:solidFill>
            <a:schemeClr val="accent5">
              <a:lumMod val="40000"/>
              <a:lumOff val="6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85751"/>
            <a:ext cx="8153400" cy="479822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9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media" Target="../media/media1.wm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ick_figure_presenting_main_final2.mo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9">
            <a:lum bright="6000" contrast="4000"/>
          </a:blip>
          <a:stretch>
            <a:fillRect/>
          </a:stretch>
        </p:blipFill>
        <p:spPr>
          <a:xfrm>
            <a:off x="0" y="-95250"/>
            <a:ext cx="9144000" cy="5943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800100"/>
            <a:ext cx="70104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9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800100"/>
            <a:ext cx="70104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278"/>
            <a:ext cx="81534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Principles of Financial Accounting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Chapter 1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Fundamental Financial Accounting Concep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1151"/>
            <a:ext cx="9525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4495800" y="1876425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867400" y="1876425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27799"/>
            <a:ext cx="1371600" cy="2663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3960" y="3028950"/>
            <a:ext cx="2209800" cy="1447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Retained Earnings accumulates the profits of the business since inception less dividends.  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028950"/>
            <a:ext cx="22098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stock certificate represents an ownership piece in the business.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2647950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271030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47650"/>
            <a:ext cx="63246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+mj-ea"/>
                <a:cs typeface="+mj-cs"/>
              </a:rPr>
              <a:t>Two Components of Stockholders’ Equity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00200" y="590550"/>
            <a:ext cx="6096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F3FB">
                  <a:lumMod val="20000"/>
                  <a:lumOff val="80000"/>
                </a:srgbClr>
              </a:buClr>
            </a:pPr>
            <a:r>
              <a:rPr lang="en-US" dirty="0" smtClean="0">
                <a:solidFill>
                  <a:srgbClr val="003161">
                    <a:lumMod val="75000"/>
                  </a:srgbClr>
                </a:solidFill>
              </a:rPr>
              <a:t>           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3161">
                    <a:lumMod val="75000"/>
                  </a:srgbClr>
                </a:solidFill>
              </a:rPr>
              <a:t>	</a:t>
            </a:r>
            <a:r>
              <a:rPr lang="en-US" sz="2800" b="1" dirty="0" smtClean="0">
                <a:solidFill>
                  <a:srgbClr val="003161">
                    <a:lumMod val="75000"/>
                    <a:lumOff val="25000"/>
                  </a:srgbClr>
                </a:solidFill>
              </a:rPr>
              <a:t>Stockholders’ Equity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dirty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dirty="0" smtClean="0">
                <a:solidFill>
                  <a:srgbClr val="003161">
                    <a:lumMod val="75000"/>
                  </a:srgbClr>
                </a:solidFill>
              </a:rPr>
              <a:t>                  Common Stock  + Retained Earnings</a:t>
            </a:r>
          </a:p>
        </p:txBody>
      </p:sp>
    </p:spTree>
    <p:extLst>
      <p:ext uri="{BB962C8B-B14F-4D97-AF65-F5344CB8AC3E}">
        <p14:creationId xmlns:p14="http://schemas.microsoft.com/office/powerpoint/2010/main" val="25608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304800" y="742950"/>
            <a:ext cx="7467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sz="2800" dirty="0" smtClean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3161">
                    <a:lumMod val="75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003161">
                    <a:lumMod val="75000"/>
                    <a:lumOff val="25000"/>
                  </a:srgbClr>
                </a:solidFill>
              </a:rPr>
              <a:t>Assets = Liabilities + Stockholders’ Equity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b="1" dirty="0" smtClean="0">
              <a:solidFill>
                <a:srgbClr val="003161">
                  <a:lumMod val="75000"/>
                  <a:lumOff val="2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b="1" dirty="0" smtClean="0">
              <a:solidFill>
                <a:srgbClr val="003161">
                  <a:lumMod val="75000"/>
                  <a:lumOff val="2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1400" b="1" dirty="0" smtClean="0">
                <a:solidFill>
                  <a:srgbClr val="003161">
                    <a:lumMod val="75000"/>
                    <a:lumOff val="25000"/>
                  </a:srgbClr>
                </a:solidFill>
              </a:rPr>
              <a:t>        </a:t>
            </a:r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b="1" dirty="0" smtClean="0">
                <a:solidFill>
                  <a:srgbClr val="0070C0"/>
                </a:solidFill>
              </a:rPr>
              <a:t>ssets   =     Liabilities     +      Common Stock     +     Retained Earnings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287655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F3FB">
                  <a:lumMod val="20000"/>
                  <a:lumOff val="80000"/>
                </a:srgbClr>
              </a:buClr>
            </a:pPr>
            <a:r>
              <a:rPr lang="en-US" dirty="0" smtClean="0">
                <a:solidFill>
                  <a:srgbClr val="003161">
                    <a:lumMod val="75000"/>
                  </a:srgbClr>
                </a:solidFill>
              </a:rPr>
              <a:t>           </a:t>
            </a:r>
          </a:p>
          <a:p>
            <a:pPr algn="l"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1,000    =            300       +                 </a:t>
            </a:r>
            <a:r>
              <a:rPr lang="en-US" sz="1600" b="1" dirty="0" smtClean="0">
                <a:solidFill>
                  <a:srgbClr val="FF0000"/>
                </a:solidFill>
              </a:rPr>
              <a:t>?</a:t>
            </a:r>
            <a:r>
              <a:rPr lang="en-US" sz="1600" b="1" dirty="0" smtClean="0">
                <a:solidFill>
                  <a:srgbClr val="000000"/>
                </a:solidFill>
              </a:rPr>
              <a:t>                    +           500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915821" y="1776403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08338" y="1812501"/>
            <a:ext cx="152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943350"/>
            <a:ext cx="4648200" cy="609600"/>
          </a:xfrm>
        </p:spPr>
        <p:txBody>
          <a:bodyPr>
            <a:normAutofit fontScale="85000" lnSpcReduction="10000"/>
          </a:bodyPr>
          <a:lstStyle/>
          <a:p>
            <a:pPr indent="-3175"/>
            <a:r>
              <a:rPr lang="en-US" sz="1800" dirty="0" smtClean="0"/>
              <a:t>How much stockholders’ Equity was contributed by the common stockholders?</a:t>
            </a:r>
            <a:endParaRPr lang="en-US" sz="1800" b="0" i="0" dirty="0" smtClean="0"/>
          </a:p>
          <a:p>
            <a:pPr marL="969963" lvl="1"/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69963" lvl="1"/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61950"/>
            <a:ext cx="6324600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Expanded Accounting Equation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37" y="2876550"/>
            <a:ext cx="1835727" cy="22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304800" y="742950"/>
            <a:ext cx="7467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sz="2800" dirty="0" smtClean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3161">
                    <a:lumMod val="75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003161">
                    <a:lumMod val="75000"/>
                    <a:lumOff val="25000"/>
                  </a:srgbClr>
                </a:solidFill>
              </a:rPr>
              <a:t>Assets = Liabilities + Stockholders’ Equity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b="1" dirty="0" smtClean="0">
              <a:solidFill>
                <a:srgbClr val="003161">
                  <a:lumMod val="75000"/>
                  <a:lumOff val="2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b="1" dirty="0" smtClean="0">
              <a:solidFill>
                <a:srgbClr val="003161">
                  <a:lumMod val="75000"/>
                  <a:lumOff val="2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1400" b="1" dirty="0" smtClean="0">
                <a:solidFill>
                  <a:srgbClr val="003161">
                    <a:lumMod val="75000"/>
                    <a:lumOff val="25000"/>
                  </a:srgbClr>
                </a:solidFill>
              </a:rPr>
              <a:t>        </a:t>
            </a:r>
            <a:r>
              <a:rPr lang="en-US" sz="1600" b="1" dirty="0">
                <a:solidFill>
                  <a:srgbClr val="0070C0"/>
                </a:solidFill>
              </a:rPr>
              <a:t>A</a:t>
            </a:r>
            <a:r>
              <a:rPr lang="en-US" sz="1600" b="1" dirty="0" smtClean="0">
                <a:solidFill>
                  <a:srgbClr val="0070C0"/>
                </a:solidFill>
              </a:rPr>
              <a:t>ssets   =     Liabilities     +      Common Stock     +     Retained Earnings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287655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F3FB">
                  <a:lumMod val="20000"/>
                  <a:lumOff val="80000"/>
                </a:srgbClr>
              </a:buClr>
            </a:pPr>
            <a:r>
              <a:rPr lang="en-US" dirty="0" smtClean="0">
                <a:solidFill>
                  <a:srgbClr val="003161">
                    <a:lumMod val="75000"/>
                  </a:srgbClr>
                </a:solidFill>
              </a:rPr>
              <a:t>           </a:t>
            </a:r>
          </a:p>
          <a:p>
            <a:pPr algn="l"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1,000    =            300       +                 </a:t>
            </a:r>
            <a:r>
              <a:rPr lang="en-US" sz="1600" b="1" dirty="0" smtClean="0">
                <a:solidFill>
                  <a:srgbClr val="FF0000"/>
                </a:solidFill>
              </a:rPr>
              <a:t>200</a:t>
            </a:r>
            <a:r>
              <a:rPr lang="en-US" sz="1600" b="1" dirty="0" smtClean="0">
                <a:solidFill>
                  <a:srgbClr val="000000"/>
                </a:solidFill>
              </a:rPr>
              <a:t>                    +           500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819455" y="1795430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1795430"/>
            <a:ext cx="152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361950"/>
            <a:ext cx="6324600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Expanded Accounting Equation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37" y="2876550"/>
            <a:ext cx="1835727" cy="22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28750"/>
            <a:ext cx="2667000" cy="333375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5257800" cy="914400"/>
          </a:xfrm>
        </p:spPr>
        <p:txBody>
          <a:bodyPr>
            <a:normAutofit fontScale="85000" lnSpcReduction="10000"/>
          </a:bodyPr>
          <a:lstStyle/>
          <a:p>
            <a:pPr indent="-3175"/>
            <a:r>
              <a:rPr lang="en-US" sz="4800" dirty="0" smtClean="0"/>
              <a:t>Questions so far…..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69963" lvl="1"/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350"/>
            <a:ext cx="7010400" cy="609600"/>
          </a:xfrm>
        </p:spPr>
        <p:txBody>
          <a:bodyPr>
            <a:normAutofit fontScale="85000" lnSpcReduction="10000"/>
          </a:bodyPr>
          <a:lstStyle/>
          <a:p>
            <a:pPr indent="-3175"/>
            <a:r>
              <a:rPr lang="en-US" sz="4000" b="1" dirty="0" smtClean="0"/>
              <a:t>Preparing Financial Statements</a:t>
            </a:r>
            <a:endParaRPr lang="en-US" sz="4000" b="1" i="0" dirty="0" smtClean="0"/>
          </a:p>
          <a:p>
            <a:pPr marL="969963" lvl="1"/>
            <a:endParaRPr lang="en-US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69963" lvl="1"/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32" y="1123950"/>
            <a:ext cx="355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1</a:t>
            </a:r>
            <a:r>
              <a:rPr lang="en-US" b="1" dirty="0" smtClean="0"/>
              <a:t>:   </a:t>
            </a:r>
            <a:r>
              <a:rPr lang="en-US" b="1" dirty="0" smtClean="0"/>
              <a:t>Income Statement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0572" y="1702377"/>
            <a:ext cx="648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2:</a:t>
            </a:r>
            <a:r>
              <a:rPr lang="en-US" b="1" dirty="0" smtClean="0"/>
              <a:t>   </a:t>
            </a:r>
            <a:r>
              <a:rPr lang="en-US" b="1" dirty="0" smtClean="0"/>
              <a:t>Statement </a:t>
            </a:r>
            <a:r>
              <a:rPr lang="en-US" b="1" dirty="0" smtClean="0"/>
              <a:t>of </a:t>
            </a:r>
            <a:r>
              <a:rPr lang="en-US" b="1" dirty="0" smtClean="0"/>
              <a:t>Stockholder</a:t>
            </a:r>
            <a:r>
              <a:rPr lang="en-US" b="1" dirty="0" smtClean="0"/>
              <a:t>s’ Equity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3645" y="23241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3:   </a:t>
            </a:r>
            <a:r>
              <a:rPr lang="en-US" b="1" dirty="0" smtClean="0"/>
              <a:t>Balance Sheet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46531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645" y="291465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 smtClean="0">
                <a:solidFill>
                  <a:srgbClr val="FF0000"/>
                </a:solidFill>
              </a:rPr>
              <a:t>4:   </a:t>
            </a:r>
            <a:r>
              <a:rPr lang="en-US" b="1" dirty="0" smtClean="0"/>
              <a:t>Statement of Cash Flows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94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1000"/>
      <p:bldP spid="11" grpId="0"/>
      <p:bldP spid="8" grpId="0"/>
      <p:bldP spid="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819150"/>
            <a:ext cx="6553200" cy="2533650"/>
          </a:xfrm>
        </p:spPr>
        <p:txBody>
          <a:bodyPr/>
          <a:lstStyle/>
          <a:p>
            <a:pPr indent="-3175"/>
            <a:r>
              <a:rPr lang="en-US" dirty="0" smtClean="0"/>
              <a:t>What is an income statement?</a:t>
            </a:r>
          </a:p>
          <a:p>
            <a:pPr indent="-3175"/>
            <a:endParaRPr lang="en-US" sz="2800" b="0" i="0" dirty="0" smtClean="0"/>
          </a:p>
          <a:p>
            <a:pPr marL="969963" lvl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income statement illustrates the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et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ncome or Net Loss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of a company for a period of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6" y="1733551"/>
            <a:ext cx="1915159" cy="2393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4536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Step 1</a:t>
            </a:r>
            <a:r>
              <a:rPr lang="en-US" sz="2400" b="1" dirty="0" smtClean="0"/>
              <a:t>:   </a:t>
            </a:r>
            <a:r>
              <a:rPr lang="en-US" sz="2400" b="1" dirty="0" smtClean="0"/>
              <a:t>Income Statement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79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4" y="2551448"/>
            <a:ext cx="2484783" cy="214312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89572"/>
              </p:ext>
            </p:extLst>
          </p:nvPr>
        </p:nvGraphicFramePr>
        <p:xfrm>
          <a:off x="1524000" y="1946611"/>
          <a:ext cx="3352800" cy="232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390"/>
                <a:gridCol w="2137410"/>
              </a:tblGrid>
              <a:tr h="7429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Income Statement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 the year ended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December 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Revenues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$ 2,000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 (1,200)  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Income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   800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" y="38394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Step 1</a:t>
            </a:r>
            <a:r>
              <a:rPr lang="en-US" sz="2800" b="1" dirty="0" smtClean="0"/>
              <a:t>:   </a:t>
            </a:r>
            <a:r>
              <a:rPr lang="en-US" sz="2800" b="1" dirty="0" smtClean="0"/>
              <a:t>Income Statement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40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43153"/>
            <a:ext cx="2743200" cy="2571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20078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Step 1</a:t>
            </a:r>
            <a:r>
              <a:rPr lang="en-US" sz="2800" b="1" dirty="0" smtClean="0"/>
              <a:t>:   </a:t>
            </a:r>
            <a:r>
              <a:rPr lang="en-US" sz="2800" b="1" dirty="0" smtClean="0"/>
              <a:t>Income Statement</a:t>
            </a:r>
            <a:endParaRPr lang="en-US" sz="2800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352550"/>
            <a:ext cx="5029200" cy="3028950"/>
          </a:xfrm>
        </p:spPr>
        <p:txBody>
          <a:bodyPr/>
          <a:lstStyle/>
          <a:p>
            <a:r>
              <a:rPr lang="en-US" b="1" dirty="0" smtClean="0"/>
              <a:t>Revenues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Revenue is measured by the assets received in exchange for goods or services rendered.</a:t>
            </a:r>
          </a:p>
        </p:txBody>
      </p:sp>
    </p:spTree>
    <p:extLst>
      <p:ext uri="{BB962C8B-B14F-4D97-AF65-F5344CB8AC3E}">
        <p14:creationId xmlns:p14="http://schemas.microsoft.com/office/powerpoint/2010/main" val="140243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123950"/>
            <a:ext cx="4953000" cy="302895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/>
              <a:t>Expenses</a:t>
            </a:r>
          </a:p>
          <a:p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sz="2400" dirty="0" smtClean="0"/>
              <a:t>he costs incurred by a company in the process of earning revenue.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71753"/>
            <a:ext cx="2166750" cy="1354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8394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Step 1</a:t>
            </a:r>
            <a:r>
              <a:rPr lang="en-US" sz="2800" b="1" dirty="0" smtClean="0"/>
              <a:t>:   </a:t>
            </a:r>
            <a:r>
              <a:rPr lang="en-US" sz="2800" b="1" dirty="0" smtClean="0"/>
              <a:t>Income Statement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28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1123950"/>
            <a:ext cx="8153400" cy="47982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Matching Concept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123950"/>
            <a:ext cx="5105400" cy="18859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2400" dirty="0" smtClean="0"/>
              <a:t>Accrual accounting principles are designed to match expenses with revenues in the same reporting period.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4950"/>
            <a:ext cx="22098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8394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Step 1</a:t>
            </a:r>
            <a:r>
              <a:rPr lang="en-US" sz="2800" b="1" dirty="0" smtClean="0"/>
              <a:t>:   </a:t>
            </a:r>
            <a:r>
              <a:rPr lang="en-US" sz="2800" b="1" dirty="0" smtClean="0"/>
              <a:t>Income Statement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39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00200" y="514350"/>
            <a:ext cx="60960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F3FB">
                  <a:lumMod val="20000"/>
                  <a:lumOff val="80000"/>
                </a:srgbClr>
              </a:buClr>
            </a:pPr>
            <a:r>
              <a:rPr lang="en-US" dirty="0" smtClean="0">
                <a:solidFill>
                  <a:srgbClr val="003161">
                    <a:lumMod val="75000"/>
                  </a:srgbClr>
                </a:solidFill>
              </a:rPr>
              <a:t>           The Accounting Equation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3161">
                    <a:lumMod val="75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003161">
                    <a:lumMod val="75000"/>
                    <a:lumOff val="25000"/>
                  </a:srgbClr>
                </a:solidFill>
              </a:rPr>
              <a:t>Assets = Liabilities + Stockholders’ Equity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47750"/>
            <a:ext cx="6553200" cy="2209800"/>
          </a:xfrm>
        </p:spPr>
        <p:txBody>
          <a:bodyPr>
            <a:normAutofit fontScale="85000" lnSpcReduction="20000"/>
          </a:bodyPr>
          <a:lstStyle/>
          <a:p>
            <a:pPr indent="-3175"/>
            <a:endParaRPr lang="en-US" dirty="0" smtClean="0"/>
          </a:p>
          <a:p>
            <a:pPr indent="-3175"/>
            <a:endParaRPr lang="en-US" sz="2800" b="0" i="0" dirty="0" smtClean="0"/>
          </a:p>
          <a:p>
            <a:pPr marL="969963" lvl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Displays the changes in Stockholders’ Equity for a specified period of time.</a:t>
            </a:r>
          </a:p>
          <a:p>
            <a:pPr marL="969963" lvl="1"/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69963" lvl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Must transfer the Net Income (or Loss) from the Income Statement.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6" y="1733551"/>
            <a:ext cx="1915159" cy="2393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45362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Step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/>
              <a:t>:   Statement of Stockholders’ Equity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22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76214"/>
              </p:ext>
            </p:extLst>
          </p:nvPr>
        </p:nvGraphicFramePr>
        <p:xfrm>
          <a:off x="4572000" y="1340427"/>
          <a:ext cx="4035978" cy="331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762000"/>
                <a:gridCol w="683178"/>
              </a:tblGrid>
              <a:tr h="6400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Statement of Changes in Stockholders’ Equity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For the Year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Ended December 31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2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Common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$200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Beginning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Retained Earnings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   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Net Income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800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Dividends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(300)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Ending Retained Earnings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500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      TOTAL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Stockholder’s Equity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$700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98555"/>
              </p:ext>
            </p:extLst>
          </p:nvPr>
        </p:nvGraphicFramePr>
        <p:xfrm>
          <a:off x="381000" y="1352550"/>
          <a:ext cx="3352800" cy="232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390"/>
                <a:gridCol w="2137410"/>
              </a:tblGrid>
              <a:tr h="7429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Income Statement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 the year ended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December 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Revenues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$ 2,000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 (1,200)  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Net Income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   800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3335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Step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/>
              <a:t>:   Statement of Stockholders’ Equity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3105150"/>
            <a:ext cx="1981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00053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</a:t>
            </a:r>
            <a:r>
              <a:rPr lang="en-US" b="1" dirty="0"/>
              <a:t>1</a:t>
            </a:r>
            <a:endParaRPr lang="en-US" b="1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645" y="3895589"/>
            <a:ext cx="3976255" cy="1053292"/>
          </a:xfrm>
        </p:spPr>
        <p:txBody>
          <a:bodyPr>
            <a:normAutofit/>
          </a:bodyPr>
          <a:lstStyle/>
          <a:p>
            <a:pPr indent="-3175" algn="ctr"/>
            <a:r>
              <a:rPr lang="en-US" sz="1400" dirty="0" smtClean="0">
                <a:solidFill>
                  <a:srgbClr val="0070C0"/>
                </a:solidFill>
              </a:rPr>
              <a:t>Revenue and Expense account balances are “closed” at the end of the period and transferred to Stockholders’ Equity.</a:t>
            </a:r>
            <a:endParaRPr lang="en-US" sz="1400" b="0" i="0" dirty="0" smtClean="0">
              <a:solidFill>
                <a:srgbClr val="0070C0"/>
              </a:solidFill>
            </a:endParaRPr>
          </a:p>
          <a:p>
            <a:pPr marL="969963" lvl="1"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69963" lvl="1" algn="ctr"/>
            <a:endParaRPr lang="en-US" sz="1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23950"/>
            <a:ext cx="5295900" cy="253365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/>
              <a:t>What is a Balance </a:t>
            </a:r>
            <a:r>
              <a:rPr lang="en-US" sz="3200" b="1" dirty="0"/>
              <a:t>S</a:t>
            </a:r>
            <a:r>
              <a:rPr lang="en-US" sz="3200" b="1" dirty="0" smtClean="0"/>
              <a:t>heet?</a:t>
            </a:r>
          </a:p>
          <a:p>
            <a:pPr lvl="1"/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alance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heet presents a snap shot of a company’s financial position at a particular point in time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Displays the components of the Accounting Equation.</a:t>
            </a: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4" y="2495552"/>
            <a:ext cx="1857375" cy="3161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6195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Step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 smtClean="0"/>
              <a:t>:   Balance Sheet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04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100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95400" y="742950"/>
            <a:ext cx="60960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F3FB">
                  <a:lumMod val="20000"/>
                  <a:lumOff val="80000"/>
                </a:srgbClr>
              </a:buClr>
            </a:pPr>
            <a:r>
              <a:rPr lang="en-US" dirty="0" smtClean="0">
                <a:solidFill>
                  <a:srgbClr val="003161">
                    <a:lumMod val="75000"/>
                  </a:srgbClr>
                </a:solidFill>
              </a:rPr>
              <a:t>           The Accounting Equation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3161">
                    <a:lumMod val="75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003161">
                    <a:lumMod val="75000"/>
                    <a:lumOff val="25000"/>
                  </a:srgbClr>
                </a:solidFill>
              </a:rPr>
              <a:t>Assets = Liabilities + Stockholders’ Equity</a:t>
            </a:r>
          </a:p>
          <a:p>
            <a:pPr>
              <a:buClr>
                <a:srgbClr val="F0F3FB">
                  <a:lumMod val="20000"/>
                  <a:lumOff val="80000"/>
                </a:srgbClr>
              </a:buClr>
              <a:buFont typeface="Monotype Sorts" pitchFamily="2" charset="2"/>
              <a:buNone/>
            </a:pPr>
            <a:endParaRPr lang="en-US" dirty="0" smtClean="0">
              <a:solidFill>
                <a:srgbClr val="003161">
                  <a:lumMod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27799"/>
            <a:ext cx="1371600" cy="26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92299"/>
              </p:ext>
            </p:extLst>
          </p:nvPr>
        </p:nvGraphicFramePr>
        <p:xfrm>
          <a:off x="76200" y="819150"/>
          <a:ext cx="4035978" cy="331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762000"/>
                <a:gridCol w="683178"/>
              </a:tblGrid>
              <a:tr h="6400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Statement of Changes in Stockholders’ Equity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For the Year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Ended December 31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2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Common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$200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Beginning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Retained Earnings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   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Net Income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800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Dividends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(300)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Ending Retained Earnings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500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      TOTAL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Stockholder’s Equity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$700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41519"/>
              </p:ext>
            </p:extLst>
          </p:nvPr>
        </p:nvGraphicFramePr>
        <p:xfrm>
          <a:off x="4419600" y="133350"/>
          <a:ext cx="4493178" cy="505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465"/>
                <a:gridCol w="1272480"/>
                <a:gridCol w="930233"/>
              </a:tblGrid>
              <a:tr h="55847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Balance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Sheet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As of December 31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Assets: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Cash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   600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Accounts Receivable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350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Supplies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   50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    Total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Assets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$1,000</a:t>
                      </a:r>
                      <a:endParaRPr lang="en-US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Liabilities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9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Accounts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Payable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    300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9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Stockholders’ Equity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9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Common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Stock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200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9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Retained Earnings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500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Stockholders’ Equity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   700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Total Liabilities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and      Stockholders’ Equity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$1,000</a:t>
                      </a:r>
                      <a:endParaRPr lang="en-US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962678" y="3867150"/>
            <a:ext cx="418822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7925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7709" y="-28343"/>
            <a:ext cx="368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Step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 smtClean="0"/>
              <a:t>:   Balance Sheet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73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95350"/>
            <a:ext cx="6858000" cy="30289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Displays cash inflows and outflows for a period of time.  There are three categories presented on the Statement of Cash Flows:</a:t>
            </a:r>
          </a:p>
          <a:p>
            <a:endParaRPr lang="en-US" dirty="0" smtClean="0"/>
          </a:p>
          <a:p>
            <a:pPr lvl="1">
              <a:lnSpc>
                <a:spcPct val="40000"/>
              </a:lnSpc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Operating Activities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Investing Activities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Financing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6195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Step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/>
              <a:t>:   Statement of Cash Flows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68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Statement of Cash Flows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123950"/>
            <a:ext cx="6858000" cy="3028950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rgbClr val="0070C0"/>
                </a:solidFill>
              </a:rPr>
              <a:t>Operating Activities- </a:t>
            </a:r>
            <a:r>
              <a:rPr lang="en-US" sz="1800" dirty="0" smtClean="0"/>
              <a:t>Inflows and outflows from and to customers and suppliers.  Day to day operations of the business.</a:t>
            </a:r>
          </a:p>
          <a:p>
            <a:endParaRPr lang="en-US" sz="1800" dirty="0"/>
          </a:p>
          <a:p>
            <a:r>
              <a:rPr lang="en-US" sz="1800" b="1" u="sng" dirty="0" smtClean="0">
                <a:solidFill>
                  <a:srgbClr val="0070C0"/>
                </a:solidFill>
              </a:rPr>
              <a:t>Investing Activities- </a:t>
            </a:r>
            <a:r>
              <a:rPr lang="en-US" sz="1800" dirty="0" smtClean="0"/>
              <a:t>Inflows from the sale of long-term assets and outflows for the purchase of long-term assets. </a:t>
            </a:r>
          </a:p>
          <a:p>
            <a:endParaRPr lang="en-US" sz="1800" dirty="0"/>
          </a:p>
          <a:p>
            <a:r>
              <a:rPr lang="en-US" sz="1800" b="1" u="sng" dirty="0" smtClean="0">
                <a:solidFill>
                  <a:srgbClr val="0070C0"/>
                </a:solidFill>
              </a:rPr>
              <a:t>Financing Activities- </a:t>
            </a:r>
            <a:r>
              <a:rPr lang="en-US" sz="1800" dirty="0" smtClean="0"/>
              <a:t>Inflows from borrowing activities or issuing stock.  Outflows to repay loans or dividends. </a:t>
            </a:r>
          </a:p>
        </p:txBody>
      </p:sp>
    </p:spTree>
    <p:extLst>
      <p:ext uri="{BB962C8B-B14F-4D97-AF65-F5344CB8AC3E}">
        <p14:creationId xmlns:p14="http://schemas.microsoft.com/office/powerpoint/2010/main" val="1725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583" y="214571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 of Financial Statements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276350"/>
            <a:ext cx="23622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Step 1: </a:t>
            </a:r>
            <a:r>
              <a:rPr lang="en-US" b="1" dirty="0" smtClean="0"/>
              <a:t>Income Statement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00600" y="1342026"/>
            <a:ext cx="36576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Step 2: </a:t>
            </a:r>
            <a:r>
              <a:rPr lang="en-US" b="1" dirty="0" smtClean="0"/>
              <a:t>Statement of Stockholders’ Equity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448300" y="3029543"/>
            <a:ext cx="23622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Step 3: </a:t>
            </a:r>
            <a:r>
              <a:rPr lang="en-US" b="1" dirty="0" smtClean="0"/>
              <a:t>Balance Sheet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71500" y="3993512"/>
            <a:ext cx="28956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Step 4: </a:t>
            </a:r>
            <a:r>
              <a:rPr lang="en-US" b="1" dirty="0" smtClean="0"/>
              <a:t>Statement of Cash Flows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>
            <a:off x="3187683" y="1581149"/>
            <a:ext cx="1371600" cy="152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366011">
            <a:off x="3873484" y="3917312"/>
            <a:ext cx="1371600" cy="152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6226238" y="2473389"/>
            <a:ext cx="813261" cy="14546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52025" y="836881"/>
            <a:ext cx="19812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Net Income transferred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to Equity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9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38150"/>
            <a:ext cx="7010400" cy="3028950"/>
          </a:xfrm>
        </p:spPr>
        <p:txBody>
          <a:bodyPr/>
          <a:lstStyle/>
          <a:p>
            <a:r>
              <a:rPr lang="en-US" b="1" dirty="0" smtClean="0"/>
              <a:t>Assets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Assets represent economic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resources. 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They have the ability or potential to provide future benefits to a company.</a:t>
            </a:r>
          </a:p>
        </p:txBody>
      </p:sp>
      <p:pic>
        <p:nvPicPr>
          <p:cNvPr id="7" name="Picture 6" descr="mo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1040"/>
            <a:ext cx="20335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54" y="3333613"/>
            <a:ext cx="2138220" cy="1470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99" y="3319512"/>
            <a:ext cx="1837752" cy="13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42950"/>
            <a:ext cx="70104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Liabilities</a:t>
            </a:r>
          </a:p>
          <a:p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Liabilities are the obligations or debts that a company must pay in money or services at some time in the future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Liabilities reflect the creditor’s claims on the assets of the company.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3152"/>
            <a:ext cx="1966912" cy="2622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7010400" cy="3028950"/>
          </a:xfrm>
        </p:spPr>
        <p:txBody>
          <a:bodyPr/>
          <a:lstStyle/>
          <a:p>
            <a:r>
              <a:rPr lang="en-US" b="1" dirty="0" smtClean="0"/>
              <a:t>Stockholders’ Equity</a:t>
            </a:r>
          </a:p>
          <a:p>
            <a:pPr>
              <a:lnSpc>
                <a:spcPct val="60000"/>
              </a:lnSpc>
            </a:pPr>
            <a:endParaRPr lang="en-US" b="1" dirty="0" smtClean="0"/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Stockholders’ equity represents the owners’ claims on the assets of a company.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55" y="666750"/>
            <a:ext cx="437744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8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00200" y="1123950"/>
            <a:ext cx="627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</a:t>
            </a:r>
            <a:r>
              <a:rPr lang="en-US" sz="2800" dirty="0" smtClean="0"/>
              <a:t>Parties </a:t>
            </a:r>
            <a:r>
              <a:rPr lang="en-US" sz="2800" dirty="0"/>
              <a:t>H</a:t>
            </a:r>
            <a:r>
              <a:rPr lang="en-US" sz="2800" dirty="0" smtClean="0"/>
              <a:t>ave a Claim </a:t>
            </a:r>
            <a:r>
              <a:rPr lang="en-US" sz="2800" dirty="0" smtClean="0"/>
              <a:t>t</a:t>
            </a:r>
            <a:r>
              <a:rPr lang="en-US" sz="2800" dirty="0" smtClean="0"/>
              <a:t>o Assets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18705"/>
            <a:ext cx="591184" cy="1182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22" y="3052598"/>
            <a:ext cx="1574800" cy="13779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4000" y="2171635"/>
            <a:ext cx="268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Creditors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53000" y="2207080"/>
            <a:ext cx="268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Owner(s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634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632831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Who has a right to the company’s assets?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98" y="1688427"/>
            <a:ext cx="591184" cy="1182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19" y="2928800"/>
            <a:ext cx="1574800" cy="13779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478" y="1880370"/>
            <a:ext cx="335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Creditor Claims=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6133" y="3197576"/>
            <a:ext cx="311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Owner’s Claims=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4619" y="1913438"/>
            <a:ext cx="230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Liabilities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60551" y="319757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Stockholders’</a:t>
            </a:r>
            <a:r>
              <a:rPr lang="en-US" sz="2800" b="1" dirty="0" smtClean="0"/>
              <a:t> </a:t>
            </a:r>
            <a:r>
              <a:rPr lang="en-US" sz="2800" b="1" dirty="0" smtClean="0"/>
              <a:t>Equity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580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4095750"/>
            <a:ext cx="1219200" cy="47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25755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962150"/>
            <a:ext cx="1143000" cy="367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4019550"/>
            <a:ext cx="563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3207511"/>
            <a:ext cx="5638800" cy="507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1886685"/>
            <a:ext cx="46482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4617" y="1886685"/>
            <a:ext cx="718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Assets   </a:t>
            </a:r>
            <a:r>
              <a:rPr lang="en-US" sz="2800" b="1" dirty="0" smtClean="0"/>
              <a:t>=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</a:rPr>
              <a:t>Claims </a:t>
            </a:r>
            <a:r>
              <a:rPr lang="en-US" sz="2800" b="1" dirty="0" smtClean="0">
                <a:solidFill>
                  <a:srgbClr val="C00000"/>
                </a:solidFill>
              </a:rPr>
              <a:t>on </a:t>
            </a:r>
            <a:r>
              <a:rPr lang="en-US" sz="2800" b="1" dirty="0" smtClean="0">
                <a:solidFill>
                  <a:srgbClr val="C00000"/>
                </a:solidFill>
              </a:rPr>
              <a:t>Assets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2191" y="716279"/>
            <a:ext cx="536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Accounting Equation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4617" y="3181350"/>
            <a:ext cx="7782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Assets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/>
              <a:t>=</a:t>
            </a:r>
            <a:r>
              <a:rPr lang="en-US" sz="2800" b="1" dirty="0" smtClean="0">
                <a:solidFill>
                  <a:srgbClr val="C00000"/>
                </a:solidFill>
              </a:rPr>
              <a:t>    Liabilities  +  </a:t>
            </a:r>
            <a:r>
              <a:rPr lang="en-US" sz="2800" b="1" dirty="0" smtClean="0">
                <a:solidFill>
                  <a:srgbClr val="C00000"/>
                </a:solidFill>
              </a:rPr>
              <a:t>Stockholder</a:t>
            </a:r>
            <a:r>
              <a:rPr lang="en-US" sz="2800" b="1" dirty="0" smtClean="0">
                <a:solidFill>
                  <a:srgbClr val="C00000"/>
                </a:solidFill>
              </a:rPr>
              <a:t>s’ Equity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$1,000   </a:t>
            </a:r>
            <a:r>
              <a:rPr lang="en-US" sz="2800" b="1" dirty="0" smtClean="0"/>
              <a:t>=          </a:t>
            </a:r>
            <a:r>
              <a:rPr lang="en-US" sz="2800" b="1" dirty="0" smtClean="0">
                <a:solidFill>
                  <a:srgbClr val="C00000"/>
                </a:solidFill>
              </a:rPr>
              <a:t>300     +         700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6968454">
            <a:off x="3354221" y="2710047"/>
            <a:ext cx="794889" cy="158980"/>
          </a:xfrm>
          <a:prstGeom prst="rightArrow">
            <a:avLst/>
          </a:prstGeom>
          <a:solidFill>
            <a:schemeClr val="accent6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4172567">
            <a:off x="4845143" y="2716137"/>
            <a:ext cx="794889" cy="158980"/>
          </a:xfrm>
          <a:prstGeom prst="rightArrow">
            <a:avLst/>
          </a:prstGeom>
          <a:solidFill>
            <a:schemeClr val="accent6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960567" y="2730576"/>
            <a:ext cx="794889" cy="158980"/>
          </a:xfrm>
          <a:prstGeom prst="rightArrow">
            <a:avLst/>
          </a:prstGeom>
          <a:solidFill>
            <a:schemeClr val="accent6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4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8031" y="604766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What if the company went out of business?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031" y="1962150"/>
            <a:ext cx="7782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Assets  </a:t>
            </a:r>
            <a:r>
              <a:rPr lang="en-US" sz="2800" b="1" dirty="0" smtClean="0"/>
              <a:t>-    </a:t>
            </a:r>
            <a:r>
              <a:rPr lang="en-US" sz="2800" b="1" dirty="0" smtClean="0"/>
              <a:t>Liabilities  </a:t>
            </a:r>
            <a:r>
              <a:rPr lang="en-US" sz="2800" b="1" dirty="0" smtClean="0"/>
              <a:t>=  </a:t>
            </a:r>
            <a:r>
              <a:rPr lang="en-US" sz="2800" b="1" dirty="0" smtClean="0"/>
              <a:t>Stockholder</a:t>
            </a:r>
            <a:r>
              <a:rPr lang="en-US" sz="2800" b="1" dirty="0" smtClean="0"/>
              <a:t>s’ Equity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$1,000   -          300         =         700 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00350"/>
            <a:ext cx="1944694" cy="2011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763915"/>
            <a:ext cx="619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Still SAME Equation?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0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tch Me Your Idea Animated">
  <a:themeElements>
    <a:clrScheme name="pitch_me_your_idea">
      <a:dk1>
        <a:srgbClr val="000000"/>
      </a:dk1>
      <a:lt1>
        <a:srgbClr val="FFFFFF"/>
      </a:lt1>
      <a:dk2>
        <a:srgbClr val="003161"/>
      </a:dk2>
      <a:lt2>
        <a:srgbClr val="BBB29C"/>
      </a:lt2>
      <a:accent1>
        <a:srgbClr val="F0F3FB"/>
      </a:accent1>
      <a:accent2>
        <a:srgbClr val="D8DBE4"/>
      </a:accent2>
      <a:accent3>
        <a:srgbClr val="9CA5BB"/>
      </a:accent3>
      <a:accent4>
        <a:srgbClr val="626F8E"/>
      </a:accent4>
      <a:accent5>
        <a:srgbClr val="384052"/>
      </a:accent5>
      <a:accent6>
        <a:srgbClr val="000000"/>
      </a:accent6>
      <a:hlink>
        <a:srgbClr val="657C95"/>
      </a:hlink>
      <a:folHlink>
        <a:srgbClr val="D8DBE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itch Me Your Idea Static">
  <a:themeElements>
    <a:clrScheme name="pitch_me_your_idea">
      <a:dk1>
        <a:srgbClr val="000000"/>
      </a:dk1>
      <a:lt1>
        <a:srgbClr val="FFFFFF"/>
      </a:lt1>
      <a:dk2>
        <a:srgbClr val="003161"/>
      </a:dk2>
      <a:lt2>
        <a:srgbClr val="BBB29C"/>
      </a:lt2>
      <a:accent1>
        <a:srgbClr val="F0F3FB"/>
      </a:accent1>
      <a:accent2>
        <a:srgbClr val="D8DBE4"/>
      </a:accent2>
      <a:accent3>
        <a:srgbClr val="9CA5BB"/>
      </a:accent3>
      <a:accent4>
        <a:srgbClr val="626F8E"/>
      </a:accent4>
      <a:accent5>
        <a:srgbClr val="384052"/>
      </a:accent5>
      <a:accent6>
        <a:srgbClr val="000000"/>
      </a:accent6>
      <a:hlink>
        <a:srgbClr val="657C95"/>
      </a:hlink>
      <a:folHlink>
        <a:srgbClr val="D8DBE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783</Words>
  <Application>Microsoft Office PowerPoint</Application>
  <PresentationFormat>On-screen Show (16:9)</PresentationFormat>
  <Paragraphs>191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Monotype Sorts</vt:lpstr>
      <vt:lpstr>Segoe UI</vt:lpstr>
      <vt:lpstr>Pitch Me Your Idea Animated</vt:lpstr>
      <vt:lpstr>Pitch Me Your Idea Static</vt:lpstr>
      <vt:lpstr>Principles of Financial Accounting 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Statement of Cash Flows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Financial Accounting Chapter 1</dc:title>
  <dc:creator>Scott Paxton</dc:creator>
  <cp:lastModifiedBy>Scott Paxton</cp:lastModifiedBy>
  <cp:revision>27</cp:revision>
  <dcterms:created xsi:type="dcterms:W3CDTF">2013-08-27T20:46:19Z</dcterms:created>
  <dcterms:modified xsi:type="dcterms:W3CDTF">2016-05-11T23:24:26Z</dcterms:modified>
</cp:coreProperties>
</file>