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1" r:id="rId1"/>
    <p:sldMasterId id="2147483686" r:id="rId2"/>
    <p:sldMasterId id="2147483696" r:id="rId3"/>
    <p:sldMasterId id="2147483710" r:id="rId4"/>
    <p:sldMasterId id="2147483722" r:id="rId5"/>
    <p:sldMasterId id="2147483727" r:id="rId6"/>
    <p:sldMasterId id="2147483732" r:id="rId7"/>
    <p:sldMasterId id="2147483735" r:id="rId8"/>
  </p:sldMasterIdLst>
  <p:notesMasterIdLst>
    <p:notesMasterId r:id="rId52"/>
  </p:notesMasterIdLst>
  <p:handoutMasterIdLst>
    <p:handoutMasterId r:id="rId53"/>
  </p:handoutMasterIdLst>
  <p:sldIdLst>
    <p:sldId id="377" r:id="rId9"/>
    <p:sldId id="423" r:id="rId10"/>
    <p:sldId id="502" r:id="rId11"/>
    <p:sldId id="665" r:id="rId12"/>
    <p:sldId id="666" r:id="rId13"/>
    <p:sldId id="310" r:id="rId14"/>
    <p:sldId id="591" r:id="rId15"/>
    <p:sldId id="592" r:id="rId16"/>
    <p:sldId id="593" r:id="rId17"/>
    <p:sldId id="594" r:id="rId18"/>
    <p:sldId id="667" r:id="rId19"/>
    <p:sldId id="668" r:id="rId20"/>
    <p:sldId id="669" r:id="rId21"/>
    <p:sldId id="670" r:id="rId22"/>
    <p:sldId id="671" r:id="rId23"/>
    <p:sldId id="672" r:id="rId24"/>
    <p:sldId id="650" r:id="rId25"/>
    <p:sldId id="673" r:id="rId26"/>
    <p:sldId id="674" r:id="rId27"/>
    <p:sldId id="508" r:id="rId28"/>
    <p:sldId id="651" r:id="rId29"/>
    <p:sldId id="596" r:id="rId30"/>
    <p:sldId id="529" r:id="rId31"/>
    <p:sldId id="661" r:id="rId32"/>
    <p:sldId id="675" r:id="rId33"/>
    <p:sldId id="624" r:id="rId34"/>
    <p:sldId id="621" r:id="rId35"/>
    <p:sldId id="676" r:id="rId36"/>
    <p:sldId id="677" r:id="rId37"/>
    <p:sldId id="625" r:id="rId38"/>
    <p:sldId id="662" r:id="rId39"/>
    <p:sldId id="678" r:id="rId40"/>
    <p:sldId id="679" r:id="rId41"/>
    <p:sldId id="626" r:id="rId42"/>
    <p:sldId id="680" r:id="rId43"/>
    <p:sldId id="681" r:id="rId44"/>
    <p:sldId id="682" r:id="rId45"/>
    <p:sldId id="683" r:id="rId46"/>
    <p:sldId id="684" r:id="rId47"/>
    <p:sldId id="685" r:id="rId48"/>
    <p:sldId id="652" r:id="rId49"/>
    <p:sldId id="686" r:id="rId50"/>
    <p:sldId id="427"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 lastIdx="1" clrIdx="0"/>
  <p:cmAuthor id="1" name="Molly Brown" initials="" lastIdx="3" clrIdx="1"/>
  <p:cmAuthor id="2" name="Andries, Danielle" initials="" lastIdx="1" clrIdx="2"/>
  <p:cmAuthor id="3" name="Ilene" initials="ILP" lastIdx="17" clrIdx="3"/>
  <p:cmAuthor id="4" name="Brown, Molly G - brownmg" initials="BMG-b" lastIdx="1" clrIdx="4">
    <p:extLst/>
  </p:cmAuthor>
  <p:cmAuthor id="5" name="Molly Brown" initials="MB" lastIdx="17" clrIdx="5">
    <p:extLst/>
  </p:cmAuthor>
  <p:cmAuthor id="6" name="Helen Roybark" initials="HR" lastIdx="14"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D5E5"/>
    <a:srgbClr val="3C3CBA"/>
    <a:srgbClr val="8BE1FF"/>
    <a:srgbClr val="CEE8E1"/>
    <a:srgbClr val="C9F1FF"/>
    <a:srgbClr val="B0DACF"/>
    <a:srgbClr val="33CCFF"/>
    <a:srgbClr val="6B6BCF"/>
    <a:srgbClr val="0099CC"/>
    <a:srgbClr val="00B8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7" autoAdjust="0"/>
    <p:restoredTop sz="97213" autoAdjust="0"/>
  </p:normalViewPr>
  <p:slideViewPr>
    <p:cSldViewPr>
      <p:cViewPr>
        <p:scale>
          <a:sx n="100" d="100"/>
          <a:sy n="100" d="100"/>
        </p:scale>
        <p:origin x="-608" y="104"/>
      </p:cViewPr>
      <p:guideLst>
        <p:guide orient="horz" pos="2160"/>
        <p:guide pos="2880"/>
      </p:guideLst>
    </p:cSldViewPr>
  </p:slideViewPr>
  <p:outlineViewPr>
    <p:cViewPr>
      <p:scale>
        <a:sx n="33" d="100"/>
        <a:sy n="33" d="100"/>
      </p:scale>
      <p:origin x="0" y="-6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326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commentAuthors" Target="commentAuthors.xml"/><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 Target="slides/slide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60" Type="http://schemas.microsoft.com/office/2015/10/relationships/revisionInfo" Target="revisionInfo.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E8E5216-85D9-442A-88E6-16490409B404}" type="datetimeFigureOut">
              <a:rPr lang="en-US"/>
              <a:pPr>
                <a:defRPr/>
              </a:pPr>
              <a:t>12/7/17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D198E90-F9AA-451E-A8B0-2EAB18904728}" type="slidenum">
              <a:rPr lang="en-US"/>
              <a:pPr>
                <a:defRPr/>
              </a:pPr>
              <a:t>‹#›</a:t>
            </a:fld>
            <a:endParaRPr lang="en-US" dirty="0"/>
          </a:p>
        </p:txBody>
      </p:sp>
    </p:spTree>
    <p:extLst>
      <p:ext uri="{BB962C8B-B14F-4D97-AF65-F5344CB8AC3E}">
        <p14:creationId xmlns:p14="http://schemas.microsoft.com/office/powerpoint/2010/main" val="4187240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77CA0635-1772-4472-ADFE-4545D41254CF}" type="slidenum">
              <a:rPr lang="en-US"/>
              <a:pPr>
                <a:defRPr/>
              </a:pPr>
              <a:t>‹#›</a:t>
            </a:fld>
            <a:endParaRPr lang="en-US" dirty="0"/>
          </a:p>
        </p:txBody>
      </p:sp>
    </p:spTree>
    <p:extLst>
      <p:ext uri="{BB962C8B-B14F-4D97-AF65-F5344CB8AC3E}">
        <p14:creationId xmlns:p14="http://schemas.microsoft.com/office/powerpoint/2010/main" val="3164041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ea typeface="Tahoma" panose="020B0604030504040204" pitchFamily="34" charset="0"/>
                <a:cs typeface="Tahoma" panose="020B0604030504040204" pitchFamily="34" charset="0"/>
              </a:rPr>
              <a:t>To make informed investment and credit decisions, financial statement users need information to help them assess the amounts, timing, and uncertainty of a company’s prospective cash flows. This chapter explains more about the items reported on the statement of cash flows and describes a more practical way to prepare the statement than analyzing every entry in the Cash account.</a:t>
            </a:r>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0</a:t>
            </a:fld>
            <a:endParaRPr lang="en-US" dirty="0"/>
          </a:p>
        </p:txBody>
      </p:sp>
    </p:spTree>
    <p:extLst>
      <p:ext uri="{BB962C8B-B14F-4D97-AF65-F5344CB8AC3E}">
        <p14:creationId xmlns:p14="http://schemas.microsoft.com/office/powerpoint/2010/main" val="355337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9</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To construct a statement of cash flows, you must have a comparative balance sheet, with the beginning and ending balances in each account for the period</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Here are New South Company’s comparative balance sheets for Year 1 and Year 2.</a:t>
            </a:r>
          </a:p>
          <a:p>
            <a:pPr eaLnBrk="1" hangingPunct="1"/>
            <a:endParaRPr lang="en-US" dirty="0"/>
          </a:p>
        </p:txBody>
      </p:sp>
    </p:spTree>
    <p:extLst>
      <p:ext uri="{BB962C8B-B14F-4D97-AF65-F5344CB8AC3E}">
        <p14:creationId xmlns:p14="http://schemas.microsoft.com/office/powerpoint/2010/main" val="85955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10</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Next, we need the income statement for the period. </a:t>
            </a:r>
            <a:r>
              <a:rPr lang="en-US" dirty="0" smtClean="0">
                <a:latin typeface="+mn-lt"/>
                <a:ea typeface="Tahoma" panose="020B0604030504040204" pitchFamily="34" charset="0"/>
                <a:cs typeface="Tahoma" panose="020B0604030504040204" pitchFamily="34" charset="0"/>
              </a:rPr>
              <a:t>Here </a:t>
            </a:r>
            <a:r>
              <a:rPr lang="en-US" dirty="0">
                <a:latin typeface="+mn-lt"/>
                <a:ea typeface="Tahoma" panose="020B0604030504040204" pitchFamily="34" charset="0"/>
                <a:cs typeface="Tahoma" panose="020B0604030504040204" pitchFamily="34" charset="0"/>
              </a:rPr>
              <a:t>is New </a:t>
            </a:r>
            <a:r>
              <a:rPr lang="en-US" dirty="0" smtClean="0">
                <a:latin typeface="+mn-lt"/>
                <a:ea typeface="Tahoma" panose="020B0604030504040204" pitchFamily="34" charset="0"/>
                <a:cs typeface="Tahoma" panose="020B0604030504040204" pitchFamily="34" charset="0"/>
              </a:rPr>
              <a:t>South Company’s </a:t>
            </a:r>
            <a:r>
              <a:rPr lang="en-US" dirty="0">
                <a:latin typeface="+mn-lt"/>
                <a:ea typeface="Tahoma" panose="020B0604030504040204" pitchFamily="34" charset="0"/>
                <a:cs typeface="Tahoma" panose="020B0604030504040204" pitchFamily="34" charset="0"/>
              </a:rPr>
              <a:t>income statement for Year 2. </a:t>
            </a:r>
            <a:r>
              <a:rPr lang="en-US" dirty="0" smtClean="0">
                <a:latin typeface="+mn-lt"/>
                <a:ea typeface="Tahoma" panose="020B0604030504040204" pitchFamily="34" charset="0"/>
                <a:cs typeface="Tahoma" panose="020B0604030504040204" pitchFamily="34" charset="0"/>
              </a:rPr>
              <a:t>We </a:t>
            </a:r>
            <a:r>
              <a:rPr lang="en-US" dirty="0">
                <a:latin typeface="+mn-lt"/>
                <a:ea typeface="Tahoma" panose="020B0604030504040204" pitchFamily="34" charset="0"/>
                <a:cs typeface="Tahoma" panose="020B0604030504040204" pitchFamily="34" charset="0"/>
              </a:rPr>
              <a:t>can now begin constructing the operating section of the statement of cash flows using the indirect method.</a:t>
            </a:r>
          </a:p>
          <a:p>
            <a:pPr eaLnBrk="1" hangingPunct="1"/>
            <a:endParaRPr lang="en-US" dirty="0"/>
          </a:p>
        </p:txBody>
      </p:sp>
    </p:spTree>
    <p:extLst>
      <p:ext uri="{BB962C8B-B14F-4D97-AF65-F5344CB8AC3E}">
        <p14:creationId xmlns:p14="http://schemas.microsoft.com/office/powerpoint/2010/main" val="2176110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11</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From New South’s comparative balance sheet, we can see that the beginning and ending balances in accounts receivable were $1,200 and $1,000, respectively. </a:t>
            </a:r>
            <a:r>
              <a:rPr lang="en-US" dirty="0" smtClean="0">
                <a:latin typeface="+mn-lt"/>
                <a:ea typeface="Tahoma" panose="020B0604030504040204" pitchFamily="34" charset="0"/>
                <a:cs typeface="Tahoma" panose="020B0604030504040204" pitchFamily="34" charset="0"/>
              </a:rPr>
              <a:t>From </a:t>
            </a:r>
            <a:r>
              <a:rPr lang="en-US" dirty="0">
                <a:latin typeface="+mn-lt"/>
                <a:ea typeface="Tahoma" panose="020B0604030504040204" pitchFamily="34" charset="0"/>
                <a:cs typeface="Tahoma" panose="020B0604030504040204" pitchFamily="34" charset="0"/>
              </a:rPr>
              <a:t>the income statement, we see that sales on account were $20,600</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These sales on account increased accounts receivable. </a:t>
            </a:r>
            <a:r>
              <a:rPr lang="en-US" dirty="0" smtClean="0">
                <a:latin typeface="+mn-lt"/>
                <a:ea typeface="Tahoma" panose="020B0604030504040204" pitchFamily="34" charset="0"/>
                <a:cs typeface="Tahoma" panose="020B0604030504040204" pitchFamily="34" charset="0"/>
              </a:rPr>
              <a:t>Therefore</a:t>
            </a:r>
            <a:r>
              <a:rPr lang="en-US" dirty="0">
                <a:latin typeface="+mn-lt"/>
                <a:ea typeface="Tahoma" panose="020B0604030504040204" pitchFamily="34" charset="0"/>
                <a:cs typeface="Tahoma" panose="020B0604030504040204" pitchFamily="34" charset="0"/>
              </a:rPr>
              <a:t>, we can conclude that the decrease due to cash collections from customers must have been $20,800.</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Again, looking at the comparative balance sheet, we see that the beginning and ending balances in interest receivable were $300 and $400, respectively.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income statement shows $700 of interest revenue earned on account, so the amount of cash received from interest must have been $600.</a:t>
            </a:r>
          </a:p>
          <a:p>
            <a:pPr eaLnBrk="1" hangingPunct="1"/>
            <a:endParaRPr lang="en-US" dirty="0"/>
          </a:p>
        </p:txBody>
      </p:sp>
    </p:spTree>
    <p:extLst>
      <p:ext uri="{BB962C8B-B14F-4D97-AF65-F5344CB8AC3E}">
        <p14:creationId xmlns:p14="http://schemas.microsoft.com/office/powerpoint/2010/main" val="50727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12</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Here we see that by examining the beginning and ending balances of inventory, along with cost of goods sold from the income statement, we can determine that the increase due to inventory purchases was $11,200. </a:t>
            </a:r>
            <a:r>
              <a:rPr lang="en-US" dirty="0" smtClean="0">
                <a:latin typeface="+mn-lt"/>
                <a:ea typeface="Tahoma" panose="020B0604030504040204" pitchFamily="34" charset="0"/>
                <a:cs typeface="Tahoma" panose="020B0604030504040204" pitchFamily="34" charset="0"/>
              </a:rPr>
              <a:t>However</a:t>
            </a:r>
            <a:r>
              <a:rPr lang="en-US" dirty="0">
                <a:latin typeface="+mn-lt"/>
                <a:ea typeface="Tahoma" panose="020B0604030504040204" pitchFamily="34" charset="0"/>
                <a:cs typeface="Tahoma" panose="020B0604030504040204" pitchFamily="34" charset="0"/>
              </a:rPr>
              <a:t>, those purchases were made on account</a:t>
            </a:r>
            <a:r>
              <a:rPr lang="en-US" dirty="0" smtClean="0">
                <a:latin typeface="+mn-lt"/>
                <a:ea typeface="Tahoma" panose="020B0604030504040204" pitchFamily="34" charset="0"/>
                <a:cs typeface="Tahoma" panose="020B0604030504040204" pitchFamily="34" charset="0"/>
              </a:rPr>
              <a:t>. Therefore</a:t>
            </a:r>
            <a:r>
              <a:rPr lang="en-US" dirty="0">
                <a:latin typeface="+mn-lt"/>
                <a:ea typeface="Tahoma" panose="020B0604030504040204" pitchFamily="34" charset="0"/>
                <a:cs typeface="Tahoma" panose="020B0604030504040204" pitchFamily="34" charset="0"/>
              </a:rPr>
              <a:t>, to find the cash paid for those purchases, we must look at the beginning and ending balances of accounts payable.</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Accounts payable showed a net decrease of $300, from $1,100 to $800, during Year 2</a:t>
            </a:r>
            <a:r>
              <a:rPr lang="en-US" dirty="0" smtClean="0">
                <a:latin typeface="+mn-lt"/>
                <a:ea typeface="Tahoma" panose="020B0604030504040204" pitchFamily="34" charset="0"/>
                <a:cs typeface="Tahoma" panose="020B0604030504040204" pitchFamily="34" charset="0"/>
              </a:rPr>
              <a:t>. Therefore</a:t>
            </a:r>
            <a:r>
              <a:rPr lang="en-US" dirty="0">
                <a:latin typeface="+mn-lt"/>
                <a:ea typeface="Tahoma" panose="020B0604030504040204" pitchFamily="34" charset="0"/>
                <a:cs typeface="Tahoma" panose="020B0604030504040204" pitchFamily="34" charset="0"/>
              </a:rPr>
              <a:t>, New South must have paid $11,500 for inventory purchases.</a:t>
            </a:r>
          </a:p>
          <a:p>
            <a:pPr eaLnBrk="1" hangingPunct="1"/>
            <a:endParaRPr lang="en-US" dirty="0"/>
          </a:p>
        </p:txBody>
      </p:sp>
    </p:spTree>
    <p:extLst>
      <p:ext uri="{BB962C8B-B14F-4D97-AF65-F5344CB8AC3E}">
        <p14:creationId xmlns:p14="http://schemas.microsoft.com/office/powerpoint/2010/main" val="4229112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13</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We apply the same concept to other current asset and liability accounts. Here, we examine changes in the prepaid insurance account, along with insurance expense reported on the income statement, to determine the cash paid for insurance during the year.</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Likewise, we can look at the beginning and ending balances in salaries payable, along with salaries expense reported on the income statement, to determine the amount of cash paid for salaries.</a:t>
            </a:r>
          </a:p>
          <a:p>
            <a:pPr eaLnBrk="1" hangingPunct="1"/>
            <a:endParaRPr lang="en-US" dirty="0"/>
          </a:p>
        </p:txBody>
      </p:sp>
    </p:spTree>
    <p:extLst>
      <p:ext uri="{BB962C8B-B14F-4D97-AF65-F5344CB8AC3E}">
        <p14:creationId xmlns:p14="http://schemas.microsoft.com/office/powerpoint/2010/main" val="1501245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14</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Here, we determine the cash paid for other operating expenses and for interest expense by reconciling those expenses to their related liability accounts.</a:t>
            </a:r>
          </a:p>
          <a:p>
            <a:pPr eaLnBrk="1" hangingPunct="1"/>
            <a:endParaRPr lang="en-US" dirty="0"/>
          </a:p>
        </p:txBody>
      </p:sp>
    </p:spTree>
    <p:extLst>
      <p:ext uri="{BB962C8B-B14F-4D97-AF65-F5344CB8AC3E}">
        <p14:creationId xmlns:p14="http://schemas.microsoft.com/office/powerpoint/2010/main" val="2730843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15</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Lastly, we look at the change in unearned rent revenue, a liability account, and rent revenue reported on the income statement, to determine the amount of cash collected during the period.</a:t>
            </a:r>
          </a:p>
          <a:p>
            <a:pPr eaLnBrk="1" hangingPunct="1"/>
            <a:endParaRPr lang="en-US" dirty="0"/>
          </a:p>
        </p:txBody>
      </p:sp>
    </p:spTree>
    <p:extLst>
      <p:ext uri="{BB962C8B-B14F-4D97-AF65-F5344CB8AC3E}">
        <p14:creationId xmlns:p14="http://schemas.microsoft.com/office/powerpoint/2010/main" val="3912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Cash flows are shown with operating activities first, followed by investing activities and then financing activities</a:t>
            </a:r>
            <a:r>
              <a:rPr lang="en-US" dirty="0" smtClean="0">
                <a:latin typeface="+mn-lt"/>
                <a:ea typeface="Tahoma" panose="020B0604030504040204" pitchFamily="34" charset="0"/>
                <a:cs typeface="Tahoma" panose="020B0604030504040204" pitchFamily="34" charset="0"/>
              </a:rPr>
              <a:t>. Each </a:t>
            </a:r>
            <a:r>
              <a:rPr lang="en-US" dirty="0">
                <a:latin typeface="+mn-lt"/>
                <a:ea typeface="Tahoma" panose="020B0604030504040204" pitchFamily="34" charset="0"/>
                <a:cs typeface="Tahoma" panose="020B0604030504040204" pitchFamily="34" charset="0"/>
              </a:rPr>
              <a:t>category is subtotaled to determine the net increase, which is a cash inflow, or decrease, which is a cash outflow</a:t>
            </a:r>
            <a:r>
              <a:rPr lang="en-US" dirty="0" smtClean="0">
                <a:latin typeface="+mn-lt"/>
                <a:ea typeface="Tahoma" panose="020B0604030504040204" pitchFamily="34" charset="0"/>
                <a:cs typeface="Tahoma" panose="020B0604030504040204" pitchFamily="34" charset="0"/>
              </a:rPr>
              <a:t>. These </a:t>
            </a:r>
            <a:r>
              <a:rPr lang="en-US" dirty="0">
                <a:latin typeface="+mn-lt"/>
                <a:ea typeface="Tahoma" panose="020B0604030504040204" pitchFamily="34" charset="0"/>
                <a:cs typeface="Tahoma" panose="020B0604030504040204" pitchFamily="34" charset="0"/>
              </a:rPr>
              <a:t>subtotals are then combined to determine the net increase or decrease in cash for the period</a:t>
            </a:r>
            <a:r>
              <a:rPr lang="en-US" dirty="0" smtClean="0">
                <a:latin typeface="+mn-lt"/>
                <a:ea typeface="Tahoma" panose="020B0604030504040204" pitchFamily="34" charset="0"/>
                <a:cs typeface="Tahoma" panose="020B0604030504040204" pitchFamily="34" charset="0"/>
              </a:rPr>
              <a:t>. The </a:t>
            </a:r>
            <a:r>
              <a:rPr lang="en-US" dirty="0">
                <a:latin typeface="+mn-lt"/>
                <a:ea typeface="Tahoma" panose="020B0604030504040204" pitchFamily="34" charset="0"/>
                <a:cs typeface="Tahoma" panose="020B0604030504040204" pitchFamily="34" charset="0"/>
              </a:rPr>
              <a:t>net increase or decrease is added to the beginning cash balance to determine the ending cash balance which must agree to the cash balance shown on the balance sheet.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The schedule of noncash activities is typically presented at the bottom of the schedule of cash flows or attached as a separate schedule. </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This exhibit shows us the operating section of New South’s statement of cash flows using the indirect method</a:t>
            </a:r>
            <a:r>
              <a:rPr lang="en-US" dirty="0" smtClean="0">
                <a:latin typeface="+mn-lt"/>
                <a:ea typeface="Tahoma" panose="020B0604030504040204" pitchFamily="34" charset="0"/>
                <a:cs typeface="Tahoma" panose="020B0604030504040204" pitchFamily="34" charset="0"/>
              </a:rPr>
              <a:t>. In </a:t>
            </a:r>
            <a:r>
              <a:rPr lang="en-US" dirty="0">
                <a:latin typeface="+mn-lt"/>
                <a:ea typeface="Tahoma" panose="020B0604030504040204" pitchFamily="34" charset="0"/>
                <a:cs typeface="Tahoma" panose="020B0604030504040204" pitchFamily="34" charset="0"/>
              </a:rPr>
              <a:t>addition to adjustments for changes in the current asset and liability accounts that we just examined, we also adjust for noncash expenses, such as depreciation, and for gains and losses that affect net income, but do not affect cash flows from operating activities</a:t>
            </a:r>
            <a:r>
              <a:rPr lang="en-US" dirty="0" smtClean="0">
                <a:latin typeface="+mn-lt"/>
                <a:ea typeface="Tahoma" panose="020B0604030504040204" pitchFamily="34" charset="0"/>
                <a:cs typeface="Tahoma" panose="020B0604030504040204" pitchFamily="34" charset="0"/>
              </a:rPr>
              <a:t>. Here</a:t>
            </a:r>
            <a:r>
              <a:rPr lang="en-US" dirty="0">
                <a:latin typeface="+mn-lt"/>
                <a:ea typeface="Tahoma" panose="020B0604030504040204" pitchFamily="34" charset="0"/>
                <a:cs typeface="Tahoma" panose="020B0604030504040204" pitchFamily="34" charset="0"/>
              </a:rPr>
              <a:t>, we see that operating activities provided New South with $5,900 cash during the period.</a:t>
            </a:r>
          </a:p>
          <a:p>
            <a:pPr eaLnBrk="1" hangingPunct="1"/>
            <a:endParaRPr lang="en-US" dirty="0"/>
          </a:p>
        </p:txBody>
      </p:sp>
    </p:spTree>
    <p:extLst>
      <p:ext uri="{BB962C8B-B14F-4D97-AF65-F5344CB8AC3E}">
        <p14:creationId xmlns:p14="http://schemas.microsoft.com/office/powerpoint/2010/main" val="938903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17</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We can also use a </a:t>
            </a:r>
            <a:r>
              <a:rPr lang="en-US" dirty="0" smtClean="0">
                <a:latin typeface="+mn-lt"/>
                <a:ea typeface="Tahoma" panose="020B0604030504040204" pitchFamily="34" charset="0"/>
                <a:cs typeface="Tahoma" panose="020B0604030504040204" pitchFamily="34" charset="0"/>
              </a:rPr>
              <a:t>rule-</a:t>
            </a:r>
            <a:r>
              <a:rPr lang="en-US" dirty="0">
                <a:latin typeface="+mn-lt"/>
                <a:ea typeface="Tahoma" panose="020B0604030504040204" pitchFamily="34" charset="0"/>
                <a:cs typeface="Tahoma" panose="020B0604030504040204" pitchFamily="34" charset="0"/>
              </a:rPr>
              <a:t>based approach to the indirect method</a:t>
            </a:r>
            <a:r>
              <a:rPr lang="en-US" dirty="0" smtClean="0">
                <a:latin typeface="+mn-lt"/>
                <a:ea typeface="Tahoma" panose="020B0604030504040204" pitchFamily="34" charset="0"/>
                <a:cs typeface="Tahoma" panose="020B0604030504040204" pitchFamily="34" charset="0"/>
              </a:rPr>
              <a:t>. The </a:t>
            </a:r>
            <a:r>
              <a:rPr lang="en-US" dirty="0">
                <a:latin typeface="+mn-lt"/>
                <a:ea typeface="Tahoma" panose="020B0604030504040204" pitchFamily="34" charset="0"/>
                <a:cs typeface="Tahoma" panose="020B0604030504040204" pitchFamily="34" charset="0"/>
              </a:rPr>
              <a:t>rules for preparing the operating activities section of the statement of cash flows are summarized in Exhibit 12.8, shown here.</a:t>
            </a:r>
          </a:p>
          <a:p>
            <a:pPr eaLnBrk="1" hangingPunct="1"/>
            <a:endParaRPr lang="en-US" dirty="0"/>
          </a:p>
        </p:txBody>
      </p:sp>
    </p:spTree>
    <p:extLst>
      <p:ext uri="{BB962C8B-B14F-4D97-AF65-F5344CB8AC3E}">
        <p14:creationId xmlns:p14="http://schemas.microsoft.com/office/powerpoint/2010/main" val="4163592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18</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Here is the operating activities section prepared using the </a:t>
            </a:r>
            <a:r>
              <a:rPr lang="en-US" dirty="0" smtClean="0">
                <a:latin typeface="Tahoma" panose="020B0604030504040204" pitchFamily="34" charset="0"/>
                <a:ea typeface="Tahoma" panose="020B0604030504040204" pitchFamily="34" charset="0"/>
                <a:cs typeface="Tahoma" panose="020B0604030504040204" pitchFamily="34" charset="0"/>
              </a:rPr>
              <a:t>rule-based </a:t>
            </a:r>
            <a:r>
              <a:rPr lang="en-US" dirty="0">
                <a:latin typeface="Tahoma" panose="020B0604030504040204" pitchFamily="34" charset="0"/>
                <a:ea typeface="Tahoma" panose="020B0604030504040204" pitchFamily="34" charset="0"/>
                <a:cs typeface="Tahoma" panose="020B0604030504040204" pitchFamily="34" charset="0"/>
              </a:rPr>
              <a:t>approach.</a:t>
            </a:r>
          </a:p>
          <a:p>
            <a:pPr eaLnBrk="1" hangingPunct="1"/>
            <a:endParaRPr lang="en-US" dirty="0"/>
          </a:p>
        </p:txBody>
      </p:sp>
    </p:spTree>
    <p:extLst>
      <p:ext uri="{BB962C8B-B14F-4D97-AF65-F5344CB8AC3E}">
        <p14:creationId xmlns:p14="http://schemas.microsoft.com/office/powerpoint/2010/main" val="428014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There are three basic sections on the statement of cash flows: </a:t>
            </a:r>
          </a:p>
          <a:p>
            <a:pPr eaLnBrk="1" hangingPunct="1"/>
            <a:r>
              <a:rPr lang="en-US" dirty="0">
                <a:latin typeface="+mn-lt"/>
                <a:ea typeface="Tahoma" panose="020B0604030504040204" pitchFamily="34" charset="0"/>
                <a:cs typeface="Tahoma" panose="020B0604030504040204" pitchFamily="34" charset="0"/>
                <a:sym typeface="Wingdings" pitchFamily="2" charset="2"/>
              </a:rPr>
              <a:t>(1) </a:t>
            </a:r>
            <a:r>
              <a:rPr lang="en-US" dirty="0">
                <a:latin typeface="+mn-lt"/>
                <a:ea typeface="Tahoma" panose="020B0604030504040204" pitchFamily="34" charset="0"/>
                <a:cs typeface="Tahoma" panose="020B0604030504040204" pitchFamily="34" charset="0"/>
              </a:rPr>
              <a:t>Operating </a:t>
            </a:r>
            <a:r>
              <a:rPr lang="en-US" dirty="0" smtClean="0">
                <a:latin typeface="+mn-lt"/>
                <a:ea typeface="Tahoma" panose="020B0604030504040204" pitchFamily="34" charset="0"/>
                <a:cs typeface="Tahoma" panose="020B0604030504040204" pitchFamily="34" charset="0"/>
              </a:rPr>
              <a:t>activities</a:t>
            </a:r>
            <a:endParaRPr lang="en-US" dirty="0">
              <a:latin typeface="+mn-lt"/>
              <a:ea typeface="Tahoma" panose="020B0604030504040204" pitchFamily="34" charset="0"/>
              <a:cs typeface="Tahoma" panose="020B0604030504040204" pitchFamily="34" charset="0"/>
              <a:sym typeface="Wingdings" pitchFamily="2" charset="2"/>
            </a:endParaRPr>
          </a:p>
          <a:p>
            <a:pPr eaLnBrk="1" hangingPunct="1"/>
            <a:r>
              <a:rPr lang="en-US" dirty="0">
                <a:latin typeface="+mn-lt"/>
                <a:ea typeface="Tahoma" panose="020B0604030504040204" pitchFamily="34" charset="0"/>
                <a:cs typeface="Tahoma" panose="020B0604030504040204" pitchFamily="34" charset="0"/>
                <a:sym typeface="Wingdings" pitchFamily="2" charset="2"/>
              </a:rPr>
              <a:t>(2) </a:t>
            </a:r>
            <a:r>
              <a:rPr lang="en-US" dirty="0">
                <a:latin typeface="+mn-lt"/>
                <a:ea typeface="Tahoma" panose="020B0604030504040204" pitchFamily="34" charset="0"/>
                <a:cs typeface="Tahoma" panose="020B0604030504040204" pitchFamily="34" charset="0"/>
              </a:rPr>
              <a:t>Investing </a:t>
            </a:r>
            <a:r>
              <a:rPr lang="en-US" dirty="0" smtClean="0">
                <a:latin typeface="+mn-lt"/>
                <a:ea typeface="Tahoma" panose="020B0604030504040204" pitchFamily="34" charset="0"/>
                <a:cs typeface="Tahoma" panose="020B0604030504040204" pitchFamily="34" charset="0"/>
              </a:rPr>
              <a:t>activities</a:t>
            </a:r>
            <a:endParaRPr lang="en-US" dirty="0">
              <a:latin typeface="+mn-lt"/>
              <a:ea typeface="Tahoma" panose="020B0604030504040204" pitchFamily="34" charset="0"/>
              <a:cs typeface="Tahoma" panose="020B0604030504040204" pitchFamily="34" charset="0"/>
              <a:sym typeface="Wingdings" pitchFamily="2" charset="2"/>
            </a:endParaRPr>
          </a:p>
          <a:p>
            <a:pPr eaLnBrk="1" hangingPunct="1"/>
            <a:r>
              <a:rPr lang="en-US" dirty="0">
                <a:latin typeface="+mn-lt"/>
                <a:ea typeface="Tahoma" panose="020B0604030504040204" pitchFamily="34" charset="0"/>
                <a:cs typeface="Tahoma" panose="020B0604030504040204" pitchFamily="34" charset="0"/>
                <a:sym typeface="Wingdings" pitchFamily="2" charset="2"/>
              </a:rPr>
              <a:t>(3) </a:t>
            </a:r>
            <a:r>
              <a:rPr lang="en-US" dirty="0">
                <a:latin typeface="+mn-lt"/>
                <a:ea typeface="Tahoma" panose="020B0604030504040204" pitchFamily="34" charset="0"/>
                <a:cs typeface="Tahoma" panose="020B0604030504040204" pitchFamily="34" charset="0"/>
              </a:rPr>
              <a:t>Financing </a:t>
            </a:r>
            <a:r>
              <a:rPr lang="en-US" dirty="0" smtClean="0">
                <a:latin typeface="+mn-lt"/>
                <a:ea typeface="Tahoma" panose="020B0604030504040204" pitchFamily="34" charset="0"/>
                <a:cs typeface="Tahoma" panose="020B0604030504040204" pitchFamily="34" charset="0"/>
              </a:rPr>
              <a:t>activities</a:t>
            </a:r>
            <a:endParaRPr lang="en-US" dirty="0">
              <a:latin typeface="+mn-lt"/>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1</a:t>
            </a:fld>
            <a:endParaRPr lang="en-US" dirty="0"/>
          </a:p>
        </p:txBody>
      </p:sp>
    </p:spTree>
    <p:extLst>
      <p:ext uri="{BB962C8B-B14F-4D97-AF65-F5344CB8AC3E}">
        <p14:creationId xmlns:p14="http://schemas.microsoft.com/office/powerpoint/2010/main" val="1731354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19</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Learning Objective 12-2: </a:t>
            </a:r>
            <a:r>
              <a:rPr lang="en-US" dirty="0">
                <a:latin typeface="+mn-lt"/>
              </a:rPr>
              <a:t>Prepare the operating activities section of a statement of cash flows using the direct method.</a:t>
            </a:r>
            <a:br>
              <a:rPr lang="en-US" dirty="0">
                <a:latin typeface="+mn-lt"/>
              </a:rPr>
            </a:br>
            <a:endParaRPr lang="en-US" dirty="0">
              <a:latin typeface="+mn-lt"/>
            </a:endParaRPr>
          </a:p>
        </p:txBody>
      </p:sp>
    </p:spTree>
    <p:extLst>
      <p:ext uri="{BB962C8B-B14F-4D97-AF65-F5344CB8AC3E}">
        <p14:creationId xmlns:p14="http://schemas.microsoft.com/office/powerpoint/2010/main" val="29160887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20</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As previously discussed, the operating activities section of the statement of cash flows can be prepared using the indirect or the direct method</a:t>
            </a:r>
            <a:r>
              <a:rPr lang="en-US" dirty="0" smtClean="0">
                <a:latin typeface="+mn-lt"/>
                <a:ea typeface="Tahoma" panose="020B0604030504040204" pitchFamily="34" charset="0"/>
                <a:cs typeface="Tahoma" panose="020B0604030504040204" pitchFamily="34" charset="0"/>
              </a:rPr>
              <a:t>. Only </a:t>
            </a:r>
            <a:r>
              <a:rPr lang="en-US" dirty="0">
                <a:latin typeface="+mn-lt"/>
                <a:ea typeface="Tahoma" panose="020B0604030504040204" pitchFamily="34" charset="0"/>
                <a:cs typeface="Tahoma" panose="020B0604030504040204" pitchFamily="34" charset="0"/>
              </a:rPr>
              <a:t>the operating activities section is affected by the different approach.</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The direct method shows specific sources and uses of cash associated with operating activities</a:t>
            </a:r>
            <a:r>
              <a:rPr lang="en-US" dirty="0" smtClean="0">
                <a:latin typeface="+mn-lt"/>
                <a:ea typeface="Tahoma" panose="020B0604030504040204" pitchFamily="34" charset="0"/>
                <a:cs typeface="Tahoma" panose="020B0604030504040204" pitchFamily="34" charset="0"/>
              </a:rPr>
              <a:t>. Recall </a:t>
            </a:r>
            <a:r>
              <a:rPr lang="en-US" dirty="0">
                <a:latin typeface="+mn-lt"/>
                <a:ea typeface="Tahoma" panose="020B0604030504040204" pitchFamily="34" charset="0"/>
                <a:cs typeface="Tahoma" panose="020B0604030504040204" pitchFamily="34" charset="0"/>
              </a:rPr>
              <a:t>that the indirect method showed adjustments to net income to arrive at cash flow from operating activities. </a:t>
            </a:r>
          </a:p>
          <a:p>
            <a:pPr eaLnBrk="1" hangingPunct="1"/>
            <a:endParaRPr lang="en-US" dirty="0"/>
          </a:p>
        </p:txBody>
      </p:sp>
    </p:spTree>
    <p:extLst>
      <p:ext uri="{BB962C8B-B14F-4D97-AF65-F5344CB8AC3E}">
        <p14:creationId xmlns:p14="http://schemas.microsoft.com/office/powerpoint/2010/main" val="1570715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Recall that the direct method of preparing the operating activities section shows sources and uses of cash related to operating activities, rather than adjustments to reconcile net income to cash provided by operating activities.</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Using the information gathered earlier using the reconciliation approach for the indirect method, we can prepare the operating activities using the direct method, seen here.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21</a:t>
            </a:fld>
            <a:endParaRPr lang="en-US" dirty="0"/>
          </a:p>
        </p:txBody>
      </p:sp>
    </p:spTree>
    <p:extLst>
      <p:ext uri="{BB962C8B-B14F-4D97-AF65-F5344CB8AC3E}">
        <p14:creationId xmlns:p14="http://schemas.microsoft.com/office/powerpoint/2010/main" val="212109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22</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Because the direct method is easier for readers to understand, it is the method recommended by FASB.</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However, most companies choose to use the indirect method because it is easier, and therefore, less expensive to prepare.</a:t>
            </a:r>
          </a:p>
          <a:p>
            <a:pPr eaLnBrk="1" hangingPunct="1"/>
            <a:endParaRPr lang="en-US" dirty="0"/>
          </a:p>
        </p:txBody>
      </p:sp>
    </p:spTree>
    <p:extLst>
      <p:ext uri="{BB962C8B-B14F-4D97-AF65-F5344CB8AC3E}">
        <p14:creationId xmlns:p14="http://schemas.microsoft.com/office/powerpoint/2010/main" val="1093776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23</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Learning Objective 12-3: </a:t>
            </a:r>
            <a:r>
              <a:rPr lang="en-US" dirty="0">
                <a:latin typeface="+mn-lt"/>
              </a:rPr>
              <a:t>Prepare the investing activities section of a statement of cash flows.</a:t>
            </a:r>
          </a:p>
        </p:txBody>
      </p:sp>
    </p:spTree>
    <p:extLst>
      <p:ext uri="{BB962C8B-B14F-4D97-AF65-F5344CB8AC3E}">
        <p14:creationId xmlns:p14="http://schemas.microsoft.com/office/powerpoint/2010/main" val="4268531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The investing activities section includes cash inflows that result from the sale of property, plant, equipment, investments, and collection of noncurrent loans</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If a company purchases a piece of equipment, it would be classified as a cash outflow in the investing section</a:t>
            </a:r>
            <a:r>
              <a:rPr lang="en-US" dirty="0" smtClean="0">
                <a:latin typeface="+mn-lt"/>
                <a:ea typeface="Tahoma" panose="020B0604030504040204" pitchFamily="34" charset="0"/>
                <a:cs typeface="Tahoma" panose="020B0604030504040204" pitchFamily="34" charset="0"/>
              </a:rPr>
              <a:t>. If </a:t>
            </a:r>
            <a:r>
              <a:rPr lang="en-US" dirty="0">
                <a:latin typeface="+mn-lt"/>
                <a:ea typeface="Tahoma" panose="020B0604030504040204" pitchFamily="34" charset="0"/>
                <a:cs typeface="Tahoma" panose="020B0604030504040204" pitchFamily="34" charset="0"/>
              </a:rPr>
              <a:t>a company has excess cash and invests it in the stock of another company, it would also be classified as a cash outflow in the investing section</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eaLnBrk="1" hangingPunct="1"/>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24</a:t>
            </a:fld>
            <a:endParaRPr lang="en-US" dirty="0"/>
          </a:p>
        </p:txBody>
      </p:sp>
    </p:spTree>
    <p:extLst>
      <p:ext uri="{BB962C8B-B14F-4D97-AF65-F5344CB8AC3E}">
        <p14:creationId xmlns:p14="http://schemas.microsoft.com/office/powerpoint/2010/main" val="1221559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25</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Let’s look at New South’s financial statements to determine cash flows from investing activities</a:t>
            </a:r>
            <a:r>
              <a:rPr lang="en-US" dirty="0" smtClean="0">
                <a:latin typeface="+mn-lt"/>
                <a:ea typeface="Tahoma" panose="020B0604030504040204" pitchFamily="34" charset="0"/>
                <a:cs typeface="Tahoma" panose="020B0604030504040204" pitchFamily="34" charset="0"/>
              </a:rPr>
              <a:t>. We </a:t>
            </a:r>
            <a:r>
              <a:rPr lang="en-US" dirty="0">
                <a:latin typeface="+mn-lt"/>
                <a:ea typeface="Tahoma" panose="020B0604030504040204" pitchFamily="34" charset="0"/>
                <a:cs typeface="Tahoma" panose="020B0604030504040204" pitchFamily="34" charset="0"/>
              </a:rPr>
              <a:t>see that there were changes in three long-term investment accounts</a:t>
            </a:r>
            <a:r>
              <a:rPr lang="en-US" dirty="0" smtClean="0">
                <a:latin typeface="+mn-lt"/>
                <a:ea typeface="Tahoma" panose="020B0604030504040204" pitchFamily="34" charset="0"/>
                <a:cs typeface="Tahoma" panose="020B0604030504040204" pitchFamily="34" charset="0"/>
              </a:rPr>
              <a:t>: investment </a:t>
            </a:r>
            <a:r>
              <a:rPr lang="en-US" dirty="0">
                <a:latin typeface="+mn-lt"/>
                <a:ea typeface="Tahoma" panose="020B0604030504040204" pitchFamily="34" charset="0"/>
                <a:cs typeface="Tahoma" panose="020B0604030504040204" pitchFamily="34" charset="0"/>
              </a:rPr>
              <a:t>securities, store fixtures, and land.</a:t>
            </a:r>
          </a:p>
        </p:txBody>
      </p:sp>
    </p:spTree>
    <p:extLst>
      <p:ext uri="{BB962C8B-B14F-4D97-AF65-F5344CB8AC3E}">
        <p14:creationId xmlns:p14="http://schemas.microsoft.com/office/powerpoint/2010/main" val="3323332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New South’s footnotes do not show any sales of investment securities</a:t>
            </a:r>
            <a:r>
              <a:rPr lang="en-US" dirty="0" smtClean="0">
                <a:latin typeface="+mn-lt"/>
                <a:ea typeface="Tahoma" panose="020B0604030504040204" pitchFamily="34" charset="0"/>
                <a:cs typeface="Tahoma" panose="020B0604030504040204" pitchFamily="34" charset="0"/>
              </a:rPr>
              <a:t>. Therefore</a:t>
            </a:r>
            <a:r>
              <a:rPr lang="en-US" dirty="0">
                <a:latin typeface="+mn-lt"/>
                <a:ea typeface="Tahoma" panose="020B0604030504040204" pitchFamily="34" charset="0"/>
                <a:cs typeface="Tahoma" panose="020B0604030504040204" pitchFamily="34" charset="0"/>
              </a:rPr>
              <a:t>, we can assume that the $1,600 increase was due to the purchase of additional securities</a:t>
            </a:r>
            <a:r>
              <a:rPr lang="en-US" dirty="0" smtClean="0">
                <a:latin typeface="+mn-lt"/>
                <a:ea typeface="Tahoma" panose="020B0604030504040204" pitchFamily="34" charset="0"/>
                <a:cs typeface="Tahoma" panose="020B0604030504040204" pitchFamily="34" charset="0"/>
              </a:rPr>
              <a:t>. This </a:t>
            </a:r>
            <a:r>
              <a:rPr lang="en-US" dirty="0">
                <a:latin typeface="+mn-lt"/>
                <a:ea typeface="Tahoma" panose="020B0604030504040204" pitchFamily="34" charset="0"/>
                <a:cs typeface="Tahoma" panose="020B0604030504040204" pitchFamily="34" charset="0"/>
              </a:rPr>
              <a:t>is a cash outflow for investing activities.</a:t>
            </a:r>
          </a:p>
          <a:p>
            <a:pPr eaLnBrk="1" hangingPunct="1"/>
            <a:endParaRPr lang="en-US" dirty="0"/>
          </a:p>
        </p:txBody>
      </p:sp>
    </p:spTree>
    <p:extLst>
      <p:ext uri="{BB962C8B-B14F-4D97-AF65-F5344CB8AC3E}">
        <p14:creationId xmlns:p14="http://schemas.microsoft.com/office/powerpoint/2010/main" val="116913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27</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Changes in depreciable assets is a little more complicated</a:t>
            </a:r>
            <a:r>
              <a:rPr lang="en-US" dirty="0" smtClean="0">
                <a:latin typeface="+mn-lt"/>
                <a:ea typeface="Tahoma" panose="020B0604030504040204" pitchFamily="34" charset="0"/>
                <a:cs typeface="Tahoma" panose="020B0604030504040204" pitchFamily="34" charset="0"/>
              </a:rPr>
              <a:t>. New </a:t>
            </a:r>
            <a:r>
              <a:rPr lang="en-US" dirty="0">
                <a:latin typeface="+mn-lt"/>
                <a:ea typeface="Tahoma" panose="020B0604030504040204" pitchFamily="34" charset="0"/>
                <a:cs typeface="Tahoma" panose="020B0604030504040204" pitchFamily="34" charset="0"/>
              </a:rPr>
              <a:t>South’s notes indicate that they sold store fixtures costing $1,700</a:t>
            </a:r>
            <a:r>
              <a:rPr lang="en-US" dirty="0" smtClean="0">
                <a:latin typeface="+mn-lt"/>
                <a:ea typeface="Tahoma" panose="020B0604030504040204" pitchFamily="34" charset="0"/>
                <a:cs typeface="Tahoma" panose="020B0604030504040204" pitchFamily="34" charset="0"/>
              </a:rPr>
              <a:t>. However</a:t>
            </a:r>
            <a:r>
              <a:rPr lang="en-US" dirty="0">
                <a:latin typeface="+mn-lt"/>
                <a:ea typeface="Tahoma" panose="020B0604030504040204" pitchFamily="34" charset="0"/>
                <a:cs typeface="Tahoma" panose="020B0604030504040204" pitchFamily="34" charset="0"/>
              </a:rPr>
              <a:t>, that is not the amount received from the sale</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To calculate the amount of cash received from the sale, start with the book value of the fixtures, cost of $1,700, minus accumulated depreciation of $1,300</a:t>
            </a:r>
            <a:r>
              <a:rPr lang="en-US" dirty="0" smtClean="0">
                <a:latin typeface="+mn-lt"/>
                <a:ea typeface="Tahoma" panose="020B0604030504040204" pitchFamily="34" charset="0"/>
                <a:cs typeface="Tahoma" panose="020B0604030504040204" pitchFamily="34" charset="0"/>
              </a:rPr>
              <a:t>. The </a:t>
            </a:r>
            <a:r>
              <a:rPr lang="en-US" dirty="0">
                <a:latin typeface="+mn-lt"/>
                <a:ea typeface="Tahoma" panose="020B0604030504040204" pitchFamily="34" charset="0"/>
                <a:cs typeface="Tahoma" panose="020B0604030504040204" pitchFamily="34" charset="0"/>
              </a:rPr>
              <a:t>$400 book value plus the $600 gain, as shown on the income statement, indicates that New South must have received $1,000 on the sale.</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To balance </a:t>
            </a:r>
            <a:r>
              <a:rPr lang="en-US" dirty="0" smtClean="0">
                <a:latin typeface="+mn-lt"/>
                <a:ea typeface="Tahoma" panose="020B0604030504040204" pitchFamily="34" charset="0"/>
                <a:cs typeface="Tahoma" panose="020B0604030504040204" pitchFamily="34" charset="0"/>
              </a:rPr>
              <a:t>store </a:t>
            </a:r>
            <a:r>
              <a:rPr lang="en-US" dirty="0">
                <a:latin typeface="+mn-lt"/>
                <a:ea typeface="Tahoma" panose="020B0604030504040204" pitchFamily="34" charset="0"/>
                <a:cs typeface="Tahoma" panose="020B0604030504040204" pitchFamily="34" charset="0"/>
              </a:rPr>
              <a:t>f</a:t>
            </a:r>
            <a:r>
              <a:rPr lang="en-US" dirty="0" smtClean="0">
                <a:latin typeface="+mn-lt"/>
                <a:ea typeface="Tahoma" panose="020B0604030504040204" pitchFamily="34" charset="0"/>
                <a:cs typeface="Tahoma" panose="020B0604030504040204" pitchFamily="34" charset="0"/>
              </a:rPr>
              <a:t>ixtures</a:t>
            </a:r>
            <a:r>
              <a:rPr lang="en-US" dirty="0">
                <a:latin typeface="+mn-lt"/>
                <a:ea typeface="Tahoma" panose="020B0604030504040204" pitchFamily="34" charset="0"/>
                <a:cs typeface="Tahoma" panose="020B0604030504040204" pitchFamily="34" charset="0"/>
              </a:rPr>
              <a:t>, the increase due to purchase of store fixtures must be $2,300. In the absence of contrary information, assume New South used cash to purchase store fixtures.</a:t>
            </a:r>
          </a:p>
          <a:p>
            <a:pPr eaLnBrk="1" hangingPunct="1"/>
            <a:endParaRPr lang="en-US" dirty="0"/>
          </a:p>
        </p:txBody>
      </p:sp>
    </p:spTree>
    <p:extLst>
      <p:ext uri="{BB962C8B-B14F-4D97-AF65-F5344CB8AC3E}">
        <p14:creationId xmlns:p14="http://schemas.microsoft.com/office/powerpoint/2010/main" val="1311165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28</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Note</a:t>
            </a:r>
            <a:r>
              <a:rPr lang="en-US" baseline="0" dirty="0">
                <a:latin typeface="+mn-lt"/>
                <a:ea typeface="Tahoma" panose="020B0604030504040204" pitchFamily="34" charset="0"/>
                <a:cs typeface="Tahoma" panose="020B0604030504040204" pitchFamily="34" charset="0"/>
              </a:rPr>
              <a:t> 3 below New South’s balance sheet </a:t>
            </a:r>
            <a:r>
              <a:rPr lang="en-US" baseline="0" dirty="0" smtClean="0">
                <a:latin typeface="+mn-lt"/>
                <a:ea typeface="Tahoma" panose="020B0604030504040204" pitchFamily="34" charset="0"/>
                <a:cs typeface="Tahoma" panose="020B0604030504040204" pitchFamily="34" charset="0"/>
              </a:rPr>
              <a:t>indicates that </a:t>
            </a:r>
            <a:r>
              <a:rPr lang="en-US" baseline="0" dirty="0">
                <a:latin typeface="+mn-lt"/>
                <a:ea typeface="Tahoma" panose="020B0604030504040204" pitchFamily="34" charset="0"/>
                <a:cs typeface="Tahoma" panose="020B0604030504040204" pitchFamily="34" charset="0"/>
              </a:rPr>
              <a:t>no land was sold during Year 2. </a:t>
            </a:r>
            <a:r>
              <a:rPr lang="en-US" dirty="0">
                <a:latin typeface="+mn-lt"/>
                <a:ea typeface="Tahoma" panose="020B0604030504040204" pitchFamily="34" charset="0"/>
                <a:cs typeface="Tahoma" panose="020B0604030504040204" pitchFamily="34" charset="0"/>
              </a:rPr>
              <a:t>Therefore, the company must have purchased $2,200 worth of land</a:t>
            </a:r>
            <a:r>
              <a:rPr lang="en-US" dirty="0" smtClean="0">
                <a:latin typeface="+mn-lt"/>
                <a:ea typeface="Tahoma" panose="020B0604030504040204" pitchFamily="34" charset="0"/>
                <a:cs typeface="Tahoma" panose="020B0604030504040204" pitchFamily="34" charset="0"/>
              </a:rPr>
              <a:t>. However</a:t>
            </a:r>
            <a:r>
              <a:rPr lang="en-US" dirty="0">
                <a:latin typeface="+mn-lt"/>
                <a:ea typeface="Tahoma" panose="020B0604030504040204" pitchFamily="34" charset="0"/>
                <a:cs typeface="Tahoma" panose="020B0604030504040204" pitchFamily="34" charset="0"/>
              </a:rPr>
              <a:t>, because the land was purchased with a mortgage note, and not cash, it is not considered a cash outflow for investing activities</a:t>
            </a:r>
            <a:r>
              <a:rPr lang="en-US" dirty="0" smtClean="0">
                <a:latin typeface="+mn-lt"/>
                <a:ea typeface="Tahoma" panose="020B0604030504040204" pitchFamily="34" charset="0"/>
                <a:cs typeface="Tahoma" panose="020B0604030504040204" pitchFamily="34" charset="0"/>
              </a:rPr>
              <a:t>. Instead</a:t>
            </a:r>
            <a:r>
              <a:rPr lang="en-US" dirty="0">
                <a:latin typeface="+mn-lt"/>
                <a:ea typeface="Tahoma" panose="020B0604030504040204" pitchFamily="34" charset="0"/>
                <a:cs typeface="Tahoma" panose="020B0604030504040204" pitchFamily="34" charset="0"/>
              </a:rPr>
              <a:t>, it is shown in a separate section called noncash investing and financing activities.</a:t>
            </a:r>
          </a:p>
          <a:p>
            <a:pPr eaLnBrk="1" hangingPunct="1"/>
            <a:endParaRPr lang="en-US" dirty="0"/>
          </a:p>
        </p:txBody>
      </p:sp>
    </p:spTree>
    <p:extLst>
      <p:ext uri="{BB962C8B-B14F-4D97-AF65-F5344CB8AC3E}">
        <p14:creationId xmlns:p14="http://schemas.microsoft.com/office/powerpoint/2010/main" val="262271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a:t>
            </a:r>
            <a:r>
              <a:rPr lang="en-US" dirty="0" smtClean="0">
                <a:latin typeface="+mn-lt"/>
                <a:ea typeface="Tahoma" panose="020B0604030504040204" pitchFamily="34" charset="0"/>
                <a:cs typeface="Tahoma" panose="020B0604030504040204" pitchFamily="34" charset="0"/>
              </a:rPr>
              <a:t>I</a:t>
            </a:r>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The operating activities section includes cash inflows and cash outflows that result from the operations of the business and some incidental business transactions. </a:t>
            </a:r>
            <a:r>
              <a:rPr lang="en-US" dirty="0" smtClean="0">
                <a:latin typeface="+mn-lt"/>
                <a:ea typeface="Tahoma" panose="020B0604030504040204" pitchFamily="34" charset="0"/>
                <a:cs typeface="Tahoma" panose="020B0604030504040204" pitchFamily="34" charset="0"/>
              </a:rPr>
              <a:t>Operating </a:t>
            </a:r>
            <a:r>
              <a:rPr lang="en-US" dirty="0">
                <a:latin typeface="+mn-lt"/>
                <a:ea typeface="Tahoma" panose="020B0604030504040204" pitchFamily="34" charset="0"/>
                <a:cs typeface="Tahoma" panose="020B0604030504040204" pitchFamily="34" charset="0"/>
              </a:rPr>
              <a:t>cash inflows include cash received from customers in payment of goods sold. It also includes cash received as dividends and interest.</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a:t>
            </a:r>
            <a:r>
              <a:rPr lang="en-US" dirty="0" smtClean="0">
                <a:latin typeface="+mn-lt"/>
                <a:ea typeface="Tahoma" panose="020B0604030504040204" pitchFamily="34" charset="0"/>
                <a:cs typeface="Tahoma" panose="020B0604030504040204" pitchFamily="34" charset="0"/>
              </a:rPr>
              <a:t>II</a:t>
            </a:r>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Operating cash outflows include cash payments for inventory, salaries, operating expenses, interest, and taxes. Gains and losses from disposal of operational assets are not shown on the statement of cash flows.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total amount of cash collected from these disposals is shown in the investing activities section of the statement of cash flows.</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a:t>
            </a:fld>
            <a:endParaRPr lang="en-US" dirty="0"/>
          </a:p>
        </p:txBody>
      </p:sp>
    </p:spTree>
    <p:extLst>
      <p:ext uri="{BB962C8B-B14F-4D97-AF65-F5344CB8AC3E}">
        <p14:creationId xmlns:p14="http://schemas.microsoft.com/office/powerpoint/2010/main" val="3810723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29</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This illustrates the format of the net cash outflow from investing activities shown on the statement of cash flows.</a:t>
            </a:r>
          </a:p>
          <a:p>
            <a:pPr eaLnBrk="1" hangingPunct="1"/>
            <a:endParaRPr lang="en-US" dirty="0"/>
          </a:p>
        </p:txBody>
      </p:sp>
    </p:spTree>
    <p:extLst>
      <p:ext uri="{BB962C8B-B14F-4D97-AF65-F5344CB8AC3E}">
        <p14:creationId xmlns:p14="http://schemas.microsoft.com/office/powerpoint/2010/main" val="3268200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30</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Learning Objective 12-4: </a:t>
            </a:r>
            <a:r>
              <a:rPr lang="en-US" dirty="0">
                <a:latin typeface="+mn-lt"/>
              </a:rPr>
              <a:t>Prepare the financing activities section of a statement of cash flows.</a:t>
            </a:r>
            <a:br>
              <a:rPr lang="en-US" dirty="0">
                <a:latin typeface="+mn-lt"/>
              </a:rPr>
            </a:br>
            <a:endParaRPr lang="en-US" dirty="0">
              <a:solidFill>
                <a:schemeClr val="tx2"/>
              </a:solidFill>
              <a:latin typeface="+mn-lt"/>
              <a:ea typeface="Tahoma" panose="020B0604030504040204" pitchFamily="34" charset="0"/>
              <a:cs typeface="Tahoma" panose="020B060403050404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solidFill>
                <a:schemeClr val="tx2"/>
              </a:solidFill>
              <a:latin typeface="Tahoma"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8361642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The financing activities section includes cash inflows and cash outflows that result from transactions with the company’s creditors and stockholders. If a company issues stock, it would be classified as a cash inflow in the financing section. If a company borrows money from a bank, it would be classified as a cash inflow in the financing section. </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If, in the future, this debt is repaid, the amount of the principal payment would be classified as a cash outflow in the financing section. Remember that the interest payment is classified as a cash outflow in the operating section</a:t>
            </a:r>
            <a:r>
              <a:rPr lang="en-US" dirty="0" smtClean="0">
                <a:latin typeface="+mn-lt"/>
                <a:ea typeface="Tahoma" panose="020B0604030504040204" pitchFamily="34" charset="0"/>
                <a:cs typeface="Tahoma" panose="020B0604030504040204" pitchFamily="34" charset="0"/>
              </a:rPr>
              <a:t>. Repurchasing </a:t>
            </a:r>
            <a:r>
              <a:rPr lang="en-US" dirty="0">
                <a:latin typeface="+mn-lt"/>
                <a:ea typeface="Tahoma" panose="020B0604030504040204" pitchFamily="34" charset="0"/>
                <a:cs typeface="Tahoma" panose="020B0604030504040204" pitchFamily="34" charset="0"/>
              </a:rPr>
              <a:t>stock from shareholders and payment of dividends to shareholders are outflows in the financing section</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eaLnBrk="1" hangingPunct="1"/>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31</a:t>
            </a:fld>
            <a:endParaRPr lang="en-US" dirty="0"/>
          </a:p>
        </p:txBody>
      </p:sp>
    </p:spTree>
    <p:extLst>
      <p:ext uri="{BB962C8B-B14F-4D97-AF65-F5344CB8AC3E}">
        <p14:creationId xmlns:p14="http://schemas.microsoft.com/office/powerpoint/2010/main" val="3642532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32</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The financing activities section of the statement of cash flows shows changes in three areas:</a:t>
            </a:r>
          </a:p>
          <a:p>
            <a:pPr marL="171450" indent="-171450">
              <a:buFont typeface="Arial"/>
              <a:buChar char="•"/>
            </a:pPr>
            <a:endParaRPr lang="en-US" dirty="0">
              <a:latin typeface="+mn-lt"/>
              <a:ea typeface="Tahoma" panose="020B0604030504040204" pitchFamily="34" charset="0"/>
              <a:cs typeface="Tahoma" panose="020B0604030504040204" pitchFamily="34" charset="0"/>
            </a:endParaRPr>
          </a:p>
          <a:p>
            <a:pPr marL="171450" indent="-171450">
              <a:buFont typeface="Arial"/>
              <a:buChar char="•"/>
            </a:pPr>
            <a:r>
              <a:rPr lang="en-US" dirty="0" smtClean="0">
                <a:latin typeface="+mn-lt"/>
                <a:ea typeface="Tahoma" panose="020B0604030504040204" pitchFamily="34" charset="0"/>
                <a:cs typeface="Tahoma" panose="020B0604030504040204" pitchFamily="34" charset="0"/>
              </a:rPr>
              <a:t>Debt:</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This </a:t>
            </a:r>
            <a:r>
              <a:rPr lang="en-US" dirty="0">
                <a:latin typeface="+mn-lt"/>
                <a:ea typeface="Tahoma" panose="020B0604030504040204" pitchFamily="34" charset="0"/>
                <a:cs typeface="Tahoma" panose="020B0604030504040204" pitchFamily="34" charset="0"/>
              </a:rPr>
              <a:t>includes issuing or repaying notes or bonds</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marL="171450" indent="-171450">
              <a:buFont typeface="Arial"/>
              <a:buChar char="•"/>
            </a:pPr>
            <a:endParaRPr lang="en-US" dirty="0">
              <a:latin typeface="+mn-lt"/>
              <a:ea typeface="Tahoma" panose="020B0604030504040204" pitchFamily="34" charset="0"/>
              <a:cs typeface="Tahoma" panose="020B0604030504040204" pitchFamily="34" charset="0"/>
            </a:endParaRPr>
          </a:p>
          <a:p>
            <a:pPr marL="171450" indent="-171450">
              <a:buFont typeface="Arial"/>
              <a:buChar char="•"/>
            </a:pPr>
            <a:r>
              <a:rPr lang="en-US" dirty="0">
                <a:latin typeface="+mn-lt"/>
                <a:ea typeface="Tahoma" panose="020B0604030504040204" pitchFamily="34" charset="0"/>
                <a:cs typeface="Tahoma" panose="020B0604030504040204" pitchFamily="34" charset="0"/>
              </a:rPr>
              <a:t>Capital </a:t>
            </a:r>
            <a:r>
              <a:rPr lang="en-US" dirty="0" smtClean="0">
                <a:latin typeface="+mn-lt"/>
                <a:ea typeface="Tahoma" panose="020B0604030504040204" pitchFamily="34" charset="0"/>
                <a:cs typeface="Tahoma" panose="020B0604030504040204" pitchFamily="34" charset="0"/>
              </a:rPr>
              <a:t>Accounts:</a:t>
            </a:r>
            <a:r>
              <a:rPr lang="en-US" baseline="0" dirty="0" smtClean="0">
                <a:latin typeface="+mn-lt"/>
                <a:ea typeface="Tahoma" panose="020B0604030504040204" pitchFamily="34" charset="0"/>
                <a:cs typeface="Tahoma" panose="020B0604030504040204" pitchFamily="34" charset="0"/>
              </a:rPr>
              <a:t> </a:t>
            </a:r>
            <a:r>
              <a:rPr lang="en-US" dirty="0" smtClean="0">
                <a:latin typeface="+mn-lt"/>
                <a:ea typeface="Tahoma" panose="020B0604030504040204" pitchFamily="34" charset="0"/>
                <a:cs typeface="Tahoma" panose="020B0604030504040204" pitchFamily="34" charset="0"/>
              </a:rPr>
              <a:t>This </a:t>
            </a:r>
            <a:r>
              <a:rPr lang="en-US" dirty="0">
                <a:latin typeface="+mn-lt"/>
                <a:ea typeface="Tahoma" panose="020B0604030504040204" pitchFamily="34" charset="0"/>
                <a:cs typeface="Tahoma" panose="020B0604030504040204" pitchFamily="34" charset="0"/>
              </a:rPr>
              <a:t>includes issuing stock or purchasing treasury stock.</a:t>
            </a:r>
          </a:p>
          <a:p>
            <a:pPr marL="171450" indent="-171450">
              <a:buFont typeface="Arial"/>
              <a:buChar char="•"/>
            </a:pPr>
            <a:endParaRPr lang="en-US" dirty="0">
              <a:latin typeface="+mn-lt"/>
              <a:ea typeface="Tahoma" panose="020B0604030504040204" pitchFamily="34" charset="0"/>
              <a:cs typeface="Tahoma" panose="020B0604030504040204" pitchFamily="34" charset="0"/>
            </a:endParaRPr>
          </a:p>
          <a:p>
            <a:pPr marL="171450" indent="-171450">
              <a:buFont typeface="Arial"/>
              <a:buChar char="•"/>
            </a:pPr>
            <a:r>
              <a:rPr lang="en-US" dirty="0">
                <a:latin typeface="+mn-lt"/>
                <a:ea typeface="Tahoma" panose="020B0604030504040204" pitchFamily="34" charset="0"/>
                <a:cs typeface="Tahoma" panose="020B0604030504040204" pitchFamily="34" charset="0"/>
              </a:rPr>
              <a:t>Retained </a:t>
            </a:r>
            <a:r>
              <a:rPr lang="en-US" dirty="0" smtClean="0">
                <a:latin typeface="+mn-lt"/>
                <a:ea typeface="Tahoma" panose="020B0604030504040204" pitchFamily="34" charset="0"/>
                <a:cs typeface="Tahoma" panose="020B0604030504040204" pitchFamily="34" charset="0"/>
              </a:rPr>
              <a:t>Earnings: </a:t>
            </a:r>
            <a:r>
              <a:rPr lang="en-US" dirty="0">
                <a:latin typeface="+mn-lt"/>
                <a:ea typeface="Tahoma" panose="020B0604030504040204" pitchFamily="34" charset="0"/>
                <a:cs typeface="Tahoma" panose="020B0604030504040204" pitchFamily="34" charset="0"/>
              </a:rPr>
              <a:t>This includes paying cash dividends.</a:t>
            </a:r>
          </a:p>
          <a:p>
            <a:pPr eaLnBrk="1" hangingPunct="1"/>
            <a:endParaRPr lang="en-US" dirty="0"/>
          </a:p>
        </p:txBody>
      </p:sp>
    </p:spTree>
    <p:extLst>
      <p:ext uri="{BB962C8B-B14F-4D97-AF65-F5344CB8AC3E}">
        <p14:creationId xmlns:p14="http://schemas.microsoft.com/office/powerpoint/2010/main" val="41891054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33</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To determine net cash flow from financing activities, look on the balance sheet for changes in the balances of debt and equity accounts, and then examine each account to determine the cause of those changes.</a:t>
            </a:r>
          </a:p>
          <a:p>
            <a:endParaRPr lang="en-US" dirty="0">
              <a:latin typeface="+mn-lt"/>
              <a:ea typeface="Tahoma" panose="020B0604030504040204" pitchFamily="34" charset="0"/>
              <a:cs typeface="Tahoma" panose="020B0604030504040204" pitchFamily="34" charset="0"/>
            </a:endParaRPr>
          </a:p>
          <a:p>
            <a:r>
              <a:rPr lang="en-US" dirty="0">
                <a:latin typeface="+mn-lt"/>
                <a:ea typeface="Tahoma" panose="020B0604030504040204" pitchFamily="34" charset="0"/>
                <a:cs typeface="Tahoma" panose="020B0604030504040204" pitchFamily="34" charset="0"/>
              </a:rPr>
              <a:t>New South showed changes in the following debt and equity accounts:</a:t>
            </a:r>
          </a:p>
          <a:p>
            <a:pPr marL="171450" indent="-171450">
              <a:buFont typeface="Arial"/>
              <a:buChar char="•"/>
            </a:pPr>
            <a:r>
              <a:rPr lang="en-US" dirty="0" smtClean="0">
                <a:latin typeface="+mn-lt"/>
                <a:ea typeface="Tahoma" panose="020B0604030504040204" pitchFamily="34" charset="0"/>
                <a:cs typeface="Tahoma" panose="020B0604030504040204" pitchFamily="34" charset="0"/>
              </a:rPr>
              <a:t>Mortgage Payable</a:t>
            </a:r>
          </a:p>
          <a:p>
            <a:pPr marL="171450" indent="-171450">
              <a:buFont typeface="Arial"/>
              <a:buChar char="•"/>
            </a:pPr>
            <a:r>
              <a:rPr lang="en-US" dirty="0" smtClean="0">
                <a:latin typeface="+mn-lt"/>
                <a:ea typeface="Tahoma" panose="020B0604030504040204" pitchFamily="34" charset="0"/>
                <a:cs typeface="Tahoma" panose="020B0604030504040204" pitchFamily="34" charset="0"/>
              </a:rPr>
              <a:t>Bonds Payable</a:t>
            </a:r>
          </a:p>
          <a:p>
            <a:pPr marL="171450" indent="-171450">
              <a:buFont typeface="Arial"/>
              <a:buChar char="•"/>
            </a:pPr>
            <a:r>
              <a:rPr lang="en-US" dirty="0" smtClean="0">
                <a:latin typeface="+mn-lt"/>
                <a:ea typeface="Tahoma" panose="020B0604030504040204" pitchFamily="34" charset="0"/>
                <a:cs typeface="Tahoma" panose="020B0604030504040204" pitchFamily="34" charset="0"/>
              </a:rPr>
              <a:t>Common Stock</a:t>
            </a:r>
          </a:p>
          <a:p>
            <a:pPr marL="171450" indent="-171450">
              <a:buFont typeface="Arial"/>
              <a:buChar char="•"/>
            </a:pPr>
            <a:r>
              <a:rPr lang="en-US" dirty="0" smtClean="0">
                <a:latin typeface="+mn-lt"/>
                <a:ea typeface="Tahoma" panose="020B0604030504040204" pitchFamily="34" charset="0"/>
                <a:cs typeface="Tahoma" panose="020B0604030504040204" pitchFamily="34" charset="0"/>
              </a:rPr>
              <a:t>Retained Earnings</a:t>
            </a:r>
          </a:p>
          <a:p>
            <a:pPr marL="171450" indent="-171450">
              <a:buFont typeface="Arial"/>
              <a:buChar char="•"/>
            </a:pPr>
            <a:r>
              <a:rPr lang="en-US" dirty="0" smtClean="0">
                <a:latin typeface="+mn-lt"/>
                <a:ea typeface="Tahoma" panose="020B0604030504040204" pitchFamily="34" charset="0"/>
                <a:cs typeface="Tahoma" panose="020B0604030504040204" pitchFamily="34" charset="0"/>
              </a:rPr>
              <a:t>Treasury Stock</a:t>
            </a:r>
          </a:p>
          <a:p>
            <a:endParaRPr lang="en-US" dirty="0">
              <a:latin typeface="+mn-lt"/>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1838900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34</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As</a:t>
            </a:r>
            <a:r>
              <a:rPr lang="en-US" baseline="0" dirty="0">
                <a:latin typeface="+mn-lt"/>
                <a:ea typeface="Tahoma" panose="020B0604030504040204" pitchFamily="34" charset="0"/>
                <a:cs typeface="Tahoma" panose="020B0604030504040204" pitchFamily="34" charset="0"/>
              </a:rPr>
              <a:t> previously mentioned, Note 3 beneath New South’s balance sheet indicates a mortgage note payable was issued to acquire land. </a:t>
            </a:r>
            <a:r>
              <a:rPr lang="en-US" dirty="0">
                <a:latin typeface="+mn-lt"/>
                <a:ea typeface="Tahoma" panose="020B0604030504040204" pitchFamily="34" charset="0"/>
                <a:cs typeface="Tahoma" panose="020B0604030504040204" pitchFamily="34" charset="0"/>
              </a:rPr>
              <a:t>Because the mortgage did not involve a cash flow, it is not included in the statement of cash flows</a:t>
            </a:r>
            <a:r>
              <a:rPr lang="en-US" dirty="0" smtClean="0">
                <a:latin typeface="+mn-lt"/>
                <a:ea typeface="Tahoma" panose="020B0604030504040204" pitchFamily="34" charset="0"/>
                <a:cs typeface="Tahoma" panose="020B0604030504040204" pitchFamily="34" charset="0"/>
              </a:rPr>
              <a:t>. Instead, </a:t>
            </a:r>
            <a:r>
              <a:rPr lang="en-US" dirty="0">
                <a:latin typeface="+mn-lt"/>
                <a:ea typeface="Tahoma" panose="020B0604030504040204" pitchFamily="34" charset="0"/>
                <a:cs typeface="Tahoma" panose="020B0604030504040204" pitchFamily="34" charset="0"/>
              </a:rPr>
              <a:t>it is included in a separate section titled noncash investing and financing activities.</a:t>
            </a:r>
          </a:p>
          <a:p>
            <a:pPr eaLnBrk="1" hangingPunct="1"/>
            <a:endParaRPr lang="en-US" dirty="0"/>
          </a:p>
        </p:txBody>
      </p:sp>
    </p:spTree>
    <p:extLst>
      <p:ext uri="{BB962C8B-B14F-4D97-AF65-F5344CB8AC3E}">
        <p14:creationId xmlns:p14="http://schemas.microsoft.com/office/powerpoint/2010/main" val="38367339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35</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The footnotes of New South’s financial statements do not indicate that any new bonds were issued during the year</a:t>
            </a:r>
            <a:r>
              <a:rPr lang="en-US" dirty="0" smtClean="0">
                <a:latin typeface="+mn-lt"/>
                <a:ea typeface="Tahoma" panose="020B0604030504040204" pitchFamily="34" charset="0"/>
                <a:cs typeface="Tahoma" panose="020B0604030504040204" pitchFamily="34" charset="0"/>
              </a:rPr>
              <a:t>. Therefore</a:t>
            </a:r>
            <a:r>
              <a:rPr lang="en-US" dirty="0">
                <a:latin typeface="+mn-lt"/>
                <a:ea typeface="Tahoma" panose="020B0604030504040204" pitchFamily="34" charset="0"/>
                <a:cs typeface="Tahoma" panose="020B0604030504040204" pitchFamily="34" charset="0"/>
              </a:rPr>
              <a:t>, we can assume that the company used $3,000 to pay off bonds, resulting in a decrease in the bonds payable account.</a:t>
            </a:r>
          </a:p>
          <a:p>
            <a:pPr eaLnBrk="1" hangingPunct="1"/>
            <a:endParaRPr lang="en-US" dirty="0"/>
          </a:p>
        </p:txBody>
      </p:sp>
    </p:spTree>
    <p:extLst>
      <p:ext uri="{BB962C8B-B14F-4D97-AF65-F5344CB8AC3E}">
        <p14:creationId xmlns:p14="http://schemas.microsoft.com/office/powerpoint/2010/main" val="30528242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New South issued $2,000 of additional common stock</a:t>
            </a:r>
            <a:r>
              <a:rPr lang="en-US" dirty="0" smtClean="0">
                <a:latin typeface="+mn-lt"/>
                <a:ea typeface="Tahoma" panose="020B0604030504040204" pitchFamily="34" charset="0"/>
                <a:cs typeface="Tahoma" panose="020B0604030504040204" pitchFamily="34" charset="0"/>
              </a:rPr>
              <a:t>. This </a:t>
            </a:r>
            <a:r>
              <a:rPr lang="en-US" dirty="0">
                <a:latin typeface="+mn-lt"/>
                <a:ea typeface="Tahoma" panose="020B0604030504040204" pitchFamily="34" charset="0"/>
                <a:cs typeface="Tahoma" panose="020B0604030504040204" pitchFamily="34" charset="0"/>
              </a:rPr>
              <a:t>is a cash inflow for financing activities.</a:t>
            </a:r>
          </a:p>
          <a:p>
            <a:pPr eaLnBrk="1" hangingPunct="1"/>
            <a:endParaRPr lang="en-US" dirty="0"/>
          </a:p>
        </p:txBody>
      </p:sp>
    </p:spTree>
    <p:extLst>
      <p:ext uri="{BB962C8B-B14F-4D97-AF65-F5344CB8AC3E}">
        <p14:creationId xmlns:p14="http://schemas.microsoft.com/office/powerpoint/2010/main" val="3662806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37</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The retained earnings increased by $5,500, but New South’s net income was $7,000</a:t>
            </a:r>
            <a:r>
              <a:rPr lang="en-US" dirty="0" smtClean="0">
                <a:latin typeface="+mn-lt"/>
                <a:ea typeface="Tahoma" panose="020B0604030504040204" pitchFamily="34" charset="0"/>
                <a:cs typeface="Tahoma" panose="020B0604030504040204" pitchFamily="34" charset="0"/>
              </a:rPr>
              <a:t>. A </a:t>
            </a:r>
            <a:r>
              <a:rPr lang="en-US" dirty="0">
                <a:latin typeface="+mn-lt"/>
                <a:ea typeface="Tahoma" panose="020B0604030504040204" pitchFamily="34" charset="0"/>
                <a:cs typeface="Tahoma" panose="020B0604030504040204" pitchFamily="34" charset="0"/>
              </a:rPr>
              <a:t>$1,500 decrease is required to balance the Retained Earnings account</a:t>
            </a:r>
            <a:r>
              <a:rPr lang="en-US" dirty="0" smtClean="0">
                <a:latin typeface="+mn-lt"/>
                <a:ea typeface="Tahoma" panose="020B0604030504040204" pitchFamily="34" charset="0"/>
                <a:cs typeface="Tahoma" panose="020B0604030504040204" pitchFamily="34" charset="0"/>
              </a:rPr>
              <a:t>. We </a:t>
            </a:r>
            <a:r>
              <a:rPr lang="en-US" dirty="0">
                <a:latin typeface="+mn-lt"/>
                <a:ea typeface="Tahoma" panose="020B0604030504040204" pitchFamily="34" charset="0"/>
                <a:cs typeface="Tahoma" panose="020B0604030504040204" pitchFamily="34" charset="0"/>
              </a:rPr>
              <a:t>can assume that this decrease is due to the payment of dividends</a:t>
            </a:r>
            <a:r>
              <a:rPr lang="en-US" dirty="0" smtClean="0">
                <a:latin typeface="+mn-lt"/>
                <a:ea typeface="Tahoma" panose="020B0604030504040204" pitchFamily="34" charset="0"/>
                <a:cs typeface="Tahoma" panose="020B0604030504040204" pitchFamily="34" charset="0"/>
              </a:rPr>
              <a:t>. Payment </a:t>
            </a:r>
            <a:r>
              <a:rPr lang="en-US" dirty="0">
                <a:latin typeface="+mn-lt"/>
                <a:ea typeface="Tahoma" panose="020B0604030504040204" pitchFamily="34" charset="0"/>
                <a:cs typeface="Tahoma" panose="020B0604030504040204" pitchFamily="34" charset="0"/>
              </a:rPr>
              <a:t>of dividends is a cash outflow for financing activities.</a:t>
            </a:r>
          </a:p>
          <a:p>
            <a:pPr eaLnBrk="1" hangingPunct="1"/>
            <a:endParaRPr lang="en-US" dirty="0"/>
          </a:p>
        </p:txBody>
      </p:sp>
    </p:spTree>
    <p:extLst>
      <p:ext uri="{BB962C8B-B14F-4D97-AF65-F5344CB8AC3E}">
        <p14:creationId xmlns:p14="http://schemas.microsoft.com/office/powerpoint/2010/main" val="26587860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38</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New South’s footnotes did not disclose that the company reissued any treasury stock</a:t>
            </a:r>
            <a:r>
              <a:rPr lang="en-US" dirty="0" smtClean="0">
                <a:latin typeface="+mn-lt"/>
                <a:ea typeface="Tahoma" panose="020B0604030504040204" pitchFamily="34" charset="0"/>
                <a:cs typeface="Tahoma" panose="020B0604030504040204" pitchFamily="34" charset="0"/>
              </a:rPr>
              <a:t>. Therefore</a:t>
            </a:r>
            <a:r>
              <a:rPr lang="en-US" dirty="0">
                <a:latin typeface="+mn-lt"/>
                <a:ea typeface="Tahoma" panose="020B0604030504040204" pitchFamily="34" charset="0"/>
                <a:cs typeface="Tahoma" panose="020B0604030504040204" pitchFamily="34" charset="0"/>
              </a:rPr>
              <a:t>, the $600 change must have been from the purchase of additional treasury stock</a:t>
            </a:r>
            <a:r>
              <a:rPr lang="en-US" dirty="0" smtClean="0">
                <a:latin typeface="+mn-lt"/>
                <a:ea typeface="Tahoma" panose="020B0604030504040204" pitchFamily="34" charset="0"/>
                <a:cs typeface="Tahoma" panose="020B0604030504040204" pitchFamily="34" charset="0"/>
              </a:rPr>
              <a:t>. Purchasing </a:t>
            </a:r>
            <a:r>
              <a:rPr lang="en-US" dirty="0">
                <a:latin typeface="+mn-lt"/>
                <a:ea typeface="Tahoma" panose="020B0604030504040204" pitchFamily="34" charset="0"/>
                <a:cs typeface="Tahoma" panose="020B0604030504040204" pitchFamily="34" charset="0"/>
              </a:rPr>
              <a:t>treasury stock is a cash outflow for financing activities.</a:t>
            </a:r>
          </a:p>
          <a:p>
            <a:pPr eaLnBrk="1" hangingPunct="1"/>
            <a:endParaRPr lang="en-US" dirty="0"/>
          </a:p>
        </p:txBody>
      </p:sp>
    </p:spTree>
    <p:extLst>
      <p:ext uri="{BB962C8B-B14F-4D97-AF65-F5344CB8AC3E}">
        <p14:creationId xmlns:p14="http://schemas.microsoft.com/office/powerpoint/2010/main" val="2296582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The investing activities section includes cash inflows that result from the sale of property, plant, equipment, investments, and collection of noncurrent loans</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If a company purchases a piece of equipment, it would be classified as a cash outflow in the investing section. </a:t>
            </a:r>
            <a:r>
              <a:rPr lang="en-US" dirty="0" smtClean="0">
                <a:latin typeface="+mn-lt"/>
                <a:ea typeface="Tahoma" panose="020B0604030504040204" pitchFamily="34" charset="0"/>
                <a:cs typeface="Tahoma" panose="020B0604030504040204" pitchFamily="34" charset="0"/>
              </a:rPr>
              <a:t>If </a:t>
            </a:r>
            <a:r>
              <a:rPr lang="en-US" dirty="0">
                <a:latin typeface="+mn-lt"/>
                <a:ea typeface="Tahoma" panose="020B0604030504040204" pitchFamily="34" charset="0"/>
                <a:cs typeface="Tahoma" panose="020B0604030504040204" pitchFamily="34" charset="0"/>
              </a:rPr>
              <a:t>a company has excess cash and invests it in the stock of another company, it would also be classified as a cash outflow in the investing section</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eaLnBrk="1" hangingPunct="1"/>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a:t>
            </a:fld>
            <a:endParaRPr lang="en-US" dirty="0"/>
          </a:p>
        </p:txBody>
      </p:sp>
    </p:spTree>
    <p:extLst>
      <p:ext uri="{BB962C8B-B14F-4D97-AF65-F5344CB8AC3E}">
        <p14:creationId xmlns:p14="http://schemas.microsoft.com/office/powerpoint/2010/main" val="21083279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39</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This exhibit illustrates the format of the net cash outflow from financing activities on the statement of cash flows.</a:t>
            </a:r>
          </a:p>
          <a:p>
            <a:pPr eaLnBrk="1" hangingPunct="1"/>
            <a:endParaRPr lang="en-US" dirty="0"/>
          </a:p>
        </p:txBody>
      </p:sp>
    </p:spTree>
    <p:extLst>
      <p:ext uri="{BB962C8B-B14F-4D97-AF65-F5344CB8AC3E}">
        <p14:creationId xmlns:p14="http://schemas.microsoft.com/office/powerpoint/2010/main" val="9266974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40</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The Year 2 statement of cash flows for the New South Company using the indirect method is shown here.</a:t>
            </a:r>
          </a:p>
          <a:p>
            <a:pPr eaLnBrk="1" hangingPunct="1"/>
            <a:endParaRPr lang="en-US" dirty="0"/>
          </a:p>
        </p:txBody>
      </p:sp>
    </p:spTree>
    <p:extLst>
      <p:ext uri="{BB962C8B-B14F-4D97-AF65-F5344CB8AC3E}">
        <p14:creationId xmlns:p14="http://schemas.microsoft.com/office/powerpoint/2010/main" val="17429695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41</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statement prepared using the direct method</a:t>
            </a:r>
            <a:r>
              <a:rPr lang="en-US" dirty="0" smtClean="0">
                <a:latin typeface="Tahoma" panose="020B0604030504040204" pitchFamily="34" charset="0"/>
                <a:ea typeface="Tahoma" panose="020B0604030504040204" pitchFamily="34" charset="0"/>
                <a:cs typeface="Tahoma" panose="020B0604030504040204" pitchFamily="34" charset="0"/>
              </a:rPr>
              <a:t>. Note </a:t>
            </a:r>
            <a:r>
              <a:rPr lang="en-US" dirty="0">
                <a:latin typeface="Tahoma" panose="020B0604030504040204" pitchFamily="34" charset="0"/>
                <a:ea typeface="Tahoma" panose="020B0604030504040204" pitchFamily="34" charset="0"/>
                <a:cs typeface="Tahoma" panose="020B0604030504040204" pitchFamily="34" charset="0"/>
              </a:rPr>
              <a:t>that the only differences are found in the operating activities section.</a:t>
            </a:r>
          </a:p>
        </p:txBody>
      </p:sp>
    </p:spTree>
    <p:extLst>
      <p:ext uri="{BB962C8B-B14F-4D97-AF65-F5344CB8AC3E}">
        <p14:creationId xmlns:p14="http://schemas.microsoft.com/office/powerpoint/2010/main" val="17553692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End of Chapter 12. </a:t>
            </a:r>
            <a:r>
              <a:rPr lang="en-US" dirty="0">
                <a:solidFill>
                  <a:schemeClr val="tx2"/>
                </a:solidFill>
                <a:latin typeface="+mn-lt"/>
                <a:ea typeface="Tahoma" panose="020B0604030504040204" pitchFamily="34" charset="0"/>
                <a:cs typeface="Tahoma" panose="020B0604030504040204" pitchFamily="34" charset="0"/>
              </a:rPr>
              <a:t>In this chapter, we learned about the three main sections of the statement of cash </a:t>
            </a:r>
            <a:r>
              <a:rPr lang="en-US" dirty="0" smtClean="0">
                <a:solidFill>
                  <a:schemeClr val="tx2"/>
                </a:solidFill>
                <a:latin typeface="+mn-lt"/>
                <a:ea typeface="Tahoma" panose="020B0604030504040204" pitchFamily="34" charset="0"/>
                <a:cs typeface="Tahoma" panose="020B0604030504040204" pitchFamily="34" charset="0"/>
              </a:rPr>
              <a:t>flows:</a:t>
            </a:r>
            <a:r>
              <a:rPr lang="en-US" baseline="0" dirty="0" smtClean="0">
                <a:solidFill>
                  <a:schemeClr val="tx2"/>
                </a:solidFill>
                <a:latin typeface="+mn-lt"/>
                <a:ea typeface="Tahoma" panose="020B0604030504040204" pitchFamily="34" charset="0"/>
                <a:cs typeface="Tahoma" panose="020B0604030504040204" pitchFamily="34" charset="0"/>
              </a:rPr>
              <a:t> </a:t>
            </a:r>
            <a:r>
              <a:rPr lang="en-US" dirty="0" smtClean="0">
                <a:solidFill>
                  <a:schemeClr val="tx2"/>
                </a:solidFill>
                <a:latin typeface="+mn-lt"/>
                <a:ea typeface="Tahoma" panose="020B0604030504040204" pitchFamily="34" charset="0"/>
                <a:cs typeface="Tahoma" panose="020B0604030504040204" pitchFamily="34" charset="0"/>
              </a:rPr>
              <a:t>the </a:t>
            </a:r>
            <a:r>
              <a:rPr lang="en-US" dirty="0">
                <a:solidFill>
                  <a:schemeClr val="tx2"/>
                </a:solidFill>
                <a:latin typeface="+mn-lt"/>
                <a:ea typeface="Tahoma" panose="020B0604030504040204" pitchFamily="34" charset="0"/>
                <a:cs typeface="Tahoma" panose="020B0604030504040204" pitchFamily="34" charset="0"/>
              </a:rPr>
              <a:t>operating section, the investing section, and the financing section</a:t>
            </a:r>
            <a:r>
              <a:rPr lang="en-US" dirty="0" smtClean="0">
                <a:solidFill>
                  <a:schemeClr val="tx2"/>
                </a:solidFill>
                <a:latin typeface="+mn-lt"/>
                <a:ea typeface="Tahoma" panose="020B0604030504040204" pitchFamily="34" charset="0"/>
                <a:cs typeface="Tahoma" panose="020B0604030504040204" pitchFamily="34" charset="0"/>
              </a:rPr>
              <a:t>. </a:t>
            </a:r>
            <a:endParaRPr lang="en-US" dirty="0">
              <a:solidFill>
                <a:schemeClr val="tx2"/>
              </a:solidFill>
              <a:latin typeface="+mn-lt"/>
              <a:ea typeface="Tahoma" panose="020B0604030504040204" pitchFamily="34" charset="0"/>
              <a:cs typeface="Tahoma" panose="020B0604030504040204" pitchFamily="34" charset="0"/>
            </a:endParaRPr>
          </a:p>
          <a:p>
            <a:pPr eaLnBrk="1" hangingPunct="1"/>
            <a:endParaRPr lang="en-US" dirty="0">
              <a:solidFill>
                <a:schemeClr val="tx2"/>
              </a:solidFill>
              <a:latin typeface="+mn-lt"/>
              <a:ea typeface="Tahoma" panose="020B0604030504040204" pitchFamily="34" charset="0"/>
              <a:cs typeface="Tahoma" panose="020B0604030504040204" pitchFamily="34" charset="0"/>
            </a:endParaRPr>
          </a:p>
          <a:p>
            <a:pPr eaLnBrk="1" hangingPunct="1"/>
            <a:r>
              <a:rPr lang="en-US" dirty="0">
                <a:solidFill>
                  <a:schemeClr val="tx2"/>
                </a:solidFill>
                <a:latin typeface="+mn-lt"/>
                <a:ea typeface="Tahoma" panose="020B0604030504040204" pitchFamily="34" charset="0"/>
                <a:cs typeface="Tahoma" panose="020B0604030504040204" pitchFamily="34" charset="0"/>
              </a:rPr>
              <a:t>We prepared the statement of cash flows </a:t>
            </a:r>
            <a:r>
              <a:rPr lang="en-US" dirty="0">
                <a:latin typeface="+mn-lt"/>
                <a:ea typeface="Tahoma" panose="020B0604030504040204" pitchFamily="34" charset="0"/>
                <a:cs typeface="Tahoma" panose="020B0604030504040204" pitchFamily="34" charset="0"/>
              </a:rPr>
              <a:t>using both the indirect method, the method used by the majority of companies, and</a:t>
            </a:r>
            <a:r>
              <a:rPr lang="en-US" dirty="0">
                <a:solidFill>
                  <a:schemeClr val="tx2"/>
                </a:solidFill>
                <a:latin typeface="+mn-lt"/>
                <a:ea typeface="Tahoma" panose="020B0604030504040204" pitchFamily="34" charset="0"/>
                <a:cs typeface="Tahoma" panose="020B0604030504040204" pitchFamily="34" charset="0"/>
              </a:rPr>
              <a:t> the direct method, </a:t>
            </a:r>
            <a:r>
              <a:rPr lang="en-US" dirty="0">
                <a:latin typeface="+mn-lt"/>
                <a:ea typeface="Tahoma" panose="020B0604030504040204" pitchFamily="34" charset="0"/>
                <a:cs typeface="Tahoma" panose="020B0604030504040204" pitchFamily="34" charset="0"/>
              </a:rPr>
              <a:t>the method recommended by the Financial Accounting Standards Board.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42</a:t>
            </a:fld>
            <a:endParaRPr lang="en-US" dirty="0"/>
          </a:p>
        </p:txBody>
      </p:sp>
    </p:spTree>
    <p:extLst>
      <p:ext uri="{BB962C8B-B14F-4D97-AF65-F5344CB8AC3E}">
        <p14:creationId xmlns:p14="http://schemas.microsoft.com/office/powerpoint/2010/main" val="383354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mn-lt"/>
                <a:ea typeface="Tahoma" panose="020B0604030504040204" pitchFamily="34" charset="0"/>
                <a:cs typeface="Tahoma" panose="020B0604030504040204" pitchFamily="34" charset="0"/>
              </a:rPr>
              <a:t>Part I</a:t>
            </a:r>
          </a:p>
          <a:p>
            <a:pPr eaLnBrk="1" hangingPunct="1"/>
            <a:r>
              <a:rPr lang="en-US" dirty="0">
                <a:latin typeface="+mn-lt"/>
                <a:ea typeface="Tahoma" panose="020B0604030504040204" pitchFamily="34" charset="0"/>
                <a:cs typeface="Tahoma" panose="020B0604030504040204" pitchFamily="34" charset="0"/>
              </a:rPr>
              <a:t>The financing activities section includes cash inflows and cash outflows that result from transactions with the company’s creditors and stockholders. If a company issues stock, it would be classified as a cash inflow in the financing section. If a company borrows money from a bank, it would be classified as a cash inflow in the financing section. </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Part II</a:t>
            </a:r>
          </a:p>
          <a:p>
            <a:pPr eaLnBrk="1" hangingPunct="1"/>
            <a:r>
              <a:rPr lang="en-US" dirty="0">
                <a:latin typeface="+mn-lt"/>
                <a:ea typeface="Tahoma" panose="020B0604030504040204" pitchFamily="34" charset="0"/>
                <a:cs typeface="Tahoma" panose="020B0604030504040204" pitchFamily="34" charset="0"/>
              </a:rPr>
              <a:t>If, in the future, this debt is repaid, the amount of the principal payment would be classified as a cash outflow in the financing section. Remember that the interest payment is classified as a cash outflow in the operating section</a:t>
            </a:r>
            <a:r>
              <a:rPr lang="en-US" dirty="0" smtClean="0">
                <a:latin typeface="+mn-lt"/>
                <a:ea typeface="Tahoma" panose="020B0604030504040204" pitchFamily="34" charset="0"/>
                <a:cs typeface="Tahoma" panose="020B0604030504040204" pitchFamily="34" charset="0"/>
              </a:rPr>
              <a:t>. </a:t>
            </a:r>
            <a:r>
              <a:rPr lang="en-US" dirty="0">
                <a:latin typeface="+mn-lt"/>
                <a:ea typeface="Tahoma" panose="020B0604030504040204" pitchFamily="34" charset="0"/>
                <a:cs typeface="Tahoma" panose="020B0604030504040204" pitchFamily="34" charset="0"/>
              </a:rPr>
              <a:t>Repurchasing stock from shareholders and payment of dividends to shareholders are outflows in the financing section.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a:t>
            </a:fld>
            <a:endParaRPr lang="en-US" dirty="0"/>
          </a:p>
        </p:txBody>
      </p:sp>
    </p:spTree>
    <p:extLst>
      <p:ext uri="{BB962C8B-B14F-4D97-AF65-F5344CB8AC3E}">
        <p14:creationId xmlns:p14="http://schemas.microsoft.com/office/powerpoint/2010/main" val="360687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5</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mn-lt"/>
                <a:ea typeface="Tahoma" panose="020B0604030504040204" pitchFamily="34" charset="0"/>
                <a:cs typeface="Tahoma" panose="020B0604030504040204" pitchFamily="34" charset="0"/>
              </a:rPr>
              <a:t>Learning Objective 12-1</a:t>
            </a:r>
            <a:r>
              <a:rPr lang="en-US" dirty="0" smtClean="0">
                <a:latin typeface="+mn-lt"/>
                <a:ea typeface="Tahoma" panose="020B0604030504040204" pitchFamily="34" charset="0"/>
                <a:cs typeface="Tahoma" panose="020B0604030504040204" pitchFamily="34" charset="0"/>
              </a:rPr>
              <a:t>:</a:t>
            </a:r>
            <a:r>
              <a:rPr lang="en-US" sz="1200" b="0" i="0" u="none" strike="noStrike" kern="1200" baseline="0" dirty="0" smtClean="0">
                <a:solidFill>
                  <a:schemeClr val="tx1"/>
                </a:solidFill>
                <a:latin typeface="+mn-lt"/>
                <a:ea typeface="Tahoma" panose="020B0604030504040204" pitchFamily="34" charset="0"/>
                <a:cs typeface="Tahoma" panose="020B0604030504040204" pitchFamily="34" charset="0"/>
              </a:rPr>
              <a:t> </a:t>
            </a:r>
            <a:r>
              <a:rPr lang="en-US" sz="1200" b="0" i="0" u="none" strike="noStrike" kern="1200" baseline="0" dirty="0">
                <a:solidFill>
                  <a:schemeClr val="tx1"/>
                </a:solidFill>
                <a:latin typeface="+mn-lt"/>
                <a:ea typeface="Tahoma" panose="020B0604030504040204" pitchFamily="34" charset="0"/>
                <a:cs typeface="Tahoma" panose="020B0604030504040204" pitchFamily="34" charset="0"/>
              </a:rPr>
              <a:t>Prepare the operating activities section of a statement of cash flows using the indirect method. </a:t>
            </a:r>
            <a:endParaRPr lang="en-US" dirty="0">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600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There are two acceptable formats for preparing the cash flows from operating activities: </a:t>
            </a:r>
            <a:r>
              <a:rPr lang="en-US" dirty="0" smtClean="0">
                <a:latin typeface="+mn-lt"/>
                <a:ea typeface="Tahoma" panose="020B0604030504040204" pitchFamily="34" charset="0"/>
                <a:cs typeface="Tahoma" panose="020B0604030504040204" pitchFamily="34" charset="0"/>
              </a:rPr>
              <a:t>the </a:t>
            </a:r>
            <a:r>
              <a:rPr lang="en-US" dirty="0">
                <a:latin typeface="+mn-lt"/>
                <a:ea typeface="Tahoma" panose="020B0604030504040204" pitchFamily="34" charset="0"/>
                <a:cs typeface="Tahoma" panose="020B0604030504040204" pitchFamily="34" charset="0"/>
              </a:rPr>
              <a:t>direct method and the indirect method. While each method uses a different format to arrive at net cash flows from operating activities, the end result is the </a:t>
            </a:r>
            <a:r>
              <a:rPr lang="en-US" dirty="0" smtClean="0">
                <a:latin typeface="+mn-lt"/>
                <a:ea typeface="Tahoma" panose="020B0604030504040204" pitchFamily="34" charset="0"/>
                <a:cs typeface="Tahoma" panose="020B0604030504040204" pitchFamily="34" charset="0"/>
              </a:rPr>
              <a:t>same. In </a:t>
            </a:r>
            <a:r>
              <a:rPr lang="en-US" dirty="0">
                <a:latin typeface="+mn-lt"/>
                <a:ea typeface="Tahoma" panose="020B0604030504040204" pitchFamily="34" charset="0"/>
                <a:cs typeface="Tahoma" panose="020B0604030504040204" pitchFamily="34" charset="0"/>
              </a:rPr>
              <a:t>other words, they may use a different path to get to the end, but they both arrive at the same answer. </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The direct method shows the sources and uses of cash directly from their origins. </a:t>
            </a:r>
            <a:r>
              <a:rPr lang="en-US" dirty="0" smtClean="0">
                <a:latin typeface="+mn-lt"/>
                <a:ea typeface="Tahoma" panose="020B0604030504040204" pitchFamily="34" charset="0"/>
                <a:cs typeface="Tahoma" panose="020B0604030504040204" pitchFamily="34" charset="0"/>
              </a:rPr>
              <a:t>In </a:t>
            </a:r>
            <a:r>
              <a:rPr lang="en-US" dirty="0">
                <a:latin typeface="+mn-lt"/>
                <a:ea typeface="Tahoma" panose="020B0604030504040204" pitchFamily="34" charset="0"/>
                <a:cs typeface="Tahoma" panose="020B0604030504040204" pitchFamily="34" charset="0"/>
              </a:rPr>
              <a:t>contrast, the indirect method starts with the amount of net income and makes adjustments to arrive at the amount of cash flow from operating activities.</a:t>
            </a:r>
          </a:p>
          <a:p>
            <a:pPr eaLnBrk="1" hangingPunct="1"/>
            <a:endParaRPr lang="en-US" dirty="0"/>
          </a:p>
        </p:txBody>
      </p:sp>
    </p:spTree>
    <p:extLst>
      <p:ext uri="{BB962C8B-B14F-4D97-AF65-F5344CB8AC3E}">
        <p14:creationId xmlns:p14="http://schemas.microsoft.com/office/powerpoint/2010/main" val="2248631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7</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mn-lt"/>
                <a:ea typeface="Tahoma" panose="020B0604030504040204" pitchFamily="34" charset="0"/>
                <a:cs typeface="Tahoma" panose="020B0604030504040204" pitchFamily="34" charset="0"/>
              </a:rPr>
              <a:t>The indirect method starts with the accrual-based net income and makes certain adjustments to arrive at cash flows from operating activities. </a:t>
            </a: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Adjustments to the accrual-based net income include adding back any noncash items that are included to arrive at net income, such as depreciation and amortization</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Other items on the income statement to consider are gains and losses that result from the sale of assets</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eaLnBrk="1" hangingPunct="1"/>
            <a:endParaRPr lang="en-US" dirty="0">
              <a:latin typeface="+mn-lt"/>
              <a:ea typeface="Tahoma" panose="020B0604030504040204" pitchFamily="34" charset="0"/>
              <a:cs typeface="Tahoma" panose="020B0604030504040204" pitchFamily="34" charset="0"/>
            </a:endParaRPr>
          </a:p>
          <a:p>
            <a:pPr eaLnBrk="1" hangingPunct="1"/>
            <a:r>
              <a:rPr lang="en-US" dirty="0">
                <a:latin typeface="+mn-lt"/>
                <a:ea typeface="Tahoma" panose="020B0604030504040204" pitchFamily="34" charset="0"/>
                <a:cs typeface="Tahoma" panose="020B0604030504040204" pitchFamily="34" charset="0"/>
              </a:rPr>
              <a:t>We also have to make appropriate adjustments to reflect the change from accrual-based revenues and expenses reported on the income statement to cash-based revenues and expenses. </a:t>
            </a:r>
            <a:r>
              <a:rPr lang="en-US" dirty="0" smtClean="0">
                <a:latin typeface="+mn-lt"/>
                <a:ea typeface="Tahoma" panose="020B0604030504040204" pitchFamily="34" charset="0"/>
                <a:cs typeface="Tahoma" panose="020B0604030504040204" pitchFamily="34" charset="0"/>
              </a:rPr>
              <a:t>This </a:t>
            </a:r>
            <a:r>
              <a:rPr lang="en-US" dirty="0">
                <a:latin typeface="+mn-lt"/>
                <a:ea typeface="Tahoma" panose="020B0604030504040204" pitchFamily="34" charset="0"/>
                <a:cs typeface="Tahoma" panose="020B0604030504040204" pitchFamily="34" charset="0"/>
              </a:rPr>
              <a:t>is accomplished by analyzing the changes in noncash current assets and current liabilities. </a:t>
            </a:r>
          </a:p>
          <a:p>
            <a:pPr eaLnBrk="1" hangingPunct="1"/>
            <a:endParaRPr lang="en-US" dirty="0"/>
          </a:p>
        </p:txBody>
      </p:sp>
    </p:spTree>
    <p:extLst>
      <p:ext uri="{BB962C8B-B14F-4D97-AF65-F5344CB8AC3E}">
        <p14:creationId xmlns:p14="http://schemas.microsoft.com/office/powerpoint/2010/main" val="3205706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8</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mn-lt"/>
                <a:ea typeface="Tahoma" panose="020B0604030504040204" pitchFamily="34" charset="0"/>
                <a:cs typeface="Tahoma" panose="020B0604030504040204" pitchFamily="34" charset="0"/>
              </a:rPr>
              <a:t>The reconciliation approach to the indirect method examines the relationship between income statement items, such as revenue, and related assets and/or liabilities, such as accounts receivable.</a:t>
            </a:r>
          </a:p>
          <a:p>
            <a:pPr eaLnBrk="1" hangingPunct="1"/>
            <a:endParaRPr lang="en-US" dirty="0"/>
          </a:p>
        </p:txBody>
      </p:sp>
    </p:spTree>
    <p:extLst>
      <p:ext uri="{BB962C8B-B14F-4D97-AF65-F5344CB8AC3E}">
        <p14:creationId xmlns:p14="http://schemas.microsoft.com/office/powerpoint/2010/main" val="280058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941420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marL="342900" indent="-342900">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marL="742950" indent="-285750">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marL="1143000" indent="-228600">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marL="16002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marL="20574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marL="342900" lvl="0" indent="-342900" algn="l" defTabSz="457200" rtl="0" eaLnBrk="1" latinLnBrk="0" hangingPunct="1">
              <a:spcBef>
                <a:spcPct val="20000"/>
              </a:spcBef>
              <a:spcAft>
                <a:spcPts val="800"/>
              </a:spcAft>
              <a:buFont typeface="Arial"/>
              <a:buChar char="•"/>
            </a:pPr>
            <a:r>
              <a:rPr lang="en-US" dirty="0"/>
              <a:t>Click to edit Master text styles</a:t>
            </a:r>
          </a:p>
          <a:p>
            <a:pPr marL="742950" lvl="1" indent="-285750" algn="l" defTabSz="457200" rtl="0" eaLnBrk="1" latinLnBrk="0" hangingPunct="1">
              <a:spcBef>
                <a:spcPct val="20000"/>
              </a:spcBef>
              <a:spcAft>
                <a:spcPts val="800"/>
              </a:spcAft>
              <a:buFont typeface="Arial"/>
              <a:buChar char="–"/>
            </a:pPr>
            <a:r>
              <a:rPr lang="en-US" dirty="0"/>
              <a:t>Second level</a:t>
            </a:r>
          </a:p>
          <a:p>
            <a:pPr marL="1143000" lvl="2" indent="-228600" algn="l" defTabSz="457200" rtl="0" eaLnBrk="1" latinLnBrk="0" hangingPunct="1">
              <a:spcBef>
                <a:spcPct val="20000"/>
              </a:spcBef>
              <a:spcAft>
                <a:spcPts val="800"/>
              </a:spcAft>
              <a:buFont typeface="Arial"/>
              <a:buChar char="•"/>
            </a:pPr>
            <a:r>
              <a:rPr lang="en-US" dirty="0"/>
              <a:t>Third level</a:t>
            </a:r>
          </a:p>
          <a:p>
            <a:pPr marL="1600200" lvl="3" indent="-228600" algn="l" defTabSz="457200" rtl="0" eaLnBrk="1" latinLnBrk="0" hangingPunct="1">
              <a:spcBef>
                <a:spcPct val="20000"/>
              </a:spcBef>
              <a:spcAft>
                <a:spcPts val="800"/>
              </a:spcAft>
              <a:buFont typeface="Arial"/>
              <a:buChar char="–"/>
            </a:pPr>
            <a:r>
              <a:rPr lang="en-US" dirty="0"/>
              <a:t>Fourth level</a:t>
            </a:r>
          </a:p>
          <a:p>
            <a:pPr marL="2057400" lvl="4" indent="-228600" algn="l" defTabSz="457200" rtl="0" eaLnBrk="1" latinLnBrk="0" hangingPunct="1">
              <a:spcBef>
                <a:spcPct val="20000"/>
              </a:spcBef>
              <a:spcAft>
                <a:spcPts val="800"/>
              </a:spcAft>
              <a:buFont typeface="Arial"/>
              <a:buChar char="»"/>
            </a:pPr>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007018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defTabSz="457200" rtl="0" eaLnBrk="1" latinLnBrk="0" hangingPunct="1">
              <a:spcBef>
                <a:spcPct val="0"/>
              </a:spcBef>
              <a:buNone/>
              <a:defRPr lang="en-US" sz="32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lang="en-US" sz="1800" b="0" kern="1200" dirty="0">
                <a:solidFill>
                  <a:schemeClr val="tx1"/>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8"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641338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dirty="0"/>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
        <p:nvSpPr>
          <p:cNvPr id="8"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828403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72468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685800" y="1798638"/>
            <a:ext cx="8229600" cy="4525962"/>
          </a:xfrm>
          <a:prstGeom prst="rect">
            <a:avLst/>
          </a:prstGeom>
        </p:spPr>
        <p:txBody>
          <a:bodyPr/>
          <a:lstStyle>
            <a:lvl1pPr>
              <a:defRPr lang="en-US" sz="2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1pPr>
            <a:lvl2pPr>
              <a:defRPr lang="en-US" sz="20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2pPr>
            <a:lvl3pPr>
              <a:defRPr lang="en-US" sz="18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3pPr>
            <a:lvl4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4pPr>
            <a:lvl5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2981409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560280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48068660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3368280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833503217"/>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859920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092230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075564118"/>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Tree>
    <p:extLst>
      <p:ext uri="{BB962C8B-B14F-4D97-AF65-F5344CB8AC3E}">
        <p14:creationId xmlns:p14="http://schemas.microsoft.com/office/powerpoint/2010/main" val="79907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Tree>
    <p:extLst>
      <p:ext uri="{BB962C8B-B14F-4D97-AF65-F5344CB8AC3E}">
        <p14:creationId xmlns:p14="http://schemas.microsoft.com/office/powerpoint/2010/main" val="99435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289579262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dirty="0"/>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64596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p>
            <a:r>
              <a:rPr lang="en-US"/>
              <a:t>Click to edit Master title style</a:t>
            </a:r>
          </a:p>
        </p:txBody>
      </p:sp>
      <p:sp>
        <p:nvSpPr>
          <p:cNvPr id="3" name="Rectangle 6"/>
          <p:cNvSpPr>
            <a:spLocks noGrp="1" noChangeArrowheads="1"/>
          </p:cNvSpPr>
          <p:nvPr>
            <p:ph type="sldNum" sz="quarter" idx="10"/>
          </p:nvPr>
        </p:nvSpPr>
        <p:spPr>
          <a:xfrm>
            <a:off x="8305800" y="6477000"/>
            <a:ext cx="838200" cy="381000"/>
          </a:xfrm>
          <a:prstGeom prst="rect">
            <a:avLst/>
          </a:prstGeom>
        </p:spPr>
        <p:txBody>
          <a:bodyPr/>
          <a:lstStyle>
            <a:lvl1pPr>
              <a:defRPr/>
            </a:lvl1pPr>
          </a:lstStyle>
          <a:p>
            <a:pPr>
              <a:defRPr/>
            </a:pPr>
            <a:r>
              <a:rPr lang="en-US" dirty="0"/>
              <a:t>  </a:t>
            </a:r>
            <a:fld id="{86103F27-AA34-4069-B652-A178AD0674B3}" type="slidenum">
              <a:rPr lang="en-US"/>
              <a:pPr>
                <a:defRPr/>
              </a:pPr>
              <a:t>‹#›</a:t>
            </a:fld>
            <a:endParaRPr lang="en-US" dirty="0"/>
          </a:p>
        </p:txBody>
      </p:sp>
      <p:sp>
        <p:nvSpPr>
          <p:cNvPr id="4" name="Rectangle 6"/>
          <p:cNvSpPr>
            <a:spLocks noGrp="1" noChangeArrowheads="1"/>
          </p:cNvSpPr>
          <p:nvPr>
            <p:ph type="sldNum" sz="quarter" idx="11"/>
          </p:nvPr>
        </p:nvSpPr>
        <p:spPr>
          <a:xfrm>
            <a:off x="8305800" y="6477000"/>
            <a:ext cx="838200" cy="381000"/>
          </a:xfrm>
          <a:prstGeom prst="rect">
            <a:avLst/>
          </a:prstGeom>
        </p:spPr>
        <p:txBody>
          <a:bodyPr/>
          <a:lstStyle>
            <a:lvl1pPr>
              <a:defRPr/>
            </a:lvl1pPr>
          </a:lstStyle>
          <a:p>
            <a:pPr>
              <a:defRPr/>
            </a:pPr>
            <a:r>
              <a:rPr lang="en-US" dirty="0"/>
              <a:t>1-</a:t>
            </a:r>
            <a:fld id="{1837EFBA-6031-446B-9BE3-4ED7B501BA39}"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515292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6427578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8457524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5869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Only Left">
    <p:spTree>
      <p:nvGrpSpPr>
        <p:cNvPr id="1" name=""/>
        <p:cNvGrpSpPr/>
        <p:nvPr/>
      </p:nvGrpSpPr>
      <p:grpSpPr>
        <a:xfrm>
          <a:off x="0" y="0"/>
          <a:ext cx="0" cy="0"/>
          <a:chOff x="0" y="0"/>
          <a:chExt cx="0" cy="0"/>
        </a:xfrm>
      </p:grpSpPr>
      <p:sp>
        <p:nvSpPr>
          <p:cNvPr id="8" name="Title background"/>
          <p:cNvSpPr/>
          <p:nvPr/>
        </p:nvSpPr>
        <p:spPr>
          <a:xfrm>
            <a:off x="0" y="2438400"/>
            <a:ext cx="4876800" cy="22098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152400" y="2590800"/>
            <a:ext cx="4724400" cy="18288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12-</a:t>
            </a:r>
            <a:fld id="{1837EFBA-6031-446B-9BE3-4ED7B501BA39}" type="slidenum">
              <a:rPr lang="en-US" smtClean="0"/>
              <a:pPr>
                <a:defRPr/>
              </a:pPr>
              <a:t>‹#›</a:t>
            </a:fld>
            <a:endParaRPr lang="en-US" dirty="0"/>
          </a:p>
        </p:txBody>
      </p:sp>
      <p:pic>
        <p:nvPicPr>
          <p:cNvPr id="3" name="Picture 2" descr="Edmonds10e19md_nm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05400" y="729702"/>
            <a:ext cx="3810000" cy="4985298"/>
          </a:xfrm>
          <a:prstGeom prst="rect">
            <a:avLst/>
          </a:prstGeom>
        </p:spPr>
      </p:pic>
    </p:spTree>
    <p:extLst>
      <p:ext uri="{BB962C8B-B14F-4D97-AF65-F5344CB8AC3E}">
        <p14:creationId xmlns:p14="http://schemas.microsoft.com/office/powerpoint/2010/main" val="1941312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91732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4179199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502919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Text Placeholder 3"/>
          <p:cNvSpPr>
            <a:spLocks noGrp="1"/>
          </p:cNvSpPr>
          <p:nvPr>
            <p:ph type="body" sz="quarter" idx="12" hasCustomPrompt="1"/>
          </p:nvPr>
        </p:nvSpPr>
        <p:spPr>
          <a:xfrm>
            <a:off x="3810000" y="6172200"/>
            <a:ext cx="1524000" cy="228600"/>
          </a:xfrm>
          <a:prstGeom prst="rect">
            <a:avLst/>
          </a:prstGeom>
        </p:spPr>
        <p:txBody>
          <a:bodyPr/>
          <a:lstStyle>
            <a:lvl1pPr marL="0" indent="0">
              <a:buNone/>
              <a:defRPr sz="800"/>
            </a:lvl1pPr>
          </a:lstStyle>
          <a:p>
            <a:pPr lvl="0"/>
            <a:r>
              <a:rPr lang="en-US" dirty="0"/>
              <a:t>Jump to long image description</a:t>
            </a:r>
          </a:p>
        </p:txBody>
      </p:sp>
    </p:spTree>
    <p:extLst>
      <p:ext uri="{BB962C8B-B14F-4D97-AF65-F5344CB8AC3E}">
        <p14:creationId xmlns:p14="http://schemas.microsoft.com/office/powerpoint/2010/main" val="82429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Picture Placeholder 2"/>
          <p:cNvSpPr>
            <a:spLocks noGrp="1"/>
          </p:cNvSpPr>
          <p:nvPr>
            <p:ph type="pic" idx="1"/>
          </p:nvPr>
        </p:nvSpPr>
        <p:spPr>
          <a:xfrm>
            <a:off x="1124744" y="3048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7912640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105400"/>
          </a:xfrm>
          <a:prstGeom prst="rect">
            <a:avLst/>
          </a:prstGeom>
        </p:spPr>
        <p:txBody>
          <a:bodyPr/>
          <a:lstStyle/>
          <a:p>
            <a:r>
              <a:rPr lang="en-US" dirty="0"/>
              <a:t>Click icon to add media</a:t>
            </a:r>
          </a:p>
        </p:txBody>
      </p:sp>
      <p:sp>
        <p:nvSpPr>
          <p:cNvPr id="9" name="TextBox 8"/>
          <p:cNvSpPr txBox="1"/>
          <p:nvPr userDrawn="1"/>
        </p:nvSpPr>
        <p:spPr>
          <a:xfrm>
            <a:off x="2933700" y="60960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baseline="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147323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43386"/>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43200"/>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37178600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_Six Content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20235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1326611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lor_Two Content">
    <p:spTree>
      <p:nvGrpSpPr>
        <p:cNvPr id="1" name=""/>
        <p:cNvGrpSpPr/>
        <p:nvPr/>
      </p:nvGrpSpPr>
      <p:grpSpPr>
        <a:xfrm>
          <a:off x="0" y="0"/>
          <a:ext cx="0" cy="0"/>
          <a:chOff x="0" y="0"/>
          <a:chExt cx="0" cy="0"/>
        </a:xfrm>
      </p:grpSpPr>
      <p:sp>
        <p:nvSpPr>
          <p:cNvPr id="7" name="Title 1"/>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8" name="Text Placeholder 3"/>
          <p:cNvSpPr>
            <a:spLocks noGrp="1"/>
          </p:cNvSpPr>
          <p:nvPr>
            <p:ph type="body" sz="quarter" idx="12" hasCustomPrompt="1"/>
          </p:nvPr>
        </p:nvSpPr>
        <p:spPr>
          <a:xfrm>
            <a:off x="3886200" y="65294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211879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542635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Color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10" name="Text Placeholder 3"/>
          <p:cNvSpPr>
            <a:spLocks noGrp="1"/>
          </p:cNvSpPr>
          <p:nvPr>
            <p:ph type="body" sz="quarter" idx="12" hasCustomPrompt="1"/>
          </p:nvPr>
        </p:nvSpPr>
        <p:spPr>
          <a:xfrm>
            <a:off x="3886200" y="65294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8740734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29750495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lor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3"/>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Tree>
    <p:extLst>
      <p:ext uri="{BB962C8B-B14F-4D97-AF65-F5344CB8AC3E}">
        <p14:creationId xmlns:p14="http://schemas.microsoft.com/office/powerpoint/2010/main" val="14910042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066799"/>
            <a:ext cx="9144000" cy="5315957"/>
          </a:xfrm>
          <a:prstGeom prst="rect">
            <a:avLst/>
          </a:prstGeom>
        </p:spPr>
        <p:txBody>
          <a:bodyPr/>
          <a:lstStyle/>
          <a:p>
            <a:r>
              <a:rPr lang="en-US" dirty="0"/>
              <a:t>Click icon to add media</a:t>
            </a:r>
          </a:p>
        </p:txBody>
      </p:sp>
      <p:sp>
        <p:nvSpPr>
          <p:cNvPr id="9" name="TextBox 8"/>
          <p:cNvSpPr txBox="1"/>
          <p:nvPr userDrawn="1"/>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3"/>
          <p:cNvSpPr>
            <a:spLocks noGrp="1"/>
          </p:cNvSpPr>
          <p:nvPr>
            <p:ph type="body" sz="quarter" idx="12"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8102409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166567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6349853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6330153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76725"/>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76539"/>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2004390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lor_Title Only (Title can be hidden)">
    <p:spTree>
      <p:nvGrpSpPr>
        <p:cNvPr id="1" name=""/>
        <p:cNvGrpSpPr/>
        <p:nvPr/>
      </p:nvGrpSpPr>
      <p:grpSpPr>
        <a:xfrm>
          <a:off x="0" y="0"/>
          <a:ext cx="0" cy="0"/>
          <a:chOff x="0" y="0"/>
          <a:chExt cx="0" cy="0"/>
        </a:xfrm>
      </p:grpSpPr>
      <p:sp>
        <p:nvSpPr>
          <p:cNvPr id="4" name="Title 1"/>
          <p:cNvSpPr>
            <a:spLocks noGrp="1"/>
          </p:cNvSpPr>
          <p:nvPr>
            <p:ph type="title"/>
          </p:nvPr>
        </p:nvSpPr>
        <p:spPr>
          <a:xfrm>
            <a:off x="-20711" y="228600"/>
            <a:ext cx="9185423"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169695176"/>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528" userDrawn="1">
          <p15:clr>
            <a:srgbClr val="FBAE40"/>
          </p15:clr>
        </p15:guide>
        <p15:guide id="3" pos="51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819561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143001"/>
            <a:ext cx="8229600" cy="5410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846444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 xmlns:p15="http://schemas.microsoft.com/office/powerpoint/2012/main">
        <p15:guide id="1" orient="horz" pos="2160" userDrawn="1">
          <p15:clr>
            <a:srgbClr val="FBAE40"/>
          </p15:clr>
        </p15:guide>
        <p15:guide id="2" pos="528" userDrawn="1">
          <p15:clr>
            <a:srgbClr val="FBAE40"/>
          </p15:clr>
        </p15:guide>
        <p15:guide id="3" pos="5136"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lor_Two Content">
    <p:spTree>
      <p:nvGrpSpPr>
        <p:cNvPr id="1" name=""/>
        <p:cNvGrpSpPr/>
        <p:nvPr/>
      </p:nvGrpSpPr>
      <p:grpSpPr>
        <a:xfrm>
          <a:off x="0" y="0"/>
          <a:ext cx="0" cy="0"/>
          <a:chOff x="0" y="0"/>
          <a:chExt cx="0" cy="0"/>
        </a:xfrm>
      </p:grpSpPr>
      <p:sp>
        <p:nvSpPr>
          <p:cNvPr id="6" name="Title 1"/>
          <p:cNvSpPr>
            <a:spLocks noGrp="1"/>
          </p:cNvSpPr>
          <p:nvPr>
            <p:ph type="title"/>
          </p:nvPr>
        </p:nvSpPr>
        <p:spPr>
          <a:xfrm>
            <a:off x="-1493" y="228600"/>
            <a:ext cx="9146987"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143000"/>
            <a:ext cx="4038600" cy="5410201"/>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5410201"/>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5169215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lor_Comparison">
    <p:spTree>
      <p:nvGrpSpPr>
        <p:cNvPr id="1" name=""/>
        <p:cNvGrpSpPr/>
        <p:nvPr/>
      </p:nvGrpSpPr>
      <p:grpSpPr>
        <a:xfrm>
          <a:off x="0" y="0"/>
          <a:ext cx="0" cy="0"/>
          <a:chOff x="0" y="0"/>
          <a:chExt cx="0" cy="0"/>
        </a:xfrm>
      </p:grpSpPr>
      <p:sp>
        <p:nvSpPr>
          <p:cNvPr id="8" name="Title 1"/>
          <p:cNvSpPr>
            <a:spLocks noGrp="1"/>
          </p:cNvSpPr>
          <p:nvPr>
            <p:ph type="title"/>
          </p:nvPr>
        </p:nvSpPr>
        <p:spPr>
          <a:xfrm>
            <a:off x="-1493" y="228600"/>
            <a:ext cx="9146987"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1143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828800"/>
            <a:ext cx="4040188" cy="472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143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28800"/>
            <a:ext cx="4041775" cy="472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2745983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5319931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lor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1157859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lor_4-up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
        <p:nvSpPr>
          <p:cNvPr id="7" name="Text Placeholder 6"/>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0" name="Text Placeholder 6"/>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5"/>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84158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_Six Content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06359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1028700" y="22860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4576025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14126" y="228600"/>
            <a:ext cx="9172252"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410200"/>
          </a:xfrm>
          <a:prstGeom prst="rect">
            <a:avLst/>
          </a:prstGeom>
        </p:spPr>
        <p:txBody>
          <a:bodyPr/>
          <a:lstStyle/>
          <a:p>
            <a:r>
              <a:rPr lang="en-US" dirty="0"/>
              <a:t>Click icon to add media</a:t>
            </a:r>
          </a:p>
        </p:txBody>
      </p:sp>
      <p:sp>
        <p:nvSpPr>
          <p:cNvPr id="9" name="TextBox 8"/>
          <p:cNvSpPr txBox="1"/>
          <p:nvPr userDrawn="1"/>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139449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609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54102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70008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362200"/>
            <a:ext cx="8686800" cy="1752600"/>
          </a:xfrm>
          <a:prstGeom prst="rect">
            <a:avLst/>
          </a:prstGeom>
        </p:spPr>
        <p:txBody>
          <a:bodyPr/>
          <a:lstStyle>
            <a:lvl1pPr marL="0" indent="0" algn="ctr">
              <a:buNone/>
              <a:defRPr lang="en-US" sz="3600" b="0" kern="1200" dirty="0">
                <a:solidFill>
                  <a:schemeClr val="tx1"/>
                </a:solidFill>
                <a:latin typeface="+mj-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1524000"/>
            <a:ext cx="8686800" cy="594360"/>
          </a:xfrm>
          <a:prstGeom prst="rect">
            <a:avLst/>
          </a:prstGeom>
        </p:spPr>
        <p:txBody>
          <a:bodyPr/>
          <a:lstStyle>
            <a:lvl1pPr>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007140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4724400"/>
            <a:ext cx="5181600" cy="609600"/>
          </a:xfrm>
          <a:prstGeom prst="rect">
            <a:avLst/>
          </a:prstGeom>
          <a:effectLst>
            <a:outerShdw blurRad="50800" dist="38100" dir="5400000" algn="t" rotWithShape="0">
              <a:prstClr val="black">
                <a:alpha val="40000"/>
              </a:prstClr>
            </a:outerShdw>
          </a:effectLst>
        </p:spPr>
        <p:txBody>
          <a:bodyPr/>
          <a:lstStyle>
            <a:lvl1pPr algn="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5403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870283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3006831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endParaRPr>
          </a:p>
        </p:txBody>
      </p:sp>
      <p:sp>
        <p:nvSpPr>
          <p:cNvPr id="2" name="Title 1"/>
          <p:cNvSpPr>
            <a:spLocks noGrp="1"/>
          </p:cNvSpPr>
          <p:nvPr>
            <p:ph type="ctrTitle"/>
          </p:nvPr>
        </p:nvSpPr>
        <p:spPr>
          <a:xfrm>
            <a:off x="3733800" y="4724400"/>
            <a:ext cx="51816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3823403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mp; Subtitle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609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54102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6835558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mp; Subtitle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4724400"/>
            <a:ext cx="5181600" cy="609600"/>
          </a:xfrm>
          <a:prstGeom prst="rect">
            <a:avLst/>
          </a:prstGeom>
          <a:effectLst>
            <a:outerShdw blurRad="50800" dist="38100" dir="5400000" algn="t" rotWithShape="0">
              <a:prstClr val="black">
                <a:alpha val="40000"/>
              </a:prstClr>
            </a:outerShdw>
          </a:effectLst>
        </p:spPr>
        <p:txBody>
          <a:bodyPr/>
          <a:lstStyle>
            <a:lvl1pPr algn="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5403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3323430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Only Left">
    <p:spTree>
      <p:nvGrpSpPr>
        <p:cNvPr id="1" name=""/>
        <p:cNvGrpSpPr/>
        <p:nvPr/>
      </p:nvGrpSpPr>
      <p:grpSpPr>
        <a:xfrm>
          <a:off x="0" y="0"/>
          <a:ext cx="0" cy="0"/>
          <a:chOff x="0" y="0"/>
          <a:chExt cx="0" cy="0"/>
        </a:xfrm>
      </p:grpSpPr>
      <p:sp>
        <p:nvSpPr>
          <p:cNvPr id="8" name="Rectangle 7"/>
          <p:cNvSpPr/>
          <p:nvPr userDrawn="1"/>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5579423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Only Right">
    <p:spTree>
      <p:nvGrpSpPr>
        <p:cNvPr id="1" name=""/>
        <p:cNvGrpSpPr/>
        <p:nvPr/>
      </p:nvGrpSpPr>
      <p:grpSpPr>
        <a:xfrm>
          <a:off x="0" y="0"/>
          <a:ext cx="0" cy="0"/>
          <a:chOff x="0" y="0"/>
          <a:chExt cx="0" cy="0"/>
        </a:xfrm>
      </p:grpSpPr>
      <p:sp>
        <p:nvSpPr>
          <p:cNvPr id="8" name="Rectangle 7"/>
          <p:cNvSpPr/>
          <p:nvPr userDrawn="1"/>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endParaRPr>
          </a:p>
        </p:txBody>
      </p:sp>
      <p:sp>
        <p:nvSpPr>
          <p:cNvPr id="2" name="Title 1"/>
          <p:cNvSpPr>
            <a:spLocks noGrp="1"/>
          </p:cNvSpPr>
          <p:nvPr>
            <p:ph type="ctrTitle"/>
          </p:nvPr>
        </p:nvSpPr>
        <p:spPr>
          <a:xfrm>
            <a:off x="3733800" y="4724400"/>
            <a:ext cx="51816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00911674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bove text">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3887237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Text above title">
    <p:spTree>
      <p:nvGrpSpPr>
        <p:cNvPr id="1" name=""/>
        <p:cNvGrpSpPr/>
        <p:nvPr/>
      </p:nvGrpSpPr>
      <p:grpSpPr>
        <a:xfrm>
          <a:off x="0" y="0"/>
          <a:ext cx="0" cy="0"/>
          <a:chOff x="0" y="0"/>
          <a:chExt cx="0" cy="0"/>
        </a:xfrm>
      </p:grpSpPr>
      <p:sp>
        <p:nvSpPr>
          <p:cNvPr id="2" name="Title 1"/>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5" name="Text Placeholder 3"/>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8" name="Text Placeholder 7"/>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a:t>Click to edit Master text styles</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
    <p:spTree>
      <p:nvGrpSpPr>
        <p:cNvPr id="1" name=""/>
        <p:cNvGrpSpPr/>
        <p:nvPr/>
      </p:nvGrpSpPr>
      <p:grpSpPr>
        <a:xfrm>
          <a:off x="0" y="0"/>
          <a:ext cx="0" cy="0"/>
          <a:chOff x="0" y="0"/>
          <a:chExt cx="0" cy="0"/>
        </a:xfrm>
      </p:grpSpPr>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2362200"/>
            <a:ext cx="8686800" cy="1752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4204442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lor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10"/>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3" name="Text Placeholder 3"/>
          <p:cNvSpPr>
            <a:spLocks noGrp="1"/>
          </p:cNvSpPr>
          <p:nvPr>
            <p:ph type="body" sz="quarter" idx="13"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15" name="Text Placeholder 14"/>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39492145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lor_4-up_Comparison">
    <p:spTree>
      <p:nvGrpSpPr>
        <p:cNvPr id="1" name=""/>
        <p:cNvGrpSpPr/>
        <p:nvPr/>
      </p:nvGrpSpPr>
      <p:grpSpPr>
        <a:xfrm>
          <a:off x="0" y="0"/>
          <a:ext cx="0" cy="0"/>
          <a:chOff x="0" y="0"/>
          <a:chExt cx="0" cy="0"/>
        </a:xfrm>
      </p:grpSpPr>
      <p:sp>
        <p:nvSpPr>
          <p:cNvPr id="9" name="Title 1"/>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Text Placeholder 6"/>
          <p:cNvSpPr>
            <a:spLocks noGrp="1"/>
          </p:cNvSpPr>
          <p:nvPr>
            <p:ph type="body" sz="quarter" idx="12"/>
          </p:nvPr>
        </p:nvSpPr>
        <p:spPr>
          <a:xfrm>
            <a:off x="457200" y="37338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0" name="Text Placeholder 6"/>
          <p:cNvSpPr>
            <a:spLocks noGrp="1"/>
          </p:cNvSpPr>
          <p:nvPr>
            <p:ph type="body" sz="quarter" idx="13"/>
          </p:nvPr>
        </p:nvSpPr>
        <p:spPr>
          <a:xfrm>
            <a:off x="4648200" y="37338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a:t>Click to edit Master text styles</a:t>
            </a:r>
          </a:p>
        </p:txBody>
      </p:sp>
      <p:sp>
        <p:nvSpPr>
          <p:cNvPr id="18" name="Text Placeholder 3"/>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a:t>Jump back to slide containing original image</a:t>
            </a:r>
          </a:p>
        </p:txBody>
      </p:sp>
      <p:sp>
        <p:nvSpPr>
          <p:cNvPr id="20" name="Text Placeholder 19"/>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3" name="Text Placeholder 2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400"/>
            </a:lvl1pPr>
          </a:lstStyle>
          <a:p>
            <a:pPr lvl="0"/>
            <a:r>
              <a:rPr lang="en-US"/>
              <a:t>Click to edit Master text styles</a:t>
            </a:r>
          </a:p>
        </p:txBody>
      </p:sp>
      <p:sp>
        <p:nvSpPr>
          <p:cNvPr id="25" name="Text Placeholder 24"/>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400"/>
            </a:lvl1pPr>
          </a:lstStyle>
          <a:p>
            <a:pPr lvl="0"/>
            <a:r>
              <a:rPr lang="en-US"/>
              <a:t>Click to edit Master text styles</a:t>
            </a:r>
          </a:p>
        </p:txBody>
      </p:sp>
      <p:sp>
        <p:nvSpPr>
          <p:cNvPr id="27" name="Text Placeholder 26"/>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400"/>
            </a:lvl1pPr>
          </a:lstStyle>
          <a:p>
            <a:pPr lvl="0"/>
            <a:r>
              <a:rPr lang="en-US"/>
              <a:t>Click to edit Master text styles</a:t>
            </a:r>
          </a:p>
        </p:txBody>
      </p:sp>
    </p:spTree>
    <p:extLst>
      <p:ext uri="{BB962C8B-B14F-4D97-AF65-F5344CB8AC3E}">
        <p14:creationId xmlns:p14="http://schemas.microsoft.com/office/powerpoint/2010/main" val="365626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lang="en-US" sz="2000" b="0" kern="1200" dirty="0">
                <a:solidFill>
                  <a:schemeClr val="accent3"/>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3211620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lvl="0"/>
            <a:r>
              <a:rPr lang="en-US" dirty="0"/>
              <a:t>Click to edit Master text </a:t>
            </a:r>
            <a:r>
              <a:rPr lang="en-US" dirty="0" smtClean="0"/>
              <a:t>styles</a:t>
            </a:r>
          </a:p>
          <a:p>
            <a:pPr lvl="1"/>
            <a:r>
              <a:rPr lang="en-US" dirty="0" smtClean="0"/>
              <a:t>Second level</a:t>
            </a:r>
          </a:p>
          <a:p>
            <a:pPr lvl="2"/>
            <a:r>
              <a:rPr lang="en-US" dirty="0" smtClean="0"/>
              <a:t>Third </a:t>
            </a:r>
            <a:r>
              <a:rPr lang="en-US" dirty="0"/>
              <a:t>level</a:t>
            </a:r>
          </a:p>
          <a:p>
            <a:pPr lvl="3"/>
            <a:r>
              <a:rPr lang="en-US" dirty="0"/>
              <a:t>Fourth level</a:t>
            </a:r>
          </a:p>
          <a:p>
            <a:pPr lvl="4"/>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352092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theme" Target="../theme/theme1.xml"/><Relationship Id="rId27" Type="http://schemas.openxmlformats.org/officeDocument/2006/relationships/image" Target="../media/image1.png"/><Relationship Id="rId28"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4.gif"/><Relationship Id="rId1" Type="http://schemas.openxmlformats.org/officeDocument/2006/relationships/slideLayout" Target="../slideLayouts/slideLayout26.xml"/><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 Id="rId9" Type="http://schemas.openxmlformats.org/officeDocument/2006/relationships/slideLayout" Target="../slideLayouts/slideLayout34.xml"/><Relationship Id="rId1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theme" Target="../theme/theme3.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58.xml"/><Relationship Id="rId12" Type="http://schemas.openxmlformats.org/officeDocument/2006/relationships/theme" Target="../theme/theme4.xml"/><Relationship Id="rId1" Type="http://schemas.openxmlformats.org/officeDocument/2006/relationships/slideLayout" Target="../slideLayouts/slideLayout48.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theme" Target="../theme/theme5.xml"/><Relationship Id="rId1" Type="http://schemas.openxmlformats.org/officeDocument/2006/relationships/slideLayout" Target="../slideLayouts/slideLayout59.xml"/><Relationship Id="rId2" Type="http://schemas.openxmlformats.org/officeDocument/2006/relationships/slideLayout" Target="../slideLayouts/slideLayout6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5.xml"/><Relationship Id="rId4" Type="http://schemas.openxmlformats.org/officeDocument/2006/relationships/slideLayout" Target="../slideLayouts/slideLayout66.xml"/><Relationship Id="rId5" Type="http://schemas.openxmlformats.org/officeDocument/2006/relationships/theme" Target="../theme/theme6.xml"/><Relationship Id="rId1" Type="http://schemas.openxmlformats.org/officeDocument/2006/relationships/slideLayout" Target="../slideLayouts/slideLayout63.xml"/><Relationship Id="rId2"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4" Type="http://schemas.openxmlformats.org/officeDocument/2006/relationships/image" Target="../media/image5.png"/><Relationship Id="rId1" Type="http://schemas.openxmlformats.org/officeDocument/2006/relationships/slideLayout" Target="../slideLayouts/slideLayout67.xml"/><Relationship Id="rId2" Type="http://schemas.openxmlformats.org/officeDocument/2006/relationships/slideLayout" Target="../slideLayouts/slideLayout68.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71.xml"/><Relationship Id="rId4" Type="http://schemas.openxmlformats.org/officeDocument/2006/relationships/theme" Target="../theme/theme8.xml"/><Relationship Id="rId1" Type="http://schemas.openxmlformats.org/officeDocument/2006/relationships/slideLayout" Target="../slideLayouts/slideLayout69.xml"/><Relationship Id="rId2"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ctangle 12"/>
          <p:cNvSpPr/>
          <p:nvPr/>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Picture 11" descr="Tagline: Because learning changes everything.™"/>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mn-lt"/>
                <a:ea typeface="+mn-ea"/>
                <a:cs typeface="+mn-cs"/>
              </a:rPr>
              <a:t>Copyright ©2019 McGraw-Hill Education. All rights reserved. No reproduction or distribution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mn-lt"/>
              <a:ea typeface="+mn-ea"/>
              <a:cs typeface="+mn-cs"/>
            </a:endParaRPr>
          </a:p>
        </p:txBody>
      </p:sp>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52"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3" r:id="rId2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Picture 1" descr="Tag line: Because learning changes everythi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2" descr="©McGraw-Hill Education"/>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Text Placeholder 2" descr="©McGraw-Hill Education&#10;"/>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descr="©McGraw-Hill Education&#10;"/>
          <p:cNvSpPr txBox="1"/>
          <p:nvPr/>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TextBox 4" descr="©McGraw-Hill Education."/>
          <p:cNvSpPr txBox="1"/>
          <p:nvPr/>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TextBox 7" descr="©McGraw-Hill Education"/>
          <p:cNvSpPr txBox="1"/>
          <p:nvPr/>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733" r:id="rId1"/>
    <p:sldLayoutId id="214748373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2" descr="©McGraw-Hill Education"/>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590800"/>
            <a:ext cx="4876800" cy="1828800"/>
          </a:xfrm>
        </p:spPr>
        <p:txBody>
          <a:bodyPr/>
          <a:lstStyle/>
          <a:p>
            <a:r>
              <a:rPr lang="en-US" sz="3800" b="1" dirty="0">
                <a:ea typeface="Tahoma" panose="020B0604030504040204" pitchFamily="34" charset="0"/>
                <a:cs typeface="Tahoma" panose="020B0604030504040204" pitchFamily="34" charset="0"/>
              </a:rPr>
              <a:t>Chapter 12  </a:t>
            </a:r>
            <a:br>
              <a:rPr lang="en-US" sz="3800" b="1" dirty="0">
                <a:ea typeface="Tahoma" panose="020B0604030504040204" pitchFamily="34" charset="0"/>
                <a:cs typeface="Tahoma" panose="020B0604030504040204" pitchFamily="34" charset="0"/>
              </a:rPr>
            </a:br>
            <a:r>
              <a:rPr lang="en-US" sz="3800" b="1" dirty="0">
                <a:ea typeface="Tahoma" panose="020B0604030504040204" pitchFamily="34" charset="0"/>
                <a:cs typeface="Tahoma" panose="020B0604030504040204" pitchFamily="34" charset="0"/>
              </a:rPr>
              <a:t>Statement of Cash Flows</a:t>
            </a:r>
            <a:endParaRPr lang="en-US" sz="3800" dirty="0">
              <a:ea typeface="Tahoma" panose="020B0604030504040204" pitchFamily="34" charset="0"/>
              <a:cs typeface="Tahoma" panose="020B0604030504040204" pitchFamily="34" charset="0"/>
            </a:endParaRPr>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62327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500" b="1" dirty="0">
                <a:ea typeface="Tahoma" panose="020B0604030504040204" pitchFamily="34" charset="0"/>
                <a:cs typeface="Tahoma" panose="020B0604030504040204" pitchFamily="34" charset="0"/>
              </a:rPr>
              <a:t>Comparative Balance Sheets</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9</a:t>
            </a:fld>
            <a:endParaRPr lang="en-US" dirty="0">
              <a:solidFill>
                <a:schemeClr val="bg1"/>
              </a:solidFill>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47647803"/>
              </p:ext>
            </p:extLst>
          </p:nvPr>
        </p:nvGraphicFramePr>
        <p:xfrm>
          <a:off x="2286000" y="838200"/>
          <a:ext cx="5367278" cy="5332993"/>
        </p:xfrm>
        <a:graphic>
          <a:graphicData uri="http://schemas.openxmlformats.org/drawingml/2006/table">
            <a:tbl>
              <a:tblPr firstRow="1" firstCol="1" bandRow="1"/>
              <a:tblGrid>
                <a:gridCol w="3440305"/>
                <a:gridCol w="907998"/>
                <a:gridCol w="1018975"/>
              </a:tblGrid>
              <a:tr h="431805">
                <a:tc gridSpan="3">
                  <a:txBody>
                    <a:bodyPr/>
                    <a:lstStyle/>
                    <a:p>
                      <a:pPr marL="0" marR="0" algn="ct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NEW SOUTH COMPANY</a:t>
                      </a:r>
                      <a:endParaRPr lang="en-US" sz="9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Balance Sheets</a:t>
                      </a:r>
                      <a:endParaRPr lang="en-US" sz="9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As of December 31</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r>
              <a:tr h="143935">
                <a:tc gridSpan="2">
                  <a:txBody>
                    <a:bodyPr/>
                    <a:lstStyle/>
                    <a:p>
                      <a:pPr marL="0" marR="0" algn="ctr">
                        <a:lnSpc>
                          <a:spcPct val="107000"/>
                        </a:lnSpc>
                        <a:spcBef>
                          <a:spcPts val="0"/>
                        </a:spcBef>
                        <a:spcAft>
                          <a:spcPts val="0"/>
                        </a:spcAft>
                      </a:pPr>
                      <a:r>
                        <a:rPr lang="en-US" sz="800" b="1" dirty="0">
                          <a:solidFill>
                            <a:srgbClr val="FFFFFF"/>
                          </a:solidFill>
                          <a:effectLst/>
                          <a:latin typeface="+mn-lt"/>
                          <a:ea typeface="Times New Roman" panose="02020603050405020304" pitchFamily="18" charset="0"/>
                          <a:cs typeface="Times New Roman" panose="02020603050405020304" pitchFamily="18" charset="0"/>
                        </a:rPr>
                        <a:t>Assets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tc>
                  <a:txBody>
                    <a:bodyPr/>
                    <a:lstStyle/>
                    <a:p>
                      <a:pPr marL="0" marR="0" algn="ctr">
                        <a:lnSpc>
                          <a:spcPct val="107000"/>
                        </a:lnSpc>
                        <a:spcBef>
                          <a:spcPts val="0"/>
                        </a:spcBef>
                        <a:spcAft>
                          <a:spcPts val="0"/>
                        </a:spcAft>
                      </a:pPr>
                      <a:r>
                        <a:rPr lang="en-US" sz="800" b="1" dirty="0">
                          <a:solidFill>
                            <a:srgbClr val="FFFFFF"/>
                          </a:solidFill>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Year 2</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ct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Year 1</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Current Assets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Cash</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$300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$400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Accounts receivable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Interest Receivable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400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300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Inventory</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8,900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8,200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Prepaid insurance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1,100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1,400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Total current assets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11,700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11,500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Long-term Assets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Investment securities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5,100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3,500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Store fixtures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5,400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4,800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Accumulated depreciation</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(900)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Land</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8,200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6,000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Total long-term assets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17,800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13,100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Total Assets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$29,500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$24,600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gridSpan="3">
                  <a:txBody>
                    <a:bodyPr/>
                    <a:lstStyle/>
                    <a:p>
                      <a:pPr marL="0" marR="0" algn="ctr">
                        <a:lnSpc>
                          <a:spcPct val="107000"/>
                        </a:lnSpc>
                        <a:spcBef>
                          <a:spcPts val="0"/>
                        </a:spcBef>
                        <a:spcAft>
                          <a:spcPts val="0"/>
                        </a:spcAft>
                      </a:pPr>
                      <a:r>
                        <a:rPr lang="en-US" sz="800" b="1" dirty="0">
                          <a:solidFill>
                            <a:srgbClr val="FFFFFF"/>
                          </a:solidFill>
                          <a:effectLst/>
                          <a:latin typeface="+mn-lt"/>
                          <a:ea typeface="Times New Roman" panose="02020603050405020304" pitchFamily="18" charset="0"/>
                          <a:cs typeface="Times New Roman" panose="02020603050405020304" pitchFamily="18" charset="0"/>
                        </a:rPr>
                        <a:t>Liabilities and Stockholders’ Equity</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en-US"/>
                    </a:p>
                  </a:txBody>
                  <a:tcPr/>
                </a:tc>
                <a:tc hMerge="1">
                  <a:txBody>
                    <a:bodyPr/>
                    <a:lstStyle/>
                    <a:p>
                      <a:endParaRPr lang="en-US"/>
                    </a:p>
                  </a:txBody>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Current liabilities: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22860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Accounts Payable – inventory purchases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$800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$1,100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r>
              <a:tr h="143935">
                <a:tc>
                  <a:txBody>
                    <a:bodyPr/>
                    <a:lstStyle/>
                    <a:p>
                      <a:pPr marL="22860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Salaries Payable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900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43935">
                <a:tc>
                  <a:txBody>
                    <a:bodyPr/>
                    <a:lstStyle/>
                    <a:p>
                      <a:pPr marL="22860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Other operating expenses payable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1,500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1,300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43935">
                <a:tc>
                  <a:txBody>
                    <a:bodyPr/>
                    <a:lstStyle/>
                    <a:p>
                      <a:pPr marL="22860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Interest payable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300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500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43935">
                <a:tc>
                  <a:txBody>
                    <a:bodyPr/>
                    <a:lstStyle/>
                    <a:p>
                      <a:pPr marL="22860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Unearned rent revenue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600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1,600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Total current liabilities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4,200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5,400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Long-term liabilities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BE4D5"/>
                    </a:solidFill>
                  </a:tcPr>
                </a:tc>
              </a:tr>
              <a:tr h="143935">
                <a:tc>
                  <a:txBody>
                    <a:bodyPr/>
                    <a:lstStyle/>
                    <a:p>
                      <a:pPr marL="22860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Mortgage payable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2,200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43935">
                <a:tc>
                  <a:txBody>
                    <a:bodyPr/>
                    <a:lstStyle/>
                    <a:p>
                      <a:pPr marL="22860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Bonds payable</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4,000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Total long-term liabilities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3,200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4,000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Stockholders’ equity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Common stock</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10,000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8,000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Retained Earnings</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12,700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7,200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      Treasury Stock</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(600)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BE4D5"/>
                    </a:solidFill>
                  </a:tcPr>
                </a:tc>
              </a:tr>
              <a:tr h="143935">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Total Stockholders’ Equity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22,100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15,200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BE4D5"/>
                    </a:solidFill>
                  </a:tcPr>
                </a:tc>
              </a:tr>
              <a:tr h="151333">
                <a:tc>
                  <a:txBody>
                    <a:bodyPr/>
                    <a:lstStyle/>
                    <a:p>
                      <a:pPr marL="0" marR="0" algn="l">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Total Liabilities and Stockholders’ Equity </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$29,500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BE4D5"/>
                    </a:solidFill>
                  </a:tcPr>
                </a:tc>
                <a:tc>
                  <a:txBody>
                    <a:bodyPr/>
                    <a:lstStyle/>
                    <a:p>
                      <a:pPr marL="0" marR="0" algn="r">
                        <a:lnSpc>
                          <a:spcPct val="107000"/>
                        </a:lnSpc>
                        <a:spcBef>
                          <a:spcPts val="0"/>
                        </a:spcBef>
                        <a:spcAft>
                          <a:spcPts val="0"/>
                        </a:spcAft>
                      </a:pPr>
                      <a:r>
                        <a:rPr lang="en-US" sz="800" b="1" dirty="0">
                          <a:effectLst/>
                          <a:latin typeface="+mn-lt"/>
                          <a:ea typeface="Times New Roman" panose="02020603050405020304" pitchFamily="18" charset="0"/>
                          <a:cs typeface="Times New Roman" panose="02020603050405020304" pitchFamily="18" charset="0"/>
                        </a:rPr>
                        <a:t>$24,600</a:t>
                      </a:r>
                      <a:endParaRPr lang="en-US" sz="900" dirty="0">
                        <a:effectLst/>
                        <a:latin typeface="+mn-lt"/>
                        <a:ea typeface="Calibri" panose="020F0502020204030204" pitchFamily="34" charset="0"/>
                        <a:cs typeface="Times New Roman" panose="02020603050405020304" pitchFamily="18" charset="0"/>
                      </a:endParaRPr>
                    </a:p>
                  </a:txBody>
                  <a:tcPr marL="60532" marR="60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BE4D5"/>
                    </a:solidFill>
                  </a:tcPr>
                </a:tc>
              </a:tr>
            </a:tbl>
          </a:graphicData>
        </a:graphic>
      </p:graphicFrame>
    </p:spTree>
    <p:extLst>
      <p:ext uri="{BB962C8B-B14F-4D97-AF65-F5344CB8AC3E}">
        <p14:creationId xmlns:p14="http://schemas.microsoft.com/office/powerpoint/2010/main" val="19621213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500" b="1" dirty="0">
                <a:ea typeface="Tahoma" panose="020B0604030504040204" pitchFamily="34" charset="0"/>
                <a:cs typeface="Tahoma" panose="020B0604030504040204" pitchFamily="34" charset="0"/>
              </a:rPr>
              <a:t>Income Statement</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10</a:t>
            </a:fld>
            <a:endParaRPr lang="en-US" dirty="0">
              <a:solidFill>
                <a:schemeClr val="bg1"/>
              </a:solidFill>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99763798"/>
              </p:ext>
            </p:extLst>
          </p:nvPr>
        </p:nvGraphicFramePr>
        <p:xfrm>
          <a:off x="2590800" y="762000"/>
          <a:ext cx="4876800" cy="5412442"/>
        </p:xfrm>
        <a:graphic>
          <a:graphicData uri="http://schemas.openxmlformats.org/drawingml/2006/table">
            <a:tbl>
              <a:tblPr firstRow="1" firstCol="1" bandRow="1"/>
              <a:tblGrid>
                <a:gridCol w="2497785"/>
                <a:gridCol w="1080515"/>
                <a:gridCol w="1298500"/>
              </a:tblGrid>
              <a:tr h="195536">
                <a:tc gridSpan="3">
                  <a:txBody>
                    <a:bodyPr/>
                    <a:lstStyle/>
                    <a:p>
                      <a:pPr marL="0" marR="0" algn="ct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NEW SOUTH COMPANY</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r>
              <a:tr h="185977">
                <a:tc gridSpan="3">
                  <a:txBody>
                    <a:bodyPr/>
                    <a:lstStyle/>
                    <a:p>
                      <a:pPr marL="0" marR="0" algn="ct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Income Statement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r>
              <a:tr h="185977">
                <a:tc gridSpan="3">
                  <a:txBody>
                    <a:bodyPr/>
                    <a:lstStyle/>
                    <a:p>
                      <a:pPr marL="0" marR="0" algn="ct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For the Year Ended December 31</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ct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Year 2</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Sales Revenue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$20,600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Cost of Goods Sold</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(10,500)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Gross Margin</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10,100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Operating Expenses: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Depreciation expense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$(1,000)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Salaries expense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(2,700)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Insurance expense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(1,300)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Other operating expenses</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(1,400)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Total operating expenses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(6,400)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Income from sales business</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3,700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Other income – rent revenue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2,400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Operating income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6,100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71951">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Nonoperating revenue and expense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Interest revenue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700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Interest expense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(400)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Gain on Sale of Store Fixtures</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600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85977">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Total nonoperating items</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900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95536">
                <a:tc>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Net Income</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$7,000</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115856">
                <a:tc gridSpan="3">
                  <a:txBody>
                    <a:bodyPr/>
                    <a:lstStyle/>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Note 1: No investment securities were sold during Year 2.</a:t>
                      </a:r>
                      <a:endParaRPr lang="en-US" sz="12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Note 2: During Year 2, New South sold store fixtures that had originally cost $1,700. At the time of sale, accumulated depreciation on the fixtures was $1,300.</a:t>
                      </a:r>
                      <a:endParaRPr lang="en-US" sz="12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dirty="0">
                          <a:effectLst/>
                          <a:latin typeface="+mn-lt"/>
                          <a:ea typeface="Times New Roman" panose="02020603050405020304" pitchFamily="18" charset="0"/>
                          <a:cs typeface="Times New Roman" panose="02020603050405020304" pitchFamily="18" charset="0"/>
                        </a:rPr>
                        <a:t>Note 3: Land was acquired during Year 2 by issuing a mortgage note payable. No land sales occurred during Year 2.</a:t>
                      </a:r>
                      <a:endParaRPr lang="en-US" sz="1200" dirty="0">
                        <a:effectLst/>
                        <a:latin typeface="+mn-lt"/>
                        <a:ea typeface="Calibri" panose="020F0502020204030204" pitchFamily="34" charset="0"/>
                        <a:cs typeface="Times New Roman" panose="02020603050405020304" pitchFamily="18" charset="0"/>
                      </a:endParaRPr>
                    </a:p>
                  </a:txBody>
                  <a:tcPr marL="78214" marR="7821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491114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2400" b="1" dirty="0">
                <a:ea typeface="Tahoma" panose="020B0604030504040204" pitchFamily="34" charset="0"/>
                <a:cs typeface="Tahoma" panose="020B0604030504040204" pitchFamily="34" charset="0"/>
              </a:rPr>
              <a:t>Reconciliation of Accounts Receivable and Interest Receivable</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11</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B9FA4B65-30E4-4856-A5C6-2D050F07ED4E}"/>
              </a:ext>
            </a:extLst>
          </p:cNvPr>
          <p:cNvGraphicFramePr>
            <a:graphicFrameLocks noGrp="1"/>
          </p:cNvGraphicFramePr>
          <p:nvPr>
            <p:extLst>
              <p:ext uri="{D42A27DB-BD31-4B8C-83A1-F6EECF244321}">
                <p14:modId xmlns:p14="http://schemas.microsoft.com/office/powerpoint/2010/main" val="1042828341"/>
              </p:ext>
            </p:extLst>
          </p:nvPr>
        </p:nvGraphicFramePr>
        <p:xfrm>
          <a:off x="533400" y="914400"/>
          <a:ext cx="8458199" cy="2575201"/>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803703">
                  <a:extLst>
                    <a:ext uri="{9D8B030D-6E8A-4147-A177-3AD203B41FA5}">
                      <a16:colId xmlns="" xmlns:a16="http://schemas.microsoft.com/office/drawing/2014/main" val="4082339204"/>
                    </a:ext>
                  </a:extLst>
                </a:gridCol>
                <a:gridCol w="978775">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Table 1. Reconciliation of Accounts Receivable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$200 decrease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revenue recognized on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20,600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3450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cash collections from customers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(20,800)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008995836"/>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graphicFrame>
        <p:nvGraphicFramePr>
          <p:cNvPr id="6" name="Table 5">
            <a:extLst>
              <a:ext uri="{FF2B5EF4-FFF2-40B4-BE49-F238E27FC236}">
                <a16:creationId xmlns="" xmlns:a16="http://schemas.microsoft.com/office/drawing/2014/main" id="{A62C49EE-33E1-4BA7-94C8-040B6488DB27}"/>
              </a:ext>
            </a:extLst>
          </p:cNvPr>
          <p:cNvGraphicFramePr>
            <a:graphicFrameLocks noGrp="1"/>
          </p:cNvGraphicFramePr>
          <p:nvPr>
            <p:extLst>
              <p:ext uri="{D42A27DB-BD31-4B8C-83A1-F6EECF244321}">
                <p14:modId xmlns:p14="http://schemas.microsoft.com/office/powerpoint/2010/main" val="2361663442"/>
              </p:ext>
            </p:extLst>
          </p:nvPr>
        </p:nvGraphicFramePr>
        <p:xfrm>
          <a:off x="533400" y="3505200"/>
          <a:ext cx="8458200" cy="2409999"/>
        </p:xfrm>
        <a:graphic>
          <a:graphicData uri="http://schemas.openxmlformats.org/drawingml/2006/table">
            <a:tbl>
              <a:tblPr firstRow="1" bandRow="1">
                <a:tableStyleId>{5C22544A-7EE6-4342-B048-85BDC9FD1C3A}</a:tableStyleId>
              </a:tblPr>
              <a:tblGrid>
                <a:gridCol w="1277815">
                  <a:extLst>
                    <a:ext uri="{9D8B030D-6E8A-4147-A177-3AD203B41FA5}">
                      <a16:colId xmlns="" xmlns:a16="http://schemas.microsoft.com/office/drawing/2014/main" val="116395472"/>
                    </a:ext>
                  </a:extLst>
                </a:gridCol>
                <a:gridCol w="5421923">
                  <a:extLst>
                    <a:ext uri="{9D8B030D-6E8A-4147-A177-3AD203B41FA5}">
                      <a16:colId xmlns="" xmlns:a16="http://schemas.microsoft.com/office/drawing/2014/main" val="4082339204"/>
                    </a:ext>
                  </a:extLst>
                </a:gridCol>
                <a:gridCol w="722924">
                  <a:extLst>
                    <a:ext uri="{9D8B030D-6E8A-4147-A177-3AD203B41FA5}">
                      <a16:colId xmlns="" xmlns:a16="http://schemas.microsoft.com/office/drawing/2014/main" val="3080058521"/>
                    </a:ext>
                  </a:extLst>
                </a:gridCol>
                <a:gridCol w="1035538">
                  <a:extLst>
                    <a:ext uri="{9D8B030D-6E8A-4147-A177-3AD203B41FA5}">
                      <a16:colId xmlns="" xmlns:a16="http://schemas.microsoft.com/office/drawing/2014/main" val="2580065668"/>
                    </a:ext>
                  </a:extLst>
                </a:gridCol>
              </a:tblGrid>
              <a:tr h="337118">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Table 2. Reconciliation of Interest Receivable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297214">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$100 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49535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Increase due to interest revenue recognized on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52012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cash collections of interest receivable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008995836"/>
                  </a:ext>
                </a:extLst>
              </a:tr>
              <a:tr h="66299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6662710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000" b="1" dirty="0">
                <a:solidFill>
                  <a:srgbClr val="C30C20"/>
                </a:solidFill>
                <a:ea typeface="Tahoma" panose="020B0604030504040204" pitchFamily="34" charset="0"/>
                <a:cs typeface="Tahoma" panose="020B0604030504040204" pitchFamily="34" charset="0"/>
              </a:rPr>
              <a:t>Reconciliation of Inventory and Accounts Payable</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12</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B9FA4B65-30E4-4856-A5C6-2D050F07ED4E}"/>
              </a:ext>
            </a:extLst>
          </p:cNvPr>
          <p:cNvGraphicFramePr>
            <a:graphicFrameLocks noGrp="1"/>
          </p:cNvGraphicFramePr>
          <p:nvPr>
            <p:extLst>
              <p:ext uri="{D42A27DB-BD31-4B8C-83A1-F6EECF244321}">
                <p14:modId xmlns:p14="http://schemas.microsoft.com/office/powerpoint/2010/main" val="2877723905"/>
              </p:ext>
            </p:extLst>
          </p:nvPr>
        </p:nvGraphicFramePr>
        <p:xfrm>
          <a:off x="228600" y="838200"/>
          <a:ext cx="8686800" cy="2477906"/>
        </p:xfrm>
        <a:graphic>
          <a:graphicData uri="http://schemas.openxmlformats.org/drawingml/2006/table">
            <a:tbl>
              <a:tblPr firstRow="1" bandRow="1">
                <a:tableStyleId>{5C22544A-7EE6-4342-B048-85BDC9FD1C3A}</a:tableStyleId>
              </a:tblPr>
              <a:tblGrid>
                <a:gridCol w="1423989">
                  <a:extLst>
                    <a:ext uri="{9D8B030D-6E8A-4147-A177-3AD203B41FA5}">
                      <a16:colId xmlns="" xmlns:a16="http://schemas.microsoft.com/office/drawing/2014/main" val="116395472"/>
                    </a:ext>
                  </a:extLst>
                </a:gridCol>
                <a:gridCol w="4824411">
                  <a:extLst>
                    <a:ext uri="{9D8B030D-6E8A-4147-A177-3AD203B41FA5}">
                      <a16:colId xmlns="" xmlns:a16="http://schemas.microsoft.com/office/drawing/2014/main" val="4082339204"/>
                    </a:ext>
                  </a:extLst>
                </a:gridCol>
                <a:gridCol w="1166444">
                  <a:extLst>
                    <a:ext uri="{9D8B030D-6E8A-4147-A177-3AD203B41FA5}">
                      <a16:colId xmlns="" xmlns:a16="http://schemas.microsoft.com/office/drawing/2014/main" val="3080058521"/>
                    </a:ext>
                  </a:extLst>
                </a:gridCol>
                <a:gridCol w="1271956">
                  <a:extLst>
                    <a:ext uri="{9D8B030D-6E8A-4147-A177-3AD203B41FA5}">
                      <a16:colId xmlns="" xmlns:a16="http://schemas.microsoft.com/office/drawing/2014/main" val="2580065668"/>
                    </a:ext>
                  </a:extLst>
                </a:gridCol>
              </a:tblGrid>
              <a:tr h="346007">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Table 3. Reconciliation of Inventory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6007">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$700 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551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inventory purchases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11,200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055875665"/>
                  </a:ext>
                </a:extLst>
              </a:tr>
              <a:tr h="51311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recognizing cost of goods sold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(10,500)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8995836"/>
                  </a:ext>
                </a:extLst>
              </a:tr>
              <a:tr h="62776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$8,900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graphicFrame>
        <p:nvGraphicFramePr>
          <p:cNvPr id="6" name="Table 5">
            <a:extLst>
              <a:ext uri="{FF2B5EF4-FFF2-40B4-BE49-F238E27FC236}">
                <a16:creationId xmlns="" xmlns:a16="http://schemas.microsoft.com/office/drawing/2014/main" id="{A62C49EE-33E1-4BA7-94C8-040B6488DB27}"/>
              </a:ext>
            </a:extLst>
          </p:cNvPr>
          <p:cNvGraphicFramePr>
            <a:graphicFrameLocks noGrp="1"/>
          </p:cNvGraphicFramePr>
          <p:nvPr>
            <p:extLst>
              <p:ext uri="{D42A27DB-BD31-4B8C-83A1-F6EECF244321}">
                <p14:modId xmlns:p14="http://schemas.microsoft.com/office/powerpoint/2010/main" val="764647246"/>
              </p:ext>
            </p:extLst>
          </p:nvPr>
        </p:nvGraphicFramePr>
        <p:xfrm>
          <a:off x="228600" y="3276600"/>
          <a:ext cx="8686801" cy="2559197"/>
        </p:xfrm>
        <a:graphic>
          <a:graphicData uri="http://schemas.openxmlformats.org/drawingml/2006/table">
            <a:tbl>
              <a:tblPr firstRow="1" bandRow="1">
                <a:tableStyleId>{5C22544A-7EE6-4342-B048-85BDC9FD1C3A}</a:tableStyleId>
              </a:tblPr>
              <a:tblGrid>
                <a:gridCol w="1312352">
                  <a:extLst>
                    <a:ext uri="{9D8B030D-6E8A-4147-A177-3AD203B41FA5}">
                      <a16:colId xmlns="" xmlns:a16="http://schemas.microsoft.com/office/drawing/2014/main" val="116395472"/>
                    </a:ext>
                  </a:extLst>
                </a:gridCol>
                <a:gridCol w="4913187">
                  <a:extLst>
                    <a:ext uri="{9D8B030D-6E8A-4147-A177-3AD203B41FA5}">
                      <a16:colId xmlns="" xmlns:a16="http://schemas.microsoft.com/office/drawing/2014/main" val="4082339204"/>
                    </a:ext>
                  </a:extLst>
                </a:gridCol>
                <a:gridCol w="1085850">
                  <a:extLst>
                    <a:ext uri="{9D8B030D-6E8A-4147-A177-3AD203B41FA5}">
                      <a16:colId xmlns="" xmlns:a16="http://schemas.microsoft.com/office/drawing/2014/main" val="3080058521"/>
                    </a:ext>
                  </a:extLst>
                </a:gridCol>
                <a:gridCol w="1375412">
                  <a:extLst>
                    <a:ext uri="{9D8B030D-6E8A-4147-A177-3AD203B41FA5}">
                      <a16:colId xmlns="" xmlns:a16="http://schemas.microsoft.com/office/drawing/2014/main" val="2580065668"/>
                    </a:ext>
                  </a:extLst>
                </a:gridCol>
              </a:tblGrid>
              <a:tr h="348434">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Table 4. Reconciliation of Accounts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8434">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$300 decrease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53717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50" dirty="0">
                          <a:solidFill>
                            <a:schemeClr val="tx1"/>
                          </a:solidFill>
                          <a:latin typeface="+mn-lt"/>
                          <a:ea typeface="Tahoma" panose="020B0604030504040204" pitchFamily="34" charset="0"/>
                          <a:cs typeface="Tahoma" panose="020B0604030504040204" pitchFamily="34" charset="0"/>
                        </a:rPr>
                        <a:t>Increase due to inventory purchases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11,200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569173">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mn-lt"/>
                          <a:ea typeface="Tahoma" panose="020B0604030504040204" pitchFamily="34" charset="0"/>
                          <a:cs typeface="Tahoma" panose="020B0604030504040204" pitchFamily="34" charset="0"/>
                        </a:rPr>
                        <a:t>Decrease due to cash settlements of accounts payable - inventory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(11,500)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008995836"/>
                  </a:ext>
                </a:extLst>
              </a:tr>
              <a:tr h="71138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a:t>
                      </a:r>
                    </a:p>
                    <a:p>
                      <a:r>
                        <a:rPr lang="en-US" sz="1250" dirty="0">
                          <a:solidFill>
                            <a:schemeClr val="tx1"/>
                          </a:solidFill>
                          <a:latin typeface="+mn-lt"/>
                          <a:ea typeface="Tahoma" panose="020B0604030504040204" pitchFamily="34" charset="0"/>
                          <a:cs typeface="Tahoma" panose="020B0604030504040204" pitchFamily="34" charset="0"/>
                        </a:rPr>
                        <a:t>*Assume that Accounts Payable is used for purchases of inventory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12590627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2700" b="1" dirty="0">
                <a:ea typeface="Tahoma" panose="020B0604030504040204" pitchFamily="34" charset="0"/>
                <a:cs typeface="Tahoma" panose="020B0604030504040204" pitchFamily="34" charset="0"/>
              </a:rPr>
              <a:t>Reconciliation of Prepaid Insurance and Salaries Payable</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13</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B9FA4B65-30E4-4856-A5C6-2D050F07ED4E}"/>
              </a:ext>
            </a:extLst>
          </p:cNvPr>
          <p:cNvGraphicFramePr>
            <a:graphicFrameLocks noGrp="1"/>
          </p:cNvGraphicFramePr>
          <p:nvPr>
            <p:extLst>
              <p:ext uri="{D42A27DB-BD31-4B8C-83A1-F6EECF244321}">
                <p14:modId xmlns:p14="http://schemas.microsoft.com/office/powerpoint/2010/main" val="3586417358"/>
              </p:ext>
            </p:extLst>
          </p:nvPr>
        </p:nvGraphicFramePr>
        <p:xfrm>
          <a:off x="304800" y="838200"/>
          <a:ext cx="8686798" cy="2477906"/>
        </p:xfrm>
        <a:graphic>
          <a:graphicData uri="http://schemas.openxmlformats.org/drawingml/2006/table">
            <a:tbl>
              <a:tblPr firstRow="1" bandRow="1">
                <a:tableStyleId>{5C22544A-7EE6-4342-B048-85BDC9FD1C3A}</a:tableStyleId>
              </a:tblPr>
              <a:tblGrid>
                <a:gridCol w="1347789">
                  <a:extLst>
                    <a:ext uri="{9D8B030D-6E8A-4147-A177-3AD203B41FA5}">
                      <a16:colId xmlns="" xmlns:a16="http://schemas.microsoft.com/office/drawing/2014/main" val="116395472"/>
                    </a:ext>
                  </a:extLst>
                </a:gridCol>
                <a:gridCol w="4824411">
                  <a:extLst>
                    <a:ext uri="{9D8B030D-6E8A-4147-A177-3AD203B41FA5}">
                      <a16:colId xmlns="" xmlns:a16="http://schemas.microsoft.com/office/drawing/2014/main" val="4082339204"/>
                    </a:ext>
                  </a:extLst>
                </a:gridCol>
                <a:gridCol w="1166444">
                  <a:extLst>
                    <a:ext uri="{9D8B030D-6E8A-4147-A177-3AD203B41FA5}">
                      <a16:colId xmlns="" xmlns:a16="http://schemas.microsoft.com/office/drawing/2014/main" val="3080058521"/>
                    </a:ext>
                  </a:extLst>
                </a:gridCol>
                <a:gridCol w="1348154">
                  <a:extLst>
                    <a:ext uri="{9D8B030D-6E8A-4147-A177-3AD203B41FA5}">
                      <a16:colId xmlns="" xmlns:a16="http://schemas.microsoft.com/office/drawing/2014/main" val="2580065668"/>
                    </a:ext>
                  </a:extLst>
                </a:gridCol>
              </a:tblGrid>
              <a:tr h="346007">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Table 5. Reconciliation of Prepaid Insurance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6007">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$300 decrease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551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the cash purchase of insurance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055875665"/>
                  </a:ext>
                </a:extLst>
              </a:tr>
              <a:tr h="51311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recognizing insurance expense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(1,300)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8995836"/>
                  </a:ext>
                </a:extLst>
              </a:tr>
              <a:tr h="62776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graphicFrame>
        <p:nvGraphicFramePr>
          <p:cNvPr id="6" name="Table 5">
            <a:extLst>
              <a:ext uri="{FF2B5EF4-FFF2-40B4-BE49-F238E27FC236}">
                <a16:creationId xmlns="" xmlns:a16="http://schemas.microsoft.com/office/drawing/2014/main" id="{A62C49EE-33E1-4BA7-94C8-040B6488DB27}"/>
              </a:ext>
            </a:extLst>
          </p:cNvPr>
          <p:cNvGraphicFramePr>
            <a:graphicFrameLocks noGrp="1"/>
          </p:cNvGraphicFramePr>
          <p:nvPr>
            <p:extLst>
              <p:ext uri="{D42A27DB-BD31-4B8C-83A1-F6EECF244321}">
                <p14:modId xmlns:p14="http://schemas.microsoft.com/office/powerpoint/2010/main" val="748134516"/>
              </p:ext>
            </p:extLst>
          </p:nvPr>
        </p:nvGraphicFramePr>
        <p:xfrm>
          <a:off x="304800" y="3276600"/>
          <a:ext cx="8686801" cy="2549250"/>
        </p:xfrm>
        <a:graphic>
          <a:graphicData uri="http://schemas.openxmlformats.org/drawingml/2006/table">
            <a:tbl>
              <a:tblPr firstRow="1" bandRow="1">
                <a:tableStyleId>{5C22544A-7EE6-4342-B048-85BDC9FD1C3A}</a:tableStyleId>
              </a:tblPr>
              <a:tblGrid>
                <a:gridCol w="1312352">
                  <a:extLst>
                    <a:ext uri="{9D8B030D-6E8A-4147-A177-3AD203B41FA5}">
                      <a16:colId xmlns="" xmlns:a16="http://schemas.microsoft.com/office/drawing/2014/main" val="116395472"/>
                    </a:ext>
                  </a:extLst>
                </a:gridCol>
                <a:gridCol w="4913187">
                  <a:extLst>
                    <a:ext uri="{9D8B030D-6E8A-4147-A177-3AD203B41FA5}">
                      <a16:colId xmlns="" xmlns:a16="http://schemas.microsoft.com/office/drawing/2014/main" val="4082339204"/>
                    </a:ext>
                  </a:extLst>
                </a:gridCol>
                <a:gridCol w="1085850">
                  <a:extLst>
                    <a:ext uri="{9D8B030D-6E8A-4147-A177-3AD203B41FA5}">
                      <a16:colId xmlns="" xmlns:a16="http://schemas.microsoft.com/office/drawing/2014/main" val="3080058521"/>
                    </a:ext>
                  </a:extLst>
                </a:gridCol>
                <a:gridCol w="1375412">
                  <a:extLst>
                    <a:ext uri="{9D8B030D-6E8A-4147-A177-3AD203B41FA5}">
                      <a16:colId xmlns="" xmlns:a16="http://schemas.microsoft.com/office/drawing/2014/main" val="2580065668"/>
                    </a:ext>
                  </a:extLst>
                </a:gridCol>
              </a:tblGrid>
              <a:tr h="348434">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Table 6. Reconciliation of Salaries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8434">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$100 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53717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50" dirty="0">
                          <a:solidFill>
                            <a:schemeClr val="tx1"/>
                          </a:solidFill>
                          <a:latin typeface="+mn-lt"/>
                          <a:ea typeface="Tahoma" panose="020B0604030504040204" pitchFamily="34" charset="0"/>
                          <a:cs typeface="Tahoma" panose="020B0604030504040204" pitchFamily="34" charset="0"/>
                        </a:rPr>
                        <a:t>Increase due to recognizing salary expense on account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2,700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569173">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mn-lt"/>
                          <a:ea typeface="Tahoma" panose="020B0604030504040204" pitchFamily="34" charset="0"/>
                          <a:cs typeface="Tahoma" panose="020B0604030504040204" pitchFamily="34" charset="0"/>
                        </a:rPr>
                        <a:t>Decrease due to cash settlements of salaries payable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(2,600)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008995836"/>
                  </a:ext>
                </a:extLst>
              </a:tr>
              <a:tr h="71138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25341087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000" b="1" dirty="0">
                <a:ea typeface="Tahoma" panose="020B0604030504040204" pitchFamily="34" charset="0"/>
                <a:cs typeface="Tahoma" panose="020B0604030504040204" pitchFamily="34" charset="0"/>
              </a:rPr>
              <a:t>Reconciliation of Other Operating Expenses Payable and Interest Payable</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14</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B9FA4B65-30E4-4856-A5C6-2D050F07ED4E}"/>
              </a:ext>
            </a:extLst>
          </p:cNvPr>
          <p:cNvGraphicFramePr>
            <a:graphicFrameLocks noGrp="1"/>
          </p:cNvGraphicFramePr>
          <p:nvPr>
            <p:extLst>
              <p:ext uri="{D42A27DB-BD31-4B8C-83A1-F6EECF244321}">
                <p14:modId xmlns:p14="http://schemas.microsoft.com/office/powerpoint/2010/main" val="784605156"/>
              </p:ext>
            </p:extLst>
          </p:nvPr>
        </p:nvGraphicFramePr>
        <p:xfrm>
          <a:off x="609600" y="1219200"/>
          <a:ext cx="8229600" cy="2457047"/>
        </p:xfrm>
        <a:graphic>
          <a:graphicData uri="http://schemas.openxmlformats.org/drawingml/2006/table">
            <a:tbl>
              <a:tblPr firstRow="1" bandRow="1">
                <a:tableStyleId>{5C22544A-7EE6-4342-B048-85BDC9FD1C3A}</a:tableStyleId>
              </a:tblPr>
              <a:tblGrid>
                <a:gridCol w="1337311">
                  <a:extLst>
                    <a:ext uri="{9D8B030D-6E8A-4147-A177-3AD203B41FA5}">
                      <a16:colId xmlns="" xmlns:a16="http://schemas.microsoft.com/office/drawing/2014/main" val="116395472"/>
                    </a:ext>
                  </a:extLst>
                </a:gridCol>
                <a:gridCol w="4530752">
                  <a:extLst>
                    <a:ext uri="{9D8B030D-6E8A-4147-A177-3AD203B41FA5}">
                      <a16:colId xmlns="" xmlns:a16="http://schemas.microsoft.com/office/drawing/2014/main" val="4082339204"/>
                    </a:ext>
                  </a:extLst>
                </a:gridCol>
                <a:gridCol w="930303">
                  <a:extLst>
                    <a:ext uri="{9D8B030D-6E8A-4147-A177-3AD203B41FA5}">
                      <a16:colId xmlns="" xmlns:a16="http://schemas.microsoft.com/office/drawing/2014/main" val="3080058521"/>
                    </a:ext>
                  </a:extLst>
                </a:gridCol>
                <a:gridCol w="1431234">
                  <a:extLst>
                    <a:ext uri="{9D8B030D-6E8A-4147-A177-3AD203B41FA5}">
                      <a16:colId xmlns="" xmlns:a16="http://schemas.microsoft.com/office/drawing/2014/main" val="2580065668"/>
                    </a:ext>
                  </a:extLst>
                </a:gridCol>
              </a:tblGrid>
              <a:tr h="343496">
                <a:tc gridSpan="4">
                  <a:txBody>
                    <a:bodyPr/>
                    <a:lstStyle/>
                    <a:p>
                      <a:pPr algn="ctr"/>
                      <a:r>
                        <a:rPr lang="en-US" sz="1700" dirty="0">
                          <a:solidFill>
                            <a:schemeClr val="tx1"/>
                          </a:solidFill>
                          <a:latin typeface="+mn-lt"/>
                          <a:ea typeface="Tahoma" panose="020B0604030504040204" pitchFamily="34" charset="0"/>
                          <a:cs typeface="Tahoma" panose="020B0604030504040204" pitchFamily="34" charset="0"/>
                        </a:rPr>
                        <a:t>Table 7. Reconciliation of Other Operating Expenses Payable</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3496">
                <a:tc rowSpan="4">
                  <a:txBody>
                    <a:bodyPr/>
                    <a:lstStyle/>
                    <a:p>
                      <a:pPr algn="ctr"/>
                      <a:r>
                        <a:rPr lang="en-US" sz="1700" dirty="0">
                          <a:solidFill>
                            <a:schemeClr val="tx1"/>
                          </a:solidFill>
                          <a:latin typeface="+mn-lt"/>
                          <a:ea typeface="Tahoma" panose="020B0604030504040204" pitchFamily="34" charset="0"/>
                          <a:cs typeface="Tahoma" panose="020B0604030504040204" pitchFamily="34" charset="0"/>
                        </a:rPr>
                        <a:t>There is a </a:t>
                      </a:r>
                      <a:r>
                        <a:rPr lang="en-US" sz="1700" b="1" dirty="0">
                          <a:solidFill>
                            <a:srgbClr val="C00000"/>
                          </a:solidFill>
                          <a:latin typeface="+mn-lt"/>
                          <a:ea typeface="Tahoma" panose="020B0604030504040204" pitchFamily="34" charset="0"/>
                          <a:cs typeface="Tahoma" panose="020B0604030504040204" pitchFamily="34" charset="0"/>
                        </a:rPr>
                        <a:t>$200 increase </a:t>
                      </a:r>
                      <a:r>
                        <a:rPr lang="en-US" sz="1700" dirty="0">
                          <a:solidFill>
                            <a:schemeClr val="tx1"/>
                          </a:solidFill>
                          <a:latin typeface="+mn-lt"/>
                          <a:ea typeface="Tahoma" panose="020B0604030504040204" pitchFamily="34" charset="0"/>
                          <a:cs typeface="Tahoma" panose="020B0604030504040204" pitchFamily="34" charset="0"/>
                        </a:rPr>
                        <a:t>from Beginning to Ending balance. </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Beginning Balance</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sz="1700" dirty="0">
                          <a:solidFill>
                            <a:schemeClr val="tx1"/>
                          </a:solidFill>
                          <a:latin typeface="+mn-lt"/>
                          <a:ea typeface="Tahoma" panose="020B0604030504040204" pitchFamily="34" charset="0"/>
                          <a:cs typeface="Tahoma" panose="020B0604030504040204" pitchFamily="34" charset="0"/>
                        </a:rPr>
                        <a:t>$1,300</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111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Increase due to recognizing other operating expenses on account</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700" dirty="0">
                          <a:solidFill>
                            <a:schemeClr val="tx1"/>
                          </a:solidFill>
                          <a:latin typeface="+mn-lt"/>
                          <a:ea typeface="Tahoma" panose="020B0604030504040204" pitchFamily="34" charset="0"/>
                          <a:cs typeface="Tahoma" panose="020B0604030504040204" pitchFamily="34" charset="0"/>
                        </a:rPr>
                        <a:t>1,400</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57249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mn-lt"/>
                          <a:ea typeface="Tahoma" panose="020B0604030504040204" pitchFamily="34" charset="0"/>
                          <a:cs typeface="Tahoma" panose="020B0604030504040204" pitchFamily="34" charset="0"/>
                        </a:rPr>
                        <a:t>Decrease due to cash settlements of other operating expenses pay.</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700" u="sng" dirty="0">
                          <a:solidFill>
                            <a:schemeClr val="tx1"/>
                          </a:solidFill>
                          <a:latin typeface="+mn-lt"/>
                          <a:ea typeface="Tahoma" panose="020B0604030504040204" pitchFamily="34" charset="0"/>
                          <a:cs typeface="Tahoma" panose="020B0604030504040204" pitchFamily="34" charset="0"/>
                        </a:rPr>
                        <a:t>        ?       </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 (1,200)</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008995836"/>
                  </a:ext>
                </a:extLst>
              </a:tr>
              <a:tr h="589551">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Ending balance</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sz="1700" u="dbl" baseline="0" dirty="0">
                          <a:solidFill>
                            <a:schemeClr val="tx1"/>
                          </a:solidFill>
                          <a:latin typeface="+mn-lt"/>
                          <a:ea typeface="Tahoma" panose="020B0604030504040204" pitchFamily="34" charset="0"/>
                          <a:cs typeface="Tahoma" panose="020B0604030504040204" pitchFamily="34" charset="0"/>
                        </a:rPr>
                        <a:t>$1,500</a:t>
                      </a: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5874" marR="85874" marT="42937" marB="429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graphicFrame>
        <p:nvGraphicFramePr>
          <p:cNvPr id="6" name="Table 5">
            <a:extLst>
              <a:ext uri="{FF2B5EF4-FFF2-40B4-BE49-F238E27FC236}">
                <a16:creationId xmlns="" xmlns:a16="http://schemas.microsoft.com/office/drawing/2014/main" id="{A62C49EE-33E1-4BA7-94C8-040B6488DB27}"/>
              </a:ext>
            </a:extLst>
          </p:cNvPr>
          <p:cNvGraphicFramePr>
            <a:graphicFrameLocks noGrp="1"/>
          </p:cNvGraphicFramePr>
          <p:nvPr>
            <p:extLst>
              <p:ext uri="{D42A27DB-BD31-4B8C-83A1-F6EECF244321}">
                <p14:modId xmlns:p14="http://schemas.microsoft.com/office/powerpoint/2010/main" val="646480921"/>
              </p:ext>
            </p:extLst>
          </p:nvPr>
        </p:nvGraphicFramePr>
        <p:xfrm>
          <a:off x="609599" y="3657600"/>
          <a:ext cx="8229601" cy="2437441"/>
        </p:xfrm>
        <a:graphic>
          <a:graphicData uri="http://schemas.openxmlformats.org/drawingml/2006/table">
            <a:tbl>
              <a:tblPr firstRow="1" bandRow="1">
                <a:tableStyleId>{5C22544A-7EE6-4342-B048-85BDC9FD1C3A}</a:tableStyleId>
              </a:tblPr>
              <a:tblGrid>
                <a:gridCol w="1188041">
                  <a:extLst>
                    <a:ext uri="{9D8B030D-6E8A-4147-A177-3AD203B41FA5}">
                      <a16:colId xmlns="" xmlns:a16="http://schemas.microsoft.com/office/drawing/2014/main" val="116395472"/>
                    </a:ext>
                  </a:extLst>
                </a:gridCol>
                <a:gridCol w="4691401">
                  <a:extLst>
                    <a:ext uri="{9D8B030D-6E8A-4147-A177-3AD203B41FA5}">
                      <a16:colId xmlns="" xmlns:a16="http://schemas.microsoft.com/office/drawing/2014/main" val="4082339204"/>
                    </a:ext>
                  </a:extLst>
                </a:gridCol>
                <a:gridCol w="1036834">
                  <a:extLst>
                    <a:ext uri="{9D8B030D-6E8A-4147-A177-3AD203B41FA5}">
                      <a16:colId xmlns="" xmlns:a16="http://schemas.microsoft.com/office/drawing/2014/main" val="3080058521"/>
                    </a:ext>
                  </a:extLst>
                </a:gridCol>
                <a:gridCol w="1313325">
                  <a:extLst>
                    <a:ext uri="{9D8B030D-6E8A-4147-A177-3AD203B41FA5}">
                      <a16:colId xmlns="" xmlns:a16="http://schemas.microsoft.com/office/drawing/2014/main" val="2580065668"/>
                    </a:ext>
                  </a:extLst>
                </a:gridCol>
              </a:tblGrid>
              <a:tr h="350882">
                <a:tc gridSpan="4">
                  <a:txBody>
                    <a:bodyPr/>
                    <a:lstStyle/>
                    <a:p>
                      <a:pPr algn="ctr"/>
                      <a:r>
                        <a:rPr lang="en-US" sz="1700" dirty="0">
                          <a:solidFill>
                            <a:schemeClr val="tx1"/>
                          </a:solidFill>
                          <a:latin typeface="+mn-lt"/>
                          <a:ea typeface="Tahoma" panose="020B0604030504040204" pitchFamily="34" charset="0"/>
                          <a:cs typeface="Tahoma" panose="020B0604030504040204" pitchFamily="34" charset="0"/>
                        </a:rPr>
                        <a:t>Table 8. Reconciliation of Interest Payable</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50882">
                <a:tc rowSpan="4">
                  <a:txBody>
                    <a:bodyPr/>
                    <a:lstStyle/>
                    <a:p>
                      <a:pPr algn="ctr"/>
                      <a:r>
                        <a:rPr lang="en-US" sz="1700" dirty="0">
                          <a:solidFill>
                            <a:schemeClr val="tx1"/>
                          </a:solidFill>
                          <a:latin typeface="+mn-lt"/>
                          <a:ea typeface="Tahoma" panose="020B0604030504040204" pitchFamily="34" charset="0"/>
                          <a:cs typeface="Tahoma" panose="020B0604030504040204" pitchFamily="34" charset="0"/>
                        </a:rPr>
                        <a:t>There is a </a:t>
                      </a:r>
                      <a:r>
                        <a:rPr lang="en-US" sz="1700" b="1" dirty="0">
                          <a:solidFill>
                            <a:srgbClr val="C00000"/>
                          </a:solidFill>
                          <a:latin typeface="+mn-lt"/>
                          <a:ea typeface="Tahoma" panose="020B0604030504040204" pitchFamily="34" charset="0"/>
                          <a:cs typeface="Tahoma" panose="020B0604030504040204" pitchFamily="34" charset="0"/>
                        </a:rPr>
                        <a:t>$200 decrease </a:t>
                      </a:r>
                      <a:r>
                        <a:rPr lang="en-US" sz="1700" dirty="0">
                          <a:solidFill>
                            <a:schemeClr val="tx1"/>
                          </a:solidFill>
                          <a:latin typeface="+mn-lt"/>
                          <a:ea typeface="Tahoma" panose="020B0604030504040204" pitchFamily="34" charset="0"/>
                          <a:cs typeface="Tahoma" panose="020B0604030504040204" pitchFamily="34" charset="0"/>
                        </a:rPr>
                        <a:t>from Beginning to Ending balance. </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Beginning Balance</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sz="1700" dirty="0">
                          <a:solidFill>
                            <a:schemeClr val="tx1"/>
                          </a:solidFill>
                          <a:latin typeface="+mn-lt"/>
                          <a:ea typeface="Tahoma" panose="020B0604030504040204" pitchFamily="34" charset="0"/>
                          <a:cs typeface="Tahoma" panose="020B0604030504040204" pitchFamily="34" charset="0"/>
                        </a:rPr>
                        <a:t>$500</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51292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latin typeface="+mn-lt"/>
                          <a:ea typeface="Tahoma" panose="020B0604030504040204" pitchFamily="34" charset="0"/>
                          <a:cs typeface="Tahoma" panose="020B0604030504040204" pitchFamily="34" charset="0"/>
                        </a:rPr>
                        <a:t>Increase due to recognizing interest expense on account</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700" dirty="0">
                          <a:solidFill>
                            <a:schemeClr val="tx1"/>
                          </a:solidFill>
                          <a:latin typeface="+mn-lt"/>
                          <a:ea typeface="Tahoma" panose="020B0604030504040204" pitchFamily="34" charset="0"/>
                          <a:cs typeface="Tahoma" panose="020B0604030504040204" pitchFamily="34" charset="0"/>
                        </a:rPr>
                        <a:t>400</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54348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solidFill>
                            <a:schemeClr val="tx1"/>
                          </a:solidFill>
                          <a:latin typeface="+mn-lt"/>
                          <a:ea typeface="Tahoma" panose="020B0604030504040204" pitchFamily="34" charset="0"/>
                          <a:cs typeface="Tahoma" panose="020B0604030504040204" pitchFamily="34" charset="0"/>
                        </a:rPr>
                        <a:t>Decrease due to cash settlements of interest payable </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700" u="sng" dirty="0">
                          <a:solidFill>
                            <a:schemeClr val="tx1"/>
                          </a:solidFill>
                          <a:latin typeface="+mn-lt"/>
                          <a:ea typeface="Tahoma" panose="020B0604030504040204" pitchFamily="34" charset="0"/>
                          <a:cs typeface="Tahoma" panose="020B0604030504040204" pitchFamily="34" charset="0"/>
                        </a:rPr>
                        <a:t>      ?</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 (600)</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008995836"/>
                  </a:ext>
                </a:extLst>
              </a:tr>
              <a:tr h="679275">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Ending balance</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sz="1700" u="dbl" baseline="0" dirty="0">
                          <a:solidFill>
                            <a:schemeClr val="tx1"/>
                          </a:solidFill>
                          <a:latin typeface="+mn-lt"/>
                          <a:ea typeface="Tahoma" panose="020B0604030504040204" pitchFamily="34" charset="0"/>
                          <a:cs typeface="Tahoma" panose="020B0604030504040204" pitchFamily="34" charset="0"/>
                        </a:rPr>
                        <a:t>$300</a:t>
                      </a: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7312" marR="87312" marT="43657" marB="43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15355399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Reconciliation of Unearned Rent Revenue</a:t>
            </a:r>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15</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A62C49EE-33E1-4BA7-94C8-040B6488DB27}"/>
              </a:ext>
            </a:extLst>
          </p:cNvPr>
          <p:cNvGraphicFramePr>
            <a:graphicFrameLocks noGrp="1"/>
          </p:cNvGraphicFramePr>
          <p:nvPr>
            <p:extLst>
              <p:ext uri="{D42A27DB-BD31-4B8C-83A1-F6EECF244321}">
                <p14:modId xmlns:p14="http://schemas.microsoft.com/office/powerpoint/2010/main" val="3028391183"/>
              </p:ext>
            </p:extLst>
          </p:nvPr>
        </p:nvGraphicFramePr>
        <p:xfrm>
          <a:off x="228600" y="2133600"/>
          <a:ext cx="8686801" cy="2585907"/>
        </p:xfrm>
        <a:graphic>
          <a:graphicData uri="http://schemas.openxmlformats.org/drawingml/2006/table">
            <a:tbl>
              <a:tblPr firstRow="1" bandRow="1">
                <a:tableStyleId>{5C22544A-7EE6-4342-B048-85BDC9FD1C3A}</a:tableStyleId>
              </a:tblPr>
              <a:tblGrid>
                <a:gridCol w="1312352">
                  <a:extLst>
                    <a:ext uri="{9D8B030D-6E8A-4147-A177-3AD203B41FA5}">
                      <a16:colId xmlns="" xmlns:a16="http://schemas.microsoft.com/office/drawing/2014/main" val="116395472"/>
                    </a:ext>
                  </a:extLst>
                </a:gridCol>
                <a:gridCol w="4913187">
                  <a:extLst>
                    <a:ext uri="{9D8B030D-6E8A-4147-A177-3AD203B41FA5}">
                      <a16:colId xmlns="" xmlns:a16="http://schemas.microsoft.com/office/drawing/2014/main" val="4082339204"/>
                    </a:ext>
                  </a:extLst>
                </a:gridCol>
                <a:gridCol w="1085850">
                  <a:extLst>
                    <a:ext uri="{9D8B030D-6E8A-4147-A177-3AD203B41FA5}">
                      <a16:colId xmlns="" xmlns:a16="http://schemas.microsoft.com/office/drawing/2014/main" val="3080058521"/>
                    </a:ext>
                  </a:extLst>
                </a:gridCol>
                <a:gridCol w="1375412">
                  <a:extLst>
                    <a:ext uri="{9D8B030D-6E8A-4147-A177-3AD203B41FA5}">
                      <a16:colId xmlns="" xmlns:a16="http://schemas.microsoft.com/office/drawing/2014/main" val="2580065668"/>
                    </a:ext>
                  </a:extLst>
                </a:gridCol>
              </a:tblGrid>
              <a:tr h="348434">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Table 9. Reconciliation of Unearned Rent Revenue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8434">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$1,000 decrease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$1,600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53717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50" dirty="0">
                          <a:solidFill>
                            <a:schemeClr val="tx1"/>
                          </a:solidFill>
                          <a:latin typeface="+mn-lt"/>
                          <a:ea typeface="Tahoma" panose="020B0604030504040204" pitchFamily="34" charset="0"/>
                          <a:cs typeface="Tahoma" panose="020B0604030504040204" pitchFamily="34" charset="0"/>
                        </a:rPr>
                        <a:t>Increase due to collecting cash in advance of providing rental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 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569173">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mn-lt"/>
                          <a:ea typeface="Tahoma" panose="020B0604030504040204" pitchFamily="34" charset="0"/>
                          <a:cs typeface="Tahoma" panose="020B0604030504040204" pitchFamily="34" charset="0"/>
                        </a:rPr>
                        <a:t>Decrease due to recognizing other income – rent revenue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(2,400)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008995836"/>
                  </a:ext>
                </a:extLst>
              </a:tr>
              <a:tr h="71138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31649642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2600" b="1" dirty="0">
                <a:ea typeface="Tahoma" panose="020B0604030504040204" pitchFamily="34" charset="0"/>
                <a:cs typeface="Tahoma" panose="020B0604030504040204" pitchFamily="34" charset="0"/>
              </a:rPr>
              <a:t>Exhibit 12.7: Cash Flows from Operating </a:t>
            </a:r>
            <a:r>
              <a:rPr lang="en-US" sz="2600" b="1" dirty="0" smtClean="0">
                <a:ea typeface="Tahoma" panose="020B0604030504040204" pitchFamily="34" charset="0"/>
                <a:cs typeface="Tahoma" panose="020B0604030504040204" pitchFamily="34" charset="0"/>
              </a:rPr>
              <a:t>Activities— </a:t>
            </a:r>
            <a:r>
              <a:rPr lang="en-US" sz="2600" b="1" dirty="0">
                <a:ea typeface="Tahoma" panose="020B0604030504040204" pitchFamily="34" charset="0"/>
                <a:cs typeface="Tahoma" panose="020B0604030504040204" pitchFamily="34" charset="0"/>
              </a:rPr>
              <a:t>Indirect Approach</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16</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7415D15E-424A-4FEA-B8B3-139467F0379D}"/>
              </a:ext>
            </a:extLst>
          </p:cNvPr>
          <p:cNvGraphicFramePr>
            <a:graphicFrameLocks noGrp="1"/>
          </p:cNvGraphicFramePr>
          <p:nvPr>
            <p:extLst>
              <p:ext uri="{D42A27DB-BD31-4B8C-83A1-F6EECF244321}">
                <p14:modId xmlns:p14="http://schemas.microsoft.com/office/powerpoint/2010/main" val="2758906350"/>
              </p:ext>
            </p:extLst>
          </p:nvPr>
        </p:nvGraphicFramePr>
        <p:xfrm>
          <a:off x="1600200" y="1219200"/>
          <a:ext cx="6732105" cy="4994763"/>
        </p:xfrm>
        <a:graphic>
          <a:graphicData uri="http://schemas.openxmlformats.org/drawingml/2006/table">
            <a:tbl>
              <a:tblPr firstRow="1" bandRow="1">
                <a:tableStyleId>{69CF1AB2-1976-4502-BF36-3FF5EA218861}</a:tableStyleId>
              </a:tblPr>
              <a:tblGrid>
                <a:gridCol w="1346421">
                  <a:extLst>
                    <a:ext uri="{9D8B030D-6E8A-4147-A177-3AD203B41FA5}">
                      <a16:colId xmlns="" xmlns:a16="http://schemas.microsoft.com/office/drawing/2014/main" val="1130137762"/>
                    </a:ext>
                  </a:extLst>
                </a:gridCol>
                <a:gridCol w="4454648">
                  <a:extLst>
                    <a:ext uri="{9D8B030D-6E8A-4147-A177-3AD203B41FA5}">
                      <a16:colId xmlns="" xmlns:a16="http://schemas.microsoft.com/office/drawing/2014/main" val="93322713"/>
                    </a:ext>
                  </a:extLst>
                </a:gridCol>
                <a:gridCol w="931036">
                  <a:extLst>
                    <a:ext uri="{9D8B030D-6E8A-4147-A177-3AD203B41FA5}">
                      <a16:colId xmlns="" xmlns:a16="http://schemas.microsoft.com/office/drawing/2014/main" val="3925618162"/>
                    </a:ext>
                  </a:extLst>
                </a:gridCol>
              </a:tblGrid>
              <a:tr h="388391">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Reference No. </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Cash Flows from Operating Activities</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Amount</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89394887"/>
                  </a:ext>
                </a:extLst>
              </a:tr>
              <a:tr h="315028">
                <a:tc>
                  <a:txBody>
                    <a:bodyPr/>
                    <a:lstStyle/>
                    <a:p>
                      <a:pPr algn="ctr"/>
                      <a:endParaRPr lang="en-US" sz="1400" dirty="0">
                        <a:solidFill>
                          <a:schemeClr val="tx1"/>
                        </a:solidFill>
                        <a:latin typeface="+mn-lt"/>
                        <a:ea typeface="Tahoma" panose="020B0604030504040204" pitchFamily="34" charset="0"/>
                        <a:cs typeface="Tahoma" panose="020B0604030504040204" pitchFamily="34" charset="0"/>
                      </a:endParaRP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Net Income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$7,000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3478880"/>
                  </a:ext>
                </a:extLst>
              </a:tr>
              <a:tr h="511008">
                <a:tc>
                  <a:txBody>
                    <a:bodyPr/>
                    <a:lstStyle/>
                    <a:p>
                      <a:pPr algn="ctr"/>
                      <a:endParaRPr lang="en-US" sz="1400" dirty="0">
                        <a:solidFill>
                          <a:schemeClr val="tx1"/>
                        </a:solidFill>
                        <a:latin typeface="+mn-lt"/>
                        <a:ea typeface="Tahoma" panose="020B0604030504040204" pitchFamily="34" charset="0"/>
                        <a:cs typeface="Tahoma" panose="020B0604030504040204" pitchFamily="34" charset="0"/>
                      </a:endParaRP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Adjustments to reconcile net income to net cash flow from operating activities</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400" dirty="0">
                        <a:solidFill>
                          <a:schemeClr val="tx1"/>
                        </a:solidFill>
                        <a:latin typeface="+mn-lt"/>
                        <a:ea typeface="Tahoma" panose="020B0604030504040204" pitchFamily="34" charset="0"/>
                        <a:cs typeface="Tahoma" panose="020B0604030504040204" pitchFamily="34" charset="0"/>
                      </a:endParaRP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07591781"/>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1</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Decrease in accounts receivable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200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895102"/>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2</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Increase in interest receivable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(100)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70233390"/>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3</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Increase in inventory</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(700)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50819059"/>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4</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Decrease in accounts payable for inventory purchases</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(300)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72177660"/>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5</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Decrease in prepaid insurance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300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377820029"/>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6</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Increase in salaries payable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100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23191603"/>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7</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Increase in other operating expenses payable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200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3466524"/>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8</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Decrease in interest payable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(200)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09941621"/>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9</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Decrease in unearned rent revenue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(1,000)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34499594"/>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10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Depreciation expense</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dirty="0">
                          <a:solidFill>
                            <a:schemeClr val="tx1"/>
                          </a:solidFill>
                          <a:latin typeface="+mn-lt"/>
                          <a:ea typeface="Tahoma" panose="020B0604030504040204" pitchFamily="34" charset="0"/>
                          <a:cs typeface="Tahoma" panose="020B0604030504040204" pitchFamily="34" charset="0"/>
                        </a:rPr>
                        <a:t>1,000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75250895"/>
                  </a:ext>
                </a:extLst>
              </a:tr>
              <a:tr h="315028">
                <a:tc>
                  <a:txBody>
                    <a:bodyPr/>
                    <a:lstStyle/>
                    <a:p>
                      <a:pPr algn="ctr"/>
                      <a:r>
                        <a:rPr lang="en-US" sz="1400" dirty="0">
                          <a:solidFill>
                            <a:schemeClr val="tx1"/>
                          </a:solidFill>
                          <a:latin typeface="+mn-lt"/>
                          <a:ea typeface="Tahoma" panose="020B0604030504040204" pitchFamily="34" charset="0"/>
                          <a:cs typeface="Tahoma" panose="020B0604030504040204" pitchFamily="34" charset="0"/>
                        </a:rPr>
                        <a:t>11</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Gain on sale of store fixtures</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u="sng" dirty="0">
                          <a:solidFill>
                            <a:schemeClr val="tx1"/>
                          </a:solidFill>
                          <a:latin typeface="+mn-lt"/>
                          <a:ea typeface="Tahoma" panose="020B0604030504040204" pitchFamily="34" charset="0"/>
                          <a:cs typeface="Tahoma" panose="020B0604030504040204" pitchFamily="34" charset="0"/>
                        </a:rPr>
                        <a:t>   (600)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62765798"/>
                  </a:ext>
                </a:extLst>
              </a:tr>
              <a:tr h="315028">
                <a:tc>
                  <a:txBody>
                    <a:bodyPr/>
                    <a:lstStyle/>
                    <a:p>
                      <a:pPr algn="ctr"/>
                      <a:endParaRPr lang="en-US" sz="1400" dirty="0">
                        <a:solidFill>
                          <a:schemeClr val="tx1"/>
                        </a:solidFill>
                        <a:latin typeface="+mn-lt"/>
                        <a:ea typeface="Tahoma" panose="020B0604030504040204" pitchFamily="34" charset="0"/>
                        <a:cs typeface="Tahoma" panose="020B0604030504040204" pitchFamily="34" charset="0"/>
                      </a:endParaRP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latin typeface="+mn-lt"/>
                          <a:ea typeface="Tahoma" panose="020B0604030504040204" pitchFamily="34" charset="0"/>
                          <a:cs typeface="Tahoma" panose="020B0604030504040204" pitchFamily="34" charset="0"/>
                        </a:rPr>
                        <a:t>Net cash flow from operating activities</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400" u="dbl" baseline="0" dirty="0">
                          <a:solidFill>
                            <a:schemeClr val="tx1"/>
                          </a:solidFill>
                          <a:latin typeface="+mn-lt"/>
                          <a:ea typeface="Tahoma" panose="020B0604030504040204" pitchFamily="34" charset="0"/>
                          <a:cs typeface="Tahoma" panose="020B0604030504040204" pitchFamily="34" charset="0"/>
                        </a:rPr>
                        <a:t>$5,900</a:t>
                      </a:r>
                    </a:p>
                  </a:txBody>
                  <a:tcPr marL="77678" marR="77678" marT="38839" marB="388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40267685"/>
                  </a:ext>
                </a:extLst>
              </a:tr>
            </a:tbl>
          </a:graphicData>
        </a:graphic>
      </p:graphicFrame>
    </p:spTree>
    <p:extLst>
      <p:ext uri="{BB962C8B-B14F-4D97-AF65-F5344CB8AC3E}">
        <p14:creationId xmlns:p14="http://schemas.microsoft.com/office/powerpoint/2010/main" val="33417242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Exhibit 12.8: Indirect </a:t>
            </a:r>
            <a:r>
              <a:rPr lang="en-US" sz="4000" b="1" dirty="0" smtClean="0">
                <a:ea typeface="Tahoma" panose="020B0604030504040204" pitchFamily="34" charset="0"/>
                <a:cs typeface="Tahoma" panose="020B0604030504040204" pitchFamily="34" charset="0"/>
              </a:rPr>
              <a:t>Method— </a:t>
            </a:r>
            <a:br>
              <a:rPr lang="en-US" sz="4000" b="1" dirty="0" smtClean="0">
                <a:ea typeface="Tahoma" panose="020B0604030504040204" pitchFamily="34" charset="0"/>
                <a:cs typeface="Tahoma" panose="020B0604030504040204" pitchFamily="34" charset="0"/>
              </a:rPr>
            </a:br>
            <a:r>
              <a:rPr lang="en-US" sz="4000" b="1" dirty="0" smtClean="0">
                <a:ea typeface="Tahoma" panose="020B0604030504040204" pitchFamily="34" charset="0"/>
                <a:cs typeface="Tahoma" panose="020B0604030504040204" pitchFamily="34" charset="0"/>
              </a:rPr>
              <a:t>Rule-based </a:t>
            </a:r>
            <a:r>
              <a:rPr lang="en-US" sz="4000" b="1" dirty="0">
                <a:ea typeface="Tahoma" panose="020B0604030504040204" pitchFamily="34" charset="0"/>
                <a:cs typeface="Tahoma" panose="020B0604030504040204" pitchFamily="34" charset="0"/>
              </a:rPr>
              <a:t>Approach</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17</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59F20C55-CC86-4BEB-9401-482FE04D2286}"/>
              </a:ext>
            </a:extLst>
          </p:cNvPr>
          <p:cNvGraphicFramePr>
            <a:graphicFrameLocks noGrp="1"/>
          </p:cNvGraphicFramePr>
          <p:nvPr>
            <p:extLst>
              <p:ext uri="{D42A27DB-BD31-4B8C-83A1-F6EECF244321}">
                <p14:modId xmlns:p14="http://schemas.microsoft.com/office/powerpoint/2010/main" val="254032522"/>
              </p:ext>
            </p:extLst>
          </p:nvPr>
        </p:nvGraphicFramePr>
        <p:xfrm>
          <a:off x="304800" y="1752600"/>
          <a:ext cx="8610600" cy="2225040"/>
        </p:xfrm>
        <a:graphic>
          <a:graphicData uri="http://schemas.openxmlformats.org/drawingml/2006/table">
            <a:tbl>
              <a:tblPr firstRow="1" bandRow="1">
                <a:tableStyleId>{69CF1AB2-1976-4502-BF36-3FF5EA218861}</a:tableStyleId>
              </a:tblPr>
              <a:tblGrid>
                <a:gridCol w="1187669">
                  <a:extLst>
                    <a:ext uri="{9D8B030D-6E8A-4147-A177-3AD203B41FA5}">
                      <a16:colId xmlns="" xmlns:a16="http://schemas.microsoft.com/office/drawing/2014/main" val="3513126133"/>
                    </a:ext>
                  </a:extLst>
                </a:gridCol>
                <a:gridCol w="6433207">
                  <a:extLst>
                    <a:ext uri="{9D8B030D-6E8A-4147-A177-3AD203B41FA5}">
                      <a16:colId xmlns="" xmlns:a16="http://schemas.microsoft.com/office/drawing/2014/main" val="3140149706"/>
                    </a:ext>
                  </a:extLst>
                </a:gridCol>
                <a:gridCol w="989724">
                  <a:extLst>
                    <a:ext uri="{9D8B030D-6E8A-4147-A177-3AD203B41FA5}">
                      <a16:colId xmlns="" xmlns:a16="http://schemas.microsoft.com/office/drawing/2014/main" val="3437176231"/>
                    </a:ext>
                  </a:extLst>
                </a:gridCol>
              </a:tblGrid>
              <a:tr h="370840">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0" dirty="0">
                          <a:solidFill>
                            <a:schemeClr val="tx1"/>
                          </a:solidFill>
                          <a:latin typeface="+mn-lt"/>
                          <a:ea typeface="Tahoma" panose="020B0604030504040204" pitchFamily="34" charset="0"/>
                          <a:cs typeface="Tahoma" panose="020B0604030504040204" pitchFamily="34" charset="0"/>
                        </a:rPr>
                        <a:t>Net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latin typeface="+mn-lt"/>
                          <a:ea typeface="Tahoma" panose="020B0604030504040204" pitchFamily="34" charset="0"/>
                          <a:cs typeface="Tahoma" panose="020B0604030504040204" pitchFamily="34" charset="0"/>
                        </a:rPr>
                        <a:t>XXX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08647397"/>
                  </a:ext>
                </a:extLst>
              </a:tr>
              <a:tr h="370840">
                <a:tc>
                  <a:txBody>
                    <a:bodyPr/>
                    <a:lstStyle/>
                    <a:p>
                      <a:r>
                        <a:rPr lang="en-US" dirty="0">
                          <a:solidFill>
                            <a:schemeClr val="tx1"/>
                          </a:solidFill>
                          <a:latin typeface="+mn-lt"/>
                          <a:ea typeface="Tahoma" panose="020B0604030504040204" pitchFamily="34" charset="0"/>
                          <a:cs typeface="Tahoma" panose="020B0604030504040204" pitchFamily="34" charset="0"/>
                        </a:rPr>
                        <a:t>Rule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ea typeface="Tahoma" panose="020B0604030504040204" pitchFamily="34" charset="0"/>
                          <a:cs typeface="Tahoma" panose="020B0604030504040204" pitchFamily="34" charset="0"/>
                        </a:rPr>
                        <a:t>Add decreases and subtract increases in noncash current 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latin typeface="+mn-lt"/>
                          <a:ea typeface="Tahoma" panose="020B0604030504040204" pitchFamily="34" charset="0"/>
                          <a:cs typeface="Tahoma" panose="020B0604030504040204" pitchFamily="34" charset="0"/>
                        </a:rPr>
                        <a:t>XXX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63527736"/>
                  </a:ext>
                </a:extLst>
              </a:tr>
              <a:tr h="370840">
                <a:tc>
                  <a:txBody>
                    <a:bodyPr/>
                    <a:lstStyle/>
                    <a:p>
                      <a:r>
                        <a:rPr lang="en-US" dirty="0">
                          <a:solidFill>
                            <a:schemeClr val="tx1"/>
                          </a:solidFill>
                          <a:latin typeface="+mn-lt"/>
                          <a:ea typeface="Tahoma" panose="020B0604030504040204" pitchFamily="34" charset="0"/>
                          <a:cs typeface="Tahoma" panose="020B0604030504040204" pitchFamily="34" charset="0"/>
                        </a:rPr>
                        <a:t>Rule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ea typeface="Tahoma" panose="020B0604030504040204" pitchFamily="34" charset="0"/>
                          <a:cs typeface="Tahoma" panose="020B0604030504040204" pitchFamily="34" charset="0"/>
                        </a:rPr>
                        <a:t>Add increases and subtract decreases in noncash current liabilities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latin typeface="+mn-lt"/>
                          <a:ea typeface="Tahoma" panose="020B0604030504040204" pitchFamily="34" charset="0"/>
                          <a:cs typeface="Tahoma" panose="020B0604030504040204" pitchFamily="34" charset="0"/>
                        </a:rPr>
                        <a:t>XXX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15564479"/>
                  </a:ext>
                </a:extLst>
              </a:tr>
              <a:tr h="370840">
                <a:tc>
                  <a:txBody>
                    <a:bodyPr/>
                    <a:lstStyle/>
                    <a:p>
                      <a:r>
                        <a:rPr lang="en-US" dirty="0">
                          <a:solidFill>
                            <a:schemeClr val="tx1"/>
                          </a:solidFill>
                          <a:latin typeface="+mn-lt"/>
                          <a:ea typeface="Tahoma" panose="020B0604030504040204" pitchFamily="34" charset="0"/>
                          <a:cs typeface="Tahoma" panose="020B0604030504040204" pitchFamily="34" charset="0"/>
                        </a:rPr>
                        <a:t>Rule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ea typeface="Tahoma" panose="020B0604030504040204" pitchFamily="34" charset="0"/>
                          <a:cs typeface="Tahoma" panose="020B0604030504040204" pitchFamily="34" charset="0"/>
                        </a:rPr>
                        <a:t>Add noncash expenses (e.g., depreciation)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latin typeface="+mn-lt"/>
                          <a:ea typeface="Tahoma" panose="020B0604030504040204" pitchFamily="34" charset="0"/>
                          <a:cs typeface="Tahoma" panose="020B0604030504040204" pitchFamily="34" charset="0"/>
                        </a:rPr>
                        <a:t>XXX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43244657"/>
                  </a:ext>
                </a:extLst>
              </a:tr>
              <a:tr h="370840">
                <a:tc>
                  <a:txBody>
                    <a:bodyPr/>
                    <a:lstStyle/>
                    <a:p>
                      <a:r>
                        <a:rPr lang="en-US" dirty="0">
                          <a:solidFill>
                            <a:schemeClr val="tx1"/>
                          </a:solidFill>
                          <a:latin typeface="+mn-lt"/>
                          <a:ea typeface="Tahoma" panose="020B0604030504040204" pitchFamily="34" charset="0"/>
                          <a:cs typeface="Tahoma" panose="020B0604030504040204" pitchFamily="34" charset="0"/>
                        </a:rPr>
                        <a:t>Rule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ea typeface="Tahoma" panose="020B0604030504040204" pitchFamily="34" charset="0"/>
                          <a:cs typeface="Tahoma" panose="020B0604030504040204" pitchFamily="34" charset="0"/>
                        </a:rPr>
                        <a:t>Add losses and subtract gains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a:solidFill>
                            <a:schemeClr val="tx1"/>
                          </a:solidFill>
                          <a:latin typeface="+mn-lt"/>
                          <a:ea typeface="Tahoma" panose="020B0604030504040204" pitchFamily="34" charset="0"/>
                          <a:cs typeface="Tahoma" panose="020B0604030504040204" pitchFamily="34" charset="0"/>
                        </a:rPr>
                        <a:t>XXX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35081785"/>
                  </a:ext>
                </a:extLst>
              </a:tr>
              <a:tr h="370840">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ea typeface="Tahoma" panose="020B0604030504040204" pitchFamily="34" charset="0"/>
                          <a:cs typeface="Tahoma" panose="020B0604030504040204" pitchFamily="34" charset="0"/>
                        </a:rPr>
                        <a:t>Net cash flow from operating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dbl" baseline="0" dirty="0">
                          <a:solidFill>
                            <a:schemeClr val="tx1"/>
                          </a:solidFill>
                          <a:latin typeface="+mn-lt"/>
                          <a:ea typeface="Tahoma" panose="020B0604030504040204" pitchFamily="34" charset="0"/>
                          <a:cs typeface="Tahoma" panose="020B0604030504040204" pitchFamily="34" charset="0"/>
                        </a:rPr>
                        <a:t>XXX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8362891"/>
                  </a:ext>
                </a:extLst>
              </a:tr>
            </a:tbl>
          </a:graphicData>
        </a:graphic>
      </p:graphicFrame>
    </p:spTree>
    <p:extLst>
      <p:ext uri="{BB962C8B-B14F-4D97-AF65-F5344CB8AC3E}">
        <p14:creationId xmlns:p14="http://schemas.microsoft.com/office/powerpoint/2010/main" val="41889815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2800" b="1" dirty="0">
                <a:ea typeface="Tahoma" panose="020B0604030504040204" pitchFamily="34" charset="0"/>
                <a:cs typeface="Tahoma" panose="020B0604030504040204" pitchFamily="34" charset="0"/>
              </a:rPr>
              <a:t>Exhibit 12.10: Indirect </a:t>
            </a:r>
            <a:r>
              <a:rPr lang="en-US" sz="2800" b="1" dirty="0" smtClean="0">
                <a:ea typeface="Tahoma" panose="020B0604030504040204" pitchFamily="34" charset="0"/>
                <a:cs typeface="Tahoma" panose="020B0604030504040204" pitchFamily="34" charset="0"/>
              </a:rPr>
              <a:t>Method—Rule-based </a:t>
            </a:r>
            <a:r>
              <a:rPr lang="en-US" sz="2800" b="1" dirty="0">
                <a:ea typeface="Tahoma" panose="020B0604030504040204" pitchFamily="34" charset="0"/>
                <a:cs typeface="Tahoma" panose="020B0604030504040204" pitchFamily="34" charset="0"/>
              </a:rPr>
              <a:t>Approach</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18</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49633150-333D-45A1-A672-41B6A1C22737}"/>
              </a:ext>
            </a:extLst>
          </p:cNvPr>
          <p:cNvGraphicFramePr>
            <a:graphicFrameLocks noGrp="1"/>
          </p:cNvGraphicFramePr>
          <p:nvPr>
            <p:extLst>
              <p:ext uri="{D42A27DB-BD31-4B8C-83A1-F6EECF244321}">
                <p14:modId xmlns:p14="http://schemas.microsoft.com/office/powerpoint/2010/main" val="2499956470"/>
              </p:ext>
            </p:extLst>
          </p:nvPr>
        </p:nvGraphicFramePr>
        <p:xfrm>
          <a:off x="1219200" y="838200"/>
          <a:ext cx="7315200" cy="5365515"/>
        </p:xfrm>
        <a:graphic>
          <a:graphicData uri="http://schemas.openxmlformats.org/drawingml/2006/table">
            <a:tbl>
              <a:tblPr firstRow="1" bandRow="1">
                <a:tableStyleId>{69CF1AB2-1976-4502-BF36-3FF5EA218861}</a:tableStyleId>
              </a:tblPr>
              <a:tblGrid>
                <a:gridCol w="1147483">
                  <a:extLst>
                    <a:ext uri="{9D8B030D-6E8A-4147-A177-3AD203B41FA5}">
                      <a16:colId xmlns="" xmlns:a16="http://schemas.microsoft.com/office/drawing/2014/main" val="4226621820"/>
                    </a:ext>
                  </a:extLst>
                </a:gridCol>
                <a:gridCol w="5235388">
                  <a:extLst>
                    <a:ext uri="{9D8B030D-6E8A-4147-A177-3AD203B41FA5}">
                      <a16:colId xmlns="" xmlns:a16="http://schemas.microsoft.com/office/drawing/2014/main" val="3700692298"/>
                    </a:ext>
                  </a:extLst>
                </a:gridCol>
                <a:gridCol w="932329">
                  <a:extLst>
                    <a:ext uri="{9D8B030D-6E8A-4147-A177-3AD203B41FA5}">
                      <a16:colId xmlns="" xmlns:a16="http://schemas.microsoft.com/office/drawing/2014/main" val="785824074"/>
                    </a:ext>
                  </a:extLst>
                </a:gridCol>
              </a:tblGrid>
              <a:tr h="860612">
                <a:tc gridSpan="3">
                  <a:txBody>
                    <a:bodyPr/>
                    <a:lstStyle/>
                    <a:p>
                      <a:pPr algn="ctr"/>
                      <a:r>
                        <a:rPr lang="en-US" sz="1700" dirty="0">
                          <a:latin typeface="+mn-lt"/>
                          <a:ea typeface="Tahoma" panose="020B0604030504040204" pitchFamily="34" charset="0"/>
                          <a:cs typeface="Tahoma" panose="020B0604030504040204" pitchFamily="34" charset="0"/>
                        </a:rPr>
                        <a:t>NEW SOUTH COMPANY</a:t>
                      </a:r>
                    </a:p>
                    <a:p>
                      <a:pPr algn="ctr"/>
                      <a:r>
                        <a:rPr lang="en-US" sz="1700" dirty="0">
                          <a:latin typeface="+mn-lt"/>
                          <a:ea typeface="Tahoma" panose="020B0604030504040204" pitchFamily="34" charset="0"/>
                          <a:cs typeface="Tahoma" panose="020B0604030504040204" pitchFamily="34" charset="0"/>
                        </a:rPr>
                        <a:t>Statement of Cash Flows</a:t>
                      </a:r>
                    </a:p>
                    <a:p>
                      <a:pPr algn="ctr"/>
                      <a:r>
                        <a:rPr lang="en-US" sz="1700" dirty="0">
                          <a:latin typeface="+mn-lt"/>
                          <a:ea typeface="Tahoma" panose="020B0604030504040204" pitchFamily="34" charset="0"/>
                          <a:cs typeface="Tahoma" panose="020B0604030504040204" pitchFamily="34" charset="0"/>
                        </a:rPr>
                        <a:t>For the Year ended Dec. 31, Year 2</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2668958666"/>
                  </a:ext>
                </a:extLst>
              </a:tr>
              <a:tr h="344244">
                <a:tc>
                  <a:txBody>
                    <a:bodyPr/>
                    <a:lstStyle/>
                    <a:p>
                      <a:r>
                        <a:rPr lang="en-US" sz="1000" b="1" dirty="0">
                          <a:latin typeface="+mn-lt"/>
                          <a:ea typeface="Tahoma" panose="020B0604030504040204" pitchFamily="34" charset="0"/>
                          <a:cs typeface="Tahoma" panose="020B0604030504040204" pitchFamily="34" charset="0"/>
                        </a:rPr>
                        <a:t>Applicable Rule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dirty="0">
                          <a:latin typeface="+mn-lt"/>
                          <a:ea typeface="Tahoma" panose="020B0604030504040204" pitchFamily="34" charset="0"/>
                          <a:cs typeface="Tahoma" panose="020B0604030504040204" pitchFamily="34" charset="0"/>
                        </a:rPr>
                        <a:t>Cash Flows from Operating Activities</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700" dirty="0">
                        <a:latin typeface="+mn-lt"/>
                        <a:ea typeface="Tahoma" panose="020B0604030504040204" pitchFamily="34" charset="0"/>
                        <a:cs typeface="Tahoma" panose="020B0604030504040204" pitchFamily="34" charset="0"/>
                      </a:endParaRP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00537128"/>
                  </a:ext>
                </a:extLst>
              </a:tr>
              <a:tr h="297423">
                <a:tc>
                  <a:txBody>
                    <a:bodyPr/>
                    <a:lstStyle/>
                    <a:p>
                      <a:endParaRPr lang="en-US" sz="1300" dirty="0">
                        <a:latin typeface="+mn-lt"/>
                        <a:ea typeface="Tahoma" panose="020B0604030504040204" pitchFamily="34" charset="0"/>
                        <a:cs typeface="Tahoma" panose="020B0604030504040204" pitchFamily="34" charset="0"/>
                      </a:endParaRP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Net income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$7,000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02739327"/>
                  </a:ext>
                </a:extLst>
              </a:tr>
              <a:tr h="290572">
                <a:tc>
                  <a:txBody>
                    <a:bodyPr/>
                    <a:lstStyle/>
                    <a:p>
                      <a:endParaRPr lang="en-US" sz="1300" dirty="0">
                        <a:latin typeface="+mn-lt"/>
                        <a:ea typeface="Tahoma" panose="020B0604030504040204" pitchFamily="34" charset="0"/>
                        <a:cs typeface="Tahoma" panose="020B0604030504040204" pitchFamily="34" charset="0"/>
                      </a:endParaRP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a:latin typeface="+mn-lt"/>
                          <a:ea typeface="Tahoma" panose="020B0604030504040204" pitchFamily="34" charset="0"/>
                          <a:cs typeface="Tahoma" panose="020B0604030504040204" pitchFamily="34" charset="0"/>
                        </a:rPr>
                        <a:t>Adjustments to reconcile net income to net cash flow from operating activities</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300" dirty="0">
                        <a:latin typeface="+mn-lt"/>
                        <a:ea typeface="Tahoma" panose="020B0604030504040204" pitchFamily="34" charset="0"/>
                        <a:cs typeface="Tahoma" panose="020B0604030504040204" pitchFamily="34" charset="0"/>
                      </a:endParaRP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1336843"/>
                  </a:ext>
                </a:extLst>
              </a:tr>
              <a:tr h="297423">
                <a:tc>
                  <a:txBody>
                    <a:bodyPr/>
                    <a:lstStyle/>
                    <a:p>
                      <a:r>
                        <a:rPr lang="en-US" sz="1300" dirty="0">
                          <a:latin typeface="+mn-lt"/>
                          <a:ea typeface="Tahoma" panose="020B0604030504040204" pitchFamily="34" charset="0"/>
                          <a:cs typeface="Tahoma" panose="020B0604030504040204" pitchFamily="34" charset="0"/>
                        </a:rPr>
                        <a:t>Rule 1</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Decrease in accounts receivable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200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5832372"/>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1</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Increase in interest receivable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(100)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67344549"/>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1</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Increase in inventory</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(700)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93499093"/>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2</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Decrease in accounts payable for inventory purchases</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(300)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68884174"/>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1</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Decrease in prepaid insurance </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300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90256686"/>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2</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Increase in salaries payable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100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64260276"/>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2</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Increase in other operating expenses payable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200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82270166"/>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2</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Decrease in interest payable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(200)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04428437"/>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2</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Decrease in unearned rent revenue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(1,000)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9240425"/>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3</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Depreciation expense</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dirty="0">
                          <a:latin typeface="+mn-lt"/>
                          <a:ea typeface="Tahoma" panose="020B0604030504040204" pitchFamily="34" charset="0"/>
                          <a:cs typeface="Tahoma" panose="020B0604030504040204" pitchFamily="34" charset="0"/>
                        </a:rPr>
                        <a:t>1,000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21383560"/>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latin typeface="+mn-lt"/>
                          <a:ea typeface="Tahoma" panose="020B0604030504040204" pitchFamily="34" charset="0"/>
                          <a:cs typeface="Tahoma" panose="020B0604030504040204" pitchFamily="34" charset="0"/>
                        </a:rPr>
                        <a:t>Rule 4</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Gain on sale of store fixtures</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u="sng" dirty="0">
                          <a:latin typeface="+mn-lt"/>
                          <a:ea typeface="Tahoma" panose="020B0604030504040204" pitchFamily="34" charset="0"/>
                          <a:cs typeface="Tahoma" panose="020B0604030504040204" pitchFamily="34" charset="0"/>
                        </a:rPr>
                        <a:t>(600)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22658896"/>
                  </a:ext>
                </a:extLst>
              </a:tr>
              <a:tr h="29742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300" dirty="0">
                        <a:latin typeface="+mn-lt"/>
                        <a:ea typeface="Tahoma" panose="020B0604030504040204" pitchFamily="34" charset="0"/>
                        <a:cs typeface="Tahoma" panose="020B0604030504040204" pitchFamily="34" charset="0"/>
                      </a:endParaRP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a:latin typeface="+mn-lt"/>
                          <a:ea typeface="Tahoma" panose="020B0604030504040204" pitchFamily="34" charset="0"/>
                          <a:cs typeface="Tahoma" panose="020B0604030504040204" pitchFamily="34" charset="0"/>
                        </a:rPr>
                        <a:t>Net cash flow from operating activities</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300" u="dbl" baseline="0" dirty="0">
                          <a:latin typeface="+mn-lt"/>
                          <a:ea typeface="Tahoma" panose="020B0604030504040204" pitchFamily="34" charset="0"/>
                          <a:cs typeface="Tahoma" panose="020B0604030504040204" pitchFamily="34" charset="0"/>
                        </a:rPr>
                        <a:t>$5,900</a:t>
                      </a:r>
                    </a:p>
                  </a:txBody>
                  <a:tcPr marL="86061" marR="86061" marT="43031" marB="430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64830382"/>
                  </a:ext>
                </a:extLst>
              </a:tr>
            </a:tbl>
          </a:graphicData>
        </a:graphic>
      </p:graphicFrame>
    </p:spTree>
    <p:extLst>
      <p:ext uri="{BB962C8B-B14F-4D97-AF65-F5344CB8AC3E}">
        <p14:creationId xmlns:p14="http://schemas.microsoft.com/office/powerpoint/2010/main" val="21167614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Reporting Format for the Statement of Cash Flows </a:t>
            </a:r>
          </a:p>
        </p:txBody>
      </p:sp>
      <p:sp>
        <p:nvSpPr>
          <p:cNvPr id="2" name="Content Placeholder 1"/>
          <p:cNvSpPr>
            <a:spLocks noGrp="1"/>
          </p:cNvSpPr>
          <p:nvPr>
            <p:ph idx="1"/>
          </p:nvPr>
        </p:nvSpPr>
        <p:spPr/>
        <p:txBody>
          <a:bodyPr/>
          <a:lstStyle/>
          <a:p>
            <a:pPr>
              <a:buClr>
                <a:schemeClr val="tx1"/>
              </a:buClr>
            </a:pPr>
            <a:endParaRPr lang="en-US" sz="2600" dirty="0" smtClean="0"/>
          </a:p>
          <a:p>
            <a:pPr>
              <a:buClr>
                <a:schemeClr val="tx1"/>
              </a:buClr>
            </a:pPr>
            <a:r>
              <a:rPr lang="en-US" sz="2600" dirty="0" smtClean="0"/>
              <a:t>The </a:t>
            </a:r>
            <a:r>
              <a:rPr lang="en-US" sz="2600" dirty="0"/>
              <a:t>statement of cash flows must include the following three </a:t>
            </a:r>
            <a:r>
              <a:rPr lang="en-US" sz="2600" dirty="0" smtClean="0"/>
              <a:t>sections:</a:t>
            </a:r>
          </a:p>
          <a:p>
            <a:pPr lvl="1">
              <a:buClr>
                <a:schemeClr val="tx1"/>
              </a:buClr>
            </a:pPr>
            <a:r>
              <a:rPr lang="en-US" sz="2600" dirty="0" smtClean="0"/>
              <a:t>Operating activities</a:t>
            </a:r>
          </a:p>
          <a:p>
            <a:pPr lvl="1">
              <a:buClr>
                <a:schemeClr val="tx1"/>
              </a:buClr>
            </a:pPr>
            <a:r>
              <a:rPr lang="en-US" sz="2600" dirty="0" smtClean="0"/>
              <a:t>Investing activities</a:t>
            </a:r>
          </a:p>
          <a:p>
            <a:pPr lvl="1">
              <a:buClr>
                <a:schemeClr val="tx1"/>
              </a:buClr>
            </a:pPr>
            <a:r>
              <a:rPr lang="en-US" sz="2600" dirty="0" smtClean="0"/>
              <a:t>Financing activities</a:t>
            </a:r>
            <a:endParaRPr lang="en-US" sz="2600" dirty="0"/>
          </a:p>
        </p:txBody>
      </p:sp>
      <p:sp>
        <p:nvSpPr>
          <p:cNvPr id="6" name="Text Placeholder 5"/>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4294967295"/>
          </p:nvPr>
        </p:nvSpPr>
        <p:spPr>
          <a:xfrm>
            <a:off x="8305800" y="6477000"/>
            <a:ext cx="838200" cy="381000"/>
          </a:xfrm>
          <a:prstGeom prst="rect">
            <a:avLst/>
          </a:prstGeom>
        </p:spPr>
        <p:txBody>
          <a:bodyPr/>
          <a:lstStyle/>
          <a:p>
            <a:pPr>
              <a:defRPr/>
            </a:pPr>
            <a:r>
              <a:rPr lang="en-US" dirty="0">
                <a:solidFill>
                  <a:schemeClr val="bg1"/>
                </a:solidFill>
              </a:rPr>
              <a:t>  12-</a:t>
            </a:r>
            <a:fld id="{86103F27-AA34-4069-B652-A178AD0674B3}" type="slidenum">
              <a:rPr lang="en-US" smtClean="0">
                <a:solidFill>
                  <a:schemeClr val="bg1"/>
                </a:solidFill>
              </a:rPr>
              <a:pPr>
                <a:defRPr/>
              </a:pPr>
              <a:t>1</a:t>
            </a:fld>
            <a:endParaRPr lang="en-US" dirty="0">
              <a:solidFill>
                <a:schemeClr val="bg1"/>
              </a:solidFill>
            </a:endParaRPr>
          </a:p>
        </p:txBody>
      </p:sp>
    </p:spTree>
    <p:extLst>
      <p:ext uri="{BB962C8B-B14F-4D97-AF65-F5344CB8AC3E}">
        <p14:creationId xmlns:p14="http://schemas.microsoft.com/office/powerpoint/2010/main" val="2000141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12-2: Prepare the operating activities section of a statement of cash flows using the direct method.</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12-</a:t>
            </a:r>
            <a:fld id="{8E04DE85-5BF3-4C03-A70B-7F1A18BE4AC7}" type="slidenum">
              <a:rPr lang="en-US" smtClean="0">
                <a:solidFill>
                  <a:schemeClr val="bg1"/>
                </a:solidFill>
                <a:cs typeface="Arial" charset="0"/>
              </a:rPr>
              <a:pPr/>
              <a:t>19</a:t>
            </a:fld>
            <a:endParaRPr lang="en-US" dirty="0">
              <a:solidFill>
                <a:schemeClr val="bg1"/>
              </a:solidFill>
              <a:cs typeface="Arial" charset="0"/>
            </a:endParaRPr>
          </a:p>
        </p:txBody>
      </p:sp>
    </p:spTree>
    <p:extLst>
      <p:ext uri="{BB962C8B-B14F-4D97-AF65-F5344CB8AC3E}">
        <p14:creationId xmlns:p14="http://schemas.microsoft.com/office/powerpoint/2010/main" val="38924992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400" b="1" dirty="0">
                <a:latin typeface="Tahoma" panose="020B0604030504040204" pitchFamily="34" charset="0"/>
                <a:ea typeface="Tahoma" panose="020B0604030504040204" pitchFamily="34" charset="0"/>
                <a:cs typeface="Tahoma" panose="020B0604030504040204" pitchFamily="34" charset="0"/>
              </a:rPr>
              <a:t>Operating </a:t>
            </a:r>
            <a:r>
              <a:rPr lang="en-US" sz="3400" b="1" dirty="0" smtClean="0">
                <a:latin typeface="Tahoma" panose="020B0604030504040204" pitchFamily="34" charset="0"/>
                <a:ea typeface="Tahoma" panose="020B0604030504040204" pitchFamily="34" charset="0"/>
                <a:cs typeface="Tahoma" panose="020B0604030504040204" pitchFamily="34" charset="0"/>
              </a:rPr>
              <a:t>Activities: Direct </a:t>
            </a:r>
            <a:r>
              <a:rPr lang="en-US" sz="3400" b="1" dirty="0">
                <a:latin typeface="Tahoma" panose="020B0604030504040204" pitchFamily="34" charset="0"/>
                <a:ea typeface="Tahoma" panose="020B0604030504040204" pitchFamily="34" charset="0"/>
                <a:cs typeface="Tahoma" panose="020B0604030504040204" pitchFamily="34" charset="0"/>
              </a:rPr>
              <a:t>Method</a:t>
            </a:r>
          </a:p>
        </p:txBody>
      </p:sp>
      <p:sp>
        <p:nvSpPr>
          <p:cNvPr id="2" name="Content Placeholder 1"/>
          <p:cNvSpPr>
            <a:spLocks noGrp="1"/>
          </p:cNvSpPr>
          <p:nvPr>
            <p:ph idx="1"/>
          </p:nvPr>
        </p:nvSpPr>
        <p:spPr/>
        <p:txBody>
          <a:bodyPr/>
          <a:lstStyle/>
          <a:p>
            <a:r>
              <a:rPr lang="en-US" sz="2600" dirty="0">
                <a:ea typeface="Tahoma" panose="020B0604030504040204" pitchFamily="34" charset="0"/>
                <a:cs typeface="Tahoma" panose="020B0604030504040204" pitchFamily="34" charset="0"/>
              </a:rPr>
              <a:t>The operating activities section of the statement of cash flows can also </a:t>
            </a:r>
            <a:r>
              <a:rPr lang="en-US" sz="2600" dirty="0" smtClean="0">
                <a:ea typeface="Tahoma" panose="020B0604030504040204" pitchFamily="34" charset="0"/>
                <a:cs typeface="Tahoma" panose="020B0604030504040204" pitchFamily="34" charset="0"/>
              </a:rPr>
              <a:t>be prepared using the </a:t>
            </a:r>
            <a:r>
              <a:rPr lang="en-US" sz="2600" dirty="0">
                <a:ea typeface="Tahoma" panose="020B0604030504040204" pitchFamily="34" charset="0"/>
                <a:cs typeface="Tahoma" panose="020B0604030504040204" pitchFamily="34" charset="0"/>
              </a:rPr>
              <a:t>direct </a:t>
            </a:r>
            <a:r>
              <a:rPr lang="en-US" sz="2600" dirty="0" smtClean="0">
                <a:ea typeface="Tahoma" panose="020B0604030504040204" pitchFamily="34" charset="0"/>
                <a:cs typeface="Tahoma" panose="020B0604030504040204" pitchFamily="34" charset="0"/>
              </a:rPr>
              <a:t>method.</a:t>
            </a:r>
          </a:p>
          <a:p>
            <a:r>
              <a:rPr lang="en-US" sz="2600" dirty="0">
                <a:ea typeface="Tahoma" panose="020B0604030504040204" pitchFamily="34" charset="0"/>
                <a:cs typeface="Tahoma" panose="020B0604030504040204" pitchFamily="34" charset="0"/>
              </a:rPr>
              <a:t>This method shows specific sources and uses of cash associated with operating activities</a:t>
            </a:r>
            <a:r>
              <a:rPr lang="en-US" sz="2600" dirty="0" smtClean="0">
                <a:ea typeface="Tahoma" panose="020B0604030504040204" pitchFamily="34" charset="0"/>
                <a:cs typeface="Tahoma" panose="020B0604030504040204" pitchFamily="34" charset="0"/>
              </a:rPr>
              <a:t>.</a:t>
            </a:r>
            <a:endParaRPr lang="en-US" sz="2600" dirty="0"/>
          </a:p>
          <a:p>
            <a:pPr eaLnBrk="0" hangingPunct="0">
              <a:defRPr/>
            </a:pPr>
            <a:r>
              <a:rPr lang="en-US" sz="2600" dirty="0">
                <a:ea typeface="Tahoma" panose="020B0604030504040204" pitchFamily="34" charset="0"/>
                <a:cs typeface="Tahoma" panose="020B0604030504040204" pitchFamily="34" charset="0"/>
              </a:rPr>
              <a:t>Only the operating activities section is affected by the </a:t>
            </a:r>
            <a:r>
              <a:rPr lang="en-US" sz="2600" dirty="0" smtClean="0">
                <a:ea typeface="Tahoma" panose="020B0604030504040204" pitchFamily="34" charset="0"/>
                <a:cs typeface="Tahoma" panose="020B0604030504040204" pitchFamily="34" charset="0"/>
              </a:rPr>
              <a:t>different approach.</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20</a:t>
            </a:fld>
            <a:endParaRPr lang="en-US" dirty="0">
              <a:solidFill>
                <a:schemeClr val="bg1"/>
              </a:solidFill>
              <a:cs typeface="Arial" charset="0"/>
            </a:endParaRPr>
          </a:p>
        </p:txBody>
      </p:sp>
    </p:spTree>
    <p:extLst>
      <p:ext uri="{BB962C8B-B14F-4D97-AF65-F5344CB8AC3E}">
        <p14:creationId xmlns:p14="http://schemas.microsoft.com/office/powerpoint/2010/main" val="12730024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751F5B-6C78-4E9B-A849-725BD8130063}"/>
              </a:ext>
            </a:extLst>
          </p:cNvPr>
          <p:cNvSpPr>
            <a:spLocks noGrp="1"/>
          </p:cNvSpPr>
          <p:nvPr>
            <p:ph type="title"/>
          </p:nvPr>
        </p:nvSpPr>
        <p:spPr/>
        <p:txBody>
          <a:bodyPr/>
          <a:lstStyle/>
          <a:p>
            <a:r>
              <a:rPr lang="en-US" b="1" dirty="0">
                <a:ea typeface="Tahoma" panose="020B0604030504040204" pitchFamily="34" charset="0"/>
                <a:cs typeface="Tahoma" panose="020B0604030504040204" pitchFamily="34" charset="0"/>
              </a:rPr>
              <a:t>Exhibit 12.11: Operating </a:t>
            </a:r>
            <a:r>
              <a:rPr lang="en-US" b="1" dirty="0" smtClean="0">
                <a:ea typeface="Tahoma" panose="020B0604030504040204" pitchFamily="34" charset="0"/>
                <a:cs typeface="Tahoma" panose="020B0604030504040204" pitchFamily="34" charset="0"/>
              </a:rPr>
              <a:t>Activities—Direct </a:t>
            </a:r>
            <a:r>
              <a:rPr lang="en-US" b="1" dirty="0">
                <a:ea typeface="Tahoma" panose="020B0604030504040204" pitchFamily="34" charset="0"/>
                <a:cs typeface="Tahoma" panose="020B0604030504040204" pitchFamily="34" charset="0"/>
              </a:rPr>
              <a:t>Method</a:t>
            </a:r>
          </a:p>
        </p:txBody>
      </p:sp>
      <p:sp>
        <p:nvSpPr>
          <p:cNvPr id="7" name="Text Placeholder 6"/>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 xmlns:a16="http://schemas.microsoft.com/office/drawing/2014/main" id="{AD9AB718-AF55-4F70-BE72-5CB12462EE5A}"/>
              </a:ext>
            </a:extLst>
          </p:cNvPr>
          <p:cNvSpPr>
            <a:spLocks noGrp="1"/>
          </p:cNvSpPr>
          <p:nvPr>
            <p:ph type="sldNum" sz="quarter" idx="4294967295"/>
          </p:nvPr>
        </p:nvSpPr>
        <p:spPr>
          <a:xfrm>
            <a:off x="8077200" y="6477000"/>
            <a:ext cx="1066800" cy="381000"/>
          </a:xfrm>
          <a:prstGeom prst="rect">
            <a:avLst/>
          </a:prstGeom>
        </p:spPr>
        <p:txBody>
          <a:bodyPr/>
          <a:lstStyle/>
          <a:p>
            <a:pPr>
              <a:defRPr/>
            </a:pPr>
            <a:r>
              <a:rPr lang="en-US" dirty="0"/>
              <a:t>  </a:t>
            </a:r>
            <a:r>
              <a:rPr lang="en-US" dirty="0">
                <a:solidFill>
                  <a:schemeClr val="bg1"/>
                </a:solidFill>
              </a:rPr>
              <a:t>12-</a:t>
            </a:r>
            <a:fld id="{86103F27-AA34-4069-B652-A178AD0674B3}" type="slidenum">
              <a:rPr lang="en-US" smtClean="0">
                <a:solidFill>
                  <a:schemeClr val="bg1"/>
                </a:solidFill>
              </a:rPr>
              <a:pPr>
                <a:defRPr/>
              </a:pPr>
              <a:t>21</a:t>
            </a:fld>
            <a:endParaRPr lang="en-US" dirty="0">
              <a:solidFill>
                <a:schemeClr val="bg1"/>
              </a:solidFill>
            </a:endParaRPr>
          </a:p>
        </p:txBody>
      </p:sp>
      <p:graphicFrame>
        <p:nvGraphicFramePr>
          <p:cNvPr id="4" name="Table 3">
            <a:extLst>
              <a:ext uri="{FF2B5EF4-FFF2-40B4-BE49-F238E27FC236}">
                <a16:creationId xmlns="" xmlns:a16="http://schemas.microsoft.com/office/drawing/2014/main" id="{05969BD5-6F20-42C0-853E-E01679E094AA}"/>
              </a:ext>
            </a:extLst>
          </p:cNvPr>
          <p:cNvGraphicFramePr>
            <a:graphicFrameLocks noGrp="1"/>
          </p:cNvGraphicFramePr>
          <p:nvPr>
            <p:extLst>
              <p:ext uri="{D42A27DB-BD31-4B8C-83A1-F6EECF244321}">
                <p14:modId xmlns:p14="http://schemas.microsoft.com/office/powerpoint/2010/main" val="3758091626"/>
              </p:ext>
            </p:extLst>
          </p:nvPr>
        </p:nvGraphicFramePr>
        <p:xfrm>
          <a:off x="256784" y="1524000"/>
          <a:ext cx="8630432" cy="3962400"/>
        </p:xfrm>
        <a:graphic>
          <a:graphicData uri="http://schemas.openxmlformats.org/drawingml/2006/table">
            <a:tbl>
              <a:tblPr firstRow="1" bandRow="1">
                <a:tableStyleId>{69CF1AB2-1976-4502-BF36-3FF5EA218861}</a:tableStyleId>
              </a:tblPr>
              <a:tblGrid>
                <a:gridCol w="2442575">
                  <a:extLst>
                    <a:ext uri="{9D8B030D-6E8A-4147-A177-3AD203B41FA5}">
                      <a16:colId xmlns="" xmlns:a16="http://schemas.microsoft.com/office/drawing/2014/main" val="449743314"/>
                    </a:ext>
                  </a:extLst>
                </a:gridCol>
                <a:gridCol w="4640893">
                  <a:extLst>
                    <a:ext uri="{9D8B030D-6E8A-4147-A177-3AD203B41FA5}">
                      <a16:colId xmlns="" xmlns:a16="http://schemas.microsoft.com/office/drawing/2014/main" val="348956758"/>
                    </a:ext>
                  </a:extLst>
                </a:gridCol>
                <a:gridCol w="1546964">
                  <a:extLst>
                    <a:ext uri="{9D8B030D-6E8A-4147-A177-3AD203B41FA5}">
                      <a16:colId xmlns="" xmlns:a16="http://schemas.microsoft.com/office/drawing/2014/main" val="1230313122"/>
                    </a:ext>
                  </a:extLst>
                </a:gridCol>
              </a:tblGrid>
              <a:tr h="396240">
                <a:tc>
                  <a:txBody>
                    <a:bodyPr/>
                    <a:lstStyle/>
                    <a:p>
                      <a:r>
                        <a:rPr lang="en-US" sz="1900" dirty="0">
                          <a:latin typeface="+mn-lt"/>
                          <a:ea typeface="Tahoma" panose="020B0604030504040204" pitchFamily="34" charset="0"/>
                          <a:cs typeface="Tahoma" panose="020B0604030504040204" pitchFamily="34" charset="0"/>
                        </a:rPr>
                        <a:t>Reference</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Cash flows from Operating Activities</a:t>
                      </a:r>
                    </a:p>
                  </a:txBody>
                  <a:tcPr marL="97703" marR="97703" marT="48852" marB="48852"/>
                </a:tc>
                <a:tc>
                  <a:txBody>
                    <a:bodyPr/>
                    <a:lstStyle/>
                    <a:p>
                      <a:pPr algn="r"/>
                      <a:endParaRPr lang="en-US" sz="1900" dirty="0">
                        <a:latin typeface="+mn-lt"/>
                        <a:ea typeface="Tahoma" panose="020B0604030504040204" pitchFamily="34" charset="0"/>
                        <a:cs typeface="Tahoma" panose="020B0604030504040204" pitchFamily="34" charset="0"/>
                      </a:endParaRPr>
                    </a:p>
                  </a:txBody>
                  <a:tcPr marL="97703" marR="97703" marT="48852" marB="48852"/>
                </a:tc>
                <a:extLst>
                  <a:ext uri="{0D108BD9-81ED-4DB2-BD59-A6C34878D82A}">
                    <a16:rowId xmlns="" xmlns:a16="http://schemas.microsoft.com/office/drawing/2014/main" val="3001060082"/>
                  </a:ext>
                </a:extLst>
              </a:tr>
              <a:tr h="396240">
                <a:tc>
                  <a:txBody>
                    <a:bodyPr/>
                    <a:lstStyle/>
                    <a:p>
                      <a:r>
                        <a:rPr lang="en-US" sz="1900" dirty="0">
                          <a:latin typeface="+mn-lt"/>
                          <a:ea typeface="Tahoma" panose="020B0604030504040204" pitchFamily="34" charset="0"/>
                          <a:cs typeface="Tahoma" panose="020B0604030504040204" pitchFamily="34" charset="0"/>
                        </a:rPr>
                        <a:t>Table 1, page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Inflow from customers</a:t>
                      </a:r>
                    </a:p>
                  </a:txBody>
                  <a:tcPr marL="97703" marR="97703" marT="48852" marB="48852"/>
                </a:tc>
                <a:tc>
                  <a:txBody>
                    <a:bodyPr/>
                    <a:lstStyle/>
                    <a:p>
                      <a:pPr algn="r"/>
                      <a:r>
                        <a:rPr lang="en-US" sz="1900" dirty="0">
                          <a:latin typeface="+mn-lt"/>
                          <a:ea typeface="Tahoma" panose="020B0604030504040204" pitchFamily="34" charset="0"/>
                          <a:cs typeface="Tahoma" panose="020B0604030504040204" pitchFamily="34" charset="0"/>
                        </a:rPr>
                        <a:t>$20,800</a:t>
                      </a:r>
                    </a:p>
                  </a:txBody>
                  <a:tcPr marL="97703" marR="97703" marT="48852" marB="48852"/>
                </a:tc>
                <a:extLst>
                  <a:ext uri="{0D108BD9-81ED-4DB2-BD59-A6C34878D82A}">
                    <a16:rowId xmlns="" xmlns:a16="http://schemas.microsoft.com/office/drawing/2014/main" val="3827906880"/>
                  </a:ext>
                </a:extLst>
              </a:tr>
              <a:tr h="396240">
                <a:tc>
                  <a:txBody>
                    <a:bodyPr/>
                    <a:lstStyle/>
                    <a:p>
                      <a:r>
                        <a:rPr lang="en-US" sz="1900" dirty="0">
                          <a:latin typeface="+mn-lt"/>
                          <a:ea typeface="Tahoma" panose="020B0604030504040204" pitchFamily="34" charset="0"/>
                          <a:cs typeface="Tahoma" panose="020B0604030504040204" pitchFamily="34" charset="0"/>
                        </a:rPr>
                        <a:t>Table 2, page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Inflow from interest revenue</a:t>
                      </a:r>
                    </a:p>
                  </a:txBody>
                  <a:tcPr marL="97703" marR="97703" marT="48852" marB="48852"/>
                </a:tc>
                <a:tc>
                  <a:txBody>
                    <a:bodyPr/>
                    <a:lstStyle/>
                    <a:p>
                      <a:pPr algn="r"/>
                      <a:r>
                        <a:rPr lang="en-US" sz="1900" dirty="0">
                          <a:latin typeface="+mn-lt"/>
                          <a:ea typeface="Tahoma" panose="020B0604030504040204" pitchFamily="34" charset="0"/>
                          <a:cs typeface="Tahoma" panose="020B0604030504040204" pitchFamily="34" charset="0"/>
                        </a:rPr>
                        <a:t>600</a:t>
                      </a:r>
                    </a:p>
                  </a:txBody>
                  <a:tcPr marL="97703" marR="97703" marT="48852" marB="48852"/>
                </a:tc>
                <a:extLst>
                  <a:ext uri="{0D108BD9-81ED-4DB2-BD59-A6C34878D82A}">
                    <a16:rowId xmlns="" xmlns:a16="http://schemas.microsoft.com/office/drawing/2014/main" val="2467078101"/>
                  </a:ext>
                </a:extLst>
              </a:tr>
              <a:tr h="396240">
                <a:tc>
                  <a:txBody>
                    <a:bodyPr/>
                    <a:lstStyle/>
                    <a:p>
                      <a:r>
                        <a:rPr lang="en-US" sz="1900" dirty="0">
                          <a:latin typeface="+mn-lt"/>
                          <a:ea typeface="Tahoma" panose="020B0604030504040204" pitchFamily="34" charset="0"/>
                          <a:cs typeface="Tahoma" panose="020B0604030504040204" pitchFamily="34" charset="0"/>
                        </a:rPr>
                        <a:t>Table 4, page ---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Outflow for inventory purchases</a:t>
                      </a:r>
                    </a:p>
                  </a:txBody>
                  <a:tcPr marL="97703" marR="97703" marT="48852" marB="48852"/>
                </a:tc>
                <a:tc>
                  <a:txBody>
                    <a:bodyPr/>
                    <a:lstStyle/>
                    <a:p>
                      <a:pPr algn="r"/>
                      <a:r>
                        <a:rPr lang="en-US" sz="1900" dirty="0">
                          <a:latin typeface="+mn-lt"/>
                          <a:ea typeface="Tahoma" panose="020B0604030504040204" pitchFamily="34" charset="0"/>
                          <a:cs typeface="Tahoma" panose="020B0604030504040204" pitchFamily="34" charset="0"/>
                        </a:rPr>
                        <a:t>(11,500)</a:t>
                      </a:r>
                    </a:p>
                  </a:txBody>
                  <a:tcPr marL="97703" marR="97703" marT="48852" marB="48852"/>
                </a:tc>
                <a:extLst>
                  <a:ext uri="{0D108BD9-81ED-4DB2-BD59-A6C34878D82A}">
                    <a16:rowId xmlns="" xmlns:a16="http://schemas.microsoft.com/office/drawing/2014/main" val="887123026"/>
                  </a:ext>
                </a:extLst>
              </a:tr>
              <a:tr h="396240">
                <a:tc>
                  <a:txBody>
                    <a:bodyPr/>
                    <a:lstStyle/>
                    <a:p>
                      <a:r>
                        <a:rPr lang="en-US" sz="1900" dirty="0">
                          <a:latin typeface="+mn-lt"/>
                          <a:ea typeface="Tahoma" panose="020B0604030504040204" pitchFamily="34" charset="0"/>
                          <a:cs typeface="Tahoma" panose="020B0604030504040204" pitchFamily="34" charset="0"/>
                        </a:rPr>
                        <a:t>Table 5, page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Outflow to purchase insurance</a:t>
                      </a:r>
                    </a:p>
                  </a:txBody>
                  <a:tcPr marL="97703" marR="97703" marT="48852" marB="48852"/>
                </a:tc>
                <a:tc>
                  <a:txBody>
                    <a:bodyPr/>
                    <a:lstStyle/>
                    <a:p>
                      <a:pPr algn="r"/>
                      <a:r>
                        <a:rPr lang="en-US" sz="1900" dirty="0">
                          <a:latin typeface="+mn-lt"/>
                          <a:ea typeface="Tahoma" panose="020B0604030504040204" pitchFamily="34" charset="0"/>
                          <a:cs typeface="Tahoma" panose="020B0604030504040204" pitchFamily="34" charset="0"/>
                        </a:rPr>
                        <a:t>(1,000)</a:t>
                      </a:r>
                    </a:p>
                  </a:txBody>
                  <a:tcPr marL="97703" marR="97703" marT="48852" marB="48852"/>
                </a:tc>
                <a:extLst>
                  <a:ext uri="{0D108BD9-81ED-4DB2-BD59-A6C34878D82A}">
                    <a16:rowId xmlns="" xmlns:a16="http://schemas.microsoft.com/office/drawing/2014/main" val="2759801624"/>
                  </a:ext>
                </a:extLst>
              </a:tr>
              <a:tr h="396240">
                <a:tc>
                  <a:txBody>
                    <a:bodyPr/>
                    <a:lstStyle/>
                    <a:p>
                      <a:r>
                        <a:rPr lang="en-US" sz="1900" dirty="0">
                          <a:latin typeface="+mn-lt"/>
                          <a:ea typeface="Tahoma" panose="020B0604030504040204" pitchFamily="34" charset="0"/>
                          <a:cs typeface="Tahoma" panose="020B0604030504040204" pitchFamily="34" charset="0"/>
                        </a:rPr>
                        <a:t>Table 6, page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Outflow to pay salary expense</a:t>
                      </a:r>
                    </a:p>
                  </a:txBody>
                  <a:tcPr marL="97703" marR="97703" marT="48852" marB="48852"/>
                </a:tc>
                <a:tc>
                  <a:txBody>
                    <a:bodyPr/>
                    <a:lstStyle/>
                    <a:p>
                      <a:pPr algn="r"/>
                      <a:r>
                        <a:rPr lang="en-US" sz="1900" dirty="0">
                          <a:latin typeface="+mn-lt"/>
                          <a:ea typeface="Tahoma" panose="020B0604030504040204" pitchFamily="34" charset="0"/>
                          <a:cs typeface="Tahoma" panose="020B0604030504040204" pitchFamily="34" charset="0"/>
                        </a:rPr>
                        <a:t>(2,600)</a:t>
                      </a:r>
                    </a:p>
                  </a:txBody>
                  <a:tcPr marL="97703" marR="97703" marT="48852" marB="48852"/>
                </a:tc>
                <a:extLst>
                  <a:ext uri="{0D108BD9-81ED-4DB2-BD59-A6C34878D82A}">
                    <a16:rowId xmlns="" xmlns:a16="http://schemas.microsoft.com/office/drawing/2014/main" val="2721266078"/>
                  </a:ext>
                </a:extLst>
              </a:tr>
              <a:tr h="396240">
                <a:tc>
                  <a:txBody>
                    <a:bodyPr/>
                    <a:lstStyle/>
                    <a:p>
                      <a:r>
                        <a:rPr lang="en-US" sz="1900" dirty="0">
                          <a:latin typeface="+mn-lt"/>
                          <a:ea typeface="Tahoma" panose="020B0604030504040204" pitchFamily="34" charset="0"/>
                          <a:cs typeface="Tahoma" panose="020B0604030504040204" pitchFamily="34" charset="0"/>
                        </a:rPr>
                        <a:t>Table 7, page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Outflow for other operating expenses</a:t>
                      </a:r>
                    </a:p>
                  </a:txBody>
                  <a:tcPr marL="97703" marR="97703" marT="48852" marB="48852"/>
                </a:tc>
                <a:tc>
                  <a:txBody>
                    <a:bodyPr/>
                    <a:lstStyle/>
                    <a:p>
                      <a:pPr algn="r"/>
                      <a:r>
                        <a:rPr lang="en-US" sz="1900" dirty="0">
                          <a:latin typeface="+mn-lt"/>
                          <a:ea typeface="Tahoma" panose="020B0604030504040204" pitchFamily="34" charset="0"/>
                          <a:cs typeface="Tahoma" panose="020B0604030504040204" pitchFamily="34" charset="0"/>
                        </a:rPr>
                        <a:t>(1,200)</a:t>
                      </a:r>
                    </a:p>
                  </a:txBody>
                  <a:tcPr marL="97703" marR="97703" marT="48852" marB="48852"/>
                </a:tc>
                <a:extLst>
                  <a:ext uri="{0D108BD9-81ED-4DB2-BD59-A6C34878D82A}">
                    <a16:rowId xmlns="" xmlns:a16="http://schemas.microsoft.com/office/drawing/2014/main" val="3393432561"/>
                  </a:ext>
                </a:extLst>
              </a:tr>
              <a:tr h="396240">
                <a:tc>
                  <a:txBody>
                    <a:bodyPr/>
                    <a:lstStyle/>
                    <a:p>
                      <a:r>
                        <a:rPr lang="en-US" sz="1900" dirty="0">
                          <a:latin typeface="+mn-lt"/>
                          <a:ea typeface="Tahoma" panose="020B0604030504040204" pitchFamily="34" charset="0"/>
                          <a:cs typeface="Tahoma" panose="020B0604030504040204" pitchFamily="34" charset="0"/>
                        </a:rPr>
                        <a:t>Table 8, page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Outflow to pay interest expense</a:t>
                      </a:r>
                    </a:p>
                  </a:txBody>
                  <a:tcPr marL="97703" marR="97703" marT="48852" marB="48852"/>
                </a:tc>
                <a:tc>
                  <a:txBody>
                    <a:bodyPr/>
                    <a:lstStyle/>
                    <a:p>
                      <a:pPr algn="r"/>
                      <a:r>
                        <a:rPr lang="en-US" sz="1900" dirty="0">
                          <a:latin typeface="+mn-lt"/>
                          <a:ea typeface="Tahoma" panose="020B0604030504040204" pitchFamily="34" charset="0"/>
                          <a:cs typeface="Tahoma" panose="020B0604030504040204" pitchFamily="34" charset="0"/>
                        </a:rPr>
                        <a:t>(600)</a:t>
                      </a:r>
                    </a:p>
                  </a:txBody>
                  <a:tcPr marL="97703" marR="97703" marT="48852" marB="48852"/>
                </a:tc>
                <a:extLst>
                  <a:ext uri="{0D108BD9-81ED-4DB2-BD59-A6C34878D82A}">
                    <a16:rowId xmlns="" xmlns:a16="http://schemas.microsoft.com/office/drawing/2014/main" val="2201107027"/>
                  </a:ext>
                </a:extLst>
              </a:tr>
              <a:tr h="396240">
                <a:tc>
                  <a:txBody>
                    <a:bodyPr/>
                    <a:lstStyle/>
                    <a:p>
                      <a:r>
                        <a:rPr lang="en-US" sz="1900" dirty="0">
                          <a:latin typeface="+mn-lt"/>
                          <a:ea typeface="Tahoma" panose="020B0604030504040204" pitchFamily="34" charset="0"/>
                          <a:cs typeface="Tahoma" panose="020B0604030504040204" pitchFamily="34" charset="0"/>
                        </a:rPr>
                        <a:t>Table 9, page ---</a:t>
                      </a: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Inflow from rent revenue</a:t>
                      </a:r>
                    </a:p>
                  </a:txBody>
                  <a:tcPr marL="97703" marR="97703" marT="48852" marB="48852"/>
                </a:tc>
                <a:tc>
                  <a:txBody>
                    <a:bodyPr/>
                    <a:lstStyle/>
                    <a:p>
                      <a:pPr algn="r"/>
                      <a:r>
                        <a:rPr lang="en-US" sz="1900" u="sng" dirty="0">
                          <a:latin typeface="+mn-lt"/>
                          <a:ea typeface="Tahoma" panose="020B0604030504040204" pitchFamily="34" charset="0"/>
                          <a:cs typeface="Tahoma" panose="020B0604030504040204" pitchFamily="34" charset="0"/>
                        </a:rPr>
                        <a:t>1,400</a:t>
                      </a:r>
                    </a:p>
                  </a:txBody>
                  <a:tcPr marL="97703" marR="97703" marT="48852" marB="48852"/>
                </a:tc>
                <a:extLst>
                  <a:ext uri="{0D108BD9-81ED-4DB2-BD59-A6C34878D82A}">
                    <a16:rowId xmlns="" xmlns:a16="http://schemas.microsoft.com/office/drawing/2014/main" val="2354645547"/>
                  </a:ext>
                </a:extLst>
              </a:tr>
              <a:tr h="396240">
                <a:tc>
                  <a:txBody>
                    <a:bodyPr/>
                    <a:lstStyle/>
                    <a:p>
                      <a:endParaRPr lang="en-US" sz="1900" dirty="0">
                        <a:latin typeface="+mn-lt"/>
                        <a:ea typeface="Tahoma" panose="020B0604030504040204" pitchFamily="34" charset="0"/>
                        <a:cs typeface="Tahoma" panose="020B0604030504040204" pitchFamily="34" charset="0"/>
                      </a:endParaRPr>
                    </a:p>
                  </a:txBody>
                  <a:tcPr marL="97703" marR="97703" marT="48852" marB="48852"/>
                </a:tc>
                <a:tc>
                  <a:txBody>
                    <a:bodyPr/>
                    <a:lstStyle/>
                    <a:p>
                      <a:r>
                        <a:rPr lang="en-US" sz="1900" dirty="0">
                          <a:latin typeface="+mn-lt"/>
                          <a:ea typeface="Tahoma" panose="020B0604030504040204" pitchFamily="34" charset="0"/>
                          <a:cs typeface="Tahoma" panose="020B0604030504040204" pitchFamily="34" charset="0"/>
                        </a:rPr>
                        <a:t>Net cash flow from operating activities</a:t>
                      </a:r>
                    </a:p>
                  </a:txBody>
                  <a:tcPr marL="97703" marR="97703" marT="48852" marB="48852"/>
                </a:tc>
                <a:tc>
                  <a:txBody>
                    <a:bodyPr/>
                    <a:lstStyle/>
                    <a:p>
                      <a:pPr algn="r"/>
                      <a:r>
                        <a:rPr lang="en-US" sz="1900" u="dbl" baseline="0" dirty="0">
                          <a:latin typeface="+mn-lt"/>
                          <a:ea typeface="Tahoma" panose="020B0604030504040204" pitchFamily="34" charset="0"/>
                          <a:cs typeface="Tahoma" panose="020B0604030504040204" pitchFamily="34" charset="0"/>
                        </a:rPr>
                        <a:t>$5,900</a:t>
                      </a:r>
                    </a:p>
                  </a:txBody>
                  <a:tcPr marL="97703" marR="97703" marT="48852" marB="48852"/>
                </a:tc>
                <a:extLst>
                  <a:ext uri="{0D108BD9-81ED-4DB2-BD59-A6C34878D82A}">
                    <a16:rowId xmlns="" xmlns:a16="http://schemas.microsoft.com/office/drawing/2014/main" val="1396835450"/>
                  </a:ext>
                </a:extLst>
              </a:tr>
            </a:tbl>
          </a:graphicData>
        </a:graphic>
      </p:graphicFrame>
    </p:spTree>
    <p:extLst>
      <p:ext uri="{BB962C8B-B14F-4D97-AF65-F5344CB8AC3E}">
        <p14:creationId xmlns:p14="http://schemas.microsoft.com/office/powerpoint/2010/main" val="16739112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800" b="1" dirty="0">
                <a:ea typeface="Tahoma" panose="020B0604030504040204" pitchFamily="34" charset="0"/>
                <a:cs typeface="Tahoma" panose="020B0604030504040204" pitchFamily="34" charset="0"/>
              </a:rPr>
              <a:t>Operating Activities: Compare Methods</a:t>
            </a:r>
          </a:p>
        </p:txBody>
      </p:sp>
      <p:sp>
        <p:nvSpPr>
          <p:cNvPr id="3" name="Content Placeholder 2"/>
          <p:cNvSpPr>
            <a:spLocks noGrp="1"/>
          </p:cNvSpPr>
          <p:nvPr>
            <p:ph idx="1"/>
          </p:nvPr>
        </p:nvSpPr>
        <p:spPr/>
        <p:txBody>
          <a:bodyPr/>
          <a:lstStyle/>
          <a:p>
            <a:r>
              <a:rPr lang="en-US" sz="2600" dirty="0">
                <a:ea typeface="Tahoma" panose="020B0604030504040204" pitchFamily="34" charset="0"/>
                <a:cs typeface="Tahoma" panose="020B0604030504040204" pitchFamily="34" charset="0"/>
              </a:rPr>
              <a:t>The direct method is easy to understand and is recommended by the FASB.</a:t>
            </a:r>
          </a:p>
          <a:p>
            <a:pPr lvl="0"/>
            <a:r>
              <a:rPr lang="en-US" sz="2600" dirty="0">
                <a:ea typeface="Tahoma" panose="020B0604030504040204" pitchFamily="34" charset="0"/>
                <a:cs typeface="Tahoma" panose="020B0604030504040204" pitchFamily="34" charset="0"/>
              </a:rPr>
              <a:t>However, most companies use the indirect method since they use accrual accounting systems and </a:t>
            </a:r>
            <a:r>
              <a:rPr lang="en-US" sz="2600" dirty="0" smtClean="0">
                <a:ea typeface="Tahoma" panose="020B0604030504040204" pitchFamily="34" charset="0"/>
                <a:cs typeface="Tahoma" panose="020B0604030504040204" pitchFamily="34" charset="0"/>
              </a:rPr>
              <a:t>it</a:t>
            </a:r>
            <a:r>
              <a:rPr lang="en-US" sz="2600" dirty="0">
                <a:ea typeface="Tahoma" panose="020B0604030504040204" pitchFamily="34" charset="0"/>
                <a:cs typeface="Tahoma" panose="020B0604030504040204" pitchFamily="34" charset="0"/>
              </a:rPr>
              <a:t> </a:t>
            </a:r>
            <a:r>
              <a:rPr lang="en-US" sz="2600" dirty="0" smtClean="0">
                <a:ea typeface="Tahoma" panose="020B0604030504040204" pitchFamily="34" charset="0"/>
                <a:cs typeface="Tahoma" panose="020B0604030504040204" pitchFamily="34" charset="0"/>
              </a:rPr>
              <a:t>is </a:t>
            </a:r>
            <a:r>
              <a:rPr lang="en-US" sz="2600" dirty="0">
                <a:ea typeface="Tahoma" panose="020B0604030504040204" pitchFamily="34" charset="0"/>
                <a:cs typeface="Tahoma" panose="020B0604030504040204" pitchFamily="34" charset="0"/>
              </a:rPr>
              <a:t>easier and less expensive for them to prepare.</a:t>
            </a:r>
          </a:p>
          <a:p>
            <a:endParaRPr lang="en-US"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22</a:t>
            </a:fld>
            <a:endParaRPr lang="en-US" dirty="0">
              <a:solidFill>
                <a:schemeClr val="bg1"/>
              </a:solidFill>
              <a:cs typeface="Arial" charset="0"/>
            </a:endParaRPr>
          </a:p>
        </p:txBody>
      </p:sp>
    </p:spTree>
    <p:extLst>
      <p:ext uri="{BB962C8B-B14F-4D97-AF65-F5344CB8AC3E}">
        <p14:creationId xmlns:p14="http://schemas.microsoft.com/office/powerpoint/2010/main" val="33612903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12-3: Prepare the investing activities section of a statement of cash flows.</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12-</a:t>
            </a:r>
            <a:fld id="{8E04DE85-5BF3-4C03-A70B-7F1A18BE4AC7}" type="slidenum">
              <a:rPr lang="en-US" smtClean="0">
                <a:solidFill>
                  <a:schemeClr val="bg1"/>
                </a:solidFill>
                <a:cs typeface="Arial" charset="0"/>
              </a:rPr>
              <a:pPr/>
              <a:t>23</a:t>
            </a:fld>
            <a:endParaRPr lang="en-US" dirty="0">
              <a:solidFill>
                <a:schemeClr val="bg1"/>
              </a:solidFill>
              <a:cs typeface="Arial" charset="0"/>
            </a:endParaRPr>
          </a:p>
        </p:txBody>
      </p:sp>
    </p:spTree>
    <p:extLst>
      <p:ext uri="{BB962C8B-B14F-4D97-AF65-F5344CB8AC3E}">
        <p14:creationId xmlns:p14="http://schemas.microsoft.com/office/powerpoint/2010/main" val="27070636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Cash Flows from Investing Activities</a:t>
            </a:r>
          </a:p>
        </p:txBody>
      </p:sp>
      <p:sp>
        <p:nvSpPr>
          <p:cNvPr id="4" name="Content Placeholder 3"/>
          <p:cNvSpPr>
            <a:spLocks noGrp="1"/>
          </p:cNvSpPr>
          <p:nvPr>
            <p:ph idx="1"/>
          </p:nvPr>
        </p:nvSpPr>
        <p:spPr/>
        <p:txBody>
          <a:bodyPr/>
          <a:lstStyle/>
          <a:p>
            <a:pPr>
              <a:spcBef>
                <a:spcPts val="0"/>
              </a:spcBef>
              <a:spcAft>
                <a:spcPts val="0"/>
              </a:spcAft>
              <a:defRPr/>
            </a:pPr>
            <a:r>
              <a:rPr lang="en-US" sz="2600" dirty="0">
                <a:ea typeface="Tahoma" panose="020B0604030504040204" pitchFamily="34" charset="0"/>
                <a:cs typeface="Tahoma" panose="020B0604030504040204" pitchFamily="34" charset="0"/>
              </a:rPr>
              <a:t>Inflows (Receipts</a:t>
            </a:r>
            <a:r>
              <a:rPr lang="en-US" sz="2600" dirty="0" smtClean="0">
                <a:ea typeface="Tahoma" panose="020B0604030504040204" pitchFamily="34" charset="0"/>
                <a:cs typeface="Tahoma" panose="020B0604030504040204" pitchFamily="34" charset="0"/>
              </a:rPr>
              <a:t>):</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Selling </a:t>
            </a:r>
            <a:r>
              <a:rPr lang="en-US" sz="2600" dirty="0">
                <a:ea typeface="Tahoma" panose="020B0604030504040204" pitchFamily="34" charset="0"/>
                <a:cs typeface="Tahoma" panose="020B0604030504040204" pitchFamily="34" charset="0"/>
              </a:rPr>
              <a:t>property, plant, and equipment </a:t>
            </a:r>
            <a:endParaRPr lang="en-US" sz="2600" dirty="0" smtClean="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Selling </a:t>
            </a:r>
            <a:r>
              <a:rPr lang="en-US" sz="2600" dirty="0">
                <a:ea typeface="Tahoma" panose="020B0604030504040204" pitchFamily="34" charset="0"/>
                <a:cs typeface="Tahoma" panose="020B0604030504040204" pitchFamily="34" charset="0"/>
              </a:rPr>
              <a:t>investment </a:t>
            </a:r>
            <a:r>
              <a:rPr lang="en-US" sz="2600" dirty="0" smtClean="0">
                <a:ea typeface="Tahoma" panose="020B0604030504040204" pitchFamily="34" charset="0"/>
                <a:cs typeface="Tahoma" panose="020B0604030504040204" pitchFamily="34" charset="0"/>
              </a:rPr>
              <a:t>securities</a:t>
            </a:r>
          </a:p>
          <a:p>
            <a:pPr lvl="1">
              <a:spcBef>
                <a:spcPts val="0"/>
              </a:spcBef>
              <a:spcAft>
                <a:spcPts val="0"/>
              </a:spcAft>
              <a:defRPr/>
            </a:pPr>
            <a:r>
              <a:rPr lang="en-US" sz="2600" dirty="0" smtClean="0">
                <a:ea typeface="Tahoma" panose="020B0604030504040204" pitchFamily="34" charset="0"/>
                <a:cs typeface="Tahoma" panose="020B0604030504040204" pitchFamily="34" charset="0"/>
              </a:rPr>
              <a:t>Collecting loans</a:t>
            </a:r>
          </a:p>
          <a:p>
            <a:pPr marL="457200" lvl="1" indent="0">
              <a:spcBef>
                <a:spcPts val="0"/>
              </a:spcBef>
              <a:spcAft>
                <a:spcPts val="0"/>
              </a:spcAft>
              <a:buNone/>
              <a:defRPr/>
            </a:pPr>
            <a:endParaRPr lang="en-US" sz="2600" dirty="0">
              <a:ea typeface="Tahoma" panose="020B0604030504040204" pitchFamily="34" charset="0"/>
              <a:cs typeface="Tahoma" panose="020B0604030504040204" pitchFamily="34" charset="0"/>
            </a:endParaRPr>
          </a:p>
          <a:p>
            <a:pPr>
              <a:lnSpc>
                <a:spcPct val="90000"/>
              </a:lnSpc>
              <a:spcBef>
                <a:spcPts val="0"/>
              </a:spcBef>
              <a:spcAft>
                <a:spcPts val="0"/>
              </a:spcAft>
              <a:buFont typeface="Arial"/>
              <a:buChar char="•"/>
              <a:defRPr/>
            </a:pPr>
            <a:r>
              <a:rPr lang="en-US" sz="2600" dirty="0">
                <a:ea typeface="Tahoma" panose="020B0604030504040204" pitchFamily="34" charset="0"/>
                <a:cs typeface="Tahoma" panose="020B0604030504040204" pitchFamily="34" charset="0"/>
              </a:rPr>
              <a:t>Outflows (Payments)</a:t>
            </a:r>
            <a:r>
              <a:rPr lang="en-US" sz="2600" dirty="0" smtClean="0">
                <a:ea typeface="Tahoma" panose="020B0604030504040204" pitchFamily="34" charset="0"/>
                <a:cs typeface="Tahoma" panose="020B0604030504040204" pitchFamily="34" charset="0"/>
              </a:rPr>
              <a:t>:</a:t>
            </a:r>
            <a:endParaRPr lang="en-US" sz="2600" dirty="0">
              <a:ea typeface="Tahoma" panose="020B0604030504040204" pitchFamily="34" charset="0"/>
              <a:cs typeface="Tahoma" panose="020B0604030504040204" pitchFamily="34" charset="0"/>
            </a:endParaRPr>
          </a:p>
          <a:p>
            <a:pPr lvl="1">
              <a:lnSpc>
                <a:spcPct val="90000"/>
              </a:lnSpc>
              <a:spcBef>
                <a:spcPts val="0"/>
              </a:spcBef>
              <a:spcAft>
                <a:spcPts val="0"/>
              </a:spcAft>
              <a:defRPr/>
            </a:pPr>
            <a:r>
              <a:rPr lang="en-US" sz="2600" dirty="0" smtClean="0">
                <a:ea typeface="Tahoma" panose="020B0604030504040204" pitchFamily="34" charset="0"/>
                <a:cs typeface="Tahoma" panose="020B0604030504040204" pitchFamily="34" charset="0"/>
              </a:rPr>
              <a:t>Purchasing </a:t>
            </a:r>
            <a:r>
              <a:rPr lang="en-US" sz="2600" dirty="0">
                <a:ea typeface="Tahoma" panose="020B0604030504040204" pitchFamily="34" charset="0"/>
                <a:cs typeface="Tahoma" panose="020B0604030504040204" pitchFamily="34" charset="0"/>
              </a:rPr>
              <a:t>property, plant, and </a:t>
            </a:r>
            <a:r>
              <a:rPr lang="en-US" sz="2600" dirty="0" smtClean="0">
                <a:ea typeface="Tahoma" panose="020B0604030504040204" pitchFamily="34" charset="0"/>
                <a:cs typeface="Tahoma" panose="020B0604030504040204" pitchFamily="34" charset="0"/>
              </a:rPr>
              <a:t>equipment</a:t>
            </a:r>
          </a:p>
          <a:p>
            <a:pPr lvl="1">
              <a:lnSpc>
                <a:spcPct val="90000"/>
              </a:lnSpc>
              <a:spcBef>
                <a:spcPts val="0"/>
              </a:spcBef>
              <a:spcAft>
                <a:spcPts val="0"/>
              </a:spcAft>
              <a:defRPr/>
            </a:pPr>
            <a:r>
              <a:rPr lang="en-US" sz="2600" dirty="0" smtClean="0">
                <a:ea typeface="Tahoma" panose="020B0604030504040204" pitchFamily="34" charset="0"/>
                <a:cs typeface="Tahoma" panose="020B0604030504040204" pitchFamily="34" charset="0"/>
              </a:rPr>
              <a:t>Purchasing </a:t>
            </a:r>
            <a:r>
              <a:rPr lang="en-US" sz="2600" dirty="0">
                <a:ea typeface="Tahoma" panose="020B0604030504040204" pitchFamily="34" charset="0"/>
                <a:cs typeface="Tahoma" panose="020B0604030504040204" pitchFamily="34" charset="0"/>
              </a:rPr>
              <a:t>investment </a:t>
            </a:r>
            <a:r>
              <a:rPr lang="en-US" sz="2600" dirty="0" smtClean="0">
                <a:ea typeface="Tahoma" panose="020B0604030504040204" pitchFamily="34" charset="0"/>
                <a:cs typeface="Tahoma" panose="020B0604030504040204" pitchFamily="34" charset="0"/>
              </a:rPr>
              <a:t>securities</a:t>
            </a:r>
          </a:p>
          <a:p>
            <a:pPr lvl="1">
              <a:lnSpc>
                <a:spcPct val="90000"/>
              </a:lnSpc>
              <a:spcBef>
                <a:spcPts val="0"/>
              </a:spcBef>
              <a:spcAft>
                <a:spcPts val="0"/>
              </a:spcAft>
              <a:defRPr/>
            </a:pPr>
            <a:r>
              <a:rPr lang="en-US" sz="2600" dirty="0" smtClean="0">
                <a:ea typeface="Tahoma" panose="020B0604030504040204" pitchFamily="34" charset="0"/>
                <a:cs typeface="Tahoma" panose="020B0604030504040204" pitchFamily="34" charset="0"/>
              </a:rPr>
              <a:t>Lending </a:t>
            </a:r>
            <a:r>
              <a:rPr lang="en-US" sz="2600" dirty="0">
                <a:ea typeface="Tahoma" panose="020B0604030504040204" pitchFamily="34" charset="0"/>
                <a:cs typeface="Tahoma" panose="020B0604030504040204" pitchFamily="34" charset="0"/>
              </a:rPr>
              <a:t>to others</a:t>
            </a:r>
          </a:p>
          <a:p>
            <a:endParaRPr lang="en-US" dirty="0"/>
          </a:p>
        </p:txBody>
      </p:sp>
      <p:sp>
        <p:nvSpPr>
          <p:cNvPr id="9" name="Text Placeholder 8"/>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4294967295"/>
          </p:nvPr>
        </p:nvSpPr>
        <p:spPr>
          <a:xfrm>
            <a:off x="8077200" y="6477000"/>
            <a:ext cx="1066800" cy="381000"/>
          </a:xfrm>
          <a:prstGeom prst="rect">
            <a:avLst/>
          </a:prstGeom>
        </p:spPr>
        <p:txBody>
          <a:bodyPr/>
          <a:lstStyle/>
          <a:p>
            <a:pPr>
              <a:defRPr/>
            </a:pPr>
            <a:r>
              <a:rPr lang="en-US" dirty="0">
                <a:solidFill>
                  <a:schemeClr val="bg1"/>
                </a:solidFill>
              </a:rPr>
              <a:t>  12-</a:t>
            </a:r>
            <a:fld id="{86103F27-AA34-4069-B652-A178AD0674B3}" type="slidenum">
              <a:rPr lang="en-US" smtClean="0">
                <a:solidFill>
                  <a:schemeClr val="bg1"/>
                </a:solidFill>
              </a:rPr>
              <a:pPr>
                <a:defRPr/>
              </a:pPr>
              <a:t>24</a:t>
            </a:fld>
            <a:endParaRPr lang="en-US" dirty="0">
              <a:solidFill>
                <a:schemeClr val="bg1"/>
              </a:solidFill>
            </a:endParaRPr>
          </a:p>
        </p:txBody>
      </p:sp>
    </p:spTree>
    <p:extLst>
      <p:ext uri="{BB962C8B-B14F-4D97-AF65-F5344CB8AC3E}">
        <p14:creationId xmlns:p14="http://schemas.microsoft.com/office/powerpoint/2010/main" val="32613221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Investing Activities</a:t>
            </a:r>
          </a:p>
        </p:txBody>
      </p:sp>
      <p:sp>
        <p:nvSpPr>
          <p:cNvPr id="3" name="Content Placeholder 2"/>
          <p:cNvSpPr>
            <a:spLocks noGrp="1"/>
          </p:cNvSpPr>
          <p:nvPr>
            <p:ph idx="1"/>
          </p:nvPr>
        </p:nvSpPr>
        <p:spPr/>
        <p:txBody>
          <a:bodyPr/>
          <a:lstStyle/>
          <a:p>
            <a:pPr eaLnBrk="0" hangingPunct="0"/>
            <a:r>
              <a:rPr lang="en-US" sz="2600" dirty="0">
                <a:ea typeface="Tahoma" panose="020B0604030504040204" pitchFamily="34" charset="0"/>
                <a:cs typeface="Tahoma" panose="020B0604030504040204" pitchFamily="34" charset="0"/>
              </a:rPr>
              <a:t>Let’s look at New South’s financial </a:t>
            </a:r>
            <a:r>
              <a:rPr lang="en-US" sz="2600" dirty="0" smtClean="0">
                <a:ea typeface="Tahoma" panose="020B0604030504040204" pitchFamily="34" charset="0"/>
                <a:cs typeface="Tahoma" panose="020B0604030504040204" pitchFamily="34" charset="0"/>
              </a:rPr>
              <a:t>statements to determine cash flow from investing activities.</a:t>
            </a:r>
            <a:endParaRPr lang="en-US" sz="2600"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25</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0A0053D9-F2D7-4C30-8413-440DE066EFAB}"/>
              </a:ext>
            </a:extLst>
          </p:cNvPr>
          <p:cNvGraphicFramePr>
            <a:graphicFrameLocks noGrp="1"/>
          </p:cNvGraphicFramePr>
          <p:nvPr>
            <p:extLst>
              <p:ext uri="{D42A27DB-BD31-4B8C-83A1-F6EECF244321}">
                <p14:modId xmlns:p14="http://schemas.microsoft.com/office/powerpoint/2010/main" val="404218458"/>
              </p:ext>
            </p:extLst>
          </p:nvPr>
        </p:nvGraphicFramePr>
        <p:xfrm>
          <a:off x="304800" y="2438400"/>
          <a:ext cx="8610600" cy="1828800"/>
        </p:xfrm>
        <a:graphic>
          <a:graphicData uri="http://schemas.openxmlformats.org/drawingml/2006/table">
            <a:tbl>
              <a:tblPr firstRow="1" bandRow="1">
                <a:tableStyleId>{5C22544A-7EE6-4342-B048-85BDC9FD1C3A}</a:tableStyleId>
              </a:tblPr>
              <a:tblGrid>
                <a:gridCol w="3657600">
                  <a:extLst>
                    <a:ext uri="{9D8B030D-6E8A-4147-A177-3AD203B41FA5}">
                      <a16:colId xmlns="" xmlns:a16="http://schemas.microsoft.com/office/drawing/2014/main" val="3563672442"/>
                    </a:ext>
                  </a:extLst>
                </a:gridCol>
                <a:gridCol w="2514600">
                  <a:extLst>
                    <a:ext uri="{9D8B030D-6E8A-4147-A177-3AD203B41FA5}">
                      <a16:colId xmlns="" xmlns:a16="http://schemas.microsoft.com/office/drawing/2014/main" val="3936477809"/>
                    </a:ext>
                  </a:extLst>
                </a:gridCol>
                <a:gridCol w="2438400">
                  <a:extLst>
                    <a:ext uri="{9D8B030D-6E8A-4147-A177-3AD203B41FA5}">
                      <a16:colId xmlns="" xmlns:a16="http://schemas.microsoft.com/office/drawing/2014/main" val="1196116779"/>
                    </a:ext>
                  </a:extLst>
                </a:gridCol>
              </a:tblGrid>
              <a:tr h="370840">
                <a:tc>
                  <a:txBody>
                    <a:bodyPr/>
                    <a:lstStyle/>
                    <a:p>
                      <a:pPr algn="ctr"/>
                      <a:r>
                        <a:rPr lang="en-US" sz="2400" dirty="0">
                          <a:solidFill>
                            <a:schemeClr val="tx1"/>
                          </a:solidFill>
                          <a:latin typeface="+mn-lt"/>
                          <a:ea typeface="Tahoma" panose="020B0604030504040204" pitchFamily="34" charset="0"/>
                          <a:cs typeface="Tahoma" panose="020B0604030504040204" pitchFamily="34" charset="0"/>
                        </a:rPr>
                        <a:t> Long-Term Asset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dirty="0">
                          <a:solidFill>
                            <a:schemeClr val="tx1"/>
                          </a:solidFill>
                          <a:latin typeface="+mn-lt"/>
                          <a:ea typeface="Tahoma" panose="020B0604030504040204" pitchFamily="34" charset="0"/>
                          <a:cs typeface="Tahoma" panose="020B0604030504040204" pitchFamily="34" charset="0"/>
                        </a:rPr>
                        <a:t>Year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400" dirty="0">
                          <a:solidFill>
                            <a:schemeClr val="tx1"/>
                          </a:solidFill>
                          <a:latin typeface="+mn-lt"/>
                          <a:ea typeface="Tahoma" panose="020B0604030504040204" pitchFamily="34" charset="0"/>
                          <a:cs typeface="Tahoma" panose="020B0604030504040204" pitchFamily="34" charset="0"/>
                        </a:rPr>
                        <a:t>Year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900790955"/>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Investment </a:t>
                      </a:r>
                      <a:r>
                        <a:rPr lang="en-US" sz="2400" dirty="0" smtClean="0">
                          <a:solidFill>
                            <a:schemeClr val="tx1"/>
                          </a:solidFill>
                          <a:latin typeface="+mn-lt"/>
                          <a:ea typeface="Tahoma" panose="020B0604030504040204" pitchFamily="34" charset="0"/>
                          <a:cs typeface="Tahoma" panose="020B0604030504040204" pitchFamily="34" charset="0"/>
                        </a:rPr>
                        <a:t>securities</a:t>
                      </a:r>
                      <a:endParaRPr lang="en-US" sz="240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$5,100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4246553352"/>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Store fixtures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5,400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4,800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368751594"/>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288756736"/>
                  </a:ext>
                </a:extLst>
              </a:tr>
            </a:tbl>
          </a:graphicData>
        </a:graphic>
      </p:graphicFrame>
    </p:spTree>
    <p:extLst>
      <p:ext uri="{BB962C8B-B14F-4D97-AF65-F5344CB8AC3E}">
        <p14:creationId xmlns:p14="http://schemas.microsoft.com/office/powerpoint/2010/main" val="34669018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sz="3900" b="1" dirty="0">
                <a:ea typeface="Tahoma" panose="020B0604030504040204" pitchFamily="34" charset="0"/>
                <a:cs typeface="Tahoma" panose="020B0604030504040204" pitchFamily="34" charset="0"/>
              </a:rPr>
              <a:t>Reconciliation of Investment Securities</a:t>
            </a:r>
          </a:p>
        </p:txBody>
      </p:sp>
      <p:sp>
        <p:nvSpPr>
          <p:cNvPr id="2" name="Content Placeholder 1"/>
          <p:cNvSpPr>
            <a:spLocks noGrp="1"/>
          </p:cNvSpPr>
          <p:nvPr>
            <p:ph idx="1"/>
          </p:nvPr>
        </p:nvSpPr>
        <p:spPr/>
        <p:txBody>
          <a:bodyPr/>
          <a:lstStyle/>
          <a:p>
            <a:pPr eaLnBrk="0" hangingPunct="0"/>
            <a:r>
              <a:rPr lang="en-US" sz="2600" dirty="0">
                <a:ea typeface="Tahoma" panose="020B0604030504040204" pitchFamily="34" charset="0"/>
                <a:cs typeface="Tahoma" panose="020B0604030504040204" pitchFamily="34" charset="0"/>
              </a:rPr>
              <a:t>Because there were no sales of </a:t>
            </a:r>
            <a:r>
              <a:rPr lang="en-US" sz="2600" dirty="0" smtClean="0">
                <a:ea typeface="Tahoma" panose="020B0604030504040204" pitchFamily="34" charset="0"/>
                <a:cs typeface="Tahoma" panose="020B0604030504040204" pitchFamily="34" charset="0"/>
              </a:rPr>
              <a:t>investment securities</a:t>
            </a:r>
            <a:r>
              <a:rPr lang="en-US" sz="2600" dirty="0">
                <a:ea typeface="Tahoma" panose="020B0604030504040204" pitchFamily="34" charset="0"/>
                <a:cs typeface="Tahoma" panose="020B0604030504040204" pitchFamily="34" charset="0"/>
              </a:rPr>
              <a:t>, the $1,600 increase was due to the </a:t>
            </a:r>
            <a:r>
              <a:rPr lang="en-US" sz="2600" dirty="0" smtClean="0">
                <a:ea typeface="Tahoma" panose="020B0604030504040204" pitchFamily="34" charset="0"/>
                <a:cs typeface="Tahoma" panose="020B0604030504040204" pitchFamily="34" charset="0"/>
              </a:rPr>
              <a:t>purchase of additional securities.</a:t>
            </a:r>
            <a:endParaRPr lang="en-US" sz="2600"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26</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4157808772"/>
              </p:ext>
            </p:extLst>
          </p:nvPr>
        </p:nvGraphicFramePr>
        <p:xfrm>
          <a:off x="304800" y="2743200"/>
          <a:ext cx="8458199" cy="2575201"/>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803703">
                  <a:extLst>
                    <a:ext uri="{9D8B030D-6E8A-4147-A177-3AD203B41FA5}">
                      <a16:colId xmlns="" xmlns:a16="http://schemas.microsoft.com/office/drawing/2014/main" val="4082339204"/>
                    </a:ext>
                  </a:extLst>
                </a:gridCol>
                <a:gridCol w="978775">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Reconciliation of Investment Securities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$1,600 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 in investment securities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$3,500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purchase of investment securities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1,600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055875665"/>
                  </a:ext>
                </a:extLst>
              </a:tr>
              <a:tr h="3450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sale of investment securities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8995836"/>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 in investment securities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$5,100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20004015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Reconciliation of Store Fixtures</a:t>
            </a:r>
          </a:p>
        </p:txBody>
      </p:sp>
      <p:sp>
        <p:nvSpPr>
          <p:cNvPr id="2" name="Content Placeholder 1"/>
          <p:cNvSpPr>
            <a:spLocks noGrp="1"/>
          </p:cNvSpPr>
          <p:nvPr>
            <p:ph idx="1"/>
          </p:nvPr>
        </p:nvSpPr>
        <p:spPr/>
        <p:txBody>
          <a:bodyPr/>
          <a:lstStyle/>
          <a:p>
            <a:pPr eaLnBrk="0" hangingPunct="0"/>
            <a:r>
              <a:rPr lang="en-US" sz="2600" dirty="0">
                <a:solidFill>
                  <a:srgbClr val="000000"/>
                </a:solidFill>
                <a:ea typeface="Tahoma" panose="020B0604030504040204" pitchFamily="34" charset="0"/>
                <a:cs typeface="Tahoma" panose="020B0604030504040204" pitchFamily="34" charset="0"/>
              </a:rPr>
              <a:t>New South sold fixtures costing $1,700 that had </a:t>
            </a:r>
            <a:r>
              <a:rPr lang="en-US" sz="2600" dirty="0" smtClean="0">
                <a:solidFill>
                  <a:srgbClr val="000000"/>
                </a:solidFill>
                <a:ea typeface="Tahoma" panose="020B0604030504040204" pitchFamily="34" charset="0"/>
                <a:cs typeface="Tahoma" panose="020B0604030504040204" pitchFamily="34" charset="0"/>
              </a:rPr>
              <a:t>a book </a:t>
            </a:r>
            <a:r>
              <a:rPr lang="en-US" sz="2600" dirty="0">
                <a:solidFill>
                  <a:srgbClr val="000000"/>
                </a:solidFill>
                <a:ea typeface="Tahoma" panose="020B0604030504040204" pitchFamily="34" charset="0"/>
                <a:cs typeface="Tahoma" panose="020B0604030504040204" pitchFamily="34" charset="0"/>
              </a:rPr>
              <a:t>value of $400. The income statement </a:t>
            </a:r>
            <a:r>
              <a:rPr lang="en-US" sz="2600" dirty="0" smtClean="0">
                <a:solidFill>
                  <a:srgbClr val="000000"/>
                </a:solidFill>
                <a:ea typeface="Tahoma" panose="020B0604030504040204" pitchFamily="34" charset="0"/>
                <a:cs typeface="Tahoma" panose="020B0604030504040204" pitchFamily="34" charset="0"/>
              </a:rPr>
              <a:t>shows a gain of $600 on the sale.</a:t>
            </a:r>
          </a:p>
          <a:p>
            <a:pPr eaLnBrk="0" hangingPunct="0"/>
            <a:r>
              <a:rPr lang="en-US" sz="2600" dirty="0" smtClean="0">
                <a:solidFill>
                  <a:srgbClr val="000000"/>
                </a:solidFill>
              </a:rPr>
              <a:t>Cash </a:t>
            </a:r>
            <a:r>
              <a:rPr lang="en-US" sz="2600" dirty="0">
                <a:solidFill>
                  <a:srgbClr val="000000"/>
                </a:solidFill>
              </a:rPr>
              <a:t>inflow = book value + gain = $400 + $600 = $1,000</a:t>
            </a:r>
          </a:p>
          <a:p>
            <a:pPr eaLnBrk="0" hangingPunct="0"/>
            <a:endParaRPr lang="en-US" sz="2600" dirty="0">
              <a:solidFill>
                <a:srgbClr val="000000"/>
              </a:solidFill>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27</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2445373705"/>
              </p:ext>
            </p:extLst>
          </p:nvPr>
        </p:nvGraphicFramePr>
        <p:xfrm>
          <a:off x="609600" y="3276600"/>
          <a:ext cx="8077201" cy="2721165"/>
        </p:xfrm>
        <a:graphic>
          <a:graphicData uri="http://schemas.openxmlformats.org/drawingml/2006/table">
            <a:tbl>
              <a:tblPr firstRow="1" bandRow="1">
                <a:tableStyleId>{5C22544A-7EE6-4342-B048-85BDC9FD1C3A}</a:tableStyleId>
              </a:tblPr>
              <a:tblGrid>
                <a:gridCol w="1312547">
                  <a:extLst>
                    <a:ext uri="{9D8B030D-6E8A-4147-A177-3AD203B41FA5}">
                      <a16:colId xmlns="" xmlns:a16="http://schemas.microsoft.com/office/drawing/2014/main" val="116395472"/>
                    </a:ext>
                  </a:extLst>
                </a:gridCol>
                <a:gridCol w="4587321">
                  <a:extLst>
                    <a:ext uri="{9D8B030D-6E8A-4147-A177-3AD203B41FA5}">
                      <a16:colId xmlns="" xmlns:a16="http://schemas.microsoft.com/office/drawing/2014/main" val="4082339204"/>
                    </a:ext>
                  </a:extLst>
                </a:gridCol>
                <a:gridCol w="934686">
                  <a:extLst>
                    <a:ext uri="{9D8B030D-6E8A-4147-A177-3AD203B41FA5}">
                      <a16:colId xmlns="" xmlns:a16="http://schemas.microsoft.com/office/drawing/2014/main" val="3080058521"/>
                    </a:ext>
                  </a:extLst>
                </a:gridCol>
                <a:gridCol w="1242647">
                  <a:extLst>
                    <a:ext uri="{9D8B030D-6E8A-4147-A177-3AD203B41FA5}">
                      <a16:colId xmlns="" xmlns:a16="http://schemas.microsoft.com/office/drawing/2014/main" val="2580065668"/>
                    </a:ext>
                  </a:extLst>
                </a:gridCol>
              </a:tblGrid>
              <a:tr h="399123">
                <a:tc gridSpan="4">
                  <a:txBody>
                    <a:bodyPr/>
                    <a:lstStyle/>
                    <a:p>
                      <a:pPr algn="ctr"/>
                      <a:r>
                        <a:rPr lang="en-US" sz="1700" dirty="0">
                          <a:solidFill>
                            <a:schemeClr val="tx1"/>
                          </a:solidFill>
                          <a:latin typeface="+mn-lt"/>
                          <a:ea typeface="Tahoma" panose="020B0604030504040204" pitchFamily="34" charset="0"/>
                          <a:cs typeface="Tahoma" panose="020B0604030504040204" pitchFamily="34" charset="0"/>
                        </a:rPr>
                        <a:t>Reconciliation of Store Fixtures</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9284">
                <a:tc rowSpan="4">
                  <a:txBody>
                    <a:bodyPr/>
                    <a:lstStyle/>
                    <a:p>
                      <a:pPr algn="ctr"/>
                      <a:r>
                        <a:rPr lang="en-US" sz="1700" dirty="0">
                          <a:solidFill>
                            <a:schemeClr val="tx1"/>
                          </a:solidFill>
                          <a:latin typeface="+mn-lt"/>
                          <a:ea typeface="Tahoma" panose="020B0604030504040204" pitchFamily="34" charset="0"/>
                          <a:cs typeface="Tahoma" panose="020B0604030504040204" pitchFamily="34" charset="0"/>
                        </a:rPr>
                        <a:t>There is a </a:t>
                      </a:r>
                      <a:r>
                        <a:rPr lang="en-US" sz="1700" b="1" dirty="0">
                          <a:solidFill>
                            <a:srgbClr val="C00000"/>
                          </a:solidFill>
                          <a:latin typeface="+mn-lt"/>
                          <a:ea typeface="Tahoma" panose="020B0604030504040204" pitchFamily="34" charset="0"/>
                          <a:cs typeface="Tahoma" panose="020B0604030504040204" pitchFamily="34" charset="0"/>
                        </a:rPr>
                        <a:t>$600 </a:t>
                      </a:r>
                    </a:p>
                    <a:p>
                      <a:pPr algn="ctr"/>
                      <a:r>
                        <a:rPr lang="en-US" sz="1700" b="1" dirty="0">
                          <a:solidFill>
                            <a:srgbClr val="C00000"/>
                          </a:solidFill>
                          <a:latin typeface="+mn-lt"/>
                          <a:ea typeface="Tahoma" panose="020B0604030504040204" pitchFamily="34" charset="0"/>
                          <a:cs typeface="Tahoma" panose="020B0604030504040204" pitchFamily="34" charset="0"/>
                        </a:rPr>
                        <a:t>increase </a:t>
                      </a:r>
                      <a:r>
                        <a:rPr lang="en-US" sz="1700" dirty="0">
                          <a:solidFill>
                            <a:schemeClr val="tx1"/>
                          </a:solidFill>
                          <a:latin typeface="+mn-lt"/>
                          <a:ea typeface="Tahoma" panose="020B0604030504040204" pitchFamily="34" charset="0"/>
                          <a:cs typeface="Tahoma" panose="020B0604030504040204" pitchFamily="34" charset="0"/>
                        </a:rPr>
                        <a:t>from Beginning to Ending balance. </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Beginning Balance in store fixtures</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sz="1700" dirty="0">
                          <a:solidFill>
                            <a:schemeClr val="tx1"/>
                          </a:solidFill>
                          <a:latin typeface="+mn-lt"/>
                          <a:ea typeface="Tahoma" panose="020B0604030504040204" pitchFamily="34" charset="0"/>
                          <a:cs typeface="Tahoma" panose="020B0604030504040204" pitchFamily="34" charset="0"/>
                        </a:rPr>
                        <a:t>$4,800</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57656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Increase due to purchase of store fixtures</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700" dirty="0">
                          <a:solidFill>
                            <a:schemeClr val="tx1"/>
                          </a:solidFill>
                          <a:latin typeface="+mn-lt"/>
                          <a:ea typeface="Tahoma" panose="020B0604030504040204" pitchFamily="34" charset="0"/>
                          <a:cs typeface="Tahoma" panose="020B0604030504040204" pitchFamily="34" charset="0"/>
                        </a:rPr>
                        <a:t>?</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 2,300</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055875665"/>
                  </a:ext>
                </a:extLst>
              </a:tr>
              <a:tr h="61124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mn-lt"/>
                          <a:ea typeface="Tahoma" panose="020B0604030504040204" pitchFamily="34" charset="0"/>
                          <a:cs typeface="Tahoma" panose="020B0604030504040204" pitchFamily="34" charset="0"/>
                        </a:rPr>
                        <a:t>Decrease due to sale of store fixtures</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700" u="sng" dirty="0">
                          <a:solidFill>
                            <a:schemeClr val="tx1"/>
                          </a:solidFill>
                          <a:latin typeface="+mn-lt"/>
                          <a:ea typeface="Tahoma" panose="020B0604030504040204" pitchFamily="34" charset="0"/>
                          <a:cs typeface="Tahoma" panose="020B0604030504040204" pitchFamily="34" charset="0"/>
                        </a:rPr>
                        <a:t>        (1,700)</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8995836"/>
                  </a:ext>
                </a:extLst>
              </a:tr>
              <a:tr h="784942">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Ending balance in store fixtures</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sz="1700" u="dbl" baseline="0" dirty="0">
                          <a:solidFill>
                            <a:schemeClr val="tx1"/>
                          </a:solidFill>
                          <a:latin typeface="+mn-lt"/>
                          <a:ea typeface="Tahoma" panose="020B0604030504040204" pitchFamily="34" charset="0"/>
                          <a:cs typeface="Tahoma" panose="020B0604030504040204" pitchFamily="34" charset="0"/>
                        </a:rPr>
                        <a:t>$5,400</a:t>
                      </a: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1700" dirty="0">
                        <a:solidFill>
                          <a:schemeClr val="tx1"/>
                        </a:solidFill>
                        <a:latin typeface="+mn-lt"/>
                        <a:ea typeface="Tahoma" panose="020B0604030504040204" pitchFamily="34" charset="0"/>
                        <a:cs typeface="Tahoma" panose="020B0604030504040204" pitchFamily="34" charset="0"/>
                      </a:endParaRPr>
                    </a:p>
                  </a:txBody>
                  <a:tcPr marL="87321" marR="87321" marT="43661" marB="436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14366978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Reconciliation of Land</a:t>
            </a:r>
          </a:p>
        </p:txBody>
      </p:sp>
      <p:sp>
        <p:nvSpPr>
          <p:cNvPr id="2" name="Content Placeholder 1"/>
          <p:cNvSpPr>
            <a:spLocks noGrp="1"/>
          </p:cNvSpPr>
          <p:nvPr>
            <p:ph idx="1"/>
          </p:nvPr>
        </p:nvSpPr>
        <p:spPr/>
        <p:txBody>
          <a:bodyPr/>
          <a:lstStyle/>
          <a:p>
            <a:pPr eaLnBrk="0" hangingPunct="0"/>
            <a:r>
              <a:rPr lang="en-US" sz="2600" dirty="0">
                <a:ea typeface="Tahoma" panose="020B0604030504040204" pitchFamily="34" charset="0"/>
                <a:cs typeface="Tahoma" panose="020B0604030504040204" pitchFamily="34" charset="0"/>
              </a:rPr>
              <a:t>New South purchased land, but used a mortgage </a:t>
            </a:r>
            <a:r>
              <a:rPr lang="en-US" sz="2600" dirty="0" smtClean="0">
                <a:ea typeface="Tahoma" panose="020B0604030504040204" pitchFamily="34" charset="0"/>
                <a:cs typeface="Tahoma" panose="020B0604030504040204" pitchFamily="34" charset="0"/>
              </a:rPr>
              <a:t>note instead of cash.</a:t>
            </a:r>
          </a:p>
          <a:p>
            <a:pPr eaLnBrk="0" hangingPunct="0"/>
            <a:endParaRPr lang="en-US" sz="2600" dirty="0">
              <a:ea typeface="Tahoma" panose="020B0604030504040204" pitchFamily="34" charset="0"/>
              <a:cs typeface="Tahoma" panose="020B0604030504040204" pitchFamily="34" charset="0"/>
            </a:endParaRPr>
          </a:p>
          <a:p>
            <a:pPr eaLnBrk="0" hangingPunct="0"/>
            <a:endParaRPr lang="en-US" sz="2600" dirty="0" smtClean="0">
              <a:ea typeface="Tahoma" panose="020B0604030504040204" pitchFamily="34" charset="0"/>
              <a:cs typeface="Tahoma" panose="020B0604030504040204" pitchFamily="34" charset="0"/>
            </a:endParaRPr>
          </a:p>
          <a:p>
            <a:pPr eaLnBrk="0" hangingPunct="0"/>
            <a:endParaRPr lang="en-US" sz="2600" dirty="0">
              <a:ea typeface="Tahoma" panose="020B0604030504040204" pitchFamily="34" charset="0"/>
              <a:cs typeface="Tahoma" panose="020B0604030504040204" pitchFamily="34" charset="0"/>
            </a:endParaRPr>
          </a:p>
          <a:p>
            <a:pPr eaLnBrk="0" hangingPunct="0"/>
            <a:endParaRPr lang="en-US" sz="2600" dirty="0" smtClean="0">
              <a:ea typeface="Tahoma" panose="020B0604030504040204" pitchFamily="34" charset="0"/>
              <a:cs typeface="Tahoma" panose="020B0604030504040204" pitchFamily="34" charset="0"/>
            </a:endParaRPr>
          </a:p>
          <a:p>
            <a:pPr eaLnBrk="0" hangingPunct="0"/>
            <a:endParaRPr lang="en-US" sz="2600" dirty="0">
              <a:ea typeface="Tahoma" panose="020B0604030504040204" pitchFamily="34" charset="0"/>
              <a:cs typeface="Tahoma" panose="020B0604030504040204" pitchFamily="34" charset="0"/>
            </a:endParaRPr>
          </a:p>
          <a:p>
            <a:pPr eaLnBrk="0" hangingPunct="0"/>
            <a:r>
              <a:rPr lang="en-US" sz="2600" dirty="0">
                <a:ea typeface="Tahoma" panose="020B0604030504040204" pitchFamily="34" charset="0"/>
                <a:cs typeface="Tahoma" panose="020B0604030504040204" pitchFamily="34" charset="0"/>
              </a:rPr>
              <a:t>The purchase is shown on the s</a:t>
            </a:r>
            <a:r>
              <a:rPr lang="en-US" sz="2600" dirty="0" smtClean="0">
                <a:ea typeface="Tahoma" panose="020B0604030504040204" pitchFamily="34" charset="0"/>
                <a:cs typeface="Tahoma" panose="020B0604030504040204" pitchFamily="34" charset="0"/>
              </a:rPr>
              <a:t>chedule of </a:t>
            </a:r>
            <a:r>
              <a:rPr lang="en-US" sz="2600" dirty="0">
                <a:ea typeface="Tahoma" panose="020B0604030504040204" pitchFamily="34" charset="0"/>
                <a:cs typeface="Tahoma" panose="020B0604030504040204" pitchFamily="34" charset="0"/>
              </a:rPr>
              <a:t>n</a:t>
            </a:r>
            <a:r>
              <a:rPr lang="en-US" sz="2600" dirty="0" smtClean="0">
                <a:ea typeface="Tahoma" panose="020B0604030504040204" pitchFamily="34" charset="0"/>
                <a:cs typeface="Tahoma" panose="020B0604030504040204" pitchFamily="34" charset="0"/>
              </a:rPr>
              <a:t>oncash </a:t>
            </a:r>
            <a:r>
              <a:rPr lang="en-US" sz="2600" dirty="0">
                <a:ea typeface="Tahoma" panose="020B0604030504040204" pitchFamily="34" charset="0"/>
                <a:cs typeface="Tahoma" panose="020B0604030504040204" pitchFamily="34" charset="0"/>
              </a:rPr>
              <a:t>i</a:t>
            </a:r>
            <a:r>
              <a:rPr lang="en-US" sz="2600" dirty="0" smtClean="0">
                <a:ea typeface="Tahoma" panose="020B0604030504040204" pitchFamily="34" charset="0"/>
                <a:cs typeface="Tahoma" panose="020B0604030504040204" pitchFamily="34" charset="0"/>
              </a:rPr>
              <a:t>nvesting </a:t>
            </a:r>
            <a:r>
              <a:rPr lang="en-US" sz="2600" dirty="0">
                <a:ea typeface="Tahoma" panose="020B0604030504040204" pitchFamily="34" charset="0"/>
                <a:cs typeface="Tahoma" panose="020B0604030504040204" pitchFamily="34" charset="0"/>
              </a:rPr>
              <a:t>and </a:t>
            </a:r>
            <a:r>
              <a:rPr lang="en-US" sz="2600" dirty="0" smtClean="0">
                <a:ea typeface="Tahoma" panose="020B0604030504040204" pitchFamily="34" charset="0"/>
                <a:cs typeface="Tahoma" panose="020B0604030504040204" pitchFamily="34" charset="0"/>
              </a:rPr>
              <a:t>financing </a:t>
            </a:r>
            <a:r>
              <a:rPr lang="en-US" sz="2600" dirty="0">
                <a:ea typeface="Tahoma" panose="020B0604030504040204" pitchFamily="34" charset="0"/>
                <a:cs typeface="Tahoma" panose="020B0604030504040204" pitchFamily="34" charset="0"/>
              </a:rPr>
              <a:t>a</a:t>
            </a:r>
            <a:r>
              <a:rPr lang="en-US" sz="2600" dirty="0" smtClean="0">
                <a:ea typeface="Tahoma" panose="020B0604030504040204" pitchFamily="34" charset="0"/>
                <a:cs typeface="Tahoma" panose="020B0604030504040204" pitchFamily="34" charset="0"/>
              </a:rPr>
              <a:t>ctivities</a:t>
            </a:r>
            <a:r>
              <a:rPr lang="en-US" sz="2600" dirty="0">
                <a:ea typeface="Tahoma" panose="020B0604030504040204" pitchFamily="34" charset="0"/>
                <a:cs typeface="Tahoma" panose="020B0604030504040204" pitchFamily="34" charset="0"/>
              </a:rPr>
              <a:t>.</a:t>
            </a:r>
          </a:p>
          <a:p>
            <a:pPr eaLnBrk="0" hangingPunct="0"/>
            <a:endParaRPr lang="en-US" sz="2600"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28</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1194058474"/>
              </p:ext>
            </p:extLst>
          </p:nvPr>
        </p:nvGraphicFramePr>
        <p:xfrm>
          <a:off x="304800" y="2209800"/>
          <a:ext cx="8458199" cy="2575201"/>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803703">
                  <a:extLst>
                    <a:ext uri="{9D8B030D-6E8A-4147-A177-3AD203B41FA5}">
                      <a16:colId xmlns="" xmlns:a16="http://schemas.microsoft.com/office/drawing/2014/main" val="4082339204"/>
                    </a:ext>
                  </a:extLst>
                </a:gridCol>
                <a:gridCol w="978775">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Land Account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4">
                  <a:txBody>
                    <a:bodyPr/>
                    <a:lstStyle/>
                    <a:p>
                      <a:pPr algn="ctr"/>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 in 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Add: Purchases of land (issue of a mortgage note)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2,200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055875665"/>
                  </a:ext>
                </a:extLst>
              </a:tr>
              <a:tr h="3450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Deduct: Sales of 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       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8995836"/>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 in 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31335071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Cash Flows from Operating Activities</a:t>
            </a:r>
          </a:p>
        </p:txBody>
      </p:sp>
      <p:sp>
        <p:nvSpPr>
          <p:cNvPr id="2" name="Content Placeholder 1"/>
          <p:cNvSpPr>
            <a:spLocks noGrp="1"/>
          </p:cNvSpPr>
          <p:nvPr>
            <p:ph idx="1"/>
          </p:nvPr>
        </p:nvSpPr>
        <p:spPr/>
        <p:txBody>
          <a:bodyPr/>
          <a:lstStyle/>
          <a:p>
            <a:pPr>
              <a:spcBef>
                <a:spcPts val="0"/>
              </a:spcBef>
              <a:spcAft>
                <a:spcPts val="0"/>
              </a:spcAft>
              <a:defRPr/>
            </a:pPr>
            <a:r>
              <a:rPr lang="en-US" sz="2600" dirty="0">
                <a:ea typeface="Tahoma" panose="020B0604030504040204" pitchFamily="34" charset="0"/>
                <a:cs typeface="Tahoma" panose="020B0604030504040204" pitchFamily="34" charset="0"/>
              </a:rPr>
              <a:t>Inflows (Receipts</a:t>
            </a:r>
            <a:r>
              <a:rPr lang="en-US" sz="2600" dirty="0" smtClean="0">
                <a:ea typeface="Tahoma" panose="020B0604030504040204" pitchFamily="34" charset="0"/>
                <a:cs typeface="Tahoma" panose="020B0604030504040204" pitchFamily="34" charset="0"/>
              </a:rPr>
              <a:t>):</a:t>
            </a:r>
          </a:p>
          <a:p>
            <a:pPr lvl="1">
              <a:spcBef>
                <a:spcPts val="0"/>
              </a:spcBef>
              <a:spcAft>
                <a:spcPts val="0"/>
              </a:spcAft>
              <a:defRPr/>
            </a:pPr>
            <a:r>
              <a:rPr lang="en-US" sz="2600" dirty="0" smtClean="0">
                <a:ea typeface="Tahoma" panose="020B0604030504040204" pitchFamily="34" charset="0"/>
                <a:cs typeface="Tahoma" panose="020B0604030504040204" pitchFamily="34" charset="0"/>
              </a:rPr>
              <a:t>Receipts from sales</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Commissions and fees</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Interest and dividends received</a:t>
            </a:r>
          </a:p>
          <a:p>
            <a:pPr marL="457200" lvl="1" indent="0">
              <a:spcBef>
                <a:spcPts val="0"/>
              </a:spcBef>
              <a:spcAft>
                <a:spcPts val="0"/>
              </a:spcAft>
              <a:buNone/>
              <a:defRPr/>
            </a:pPr>
            <a:endParaRPr lang="en-US" sz="2600" dirty="0">
              <a:ea typeface="Tahoma" panose="020B0604030504040204" pitchFamily="34" charset="0"/>
              <a:cs typeface="Tahoma" panose="020B0604030504040204" pitchFamily="34" charset="0"/>
            </a:endParaRPr>
          </a:p>
          <a:p>
            <a:pPr>
              <a:spcBef>
                <a:spcPts val="0"/>
              </a:spcBef>
              <a:spcAft>
                <a:spcPts val="0"/>
              </a:spcAft>
              <a:defRPr/>
            </a:pPr>
            <a:r>
              <a:rPr lang="en-US" sz="2600" dirty="0">
                <a:ea typeface="Tahoma" panose="020B0604030504040204" pitchFamily="34" charset="0"/>
                <a:cs typeface="Tahoma" panose="020B0604030504040204" pitchFamily="34" charset="0"/>
              </a:rPr>
              <a:t>Outflows (Payments</a:t>
            </a:r>
            <a:r>
              <a:rPr lang="en-US" sz="2600" dirty="0" smtClean="0">
                <a:ea typeface="Tahoma" panose="020B0604030504040204" pitchFamily="34" charset="0"/>
                <a:cs typeface="Tahoma" panose="020B0604030504040204" pitchFamily="34" charset="0"/>
              </a:rPr>
              <a:t>):</a:t>
            </a:r>
          </a:p>
          <a:p>
            <a:pPr lvl="1">
              <a:spcBef>
                <a:spcPts val="0"/>
              </a:spcBef>
              <a:spcAft>
                <a:spcPts val="0"/>
              </a:spcAft>
              <a:defRPr/>
            </a:pPr>
            <a:r>
              <a:rPr lang="en-US" sz="2600" dirty="0" smtClean="0">
                <a:ea typeface="Tahoma" panose="020B0604030504040204" pitchFamily="34" charset="0"/>
                <a:cs typeface="Tahoma" panose="020B0604030504040204" pitchFamily="34" charset="0"/>
              </a:rPr>
              <a:t>Payments </a:t>
            </a:r>
            <a:r>
              <a:rPr lang="en-US" sz="2600" dirty="0">
                <a:ea typeface="Tahoma" panose="020B0604030504040204" pitchFamily="34" charset="0"/>
                <a:cs typeface="Tahoma" panose="020B0604030504040204" pitchFamily="34" charset="0"/>
              </a:rPr>
              <a:t>for </a:t>
            </a:r>
            <a:r>
              <a:rPr lang="en-US" sz="2600" dirty="0" smtClean="0">
                <a:ea typeface="Tahoma" panose="020B0604030504040204" pitchFamily="34" charset="0"/>
                <a:cs typeface="Tahoma" panose="020B0604030504040204" pitchFamily="34" charset="0"/>
              </a:rPr>
              <a:t>inventory</a:t>
            </a:r>
          </a:p>
          <a:p>
            <a:pPr lvl="1">
              <a:spcBef>
                <a:spcPts val="0"/>
              </a:spcBef>
              <a:spcAft>
                <a:spcPts val="0"/>
              </a:spcAft>
              <a:defRPr/>
            </a:pPr>
            <a:r>
              <a:rPr lang="en-US" sz="2600" dirty="0" smtClean="0">
                <a:ea typeface="Tahoma" panose="020B0604030504040204" pitchFamily="34" charset="0"/>
                <a:cs typeface="Tahoma" panose="020B0604030504040204" pitchFamily="34" charset="0"/>
              </a:rPr>
              <a:t>Salaries </a:t>
            </a:r>
            <a:r>
              <a:rPr lang="en-US" sz="2600" dirty="0">
                <a:ea typeface="Tahoma" panose="020B0604030504040204" pitchFamily="34" charset="0"/>
                <a:cs typeface="Tahoma" panose="020B0604030504040204" pitchFamily="34" charset="0"/>
              </a:rPr>
              <a:t>and </a:t>
            </a:r>
            <a:r>
              <a:rPr lang="en-US" sz="2600" dirty="0" smtClean="0">
                <a:ea typeface="Tahoma" panose="020B0604030504040204" pitchFamily="34" charset="0"/>
                <a:cs typeface="Tahoma" panose="020B0604030504040204" pitchFamily="34" charset="0"/>
              </a:rPr>
              <a:t>wages</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Operating expenses</a:t>
            </a:r>
          </a:p>
          <a:p>
            <a:pPr lvl="1">
              <a:spcBef>
                <a:spcPts val="0"/>
              </a:spcBef>
              <a:spcAft>
                <a:spcPts val="0"/>
              </a:spcAft>
              <a:defRPr/>
            </a:pPr>
            <a:r>
              <a:rPr lang="en-US" sz="2600" dirty="0" smtClean="0">
                <a:ea typeface="Tahoma" panose="020B0604030504040204" pitchFamily="34" charset="0"/>
                <a:cs typeface="Tahoma" panose="020B0604030504040204" pitchFamily="34" charset="0"/>
              </a:rPr>
              <a:t>Interest </a:t>
            </a:r>
            <a:r>
              <a:rPr lang="en-US" sz="2600" dirty="0">
                <a:ea typeface="Tahoma" panose="020B0604030504040204" pitchFamily="34" charset="0"/>
                <a:cs typeface="Tahoma" panose="020B0604030504040204" pitchFamily="34" charset="0"/>
              </a:rPr>
              <a:t>on </a:t>
            </a:r>
            <a:r>
              <a:rPr lang="en-US" sz="2600" dirty="0" smtClean="0">
                <a:ea typeface="Tahoma" panose="020B0604030504040204" pitchFamily="34" charset="0"/>
                <a:cs typeface="Tahoma" panose="020B0604030504040204" pitchFamily="34" charset="0"/>
              </a:rPr>
              <a:t>liabilities</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Taxes</a:t>
            </a:r>
            <a:endParaRPr lang="en-US" sz="2600" dirty="0">
              <a:ea typeface="Tahoma" panose="020B0604030504040204" pitchFamily="34" charset="0"/>
              <a:cs typeface="Tahoma" panose="020B0604030504040204" pitchFamily="34" charset="0"/>
            </a:endParaRPr>
          </a:p>
        </p:txBody>
      </p:sp>
      <p:sp>
        <p:nvSpPr>
          <p:cNvPr id="8" name="Text Placeholder 7"/>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4294967295"/>
          </p:nvPr>
        </p:nvSpPr>
        <p:spPr>
          <a:xfrm>
            <a:off x="8305800" y="6477000"/>
            <a:ext cx="838200" cy="381000"/>
          </a:xfrm>
          <a:prstGeom prst="rect">
            <a:avLst/>
          </a:prstGeom>
        </p:spPr>
        <p:txBody>
          <a:bodyPr/>
          <a:lstStyle/>
          <a:p>
            <a:pPr>
              <a:defRPr/>
            </a:pPr>
            <a:r>
              <a:rPr lang="en-US" dirty="0">
                <a:solidFill>
                  <a:schemeClr val="bg1"/>
                </a:solidFill>
              </a:rPr>
              <a:t>  12-</a:t>
            </a:r>
            <a:fld id="{86103F27-AA34-4069-B652-A178AD0674B3}" type="slidenum">
              <a:rPr lang="en-US" smtClean="0">
                <a:solidFill>
                  <a:schemeClr val="bg1"/>
                </a:solidFill>
              </a:rPr>
              <a:pPr>
                <a:defRPr/>
              </a:pPr>
              <a:t>2</a:t>
            </a:fld>
            <a:endParaRPr lang="en-US" dirty="0">
              <a:solidFill>
                <a:schemeClr val="bg1"/>
              </a:solidFill>
            </a:endParaRPr>
          </a:p>
        </p:txBody>
      </p:sp>
    </p:spTree>
    <p:extLst>
      <p:ext uri="{BB962C8B-B14F-4D97-AF65-F5344CB8AC3E}">
        <p14:creationId xmlns:p14="http://schemas.microsoft.com/office/powerpoint/2010/main" val="36810669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Exhibit 12.12: </a:t>
            </a:r>
            <a:r>
              <a:rPr lang="en-US" sz="4000" b="1" dirty="0" smtClean="0">
                <a:ea typeface="Tahoma" panose="020B0604030504040204" pitchFamily="34" charset="0"/>
                <a:cs typeface="Tahoma" panose="020B0604030504040204" pitchFamily="34" charset="0"/>
              </a:rPr>
              <a:t/>
            </a:r>
            <a:br>
              <a:rPr lang="en-US" sz="4000" b="1" dirty="0" smtClean="0">
                <a:ea typeface="Tahoma" panose="020B0604030504040204" pitchFamily="34" charset="0"/>
                <a:cs typeface="Tahoma" panose="020B0604030504040204" pitchFamily="34" charset="0"/>
              </a:rPr>
            </a:br>
            <a:r>
              <a:rPr lang="en-US" sz="4000" b="1" dirty="0" smtClean="0">
                <a:ea typeface="Tahoma" panose="020B0604030504040204" pitchFamily="34" charset="0"/>
                <a:cs typeface="Tahoma" panose="020B0604030504040204" pitchFamily="34" charset="0"/>
              </a:rPr>
              <a:t>Cash </a:t>
            </a:r>
            <a:r>
              <a:rPr lang="en-US" sz="4000" b="1" dirty="0">
                <a:ea typeface="Tahoma" panose="020B0604030504040204" pitchFamily="34" charset="0"/>
                <a:cs typeface="Tahoma" panose="020B0604030504040204" pitchFamily="34" charset="0"/>
              </a:rPr>
              <a:t>Flows from Investing Activities</a:t>
            </a:r>
            <a:endParaRPr lang="en-US" sz="2400" b="1"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29</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F04A8FE5-B000-46AF-920C-2D9CD362BA8E}"/>
              </a:ext>
            </a:extLst>
          </p:cNvPr>
          <p:cNvGraphicFramePr>
            <a:graphicFrameLocks noGrp="1"/>
          </p:cNvGraphicFramePr>
          <p:nvPr>
            <p:extLst>
              <p:ext uri="{D42A27DB-BD31-4B8C-83A1-F6EECF244321}">
                <p14:modId xmlns:p14="http://schemas.microsoft.com/office/powerpoint/2010/main" val="3364241231"/>
              </p:ext>
            </p:extLst>
          </p:nvPr>
        </p:nvGraphicFramePr>
        <p:xfrm>
          <a:off x="152400" y="1905000"/>
          <a:ext cx="8839200" cy="2286000"/>
        </p:xfrm>
        <a:graphic>
          <a:graphicData uri="http://schemas.openxmlformats.org/drawingml/2006/table">
            <a:tbl>
              <a:tblPr firstRow="1" bandRow="1">
                <a:tableStyleId>{5C22544A-7EE6-4342-B048-85BDC9FD1C3A}</a:tableStyleId>
              </a:tblPr>
              <a:tblGrid>
                <a:gridCol w="7298422">
                  <a:extLst>
                    <a:ext uri="{9D8B030D-6E8A-4147-A177-3AD203B41FA5}">
                      <a16:colId xmlns="" xmlns:a16="http://schemas.microsoft.com/office/drawing/2014/main" val="1883307213"/>
                    </a:ext>
                  </a:extLst>
                </a:gridCol>
                <a:gridCol w="1540778">
                  <a:extLst>
                    <a:ext uri="{9D8B030D-6E8A-4147-A177-3AD203B41FA5}">
                      <a16:colId xmlns="" xmlns:a16="http://schemas.microsoft.com/office/drawing/2014/main" val="3075106137"/>
                    </a:ext>
                  </a:extLst>
                </a:gridCol>
              </a:tblGrid>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Cash Flows from Investing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endParaRPr lang="en-US" sz="240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123016693"/>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     Cash outflow to purchase investment securities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$(1,600)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418936606"/>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     Cash inflow from the sale of store fixtures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13397977"/>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     Cash outflow to purchase store fixtures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u="sng" dirty="0">
                          <a:solidFill>
                            <a:schemeClr val="tx1"/>
                          </a:solidFill>
                          <a:latin typeface="+mn-lt"/>
                          <a:ea typeface="Tahoma" panose="020B0604030504040204" pitchFamily="34" charset="0"/>
                          <a:cs typeface="Tahoma" panose="020B0604030504040204" pitchFamily="34" charset="0"/>
                        </a:rPr>
                        <a:t>(2,300)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01254124"/>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Net cash outflow from investing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r>
                        <a:rPr lang="en-US" sz="2400" u="dbl" baseline="0" dirty="0">
                          <a:solidFill>
                            <a:schemeClr val="tx1"/>
                          </a:solidFill>
                          <a:latin typeface="+mn-lt"/>
                          <a:ea typeface="Tahoma" panose="020B0604030504040204" pitchFamily="34" charset="0"/>
                          <a:cs typeface="Tahoma" panose="020B0604030504040204" pitchFamily="34" charset="0"/>
                        </a:rPr>
                        <a:t>$(2,900)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948214295"/>
                  </a:ext>
                </a:extLst>
              </a:tr>
            </a:tbl>
          </a:graphicData>
        </a:graphic>
      </p:graphicFrame>
    </p:spTree>
    <p:extLst>
      <p:ext uri="{BB962C8B-B14F-4D97-AF65-F5344CB8AC3E}">
        <p14:creationId xmlns:p14="http://schemas.microsoft.com/office/powerpoint/2010/main" val="13246612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t>LO 12-4: Prepare the financing activities section of a statement of cash flows.</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12-</a:t>
            </a:r>
            <a:fld id="{8E04DE85-5BF3-4C03-A70B-7F1A18BE4AC7}" type="slidenum">
              <a:rPr lang="en-US" smtClean="0">
                <a:solidFill>
                  <a:schemeClr val="bg1"/>
                </a:solidFill>
                <a:cs typeface="Arial" charset="0"/>
              </a:rPr>
              <a:pPr/>
              <a:t>30</a:t>
            </a:fld>
            <a:endParaRPr lang="en-US" dirty="0">
              <a:solidFill>
                <a:schemeClr val="bg1"/>
              </a:solidFill>
              <a:cs typeface="Arial" charset="0"/>
            </a:endParaRPr>
          </a:p>
        </p:txBody>
      </p:sp>
    </p:spTree>
    <p:extLst>
      <p:ext uri="{BB962C8B-B14F-4D97-AF65-F5344CB8AC3E}">
        <p14:creationId xmlns:p14="http://schemas.microsoft.com/office/powerpoint/2010/main" val="798069377"/>
      </p:ext>
    </p:extLst>
  </p:cSld>
  <p:clrMapOvr>
    <a:masterClrMapping/>
  </p:clrMapOvr>
  <p:transition xmlns:p14="http://schemas.microsoft.com/office/powerpoint/2010/mai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Cash Flows from Financing Activities</a:t>
            </a:r>
          </a:p>
        </p:txBody>
      </p:sp>
      <p:sp>
        <p:nvSpPr>
          <p:cNvPr id="4" name="Content Placeholder 3"/>
          <p:cNvSpPr>
            <a:spLocks noGrp="1"/>
          </p:cNvSpPr>
          <p:nvPr>
            <p:ph idx="1"/>
          </p:nvPr>
        </p:nvSpPr>
        <p:spPr/>
        <p:txBody>
          <a:bodyPr/>
          <a:lstStyle/>
          <a:p>
            <a:pPr>
              <a:spcBef>
                <a:spcPts val="0"/>
              </a:spcBef>
              <a:spcAft>
                <a:spcPts val="0"/>
              </a:spcAft>
              <a:defRPr/>
            </a:pPr>
            <a:r>
              <a:rPr lang="en-US" sz="2600" dirty="0">
                <a:ea typeface="Tahoma" panose="020B0604030504040204" pitchFamily="34" charset="0"/>
                <a:cs typeface="Tahoma" panose="020B0604030504040204" pitchFamily="34" charset="0"/>
              </a:rPr>
              <a:t>Inflows (Receipts</a:t>
            </a:r>
            <a:r>
              <a:rPr lang="en-US" sz="2600" dirty="0" smtClean="0">
                <a:ea typeface="Tahoma" panose="020B0604030504040204" pitchFamily="34" charset="0"/>
                <a:cs typeface="Tahoma" panose="020B0604030504040204" pitchFamily="34" charset="0"/>
              </a:rPr>
              <a:t>):</a:t>
            </a:r>
          </a:p>
          <a:p>
            <a:pPr lvl="1">
              <a:spcBef>
                <a:spcPts val="0"/>
              </a:spcBef>
              <a:spcAft>
                <a:spcPts val="0"/>
              </a:spcAft>
              <a:defRPr/>
            </a:pPr>
            <a:r>
              <a:rPr lang="en-US" sz="2600" dirty="0" smtClean="0">
                <a:ea typeface="Tahoma" panose="020B0604030504040204" pitchFamily="34" charset="0"/>
                <a:cs typeface="Tahoma" panose="020B0604030504040204" pitchFamily="34" charset="0"/>
              </a:rPr>
              <a:t>Borrowing</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Issuing stock</a:t>
            </a:r>
          </a:p>
          <a:p>
            <a:pPr marL="914400" lvl="2" indent="0">
              <a:spcBef>
                <a:spcPts val="0"/>
              </a:spcBef>
              <a:spcAft>
                <a:spcPts val="0"/>
              </a:spcAft>
              <a:buNone/>
              <a:defRPr/>
            </a:pPr>
            <a:endParaRPr lang="en-US" sz="2600" dirty="0">
              <a:ea typeface="Tahoma" panose="020B0604030504040204" pitchFamily="34" charset="0"/>
              <a:cs typeface="Tahoma" panose="020B0604030504040204" pitchFamily="34" charset="0"/>
            </a:endParaRPr>
          </a:p>
          <a:p>
            <a:pPr>
              <a:lnSpc>
                <a:spcPct val="90000"/>
              </a:lnSpc>
              <a:spcBef>
                <a:spcPts val="0"/>
              </a:spcBef>
              <a:spcAft>
                <a:spcPts val="0"/>
              </a:spcAft>
              <a:buFont typeface="Arial"/>
              <a:buChar char="•"/>
              <a:defRPr/>
            </a:pPr>
            <a:r>
              <a:rPr lang="en-US" sz="2600" dirty="0">
                <a:ea typeface="Tahoma" panose="020B0604030504040204" pitchFamily="34" charset="0"/>
                <a:cs typeface="Tahoma" panose="020B0604030504040204" pitchFamily="34" charset="0"/>
              </a:rPr>
              <a:t>Outflows (Payments</a:t>
            </a:r>
            <a:r>
              <a:rPr lang="en-US" sz="2600" dirty="0" smtClean="0">
                <a:ea typeface="Tahoma" panose="020B0604030504040204" pitchFamily="34" charset="0"/>
                <a:cs typeface="Tahoma" panose="020B0604030504040204" pitchFamily="34" charset="0"/>
              </a:rPr>
              <a:t>):</a:t>
            </a:r>
          </a:p>
          <a:p>
            <a:pPr lvl="1">
              <a:lnSpc>
                <a:spcPct val="90000"/>
              </a:lnSpc>
              <a:spcBef>
                <a:spcPts val="0"/>
              </a:spcBef>
              <a:spcAft>
                <a:spcPts val="0"/>
              </a:spcAft>
              <a:defRPr/>
            </a:pPr>
            <a:r>
              <a:rPr lang="en-US" sz="2600" dirty="0" smtClean="0">
                <a:ea typeface="Tahoma" panose="020B0604030504040204" pitchFamily="34" charset="0"/>
                <a:cs typeface="Tahoma" panose="020B0604030504040204" pitchFamily="34" charset="0"/>
              </a:rPr>
              <a:t>Repaying </a:t>
            </a:r>
            <a:r>
              <a:rPr lang="en-US" sz="2600" dirty="0">
                <a:ea typeface="Tahoma" panose="020B0604030504040204" pitchFamily="34" charset="0"/>
                <a:cs typeface="Tahoma" panose="020B0604030504040204" pitchFamily="34" charset="0"/>
              </a:rPr>
              <a:t>debt (excluding interest</a:t>
            </a:r>
            <a:r>
              <a:rPr lang="en-US" sz="2600" dirty="0" smtClean="0">
                <a:ea typeface="Tahoma" panose="020B0604030504040204" pitchFamily="34" charset="0"/>
                <a:cs typeface="Tahoma" panose="020B0604030504040204" pitchFamily="34" charset="0"/>
              </a:rPr>
              <a:t>)</a:t>
            </a:r>
          </a:p>
          <a:p>
            <a:pPr lvl="1">
              <a:lnSpc>
                <a:spcPct val="90000"/>
              </a:lnSpc>
              <a:spcBef>
                <a:spcPts val="0"/>
              </a:spcBef>
              <a:spcAft>
                <a:spcPts val="0"/>
              </a:spcAft>
              <a:defRPr/>
            </a:pPr>
            <a:r>
              <a:rPr lang="en-US" sz="2600" dirty="0" smtClean="0">
                <a:ea typeface="Tahoma" panose="020B0604030504040204" pitchFamily="34" charset="0"/>
                <a:cs typeface="Tahoma" panose="020B0604030504040204" pitchFamily="34" charset="0"/>
              </a:rPr>
              <a:t>Purchasing </a:t>
            </a:r>
            <a:r>
              <a:rPr lang="en-US" sz="2600" dirty="0">
                <a:ea typeface="Tahoma" panose="020B0604030504040204" pitchFamily="34" charset="0"/>
                <a:cs typeface="Tahoma" panose="020B0604030504040204" pitchFamily="34" charset="0"/>
              </a:rPr>
              <a:t>treasury </a:t>
            </a:r>
            <a:r>
              <a:rPr lang="en-US" sz="2600" dirty="0" smtClean="0">
                <a:ea typeface="Tahoma" panose="020B0604030504040204" pitchFamily="34" charset="0"/>
                <a:cs typeface="Tahoma" panose="020B0604030504040204" pitchFamily="34" charset="0"/>
              </a:rPr>
              <a:t>stock</a:t>
            </a:r>
          </a:p>
          <a:p>
            <a:pPr lvl="1">
              <a:lnSpc>
                <a:spcPct val="90000"/>
              </a:lnSpc>
              <a:spcBef>
                <a:spcPts val="0"/>
              </a:spcBef>
              <a:spcAft>
                <a:spcPts val="0"/>
              </a:spcAft>
              <a:defRPr/>
            </a:pPr>
            <a:r>
              <a:rPr lang="en-US" sz="2600" dirty="0" smtClean="0">
                <a:ea typeface="Tahoma" panose="020B0604030504040204" pitchFamily="34" charset="0"/>
                <a:cs typeface="Tahoma" panose="020B0604030504040204" pitchFamily="34" charset="0"/>
              </a:rPr>
              <a:t>Paying </a:t>
            </a:r>
            <a:r>
              <a:rPr lang="en-US" sz="2600" dirty="0">
                <a:ea typeface="Tahoma" panose="020B0604030504040204" pitchFamily="34" charset="0"/>
                <a:cs typeface="Tahoma" panose="020B0604030504040204" pitchFamily="34" charset="0"/>
              </a:rPr>
              <a:t>dividends</a:t>
            </a:r>
          </a:p>
          <a:p>
            <a:pPr marL="914400" lvl="2" indent="0">
              <a:spcBef>
                <a:spcPts val="0"/>
              </a:spcBef>
              <a:spcAft>
                <a:spcPts val="0"/>
              </a:spcAft>
              <a:buNone/>
              <a:defRPr/>
            </a:pPr>
            <a:endParaRPr lang="en-US" sz="26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
        <p:nvSpPr>
          <p:cNvPr id="9" name="Text Placeholder 8"/>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4294967295"/>
          </p:nvPr>
        </p:nvSpPr>
        <p:spPr>
          <a:xfrm>
            <a:off x="8153400" y="6477000"/>
            <a:ext cx="990600" cy="381000"/>
          </a:xfrm>
          <a:prstGeom prst="rect">
            <a:avLst/>
          </a:prstGeom>
        </p:spPr>
        <p:txBody>
          <a:bodyPr/>
          <a:lstStyle/>
          <a:p>
            <a:pPr>
              <a:defRPr/>
            </a:pPr>
            <a:r>
              <a:rPr lang="en-US" dirty="0">
                <a:solidFill>
                  <a:schemeClr val="bg1"/>
                </a:solidFill>
              </a:rPr>
              <a:t>  12-</a:t>
            </a:r>
            <a:fld id="{86103F27-AA34-4069-B652-A178AD0674B3}" type="slidenum">
              <a:rPr lang="en-US" smtClean="0">
                <a:solidFill>
                  <a:schemeClr val="bg1"/>
                </a:solidFill>
              </a:rPr>
              <a:pPr>
                <a:defRPr/>
              </a:pPr>
              <a:t>31</a:t>
            </a:fld>
            <a:endParaRPr lang="en-US" dirty="0">
              <a:solidFill>
                <a:schemeClr val="bg1"/>
              </a:solidFill>
            </a:endParaRPr>
          </a:p>
        </p:txBody>
      </p:sp>
    </p:spTree>
    <p:extLst>
      <p:ext uri="{BB962C8B-B14F-4D97-AF65-F5344CB8AC3E}">
        <p14:creationId xmlns:p14="http://schemas.microsoft.com/office/powerpoint/2010/main" val="184939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Financing Activities</a:t>
            </a:r>
            <a:endParaRPr lang="en-US" sz="2400" b="1"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sz="2600" dirty="0">
                <a:ea typeface="Tahoma" panose="020B0604030504040204" pitchFamily="34" charset="0"/>
                <a:cs typeface="Tahoma" panose="020B0604030504040204" pitchFamily="34" charset="0"/>
              </a:rPr>
              <a:t>The financing activities section of the statement of cash flows shows changes in three areas</a:t>
            </a:r>
            <a:r>
              <a:rPr lang="en-US" sz="2600" dirty="0" smtClean="0">
                <a:ea typeface="Tahoma" panose="020B0604030504040204" pitchFamily="34" charset="0"/>
                <a:cs typeface="Tahoma" panose="020B0604030504040204" pitchFamily="34" charset="0"/>
              </a:rPr>
              <a:t>.</a:t>
            </a:r>
            <a:endParaRPr lang="en-US" sz="2600" dirty="0">
              <a:ea typeface="Tahoma" panose="020B0604030504040204" pitchFamily="34" charset="0"/>
              <a:cs typeface="Tahoma" panose="020B0604030504040204" pitchFamily="34" charset="0"/>
            </a:endParaRPr>
          </a:p>
        </p:txBody>
      </p:sp>
      <p:sp>
        <p:nvSpPr>
          <p:cNvPr id="6" name="Text Placeholder 5"/>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32</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62BC9077-CBFA-4D2F-8577-0A3111BDC676}"/>
              </a:ext>
            </a:extLst>
          </p:cNvPr>
          <p:cNvGraphicFramePr>
            <a:graphicFrameLocks noGrp="1"/>
          </p:cNvGraphicFramePr>
          <p:nvPr>
            <p:extLst>
              <p:ext uri="{D42A27DB-BD31-4B8C-83A1-F6EECF244321}">
                <p14:modId xmlns:p14="http://schemas.microsoft.com/office/powerpoint/2010/main" val="4034335461"/>
              </p:ext>
            </p:extLst>
          </p:nvPr>
        </p:nvGraphicFramePr>
        <p:xfrm>
          <a:off x="1143000" y="2438400"/>
          <a:ext cx="7086600" cy="2316479"/>
        </p:xfrm>
        <a:graphic>
          <a:graphicData uri="http://schemas.openxmlformats.org/drawingml/2006/table">
            <a:tbl>
              <a:tblPr firstRow="1" bandRow="1">
                <a:tableStyleId>{5C22544A-7EE6-4342-B048-85BDC9FD1C3A}</a:tableStyleId>
              </a:tblPr>
              <a:tblGrid>
                <a:gridCol w="2362200">
                  <a:extLst>
                    <a:ext uri="{9D8B030D-6E8A-4147-A177-3AD203B41FA5}">
                      <a16:colId xmlns="" xmlns:a16="http://schemas.microsoft.com/office/drawing/2014/main" val="1256307891"/>
                    </a:ext>
                  </a:extLst>
                </a:gridCol>
                <a:gridCol w="2362200">
                  <a:extLst>
                    <a:ext uri="{9D8B030D-6E8A-4147-A177-3AD203B41FA5}">
                      <a16:colId xmlns="" xmlns:a16="http://schemas.microsoft.com/office/drawing/2014/main" val="2875563906"/>
                    </a:ext>
                  </a:extLst>
                </a:gridCol>
                <a:gridCol w="2362200">
                  <a:extLst>
                    <a:ext uri="{9D8B030D-6E8A-4147-A177-3AD203B41FA5}">
                      <a16:colId xmlns="" xmlns:a16="http://schemas.microsoft.com/office/drawing/2014/main" val="331790329"/>
                    </a:ext>
                  </a:extLst>
                </a:gridCol>
              </a:tblGrid>
              <a:tr h="370840">
                <a:tc>
                  <a:txBody>
                    <a:bodyPr/>
                    <a:lstStyle/>
                    <a:p>
                      <a:pPr algn="ctr"/>
                      <a:r>
                        <a:rPr lang="en-US" sz="2800" b="1" dirty="0">
                          <a:solidFill>
                            <a:schemeClr val="tx1"/>
                          </a:solidFill>
                          <a:latin typeface="+mn-lt"/>
                          <a:ea typeface="Tahoma" panose="020B0604030504040204" pitchFamily="34" charset="0"/>
                          <a:cs typeface="Tahoma" panose="020B0604030504040204" pitchFamily="34" charset="0"/>
                        </a:rPr>
                        <a:t>Debt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800" b="1" dirty="0">
                          <a:solidFill>
                            <a:schemeClr val="tx1"/>
                          </a:solidFill>
                          <a:latin typeface="+mn-lt"/>
                          <a:ea typeface="Tahoma" panose="020B0604030504040204" pitchFamily="34" charset="0"/>
                          <a:cs typeface="Tahoma" panose="020B0604030504040204" pitchFamily="34" charset="0"/>
                        </a:rPr>
                        <a:t>Capital Accounts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800" b="1" dirty="0">
                          <a:solidFill>
                            <a:schemeClr val="tx1"/>
                          </a:solidFill>
                          <a:latin typeface="+mn-lt"/>
                          <a:ea typeface="Tahoma" panose="020B0604030504040204" pitchFamily="34" charset="0"/>
                          <a:cs typeface="Tahoma" panose="020B0604030504040204" pitchFamily="34" charset="0"/>
                        </a:rPr>
                        <a:t>Retained Earnings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206234814"/>
                  </a:ext>
                </a:extLst>
              </a:tr>
              <a:tr h="370840">
                <a:tc>
                  <a:txBody>
                    <a:bodyPr/>
                    <a:lstStyle/>
                    <a:p>
                      <a:pPr algn="ctr" eaLnBrk="0" hangingPunct="0"/>
                      <a:r>
                        <a:rPr lang="en-US" sz="2800" b="0" dirty="0">
                          <a:solidFill>
                            <a:schemeClr val="tx1"/>
                          </a:solidFill>
                          <a:latin typeface="+mn-lt"/>
                          <a:ea typeface="Tahoma" panose="020B0604030504040204" pitchFamily="34" charset="0"/>
                          <a:cs typeface="Tahoma" panose="020B0604030504040204" pitchFamily="34" charset="0"/>
                        </a:rPr>
                        <a:t>Notes or Bonds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hangingPunct="0"/>
                      <a:r>
                        <a:rPr lang="en-US" sz="2800" b="0" dirty="0" smtClean="0">
                          <a:solidFill>
                            <a:schemeClr val="tx1"/>
                          </a:solidFill>
                          <a:latin typeface="+mn-lt"/>
                          <a:ea typeface="Tahoma" panose="020B0604030504040204" pitchFamily="34" charset="0"/>
                          <a:cs typeface="Tahoma" panose="020B0604030504040204" pitchFamily="34" charset="0"/>
                        </a:rPr>
                        <a:t>Stock or Treasury Stock</a:t>
                      </a:r>
                    </a:p>
                    <a:p>
                      <a:endParaRPr lang="en-US" sz="2800" dirty="0">
                        <a:solidFill>
                          <a:schemeClr val="tx1"/>
                        </a:solidFill>
                        <a:latin typeface="+mn-lt"/>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eaLnBrk="0" hangingPunct="0"/>
                      <a:r>
                        <a:rPr lang="en-US" sz="2800" b="0" dirty="0">
                          <a:solidFill>
                            <a:schemeClr val="tx1"/>
                          </a:solidFill>
                          <a:latin typeface="+mn-lt"/>
                          <a:ea typeface="Tahoma" panose="020B0604030504040204" pitchFamily="34" charset="0"/>
                          <a:cs typeface="Tahoma" panose="020B0604030504040204" pitchFamily="34" charset="0"/>
                        </a:rPr>
                        <a:t>Dividends</a:t>
                      </a:r>
                    </a:p>
                    <a:p>
                      <a:endParaRPr lang="en-US" sz="2800" dirty="0">
                        <a:solidFill>
                          <a:schemeClr val="tx1"/>
                        </a:solidFill>
                        <a:latin typeface="+mn-lt"/>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71313908"/>
                  </a:ext>
                </a:extLst>
              </a:tr>
            </a:tbl>
          </a:graphicData>
        </a:graphic>
      </p:graphicFrame>
    </p:spTree>
    <p:extLst>
      <p:ext uri="{BB962C8B-B14F-4D97-AF65-F5344CB8AC3E}">
        <p14:creationId xmlns:p14="http://schemas.microsoft.com/office/powerpoint/2010/main" val="2727331829"/>
      </p:ext>
    </p:extLst>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Balance Sheet Changes</a:t>
            </a:r>
            <a:endParaRPr lang="en-US" sz="2400" b="1"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sz="2600" dirty="0">
                <a:ea typeface="Tahoma" panose="020B0604030504040204" pitchFamily="34" charset="0"/>
                <a:cs typeface="Tahoma" panose="020B0604030504040204" pitchFamily="34" charset="0"/>
              </a:rPr>
              <a:t>Look on the balance sheet for changes in the balances of debt and equity accounts.</a:t>
            </a:r>
          </a:p>
          <a:p>
            <a:r>
              <a:rPr lang="en-US" sz="2600" dirty="0">
                <a:ea typeface="Tahoma" panose="020B0604030504040204" pitchFamily="34" charset="0"/>
                <a:cs typeface="Tahoma" panose="020B0604030504040204" pitchFamily="34" charset="0"/>
              </a:rPr>
              <a:t>Examine each account to determine the cause of </a:t>
            </a:r>
            <a:r>
              <a:rPr lang="en-US" sz="2600" dirty="0" smtClean="0">
                <a:ea typeface="Tahoma" panose="020B0604030504040204" pitchFamily="34" charset="0"/>
                <a:cs typeface="Tahoma" panose="020B0604030504040204" pitchFamily="34" charset="0"/>
              </a:rPr>
              <a:t>the changes</a:t>
            </a:r>
            <a:r>
              <a:rPr lang="en-US" sz="2600" dirty="0">
                <a:ea typeface="Tahoma" panose="020B0604030504040204" pitchFamily="34" charset="0"/>
                <a:cs typeface="Tahoma" panose="020B0604030504040204" pitchFamily="34" charset="0"/>
              </a:rPr>
              <a:t>.</a:t>
            </a:r>
          </a:p>
          <a:p>
            <a:endParaRPr lang="en-US"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33</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7B97278F-E907-4260-8414-DB859A8E40FB}"/>
              </a:ext>
            </a:extLst>
          </p:cNvPr>
          <p:cNvGraphicFramePr>
            <a:graphicFrameLocks noGrp="1"/>
          </p:cNvGraphicFramePr>
          <p:nvPr>
            <p:extLst>
              <p:ext uri="{D42A27DB-BD31-4B8C-83A1-F6EECF244321}">
                <p14:modId xmlns:p14="http://schemas.microsoft.com/office/powerpoint/2010/main" val="2822673861"/>
              </p:ext>
            </p:extLst>
          </p:nvPr>
        </p:nvGraphicFramePr>
        <p:xfrm>
          <a:off x="685800" y="3200400"/>
          <a:ext cx="7848600" cy="2743200"/>
        </p:xfrm>
        <a:graphic>
          <a:graphicData uri="http://schemas.openxmlformats.org/drawingml/2006/table">
            <a:tbl>
              <a:tblPr firstRow="1" bandRow="1">
                <a:tableStyleId>{5C22544A-7EE6-4342-B048-85BDC9FD1C3A}</a:tableStyleId>
              </a:tblPr>
              <a:tblGrid>
                <a:gridCol w="2616200">
                  <a:extLst>
                    <a:ext uri="{9D8B030D-6E8A-4147-A177-3AD203B41FA5}">
                      <a16:colId xmlns="" xmlns:a16="http://schemas.microsoft.com/office/drawing/2014/main" val="3246938385"/>
                    </a:ext>
                  </a:extLst>
                </a:gridCol>
                <a:gridCol w="2616200">
                  <a:extLst>
                    <a:ext uri="{9D8B030D-6E8A-4147-A177-3AD203B41FA5}">
                      <a16:colId xmlns="" xmlns:a16="http://schemas.microsoft.com/office/drawing/2014/main" val="41252046"/>
                    </a:ext>
                  </a:extLst>
                </a:gridCol>
                <a:gridCol w="2616200">
                  <a:extLst>
                    <a:ext uri="{9D8B030D-6E8A-4147-A177-3AD203B41FA5}">
                      <a16:colId xmlns="" xmlns:a16="http://schemas.microsoft.com/office/drawing/2014/main" val="4175598767"/>
                    </a:ext>
                  </a:extLst>
                </a:gridCol>
              </a:tblGrid>
              <a:tr h="218440">
                <a:tc>
                  <a:txBody>
                    <a:bodyPr/>
                    <a:lstStyle/>
                    <a:p>
                      <a:pPr algn="ctr"/>
                      <a:r>
                        <a:rPr lang="en-US" sz="2400" dirty="0">
                          <a:solidFill>
                            <a:srgbClr val="3C3CBA"/>
                          </a:solidFill>
                          <a:latin typeface="+mn-lt"/>
                          <a:ea typeface="Tahoma" panose="020B0604030504040204" pitchFamily="34" charset="0"/>
                          <a:cs typeface="Tahoma" panose="020B0604030504040204" pitchFamily="34" charset="0"/>
                        </a:rPr>
                        <a:t>Account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2400" dirty="0">
                          <a:solidFill>
                            <a:srgbClr val="3C3CBA"/>
                          </a:solidFill>
                          <a:latin typeface="+mn-lt"/>
                          <a:ea typeface="Tahoma" panose="020B0604030504040204" pitchFamily="34" charset="0"/>
                          <a:cs typeface="Tahoma" panose="020B0604030504040204" pitchFamily="34" charset="0"/>
                        </a:rPr>
                        <a:t>Year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US" sz="2400" dirty="0">
                          <a:solidFill>
                            <a:srgbClr val="3C3CBA"/>
                          </a:solidFill>
                          <a:latin typeface="+mn-lt"/>
                          <a:ea typeface="Tahoma" panose="020B0604030504040204" pitchFamily="34" charset="0"/>
                          <a:cs typeface="Tahoma" panose="020B0604030504040204" pitchFamily="34" charset="0"/>
                        </a:rPr>
                        <a:t>Year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 xmlns:a16="http://schemas.microsoft.com/office/drawing/2014/main" val="1916054485"/>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Mortgage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$2,200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122650573"/>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Bonds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636702149"/>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Common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68732409"/>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Retained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12,700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7,200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37251711"/>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Treasury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513864823"/>
                  </a:ext>
                </a:extLst>
              </a:tr>
            </a:tbl>
          </a:graphicData>
        </a:graphic>
      </p:graphicFrame>
    </p:spTree>
    <p:extLst>
      <p:ext uri="{BB962C8B-B14F-4D97-AF65-F5344CB8AC3E}">
        <p14:creationId xmlns:p14="http://schemas.microsoft.com/office/powerpoint/2010/main" val="3082180126"/>
      </p:ext>
    </p:extLst>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Reconciliation of Mortgage Payable</a:t>
            </a:r>
          </a:p>
        </p:txBody>
      </p:sp>
      <p:sp>
        <p:nvSpPr>
          <p:cNvPr id="2" name="Content Placeholder 1"/>
          <p:cNvSpPr>
            <a:spLocks noGrp="1"/>
          </p:cNvSpPr>
          <p:nvPr>
            <p:ph idx="1"/>
          </p:nvPr>
        </p:nvSpPr>
        <p:spPr/>
        <p:txBody>
          <a:bodyPr/>
          <a:lstStyle/>
          <a:p>
            <a:r>
              <a:rPr lang="en-US" sz="2600" dirty="0">
                <a:ea typeface="Tahoma" panose="020B0604030504040204" pitchFamily="34" charset="0"/>
                <a:cs typeface="Tahoma" panose="020B0604030504040204" pitchFamily="34" charset="0"/>
              </a:rPr>
              <a:t>A mortgage issued to purchase land does </a:t>
            </a:r>
            <a:r>
              <a:rPr lang="en-US" sz="2600" i="1" dirty="0" smtClean="0">
                <a:ea typeface="Tahoma" panose="020B0604030504040204" pitchFamily="34" charset="0"/>
                <a:cs typeface="Tahoma" panose="020B0604030504040204" pitchFamily="34" charset="0"/>
              </a:rPr>
              <a:t>not</a:t>
            </a:r>
            <a:r>
              <a:rPr lang="en-US" sz="2600" dirty="0" smtClean="0">
                <a:ea typeface="Tahoma" panose="020B0604030504040204" pitchFamily="34" charset="0"/>
                <a:cs typeface="Tahoma" panose="020B0604030504040204" pitchFamily="34" charset="0"/>
              </a:rPr>
              <a:t> involve a cash flow. </a:t>
            </a:r>
            <a:endParaRPr lang="en-US" sz="2600"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34</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2663687305"/>
              </p:ext>
            </p:extLst>
          </p:nvPr>
        </p:nvGraphicFramePr>
        <p:xfrm>
          <a:off x="304800" y="2286000"/>
          <a:ext cx="8458199" cy="2575201"/>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803703">
                  <a:extLst>
                    <a:ext uri="{9D8B030D-6E8A-4147-A177-3AD203B41FA5}">
                      <a16:colId xmlns="" xmlns:a16="http://schemas.microsoft.com/office/drawing/2014/main" val="4082339204"/>
                    </a:ext>
                  </a:extLst>
                </a:gridCol>
                <a:gridCol w="978775">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Reconciliation of Mortgage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$2,200 </a:t>
                      </a:r>
                    </a:p>
                    <a:p>
                      <a:pPr algn="ctr"/>
                      <a:r>
                        <a:rPr lang="en-US" b="1" dirty="0">
                          <a:solidFill>
                            <a:srgbClr val="C00000"/>
                          </a:solidFill>
                          <a:latin typeface="+mn-lt"/>
                          <a:ea typeface="Tahoma" panose="020B0604030504040204" pitchFamily="34" charset="0"/>
                          <a:cs typeface="Tahoma" panose="020B0604030504040204" pitchFamily="34" charset="0"/>
                        </a:rPr>
                        <a:t>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 in mortgage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issuing mortgage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2,200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055875665"/>
                  </a:ext>
                </a:extLst>
              </a:tr>
              <a:tr h="3450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payment of mortgage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latin typeface="+mn-lt"/>
                          <a:ea typeface="Tahoma" panose="020B0604030504040204" pitchFamily="34" charset="0"/>
                          <a:cs typeface="Tahoma" panose="020B0604030504040204" pitchFamily="34" charset="0"/>
                        </a:rPr>
                        <a:t>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8995836"/>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 in mortgage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$2,200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16937890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Bonds Payable</a:t>
            </a:r>
          </a:p>
        </p:txBody>
      </p:sp>
      <p:sp>
        <p:nvSpPr>
          <p:cNvPr id="2" name="Content Placeholder 1"/>
          <p:cNvSpPr>
            <a:spLocks noGrp="1"/>
          </p:cNvSpPr>
          <p:nvPr>
            <p:ph idx="1"/>
          </p:nvPr>
        </p:nvSpPr>
        <p:spPr/>
        <p:txBody>
          <a:bodyPr/>
          <a:lstStyle/>
          <a:p>
            <a:r>
              <a:rPr lang="en-US" sz="2600" dirty="0">
                <a:ea typeface="Tahoma" panose="020B0604030504040204" pitchFamily="34" charset="0"/>
                <a:cs typeface="Tahoma" panose="020B0604030504040204" pitchFamily="34" charset="0"/>
              </a:rPr>
              <a:t>Assuming no new bonds were issued, the $3,000 decrease </a:t>
            </a:r>
            <a:r>
              <a:rPr lang="en-US" sz="2600" dirty="0" smtClean="0">
                <a:ea typeface="Tahoma" panose="020B0604030504040204" pitchFamily="34" charset="0"/>
                <a:cs typeface="Tahoma" panose="020B0604030504040204" pitchFamily="34" charset="0"/>
              </a:rPr>
              <a:t>in </a:t>
            </a:r>
            <a:r>
              <a:rPr lang="en-US" sz="2600" dirty="0">
                <a:ea typeface="Tahoma" panose="020B0604030504040204" pitchFamily="34" charset="0"/>
                <a:cs typeface="Tahoma" panose="020B0604030504040204" pitchFamily="34" charset="0"/>
              </a:rPr>
              <a:t>the bonds payable account must have been the result of </a:t>
            </a:r>
            <a:r>
              <a:rPr lang="en-US" sz="2600" dirty="0" smtClean="0">
                <a:ea typeface="Tahoma" panose="020B0604030504040204" pitchFamily="34" charset="0"/>
                <a:cs typeface="Tahoma" panose="020B0604030504040204" pitchFamily="34" charset="0"/>
              </a:rPr>
              <a:t>a </a:t>
            </a:r>
            <a:r>
              <a:rPr lang="en-US" sz="2600" dirty="0">
                <a:ea typeface="Tahoma" panose="020B0604030504040204" pitchFamily="34" charset="0"/>
                <a:cs typeface="Tahoma" panose="020B0604030504040204" pitchFamily="34" charset="0"/>
              </a:rPr>
              <a:t>cash outflow to pay off bonds.</a:t>
            </a:r>
          </a:p>
          <a:p>
            <a:endParaRPr lang="en-US"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35</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304883776"/>
              </p:ext>
            </p:extLst>
          </p:nvPr>
        </p:nvGraphicFramePr>
        <p:xfrm>
          <a:off x="381000" y="2819400"/>
          <a:ext cx="8458199" cy="2575201"/>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803703">
                  <a:extLst>
                    <a:ext uri="{9D8B030D-6E8A-4147-A177-3AD203B41FA5}">
                      <a16:colId xmlns="" xmlns:a16="http://schemas.microsoft.com/office/drawing/2014/main" val="4082339204"/>
                    </a:ext>
                  </a:extLst>
                </a:gridCol>
                <a:gridCol w="978775">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Reconciliation of Bonds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$3,000 </a:t>
                      </a:r>
                    </a:p>
                    <a:p>
                      <a:pPr algn="ctr"/>
                      <a:r>
                        <a:rPr lang="en-US" b="1" dirty="0">
                          <a:solidFill>
                            <a:srgbClr val="C00000"/>
                          </a:solidFill>
                          <a:latin typeface="+mn-lt"/>
                          <a:ea typeface="Tahoma" panose="020B0604030504040204" pitchFamily="34" charset="0"/>
                          <a:cs typeface="Tahoma" panose="020B0604030504040204" pitchFamily="34" charset="0"/>
                        </a:rPr>
                        <a:t>decrease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 in bonds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issuing bonds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3450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payment of bonds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extLst>
                  <a:ext uri="{0D108BD9-81ED-4DB2-BD59-A6C34878D82A}">
                    <a16:rowId xmlns="" xmlns:a16="http://schemas.microsoft.com/office/drawing/2014/main" val="2008995836"/>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 in bonds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12660204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Common Stock</a:t>
            </a:r>
          </a:p>
        </p:txBody>
      </p:sp>
      <p:sp>
        <p:nvSpPr>
          <p:cNvPr id="2" name="Content Placeholder 1"/>
          <p:cNvSpPr>
            <a:spLocks noGrp="1"/>
          </p:cNvSpPr>
          <p:nvPr>
            <p:ph idx="1"/>
          </p:nvPr>
        </p:nvSpPr>
        <p:spPr/>
        <p:txBody>
          <a:bodyPr/>
          <a:lstStyle/>
          <a:p>
            <a:r>
              <a:rPr lang="en-US" sz="2600" dirty="0">
                <a:ea typeface="Tahoma" panose="020B0604030504040204" pitchFamily="34" charset="0"/>
                <a:cs typeface="Tahoma" panose="020B0604030504040204" pitchFamily="34" charset="0"/>
              </a:rPr>
              <a:t>New South must have issued $2,000 of additional </a:t>
            </a:r>
            <a:r>
              <a:rPr lang="en-US" sz="2600" dirty="0" smtClean="0">
                <a:ea typeface="Tahoma" panose="020B0604030504040204" pitchFamily="34" charset="0"/>
                <a:cs typeface="Tahoma" panose="020B0604030504040204" pitchFamily="34" charset="0"/>
              </a:rPr>
              <a:t>common stock.</a:t>
            </a:r>
            <a:endParaRPr lang="en-US" sz="2600"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36</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2604327071"/>
              </p:ext>
            </p:extLst>
          </p:nvPr>
        </p:nvGraphicFramePr>
        <p:xfrm>
          <a:off x="304800" y="2286000"/>
          <a:ext cx="8458199" cy="2429629"/>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645341">
                  <a:extLst>
                    <a:ext uri="{9D8B030D-6E8A-4147-A177-3AD203B41FA5}">
                      <a16:colId xmlns="" xmlns:a16="http://schemas.microsoft.com/office/drawing/2014/main" val="4082339204"/>
                    </a:ext>
                  </a:extLst>
                </a:gridCol>
                <a:gridCol w="1137137">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Reconciliation of Common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3">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$2,000 </a:t>
                      </a:r>
                    </a:p>
                    <a:p>
                      <a:pPr algn="ctr"/>
                      <a:r>
                        <a:rPr lang="en-US" b="1" dirty="0">
                          <a:solidFill>
                            <a:srgbClr val="C00000"/>
                          </a:solidFill>
                          <a:latin typeface="+mn-lt"/>
                          <a:ea typeface="Tahoma" panose="020B0604030504040204" pitchFamily="34" charset="0"/>
                          <a:cs typeface="Tahoma" panose="020B0604030504040204" pitchFamily="34" charset="0"/>
                        </a:rPr>
                        <a:t>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 in common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issuing common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extLst>
                  <a:ext uri="{0D108BD9-81ED-4DB2-BD59-A6C34878D82A}">
                    <a16:rowId xmlns="" xmlns:a16="http://schemas.microsoft.com/office/drawing/2014/main" val="3055875665"/>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 in common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33361146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Retained Earnings</a:t>
            </a:r>
          </a:p>
        </p:txBody>
      </p:sp>
      <p:sp>
        <p:nvSpPr>
          <p:cNvPr id="2" name="Content Placeholder 1"/>
          <p:cNvSpPr>
            <a:spLocks noGrp="1"/>
          </p:cNvSpPr>
          <p:nvPr>
            <p:ph idx="1"/>
          </p:nvPr>
        </p:nvSpPr>
        <p:spPr/>
        <p:txBody>
          <a:bodyPr/>
          <a:lstStyle/>
          <a:p>
            <a:r>
              <a:rPr lang="en-US" sz="2600" dirty="0">
                <a:ea typeface="Tahoma" panose="020B0604030504040204" pitchFamily="34" charset="0"/>
                <a:cs typeface="Tahoma" panose="020B0604030504040204" pitchFamily="34" charset="0"/>
              </a:rPr>
              <a:t>A $1,500 decrease is required to balance the </a:t>
            </a:r>
            <a:r>
              <a:rPr lang="en-US" sz="2600" dirty="0" smtClean="0">
                <a:ea typeface="Tahoma" panose="020B0604030504040204" pitchFamily="34" charset="0"/>
                <a:cs typeface="Tahoma" panose="020B0604030504040204" pitchFamily="34" charset="0"/>
              </a:rPr>
              <a:t>Retained Earnings </a:t>
            </a:r>
            <a:r>
              <a:rPr lang="en-US" sz="2600" dirty="0">
                <a:ea typeface="Tahoma" panose="020B0604030504040204" pitchFamily="34" charset="0"/>
                <a:cs typeface="Tahoma" panose="020B0604030504040204" pitchFamily="34" charset="0"/>
              </a:rPr>
              <a:t>account. We assume this decrease is due to </a:t>
            </a:r>
            <a:r>
              <a:rPr lang="en-US" sz="2600" dirty="0" smtClean="0">
                <a:ea typeface="Tahoma" panose="020B0604030504040204" pitchFamily="34" charset="0"/>
                <a:cs typeface="Tahoma" panose="020B0604030504040204" pitchFamily="34" charset="0"/>
              </a:rPr>
              <a:t>the payment </a:t>
            </a:r>
            <a:r>
              <a:rPr lang="en-US" sz="2600" dirty="0">
                <a:ea typeface="Tahoma" panose="020B0604030504040204" pitchFamily="34" charset="0"/>
                <a:cs typeface="Tahoma" panose="020B0604030504040204" pitchFamily="34" charset="0"/>
              </a:rPr>
              <a:t>of dividends.</a:t>
            </a:r>
          </a:p>
          <a:p>
            <a:endParaRPr lang="en-US" sz="2600"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37</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2356535161"/>
              </p:ext>
            </p:extLst>
          </p:nvPr>
        </p:nvGraphicFramePr>
        <p:xfrm>
          <a:off x="304800" y="2667000"/>
          <a:ext cx="8458199" cy="2575201"/>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645341">
                  <a:extLst>
                    <a:ext uri="{9D8B030D-6E8A-4147-A177-3AD203B41FA5}">
                      <a16:colId xmlns="" xmlns:a16="http://schemas.microsoft.com/office/drawing/2014/main" val="4082339204"/>
                    </a:ext>
                  </a:extLst>
                </a:gridCol>
                <a:gridCol w="1137137">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Reconciliation of Retained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$5,500 </a:t>
                      </a:r>
                    </a:p>
                    <a:p>
                      <a:pPr algn="ctr"/>
                      <a:r>
                        <a:rPr lang="en-US" b="1" dirty="0">
                          <a:solidFill>
                            <a:srgbClr val="C00000"/>
                          </a:solidFill>
                          <a:latin typeface="+mn-lt"/>
                          <a:ea typeface="Tahoma" panose="020B0604030504040204" pitchFamily="34" charset="0"/>
                          <a:cs typeface="Tahoma" panose="020B0604030504040204" pitchFamily="34" charset="0"/>
                        </a:rPr>
                        <a:t>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 in retained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$7,200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net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5875665"/>
                  </a:ext>
                </a:extLst>
              </a:tr>
              <a:tr h="3450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payment of dividends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extLst>
                  <a:ext uri="{0D108BD9-81ED-4DB2-BD59-A6C34878D82A}">
                    <a16:rowId xmlns="" xmlns:a16="http://schemas.microsoft.com/office/drawing/2014/main" val="2008995836"/>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 in retained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$12,700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10902281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2D1FC8C-3477-4281-90DB-C6AF379DCA30}"/>
              </a:ext>
            </a:extLst>
          </p:cNvPr>
          <p:cNvSpPr>
            <a:spLocks noGrp="1"/>
          </p:cNvSpPr>
          <p:nvPr>
            <p:ph type="title"/>
          </p:nvPr>
        </p:nvSpPr>
        <p:spPr/>
        <p:txBody>
          <a:bodyPr/>
          <a:lstStyle/>
          <a:p>
            <a:r>
              <a:rPr lang="en-US" sz="4000" b="1" dirty="0">
                <a:ea typeface="Tahoma" panose="020B0604030504040204" pitchFamily="34" charset="0"/>
                <a:cs typeface="Tahoma" panose="020B0604030504040204" pitchFamily="34" charset="0"/>
              </a:rPr>
              <a:t>Treasury Stock</a:t>
            </a:r>
          </a:p>
        </p:txBody>
      </p:sp>
      <p:sp>
        <p:nvSpPr>
          <p:cNvPr id="2" name="Content Placeholder 1"/>
          <p:cNvSpPr>
            <a:spLocks noGrp="1"/>
          </p:cNvSpPr>
          <p:nvPr>
            <p:ph idx="1"/>
          </p:nvPr>
        </p:nvSpPr>
        <p:spPr/>
        <p:txBody>
          <a:bodyPr/>
          <a:lstStyle/>
          <a:p>
            <a:r>
              <a:rPr lang="en-US" sz="2600" dirty="0">
                <a:ea typeface="Tahoma" panose="020B0604030504040204" pitchFamily="34" charset="0"/>
                <a:cs typeface="Tahoma" panose="020B0604030504040204" pitchFamily="34" charset="0"/>
              </a:rPr>
              <a:t>Because there was no indication that any treasury </a:t>
            </a:r>
            <a:r>
              <a:rPr lang="en-US" sz="2600" dirty="0" smtClean="0">
                <a:ea typeface="Tahoma" panose="020B0604030504040204" pitchFamily="34" charset="0"/>
                <a:cs typeface="Tahoma" panose="020B0604030504040204" pitchFamily="34" charset="0"/>
              </a:rPr>
              <a:t>stock was </a:t>
            </a:r>
            <a:r>
              <a:rPr lang="en-US" sz="2600" dirty="0">
                <a:ea typeface="Tahoma" panose="020B0604030504040204" pitchFamily="34" charset="0"/>
                <a:cs typeface="Tahoma" panose="020B0604030504040204" pitchFamily="34" charset="0"/>
              </a:rPr>
              <a:t>reissued, New South must have </a:t>
            </a:r>
            <a:r>
              <a:rPr lang="en-US" sz="2600" dirty="0" smtClean="0">
                <a:ea typeface="Tahoma" panose="020B0604030504040204" pitchFamily="34" charset="0"/>
                <a:cs typeface="Tahoma" panose="020B0604030504040204" pitchFamily="34" charset="0"/>
              </a:rPr>
              <a:t>purchased $</a:t>
            </a:r>
            <a:r>
              <a:rPr lang="en-US" sz="2600" dirty="0">
                <a:ea typeface="Tahoma" panose="020B0604030504040204" pitchFamily="34" charset="0"/>
                <a:cs typeface="Tahoma" panose="020B0604030504040204" pitchFamily="34" charset="0"/>
              </a:rPr>
              <a:t>600 of additional treasury stock.</a:t>
            </a:r>
          </a:p>
          <a:p>
            <a:endParaRPr lang="en-US" sz="2600" dirty="0" smtClean="0">
              <a:solidFill>
                <a:srgbClr val="FF0000"/>
              </a:solidFill>
              <a:ea typeface="Tahoma" panose="020B0604030504040204" pitchFamily="34" charset="0"/>
              <a:cs typeface="Tahoma" panose="020B0604030504040204" pitchFamily="34" charset="0"/>
            </a:endParaRPr>
          </a:p>
          <a:p>
            <a:endParaRPr lang="en-US" sz="2600" dirty="0">
              <a:solidFill>
                <a:srgbClr val="FF0000"/>
              </a:solidFill>
              <a:ea typeface="Tahoma" panose="020B0604030504040204" pitchFamily="34" charset="0"/>
              <a:cs typeface="Tahoma" panose="020B0604030504040204" pitchFamily="34" charset="0"/>
            </a:endParaRPr>
          </a:p>
          <a:p>
            <a:endParaRPr lang="en-US" sz="2600" dirty="0" smtClean="0">
              <a:solidFill>
                <a:srgbClr val="FF0000"/>
              </a:solidFill>
              <a:ea typeface="Tahoma" panose="020B0604030504040204" pitchFamily="34" charset="0"/>
              <a:cs typeface="Tahoma" panose="020B0604030504040204" pitchFamily="34" charset="0"/>
            </a:endParaRPr>
          </a:p>
          <a:p>
            <a:endParaRPr lang="en-US" sz="2600" dirty="0">
              <a:solidFill>
                <a:srgbClr val="FF0000"/>
              </a:solidFill>
              <a:ea typeface="Tahoma" panose="020B0604030504040204" pitchFamily="34" charset="0"/>
              <a:cs typeface="Tahoma" panose="020B0604030504040204" pitchFamily="34" charset="0"/>
            </a:endParaRPr>
          </a:p>
          <a:p>
            <a:pPr marL="0" indent="0">
              <a:lnSpc>
                <a:spcPct val="50000"/>
              </a:lnSpc>
              <a:buNone/>
            </a:pPr>
            <a:endParaRPr lang="en-US" sz="2600" dirty="0" smtClean="0">
              <a:solidFill>
                <a:srgbClr val="FF0000"/>
              </a:solidFill>
              <a:ea typeface="Tahoma" panose="020B0604030504040204" pitchFamily="34" charset="0"/>
              <a:cs typeface="Tahoma" panose="020B0604030504040204" pitchFamily="34" charset="0"/>
            </a:endParaRPr>
          </a:p>
          <a:p>
            <a:pPr>
              <a:buClr>
                <a:schemeClr val="tx1"/>
              </a:buClr>
            </a:pPr>
            <a:r>
              <a:rPr lang="en-US" sz="2600" b="1" dirty="0" smtClean="0">
                <a:solidFill>
                  <a:srgbClr val="C30C20"/>
                </a:solidFill>
                <a:ea typeface="Tahoma" panose="020B0604030504040204" pitchFamily="34" charset="0"/>
                <a:cs typeface="Tahoma" panose="020B0604030504040204" pitchFamily="34" charset="0"/>
              </a:rPr>
              <a:t>This </a:t>
            </a:r>
            <a:r>
              <a:rPr lang="en-US" sz="2600" b="1" dirty="0">
                <a:solidFill>
                  <a:srgbClr val="C30C20"/>
                </a:solidFill>
                <a:ea typeface="Tahoma" panose="020B0604030504040204" pitchFamily="34" charset="0"/>
                <a:cs typeface="Tahoma" panose="020B0604030504040204" pitchFamily="34" charset="0"/>
              </a:rPr>
              <a:t>is a cash outflow for financing activities</a:t>
            </a:r>
            <a:r>
              <a:rPr lang="en-US" sz="2600" b="1" dirty="0">
                <a:solidFill>
                  <a:srgbClr val="C30C20"/>
                </a:solidFill>
              </a:rPr>
              <a:t>.</a:t>
            </a:r>
          </a:p>
          <a:p>
            <a:endParaRPr lang="en-US" dirty="0"/>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38</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CFA76377-455C-4454-AC36-57921D655F1A}"/>
              </a:ext>
            </a:extLst>
          </p:cNvPr>
          <p:cNvGraphicFramePr>
            <a:graphicFrameLocks noGrp="1"/>
          </p:cNvGraphicFramePr>
          <p:nvPr>
            <p:extLst>
              <p:ext uri="{D42A27DB-BD31-4B8C-83A1-F6EECF244321}">
                <p14:modId xmlns:p14="http://schemas.microsoft.com/office/powerpoint/2010/main" val="3912892053"/>
              </p:ext>
            </p:extLst>
          </p:nvPr>
        </p:nvGraphicFramePr>
        <p:xfrm>
          <a:off x="533400" y="2514600"/>
          <a:ext cx="8458199" cy="2575201"/>
        </p:xfrm>
        <a:graphic>
          <a:graphicData uri="http://schemas.openxmlformats.org/drawingml/2006/table">
            <a:tbl>
              <a:tblPr firstRow="1" bandRow="1">
                <a:tableStyleId>{5C22544A-7EE6-4342-B048-85BDC9FD1C3A}</a:tableStyleId>
              </a:tblPr>
              <a:tblGrid>
                <a:gridCol w="1374459">
                  <a:extLst>
                    <a:ext uri="{9D8B030D-6E8A-4147-A177-3AD203B41FA5}">
                      <a16:colId xmlns="" xmlns:a16="http://schemas.microsoft.com/office/drawing/2014/main" val="116395472"/>
                    </a:ext>
                  </a:extLst>
                </a:gridCol>
                <a:gridCol w="4645341">
                  <a:extLst>
                    <a:ext uri="{9D8B030D-6E8A-4147-A177-3AD203B41FA5}">
                      <a16:colId xmlns="" xmlns:a16="http://schemas.microsoft.com/office/drawing/2014/main" val="4082339204"/>
                    </a:ext>
                  </a:extLst>
                </a:gridCol>
                <a:gridCol w="1137137">
                  <a:extLst>
                    <a:ext uri="{9D8B030D-6E8A-4147-A177-3AD203B41FA5}">
                      <a16:colId xmlns="" xmlns:a16="http://schemas.microsoft.com/office/drawing/2014/main" val="3080058521"/>
                    </a:ext>
                  </a:extLst>
                </a:gridCol>
                <a:gridCol w="1301262">
                  <a:extLst>
                    <a:ext uri="{9D8B030D-6E8A-4147-A177-3AD203B41FA5}">
                      <a16:colId xmlns="" xmlns:a16="http://schemas.microsoft.com/office/drawing/2014/main" val="2580065668"/>
                    </a:ext>
                  </a:extLst>
                </a:gridCol>
              </a:tblGrid>
              <a:tr h="417950">
                <a:tc gridSpan="4">
                  <a:txBody>
                    <a:bodyPr/>
                    <a:lstStyle/>
                    <a:p>
                      <a:pPr algn="ctr"/>
                      <a:r>
                        <a:rPr lang="en-US" dirty="0">
                          <a:solidFill>
                            <a:schemeClr val="tx1"/>
                          </a:solidFill>
                          <a:latin typeface="+mn-lt"/>
                          <a:ea typeface="Tahoma" panose="020B0604030504040204" pitchFamily="34" charset="0"/>
                          <a:cs typeface="Tahoma" panose="020B0604030504040204" pitchFamily="34" charset="0"/>
                        </a:rPr>
                        <a:t>Reconciliation of Treasury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27827214"/>
                  </a:ext>
                </a:extLst>
              </a:tr>
              <a:tr h="345008">
                <a:tc rowSpan="4">
                  <a:txBody>
                    <a:bodyPr/>
                    <a:lstStyle/>
                    <a:p>
                      <a:pPr algn="ctr"/>
                      <a:r>
                        <a:rPr lang="en-US" dirty="0">
                          <a:solidFill>
                            <a:schemeClr val="tx1"/>
                          </a:solidFill>
                          <a:latin typeface="+mn-lt"/>
                          <a:ea typeface="Tahoma" panose="020B0604030504040204" pitchFamily="34" charset="0"/>
                          <a:cs typeface="Tahoma" panose="020B0604030504040204" pitchFamily="34" charset="0"/>
                        </a:rPr>
                        <a:t>There is a </a:t>
                      </a:r>
                      <a:r>
                        <a:rPr lang="en-US" b="1" dirty="0">
                          <a:solidFill>
                            <a:srgbClr val="C00000"/>
                          </a:solidFill>
                          <a:latin typeface="+mn-lt"/>
                          <a:ea typeface="Tahoma" panose="020B0604030504040204" pitchFamily="34" charset="0"/>
                          <a:cs typeface="Tahoma" panose="020B0604030504040204" pitchFamily="34" charset="0"/>
                        </a:rPr>
                        <a:t>$600 </a:t>
                      </a:r>
                    </a:p>
                    <a:p>
                      <a:pPr algn="ctr"/>
                      <a:r>
                        <a:rPr lang="en-US" b="1" dirty="0">
                          <a:solidFill>
                            <a:srgbClr val="C00000"/>
                          </a:solidFill>
                          <a:latin typeface="+mn-lt"/>
                          <a:ea typeface="Tahoma" panose="020B0604030504040204" pitchFamily="34" charset="0"/>
                          <a:cs typeface="Tahoma" panose="020B0604030504040204" pitchFamily="34" charset="0"/>
                        </a:rPr>
                        <a:t>increase </a:t>
                      </a:r>
                      <a:r>
                        <a:rPr lang="en-US" dirty="0">
                          <a:solidFill>
                            <a:schemeClr val="tx1"/>
                          </a:solidFill>
                          <a:latin typeface="+mn-lt"/>
                          <a:ea typeface="Tahoma" panose="020B0604030504040204" pitchFamily="34" charset="0"/>
                          <a:cs typeface="Tahoma" panose="020B0604030504040204" pitchFamily="34" charset="0"/>
                        </a:rPr>
                        <a:t>from Beginning to Ending balance.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Beginning Balance treasury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03759564"/>
                  </a:ext>
                </a:extLst>
              </a:tr>
              <a:tr h="60376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Increase due to purchasing treasury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tc>
                  <a:txBody>
                    <a:bodyPr/>
                    <a:lstStyle/>
                    <a:p>
                      <a:r>
                        <a:rPr lang="en-US" dirty="0">
                          <a:solidFill>
                            <a:schemeClr val="tx1"/>
                          </a:solidFill>
                          <a:latin typeface="+mn-lt"/>
                          <a:ea typeface="Tahoma" panose="020B0604030504040204" pitchFamily="34" charset="0"/>
                          <a:cs typeface="Tahoma" panose="020B0604030504040204" pitchFamily="34" charset="0"/>
                        </a:rPr>
                        <a:t>= 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D5E5"/>
                    </a:solidFill>
                  </a:tcPr>
                </a:tc>
                <a:extLst>
                  <a:ext uri="{0D108BD9-81ED-4DB2-BD59-A6C34878D82A}">
                    <a16:rowId xmlns="" xmlns:a16="http://schemas.microsoft.com/office/drawing/2014/main" val="3055875665"/>
                  </a:ext>
                </a:extLst>
              </a:tr>
              <a:tr h="3450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700" dirty="0">
                          <a:solidFill>
                            <a:schemeClr val="tx1"/>
                          </a:solidFill>
                          <a:latin typeface="+mn-lt"/>
                          <a:ea typeface="Tahoma" panose="020B0604030504040204" pitchFamily="34" charset="0"/>
                          <a:cs typeface="Tahoma" panose="020B0604030504040204" pitchFamily="34" charset="0"/>
                        </a:rPr>
                        <a:t>Decrease due to reissuing treasury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latin typeface="+mn-lt"/>
                          <a:ea typeface="Tahoma" panose="020B0604030504040204" pitchFamily="34" charset="0"/>
                          <a:cs typeface="Tahoma" panose="020B060403050404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08995836"/>
                  </a:ext>
                </a:extLst>
              </a:tr>
              <a:tr h="821967">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latin typeface="+mn-lt"/>
                          <a:ea typeface="Tahoma" panose="020B0604030504040204" pitchFamily="34" charset="0"/>
                          <a:cs typeface="Tahoma" panose="020B0604030504040204" pitchFamily="34" charset="0"/>
                        </a:rPr>
                        <a:t>Ending balance in treasury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8E1"/>
                    </a:solidFill>
                  </a:tcPr>
                </a:tc>
                <a:tc>
                  <a:txBody>
                    <a:bodyPr/>
                    <a:lstStyle/>
                    <a:p>
                      <a:pPr algn="r"/>
                      <a:r>
                        <a:rPr lang="en-US" u="dbl" baseline="0" dirty="0">
                          <a:solidFill>
                            <a:schemeClr val="tx1"/>
                          </a:solidFill>
                          <a:latin typeface="+mn-lt"/>
                          <a:ea typeface="Tahoma" panose="020B0604030504040204" pitchFamily="34" charset="0"/>
                          <a:cs typeface="Tahoma" panose="020B0604030504040204" pitchFamily="34" charset="0"/>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81188984"/>
                  </a:ext>
                </a:extLst>
              </a:tr>
            </a:tbl>
          </a:graphicData>
        </a:graphic>
      </p:graphicFrame>
    </p:spTree>
    <p:extLst>
      <p:ext uri="{BB962C8B-B14F-4D97-AF65-F5344CB8AC3E}">
        <p14:creationId xmlns:p14="http://schemas.microsoft.com/office/powerpoint/2010/main" val="22130322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sz="4000" b="1" dirty="0">
                <a:solidFill>
                  <a:srgbClr val="C30C20"/>
                </a:solidFill>
                <a:ea typeface="Tahoma" panose="020B0604030504040204" pitchFamily="34" charset="0"/>
                <a:cs typeface="Tahoma" panose="020B0604030504040204" pitchFamily="34" charset="0"/>
              </a:rPr>
              <a:t>Cash Flows from Investing Activities</a:t>
            </a:r>
          </a:p>
        </p:txBody>
      </p:sp>
      <p:sp>
        <p:nvSpPr>
          <p:cNvPr id="4" name="Content Placeholder 3"/>
          <p:cNvSpPr>
            <a:spLocks noGrp="1"/>
          </p:cNvSpPr>
          <p:nvPr>
            <p:ph idx="1"/>
          </p:nvPr>
        </p:nvSpPr>
        <p:spPr/>
        <p:txBody>
          <a:bodyPr/>
          <a:lstStyle/>
          <a:p>
            <a:pPr>
              <a:spcBef>
                <a:spcPts val="0"/>
              </a:spcBef>
              <a:spcAft>
                <a:spcPts val="0"/>
              </a:spcAft>
              <a:defRPr/>
            </a:pPr>
            <a:r>
              <a:rPr lang="en-US" sz="2600" dirty="0">
                <a:ea typeface="Tahoma" panose="020B0604030504040204" pitchFamily="34" charset="0"/>
                <a:cs typeface="Tahoma" panose="020B0604030504040204" pitchFamily="34" charset="0"/>
              </a:rPr>
              <a:t>Inflows (Receipts</a:t>
            </a:r>
            <a:r>
              <a:rPr lang="en-US" sz="2600" dirty="0" smtClean="0">
                <a:ea typeface="Tahoma" panose="020B0604030504040204" pitchFamily="34" charset="0"/>
                <a:cs typeface="Tahoma" panose="020B0604030504040204" pitchFamily="34" charset="0"/>
              </a:rPr>
              <a:t>):</a:t>
            </a:r>
          </a:p>
          <a:p>
            <a:pPr lvl="1">
              <a:spcBef>
                <a:spcPts val="0"/>
              </a:spcBef>
              <a:spcAft>
                <a:spcPts val="0"/>
              </a:spcAft>
              <a:defRPr/>
            </a:pPr>
            <a:r>
              <a:rPr lang="en-US" sz="2600" dirty="0" smtClean="0">
                <a:ea typeface="Tahoma" panose="020B0604030504040204" pitchFamily="34" charset="0"/>
                <a:cs typeface="Tahoma" panose="020B0604030504040204" pitchFamily="34" charset="0"/>
              </a:rPr>
              <a:t>Selling </a:t>
            </a:r>
            <a:r>
              <a:rPr lang="en-US" sz="2600" dirty="0">
                <a:ea typeface="Tahoma" panose="020B0604030504040204" pitchFamily="34" charset="0"/>
                <a:cs typeface="Tahoma" panose="020B0604030504040204" pitchFamily="34" charset="0"/>
              </a:rPr>
              <a:t>property, plant, and equipment </a:t>
            </a:r>
            <a:endParaRPr lang="en-US" sz="2600" dirty="0" smtClean="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Selling </a:t>
            </a:r>
            <a:r>
              <a:rPr lang="en-US" sz="2600" dirty="0">
                <a:ea typeface="Tahoma" panose="020B0604030504040204" pitchFamily="34" charset="0"/>
                <a:cs typeface="Tahoma" panose="020B0604030504040204" pitchFamily="34" charset="0"/>
              </a:rPr>
              <a:t>investment </a:t>
            </a:r>
            <a:r>
              <a:rPr lang="en-US" sz="2600" dirty="0" smtClean="0">
                <a:ea typeface="Tahoma" panose="020B0604030504040204" pitchFamily="34" charset="0"/>
                <a:cs typeface="Tahoma" panose="020B0604030504040204" pitchFamily="34" charset="0"/>
              </a:rPr>
              <a:t>securities</a:t>
            </a:r>
          </a:p>
          <a:p>
            <a:pPr lvl="1">
              <a:spcBef>
                <a:spcPts val="0"/>
              </a:spcBef>
              <a:spcAft>
                <a:spcPts val="0"/>
              </a:spcAft>
              <a:defRPr/>
            </a:pPr>
            <a:r>
              <a:rPr lang="en-US" sz="2600" dirty="0" smtClean="0">
                <a:ea typeface="Tahoma" panose="020B0604030504040204" pitchFamily="34" charset="0"/>
                <a:cs typeface="Tahoma" panose="020B0604030504040204" pitchFamily="34" charset="0"/>
              </a:rPr>
              <a:t>Collecting loans</a:t>
            </a:r>
          </a:p>
          <a:p>
            <a:pPr lvl="1">
              <a:spcBef>
                <a:spcPts val="0"/>
              </a:spcBef>
              <a:spcAft>
                <a:spcPts val="0"/>
              </a:spcAft>
              <a:defRPr/>
            </a:pPr>
            <a:endParaRPr lang="en-US" sz="2600" dirty="0">
              <a:ea typeface="Tahoma" panose="020B0604030504040204" pitchFamily="34" charset="0"/>
              <a:cs typeface="Tahoma" panose="020B0604030504040204" pitchFamily="34" charset="0"/>
            </a:endParaRPr>
          </a:p>
          <a:p>
            <a:pPr>
              <a:spcBef>
                <a:spcPts val="0"/>
              </a:spcBef>
              <a:spcAft>
                <a:spcPts val="0"/>
              </a:spcAft>
              <a:buFont typeface="Arial"/>
              <a:buChar char="•"/>
              <a:defRPr/>
            </a:pPr>
            <a:r>
              <a:rPr lang="en-US" sz="2600" dirty="0">
                <a:ea typeface="Tahoma" panose="020B0604030504040204" pitchFamily="34" charset="0"/>
                <a:cs typeface="Tahoma" panose="020B0604030504040204" pitchFamily="34" charset="0"/>
              </a:rPr>
              <a:t>Outflows (Payments</a:t>
            </a:r>
            <a:r>
              <a:rPr lang="en-US" sz="2600" dirty="0" smtClean="0">
                <a:ea typeface="Tahoma" panose="020B0604030504040204" pitchFamily="34" charset="0"/>
                <a:cs typeface="Tahoma" panose="020B0604030504040204" pitchFamily="34" charset="0"/>
              </a:rPr>
              <a:t>):</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a:ea typeface="Tahoma" panose="020B0604030504040204" pitchFamily="34" charset="0"/>
                <a:cs typeface="Tahoma" panose="020B0604030504040204" pitchFamily="34" charset="0"/>
              </a:rPr>
              <a:t>Purchasing property, plant, and equipment</a:t>
            </a:r>
          </a:p>
          <a:p>
            <a:pPr lvl="1">
              <a:spcBef>
                <a:spcPts val="0"/>
              </a:spcBef>
              <a:spcAft>
                <a:spcPts val="0"/>
              </a:spcAft>
              <a:defRPr/>
            </a:pPr>
            <a:r>
              <a:rPr lang="en-US" sz="2600" dirty="0">
                <a:ea typeface="Tahoma" panose="020B0604030504040204" pitchFamily="34" charset="0"/>
                <a:cs typeface="Tahoma" panose="020B0604030504040204" pitchFamily="34" charset="0"/>
              </a:rPr>
              <a:t>Purchasing investment securities</a:t>
            </a:r>
          </a:p>
          <a:p>
            <a:pPr lvl="1">
              <a:spcBef>
                <a:spcPts val="0"/>
              </a:spcBef>
              <a:spcAft>
                <a:spcPts val="0"/>
              </a:spcAft>
              <a:defRPr/>
            </a:pPr>
            <a:r>
              <a:rPr lang="en-US" sz="2600" dirty="0">
                <a:ea typeface="Tahoma" panose="020B0604030504040204" pitchFamily="34" charset="0"/>
                <a:cs typeface="Tahoma" panose="020B0604030504040204" pitchFamily="34" charset="0"/>
              </a:rPr>
              <a:t>Lending to others</a:t>
            </a:r>
          </a:p>
          <a:p>
            <a:endParaRPr lang="en-US" dirty="0"/>
          </a:p>
        </p:txBody>
      </p:sp>
      <p:sp>
        <p:nvSpPr>
          <p:cNvPr id="9" name="Text Placeholder 8"/>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4294967295"/>
          </p:nvPr>
        </p:nvSpPr>
        <p:spPr>
          <a:xfrm>
            <a:off x="8305800" y="6477000"/>
            <a:ext cx="838200" cy="381000"/>
          </a:xfrm>
          <a:prstGeom prst="rect">
            <a:avLst/>
          </a:prstGeom>
        </p:spPr>
        <p:txBody>
          <a:bodyPr/>
          <a:lstStyle/>
          <a:p>
            <a:pPr>
              <a:defRPr/>
            </a:pPr>
            <a:r>
              <a:rPr lang="en-US" dirty="0">
                <a:solidFill>
                  <a:schemeClr val="bg1"/>
                </a:solidFill>
              </a:rPr>
              <a:t>  12-</a:t>
            </a:r>
            <a:fld id="{86103F27-AA34-4069-B652-A178AD0674B3}" type="slidenum">
              <a:rPr lang="en-US" smtClean="0">
                <a:solidFill>
                  <a:schemeClr val="bg1"/>
                </a:solidFill>
              </a:rPr>
              <a:pPr>
                <a:defRPr/>
              </a:pPr>
              <a:t>3</a:t>
            </a:fld>
            <a:endParaRPr lang="en-US" dirty="0">
              <a:solidFill>
                <a:schemeClr val="bg1"/>
              </a:solidFill>
            </a:endParaRPr>
          </a:p>
        </p:txBody>
      </p:sp>
    </p:spTree>
    <p:extLst>
      <p:ext uri="{BB962C8B-B14F-4D97-AF65-F5344CB8AC3E}">
        <p14:creationId xmlns:p14="http://schemas.microsoft.com/office/powerpoint/2010/main" val="2133556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Exhibit 12.13: Cash Flows from Financing Activities</a:t>
            </a:r>
            <a:endParaRPr lang="en-US" sz="2400" b="1"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39</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F04A8FE5-B000-46AF-920C-2D9CD362BA8E}"/>
              </a:ext>
            </a:extLst>
          </p:cNvPr>
          <p:cNvGraphicFramePr>
            <a:graphicFrameLocks noGrp="1"/>
          </p:cNvGraphicFramePr>
          <p:nvPr>
            <p:extLst>
              <p:ext uri="{D42A27DB-BD31-4B8C-83A1-F6EECF244321}">
                <p14:modId xmlns:p14="http://schemas.microsoft.com/office/powerpoint/2010/main" val="809085118"/>
              </p:ext>
            </p:extLst>
          </p:nvPr>
        </p:nvGraphicFramePr>
        <p:xfrm>
          <a:off x="381000" y="1905000"/>
          <a:ext cx="8305800" cy="2743200"/>
        </p:xfrm>
        <a:graphic>
          <a:graphicData uri="http://schemas.openxmlformats.org/drawingml/2006/table">
            <a:tbl>
              <a:tblPr firstRow="1" bandRow="1">
                <a:tableStyleId>{5C22544A-7EE6-4342-B048-85BDC9FD1C3A}</a:tableStyleId>
              </a:tblPr>
              <a:tblGrid>
                <a:gridCol w="6858000">
                  <a:extLst>
                    <a:ext uri="{9D8B030D-6E8A-4147-A177-3AD203B41FA5}">
                      <a16:colId xmlns="" xmlns:a16="http://schemas.microsoft.com/office/drawing/2014/main" val="1883307213"/>
                    </a:ext>
                  </a:extLst>
                </a:gridCol>
                <a:gridCol w="1447800">
                  <a:extLst>
                    <a:ext uri="{9D8B030D-6E8A-4147-A177-3AD203B41FA5}">
                      <a16:colId xmlns="" xmlns:a16="http://schemas.microsoft.com/office/drawing/2014/main" val="3075106137"/>
                    </a:ext>
                  </a:extLst>
                </a:gridCol>
              </a:tblGrid>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Cash Flows from Financing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endParaRPr lang="en-US" sz="2400" dirty="0">
                        <a:solidFill>
                          <a:schemeClr val="tx1"/>
                        </a:solidFill>
                        <a:latin typeface="+mn-lt"/>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123016693"/>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     Cash outflow to reduce bonds payable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418936606"/>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     Cash inflow from issuing common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dirty="0">
                          <a:solidFill>
                            <a:schemeClr val="tx1"/>
                          </a:solidFill>
                          <a:latin typeface="+mn-lt"/>
                          <a:ea typeface="Tahoma" panose="020B0604030504040204" pitchFamily="34" charset="0"/>
                          <a:cs typeface="Tahoma" panose="020B0604030504040204" pitchFamily="34" charset="0"/>
                        </a:rPr>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513397977"/>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     Cash outflow to pay dividends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u="none" dirty="0">
                          <a:solidFill>
                            <a:schemeClr val="tx1"/>
                          </a:solidFill>
                          <a:latin typeface="+mn-lt"/>
                          <a:ea typeface="Tahoma" panose="020B0604030504040204" pitchFamily="34" charset="0"/>
                          <a:cs typeface="Tahoma" panose="020B0604030504040204" pitchFamily="34" charset="0"/>
                        </a:rPr>
                        <a:t>(1,500)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01254124"/>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     Cash outflow to purchase treasury stock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lang="en-US" sz="2400" u="sng" dirty="0">
                          <a:solidFill>
                            <a:schemeClr val="tx1"/>
                          </a:solidFill>
                          <a:latin typeface="+mn-lt"/>
                          <a:ea typeface="Tahoma" panose="020B0604030504040204" pitchFamily="34" charset="0"/>
                          <a:cs typeface="Tahoma" panose="020B0604030504040204" pitchFamily="34" charset="0"/>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560695993"/>
                  </a:ext>
                </a:extLst>
              </a:tr>
              <a:tr h="370840">
                <a:tc>
                  <a:txBody>
                    <a:bodyPr/>
                    <a:lstStyle/>
                    <a:p>
                      <a:r>
                        <a:rPr lang="en-US" sz="2400" dirty="0">
                          <a:solidFill>
                            <a:schemeClr val="tx1"/>
                          </a:solidFill>
                          <a:latin typeface="+mn-lt"/>
                          <a:ea typeface="Tahoma" panose="020B0604030504040204" pitchFamily="34" charset="0"/>
                          <a:cs typeface="Tahoma" panose="020B0604030504040204" pitchFamily="34" charset="0"/>
                        </a:rPr>
                        <a:t>Net cash outflow from financing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r>
                        <a:rPr lang="en-US" sz="2400" u="dbl" baseline="0" dirty="0">
                          <a:solidFill>
                            <a:schemeClr val="tx1"/>
                          </a:solidFill>
                          <a:latin typeface="+mn-lt"/>
                          <a:ea typeface="Tahoma" panose="020B0604030504040204" pitchFamily="34" charset="0"/>
                          <a:cs typeface="Tahoma" panose="020B0604030504040204" pitchFamily="34" charset="0"/>
                        </a:rPr>
                        <a:t>$(3,100)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2948214295"/>
                  </a:ext>
                </a:extLst>
              </a:tr>
            </a:tbl>
          </a:graphicData>
        </a:graphic>
      </p:graphicFrame>
    </p:spTree>
    <p:extLst>
      <p:ext uri="{BB962C8B-B14F-4D97-AF65-F5344CB8AC3E}">
        <p14:creationId xmlns:p14="http://schemas.microsoft.com/office/powerpoint/2010/main" val="4080555419"/>
      </p:ext>
    </p:extLst>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2800" b="1" dirty="0">
                <a:ea typeface="Tahoma" panose="020B0604030504040204" pitchFamily="34" charset="0"/>
                <a:cs typeface="Tahoma" panose="020B0604030504040204" pitchFamily="34" charset="0"/>
              </a:rPr>
              <a:t>The Completed Statement: Indirect Method</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40</a:t>
            </a:fld>
            <a:endParaRPr lang="en-US" dirty="0">
              <a:solidFill>
                <a:schemeClr val="bg1"/>
              </a:solidFill>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18474815"/>
              </p:ext>
            </p:extLst>
          </p:nvPr>
        </p:nvGraphicFramePr>
        <p:xfrm>
          <a:off x="2819400" y="838200"/>
          <a:ext cx="3977915" cy="5344734"/>
        </p:xfrm>
        <a:graphic>
          <a:graphicData uri="http://schemas.openxmlformats.org/drawingml/2006/table">
            <a:tbl>
              <a:tblPr firstRow="1" firstCol="1" bandRow="1"/>
              <a:tblGrid>
                <a:gridCol w="2875390"/>
                <a:gridCol w="485111"/>
                <a:gridCol w="617414"/>
              </a:tblGrid>
              <a:tr h="125834">
                <a:tc gridSpan="3">
                  <a:txBody>
                    <a:bodyPr/>
                    <a:lstStyle/>
                    <a:p>
                      <a:pPr marL="0" marR="0" algn="ct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NEW SOUTH COMPANY</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A8D08D"/>
                    </a:solidFill>
                  </a:tcPr>
                </a:tc>
                <a:tc hMerge="1">
                  <a:txBody>
                    <a:bodyPr/>
                    <a:lstStyle/>
                    <a:p>
                      <a:endParaRPr lang="en-US"/>
                    </a:p>
                  </a:txBody>
                  <a:tcPr/>
                </a:tc>
                <a:tc hMerge="1">
                  <a:txBody>
                    <a:bodyPr/>
                    <a:lstStyle/>
                    <a:p>
                      <a:endParaRPr lang="en-US"/>
                    </a:p>
                  </a:txBody>
                  <a:tcPr/>
                </a:tc>
              </a:tr>
              <a:tr h="125834">
                <a:tc gridSpan="3">
                  <a:txBody>
                    <a:bodyPr/>
                    <a:lstStyle/>
                    <a:p>
                      <a:pPr marL="0" marR="0" algn="ct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Statement of Cash Flows</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A8D08D"/>
                    </a:solidFill>
                  </a:tcPr>
                </a:tc>
                <a:tc hMerge="1">
                  <a:txBody>
                    <a:bodyPr/>
                    <a:lstStyle/>
                    <a:p>
                      <a:endParaRPr lang="en-US"/>
                    </a:p>
                  </a:txBody>
                  <a:tcPr/>
                </a:tc>
                <a:tc hMerge="1">
                  <a:txBody>
                    <a:bodyPr/>
                    <a:lstStyle/>
                    <a:p>
                      <a:endParaRPr lang="en-US"/>
                    </a:p>
                  </a:txBody>
                  <a:tcPr/>
                </a:tc>
              </a:tr>
              <a:tr h="125834">
                <a:tc gridSpan="3">
                  <a:txBody>
                    <a:bodyPr/>
                    <a:lstStyle/>
                    <a:p>
                      <a:pPr marL="0" marR="0" algn="ct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For the Year Ended December 31, Year 2</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n-US"/>
                    </a:p>
                  </a:txBody>
                  <a:tcPr/>
                </a:tc>
                <a:tc hMerge="1">
                  <a:txBody>
                    <a:bodyPr/>
                    <a:lstStyle/>
                    <a:p>
                      <a:endParaRPr lang="en-US"/>
                    </a:p>
                  </a:txBody>
                  <a:tcPr/>
                </a:tc>
              </a:tr>
              <a:tr h="125834">
                <a:tc>
                  <a:txBody>
                    <a:bodyPr/>
                    <a:lstStyle/>
                    <a:p>
                      <a:pPr marL="0" marR="0">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Cash Flows from Operating Activities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r>
              <a:tr h="251670">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Net Income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$7,000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indent="-66675">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251670">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Adjustments to Reconcile Net Income to Net Cash Flow from Operating Activities</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Decrease in Accounts Receivable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200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Increase in Interest Receivable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(100)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Increase in Inventory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(700)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Decrease in Accounts Payable for Inventory Purchases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(300)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Decrease in Prepaid Insurance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300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Increase in Salaries Payable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100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Increase in Other Operating Expenses Payable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200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Decrease in Interest Payable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(200)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Decrease in Unearned Rent Revenue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(1,000)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Depreciation Expense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1,000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Gain on Sale of Store Fixtures</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(600)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Net Cash Flow from Operating Activities</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$5,900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251670">
                <a:tc>
                  <a:txBody>
                    <a:bodyPr/>
                    <a:lstStyle/>
                    <a:p>
                      <a:pPr marL="0" marR="0">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Cash Flows for Investing Activities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Cash Outflow to Purchase Investment Securities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(1,600)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Cash Inflow from Sale of Store Fixtures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1,000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Cash Outflow to Purchase Store Fixtures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(2,300)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Net Cash Flow from Investing Activities</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(2,900)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251670">
                <a:tc>
                  <a:txBody>
                    <a:bodyPr/>
                    <a:lstStyle/>
                    <a:p>
                      <a:pPr marL="0" marR="0">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Cash Flows from Financing Activities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25834">
                <a:tc>
                  <a:txBody>
                    <a:bodyPr/>
                    <a:lstStyle/>
                    <a:p>
                      <a:pPr marL="0" marR="0">
                        <a:lnSpc>
                          <a:spcPct val="107000"/>
                        </a:lnSpc>
                        <a:spcBef>
                          <a:spcPts val="0"/>
                        </a:spcBef>
                        <a:spcAft>
                          <a:spcPts val="0"/>
                        </a:spcAft>
                      </a:pPr>
                      <a:r>
                        <a:rPr lang="en-US" sz="700" b="1" dirty="0">
                          <a:solidFill>
                            <a:srgbClr val="000000"/>
                          </a:solidFill>
                          <a:effectLst/>
                          <a:latin typeface="+mn-lt"/>
                          <a:ea typeface="Times New Roman" panose="02020603050405020304" pitchFamily="18" charset="0"/>
                          <a:cs typeface="Times New Roman" panose="02020603050405020304" pitchFamily="18" charset="0"/>
                        </a:rPr>
                        <a:t>  Cash Outflow to Reduce Bonds Payable</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solidFill>
                            <a:srgbClr val="000000"/>
                          </a:solidFill>
                          <a:effectLst/>
                          <a:latin typeface="+mn-lt"/>
                          <a:ea typeface="Times New Roman" panose="02020603050405020304" pitchFamily="18" charset="0"/>
                          <a:cs typeface="Times New Roman" panose="02020603050405020304" pitchFamily="18" charset="0"/>
                        </a:rPr>
                        <a:t>(3,000)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solidFill>
                            <a:srgbClr val="000000"/>
                          </a:solidFill>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45535">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Cash Inflow from Issuing Common Stock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2,000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endParaRPr lang="en-US" sz="700" dirty="0">
                        <a:effectLst/>
                        <a:latin typeface="+mn-lt"/>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45535">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Cash Outflow to Pay Dividends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(1,500)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251670">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Cash Outflow to Purchase Treasury Stock</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(600)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251670">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Net Cash Flow from Financing Activities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(3,100)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9"/>
                    </a:solidFill>
                  </a:tcPr>
                </a:tc>
              </a:tr>
              <a:tr h="251670">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Net Decrease in Cash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(100)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r>
              <a:tr h="125834">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Plus Beginning Cash Balance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400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9"/>
                    </a:solidFill>
                  </a:tcPr>
                </a:tc>
              </a:tr>
              <a:tr h="132303">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Ending Cash Balance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         300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E2EFD9"/>
                    </a:solidFill>
                  </a:tcPr>
                </a:tc>
              </a:tr>
              <a:tr h="251670">
                <a:tc gridSpan="3">
                  <a:txBody>
                    <a:bodyPr/>
                    <a:lstStyle/>
                    <a:p>
                      <a:pPr marL="0" marR="0">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 Schedule of Noncash Investing and Financing Activities</a:t>
                      </a:r>
                      <a:endParaRPr lang="en-US" sz="8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b="1" dirty="0">
                          <a:solidFill>
                            <a:srgbClr val="006666"/>
                          </a:solidFill>
                          <a:effectLst/>
                          <a:latin typeface="+mn-lt"/>
                          <a:ea typeface="Times New Roman" panose="02020603050405020304" pitchFamily="18" charset="0"/>
                          <a:cs typeface="Times New Roman" panose="02020603050405020304" pitchFamily="18" charset="0"/>
                        </a:rPr>
                        <a:t>Issue mortgage for Land                                                                            </a:t>
                      </a:r>
                      <a:r>
                        <a:rPr lang="en-US" sz="700" b="1" u="dbl" dirty="0">
                          <a:solidFill>
                            <a:srgbClr val="006666"/>
                          </a:solidFill>
                          <a:effectLst/>
                          <a:latin typeface="+mn-lt"/>
                          <a:ea typeface="Times New Roman" panose="02020603050405020304" pitchFamily="18" charset="0"/>
                          <a:cs typeface="Times New Roman" panose="02020603050405020304" pitchFamily="18" charset="0"/>
                        </a:rPr>
                        <a:t>$2,200</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c hMerge="1">
                  <a:txBody>
                    <a:bodyPr/>
                    <a:lstStyle/>
                    <a:p>
                      <a:endParaRPr lang="en-US"/>
                    </a:p>
                  </a:txBody>
                  <a:tcPr/>
                </a:tc>
                <a:tc hMerge="1">
                  <a:txBody>
                    <a:bodyPr/>
                    <a:lstStyle/>
                    <a:p>
                      <a:endParaRPr lang="en-US"/>
                    </a:p>
                  </a:txBody>
                  <a:tcPr/>
                </a:tc>
              </a:tr>
              <a:tr h="139653">
                <a:tc gridSpan="3">
                  <a:txBody>
                    <a:bodyPr/>
                    <a:lstStyle/>
                    <a:p>
                      <a:pPr marL="0" marR="0">
                        <a:lnSpc>
                          <a:spcPct val="107000"/>
                        </a:lnSpc>
                        <a:spcBef>
                          <a:spcPts val="0"/>
                        </a:spcBef>
                        <a:spcAft>
                          <a:spcPts val="0"/>
                        </a:spcAft>
                      </a:pPr>
                      <a:r>
                        <a:rPr lang="en-US" sz="700" b="1" dirty="0">
                          <a:effectLst/>
                          <a:latin typeface="+mn-lt"/>
                          <a:ea typeface="Times New Roman" panose="02020603050405020304" pitchFamily="18" charset="0"/>
                          <a:cs typeface="Times New Roman" panose="02020603050405020304" pitchFamily="18" charset="0"/>
                        </a:rPr>
                        <a:t> </a:t>
                      </a:r>
                      <a:endParaRPr lang="en-US" sz="800" dirty="0">
                        <a:effectLst/>
                        <a:latin typeface="+mn-lt"/>
                        <a:ea typeface="Calibri" panose="020F0502020204030204" pitchFamily="34" charset="0"/>
                        <a:cs typeface="Times New Roman" panose="02020603050405020304" pitchFamily="18" charset="0"/>
                      </a:endParaRPr>
                    </a:p>
                  </a:txBody>
                  <a:tcPr marL="52921" marR="52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697117025"/>
      </p:ext>
    </p:extLst>
  </p:cSld>
  <p:clrMapOvr>
    <a:masterClrMapping/>
  </p:clrMapOvr>
  <p:transition xmlns:p14="http://schemas.microsoft.com/office/powerpoint/2010/mai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2800" b="1" dirty="0">
                <a:ea typeface="Tahoma" panose="020B0604030504040204" pitchFamily="34" charset="0"/>
                <a:cs typeface="Tahoma" panose="020B0604030504040204" pitchFamily="34" charset="0"/>
              </a:rPr>
              <a:t>The Completed Statement: Direct Method</a:t>
            </a: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41</a:t>
            </a:fld>
            <a:endParaRPr lang="en-US" dirty="0">
              <a:solidFill>
                <a:schemeClr val="bg1"/>
              </a:solidFill>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64523590"/>
              </p:ext>
            </p:extLst>
          </p:nvPr>
        </p:nvGraphicFramePr>
        <p:xfrm>
          <a:off x="2514600" y="762000"/>
          <a:ext cx="4665511" cy="5405334"/>
        </p:xfrm>
        <a:graphic>
          <a:graphicData uri="http://schemas.openxmlformats.org/drawingml/2006/table">
            <a:tbl>
              <a:tblPr firstRow="1" firstCol="1" bandRow="1"/>
              <a:tblGrid>
                <a:gridCol w="2994607"/>
                <a:gridCol w="813752"/>
                <a:gridCol w="857152"/>
              </a:tblGrid>
              <a:tr h="154793">
                <a:tc gridSpan="3">
                  <a:txBody>
                    <a:bodyPr/>
                    <a:lstStyle/>
                    <a:p>
                      <a:pPr marL="0" marR="0" algn="ct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NEW SOUTH COMPANY</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A8D08D"/>
                    </a:solidFill>
                  </a:tcPr>
                </a:tc>
                <a:tc hMerge="1">
                  <a:txBody>
                    <a:bodyPr/>
                    <a:lstStyle/>
                    <a:p>
                      <a:endParaRPr lang="en-US"/>
                    </a:p>
                  </a:txBody>
                  <a:tcPr/>
                </a:tc>
                <a:tc hMerge="1">
                  <a:txBody>
                    <a:bodyPr/>
                    <a:lstStyle/>
                    <a:p>
                      <a:endParaRPr lang="en-US"/>
                    </a:p>
                  </a:txBody>
                  <a:tcPr/>
                </a:tc>
              </a:tr>
              <a:tr h="154793">
                <a:tc gridSpan="3">
                  <a:txBody>
                    <a:bodyPr/>
                    <a:lstStyle/>
                    <a:p>
                      <a:pPr marL="0" marR="0" algn="ct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Statement of Cash Flows</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A8D08D"/>
                    </a:solidFill>
                  </a:tcPr>
                </a:tc>
                <a:tc hMerge="1">
                  <a:txBody>
                    <a:bodyPr/>
                    <a:lstStyle/>
                    <a:p>
                      <a:endParaRPr lang="en-US"/>
                    </a:p>
                  </a:txBody>
                  <a:tcPr/>
                </a:tc>
                <a:tc hMerge="1">
                  <a:txBody>
                    <a:bodyPr/>
                    <a:lstStyle/>
                    <a:p>
                      <a:endParaRPr lang="en-US"/>
                    </a:p>
                  </a:txBody>
                  <a:tcPr/>
                </a:tc>
              </a:tr>
              <a:tr h="154793">
                <a:tc gridSpan="3">
                  <a:txBody>
                    <a:bodyPr/>
                    <a:lstStyle/>
                    <a:p>
                      <a:pPr marL="0" marR="0" algn="ct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For the Year Ended December 31, Year 2</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n-US"/>
                    </a:p>
                  </a:txBody>
                  <a:tcPr/>
                </a:tc>
                <a:tc hMerge="1">
                  <a:txBody>
                    <a:bodyPr/>
                    <a:lstStyle/>
                    <a:p>
                      <a:endParaRPr lang="en-US"/>
                    </a:p>
                  </a:txBody>
                  <a:tcPr/>
                </a:tc>
              </a:tr>
              <a:tr h="154793">
                <a:tc>
                  <a:txBody>
                    <a:bodyPr/>
                    <a:lstStyle/>
                    <a:p>
                      <a:pPr marL="0" marR="0">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Cash Flows from Operating Activities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r>
              <a:tr h="309588">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Inflow from Customers</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$20,800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indent="-66675">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Inflow from Interest Revenue</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600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Outflow for inventory purchases</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(11,500)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Outflow to purchase insurance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(1,000)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Outflow to pay salary expense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(2,600)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Outflow for other operating expenses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(1,200)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Outflow to pay interest expense</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(600)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Inflow from rent revenue</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1,400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Net Cash Flow from Operating Activities</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        5,900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309588">
                <a:tc>
                  <a:txBody>
                    <a:bodyPr/>
                    <a:lstStyle/>
                    <a:p>
                      <a:pPr marL="0" marR="0">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Cash Flows for Investing Activities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Cash Outflow to Purchase Investment Securities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(1,600)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Cash Inflow from Sale of Store Fixtures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1,000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Cash Outflow to Purchase Store Fixtures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(2,300)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Net Cash Flow from Investing Activities</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(2,900)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309588">
                <a:tc>
                  <a:txBody>
                    <a:bodyPr/>
                    <a:lstStyle/>
                    <a:p>
                      <a:pPr marL="0" marR="0">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Cash Flows from Financing Activities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solidFill>
                            <a:srgbClr val="000000"/>
                          </a:solidFill>
                          <a:effectLst/>
                          <a:latin typeface="+mn-lt"/>
                          <a:ea typeface="Times New Roman" panose="02020603050405020304" pitchFamily="18" charset="0"/>
                          <a:cs typeface="Times New Roman" panose="02020603050405020304" pitchFamily="18" charset="0"/>
                        </a:rPr>
                        <a:t>  Cash Outflow to Reduce Bonds Payable</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solidFill>
                            <a:srgbClr val="000000"/>
                          </a:solidFill>
                          <a:effectLst/>
                          <a:latin typeface="+mn-lt"/>
                          <a:ea typeface="Times New Roman" panose="02020603050405020304" pitchFamily="18" charset="0"/>
                          <a:cs typeface="Times New Roman" panose="02020603050405020304" pitchFamily="18" charset="0"/>
                        </a:rPr>
                        <a:t>(3,000)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solidFill>
                            <a:srgbClr val="000000"/>
                          </a:solidFill>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79025">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Cash Inflow from Issuing Common Stock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2,000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endParaRPr lang="en-US" sz="1000" dirty="0">
                        <a:effectLst/>
                        <a:latin typeface="+mn-lt"/>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79025">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Cash Outflow to Pay Dividends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(1,500)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Cash Outflow to Purchase Treasury Stock</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(600)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Net Cash Flow from Financing Activities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(3,100)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Net Decrease in Cash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(100)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r>
              <a:tr h="154793">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Plus Beginning Cash Balance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a:noFill/>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400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9"/>
                    </a:solidFill>
                  </a:tcPr>
                </a:tc>
              </a:tr>
              <a:tr h="162750">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Ending Cash Balance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         300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E2EFD9"/>
                    </a:solidFill>
                  </a:tcPr>
                </a:tc>
              </a:tr>
              <a:tr h="309588">
                <a:tc gridSpan="3">
                  <a:txBody>
                    <a:bodyPr/>
                    <a:lstStyle/>
                    <a:p>
                      <a:pPr marL="0" marR="0">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 Schedule of Noncash Investing and Financing Activities</a:t>
                      </a:r>
                      <a:endParaRPr lang="en-US" sz="11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dirty="0">
                          <a:solidFill>
                            <a:srgbClr val="006666"/>
                          </a:solidFill>
                          <a:effectLst/>
                          <a:latin typeface="+mn-lt"/>
                          <a:ea typeface="Times New Roman" panose="02020603050405020304" pitchFamily="18" charset="0"/>
                          <a:cs typeface="Times New Roman" panose="02020603050405020304" pitchFamily="18" charset="0"/>
                        </a:rPr>
                        <a:t>Issue mortgage for Land                                                                            </a:t>
                      </a:r>
                      <a:r>
                        <a:rPr lang="en-US" sz="1000" b="1" u="dbl" dirty="0">
                          <a:solidFill>
                            <a:srgbClr val="006666"/>
                          </a:solidFill>
                          <a:effectLst/>
                          <a:latin typeface="+mn-lt"/>
                          <a:ea typeface="Times New Roman" panose="02020603050405020304" pitchFamily="18" charset="0"/>
                          <a:cs typeface="Times New Roman" panose="02020603050405020304" pitchFamily="18" charset="0"/>
                        </a:rPr>
                        <a:t>$2,200</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c hMerge="1">
                  <a:txBody>
                    <a:bodyPr/>
                    <a:lstStyle/>
                    <a:p>
                      <a:endParaRPr lang="en-US"/>
                    </a:p>
                  </a:txBody>
                  <a:tcPr/>
                </a:tc>
                <a:tc hMerge="1">
                  <a:txBody>
                    <a:bodyPr/>
                    <a:lstStyle/>
                    <a:p>
                      <a:endParaRPr lang="en-US"/>
                    </a:p>
                  </a:txBody>
                  <a:tcPr/>
                </a:tc>
              </a:tr>
              <a:tr h="171792">
                <a:tc gridSpan="3">
                  <a:txBody>
                    <a:bodyPr/>
                    <a:lstStyle/>
                    <a:p>
                      <a:pPr marL="0" marR="0">
                        <a:lnSpc>
                          <a:spcPct val="107000"/>
                        </a:lnSpc>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5100" marR="651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158719532"/>
      </p:ext>
    </p:extLst>
  </p:cSld>
  <p:clrMapOvr>
    <a:masterClrMapping/>
  </p:clrMapOvr>
  <p:transition xmlns:p14="http://schemas.microsoft.com/office/powerpoint/2010/mai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4038600"/>
            <a:ext cx="5257800" cy="1371600"/>
          </a:xfrm>
        </p:spPr>
        <p:txBody>
          <a:bodyPr/>
          <a:lstStyle/>
          <a:p>
            <a:r>
              <a:rPr lang="en-US" b="1" dirty="0">
                <a:ea typeface="Tahoma" panose="020B0604030504040204" pitchFamily="34" charset="0"/>
                <a:cs typeface="Tahoma" panose="020B0604030504040204" pitchFamily="34" charset="0"/>
              </a:rPr>
              <a:t>End of Chapter 12</a:t>
            </a: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29898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b="1" dirty="0">
                <a:solidFill>
                  <a:srgbClr val="C30C20"/>
                </a:solidFill>
                <a:ea typeface="Tahoma" panose="020B0604030504040204" pitchFamily="34" charset="0"/>
                <a:cs typeface="Tahoma" panose="020B0604030504040204" pitchFamily="34" charset="0"/>
              </a:rPr>
              <a:t>Cash Flows from Financing Activities</a:t>
            </a:r>
          </a:p>
        </p:txBody>
      </p:sp>
      <p:sp>
        <p:nvSpPr>
          <p:cNvPr id="4" name="Content Placeholder 3"/>
          <p:cNvSpPr>
            <a:spLocks noGrp="1"/>
          </p:cNvSpPr>
          <p:nvPr>
            <p:ph idx="1"/>
          </p:nvPr>
        </p:nvSpPr>
        <p:spPr/>
        <p:txBody>
          <a:bodyPr/>
          <a:lstStyle/>
          <a:p>
            <a:pPr>
              <a:spcBef>
                <a:spcPts val="0"/>
              </a:spcBef>
              <a:spcAft>
                <a:spcPts val="0"/>
              </a:spcAft>
              <a:defRPr/>
            </a:pPr>
            <a:r>
              <a:rPr lang="en-US" sz="2600" dirty="0">
                <a:ea typeface="Tahoma" panose="020B0604030504040204" pitchFamily="34" charset="0"/>
                <a:cs typeface="Tahoma" panose="020B0604030504040204" pitchFamily="34" charset="0"/>
              </a:rPr>
              <a:t>Inflows (Receipts</a:t>
            </a:r>
            <a:r>
              <a:rPr lang="en-US" sz="2600" dirty="0" smtClean="0">
                <a:ea typeface="Tahoma" panose="020B0604030504040204" pitchFamily="34" charset="0"/>
                <a:cs typeface="Tahoma" panose="020B0604030504040204" pitchFamily="34" charset="0"/>
              </a:rPr>
              <a:t>):</a:t>
            </a:r>
          </a:p>
          <a:p>
            <a:pPr lvl="1">
              <a:spcBef>
                <a:spcPts val="0"/>
              </a:spcBef>
              <a:spcAft>
                <a:spcPts val="0"/>
              </a:spcAft>
              <a:defRPr/>
            </a:pPr>
            <a:r>
              <a:rPr lang="en-US" sz="2600" dirty="0" smtClean="0">
                <a:ea typeface="Tahoma" panose="020B0604030504040204" pitchFamily="34" charset="0"/>
                <a:cs typeface="Tahoma" panose="020B0604030504040204" pitchFamily="34" charset="0"/>
              </a:rPr>
              <a:t>Borrowing</a:t>
            </a:r>
            <a:endParaRPr lang="en-US" sz="2600" dirty="0">
              <a:ea typeface="Tahoma" panose="020B0604030504040204" pitchFamily="34" charset="0"/>
              <a:cs typeface="Tahoma" panose="020B0604030504040204" pitchFamily="34" charset="0"/>
            </a:endParaRPr>
          </a:p>
          <a:p>
            <a:pPr lvl="1">
              <a:spcBef>
                <a:spcPts val="0"/>
              </a:spcBef>
              <a:spcAft>
                <a:spcPts val="0"/>
              </a:spcAft>
              <a:defRPr/>
            </a:pPr>
            <a:r>
              <a:rPr lang="en-US" sz="2600" dirty="0" smtClean="0">
                <a:ea typeface="Tahoma" panose="020B0604030504040204" pitchFamily="34" charset="0"/>
                <a:cs typeface="Tahoma" panose="020B0604030504040204" pitchFamily="34" charset="0"/>
              </a:rPr>
              <a:t>Issuing stock</a:t>
            </a:r>
          </a:p>
          <a:p>
            <a:pPr marL="457200" lvl="1" indent="0">
              <a:spcBef>
                <a:spcPts val="0"/>
              </a:spcBef>
              <a:spcAft>
                <a:spcPts val="0"/>
              </a:spcAft>
              <a:buNone/>
              <a:defRPr/>
            </a:pPr>
            <a:endParaRPr lang="en-US" sz="2600" dirty="0">
              <a:ea typeface="Tahoma" panose="020B0604030504040204" pitchFamily="34" charset="0"/>
              <a:cs typeface="Tahoma" panose="020B0604030504040204" pitchFamily="34" charset="0"/>
            </a:endParaRPr>
          </a:p>
          <a:p>
            <a:pPr>
              <a:lnSpc>
                <a:spcPct val="90000"/>
              </a:lnSpc>
              <a:spcBef>
                <a:spcPts val="0"/>
              </a:spcBef>
              <a:spcAft>
                <a:spcPts val="0"/>
              </a:spcAft>
              <a:buFont typeface="Arial"/>
              <a:buChar char="•"/>
              <a:defRPr/>
            </a:pPr>
            <a:r>
              <a:rPr lang="en-US" sz="2600" dirty="0">
                <a:ea typeface="Tahoma" panose="020B0604030504040204" pitchFamily="34" charset="0"/>
                <a:cs typeface="Tahoma" panose="020B0604030504040204" pitchFamily="34" charset="0"/>
              </a:rPr>
              <a:t>Outflows (Payments):</a:t>
            </a:r>
          </a:p>
          <a:p>
            <a:pPr lvl="1">
              <a:lnSpc>
                <a:spcPct val="90000"/>
              </a:lnSpc>
              <a:spcBef>
                <a:spcPts val="0"/>
              </a:spcBef>
              <a:spcAft>
                <a:spcPts val="0"/>
              </a:spcAft>
              <a:defRPr/>
            </a:pPr>
            <a:r>
              <a:rPr lang="en-US" sz="2600" dirty="0">
                <a:ea typeface="Tahoma" panose="020B0604030504040204" pitchFamily="34" charset="0"/>
                <a:cs typeface="Tahoma" panose="020B0604030504040204" pitchFamily="34" charset="0"/>
              </a:rPr>
              <a:t>Repaying debt (excluding interest)</a:t>
            </a:r>
          </a:p>
          <a:p>
            <a:pPr lvl="1">
              <a:lnSpc>
                <a:spcPct val="90000"/>
              </a:lnSpc>
              <a:spcBef>
                <a:spcPts val="0"/>
              </a:spcBef>
              <a:spcAft>
                <a:spcPts val="0"/>
              </a:spcAft>
              <a:defRPr/>
            </a:pPr>
            <a:r>
              <a:rPr lang="en-US" sz="2600" dirty="0">
                <a:ea typeface="Tahoma" panose="020B0604030504040204" pitchFamily="34" charset="0"/>
                <a:cs typeface="Tahoma" panose="020B0604030504040204" pitchFamily="34" charset="0"/>
              </a:rPr>
              <a:t>Purchasing treasury stock</a:t>
            </a:r>
          </a:p>
          <a:p>
            <a:pPr lvl="1">
              <a:lnSpc>
                <a:spcPct val="90000"/>
              </a:lnSpc>
              <a:spcBef>
                <a:spcPts val="0"/>
              </a:spcBef>
              <a:spcAft>
                <a:spcPts val="0"/>
              </a:spcAft>
              <a:defRPr/>
            </a:pPr>
            <a:r>
              <a:rPr lang="en-US" sz="2600" dirty="0">
                <a:ea typeface="Tahoma" panose="020B0604030504040204" pitchFamily="34" charset="0"/>
                <a:cs typeface="Tahoma" panose="020B0604030504040204" pitchFamily="34" charset="0"/>
              </a:rPr>
              <a:t>Paying dividends</a:t>
            </a:r>
          </a:p>
          <a:p>
            <a:endParaRPr lang="en-US" dirty="0"/>
          </a:p>
        </p:txBody>
      </p:sp>
      <p:sp>
        <p:nvSpPr>
          <p:cNvPr id="9" name="Text Placeholder 8"/>
          <p:cNvSpPr>
            <a:spLocks noGrp="1"/>
          </p:cNvSpPr>
          <p:nvPr>
            <p:ph type="body" sz="quarter" idx="12"/>
          </p:nvPr>
        </p:nvSpPr>
        <p:spPr/>
        <p:txBody>
          <a:bodyPr/>
          <a:lstStyle/>
          <a:p>
            <a:endParaRPr lang="en-US" dirty="0"/>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4294967295"/>
          </p:nvPr>
        </p:nvSpPr>
        <p:spPr>
          <a:xfrm>
            <a:off x="8305800" y="6477000"/>
            <a:ext cx="838200" cy="381000"/>
          </a:xfrm>
          <a:prstGeom prst="rect">
            <a:avLst/>
          </a:prstGeom>
        </p:spPr>
        <p:txBody>
          <a:bodyPr/>
          <a:lstStyle/>
          <a:p>
            <a:pPr>
              <a:defRPr/>
            </a:pPr>
            <a:r>
              <a:rPr lang="en-US" dirty="0">
                <a:solidFill>
                  <a:schemeClr val="bg1"/>
                </a:solidFill>
              </a:rPr>
              <a:t>  12-</a:t>
            </a:r>
            <a:fld id="{86103F27-AA34-4069-B652-A178AD0674B3}" type="slidenum">
              <a:rPr lang="en-US" smtClean="0">
                <a:solidFill>
                  <a:schemeClr val="bg1"/>
                </a:solidFill>
              </a:rPr>
              <a:pPr>
                <a:defRPr/>
              </a:pPr>
              <a:t>4</a:t>
            </a:fld>
            <a:endParaRPr lang="en-US" dirty="0">
              <a:solidFill>
                <a:schemeClr val="bg1"/>
              </a:solidFill>
            </a:endParaRPr>
          </a:p>
        </p:txBody>
      </p:sp>
    </p:spTree>
    <p:extLst>
      <p:ext uri="{BB962C8B-B14F-4D97-AF65-F5344CB8AC3E}">
        <p14:creationId xmlns:p14="http://schemas.microsoft.com/office/powerpoint/2010/main" val="21072167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LO 12-1:</a:t>
            </a:r>
            <a:r>
              <a:rPr lang="en-US" dirty="0"/>
              <a:t> </a:t>
            </a:r>
            <a:r>
              <a:rPr lang="en-US" dirty="0">
                <a:ea typeface="Tahoma" panose="020B0604030504040204" pitchFamily="34" charset="0"/>
                <a:cs typeface="Tahoma" panose="020B0604030504040204" pitchFamily="34" charset="0"/>
              </a:rPr>
              <a:t>Prepare the operating activities section of a statement of cash flows using the indirect method. </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12-</a:t>
            </a:r>
            <a:fld id="{8E04DE85-5BF3-4C03-A70B-7F1A18BE4AC7}" type="slidenum">
              <a:rPr lang="en-US" smtClean="0">
                <a:solidFill>
                  <a:schemeClr val="bg1"/>
                </a:solidFill>
                <a:cs typeface="Arial" charset="0"/>
              </a:rPr>
              <a:pPr/>
              <a:t>5</a:t>
            </a:fld>
            <a:endParaRPr lang="en-US" dirty="0">
              <a:solidFill>
                <a:schemeClr val="bg1"/>
              </a:solidFill>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Cash Flow: Operating Activities</a:t>
            </a:r>
            <a:endParaRPr lang="en-US" sz="3200" b="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600" dirty="0"/>
              <a:t>Cash flows from operating activities can be prepared using either the </a:t>
            </a:r>
            <a:r>
              <a:rPr lang="en-US" sz="2600" b="1" dirty="0">
                <a:solidFill>
                  <a:srgbClr val="C30C20"/>
                </a:solidFill>
              </a:rPr>
              <a:t>direct method </a:t>
            </a:r>
            <a:r>
              <a:rPr lang="en-US" sz="2600" dirty="0"/>
              <a:t>or the </a:t>
            </a:r>
            <a:r>
              <a:rPr lang="en-US" sz="2600" b="1" dirty="0">
                <a:solidFill>
                  <a:srgbClr val="C30C20"/>
                </a:solidFill>
              </a:rPr>
              <a:t>indirect method</a:t>
            </a:r>
            <a:r>
              <a:rPr lang="en-US" sz="2600" dirty="0"/>
              <a:t>.</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6</a:t>
            </a:fld>
            <a:endParaRPr lang="en-US" dirty="0">
              <a:solidFill>
                <a:schemeClr val="bg1"/>
              </a:solidFill>
              <a:cs typeface="Arial" charset="0"/>
            </a:endParaRPr>
          </a:p>
        </p:txBody>
      </p:sp>
    </p:spTree>
    <p:extLst>
      <p:ext uri="{BB962C8B-B14F-4D97-AF65-F5344CB8AC3E}">
        <p14:creationId xmlns:p14="http://schemas.microsoft.com/office/powerpoint/2010/main" val="21760436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Operating Activities: Indirect Method</a:t>
            </a:r>
            <a:endParaRPr lang="en-US" sz="3200" b="1" dirty="0">
              <a:ea typeface="Tahoma" panose="020B0604030504040204" pitchFamily="34" charset="0"/>
              <a:cs typeface="Tahoma" panose="020B0604030504040204" pitchFamily="34" charset="0"/>
            </a:endParaRPr>
          </a:p>
        </p:txBody>
      </p:sp>
      <p:sp>
        <p:nvSpPr>
          <p:cNvPr id="5" name="Text Placeholder 4"/>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7</a:t>
            </a:fld>
            <a:endParaRPr lang="en-US" dirty="0">
              <a:solidFill>
                <a:schemeClr val="bg1"/>
              </a:solidFill>
              <a:cs typeface="Arial" charset="0"/>
            </a:endParaRPr>
          </a:p>
        </p:txBody>
      </p:sp>
      <p:graphicFrame>
        <p:nvGraphicFramePr>
          <p:cNvPr id="3" name="Table 2">
            <a:extLst>
              <a:ext uri="{FF2B5EF4-FFF2-40B4-BE49-F238E27FC236}">
                <a16:creationId xmlns="" xmlns:a16="http://schemas.microsoft.com/office/drawing/2014/main" id="{B5C18EB7-C109-4037-BF67-136D278DCBB4}"/>
              </a:ext>
            </a:extLst>
          </p:cNvPr>
          <p:cNvGraphicFramePr>
            <a:graphicFrameLocks noGrp="1"/>
          </p:cNvGraphicFramePr>
          <p:nvPr>
            <p:extLst>
              <p:ext uri="{D42A27DB-BD31-4B8C-83A1-F6EECF244321}">
                <p14:modId xmlns:p14="http://schemas.microsoft.com/office/powerpoint/2010/main" val="4083029608"/>
              </p:ext>
            </p:extLst>
          </p:nvPr>
        </p:nvGraphicFramePr>
        <p:xfrm>
          <a:off x="1600200" y="1447800"/>
          <a:ext cx="6096000" cy="3444239"/>
        </p:xfrm>
        <a:graphic>
          <a:graphicData uri="http://schemas.openxmlformats.org/drawingml/2006/table">
            <a:tbl>
              <a:tblPr firstRow="1" bandRow="1">
                <a:tableStyleId>{5C22544A-7EE6-4342-B048-85BDC9FD1C3A}</a:tableStyleId>
              </a:tblPr>
              <a:tblGrid>
                <a:gridCol w="6096000">
                  <a:extLst>
                    <a:ext uri="{9D8B030D-6E8A-4147-A177-3AD203B41FA5}">
                      <a16:colId xmlns="" xmlns:a16="http://schemas.microsoft.com/office/drawing/2014/main" val="1795065859"/>
                    </a:ext>
                  </a:extLst>
                </a:gridCol>
              </a:tblGrid>
              <a:tr h="370840">
                <a:tc>
                  <a:txBody>
                    <a:bodyPr/>
                    <a:lstStyle/>
                    <a:p>
                      <a:pPr algn="ctr"/>
                      <a:r>
                        <a:rPr lang="en-US" sz="2800" dirty="0">
                          <a:solidFill>
                            <a:schemeClr val="tx1"/>
                          </a:solidFill>
                          <a:latin typeface="+mn-lt"/>
                          <a:ea typeface="Tahoma" panose="020B0604030504040204" pitchFamily="34" charset="0"/>
                          <a:cs typeface="Tahoma" panose="020B0604030504040204" pitchFamily="34" charset="0"/>
                        </a:rPr>
                        <a:t>Net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 xmlns:a16="http://schemas.microsoft.com/office/drawing/2014/main" val="3937039651"/>
                  </a:ext>
                </a:extLst>
              </a:tr>
              <a:tr h="370840">
                <a:tc>
                  <a:txBody>
                    <a:bodyPr/>
                    <a:lstStyle/>
                    <a:p>
                      <a:pPr algn="ctr"/>
                      <a:r>
                        <a:rPr lang="en-US" sz="2800" dirty="0">
                          <a:solidFill>
                            <a:schemeClr val="tx1"/>
                          </a:solidFill>
                          <a:latin typeface="+mn-lt"/>
                          <a:ea typeface="Tahoma" panose="020B0604030504040204" pitchFamily="34" charset="0"/>
                          <a:cs typeface="Tahoma" panose="020B0604030504040204" pitchFamily="34" charset="0"/>
                        </a:rPr>
                        <a:t>+Noncash expenses, such as depreciation and amortization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420719290"/>
                  </a:ext>
                </a:extLst>
              </a:tr>
              <a:tr h="370840">
                <a:tc>
                  <a:txBody>
                    <a:bodyPr/>
                    <a:lstStyle/>
                    <a:p>
                      <a:pPr algn="ctr"/>
                      <a:r>
                        <a:rPr lang="en-US" sz="2800" dirty="0">
                          <a:solidFill>
                            <a:schemeClr val="tx1"/>
                          </a:solidFill>
                          <a:latin typeface="+mn-lt"/>
                          <a:ea typeface="Tahoma" panose="020B0604030504040204" pitchFamily="34" charset="0"/>
                          <a:cs typeface="Tahoma" panose="020B0604030504040204" pitchFamily="34" charset="0"/>
                        </a:rPr>
                        <a:t>(+) Losses and </a:t>
                      </a:r>
                      <a:r>
                        <a:rPr lang="en-US" sz="2800" dirty="0" smtClean="0">
                          <a:solidFill>
                            <a:schemeClr val="tx1"/>
                          </a:solidFill>
                          <a:latin typeface="+mn-lt"/>
                          <a:ea typeface="Tahoma" panose="020B0604030504040204" pitchFamily="34" charset="0"/>
                          <a:cs typeface="Tahoma" panose="020B0604030504040204" pitchFamily="34" charset="0"/>
                        </a:rPr>
                        <a:t>(</a:t>
                      </a:r>
                      <a:r>
                        <a:rPr lang="en-US" sz="2800" dirty="0" smtClean="0">
                          <a:solidFill>
                            <a:schemeClr val="tx1"/>
                          </a:solidFill>
                          <a:latin typeface="+mn-lt"/>
                          <a:ea typeface="ＭＳ ゴシック"/>
                          <a:cs typeface="ＭＳ ゴシック"/>
                        </a:rPr>
                        <a:t>−</a:t>
                      </a:r>
                      <a:r>
                        <a:rPr lang="en-US" sz="2800" dirty="0" smtClean="0">
                          <a:solidFill>
                            <a:schemeClr val="tx1"/>
                          </a:solidFill>
                          <a:latin typeface="+mn-lt"/>
                          <a:ea typeface="Tahoma" panose="020B0604030504040204" pitchFamily="34" charset="0"/>
                          <a:cs typeface="Tahoma" panose="020B0604030504040204" pitchFamily="34" charset="0"/>
                        </a:rPr>
                        <a:t>) </a:t>
                      </a:r>
                      <a:r>
                        <a:rPr lang="en-US" sz="2800" dirty="0">
                          <a:solidFill>
                            <a:schemeClr val="tx1"/>
                          </a:solidFill>
                          <a:latin typeface="+mn-lt"/>
                          <a:ea typeface="Tahoma" panose="020B0604030504040204" pitchFamily="34" charset="0"/>
                          <a:cs typeface="Tahoma" panose="020B0604030504040204" pitchFamily="34" charset="0"/>
                        </a:rPr>
                        <a:t>Gains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123473014"/>
                  </a:ext>
                </a:extLst>
              </a:tr>
              <a:tr h="370840">
                <a:tc>
                  <a:txBody>
                    <a:bodyPr/>
                    <a:lstStyle/>
                    <a:p>
                      <a:pPr algn="ctr"/>
                      <a:r>
                        <a:rPr lang="en-US" sz="2800" dirty="0">
                          <a:solidFill>
                            <a:schemeClr val="tx1"/>
                          </a:solidFill>
                          <a:latin typeface="+mn-lt"/>
                          <a:ea typeface="Tahoma" panose="020B0604030504040204" pitchFamily="34" charset="0"/>
                          <a:cs typeface="Tahoma" panose="020B0604030504040204" pitchFamily="34" charset="0"/>
                        </a:rPr>
                        <a:t>Changes in current assets and current liabilities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013939886"/>
                  </a:ext>
                </a:extLst>
              </a:tr>
              <a:tr h="370840">
                <a:tc>
                  <a:txBody>
                    <a:bodyPr/>
                    <a:lstStyle/>
                    <a:p>
                      <a:pPr algn="ctr"/>
                      <a:r>
                        <a:rPr lang="en-US" sz="2800" b="1" dirty="0">
                          <a:solidFill>
                            <a:schemeClr val="tx1"/>
                          </a:solidFill>
                          <a:latin typeface="+mn-lt"/>
                          <a:ea typeface="Tahoma" panose="020B0604030504040204" pitchFamily="34" charset="0"/>
                          <a:cs typeface="Tahoma" panose="020B0604030504040204" pitchFamily="34" charset="0"/>
                        </a:rPr>
                        <a:t>Cash Flows from Operating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 xmlns:a16="http://schemas.microsoft.com/office/drawing/2014/main" val="2246597206"/>
                  </a:ext>
                </a:extLst>
              </a:tr>
            </a:tbl>
          </a:graphicData>
        </a:graphic>
      </p:graphicFrame>
    </p:spTree>
    <p:extLst>
      <p:ext uri="{BB962C8B-B14F-4D97-AF65-F5344CB8AC3E}">
        <p14:creationId xmlns:p14="http://schemas.microsoft.com/office/powerpoint/2010/main" val="9849984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b="1" dirty="0">
                <a:ea typeface="Tahoma" panose="020B0604030504040204" pitchFamily="34" charset="0"/>
                <a:cs typeface="Tahoma" panose="020B0604030504040204" pitchFamily="34" charset="0"/>
              </a:rPr>
              <a:t>Indirect </a:t>
            </a:r>
            <a:r>
              <a:rPr lang="en-US" sz="4000" b="1" dirty="0" smtClean="0">
                <a:ea typeface="Tahoma" panose="020B0604030504040204" pitchFamily="34" charset="0"/>
                <a:cs typeface="Tahoma" panose="020B0604030504040204" pitchFamily="34" charset="0"/>
              </a:rPr>
              <a:t>Method:</a:t>
            </a:r>
            <a:br>
              <a:rPr lang="en-US" sz="4000" b="1" dirty="0" smtClean="0">
                <a:ea typeface="Tahoma" panose="020B0604030504040204" pitchFamily="34" charset="0"/>
                <a:cs typeface="Tahoma" panose="020B0604030504040204" pitchFamily="34" charset="0"/>
              </a:rPr>
            </a:br>
            <a:r>
              <a:rPr lang="en-US" sz="4000" b="1" dirty="0" smtClean="0">
                <a:ea typeface="Tahoma" panose="020B0604030504040204" pitchFamily="34" charset="0"/>
                <a:cs typeface="Tahoma" panose="020B0604030504040204" pitchFamily="34" charset="0"/>
              </a:rPr>
              <a:t>The </a:t>
            </a:r>
            <a:r>
              <a:rPr lang="en-US" sz="4000" b="1" dirty="0">
                <a:ea typeface="Tahoma" panose="020B0604030504040204" pitchFamily="34" charset="0"/>
                <a:cs typeface="Tahoma" panose="020B0604030504040204" pitchFamily="34" charset="0"/>
              </a:rPr>
              <a:t>Reconciliation Approach</a:t>
            </a:r>
          </a:p>
        </p:txBody>
      </p:sp>
      <p:sp>
        <p:nvSpPr>
          <p:cNvPr id="2" name="Content Placeholder 1"/>
          <p:cNvSpPr>
            <a:spLocks noGrp="1"/>
          </p:cNvSpPr>
          <p:nvPr>
            <p:ph idx="1"/>
          </p:nvPr>
        </p:nvSpPr>
        <p:spPr/>
        <p:txBody>
          <a:bodyPr/>
          <a:lstStyle/>
          <a:p>
            <a:endParaRPr lang="en-US" dirty="0" smtClean="0">
              <a:solidFill>
                <a:srgbClr val="3C3CBA"/>
              </a:solidFill>
              <a:latin typeface="Tahoma" panose="020B0604030504040204" pitchFamily="34" charset="0"/>
              <a:ea typeface="Tahoma" panose="020B0604030504040204" pitchFamily="34" charset="0"/>
              <a:cs typeface="Tahoma" panose="020B0604030504040204" pitchFamily="34" charset="0"/>
            </a:endParaRPr>
          </a:p>
          <a:p>
            <a:pPr>
              <a:buClr>
                <a:schemeClr val="tx1"/>
              </a:buClr>
            </a:pPr>
            <a:r>
              <a:rPr lang="en-US" sz="2600" dirty="0" smtClean="0">
                <a:solidFill>
                  <a:srgbClr val="000000"/>
                </a:solidFill>
                <a:ea typeface="Tahoma" panose="020B0604030504040204" pitchFamily="34" charset="0"/>
                <a:cs typeface="Tahoma" panose="020B0604030504040204" pitchFamily="34" charset="0"/>
              </a:rPr>
              <a:t>This </a:t>
            </a:r>
            <a:r>
              <a:rPr lang="en-US" sz="2600" dirty="0">
                <a:solidFill>
                  <a:srgbClr val="000000"/>
                </a:solidFill>
                <a:ea typeface="Tahoma" panose="020B0604030504040204" pitchFamily="34" charset="0"/>
                <a:cs typeface="Tahoma" panose="020B0604030504040204" pitchFamily="34" charset="0"/>
              </a:rPr>
              <a:t>method examines the relationships between </a:t>
            </a:r>
            <a:r>
              <a:rPr lang="en-US" sz="2600" dirty="0" smtClean="0">
                <a:solidFill>
                  <a:srgbClr val="000000"/>
                </a:solidFill>
                <a:ea typeface="Tahoma" panose="020B0604030504040204" pitchFamily="34" charset="0"/>
                <a:cs typeface="Tahoma" panose="020B0604030504040204" pitchFamily="34" charset="0"/>
              </a:rPr>
              <a:t>items </a:t>
            </a:r>
            <a:r>
              <a:rPr lang="en-US" sz="2600" dirty="0">
                <a:solidFill>
                  <a:srgbClr val="000000"/>
                </a:solidFill>
                <a:ea typeface="Tahoma" panose="020B0604030504040204" pitchFamily="34" charset="0"/>
                <a:cs typeface="Tahoma" panose="020B0604030504040204" pitchFamily="34" charset="0"/>
              </a:rPr>
              <a:t>reported on the income statement and the related assets and </a:t>
            </a:r>
            <a:r>
              <a:rPr lang="en-US" sz="2600" dirty="0" smtClean="0">
                <a:solidFill>
                  <a:srgbClr val="000000"/>
                </a:solidFill>
                <a:ea typeface="Tahoma" panose="020B0604030504040204" pitchFamily="34" charset="0"/>
                <a:cs typeface="Tahoma" panose="020B0604030504040204" pitchFamily="34" charset="0"/>
              </a:rPr>
              <a:t>liabilities on </a:t>
            </a:r>
            <a:r>
              <a:rPr lang="en-US" sz="2600" dirty="0">
                <a:solidFill>
                  <a:srgbClr val="000000"/>
                </a:solidFill>
                <a:ea typeface="Tahoma" panose="020B0604030504040204" pitchFamily="34" charset="0"/>
                <a:cs typeface="Tahoma" panose="020B0604030504040204" pitchFamily="34" charset="0"/>
              </a:rPr>
              <a:t>the balance sheet.</a:t>
            </a:r>
          </a:p>
          <a:p>
            <a:endParaRPr lang="en-US" dirty="0"/>
          </a:p>
        </p:txBody>
      </p:sp>
      <p:sp>
        <p:nvSpPr>
          <p:cNvPr id="4" name="Text Placeholder 3"/>
          <p:cNvSpPr>
            <a:spLocks noGrp="1"/>
          </p:cNvSpPr>
          <p:nvPr>
            <p:ph type="body" sz="quarter" idx="12"/>
          </p:nvPr>
        </p:nvSpPr>
        <p:spPr/>
        <p:txBody>
          <a:bodyPr/>
          <a:lstStyle/>
          <a:p>
            <a:endParaRPr lang="en-US" dirty="0"/>
          </a:p>
        </p:txBody>
      </p:sp>
      <p:sp>
        <p:nvSpPr>
          <p:cNvPr id="27650" name="Slide Number Placeholder 2"/>
          <p:cNvSpPr>
            <a:spLocks noGrp="1"/>
          </p:cNvSpPr>
          <p:nvPr>
            <p:ph type="sldNum" sz="quarter" idx="4294967295"/>
          </p:nvPr>
        </p:nvSpPr>
        <p:spPr>
          <a:xfrm>
            <a:off x="8305800" y="6477000"/>
            <a:ext cx="838200" cy="381000"/>
          </a:xfrm>
          <a:prstGeom prst="rect">
            <a:avLst/>
          </a:prstGeom>
          <a:noFill/>
        </p:spPr>
        <p:txBody>
          <a:bodyPr/>
          <a:lstStyle/>
          <a:p>
            <a:r>
              <a:rPr lang="en-US" dirty="0">
                <a:solidFill>
                  <a:schemeClr val="bg1"/>
                </a:solidFill>
                <a:cs typeface="Arial" charset="0"/>
              </a:rPr>
              <a:t>12-</a:t>
            </a:r>
            <a:fld id="{D00EDEF9-D035-4425-A917-BE9E5DA74FA0}" type="slidenum">
              <a:rPr lang="en-US" smtClean="0">
                <a:solidFill>
                  <a:schemeClr val="bg1"/>
                </a:solidFill>
                <a:cs typeface="Arial" charset="0"/>
              </a:rPr>
              <a:pPr/>
              <a:t>8</a:t>
            </a:fld>
            <a:endParaRPr lang="en-US" dirty="0">
              <a:solidFill>
                <a:schemeClr val="bg1"/>
              </a:solidFill>
              <a:cs typeface="Arial" charset="0"/>
            </a:endParaRPr>
          </a:p>
        </p:txBody>
      </p:sp>
    </p:spTree>
    <p:extLst>
      <p:ext uri="{BB962C8B-B14F-4D97-AF65-F5344CB8AC3E}">
        <p14:creationId xmlns:p14="http://schemas.microsoft.com/office/powerpoint/2010/main" val="1037137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ExplanatoryPPT-MHHE_Accessible_PPT_Template-v2</Template>
  <TotalTime>15825</TotalTime>
  <Words>5891</Words>
  <Application>Microsoft Macintosh PowerPoint</Application>
  <PresentationFormat>On-screen Show (4:3)</PresentationFormat>
  <Paragraphs>1036</Paragraphs>
  <Slides>43</Slides>
  <Notes>43</Notes>
  <HiddenSlides>0</HiddenSlides>
  <MMClips>0</MMClips>
  <ScaleCrop>false</ScaleCrop>
  <HeadingPairs>
    <vt:vector size="4" baseType="variant">
      <vt:variant>
        <vt:lpstr>Theme</vt:lpstr>
      </vt:variant>
      <vt:variant>
        <vt:i4>8</vt:i4>
      </vt:variant>
      <vt:variant>
        <vt:lpstr>Slide Titles</vt:lpstr>
      </vt:variant>
      <vt:variant>
        <vt:i4>43</vt:i4>
      </vt:variant>
    </vt:vector>
  </HeadingPairs>
  <TitlesOfParts>
    <vt:vector size="51" baseType="lpstr">
      <vt:lpstr>FIRST, BREAK, LAST slides</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Chapter 12   Statement of Cash Flows</vt:lpstr>
      <vt:lpstr>Reporting Format for the Statement of Cash Flows </vt:lpstr>
      <vt:lpstr>Cash Flows from Operating Activities</vt:lpstr>
      <vt:lpstr>Cash Flows from Investing Activities</vt:lpstr>
      <vt:lpstr>Cash Flows from Financing Activities</vt:lpstr>
      <vt:lpstr>LO 12-1: Prepare the operating activities section of a statement of cash flows using the indirect method. </vt:lpstr>
      <vt:lpstr>Cash Flow: Operating Activities</vt:lpstr>
      <vt:lpstr>Operating Activities: Indirect Method</vt:lpstr>
      <vt:lpstr>Indirect Method: The Reconciliation Approach</vt:lpstr>
      <vt:lpstr>Comparative Balance Sheets</vt:lpstr>
      <vt:lpstr>Income Statement</vt:lpstr>
      <vt:lpstr>Reconciliation of Accounts Receivable and Interest Receivable</vt:lpstr>
      <vt:lpstr>Reconciliation of Inventory and Accounts Payable</vt:lpstr>
      <vt:lpstr>Reconciliation of Prepaid Insurance and Salaries Payable</vt:lpstr>
      <vt:lpstr>Reconciliation of Other Operating Expenses Payable and Interest Payable</vt:lpstr>
      <vt:lpstr>Reconciliation of Unearned Rent Revenue</vt:lpstr>
      <vt:lpstr>Exhibit 12.7: Cash Flows from Operating Activities— Indirect Approach</vt:lpstr>
      <vt:lpstr>Exhibit 12.8: Indirect Method—  Rule-based Approach</vt:lpstr>
      <vt:lpstr>Exhibit 12.10: Indirect Method—Rule-based Approach</vt:lpstr>
      <vt:lpstr>LO 12-2: Prepare the operating activities section of a statement of cash flows using the direct method. </vt:lpstr>
      <vt:lpstr>Operating Activities: Direct Method</vt:lpstr>
      <vt:lpstr>Exhibit 12.11: Operating Activities—Direct Method</vt:lpstr>
      <vt:lpstr>Operating Activities: Compare Methods</vt:lpstr>
      <vt:lpstr>LO 12-3: Prepare the investing activities section of a statement of cash flows. </vt:lpstr>
      <vt:lpstr>Cash Flows from Investing Activities</vt:lpstr>
      <vt:lpstr>Investing Activities</vt:lpstr>
      <vt:lpstr>Reconciliation of Investment Securities</vt:lpstr>
      <vt:lpstr>Reconciliation of Store Fixtures</vt:lpstr>
      <vt:lpstr>Reconciliation of Land</vt:lpstr>
      <vt:lpstr>Exhibit 12.12:  Cash Flows from Investing Activities</vt:lpstr>
      <vt:lpstr>LO 12-4: Prepare the financing activities section of a statement of cash flows. </vt:lpstr>
      <vt:lpstr>Cash Flows from Financing Activities</vt:lpstr>
      <vt:lpstr>Financing Activities</vt:lpstr>
      <vt:lpstr>Balance Sheet Changes</vt:lpstr>
      <vt:lpstr>Reconciliation of Mortgage Payable</vt:lpstr>
      <vt:lpstr>Bonds Payable</vt:lpstr>
      <vt:lpstr>Common Stock</vt:lpstr>
      <vt:lpstr>Retained Earnings</vt:lpstr>
      <vt:lpstr>Treasury Stock</vt:lpstr>
      <vt:lpstr>Exhibit 12.13: Cash Flows from Financing Activities</vt:lpstr>
      <vt:lpstr>The Completed Statement: Indirect Method</vt:lpstr>
      <vt:lpstr>The Completed Statement: Direct Method</vt:lpstr>
      <vt:lpstr>End of Chapter 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luann</dc:creator>
  <cp:lastModifiedBy>Colton Gigot</cp:lastModifiedBy>
  <cp:revision>921</cp:revision>
  <cp:lastPrinted>1601-01-01T00:00:00Z</cp:lastPrinted>
  <dcterms:created xsi:type="dcterms:W3CDTF">1601-01-01T00:00:00Z</dcterms:created>
  <dcterms:modified xsi:type="dcterms:W3CDTF">2017-12-07T15:04:59Z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