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1.bin" ContentType="application/vnd.openxmlformats-officedocument.oleObject"/>
  <Override PartName="/ppt/notesSlides/notesSlide29.xml" ContentType="application/vnd.openxmlformats-officedocument.presentationml.notesSlide+xml"/>
  <Override PartName="/ppt/embeddings/oleObject2.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1" r:id="rId1"/>
    <p:sldMasterId id="2147483686" r:id="rId2"/>
    <p:sldMasterId id="2147483696" r:id="rId3"/>
    <p:sldMasterId id="2147483710" r:id="rId4"/>
    <p:sldMasterId id="2147483722" r:id="rId5"/>
    <p:sldMasterId id="2147483727" r:id="rId6"/>
    <p:sldMasterId id="2147483732" r:id="rId7"/>
    <p:sldMasterId id="2147483735" r:id="rId8"/>
  </p:sldMasterIdLst>
  <p:notesMasterIdLst>
    <p:notesMasterId r:id="rId65"/>
  </p:notesMasterIdLst>
  <p:handoutMasterIdLst>
    <p:handoutMasterId r:id="rId66"/>
  </p:handoutMasterIdLst>
  <p:sldIdLst>
    <p:sldId id="377" r:id="rId9"/>
    <p:sldId id="310" r:id="rId10"/>
    <p:sldId id="423" r:id="rId11"/>
    <p:sldId id="502" r:id="rId12"/>
    <p:sldId id="591" r:id="rId13"/>
    <p:sldId id="592" r:id="rId14"/>
    <p:sldId id="593" r:id="rId15"/>
    <p:sldId id="594" r:id="rId16"/>
    <p:sldId id="595" r:id="rId17"/>
    <p:sldId id="508" r:id="rId18"/>
    <p:sldId id="596" r:id="rId19"/>
    <p:sldId id="529" r:id="rId20"/>
    <p:sldId id="597" r:id="rId21"/>
    <p:sldId id="511" r:id="rId22"/>
    <p:sldId id="444" r:id="rId23"/>
    <p:sldId id="598" r:id="rId24"/>
    <p:sldId id="506" r:id="rId25"/>
    <p:sldId id="599" r:id="rId26"/>
    <p:sldId id="600" r:id="rId27"/>
    <p:sldId id="603" r:id="rId28"/>
    <p:sldId id="601" r:id="rId29"/>
    <p:sldId id="602" r:id="rId30"/>
    <p:sldId id="566" r:id="rId31"/>
    <p:sldId id="451" r:id="rId32"/>
    <p:sldId id="604" r:id="rId33"/>
    <p:sldId id="605" r:id="rId34"/>
    <p:sldId id="563" r:id="rId35"/>
    <p:sldId id="530" r:id="rId36"/>
    <p:sldId id="606" r:id="rId37"/>
    <p:sldId id="607" r:id="rId38"/>
    <p:sldId id="608" r:id="rId39"/>
    <p:sldId id="620" r:id="rId40"/>
    <p:sldId id="568" r:id="rId41"/>
    <p:sldId id="569" r:id="rId42"/>
    <p:sldId id="610" r:id="rId43"/>
    <p:sldId id="611" r:id="rId44"/>
    <p:sldId id="572" r:id="rId45"/>
    <p:sldId id="573" r:id="rId46"/>
    <p:sldId id="574" r:id="rId47"/>
    <p:sldId id="538" r:id="rId48"/>
    <p:sldId id="576" r:id="rId49"/>
    <p:sldId id="577" r:id="rId50"/>
    <p:sldId id="531" r:id="rId51"/>
    <p:sldId id="532" r:id="rId52"/>
    <p:sldId id="533" r:id="rId53"/>
    <p:sldId id="613" r:id="rId54"/>
    <p:sldId id="614" r:id="rId55"/>
    <p:sldId id="616" r:id="rId56"/>
    <p:sldId id="617" r:id="rId57"/>
    <p:sldId id="581" r:id="rId58"/>
    <p:sldId id="618" r:id="rId59"/>
    <p:sldId id="621" r:id="rId60"/>
    <p:sldId id="622" r:id="rId61"/>
    <p:sldId id="623" r:id="rId62"/>
    <p:sldId id="624" r:id="rId63"/>
    <p:sldId id="427"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lly" initials="" lastIdx="1" clrIdx="0"/>
  <p:cmAuthor id="7" name="Agate" initials="A" lastIdx="2" clrIdx="7">
    <p:extLst/>
  </p:cmAuthor>
  <p:cmAuthor id="1" name="Molly Brown" initials="" lastIdx="3" clrIdx="1"/>
  <p:cmAuthor id="2" name="Andries, Danielle" initials="" lastIdx="1" clrIdx="2"/>
  <p:cmAuthor id="3" name="Ilene" initials="ILP" lastIdx="17" clrIdx="3"/>
  <p:cmAuthor id="4" name="Brown, Molly G - brownmg" initials="BMG-b" lastIdx="1" clrIdx="4">
    <p:extLst/>
  </p:cmAuthor>
  <p:cmAuthor id="5" name="Molly Brown" initials="MB" lastIdx="17" clrIdx="5">
    <p:extLst/>
  </p:cmAuthor>
  <p:cmAuthor id="6" name="Helen Roybark" initials="HR" lastIdx="20"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1FF"/>
    <a:srgbClr val="3C3CBA"/>
    <a:srgbClr val="F3D5E5"/>
    <a:srgbClr val="8BE1FF"/>
    <a:srgbClr val="6B6BCF"/>
    <a:srgbClr val="33CCFF"/>
    <a:srgbClr val="0099CC"/>
    <a:srgbClr val="00B853"/>
    <a:srgbClr val="006AB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73590" autoAdjust="0"/>
  </p:normalViewPr>
  <p:slideViewPr>
    <p:cSldViewPr>
      <p:cViewPr varScale="1">
        <p:scale>
          <a:sx n="72" d="100"/>
          <a:sy n="72" d="100"/>
        </p:scale>
        <p:origin x="-1944" y="-112"/>
      </p:cViewPr>
      <p:guideLst>
        <p:guide orient="horz" pos="2160"/>
        <p:guide pos="2880"/>
      </p:guideLst>
    </p:cSldViewPr>
  </p:slideViewPr>
  <p:outlineViewPr>
    <p:cViewPr>
      <p:scale>
        <a:sx n="33" d="100"/>
        <a:sy n="33" d="100"/>
      </p:scale>
      <p:origin x="0" y="-6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26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E8E5216-85D9-442A-88E6-16490409B404}" type="datetimeFigureOut">
              <a:rPr lang="en-US"/>
              <a:pPr>
                <a:defRPr/>
              </a:pPr>
              <a:t>12/7/17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3D198E90-F9AA-451E-A8B0-2EAB18904728}" type="slidenum">
              <a:rPr lang="en-US"/>
              <a:pPr>
                <a:defRPr/>
              </a:pPr>
              <a:t>‹#›</a:t>
            </a:fld>
            <a:endParaRPr lang="en-US" dirty="0"/>
          </a:p>
        </p:txBody>
      </p:sp>
    </p:spTree>
    <p:extLst>
      <p:ext uri="{BB962C8B-B14F-4D97-AF65-F5344CB8AC3E}">
        <p14:creationId xmlns:p14="http://schemas.microsoft.com/office/powerpoint/2010/main" val="4187240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7CA0635-1772-4472-ADFE-4545D41254CF}" type="slidenum">
              <a:rPr lang="en-US"/>
              <a:pPr>
                <a:defRPr/>
              </a:pPr>
              <a:t>‹#›</a:t>
            </a:fld>
            <a:endParaRPr lang="en-US" dirty="0"/>
          </a:p>
        </p:txBody>
      </p:sp>
    </p:spTree>
    <p:extLst>
      <p:ext uri="{BB962C8B-B14F-4D97-AF65-F5344CB8AC3E}">
        <p14:creationId xmlns:p14="http://schemas.microsoft.com/office/powerpoint/2010/main" val="3164041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Tahoma" panose="020B0604030504040204" pitchFamily="34" charset="0"/>
                <a:cs typeface="Tahoma" panose="020B0604030504040204" pitchFamily="34" charset="0"/>
              </a:rPr>
              <a:t>This chapter introduces other liabilities with known amounts due: notes payable, sales tax payable, and payroll liabilities; and contingent liabilities including warranties payable and vacation pay. </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Discussion in this chapter is limited to current liabilities, those that are payable within one year or the operating cycle, whichever is longer.</a:t>
            </a: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0</a:t>
            </a:fld>
            <a:endParaRPr lang="en-US" dirty="0"/>
          </a:p>
        </p:txBody>
      </p:sp>
    </p:spTree>
    <p:extLst>
      <p:ext uri="{BB962C8B-B14F-4D97-AF65-F5344CB8AC3E}">
        <p14:creationId xmlns:p14="http://schemas.microsoft.com/office/powerpoint/2010/main" val="3553379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9</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Learning Objective 9-2: </a:t>
            </a:r>
            <a:r>
              <a:rPr lang="en-US" dirty="0">
                <a:solidFill>
                  <a:schemeClr val="tx2"/>
                </a:solidFill>
                <a:latin typeface="+mn-lt"/>
                <a:ea typeface="Tahoma" panose="020B0604030504040204" pitchFamily="34" charset="0"/>
                <a:cs typeface="Tahoma" panose="020B0604030504040204" pitchFamily="34" charset="0"/>
              </a:rPr>
              <a:t>Show how sales tax liabilities affect financial statements.</a:t>
            </a:r>
          </a:p>
          <a:p>
            <a:pPr eaLnBrk="1" hangingPunct="1"/>
            <a:endParaRPr lang="en-US" dirty="0"/>
          </a:p>
        </p:txBody>
      </p:sp>
    </p:spTree>
    <p:extLst>
      <p:ext uri="{BB962C8B-B14F-4D97-AF65-F5344CB8AC3E}">
        <p14:creationId xmlns:p14="http://schemas.microsoft.com/office/powerpoint/2010/main" val="291608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mn-lt"/>
                <a:ea typeface="Tahoma" panose="020B0604030504040204" pitchFamily="34" charset="0"/>
                <a:cs typeface="Tahoma" panose="020B0604030504040204" pitchFamily="34" charset="0"/>
              </a:rPr>
              <a:t>Part I</a:t>
            </a:r>
          </a:p>
          <a:p>
            <a:pPr eaLnBrk="1" hangingPunct="1">
              <a:spcBef>
                <a:spcPct val="0"/>
              </a:spcBef>
            </a:pPr>
            <a:r>
              <a:rPr lang="en-US" dirty="0">
                <a:latin typeface="+mn-lt"/>
                <a:ea typeface="Tahoma" panose="020B0604030504040204" pitchFamily="34" charset="0"/>
                <a:cs typeface="Tahoma" panose="020B0604030504040204" pitchFamily="34" charset="0"/>
              </a:rPr>
              <a:t>Most states require retailers to collect sales tax on goods sold to their customers.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Retailers collect the tax from customers and remit the tax to the state at regular intervals.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tax collected from customers is recorded as a liability called sales tax payable</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Let’s look at some transactions that involve sales tax.</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10</a:t>
            </a:fld>
            <a:endParaRPr lang="en-US" dirty="0"/>
          </a:p>
        </p:txBody>
      </p:sp>
    </p:spTree>
    <p:extLst>
      <p:ext uri="{BB962C8B-B14F-4D97-AF65-F5344CB8AC3E}">
        <p14:creationId xmlns:p14="http://schemas.microsoft.com/office/powerpoint/2010/main" val="21210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11</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Event 1. </a:t>
            </a:r>
            <a:r>
              <a:rPr lang="en-US" dirty="0" smtClean="0">
                <a:latin typeface="+mn-lt"/>
                <a:ea typeface="Tahoma" panose="020B0604030504040204" pitchFamily="34" charset="0"/>
                <a:cs typeface="Tahoma" panose="020B0604030504040204" pitchFamily="34" charset="0"/>
              </a:rPr>
              <a:t>Herrera </a:t>
            </a:r>
            <a:r>
              <a:rPr lang="en-US" dirty="0">
                <a:latin typeface="+mn-lt"/>
                <a:ea typeface="Tahoma" panose="020B0604030504040204" pitchFamily="34" charset="0"/>
                <a:cs typeface="Tahoma" panose="020B0604030504040204" pitchFamily="34" charset="0"/>
              </a:rPr>
              <a:t>Supply Company sells merchandise to a customer for $2,000 cash in a state where the sales tax is 6%. </a:t>
            </a:r>
            <a:r>
              <a:rPr lang="en-US" dirty="0" smtClean="0">
                <a:latin typeface="+mn-lt"/>
                <a:ea typeface="Tahoma" panose="020B0604030504040204" pitchFamily="34" charset="0"/>
                <a:cs typeface="Tahoma" panose="020B0604030504040204" pitchFamily="34" charset="0"/>
              </a:rPr>
              <a:t>Six</a:t>
            </a:r>
            <a:r>
              <a:rPr lang="en-US" baseline="0" dirty="0" smtClean="0">
                <a:latin typeface="+mn-lt"/>
                <a:ea typeface="Tahoma" panose="020B0604030504040204" pitchFamily="34" charset="0"/>
                <a:cs typeface="Tahoma" panose="020B0604030504040204" pitchFamily="34" charset="0"/>
              </a:rPr>
              <a:t> percent</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of $2,000, or $120, of tax is collected.</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The journal entry for the transaction is a debit to Cash for the $2,120 collected, a credit to Sales Tax payable for $120, and a credit to Sales Revenue for $2,000</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We have intentionally left out the entry to record cost of goods sold.</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III</a:t>
            </a:r>
          </a:p>
          <a:p>
            <a:r>
              <a:rPr lang="en-US" dirty="0">
                <a:latin typeface="+mn-lt"/>
                <a:ea typeface="Tahoma" panose="020B0604030504040204" pitchFamily="34" charset="0"/>
                <a:cs typeface="Tahoma" panose="020B0604030504040204" pitchFamily="34" charset="0"/>
              </a:rPr>
              <a:t>Here is the effect of the transaction on Herrera’s financial statements. </a:t>
            </a:r>
            <a:r>
              <a:rPr lang="en-US" dirty="0" smtClean="0">
                <a:latin typeface="+mn-lt"/>
                <a:ea typeface="Tahoma" panose="020B0604030504040204" pitchFamily="34" charset="0"/>
                <a:cs typeface="Tahoma" panose="020B0604030504040204" pitchFamily="34" charset="0"/>
              </a:rPr>
              <a:t>There </a:t>
            </a:r>
            <a:r>
              <a:rPr lang="en-US" dirty="0">
                <a:latin typeface="+mn-lt"/>
                <a:ea typeface="Tahoma" panose="020B0604030504040204" pitchFamily="34" charset="0"/>
                <a:cs typeface="Tahoma" panose="020B0604030504040204" pitchFamily="34" charset="0"/>
              </a:rPr>
              <a:t>is a cash inflow for operating activities recorded for the entire amount.</a:t>
            </a:r>
          </a:p>
          <a:p>
            <a:pPr eaLnBrk="1" hangingPunct="1"/>
            <a:endParaRPr lang="en-US" dirty="0"/>
          </a:p>
        </p:txBody>
      </p:sp>
    </p:spTree>
    <p:extLst>
      <p:ext uri="{BB962C8B-B14F-4D97-AF65-F5344CB8AC3E}">
        <p14:creationId xmlns:p14="http://schemas.microsoft.com/office/powerpoint/2010/main" val="1093776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Event 2. </a:t>
            </a:r>
            <a:r>
              <a:rPr lang="en-US" dirty="0" smtClean="0">
                <a:latin typeface="+mn-lt"/>
                <a:ea typeface="Tahoma" panose="020B0604030504040204" pitchFamily="34" charset="0"/>
                <a:cs typeface="Tahoma" panose="020B0604030504040204" pitchFamily="34" charset="0"/>
              </a:rPr>
              <a:t>Herrera </a:t>
            </a:r>
            <a:r>
              <a:rPr lang="en-US" dirty="0">
                <a:latin typeface="+mn-lt"/>
                <a:ea typeface="Tahoma" panose="020B0604030504040204" pitchFamily="34" charset="0"/>
                <a:cs typeface="Tahoma" panose="020B0604030504040204" pitchFamily="34" charset="0"/>
              </a:rPr>
              <a:t>remits the tax due to the state taxing authority.</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The journal entry for the transaction is a debit to Sales Tax Payable and a credit to Cash.</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III</a:t>
            </a:r>
          </a:p>
          <a:p>
            <a:r>
              <a:rPr lang="en-US" dirty="0">
                <a:latin typeface="+mn-lt"/>
                <a:ea typeface="Tahoma" panose="020B0604030504040204" pitchFamily="34" charset="0"/>
                <a:cs typeface="Tahoma" panose="020B0604030504040204" pitchFamily="34" charset="0"/>
              </a:rPr>
              <a:t>Here is the effect of the transaction on Herrera’s financial statements.  </a:t>
            </a:r>
          </a:p>
          <a:p>
            <a:pPr eaLnBrk="1" hangingPunct="1"/>
            <a:endParaRPr lang="en-US" dirty="0"/>
          </a:p>
        </p:txBody>
      </p:sp>
    </p:spTree>
    <p:extLst>
      <p:ext uri="{BB962C8B-B14F-4D97-AF65-F5344CB8AC3E}">
        <p14:creationId xmlns:p14="http://schemas.microsoft.com/office/powerpoint/2010/main" val="158078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13</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Learning Objective 9-3: </a:t>
            </a:r>
            <a:r>
              <a:rPr lang="en-US" dirty="0">
                <a:solidFill>
                  <a:schemeClr val="tx2"/>
                </a:solidFill>
                <a:latin typeface="+mn-lt"/>
                <a:ea typeface="Tahoma" panose="020B0604030504040204" pitchFamily="34" charset="0"/>
                <a:cs typeface="Tahoma" panose="020B0604030504040204" pitchFamily="34" charset="0"/>
              </a:rPr>
              <a:t>Define contingent liabilities and explain how they are reported in financial statements</a:t>
            </a:r>
            <a:r>
              <a:rPr lang="en-US" dirty="0">
                <a:solidFill>
                  <a:schemeClr val="tx2"/>
                </a:solidFill>
                <a:latin typeface="+mn-lt"/>
              </a:rPr>
              <a:t>.</a:t>
            </a:r>
          </a:p>
          <a:p>
            <a:pPr eaLnBrk="1" hangingPunct="1"/>
            <a:endParaRPr lang="en-US" dirty="0"/>
          </a:p>
        </p:txBody>
      </p:sp>
    </p:spTree>
    <p:extLst>
      <p:ext uri="{BB962C8B-B14F-4D97-AF65-F5344CB8AC3E}">
        <p14:creationId xmlns:p14="http://schemas.microsoft.com/office/powerpoint/2010/main" val="2745031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A contingent liability is a potential obligation arising from a past event. The amount or existence of the obligation depends on some future event. A pending lawsuit, for example, is a contingent liability. Depending on the outcome, a defendant company could be required to pay a large monetary settlement or could be relieved of any obligation.</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Accounting standards require companies to classify contingent liabilities into one of three categories.</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14</a:t>
            </a:fld>
            <a:endParaRPr lang="en-US" dirty="0"/>
          </a:p>
        </p:txBody>
      </p:sp>
    </p:spTree>
    <p:extLst>
      <p:ext uri="{BB962C8B-B14F-4D97-AF65-F5344CB8AC3E}">
        <p14:creationId xmlns:p14="http://schemas.microsoft.com/office/powerpoint/2010/main" val="298514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17D9D0E-86EF-4D2E-9B00-0962D634E284}" type="slidenum">
              <a:rPr lang="en-US" smtClean="0">
                <a:cs typeface="Arial" charset="0"/>
              </a:rPr>
              <a:pPr/>
              <a:t>15</a:t>
            </a:fld>
            <a:endParaRPr lang="en-US" dirty="0">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This exhibit summarizes the required accounting treatment for each of the three categories. </a:t>
            </a:r>
            <a:r>
              <a:rPr lang="en-US" dirty="0" smtClean="0">
                <a:latin typeface="+mn-lt"/>
                <a:ea typeface="Tahoma" panose="020B0604030504040204" pitchFamily="34" charset="0"/>
                <a:cs typeface="Tahoma" panose="020B0604030504040204" pitchFamily="34" charset="0"/>
              </a:rPr>
              <a:t>If </a:t>
            </a:r>
            <a:r>
              <a:rPr lang="en-US" dirty="0">
                <a:latin typeface="+mn-lt"/>
                <a:ea typeface="Tahoma" panose="020B0604030504040204" pitchFamily="34" charset="0"/>
                <a:cs typeface="Tahoma" panose="020B0604030504040204" pitchFamily="34" charset="0"/>
              </a:rPr>
              <a:t>the likelihood of a contingent liability becoming an actual liability is probable and can be reasonably estimated, the company must report the liability in its financial statements. </a:t>
            </a:r>
            <a:r>
              <a:rPr lang="en-US" dirty="0" smtClean="0">
                <a:latin typeface="+mn-lt"/>
                <a:ea typeface="Tahoma" panose="020B0604030504040204" pitchFamily="34" charset="0"/>
                <a:cs typeface="Tahoma" panose="020B0604030504040204" pitchFamily="34" charset="0"/>
              </a:rPr>
              <a:t>If </a:t>
            </a:r>
            <a:r>
              <a:rPr lang="en-US" dirty="0">
                <a:latin typeface="+mn-lt"/>
                <a:ea typeface="Tahoma" panose="020B0604030504040204" pitchFamily="34" charset="0"/>
                <a:cs typeface="Tahoma" panose="020B0604030504040204" pitchFamily="34" charset="0"/>
              </a:rPr>
              <a:t>the likelihood is only reasonably possible, or probable but not estimable, the company discloses the contingent liability in the</a:t>
            </a:r>
            <a:r>
              <a:rPr lang="en-US" baseline="0" dirty="0">
                <a:latin typeface="+mn-lt"/>
                <a:ea typeface="Tahoma" panose="020B0604030504040204" pitchFamily="34" charset="0"/>
                <a:cs typeface="Tahoma" panose="020B0604030504040204" pitchFamily="34" charset="0"/>
              </a:rPr>
              <a:t> notes to its financial statements</a:t>
            </a:r>
            <a:r>
              <a:rPr lang="en-US" dirty="0">
                <a:latin typeface="+mn-lt"/>
                <a:ea typeface="Tahoma" panose="020B0604030504040204" pitchFamily="34" charset="0"/>
                <a:cs typeface="Tahoma" panose="020B0604030504040204" pitchFamily="34" charset="0"/>
              </a:rPr>
              <a:t>, but does not report it in the financial statements. </a:t>
            </a:r>
            <a:r>
              <a:rPr lang="en-US" dirty="0" smtClean="0">
                <a:latin typeface="+mn-lt"/>
                <a:ea typeface="Tahoma" panose="020B0604030504040204" pitchFamily="34" charset="0"/>
                <a:cs typeface="Tahoma" panose="020B0604030504040204" pitchFamily="34" charset="0"/>
              </a:rPr>
              <a:t>No </a:t>
            </a:r>
            <a:r>
              <a:rPr lang="en-US" dirty="0">
                <a:latin typeface="+mn-lt"/>
                <a:ea typeface="Tahoma" panose="020B0604030504040204" pitchFamily="34" charset="0"/>
                <a:cs typeface="Tahoma" panose="020B0604030504040204" pitchFamily="34" charset="0"/>
              </a:rPr>
              <a:t>reporting is required for remotely possible contingent liabilities.</a:t>
            </a:r>
          </a:p>
        </p:txBody>
      </p:sp>
    </p:spTree>
    <p:extLst>
      <p:ext uri="{BB962C8B-B14F-4D97-AF65-F5344CB8AC3E}">
        <p14:creationId xmlns:p14="http://schemas.microsoft.com/office/powerpoint/2010/main" val="1265447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16</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9-4: </a:t>
            </a:r>
            <a:r>
              <a:rPr lang="en-US" dirty="0">
                <a:solidFill>
                  <a:schemeClr val="tx2"/>
                </a:solidFill>
                <a:latin typeface="+mn-lt"/>
                <a:ea typeface="Tahoma" panose="020B0604030504040204" pitchFamily="34" charset="0"/>
                <a:cs typeface="Tahoma" panose="020B0604030504040204" pitchFamily="34" charset="0"/>
              </a:rPr>
              <a:t>Explain how warranty obligations affect financial statements.</a:t>
            </a:r>
          </a:p>
          <a:p>
            <a:pPr eaLnBrk="1" hangingPunct="1"/>
            <a:endParaRPr lang="en-US" dirty="0"/>
          </a:p>
        </p:txBody>
      </p:sp>
    </p:spTree>
    <p:extLst>
      <p:ext uri="{BB962C8B-B14F-4D97-AF65-F5344CB8AC3E}">
        <p14:creationId xmlns:p14="http://schemas.microsoft.com/office/powerpoint/2010/main" val="712438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I</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You have probably purchased merchandise with a product warranty. Most warranties agree to replace or repair defective merchandise within a specified period of time.</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Herrera sells $7,000 of merchandise </a:t>
            </a:r>
            <a:r>
              <a:rPr lang="en-US" dirty="0" smtClean="0">
                <a:latin typeface="Tahoma" panose="020B0604030504040204" pitchFamily="34" charset="0"/>
                <a:ea typeface="Tahoma" panose="020B0604030504040204" pitchFamily="34" charset="0"/>
                <a:cs typeface="Tahoma" panose="020B0604030504040204" pitchFamily="34" charset="0"/>
              </a:rPr>
              <a:t>that </a:t>
            </a:r>
            <a:r>
              <a:rPr lang="en-US" dirty="0">
                <a:latin typeface="Tahoma" panose="020B0604030504040204" pitchFamily="34" charset="0"/>
                <a:ea typeface="Tahoma" panose="020B0604030504040204" pitchFamily="34" charset="0"/>
                <a:cs typeface="Tahoma" panose="020B0604030504040204" pitchFamily="34" charset="0"/>
              </a:rPr>
              <a:t>cost the company $4,000. The merchandise is subject to a warranty.</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The asset account, Cash, increases by $7,000 and income of $7,000 increases equity. The operating activities section of the statement of cash flows shows an inflow of $7,000. In addition, the asset Inventory decreases by $4,000 and Cost of Goods Sold increases by the same amount. </a:t>
            </a:r>
          </a:p>
          <a:p>
            <a:pPr eaLnBrk="1" hangingPunct="1"/>
            <a:endParaRPr lang="en-US" dirty="0"/>
          </a:p>
        </p:txBody>
      </p:sp>
    </p:spTree>
    <p:extLst>
      <p:ext uri="{BB962C8B-B14F-4D97-AF65-F5344CB8AC3E}">
        <p14:creationId xmlns:p14="http://schemas.microsoft.com/office/powerpoint/2010/main" val="1718130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18</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HSC estimates that warranty expense associated with the $7,000 sale will be $100.</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liability account, Warranties Payable, increases by $100 and an expense account, Warranty Expense, increases by the same amount. We are matching cost with the revenues generated in the accounting period.</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p>
          <a:p>
            <a:pPr eaLnBrk="1" hangingPunct="1"/>
            <a:r>
              <a:rPr lang="en-US" dirty="0">
                <a:latin typeface="+mn-lt"/>
                <a:ea typeface="Tahoma" panose="020B0604030504040204" pitchFamily="34" charset="0"/>
                <a:cs typeface="Tahoma" panose="020B0604030504040204" pitchFamily="34" charset="0"/>
              </a:rPr>
              <a:t>The journal entry will be a debit to Warranty Expense and a credit to Warranties Payable.</a:t>
            </a:r>
          </a:p>
          <a:p>
            <a:pPr eaLnBrk="1" hangingPunct="1"/>
            <a:endParaRPr lang="en-US" dirty="0"/>
          </a:p>
        </p:txBody>
      </p:sp>
    </p:spTree>
    <p:extLst>
      <p:ext uri="{BB962C8B-B14F-4D97-AF65-F5344CB8AC3E}">
        <p14:creationId xmlns:p14="http://schemas.microsoft.com/office/powerpoint/2010/main" val="70905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1</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9-1: </a:t>
            </a:r>
            <a:r>
              <a:rPr lang="en-US" dirty="0">
                <a:solidFill>
                  <a:schemeClr val="tx2"/>
                </a:solidFill>
                <a:latin typeface="+mn-lt"/>
                <a:ea typeface="Tahoma" panose="020B0604030504040204" pitchFamily="34" charset="0"/>
                <a:cs typeface="Tahoma" panose="020B0604030504040204" pitchFamily="34" charset="0"/>
              </a:rPr>
              <a:t>Show how notes payable and related interest expense affect financial statements</a:t>
            </a:r>
            <a:r>
              <a:rPr lang="en-US" dirty="0">
                <a:solidFill>
                  <a:schemeClr val="tx2"/>
                </a:solidFill>
                <a:latin typeface="+mn-lt"/>
              </a:rPr>
              <a:t>.</a:t>
            </a:r>
          </a:p>
          <a:p>
            <a:pPr eaLnBrk="1" hangingPunct="1"/>
            <a:endParaRPr lang="en-US" dirty="0"/>
          </a:p>
        </p:txBody>
      </p:sp>
    </p:spTree>
    <p:extLst>
      <p:ext uri="{BB962C8B-B14F-4D97-AF65-F5344CB8AC3E}">
        <p14:creationId xmlns:p14="http://schemas.microsoft.com/office/powerpoint/2010/main" val="380600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It cost HSC $40 cash to pay for repairs to defective merchandise included in the $7,000 sale.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The asset, Cash, is reduced by $40, and the liability, Warranties Payable, is reduced by the same amount. The $40 paid will eventually appear in the operating activities section of the statement of cash flows as an outflow.</a:t>
            </a:r>
          </a:p>
          <a:p>
            <a:pPr eaLnBrk="1" hangingPunct="1"/>
            <a:endParaRPr lang="en-US" dirty="0"/>
          </a:p>
        </p:txBody>
      </p:sp>
    </p:spTree>
    <p:extLst>
      <p:ext uri="{BB962C8B-B14F-4D97-AF65-F5344CB8AC3E}">
        <p14:creationId xmlns:p14="http://schemas.microsoft.com/office/powerpoint/2010/main" val="901245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20</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Here are our general ledger account balances after posting the transactions. Once again, all revenue and expense accounts are closed to retained earnings. Let’s look at the financial statements.</a:t>
            </a:r>
          </a:p>
        </p:txBody>
      </p:sp>
    </p:spTree>
    <p:extLst>
      <p:ext uri="{BB962C8B-B14F-4D97-AF65-F5344CB8AC3E}">
        <p14:creationId xmlns:p14="http://schemas.microsoft.com/office/powerpoint/2010/main" val="2894522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21</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Revenue less cost of goods sold is equal to gross margin. We subtract the warranty expense to arrive at net income of $9,000. Now we can prepare the balance sheet.</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br>
              <a:rPr lang="en-US" dirty="0">
                <a:latin typeface="+mn-lt"/>
                <a:ea typeface="Tahoma" panose="020B0604030504040204" pitchFamily="34" charset="0"/>
                <a:cs typeface="Tahoma" panose="020B0604030504040204" pitchFamily="34" charset="0"/>
              </a:rPr>
            </a:br>
            <a:r>
              <a:rPr lang="en-US" dirty="0">
                <a:latin typeface="+mn-lt"/>
                <a:ea typeface="Tahoma" panose="020B0604030504040204" pitchFamily="34" charset="0"/>
                <a:cs typeface="Tahoma" panose="020B0604030504040204" pitchFamily="34" charset="0"/>
              </a:rPr>
              <a:t>Notice the warranties payable in the liability section of the balance sheet.</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p>
          <a:p>
            <a:pPr eaLnBrk="1" hangingPunct="1"/>
            <a:r>
              <a:rPr lang="en-US" dirty="0">
                <a:latin typeface="+mn-lt"/>
                <a:ea typeface="Tahoma" panose="020B0604030504040204" pitchFamily="34" charset="0"/>
                <a:cs typeface="Tahoma" panose="020B0604030504040204" pitchFamily="34" charset="0"/>
              </a:rPr>
              <a:t>In the statement of cash flows we have the $7,000 inflow from customers and the outflow for warranty payments.</a:t>
            </a:r>
          </a:p>
          <a:p>
            <a:pPr eaLnBrk="1" hangingPunct="1"/>
            <a:endParaRPr lang="en-US" dirty="0"/>
          </a:p>
        </p:txBody>
      </p:sp>
    </p:spTree>
    <p:extLst>
      <p:ext uri="{BB962C8B-B14F-4D97-AF65-F5344CB8AC3E}">
        <p14:creationId xmlns:p14="http://schemas.microsoft.com/office/powerpoint/2010/main" val="1476984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22</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9-5: </a:t>
            </a:r>
            <a:r>
              <a:rPr lang="en-US" dirty="0">
                <a:solidFill>
                  <a:schemeClr val="tx2"/>
                </a:solidFill>
                <a:latin typeface="+mn-lt"/>
                <a:ea typeface="Tahoma" panose="020B0604030504040204" pitchFamily="34" charset="0"/>
                <a:cs typeface="Tahoma" panose="020B0604030504040204" pitchFamily="34" charset="0"/>
              </a:rPr>
              <a:t>Determine payroll taxes and explain how they affect financial statements.</a:t>
            </a:r>
          </a:p>
        </p:txBody>
      </p:sp>
    </p:spTree>
    <p:extLst>
      <p:ext uri="{BB962C8B-B14F-4D97-AF65-F5344CB8AC3E}">
        <p14:creationId xmlns:p14="http://schemas.microsoft.com/office/powerpoint/2010/main" val="4192031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People who perform work for your business are employees. </a:t>
            </a:r>
            <a:r>
              <a:rPr lang="en-US" dirty="0" smtClean="0">
                <a:latin typeface="+mn-lt"/>
                <a:ea typeface="Tahoma" panose="020B0604030504040204" pitchFamily="34" charset="0"/>
                <a:cs typeface="Tahoma" panose="020B0604030504040204" pitchFamily="34" charset="0"/>
              </a:rPr>
              <a:t>Correct</a:t>
            </a:r>
            <a:r>
              <a:rPr lang="en-US" dirty="0">
                <a:latin typeface="+mn-lt"/>
                <a:ea typeface="Tahoma" panose="020B0604030504040204" pitchFamily="34" charset="0"/>
                <a:cs typeface="Tahoma" panose="020B0604030504040204" pitchFamily="34" charset="0"/>
              </a:rPr>
              <a:t>?</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Not necessarily. When a business supervises, directs, and controls an individual’s work, the individual is an employee of the business. When a business pays an individual for specific services, but the individual supervises and controls the work, then that individual is an independent contractor.</a:t>
            </a:r>
          </a:p>
          <a:p>
            <a:pPr eaLnBrk="1" hangingPunct="1"/>
            <a:endParaRPr lang="en-US" dirty="0"/>
          </a:p>
        </p:txBody>
      </p:sp>
    </p:spTree>
    <p:extLst>
      <p:ext uri="{BB962C8B-B14F-4D97-AF65-F5344CB8AC3E}">
        <p14:creationId xmlns:p14="http://schemas.microsoft.com/office/powerpoint/2010/main" val="240392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solidFill>
                  <a:schemeClr val="tx2"/>
                </a:solidFill>
                <a:latin typeface="+mn-lt"/>
              </a:rPr>
              <a:t>The Federal Insurance Contributions Act (FICA) provided funding for Social Security and Medicare programs.  Approximately </a:t>
            </a:r>
            <a:r>
              <a:rPr lang="en-US" dirty="0" smtClean="0">
                <a:solidFill>
                  <a:schemeClr val="tx2"/>
                </a:solidFill>
                <a:latin typeface="+mn-lt"/>
              </a:rPr>
              <a:t>7.5% </a:t>
            </a:r>
            <a:r>
              <a:rPr lang="en-US" dirty="0">
                <a:solidFill>
                  <a:schemeClr val="tx2"/>
                </a:solidFill>
                <a:latin typeface="+mn-lt"/>
              </a:rPr>
              <a:t>of each employee’s gross pay is withheld for FICA tax, and the employer pays an additional </a:t>
            </a:r>
            <a:r>
              <a:rPr lang="en-US" dirty="0" smtClean="0">
                <a:solidFill>
                  <a:schemeClr val="tx2"/>
                </a:solidFill>
                <a:latin typeface="+mn-lt"/>
              </a:rPr>
              <a:t>7.5%</a:t>
            </a:r>
            <a:r>
              <a:rPr lang="en-US" dirty="0">
                <a:solidFill>
                  <a:schemeClr val="tx2"/>
                </a:solidFill>
                <a:latin typeface="+mn-lt"/>
              </a:rPr>
              <a:t>.</a:t>
            </a:r>
            <a:endParaRPr lang="en-US" dirty="0">
              <a:latin typeface="+mn-lt"/>
            </a:endParaRPr>
          </a:p>
          <a:p>
            <a:pPr eaLnBrk="1" hangingPunct="1"/>
            <a:endParaRPr lang="en-US" dirty="0"/>
          </a:p>
        </p:txBody>
      </p:sp>
    </p:spTree>
    <p:extLst>
      <p:ext uri="{BB962C8B-B14F-4D97-AF65-F5344CB8AC3E}">
        <p14:creationId xmlns:p14="http://schemas.microsoft.com/office/powerpoint/2010/main" val="499324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solidFill>
                  <a:schemeClr val="tx2"/>
                </a:solidFill>
                <a:latin typeface="+mn-lt"/>
                <a:ea typeface="Tahoma" panose="020B0604030504040204" pitchFamily="34" charset="0"/>
                <a:cs typeface="Tahoma" panose="020B0604030504040204" pitchFamily="34" charset="0"/>
              </a:rPr>
              <a:t>Payroll taxes only apply to employees. </a:t>
            </a:r>
            <a:r>
              <a:rPr lang="en-US" dirty="0" smtClean="0">
                <a:solidFill>
                  <a:schemeClr val="tx2"/>
                </a:solidFill>
                <a:latin typeface="+mn-lt"/>
                <a:ea typeface="Tahoma" panose="020B0604030504040204" pitchFamily="34" charset="0"/>
                <a:cs typeface="Tahoma" panose="020B0604030504040204" pitchFamily="34" charset="0"/>
              </a:rPr>
              <a:t>Companies </a:t>
            </a:r>
            <a:r>
              <a:rPr lang="en-US" dirty="0">
                <a:solidFill>
                  <a:schemeClr val="tx2"/>
                </a:solidFill>
                <a:latin typeface="+mn-lt"/>
                <a:ea typeface="Tahoma" panose="020B0604030504040204" pitchFamily="34" charset="0"/>
                <a:cs typeface="Tahoma" panose="020B0604030504040204" pitchFamily="34" charset="0"/>
              </a:rPr>
              <a:t>are not required to withhold taxes from or pay taxes on work done by independent contractors.</a:t>
            </a:r>
            <a:endParaRPr lang="en-US" dirty="0">
              <a:latin typeface="+mn-lt"/>
              <a:ea typeface="Tahoma" panose="020B0604030504040204" pitchFamily="34" charset="0"/>
              <a:cs typeface="Tahoma" panose="020B0604030504040204" pitchFamily="34" charset="0"/>
            </a:endParaRPr>
          </a:p>
          <a:p>
            <a:endParaRPr lang="en-US" dirty="0">
              <a:latin typeface="+mn-lt"/>
              <a:ea typeface="Tahoma" panose="020B0604030504040204" pitchFamily="34" charset="0"/>
              <a:cs typeface="Tahoma" panose="020B0604030504040204" pitchFamily="34" charset="0"/>
            </a:endParaRP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solidFill>
                  <a:schemeClr val="tx2"/>
                </a:solidFill>
                <a:latin typeface="+mn-lt"/>
                <a:ea typeface="Tahoma" panose="020B0604030504040204" pitchFamily="34" charset="0"/>
                <a:cs typeface="Tahoma" panose="020B0604030504040204" pitchFamily="34" charset="0"/>
              </a:rPr>
              <a:t>Employers withhold federal, state, and sometimes local income taxes, as well as FICA (Social Security and Medicare) taxes from employees, and then remit those taxes to the taxing authorities. </a:t>
            </a:r>
            <a:r>
              <a:rPr lang="en-US" dirty="0" smtClean="0">
                <a:solidFill>
                  <a:schemeClr val="tx2"/>
                </a:solidFill>
                <a:latin typeface="+mn-lt"/>
                <a:ea typeface="Tahoma" panose="020B0604030504040204" pitchFamily="34" charset="0"/>
                <a:cs typeface="Tahoma" panose="020B0604030504040204" pitchFamily="34" charset="0"/>
              </a:rPr>
              <a:t>They </a:t>
            </a:r>
            <a:r>
              <a:rPr lang="en-US" dirty="0">
                <a:solidFill>
                  <a:schemeClr val="tx2"/>
                </a:solidFill>
                <a:latin typeface="+mn-lt"/>
                <a:ea typeface="Tahoma" panose="020B0604030504040204" pitchFamily="34" charset="0"/>
                <a:cs typeface="Tahoma" panose="020B0604030504040204" pitchFamily="34" charset="0"/>
              </a:rPr>
              <a:t>also pay unemployment taxes and the employer portion of FICA taxes.</a:t>
            </a:r>
            <a:endParaRPr lang="en-US" dirty="0">
              <a:latin typeface="+mn-lt"/>
              <a:ea typeface="Tahoma" panose="020B0604030504040204" pitchFamily="34" charset="0"/>
              <a:cs typeface="Tahoma" panose="020B0604030504040204" pitchFamily="34" charset="0"/>
            </a:endParaRPr>
          </a:p>
          <a:p>
            <a:pPr eaLnBrk="1" hangingPunct="1"/>
            <a:endParaRPr lang="en-US" dirty="0"/>
          </a:p>
        </p:txBody>
      </p:sp>
    </p:spTree>
    <p:extLst>
      <p:ext uri="{BB962C8B-B14F-4D97-AF65-F5344CB8AC3E}">
        <p14:creationId xmlns:p14="http://schemas.microsoft.com/office/powerpoint/2010/main" val="3150652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Here is an example of some typical payroll deductions that an employer may collect, and then pay on the employee’s behalf. </a:t>
            </a:r>
            <a:r>
              <a:rPr lang="en-US" dirty="0" smtClean="0">
                <a:latin typeface="+mn-lt"/>
                <a:ea typeface="Tahoma" panose="020B0604030504040204" pitchFamily="34" charset="0"/>
                <a:cs typeface="Tahoma" panose="020B0604030504040204" pitchFamily="34" charset="0"/>
              </a:rPr>
              <a:t>They </a:t>
            </a:r>
            <a:r>
              <a:rPr lang="en-US" dirty="0">
                <a:latin typeface="+mn-lt"/>
                <a:ea typeface="Tahoma" panose="020B0604030504040204" pitchFamily="34" charset="0"/>
                <a:cs typeface="Tahoma" panose="020B0604030504040204" pitchFamily="34" charset="0"/>
              </a:rPr>
              <a:t>included income tax, FICA tax, insurance premiums, and charitable contributions.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employer will record each of those withholdings as a liability, and make payments to the appropriate parties at a later date. </a:t>
            </a:r>
          </a:p>
          <a:p>
            <a:pPr eaLnBrk="1" hangingPunct="1"/>
            <a:endParaRPr lang="en-US" dirty="0"/>
          </a:p>
        </p:txBody>
      </p:sp>
    </p:spTree>
    <p:extLst>
      <p:ext uri="{BB962C8B-B14F-4D97-AF65-F5344CB8AC3E}">
        <p14:creationId xmlns:p14="http://schemas.microsoft.com/office/powerpoint/2010/main" val="3927062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When each employee is hired, he or she completes a withholding allowance certificate, or W-4 form, so that the employer knows how much tax to withhold from that employee’s gross pay.  Allowances are allowed for the employee, their spouse, and their children, and reduce the amount of income tax withheld.</a:t>
            </a:r>
          </a:p>
          <a:p>
            <a:pPr eaLnBrk="1" hangingPunct="1"/>
            <a:endParaRPr lang="en-US" dirty="0"/>
          </a:p>
        </p:txBody>
      </p:sp>
    </p:spTree>
    <p:extLst>
      <p:ext uri="{BB962C8B-B14F-4D97-AF65-F5344CB8AC3E}">
        <p14:creationId xmlns:p14="http://schemas.microsoft.com/office/powerpoint/2010/main" val="3541290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28</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Here is a copy of the wage and tax statement, form W-2, that is sent to each employee after the end of the taxable year. </a:t>
            </a:r>
            <a:r>
              <a:rPr lang="en-US" dirty="0" smtClean="0">
                <a:latin typeface="+mn-lt"/>
                <a:ea typeface="Tahoma" panose="020B0604030504040204" pitchFamily="34" charset="0"/>
                <a:cs typeface="Tahoma" panose="020B0604030504040204" pitchFamily="34" charset="0"/>
              </a:rPr>
              <a:t>This </a:t>
            </a:r>
            <a:r>
              <a:rPr lang="en-US" dirty="0">
                <a:latin typeface="+mn-lt"/>
                <a:ea typeface="Tahoma" panose="020B0604030504040204" pitchFamily="34" charset="0"/>
                <a:cs typeface="Tahoma" panose="020B0604030504040204" pitchFamily="34" charset="0"/>
              </a:rPr>
              <a:t>shows the employees how much tax has been withheld from their gross pay during the year so they can file their income tax returns.</a:t>
            </a:r>
          </a:p>
          <a:p>
            <a:pPr eaLnBrk="1" hangingPunct="1"/>
            <a:endParaRPr lang="en-US" dirty="0"/>
          </a:p>
        </p:txBody>
      </p:sp>
    </p:spTree>
    <p:extLst>
      <p:ext uri="{BB962C8B-B14F-4D97-AF65-F5344CB8AC3E}">
        <p14:creationId xmlns:p14="http://schemas.microsoft.com/office/powerpoint/2010/main" val="138153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Tahoma" panose="020B0604030504040204" pitchFamily="34" charset="0"/>
                <a:cs typeface="Tahoma" panose="020B0604030504040204" pitchFamily="34" charset="0"/>
              </a:rPr>
              <a:t>Previously, we have accounted for promissory notes from the perspective of the lender</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Here we are going to examine accounting for notes payable as the borrower, issuer, or maker of the note.</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a:t>
            </a:fld>
            <a:endParaRPr lang="en-US" dirty="0"/>
          </a:p>
        </p:txBody>
      </p:sp>
    </p:spTree>
    <p:extLst>
      <p:ext uri="{BB962C8B-B14F-4D97-AF65-F5344CB8AC3E}">
        <p14:creationId xmlns:p14="http://schemas.microsoft.com/office/powerpoint/2010/main" val="1731354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This is the journal entry to record payroll. </a:t>
            </a:r>
            <a:r>
              <a:rPr lang="en-US" dirty="0" smtClean="0">
                <a:latin typeface="+mn-lt"/>
                <a:ea typeface="Tahoma" panose="020B0604030504040204" pitchFamily="34" charset="0"/>
                <a:cs typeface="Tahoma" panose="020B0604030504040204" pitchFamily="34" charset="0"/>
              </a:rPr>
              <a:t>Notice </a:t>
            </a:r>
            <a:r>
              <a:rPr lang="en-US" dirty="0">
                <a:latin typeface="+mn-lt"/>
                <a:ea typeface="Tahoma" panose="020B0604030504040204" pitchFamily="34" charset="0"/>
                <a:cs typeface="Tahoma" panose="020B0604030504040204" pitchFamily="34" charset="0"/>
              </a:rPr>
              <a:t>that the entire amount of gross pay is recorded as salary expense.</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The effect on the financial statements is a decrease in Cash for $4,755 dollars, an increase in liabilities for $1,245, and a decrease in equity for $6,000 due to the $6,000 Salary Expense. </a:t>
            </a:r>
            <a:r>
              <a:rPr lang="en-US" dirty="0" smtClean="0">
                <a:latin typeface="+mn-lt"/>
                <a:ea typeface="Tahoma" panose="020B0604030504040204" pitchFamily="34" charset="0"/>
                <a:cs typeface="Tahoma" panose="020B0604030504040204" pitchFamily="34" charset="0"/>
              </a:rPr>
              <a:t>It </a:t>
            </a:r>
            <a:r>
              <a:rPr lang="en-US" dirty="0">
                <a:latin typeface="+mn-lt"/>
                <a:ea typeface="Tahoma" panose="020B0604030504040204" pitchFamily="34" charset="0"/>
                <a:cs typeface="Tahoma" panose="020B0604030504040204" pitchFamily="34" charset="0"/>
              </a:rPr>
              <a:t>is considered an operating activity on the statement of cash flows.</a:t>
            </a:r>
          </a:p>
          <a:p>
            <a:pPr eaLnBrk="1" hangingPunct="1"/>
            <a:endParaRPr lang="en-US" dirty="0"/>
          </a:p>
        </p:txBody>
      </p:sp>
    </p:spTree>
    <p:extLst>
      <p:ext uri="{BB962C8B-B14F-4D97-AF65-F5344CB8AC3E}">
        <p14:creationId xmlns:p14="http://schemas.microsoft.com/office/powerpoint/2010/main" val="3491047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30</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In addition to taxes that are withheld from employee gross pay, employers must pay other payroll taxes. </a:t>
            </a:r>
            <a:r>
              <a:rPr lang="en-US" dirty="0" smtClean="0">
                <a:latin typeface="+mn-lt"/>
                <a:ea typeface="Tahoma" panose="020B0604030504040204" pitchFamily="34" charset="0"/>
                <a:cs typeface="Tahoma" panose="020B0604030504040204" pitchFamily="34" charset="0"/>
              </a:rPr>
              <a:t>These </a:t>
            </a:r>
            <a:r>
              <a:rPr lang="en-US" dirty="0">
                <a:latin typeface="+mn-lt"/>
                <a:ea typeface="Tahoma" panose="020B0604030504040204" pitchFamily="34" charset="0"/>
                <a:cs typeface="Tahoma" panose="020B0604030504040204" pitchFamily="34" charset="0"/>
              </a:rPr>
              <a:t>taxes are recorded as payroll tax expense. </a:t>
            </a:r>
            <a:r>
              <a:rPr lang="en-US" dirty="0" smtClean="0">
                <a:latin typeface="+mn-lt"/>
                <a:ea typeface="Tahoma" panose="020B0604030504040204" pitchFamily="34" charset="0"/>
                <a:cs typeface="Tahoma" panose="020B0604030504040204" pitchFamily="34" charset="0"/>
              </a:rPr>
              <a:t>They </a:t>
            </a:r>
            <a:r>
              <a:rPr lang="en-US" dirty="0">
                <a:latin typeface="+mn-lt"/>
                <a:ea typeface="Tahoma" panose="020B0604030504040204" pitchFamily="34" charset="0"/>
                <a:cs typeface="Tahoma" panose="020B0604030504040204" pitchFamily="34" charset="0"/>
              </a:rPr>
              <a:t>include an employer portion of FICA tax and federal and state unemployment taxes</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It is important to understand that these taxes are expenses to the employer in addition to employee gross pay.</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At the time the payroll is recorded, the employee records a liability for these payroll taxes, and records payroll tax expense.  </a:t>
            </a:r>
          </a:p>
          <a:p>
            <a:pPr eaLnBrk="1" hangingPunct="1"/>
            <a:endParaRPr lang="en-US" dirty="0"/>
          </a:p>
        </p:txBody>
      </p:sp>
    </p:spTree>
    <p:extLst>
      <p:ext uri="{BB962C8B-B14F-4D97-AF65-F5344CB8AC3E}">
        <p14:creationId xmlns:p14="http://schemas.microsoft.com/office/powerpoint/2010/main" val="3079378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31</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Most employers also provide fringe benefits to their employees such as paid vacation and sick leave, and contribute toward medical insurance and employee pensions</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At the time that payroll is recorded, the employer records expenses and accrues liabilities for those fringe benefits that have been earned during the period.  </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Here is the effect on the employer’s financial statements.</a:t>
            </a:r>
          </a:p>
          <a:p>
            <a:pPr eaLnBrk="1" hangingPunct="1"/>
            <a:endParaRPr lang="en-US" dirty="0"/>
          </a:p>
        </p:txBody>
      </p:sp>
    </p:spTree>
    <p:extLst>
      <p:ext uri="{BB962C8B-B14F-4D97-AF65-F5344CB8AC3E}">
        <p14:creationId xmlns:p14="http://schemas.microsoft.com/office/powerpoint/2010/main" val="1729457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32</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Learning Objective 9-6: </a:t>
            </a:r>
            <a:r>
              <a:rPr lang="en-US" dirty="0">
                <a:solidFill>
                  <a:schemeClr val="tx2"/>
                </a:solidFill>
                <a:latin typeface="+mn-lt"/>
                <a:ea typeface="Tahoma" panose="020B0604030504040204" pitchFamily="34" charset="0"/>
                <a:cs typeface="Tahoma" panose="020B0604030504040204" pitchFamily="34" charset="0"/>
              </a:rPr>
              <a:t>Prepare a classified balance sheet.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tx2"/>
              </a:solidFill>
              <a:latin typeface="Tahoma" pitchFamily="34" charset="0"/>
            </a:endParaRPr>
          </a:p>
          <a:p>
            <a:endParaRPr lang="en-US" dirty="0">
              <a:solidFill>
                <a:schemeClr val="tx2"/>
              </a:solidFill>
              <a:latin typeface="Tahoma" pitchFamily="34" charset="0"/>
            </a:endParaRPr>
          </a:p>
        </p:txBody>
      </p:sp>
    </p:spTree>
    <p:extLst>
      <p:ext uri="{BB962C8B-B14F-4D97-AF65-F5344CB8AC3E}">
        <p14:creationId xmlns:p14="http://schemas.microsoft.com/office/powerpoint/2010/main" val="3541032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Current assets are expected to be converted to cash or consumed within one year of the normal operating cycle, whichever is longer. Do not confuse the operating cycle with the accounting cycle. The accounting cycle is usually monthly, and has nothing to do with the company’s operating cycle. Shown here is a list of common current assets.</a:t>
            </a:r>
          </a:p>
          <a:p>
            <a:pPr eaLnBrk="1" hangingPunct="1"/>
            <a:endParaRPr lang="en-US" dirty="0"/>
          </a:p>
        </p:txBody>
      </p:sp>
    </p:spTree>
    <p:extLst>
      <p:ext uri="{BB962C8B-B14F-4D97-AF65-F5344CB8AC3E}">
        <p14:creationId xmlns:p14="http://schemas.microsoft.com/office/powerpoint/2010/main" val="2395244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Current liabilities are due within one year or the normal operating cycle, whichever is longer. Current liabilities are normally paid with current assets. Shown here is a list of some current liabilities.</a:t>
            </a:r>
          </a:p>
          <a:p>
            <a:pPr eaLnBrk="1" hangingPunct="1"/>
            <a:endParaRPr lang="en-US" dirty="0"/>
          </a:p>
        </p:txBody>
      </p:sp>
    </p:spTree>
    <p:extLst>
      <p:ext uri="{BB962C8B-B14F-4D97-AF65-F5344CB8AC3E}">
        <p14:creationId xmlns:p14="http://schemas.microsoft.com/office/powerpoint/2010/main" val="3210227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In a classified balance sheet, we separate assets and liabilities by type. Property, plant, and equipment are usually considered long-term assets.</a:t>
            </a:r>
          </a:p>
          <a:p>
            <a:pPr eaLnBrk="1" hangingPunct="1"/>
            <a:endParaRPr lang="en-US" dirty="0"/>
          </a:p>
        </p:txBody>
      </p:sp>
    </p:spTree>
    <p:extLst>
      <p:ext uri="{BB962C8B-B14F-4D97-AF65-F5344CB8AC3E}">
        <p14:creationId xmlns:p14="http://schemas.microsoft.com/office/powerpoint/2010/main" val="3904724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36</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9-7: </a:t>
            </a:r>
            <a:r>
              <a:rPr lang="en-US" dirty="0">
                <a:solidFill>
                  <a:schemeClr val="tx2"/>
                </a:solidFill>
                <a:latin typeface="+mn-lt"/>
                <a:ea typeface="Tahoma" panose="020B0604030504040204" pitchFamily="34" charset="0"/>
                <a:cs typeface="Tahoma" panose="020B0604030504040204" pitchFamily="34" charset="0"/>
              </a:rPr>
              <a:t>Use the current ratio to assess the level of liquidity.</a:t>
            </a:r>
          </a:p>
        </p:txBody>
      </p:sp>
    </p:spTree>
    <p:extLst>
      <p:ext uri="{BB962C8B-B14F-4D97-AF65-F5344CB8AC3E}">
        <p14:creationId xmlns:p14="http://schemas.microsoft.com/office/powerpoint/2010/main" val="244540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sz="1200" dirty="0">
                <a:latin typeface="+mn-lt"/>
                <a:ea typeface="Tahoma" panose="020B0604030504040204" pitchFamily="34" charset="0"/>
                <a:cs typeface="Tahoma" panose="020B0604030504040204" pitchFamily="34" charset="0"/>
              </a:rPr>
              <a:t>Part I</a:t>
            </a:r>
            <a:br>
              <a:rPr lang="en-US" sz="1200" dirty="0">
                <a:latin typeface="+mn-lt"/>
                <a:ea typeface="Tahoma" panose="020B0604030504040204" pitchFamily="34" charset="0"/>
                <a:cs typeface="Tahoma" panose="020B0604030504040204" pitchFamily="34" charset="0"/>
              </a:rPr>
            </a:br>
            <a:r>
              <a:rPr lang="en-US" sz="1200" dirty="0">
                <a:latin typeface="+mn-lt"/>
                <a:ea typeface="Tahoma" panose="020B0604030504040204" pitchFamily="34" charset="0"/>
                <a:cs typeface="Tahoma" panose="020B0604030504040204" pitchFamily="34" charset="0"/>
              </a:rPr>
              <a:t>The current ratio is one of the most common ratios calculated in business. It measures the relationship between current assets and current liabilities.</a:t>
            </a:r>
          </a:p>
          <a:p>
            <a:pPr eaLnBrk="1" hangingPunct="1"/>
            <a:endParaRPr lang="en-US" sz="1200" dirty="0">
              <a:latin typeface="+mn-lt"/>
              <a:ea typeface="Tahoma" panose="020B0604030504040204" pitchFamily="34" charset="0"/>
              <a:cs typeface="Tahoma" panose="020B0604030504040204" pitchFamily="34" charset="0"/>
            </a:endParaRPr>
          </a:p>
          <a:p>
            <a:pPr eaLnBrk="1" hangingPunct="1"/>
            <a:r>
              <a:rPr lang="en-US" sz="1200" dirty="0">
                <a:latin typeface="+mn-lt"/>
                <a:ea typeface="Tahoma" panose="020B0604030504040204" pitchFamily="34" charset="0"/>
                <a:cs typeface="Tahoma" panose="020B0604030504040204" pitchFamily="34" charset="0"/>
              </a:rPr>
              <a:t>Part II</a:t>
            </a:r>
            <a:br>
              <a:rPr lang="en-US" sz="1200" dirty="0">
                <a:latin typeface="+mn-lt"/>
                <a:ea typeface="Tahoma" panose="020B0604030504040204" pitchFamily="34" charset="0"/>
                <a:cs typeface="Tahoma" panose="020B0604030504040204" pitchFamily="34" charset="0"/>
              </a:rPr>
            </a:br>
            <a:r>
              <a:rPr lang="en-US" sz="1200" dirty="0">
                <a:latin typeface="+mn-lt"/>
                <a:ea typeface="Tahoma" panose="020B0604030504040204" pitchFamily="34" charset="0"/>
                <a:cs typeface="Tahoma" panose="020B0604030504040204" pitchFamily="34" charset="0"/>
              </a:rPr>
              <a:t>At Limbaugh Company the current ratio is 1.49 to 1. This means that the company has $1.49 in current assets for each dollar of current liabilities.</a:t>
            </a:r>
          </a:p>
          <a:p>
            <a:pPr eaLnBrk="1" hangingPunct="1"/>
            <a:endParaRPr lang="en-US" dirty="0"/>
          </a:p>
        </p:txBody>
      </p:sp>
    </p:spTree>
    <p:extLst>
      <p:ext uri="{BB962C8B-B14F-4D97-AF65-F5344CB8AC3E}">
        <p14:creationId xmlns:p14="http://schemas.microsoft.com/office/powerpoint/2010/main" val="145664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38</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Liquidity describes the ability of a company to generate sufficient short-term cash flows to pay obligations as they come due. </a:t>
            </a:r>
            <a:r>
              <a:rPr lang="en-US" dirty="0" smtClean="0">
                <a:latin typeface="+mn-lt"/>
                <a:ea typeface="Tahoma" panose="020B0604030504040204" pitchFamily="34" charset="0"/>
                <a:cs typeface="Tahoma" panose="020B0604030504040204" pitchFamily="34" charset="0"/>
              </a:rPr>
              <a:t>Solvency </a:t>
            </a:r>
            <a:r>
              <a:rPr lang="en-US" dirty="0">
                <a:latin typeface="+mn-lt"/>
                <a:ea typeface="Tahoma" panose="020B0604030504040204" pitchFamily="34" charset="0"/>
                <a:cs typeface="Tahoma" panose="020B0604030504040204" pitchFamily="34" charset="0"/>
              </a:rPr>
              <a:t>is the ability to repay liabilities in the long run.</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Liquidity is often measured by the current ratio.</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III</a:t>
            </a:r>
          </a:p>
          <a:p>
            <a:r>
              <a:rPr lang="en-US" dirty="0">
                <a:latin typeface="+mn-lt"/>
                <a:ea typeface="Tahoma" panose="020B0604030504040204" pitchFamily="34" charset="0"/>
                <a:cs typeface="Tahoma" panose="020B0604030504040204" pitchFamily="34" charset="0"/>
              </a:rPr>
              <a:t>Solvency is often measured by the debt to assets ratio, which is calculated as total liabilities divided by total equity.</a:t>
            </a:r>
          </a:p>
          <a:p>
            <a:pPr eaLnBrk="1" hangingPunct="1"/>
            <a:endParaRPr lang="en-US" dirty="0"/>
          </a:p>
        </p:txBody>
      </p:sp>
    </p:spTree>
    <p:extLst>
      <p:ext uri="{BB962C8B-B14F-4D97-AF65-F5344CB8AC3E}">
        <p14:creationId xmlns:p14="http://schemas.microsoft.com/office/powerpoint/2010/main" val="226353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When we extended credit to others, we estimated an amount that we anticipated would be uncollectible. </a:t>
            </a:r>
            <a:r>
              <a:rPr lang="en-US" dirty="0" smtClean="0">
                <a:latin typeface="+mn-lt"/>
                <a:ea typeface="Tahoma" panose="020B0604030504040204" pitchFamily="34" charset="0"/>
                <a:cs typeface="Tahoma" panose="020B0604030504040204" pitchFamily="34" charset="0"/>
              </a:rPr>
              <a:t>Do </a:t>
            </a:r>
            <a:r>
              <a:rPr lang="en-US" dirty="0">
                <a:latin typeface="+mn-lt"/>
                <a:ea typeface="Tahoma" panose="020B0604030504040204" pitchFamily="34" charset="0"/>
                <a:cs typeface="Tahoma" panose="020B0604030504040204" pitchFamily="34" charset="0"/>
              </a:rPr>
              <a:t>we do the same for our payables? </a:t>
            </a:r>
            <a:r>
              <a:rPr lang="en-US" dirty="0" smtClean="0">
                <a:latin typeface="+mn-lt"/>
                <a:ea typeface="Tahoma" panose="020B0604030504040204" pitchFamily="34" charset="0"/>
                <a:cs typeface="Tahoma" panose="020B0604030504040204" pitchFamily="34" charset="0"/>
              </a:rPr>
              <a:t>That </a:t>
            </a:r>
            <a:r>
              <a:rPr lang="en-US" dirty="0">
                <a:latin typeface="+mn-lt"/>
                <a:ea typeface="Tahoma" panose="020B0604030504040204" pitchFamily="34" charset="0"/>
                <a:cs typeface="Tahoma" panose="020B0604030504040204" pitchFamily="34" charset="0"/>
              </a:rPr>
              <a:t>is, do we estimate an amount that we do not think we will be able to pay?  </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The answer is no</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Under the going concern in accounting, we assume that our company will continue as a viable entity, and </a:t>
            </a:r>
            <a:r>
              <a:rPr lang="en-US" dirty="0" smtClean="0">
                <a:latin typeface="+mn-lt"/>
                <a:ea typeface="Tahoma" panose="020B0604030504040204" pitchFamily="34" charset="0"/>
                <a:cs typeface="Tahoma" panose="020B0604030504040204" pitchFamily="34" charset="0"/>
              </a:rPr>
              <a:t>we </a:t>
            </a:r>
            <a:r>
              <a:rPr lang="en-US" dirty="0">
                <a:latin typeface="+mn-lt"/>
                <a:ea typeface="Tahoma" panose="020B0604030504040204" pitchFamily="34" charset="0"/>
                <a:cs typeface="Tahoma" panose="020B0604030504040204" pitchFamily="34" charset="0"/>
              </a:rPr>
              <a:t>expect to pay our obligations in full. </a:t>
            </a:r>
            <a:r>
              <a:rPr lang="en-US" dirty="0" smtClean="0">
                <a:latin typeface="+mn-lt"/>
                <a:ea typeface="Tahoma" panose="020B0604030504040204" pitchFamily="34" charset="0"/>
                <a:cs typeface="Tahoma" panose="020B0604030504040204" pitchFamily="34" charset="0"/>
              </a:rPr>
              <a:t>Let’s look </a:t>
            </a:r>
            <a:r>
              <a:rPr lang="en-US" dirty="0">
                <a:latin typeface="+mn-lt"/>
                <a:ea typeface="Tahoma" panose="020B0604030504040204" pitchFamily="34" charset="0"/>
                <a:cs typeface="Tahoma" panose="020B0604030504040204" pitchFamily="34" charset="0"/>
              </a:rPr>
              <a:t>at some transactions involving notes and interest payable.</a:t>
            </a:r>
          </a:p>
          <a:p>
            <a:pPr eaLnBrk="1" hangingPunct="1"/>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3</a:t>
            </a:fld>
            <a:endParaRPr lang="en-US" dirty="0"/>
          </a:p>
        </p:txBody>
      </p:sp>
    </p:spTree>
    <p:extLst>
      <p:ext uri="{BB962C8B-B14F-4D97-AF65-F5344CB8AC3E}">
        <p14:creationId xmlns:p14="http://schemas.microsoft.com/office/powerpoint/2010/main" val="381072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Upon reviewing the data in Exhibit 9.6, one might conclude that the two electric utilities have more credit risks than the two clothing stores. After all, Dominion Resources and American Electric Power have much lower current ratios and higher debt-to-assets ratios, but they do not necessarily have higher credit risk. The ratios of clothing stores and electric utilities may not be comparable because their industries are very different. If the economy turns downward, people are more likely to continue to use electricity than they are to spend money on new clothes. Because utility companies have a stable source of revenue, creditors are likely to feel comfortable with higher levels of debt for them than they would for clothing companies. Utilities have traditionally had relatively high debt-to-assets ratios.</a:t>
            </a:r>
            <a:endParaRPr lang="en-US" dirty="0">
              <a:latin typeface="+mn-lt"/>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39</a:t>
            </a:fld>
            <a:endParaRPr lang="en-US" dirty="0"/>
          </a:p>
        </p:txBody>
      </p:sp>
    </p:spTree>
    <p:extLst>
      <p:ext uri="{BB962C8B-B14F-4D97-AF65-F5344CB8AC3E}">
        <p14:creationId xmlns:p14="http://schemas.microsoft.com/office/powerpoint/2010/main" val="2412873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40</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9-8: </a:t>
            </a:r>
            <a:r>
              <a:rPr lang="en-US" dirty="0">
                <a:solidFill>
                  <a:schemeClr val="tx2"/>
                </a:solidFill>
                <a:latin typeface="+mn-lt"/>
                <a:ea typeface="Tahoma" panose="020B0604030504040204" pitchFamily="34" charset="0"/>
                <a:cs typeface="Tahoma" panose="020B0604030504040204" pitchFamily="34" charset="0"/>
              </a:rPr>
              <a:t>Show how discount notes and related interest charges affect financial statements. </a:t>
            </a:r>
            <a:r>
              <a:rPr lang="en-US" dirty="0" smtClean="0">
                <a:solidFill>
                  <a:schemeClr val="tx2"/>
                </a:solidFill>
                <a:latin typeface="+mn-lt"/>
                <a:ea typeface="Tahoma" panose="020B0604030504040204" pitchFamily="34" charset="0"/>
                <a:cs typeface="Tahoma" panose="020B0604030504040204" pitchFamily="34" charset="0"/>
              </a:rPr>
              <a:t>(</a:t>
            </a:r>
            <a:r>
              <a:rPr lang="en-US" dirty="0">
                <a:solidFill>
                  <a:schemeClr val="tx2"/>
                </a:solidFill>
                <a:latin typeface="+mn-lt"/>
                <a:ea typeface="Tahoma" panose="020B0604030504040204" pitchFamily="34" charset="0"/>
                <a:cs typeface="Tahoma" panose="020B0604030504040204" pitchFamily="34" charset="0"/>
              </a:rPr>
              <a:t>Appendix)</a:t>
            </a:r>
          </a:p>
          <a:p>
            <a:endParaRPr lang="en-US" dirty="0">
              <a:solidFill>
                <a:schemeClr val="tx2"/>
              </a:solidFill>
              <a:latin typeface="Tahoma" pitchFamily="34" charset="0"/>
            </a:endParaRPr>
          </a:p>
        </p:txBody>
      </p:sp>
    </p:spTree>
    <p:extLst>
      <p:ext uri="{BB962C8B-B14F-4D97-AF65-F5344CB8AC3E}">
        <p14:creationId xmlns:p14="http://schemas.microsoft.com/office/powerpoint/2010/main" val="22008031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41</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Discount notes are ones in which the interest is withheld from the proceeds when the note is issued.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face value of the note is the amount that will be repaid at maturity</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For example, for a $5,000 one-year discount note with an interest rate of 10%, the proceeds of the note </a:t>
            </a:r>
            <a:r>
              <a:rPr lang="en-US" dirty="0" smtClean="0">
                <a:latin typeface="+mn-lt"/>
                <a:ea typeface="Tahoma" panose="020B0604030504040204" pitchFamily="34" charset="0"/>
                <a:cs typeface="Tahoma" panose="020B0604030504040204" pitchFamily="34" charset="0"/>
              </a:rPr>
              <a:t>are </a:t>
            </a:r>
            <a:r>
              <a:rPr lang="en-US" dirty="0">
                <a:latin typeface="+mn-lt"/>
                <a:ea typeface="Tahoma" panose="020B0604030504040204" pitchFamily="34" charset="0"/>
                <a:cs typeface="Tahoma" panose="020B0604030504040204" pitchFamily="34" charset="0"/>
              </a:rPr>
              <a:t>less than</a:t>
            </a:r>
            <a:r>
              <a:rPr lang="en-US" baseline="0" dirty="0">
                <a:latin typeface="+mn-lt"/>
                <a:ea typeface="Tahoma" panose="020B0604030504040204" pitchFamily="34" charset="0"/>
                <a:cs typeface="Tahoma" panose="020B0604030504040204" pitchFamily="34" charset="0"/>
              </a:rPr>
              <a:t> $5,000 because interest will be subtracted from the face value when the money is borrowed. </a:t>
            </a:r>
            <a:r>
              <a:rPr lang="en-US" baseline="0" dirty="0" smtClean="0">
                <a:latin typeface="+mn-lt"/>
                <a:ea typeface="Tahoma" panose="020B0604030504040204" pitchFamily="34" charset="0"/>
                <a:cs typeface="Tahoma" panose="020B0604030504040204" pitchFamily="34" charset="0"/>
              </a:rPr>
              <a:t>The </a:t>
            </a:r>
            <a:r>
              <a:rPr lang="en-US" baseline="0" dirty="0">
                <a:latin typeface="+mn-lt"/>
                <a:ea typeface="Tahoma" panose="020B0604030504040204" pitchFamily="34" charset="0"/>
                <a:cs typeface="Tahoma" panose="020B0604030504040204" pitchFamily="34" charset="0"/>
              </a:rPr>
              <a:t>total of $5,000 will be repaid at maturity.</a:t>
            </a:r>
            <a:endParaRPr lang="en-US" dirty="0">
              <a:latin typeface="+mn-lt"/>
              <a:ea typeface="Tahoma" panose="020B0604030504040204" pitchFamily="34" charset="0"/>
              <a:cs typeface="Tahoma" panose="020B0604030504040204" pitchFamily="34" charset="0"/>
            </a:endParaRPr>
          </a:p>
          <a:p>
            <a:pPr eaLnBrk="1" hangingPunct="1"/>
            <a:endParaRPr lang="en-US" dirty="0"/>
          </a:p>
        </p:txBody>
      </p:sp>
    </p:spTree>
    <p:extLst>
      <p:ext uri="{BB962C8B-B14F-4D97-AF65-F5344CB8AC3E}">
        <p14:creationId xmlns:p14="http://schemas.microsoft.com/office/powerpoint/2010/main" val="4276322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Event 1</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Beacon Management Services was started when it issued a $10,000 face value discount note to State Bank on March 1, Year 1.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one-year note carried a 9% discount rate.</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The 9% discount is subtracted from the face value of the note to determine the proceeds of the loan.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552636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The journal entry to record the issuance is a debit to Cash for $9,100, a debit to Discount on Notes Payable for $900, and a credit to Notes Payable for $10,000.</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The transaction increases assets, Cash, by $9,100, and increases liabilities by $9,100</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The Discount on Notes Payable is a contra-liability account that reduces the carrying value of the liability.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discount will be amortized over the life of the note. Discount on Notes Payable is a contra liability account.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185111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Event 2</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Beacon incurred $8,000 of cash operating expenses.</a:t>
            </a:r>
          </a:p>
          <a:p>
            <a:endParaRPr lang="en-US" dirty="0">
              <a:latin typeface="+mn-lt"/>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Paying these expenses reduces both assets and stockholders’ equity. The effect on the income statement is to increase expenses and decrease net income. The cash outflow is reported in the operating activities section of the statement of cash flows.</a:t>
            </a:r>
            <a:endParaRPr lang="en-US" dirty="0">
              <a:latin typeface="+mn-lt"/>
              <a:ea typeface="Tahoma" panose="020B0604030504040204" pitchFamily="34" charset="0"/>
              <a:cs typeface="Tahoma" panose="020B0604030504040204" pitchFamily="34" charset="0"/>
            </a:endParaRPr>
          </a:p>
          <a:p>
            <a:pPr eaLnBrk="1" hangingPunct="1"/>
            <a:endParaRPr lang="en-US" dirty="0"/>
          </a:p>
        </p:txBody>
      </p:sp>
    </p:spTree>
    <p:extLst>
      <p:ext uri="{BB962C8B-B14F-4D97-AF65-F5344CB8AC3E}">
        <p14:creationId xmlns:p14="http://schemas.microsoft.com/office/powerpoint/2010/main" val="2443143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0" hangingPunct="0"/>
            <a:r>
              <a:rPr lang="en-US" dirty="0">
                <a:latin typeface="+mn-lt"/>
                <a:ea typeface="Tahoma" panose="020B0604030504040204" pitchFamily="34" charset="0"/>
                <a:cs typeface="Tahoma" panose="020B0604030504040204" pitchFamily="34" charset="0"/>
              </a:rPr>
              <a:t>Event 3. </a:t>
            </a:r>
            <a:r>
              <a:rPr lang="en-US" sz="1200" dirty="0">
                <a:latin typeface="+mn-lt"/>
                <a:ea typeface="Tahoma" panose="020B0604030504040204" pitchFamily="34" charset="0"/>
                <a:cs typeface="Tahoma" panose="020B0604030504040204" pitchFamily="34" charset="0"/>
              </a:rPr>
              <a:t>Beacon recognized $12,000 of cash service revenue.</a:t>
            </a:r>
          </a:p>
          <a:p>
            <a:endParaRPr lang="en-US" dirty="0">
              <a:latin typeface="+mn-lt"/>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Recognizing revenue increases both assets and stockholders’ equity. Net income increases. The cash inflow is reported in the operating activities section of the statement of cash flows. </a:t>
            </a:r>
          </a:p>
          <a:p>
            <a:pPr eaLnBrk="1" hangingPunct="1"/>
            <a:endParaRPr lang="en-US" dirty="0"/>
          </a:p>
        </p:txBody>
      </p:sp>
    </p:spTree>
    <p:extLst>
      <p:ext uri="{BB962C8B-B14F-4D97-AF65-F5344CB8AC3E}">
        <p14:creationId xmlns:p14="http://schemas.microsoft.com/office/powerpoint/2010/main" val="3859897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On December 31, Year 1, Beacon recorded an adjusting entry to recognize interest accrued since March 1st.</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The interest expense is calculated by dividing the $900 discount by 12 months in the one-year term, and multiplying by 10 months that have passed between March 1st and December 31st.</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III</a:t>
            </a:r>
          </a:p>
          <a:p>
            <a:r>
              <a:rPr lang="en-US" dirty="0">
                <a:latin typeface="+mn-lt"/>
                <a:ea typeface="Tahoma" panose="020B0604030504040204" pitchFamily="34" charset="0"/>
                <a:cs typeface="Tahoma" panose="020B0604030504040204" pitchFamily="34" charset="0"/>
              </a:rPr>
              <a:t>The journal entry is a debit to Interest Expense and a credit to Discount on Notes Payable.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Because no cash payment is due until the note matures in Year 2, the reduction in equity from recognizing the interest expense is accompanied by an increase in liabilities.</a:t>
            </a:r>
            <a:endParaRPr lang="en-US" dirty="0">
              <a:latin typeface="+mn-lt"/>
              <a:ea typeface="Tahoma" panose="020B0604030504040204" pitchFamily="34" charset="0"/>
              <a:cs typeface="Tahoma" panose="020B0604030504040204" pitchFamily="34" charset="0"/>
            </a:endParaRP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IV</a:t>
            </a:r>
          </a:p>
          <a:p>
            <a:r>
              <a:rPr lang="en-US" dirty="0">
                <a:latin typeface="+mn-lt"/>
                <a:ea typeface="Tahoma" panose="020B0604030504040204" pitchFamily="34" charset="0"/>
                <a:cs typeface="Tahoma" panose="020B0604030504040204" pitchFamily="34" charset="0"/>
              </a:rPr>
              <a:t>Here is the effect of the accrual on Beacon’s financial statements.</a:t>
            </a:r>
          </a:p>
          <a:p>
            <a:pPr eaLnBrk="1" hangingPunct="1"/>
            <a:endParaRPr lang="en-US" dirty="0"/>
          </a:p>
        </p:txBody>
      </p:sp>
    </p:spTree>
    <p:extLst>
      <p:ext uri="{BB962C8B-B14F-4D97-AF65-F5344CB8AC3E}">
        <p14:creationId xmlns:p14="http://schemas.microsoft.com/office/powerpoint/2010/main" val="26502488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General Ledger T-Accounts Panel A of Exhibit 9.7 summarizes the Year 1 accounting events. Panel B presents the ledger accounts in T-account form. The event numbers are shown in the T-accounts to facilitate your review.</a:t>
            </a:r>
            <a:endParaRPr lang="en-US"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19554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48</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Continued Financial Statements: The final panel C presents the financial statements for Year 1. </a:t>
            </a:r>
            <a:endParaRPr lang="en-US"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250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spcBef>
                <a:spcPct val="50000"/>
              </a:spcBef>
            </a:pPr>
            <a:r>
              <a:rPr lang="en-US" dirty="0">
                <a:latin typeface="+mn-lt"/>
                <a:ea typeface="Tahoma" panose="020B0604030504040204" pitchFamily="34" charset="0"/>
                <a:cs typeface="Tahoma" panose="020B0604030504040204" pitchFamily="34" charset="0"/>
              </a:rPr>
              <a:t>On September 1, Year 1, Herrera Supply Company borrowed $90,000 from National Bank by issuing a 1-year note at 9% interest. This transaction increases the Cash asset account and increases the Notes Payable liability account.</a:t>
            </a:r>
          </a:p>
          <a:p>
            <a:pPr eaLnBrk="1" hangingPunct="1"/>
            <a:endParaRPr lang="en-US" dirty="0">
              <a:latin typeface="+mn-lt"/>
              <a:ea typeface="Tahoma" panose="020B0604030504040204" pitchFamily="34" charset="0"/>
              <a:cs typeface="Tahoma" panose="020B0604030504040204" pitchFamily="34" charset="0"/>
            </a:endParaRPr>
          </a:p>
          <a:p>
            <a:pPr>
              <a:spcBef>
                <a:spcPct val="0"/>
              </a:spcBef>
            </a:pPr>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Here is the effect of this transaction on the financial statements model. </a:t>
            </a:r>
            <a:r>
              <a:rPr lang="en-US" dirty="0" smtClean="0">
                <a:latin typeface="+mn-lt"/>
                <a:ea typeface="Tahoma" panose="020B0604030504040204" pitchFamily="34" charset="0"/>
                <a:cs typeface="Tahoma" panose="020B0604030504040204" pitchFamily="34" charset="0"/>
              </a:rPr>
              <a:t>This </a:t>
            </a:r>
            <a:r>
              <a:rPr lang="en-US" dirty="0">
                <a:latin typeface="+mn-lt"/>
                <a:ea typeface="Tahoma" panose="020B0604030504040204" pitchFamily="34" charset="0"/>
                <a:cs typeface="Tahoma" panose="020B0604030504040204" pitchFamily="34" charset="0"/>
              </a:rPr>
              <a:t>transaction is classified as a financing activity on the statement of cash flows. </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p>
          <a:p>
            <a:pPr eaLnBrk="1" hangingPunct="1"/>
            <a:r>
              <a:rPr lang="en-US" dirty="0">
                <a:latin typeface="+mn-lt"/>
                <a:ea typeface="Tahoma" panose="020B0604030504040204" pitchFamily="34" charset="0"/>
                <a:cs typeface="Tahoma" panose="020B0604030504040204" pitchFamily="34" charset="0"/>
              </a:rPr>
              <a:t>The journal entry would be a debit to Cash and a credit to Notes Payable for $90,000.</a:t>
            </a:r>
          </a:p>
          <a:p>
            <a:pPr eaLnBrk="1" hangingPunct="1"/>
            <a:endParaRPr lang="en-US" dirty="0"/>
          </a:p>
        </p:txBody>
      </p:sp>
    </p:spTree>
    <p:extLst>
      <p:ext uri="{BB962C8B-B14F-4D97-AF65-F5344CB8AC3E}">
        <p14:creationId xmlns:p14="http://schemas.microsoft.com/office/powerpoint/2010/main" val="22486316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Beacon repaid the face value of the discount note on March 1, Year 2.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company must first recognize interest expense for the first two months of Year 2.</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The interest expense is calculated by dividing the $900 discount by 12 months in the one-year term, and multiplying by 2 months that have passed between January 1st and March 1st.</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III</a:t>
            </a:r>
          </a:p>
          <a:p>
            <a:r>
              <a:rPr lang="en-US" dirty="0">
                <a:latin typeface="+mn-lt"/>
                <a:ea typeface="Tahoma" panose="020B0604030504040204" pitchFamily="34" charset="0"/>
                <a:cs typeface="Tahoma" panose="020B0604030504040204" pitchFamily="34" charset="0"/>
              </a:rPr>
              <a:t>The journal entry is a debit to Interest Expense and a credit to Discount on Notes Payable.</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IV</a:t>
            </a:r>
          </a:p>
          <a:p>
            <a:r>
              <a:rPr lang="en-US" dirty="0">
                <a:latin typeface="+mn-lt"/>
                <a:ea typeface="Tahoma" panose="020B0604030504040204" pitchFamily="34" charset="0"/>
                <a:cs typeface="Tahoma" panose="020B0604030504040204" pitchFamily="34" charset="0"/>
              </a:rPr>
              <a:t>Here is the effect of the accrual on Beacon’s financial statements.</a:t>
            </a:r>
          </a:p>
          <a:p>
            <a:pPr eaLnBrk="1" hangingPunct="1"/>
            <a:endParaRPr lang="en-US" dirty="0"/>
          </a:p>
        </p:txBody>
      </p:sp>
    </p:spTree>
    <p:extLst>
      <p:ext uri="{BB962C8B-B14F-4D97-AF65-F5344CB8AC3E}">
        <p14:creationId xmlns:p14="http://schemas.microsoft.com/office/powerpoint/2010/main" val="2343380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50</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The next step is for Beacon to pay the $10,000 that is owed to the bank.</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Now the carrying value of the liability is $10,000, equal to the face value of the note. </a:t>
            </a:r>
            <a:r>
              <a:rPr lang="en-US" dirty="0" smtClean="0">
                <a:latin typeface="+mn-lt"/>
                <a:ea typeface="Tahoma" panose="020B0604030504040204" pitchFamily="34" charset="0"/>
                <a:cs typeface="Tahoma" panose="020B0604030504040204" pitchFamily="34" charset="0"/>
              </a:rPr>
              <a:t>Beacon </a:t>
            </a:r>
            <a:r>
              <a:rPr lang="en-US" dirty="0">
                <a:latin typeface="+mn-lt"/>
                <a:ea typeface="Tahoma" panose="020B0604030504040204" pitchFamily="34" charset="0"/>
                <a:cs typeface="Tahoma" panose="020B0604030504040204" pitchFamily="34" charset="0"/>
              </a:rPr>
              <a:t>records a debit to Notes Payable and a credit to Cash for $10,000</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III</a:t>
            </a:r>
          </a:p>
          <a:p>
            <a:r>
              <a:rPr lang="en-US" dirty="0">
                <a:latin typeface="+mn-lt"/>
                <a:ea typeface="Tahoma" panose="020B0604030504040204" pitchFamily="34" charset="0"/>
                <a:cs typeface="Tahoma" panose="020B0604030504040204" pitchFamily="34" charset="0"/>
              </a:rPr>
              <a:t>When the $10,000 is repaid, there is a cash outflow for financing activities of $9,100, the amount of the principal borrowed. </a:t>
            </a:r>
            <a:r>
              <a:rPr lang="en-US" dirty="0" smtClean="0">
                <a:latin typeface="+mn-lt"/>
                <a:ea typeface="Tahoma" panose="020B0604030504040204" pitchFamily="34" charset="0"/>
                <a:cs typeface="Tahoma" panose="020B0604030504040204" pitchFamily="34" charset="0"/>
              </a:rPr>
              <a:t>There </a:t>
            </a:r>
            <a:r>
              <a:rPr lang="en-US" dirty="0">
                <a:latin typeface="+mn-lt"/>
                <a:ea typeface="Tahoma" panose="020B0604030504040204" pitchFamily="34" charset="0"/>
                <a:cs typeface="Tahoma" panose="020B0604030504040204" pitchFamily="34" charset="0"/>
              </a:rPr>
              <a:t>is also a $900 cash outflow for operating activities for the interest paid.</a:t>
            </a:r>
          </a:p>
          <a:p>
            <a:pPr eaLnBrk="1" hangingPunct="1"/>
            <a:endParaRPr lang="en-US" dirty="0"/>
          </a:p>
        </p:txBody>
      </p:sp>
    </p:spTree>
    <p:extLst>
      <p:ext uri="{BB962C8B-B14F-4D97-AF65-F5344CB8AC3E}">
        <p14:creationId xmlns:p14="http://schemas.microsoft.com/office/powerpoint/2010/main" val="2869984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51</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This step presents Beacon’s transaction for recognizing $13,000 in cash service revenue.</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Beacon records a debit to Cash and a credit to Service Revenue for $13,000</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III</a:t>
            </a:r>
          </a:p>
          <a:p>
            <a:r>
              <a:rPr lang="en-US" dirty="0">
                <a:latin typeface="+mn-lt"/>
                <a:ea typeface="Tahoma" panose="020B0604030504040204" pitchFamily="34" charset="0"/>
                <a:cs typeface="Tahoma" panose="020B0604030504040204" pitchFamily="34" charset="0"/>
              </a:rPr>
              <a:t>With the recognition of cash service revenue, there is a cash inflow for operating activities of $13,000.</a:t>
            </a:r>
          </a:p>
          <a:p>
            <a:pPr eaLnBrk="1" hangingPunct="1"/>
            <a:endParaRPr lang="en-US" dirty="0"/>
          </a:p>
        </p:txBody>
      </p:sp>
    </p:spTree>
    <p:extLst>
      <p:ext uri="{BB962C8B-B14F-4D97-AF65-F5344CB8AC3E}">
        <p14:creationId xmlns:p14="http://schemas.microsoft.com/office/powerpoint/2010/main" val="39713786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Beacon owes $8,500 in operating expenses that it pays in Cash.</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Beacon records a debit to Operating Expenses and a credit to Cash for $8,500.</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III</a:t>
            </a:r>
          </a:p>
          <a:p>
            <a:r>
              <a:rPr lang="en-US" dirty="0">
                <a:latin typeface="+mn-lt"/>
                <a:ea typeface="Tahoma" panose="020B0604030504040204" pitchFamily="34" charset="0"/>
                <a:cs typeface="Tahoma" panose="020B0604030504040204" pitchFamily="34" charset="0"/>
              </a:rPr>
              <a:t>When the $8,500 is repaid, there is a cash outflow for operating activities of $8,500.</a:t>
            </a:r>
          </a:p>
          <a:p>
            <a:pPr eaLnBrk="1" hangingPunct="1"/>
            <a:endParaRPr lang="en-US" dirty="0"/>
          </a:p>
        </p:txBody>
      </p:sp>
    </p:spTree>
    <p:extLst>
      <p:ext uri="{BB962C8B-B14F-4D97-AF65-F5344CB8AC3E}">
        <p14:creationId xmlns:p14="http://schemas.microsoft.com/office/powerpoint/2010/main" val="31440427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General Ledger T-Accounts Panel A of Exhibit 9.8 summarizes the Year 2 accounting events. Panel B presents the ledger accounts in T-account form. The event numbers are shown in the T-accounts to facilitate your review.</a:t>
            </a:r>
            <a:endParaRPr lang="en-US"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68367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Continued Financial Statements: The final </a:t>
            </a:r>
            <a:r>
              <a:rPr lang="en-US" sz="1200" b="0" i="0" u="none" strike="noStrike" kern="1200" baseline="0" dirty="0" smtClean="0">
                <a:solidFill>
                  <a:schemeClr val="tx1"/>
                </a:solidFill>
                <a:latin typeface="+mn-lt"/>
                <a:ea typeface="Tahoma" panose="020B0604030504040204" pitchFamily="34" charset="0"/>
                <a:cs typeface="Tahoma" panose="020B0604030504040204" pitchFamily="34" charset="0"/>
              </a:rPr>
              <a:t>panel, panel C, </a:t>
            </a:r>
            <a:r>
              <a:rPr lang="en-US" sz="1200" b="0" i="0" u="none" strike="noStrike" kern="1200" baseline="0" dirty="0">
                <a:solidFill>
                  <a:schemeClr val="tx1"/>
                </a:solidFill>
                <a:latin typeface="+mn-lt"/>
                <a:ea typeface="Tahoma" panose="020B0604030504040204" pitchFamily="34" charset="0"/>
                <a:cs typeface="Tahoma" panose="020B0604030504040204" pitchFamily="34" charset="0"/>
              </a:rPr>
              <a:t>presents the financial statements for Year 2. </a:t>
            </a:r>
            <a:endParaRPr lang="en-US"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78441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End of Chapter 9. This chapter introduced and examined the effects of liabilities such as notes payable, interest payable, sales tax, payroll taxes, and warranties on financial statements. </a:t>
            </a:r>
            <a:r>
              <a:rPr lang="en-US" dirty="0" smtClean="0">
                <a:latin typeface="+mn-lt"/>
                <a:ea typeface="Tahoma" panose="020B0604030504040204" pitchFamily="34" charset="0"/>
                <a:cs typeface="Tahoma" panose="020B0604030504040204" pitchFamily="34" charset="0"/>
              </a:rPr>
              <a:t>We </a:t>
            </a:r>
            <a:r>
              <a:rPr lang="en-US" dirty="0">
                <a:latin typeface="+mn-lt"/>
                <a:ea typeface="Tahoma" panose="020B0604030504040204" pitchFamily="34" charset="0"/>
                <a:cs typeface="Tahoma" panose="020B0604030504040204" pitchFamily="34" charset="0"/>
              </a:rPr>
              <a:t>also examined the use of a classified balance sheet to assess an entity’s liquidity.</a:t>
            </a:r>
          </a:p>
          <a:p>
            <a:pPr eaLnBrk="1" hangingPunct="1"/>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55</a:t>
            </a:fld>
            <a:endParaRPr lang="en-US" dirty="0"/>
          </a:p>
        </p:txBody>
      </p:sp>
    </p:spTree>
    <p:extLst>
      <p:ext uri="{BB962C8B-B14F-4D97-AF65-F5344CB8AC3E}">
        <p14:creationId xmlns:p14="http://schemas.microsoft.com/office/powerpoint/2010/main" val="383354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spcBef>
                <a:spcPct val="50000"/>
              </a:spcBef>
            </a:pPr>
            <a:r>
              <a:rPr lang="en-US" dirty="0">
                <a:latin typeface="+mn-lt"/>
                <a:ea typeface="Tahoma" panose="020B0604030504040204" pitchFamily="34" charset="0"/>
                <a:cs typeface="Tahoma" panose="020B0604030504040204" pitchFamily="34" charset="0"/>
              </a:rPr>
              <a:t>On December 31st, HSC accrues interest expense for the 4 months between September 1st and December 31st.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interest expense is calculated as principal times the annual interest rate times the time outstanding during the accounting period.</a:t>
            </a:r>
          </a:p>
          <a:p>
            <a:pPr eaLnBrk="1" hangingPunct="1">
              <a:spcBef>
                <a:spcPct val="50000"/>
              </a:spcBef>
            </a:pPr>
            <a:endParaRPr lang="en-US" dirty="0">
              <a:latin typeface="+mn-lt"/>
              <a:ea typeface="Tahoma" panose="020B0604030504040204" pitchFamily="34" charset="0"/>
              <a:cs typeface="Tahoma" panose="020B0604030504040204" pitchFamily="34" charset="0"/>
            </a:endParaRPr>
          </a:p>
          <a:p>
            <a:pPr>
              <a:spcBef>
                <a:spcPct val="0"/>
              </a:spcBef>
            </a:pPr>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This transaction increases the Interest Payable liability account and decreases the Retained Earnings stockholders’ equity account. Here is the effect of this transaction on the financial statements model.</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p>
          <a:p>
            <a:pPr eaLnBrk="1" hangingPunct="1"/>
            <a:r>
              <a:rPr lang="en-US" dirty="0">
                <a:latin typeface="+mn-lt"/>
                <a:ea typeface="Tahoma" panose="020B0604030504040204" pitchFamily="34" charset="0"/>
                <a:cs typeface="Tahoma" panose="020B0604030504040204" pitchFamily="34" charset="0"/>
              </a:rPr>
              <a:t>The journal entry to record the accrual would be a debit to Interest Expense and a credit to Interest Payable for $2,700.</a:t>
            </a:r>
          </a:p>
          <a:p>
            <a:pPr eaLnBrk="1" hangingPunct="1"/>
            <a:endParaRPr lang="en-US" dirty="0"/>
          </a:p>
        </p:txBody>
      </p:sp>
    </p:spTree>
    <p:extLst>
      <p:ext uri="{BB962C8B-B14F-4D97-AF65-F5344CB8AC3E}">
        <p14:creationId xmlns:p14="http://schemas.microsoft.com/office/powerpoint/2010/main" val="320570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spcBef>
                <a:spcPct val="50000"/>
              </a:spcBef>
            </a:pPr>
            <a:r>
              <a:rPr lang="en-US" dirty="0">
                <a:latin typeface="+mn-lt"/>
                <a:ea typeface="Tahoma" panose="020B0604030504040204" pitchFamily="34" charset="0"/>
                <a:cs typeface="Tahoma" panose="020B0604030504040204" pitchFamily="34" charset="0"/>
              </a:rPr>
              <a:t>On August 31, Year 2, the maturity date of the note, 3 events are recognized. </a:t>
            </a:r>
            <a:r>
              <a:rPr lang="en-US" dirty="0" smtClean="0">
                <a:latin typeface="+mn-lt"/>
                <a:ea typeface="Tahoma" panose="020B0604030504040204" pitchFamily="34" charset="0"/>
                <a:cs typeface="Tahoma" panose="020B0604030504040204" pitchFamily="34" charset="0"/>
              </a:rPr>
              <a:t>First</a:t>
            </a:r>
            <a:r>
              <a:rPr lang="en-US" dirty="0">
                <a:latin typeface="+mn-lt"/>
                <a:ea typeface="Tahoma" panose="020B0604030504040204" pitchFamily="34" charset="0"/>
                <a:cs typeface="Tahoma" panose="020B0604030504040204" pitchFamily="34" charset="0"/>
              </a:rPr>
              <a:t>, $5,400 of interest expense has accrued since January 1, Year 2.</a:t>
            </a:r>
          </a:p>
          <a:p>
            <a:pPr eaLnBrk="1" hangingPunct="1">
              <a:spcBef>
                <a:spcPct val="50000"/>
              </a:spcBef>
            </a:pPr>
            <a:endParaRPr lang="en-US" dirty="0">
              <a:latin typeface="+mn-lt"/>
              <a:ea typeface="Tahoma" panose="020B0604030504040204" pitchFamily="34" charset="0"/>
              <a:cs typeface="Tahoma" panose="020B0604030504040204" pitchFamily="34" charset="0"/>
            </a:endParaRPr>
          </a:p>
          <a:p>
            <a:pPr eaLnBrk="1" hangingPunct="1">
              <a:spcBef>
                <a:spcPct val="50000"/>
              </a:spcBef>
            </a:pPr>
            <a:r>
              <a:rPr lang="en-US" dirty="0">
                <a:latin typeface="+mn-lt"/>
                <a:ea typeface="Tahoma" panose="020B0604030504040204" pitchFamily="34" charset="0"/>
                <a:cs typeface="Tahoma" panose="020B0604030504040204" pitchFamily="34" charset="0"/>
              </a:rPr>
              <a:t>The interest expense is calculated as principal times the annual interest rate times the time outstanding during the accounting period. </a:t>
            </a:r>
            <a:r>
              <a:rPr lang="en-US" dirty="0" smtClean="0">
                <a:latin typeface="+mn-lt"/>
                <a:ea typeface="Tahoma" panose="020B0604030504040204" pitchFamily="34" charset="0"/>
                <a:cs typeface="Tahoma" panose="020B0604030504040204" pitchFamily="34" charset="0"/>
              </a:rPr>
              <a:t>That </a:t>
            </a:r>
            <a:r>
              <a:rPr lang="en-US" dirty="0">
                <a:latin typeface="+mn-lt"/>
                <a:ea typeface="Tahoma" panose="020B0604030504040204" pitchFamily="34" charset="0"/>
                <a:cs typeface="Tahoma" panose="020B0604030504040204" pitchFamily="34" charset="0"/>
              </a:rPr>
              <a:t>is, 8 months between January 1</a:t>
            </a:r>
            <a:r>
              <a:rPr lang="en-US" baseline="30000" dirty="0">
                <a:latin typeface="+mn-lt"/>
                <a:ea typeface="Tahoma" panose="020B0604030504040204" pitchFamily="34" charset="0"/>
                <a:cs typeface="Tahoma" panose="020B0604030504040204" pitchFamily="34" charset="0"/>
              </a:rPr>
              <a:t>st</a:t>
            </a:r>
            <a:r>
              <a:rPr lang="en-US" dirty="0">
                <a:latin typeface="+mn-lt"/>
                <a:ea typeface="Tahoma" panose="020B0604030504040204" pitchFamily="34" charset="0"/>
                <a:cs typeface="Tahoma" panose="020B0604030504040204" pitchFamily="34" charset="0"/>
              </a:rPr>
              <a:t> and August 31</a:t>
            </a:r>
            <a:r>
              <a:rPr lang="en-US" baseline="30000" dirty="0">
                <a:latin typeface="+mn-lt"/>
                <a:ea typeface="Tahoma" panose="020B0604030504040204" pitchFamily="34" charset="0"/>
                <a:cs typeface="Tahoma" panose="020B0604030504040204" pitchFamily="34" charset="0"/>
              </a:rPr>
              <a:t>st</a:t>
            </a:r>
            <a:r>
              <a:rPr lang="en-US" dirty="0">
                <a:latin typeface="+mn-lt"/>
                <a:ea typeface="Tahoma" panose="020B0604030504040204" pitchFamily="34" charset="0"/>
                <a:cs typeface="Tahoma" panose="020B0604030504040204" pitchFamily="34" charset="0"/>
              </a:rPr>
              <a:t>.</a:t>
            </a:r>
          </a:p>
          <a:p>
            <a:pPr eaLnBrk="1" hangingPunct="1">
              <a:spcBef>
                <a:spcPct val="50000"/>
              </a:spcBef>
            </a:pPr>
            <a:endParaRPr lang="en-US" dirty="0">
              <a:latin typeface="+mn-lt"/>
              <a:ea typeface="Tahoma" panose="020B0604030504040204" pitchFamily="34" charset="0"/>
              <a:cs typeface="Tahoma" panose="020B0604030504040204" pitchFamily="34" charset="0"/>
            </a:endParaRPr>
          </a:p>
          <a:p>
            <a:pPr>
              <a:spcBef>
                <a:spcPct val="0"/>
              </a:spcBef>
            </a:pPr>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This transaction increases the Interest Payable liability account and decreases the Retained Earnings stockholders’ equity account. Here is the effect of this transaction on the financial statements model</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It has no effect on cash flows.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p>
          <a:p>
            <a:pPr eaLnBrk="1" hangingPunct="1"/>
            <a:r>
              <a:rPr lang="en-US" dirty="0">
                <a:latin typeface="+mn-lt"/>
                <a:ea typeface="Tahoma" panose="020B0604030504040204" pitchFamily="34" charset="0"/>
                <a:cs typeface="Tahoma" panose="020B0604030504040204" pitchFamily="34" charset="0"/>
              </a:rPr>
              <a:t>The journal entry, like the previous accrual, would be a debit to Interest Expense and a credit to Interest Payable, this time for $5,400.</a:t>
            </a:r>
          </a:p>
          <a:p>
            <a:pPr eaLnBrk="1" hangingPunct="1"/>
            <a:endParaRPr lang="en-US" dirty="0"/>
          </a:p>
        </p:txBody>
      </p:sp>
    </p:spTree>
    <p:extLst>
      <p:ext uri="{BB962C8B-B14F-4D97-AF65-F5344CB8AC3E}">
        <p14:creationId xmlns:p14="http://schemas.microsoft.com/office/powerpoint/2010/main" val="280058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spcBef>
                <a:spcPct val="50000"/>
              </a:spcBef>
            </a:pPr>
            <a:r>
              <a:rPr lang="en-US" dirty="0">
                <a:latin typeface="+mn-lt"/>
                <a:ea typeface="Tahoma" panose="020B0604030504040204" pitchFamily="34" charset="0"/>
                <a:cs typeface="Tahoma" panose="020B0604030504040204" pitchFamily="34" charset="0"/>
              </a:rPr>
              <a:t>On August 31, Year 2, the maturity date of the note, cash is paid for $8,100, the total amount of interest due on the note. </a:t>
            </a:r>
            <a:r>
              <a:rPr lang="en-US" dirty="0" smtClean="0">
                <a:latin typeface="+mn-lt"/>
                <a:ea typeface="Tahoma" panose="020B0604030504040204" pitchFamily="34" charset="0"/>
                <a:cs typeface="Tahoma" panose="020B0604030504040204" pitchFamily="34" charset="0"/>
              </a:rPr>
              <a:t>This </a:t>
            </a:r>
            <a:r>
              <a:rPr lang="en-US" dirty="0">
                <a:latin typeface="+mn-lt"/>
                <a:ea typeface="Tahoma" panose="020B0604030504040204" pitchFamily="34" charset="0"/>
                <a:cs typeface="Tahoma" panose="020B0604030504040204" pitchFamily="34" charset="0"/>
              </a:rPr>
              <a:t>includes 4 months’ interest accrued in Year 1 and 8 months’ accrued in Year 2. </a:t>
            </a:r>
          </a:p>
          <a:p>
            <a:pPr eaLnBrk="1" hangingPunct="1">
              <a:spcBef>
                <a:spcPct val="50000"/>
              </a:spcBef>
            </a:pPr>
            <a:endParaRPr lang="en-US" dirty="0">
              <a:latin typeface="+mn-lt"/>
              <a:ea typeface="Tahoma" panose="020B0604030504040204" pitchFamily="34" charset="0"/>
              <a:cs typeface="Tahoma" panose="020B0604030504040204" pitchFamily="34" charset="0"/>
            </a:endParaRPr>
          </a:p>
          <a:p>
            <a:pPr>
              <a:spcBef>
                <a:spcPct val="0"/>
              </a:spcBef>
            </a:pPr>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This transaction decreases the Cash asset account and decreases the Interest Payable liability account. </a:t>
            </a:r>
            <a:r>
              <a:rPr lang="en-US" dirty="0" smtClean="0">
                <a:latin typeface="+mn-lt"/>
                <a:ea typeface="Tahoma" panose="020B0604030504040204" pitchFamily="34" charset="0"/>
                <a:cs typeface="Tahoma" panose="020B0604030504040204" pitchFamily="34" charset="0"/>
              </a:rPr>
              <a:t>It </a:t>
            </a:r>
            <a:r>
              <a:rPr lang="en-US" dirty="0">
                <a:latin typeface="+mn-lt"/>
                <a:ea typeface="Tahoma" panose="020B0604030504040204" pitchFamily="34" charset="0"/>
                <a:cs typeface="Tahoma" panose="020B0604030504040204" pitchFamily="34" charset="0"/>
              </a:rPr>
              <a:t>is considered an operating activity on the statement of cash flows. Here is the effect of this transaction on the financial statements model.</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p>
          <a:p>
            <a:pPr eaLnBrk="1" hangingPunct="1"/>
            <a:r>
              <a:rPr lang="en-US" dirty="0">
                <a:latin typeface="+mn-lt"/>
                <a:ea typeface="Tahoma" panose="020B0604030504040204" pitchFamily="34" charset="0"/>
                <a:cs typeface="Tahoma" panose="020B0604030504040204" pitchFamily="34" charset="0"/>
              </a:rPr>
              <a:t>The journal entry for this part of the transaction is a debit to Interest Payable and a credit to Cash for $8,100.</a:t>
            </a:r>
          </a:p>
          <a:p>
            <a:pPr eaLnBrk="1" hangingPunct="1"/>
            <a:endParaRPr lang="en-US" dirty="0"/>
          </a:p>
        </p:txBody>
      </p:sp>
    </p:spTree>
    <p:extLst>
      <p:ext uri="{BB962C8B-B14F-4D97-AF65-F5344CB8AC3E}">
        <p14:creationId xmlns:p14="http://schemas.microsoft.com/office/powerpoint/2010/main" val="85955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8</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spcBef>
                <a:spcPct val="50000"/>
              </a:spcBef>
            </a:pPr>
            <a:r>
              <a:rPr lang="en-US" dirty="0">
                <a:latin typeface="+mn-lt"/>
                <a:ea typeface="Tahoma" panose="020B0604030504040204" pitchFamily="34" charset="0"/>
                <a:cs typeface="Tahoma" panose="020B0604030504040204" pitchFamily="34" charset="0"/>
              </a:rPr>
              <a:t>Third, HSC must recognize the repayment of the $90,000 principal of the note.</a:t>
            </a:r>
          </a:p>
          <a:p>
            <a:pPr eaLnBrk="1" hangingPunct="1">
              <a:spcBef>
                <a:spcPct val="50000"/>
              </a:spcBef>
            </a:pPr>
            <a:endParaRPr lang="en-US" dirty="0">
              <a:latin typeface="+mn-lt"/>
              <a:ea typeface="Tahoma" panose="020B0604030504040204" pitchFamily="34" charset="0"/>
              <a:cs typeface="Tahoma" panose="020B0604030504040204" pitchFamily="34" charset="0"/>
            </a:endParaRPr>
          </a:p>
          <a:p>
            <a:pPr>
              <a:spcBef>
                <a:spcPct val="0"/>
              </a:spcBef>
            </a:pPr>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This transaction decreases the Cash Asset account and decreases the Notes Payable liability account</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Here is the effect of this transaction on the financial statements model. </a:t>
            </a:r>
            <a:r>
              <a:rPr lang="en-US" dirty="0" smtClean="0">
                <a:latin typeface="+mn-lt"/>
                <a:ea typeface="Tahoma" panose="020B0604030504040204" pitchFamily="34" charset="0"/>
                <a:cs typeface="Tahoma" panose="020B0604030504040204" pitchFamily="34" charset="0"/>
              </a:rPr>
              <a:t>Repayment </a:t>
            </a:r>
            <a:r>
              <a:rPr lang="en-US" dirty="0">
                <a:latin typeface="+mn-lt"/>
                <a:ea typeface="Tahoma" panose="020B0604030504040204" pitchFamily="34" charset="0"/>
                <a:cs typeface="Tahoma" panose="020B0604030504040204" pitchFamily="34" charset="0"/>
              </a:rPr>
              <a:t>of principal is a financing activity.</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p>
          <a:p>
            <a:pPr eaLnBrk="1" hangingPunct="1"/>
            <a:r>
              <a:rPr lang="en-US" dirty="0">
                <a:latin typeface="+mn-lt"/>
                <a:ea typeface="Tahoma" panose="020B0604030504040204" pitchFamily="34" charset="0"/>
                <a:cs typeface="Tahoma" panose="020B0604030504040204" pitchFamily="34" charset="0"/>
              </a:rPr>
              <a:t>The journal entry for this part of the transaction is a debit to Notes Payable and a credit to Cash.</a:t>
            </a:r>
          </a:p>
          <a:p>
            <a:pPr eaLnBrk="1" hangingPunct="1"/>
            <a:endParaRPr lang="en-US" dirty="0"/>
          </a:p>
        </p:txBody>
      </p:sp>
    </p:spTree>
    <p:extLst>
      <p:ext uri="{BB962C8B-B14F-4D97-AF65-F5344CB8AC3E}">
        <p14:creationId xmlns:p14="http://schemas.microsoft.com/office/powerpoint/2010/main" val="272922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mp; Subtitle Left">
    <p:spTree>
      <p:nvGrpSpPr>
        <p:cNvPr id="1" name=""/>
        <p:cNvGrpSpPr/>
        <p:nvPr/>
      </p:nvGrpSpPr>
      <p:grpSpPr>
        <a:xfrm>
          <a:off x="0" y="0"/>
          <a:ext cx="0" cy="0"/>
          <a:chOff x="0" y="0"/>
          <a:chExt cx="0" cy="0"/>
        </a:xfrm>
      </p:grpSpPr>
      <p:sp>
        <p:nvSpPr>
          <p:cNvPr id="8" name="Title Background"/>
          <p:cNvSpPr/>
          <p:nvPr/>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lang="en-US" sz="3600" b="1" kern="1200" dirty="0">
                <a:solidFill>
                  <a:schemeClr val="bg1"/>
                </a:solidFill>
                <a:latin typeface="+mj-lt"/>
                <a:ea typeface="+mj-ea"/>
                <a:cs typeface="+mj-cs"/>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1pPr>
            <a:lvl2pPr marL="4572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2pPr>
            <a:lvl3pPr marL="9144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3pPr>
            <a:lvl4pPr marL="13716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4pPr>
            <a:lvl5pPr marL="18288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458851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219200"/>
            <a:ext cx="8229600" cy="4724399"/>
          </a:xfrm>
          <a:prstGeom prst="rect">
            <a:avLst/>
          </a:prstGeom>
        </p:spPr>
        <p:txBody>
          <a:bodyPr/>
          <a:lstStyle>
            <a:lvl1pPr marL="342900" indent="-342900">
              <a:spcAft>
                <a:spcPts val="800"/>
              </a:spcAft>
              <a:defRPr lang="en-US" sz="2600" b="0" kern="1200" dirty="0">
                <a:solidFill>
                  <a:schemeClr val="tx1"/>
                </a:solidFill>
                <a:latin typeface="+mn-lt"/>
                <a:ea typeface="Verdana" panose="020B0604030504040204" pitchFamily="34" charset="0"/>
                <a:cs typeface="Verdana" panose="020B0604030504040204" pitchFamily="34" charset="0"/>
              </a:defRPr>
            </a:lvl1pPr>
            <a:lvl2pPr marL="742950" indent="-285750">
              <a:spcAft>
                <a:spcPts val="800"/>
              </a:spcAft>
              <a:defRPr lang="en-US" sz="2000" b="0" kern="1200" dirty="0">
                <a:solidFill>
                  <a:schemeClr val="tx1"/>
                </a:solidFill>
                <a:latin typeface="+mn-lt"/>
                <a:ea typeface="Verdana" panose="020B0604030504040204" pitchFamily="34" charset="0"/>
                <a:cs typeface="Verdana" panose="020B0604030504040204" pitchFamily="34" charset="0"/>
              </a:defRPr>
            </a:lvl2pPr>
            <a:lvl3pPr marL="1143000" indent="-228600">
              <a:spcAft>
                <a:spcPts val="800"/>
              </a:spcAft>
              <a:defRPr lang="en-US" sz="1800" b="0" kern="1200" dirty="0">
                <a:solidFill>
                  <a:schemeClr val="tx1"/>
                </a:solidFill>
                <a:latin typeface="+mn-lt"/>
                <a:ea typeface="Verdana" panose="020B0604030504040204" pitchFamily="34" charset="0"/>
                <a:cs typeface="Verdana" panose="020B0604030504040204" pitchFamily="34" charset="0"/>
              </a:defRPr>
            </a:lvl3pPr>
            <a:lvl4pPr marL="1600200" indent="-228600">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4pPr>
            <a:lvl5pPr marL="2057400" indent="-228600">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5pPr>
          </a:lstStyle>
          <a:p>
            <a:pPr marL="342900" lvl="0" indent="-342900" algn="l" defTabSz="457200" rtl="0" eaLnBrk="1" latinLnBrk="0" hangingPunct="1">
              <a:spcBef>
                <a:spcPct val="20000"/>
              </a:spcBef>
              <a:spcAft>
                <a:spcPts val="800"/>
              </a:spcAft>
              <a:buFont typeface="Arial"/>
              <a:buChar char="•"/>
            </a:pPr>
            <a:r>
              <a:rPr lang="en-US" dirty="0"/>
              <a:t>Click to edit Master text styles</a:t>
            </a:r>
          </a:p>
          <a:p>
            <a:pPr marL="742950" lvl="1" indent="-285750" algn="l" defTabSz="457200" rtl="0" eaLnBrk="1" latinLnBrk="0" hangingPunct="1">
              <a:spcBef>
                <a:spcPct val="20000"/>
              </a:spcBef>
              <a:spcAft>
                <a:spcPts val="800"/>
              </a:spcAft>
              <a:buFont typeface="Arial"/>
              <a:buChar char="–"/>
            </a:pPr>
            <a:r>
              <a:rPr lang="en-US" dirty="0"/>
              <a:t>Second level</a:t>
            </a:r>
          </a:p>
          <a:p>
            <a:pPr marL="1143000" lvl="2" indent="-228600" algn="l" defTabSz="457200" rtl="0" eaLnBrk="1" latinLnBrk="0" hangingPunct="1">
              <a:spcBef>
                <a:spcPct val="20000"/>
              </a:spcBef>
              <a:spcAft>
                <a:spcPts val="800"/>
              </a:spcAft>
              <a:buFont typeface="Arial"/>
              <a:buChar char="•"/>
            </a:pPr>
            <a:r>
              <a:rPr lang="en-US" dirty="0"/>
              <a:t>Third level</a:t>
            </a:r>
          </a:p>
          <a:p>
            <a:pPr marL="1600200" lvl="3" indent="-228600" algn="l" defTabSz="457200" rtl="0" eaLnBrk="1" latinLnBrk="0" hangingPunct="1">
              <a:spcBef>
                <a:spcPct val="20000"/>
              </a:spcBef>
              <a:spcAft>
                <a:spcPts val="800"/>
              </a:spcAft>
              <a:buFont typeface="Arial"/>
              <a:buChar char="–"/>
            </a:pPr>
            <a:r>
              <a:rPr lang="en-US" dirty="0"/>
              <a:t>Fourth level</a:t>
            </a:r>
          </a:p>
          <a:p>
            <a:pPr marL="2057400" lvl="4" indent="-228600" algn="l" defTabSz="457200" rtl="0" eaLnBrk="1" latinLnBrk="0" hangingPunct="1">
              <a:spcBef>
                <a:spcPct val="20000"/>
              </a:spcBef>
              <a:spcAft>
                <a:spcPts val="800"/>
              </a:spcAft>
              <a:buFont typeface="Arial"/>
              <a:buChar char="»"/>
            </a:pPr>
            <a:r>
              <a:rPr lang="en-US" dirty="0"/>
              <a:t>Fifth level</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45420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defTabSz="457200" rtl="0" eaLnBrk="1" latinLnBrk="0" hangingPunct="1">
              <a:spcBef>
                <a:spcPct val="0"/>
              </a:spcBef>
              <a:buNone/>
              <a:defRPr lang="en-US" sz="32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 Placeholder 1"/>
          <p:cNvSpPr>
            <a:spLocks noGrp="1"/>
          </p:cNvSpPr>
          <p:nvPr>
            <p:ph type="body" sz="half" idx="2"/>
          </p:nvPr>
        </p:nvSpPr>
        <p:spPr>
          <a:xfrm>
            <a:off x="1828800" y="5562600"/>
            <a:ext cx="5486400" cy="609600"/>
          </a:xfrm>
          <a:prstGeom prst="rect">
            <a:avLst/>
          </a:prstGeom>
        </p:spPr>
        <p:txBody>
          <a:bodyPr/>
          <a:lstStyle>
            <a:lvl1pPr marL="0" indent="0">
              <a:buNone/>
              <a:defRPr lang="en-US" sz="1800" b="0" kern="1200" dirty="0">
                <a:solidFill>
                  <a:schemeClr val="tx1"/>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Picture Placeholder 1"/>
          <p:cNvSpPr>
            <a:spLocks noGrp="1"/>
          </p:cNvSpPr>
          <p:nvPr>
            <p:ph type="pic" idx="1"/>
          </p:nvPr>
        </p:nvSpPr>
        <p:spPr>
          <a:xfrm>
            <a:off x="1124744" y="1524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2"/>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6" hasCustomPrompt="1"/>
          </p:nvPr>
        </p:nvSpPr>
        <p:spPr>
          <a:xfrm>
            <a:off x="3886200" y="4700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3637627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6" name="Media Placeholder 5"/>
          <p:cNvSpPr>
            <a:spLocks noGrp="1"/>
          </p:cNvSpPr>
          <p:nvPr>
            <p:ph type="media" sz="quarter" idx="11"/>
          </p:nvPr>
        </p:nvSpPr>
        <p:spPr>
          <a:xfrm>
            <a:off x="0" y="1295400"/>
            <a:ext cx="9144000" cy="4648200"/>
          </a:xfrm>
          <a:prstGeom prst="rect">
            <a:avLst/>
          </a:prstGeom>
        </p:spPr>
        <p:txBody>
          <a:bodyPr/>
          <a:lstStyle/>
          <a:p>
            <a:r>
              <a:rPr lang="en-US" dirty="0"/>
              <a:t>Click icon to add media</a:t>
            </a:r>
          </a:p>
        </p:txBody>
      </p:sp>
      <p:sp>
        <p:nvSpPr>
          <p:cNvPr id="9" name="TextBox 8"/>
          <p:cNvSpPr txBox="1"/>
          <p:nvPr/>
        </p:nvSpPr>
        <p:spPr>
          <a:xfrm>
            <a:off x="2933700" y="59436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
        <p:nvSpPr>
          <p:cNvPr id="8"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478078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132359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685800" y="1798638"/>
            <a:ext cx="8229600" cy="4525962"/>
          </a:xfrm>
          <a:prstGeom prst="rect">
            <a:avLst/>
          </a:prstGeom>
        </p:spPr>
        <p:txBody>
          <a:bodyPr/>
          <a:lstStyle>
            <a:lvl1pPr>
              <a:defRPr lang="en-US" sz="2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1pPr>
            <a:lvl2pPr>
              <a:defRPr lang="en-US" sz="20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2pPr>
            <a:lvl3pPr>
              <a:defRPr lang="en-US" sz="18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3pPr>
            <a:lvl4pPr>
              <a:defRPr lang="en-US" sz="1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4pPr>
            <a:lvl5pPr>
              <a:defRPr lang="en-US" sz="1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27645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mp; Subtitle Left">
    <p:spTree>
      <p:nvGrpSpPr>
        <p:cNvPr id="1" name=""/>
        <p:cNvGrpSpPr/>
        <p:nvPr/>
      </p:nvGrpSpPr>
      <p:grpSpPr>
        <a:xfrm>
          <a:off x="0" y="0"/>
          <a:ext cx="0" cy="0"/>
          <a:chOff x="0" y="0"/>
          <a:chExt cx="0" cy="0"/>
        </a:xfrm>
      </p:grpSpPr>
      <p:sp>
        <p:nvSpPr>
          <p:cNvPr id="8" name="Title Background"/>
          <p:cNvSpPr/>
          <p:nvPr/>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156028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Subtitle Right">
    <p:spTree>
      <p:nvGrpSpPr>
        <p:cNvPr id="1" name=""/>
        <p:cNvGrpSpPr/>
        <p:nvPr/>
      </p:nvGrpSpPr>
      <p:grpSpPr>
        <a:xfrm>
          <a:off x="0" y="0"/>
          <a:ext cx="0" cy="0"/>
          <a:chOff x="0" y="0"/>
          <a:chExt cx="0" cy="0"/>
        </a:xfrm>
      </p:grpSpPr>
      <p:sp>
        <p:nvSpPr>
          <p:cNvPr id="8" name="Title Background"/>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8068660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Only Left">
    <p:spTree>
      <p:nvGrpSpPr>
        <p:cNvPr id="1" name=""/>
        <p:cNvGrpSpPr/>
        <p:nvPr/>
      </p:nvGrpSpPr>
      <p:grpSpPr>
        <a:xfrm>
          <a:off x="0" y="0"/>
          <a:ext cx="0" cy="0"/>
          <a:chOff x="0" y="0"/>
          <a:chExt cx="0" cy="0"/>
        </a:xfrm>
      </p:grpSpPr>
      <p:sp>
        <p:nvSpPr>
          <p:cNvPr id="8" name="Title background"/>
          <p:cNvSpPr/>
          <p:nvPr/>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336828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Only Right">
    <p:spTree>
      <p:nvGrpSpPr>
        <p:cNvPr id="1" name=""/>
        <p:cNvGrpSpPr/>
        <p:nvPr/>
      </p:nvGrpSpPr>
      <p:grpSpPr>
        <a:xfrm>
          <a:off x="0" y="0"/>
          <a:ext cx="0" cy="0"/>
          <a:chOff x="0" y="0"/>
          <a:chExt cx="0" cy="0"/>
        </a:xfrm>
      </p:grpSpPr>
      <p:sp>
        <p:nvSpPr>
          <p:cNvPr id="8" name="Rectangle 7"/>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83350321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859920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mp; Subtitle Right">
    <p:spTree>
      <p:nvGrpSpPr>
        <p:cNvPr id="1" name=""/>
        <p:cNvGrpSpPr/>
        <p:nvPr/>
      </p:nvGrpSpPr>
      <p:grpSpPr>
        <a:xfrm>
          <a:off x="0" y="0"/>
          <a:ext cx="0" cy="0"/>
          <a:chOff x="0" y="0"/>
          <a:chExt cx="0" cy="0"/>
        </a:xfrm>
      </p:grpSpPr>
      <p:sp>
        <p:nvSpPr>
          <p:cNvPr id="8" name="Title Background"/>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1pPr>
            <a:lvl2pPr marL="4572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2pPr>
            <a:lvl3pPr marL="9144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3pPr>
            <a:lvl4pPr marL="13716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698489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07556411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79907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9943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1"/>
          <p:cNvSpPr>
            <a:spLocks noGrp="1"/>
          </p:cNvSpPr>
          <p:nvPr>
            <p:ph type="body" sz="half" idx="2"/>
          </p:nvPr>
        </p:nvSpPr>
        <p:spPr>
          <a:xfrm>
            <a:off x="1828800" y="5562600"/>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124744" y="1524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2"/>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6" hasCustomPrompt="1"/>
          </p:nvPr>
        </p:nvSpPr>
        <p:spPr>
          <a:xfrm>
            <a:off x="3886200" y="4700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89579262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1295400"/>
            <a:ext cx="9144000" cy="4648200"/>
          </a:xfrm>
          <a:prstGeom prst="rect">
            <a:avLst/>
          </a:prstGeom>
        </p:spPr>
        <p:txBody>
          <a:bodyPr/>
          <a:lstStyle/>
          <a:p>
            <a:r>
              <a:rPr lang="en-US" dirty="0"/>
              <a:t>Click icon to add media</a:t>
            </a:r>
          </a:p>
        </p:txBody>
      </p:sp>
      <p:sp>
        <p:nvSpPr>
          <p:cNvPr id="9" name="TextBox 8"/>
          <p:cNvSpPr txBox="1"/>
          <p:nvPr/>
        </p:nvSpPr>
        <p:spPr>
          <a:xfrm>
            <a:off x="2933700" y="59436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64596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xfrm>
            <a:off x="8305800" y="6477000"/>
            <a:ext cx="838200" cy="381000"/>
          </a:xfrm>
          <a:prstGeom prst="rect">
            <a:avLst/>
          </a:prstGeom>
        </p:spPr>
        <p:txBody>
          <a:bodyPr/>
          <a:lstStyle>
            <a:lvl1pPr>
              <a:defRPr/>
            </a:lvl1pPr>
          </a:lstStyle>
          <a:p>
            <a:pPr>
              <a:defRPr/>
            </a:pPr>
            <a:r>
              <a:rPr lang="en-US" dirty="0"/>
              <a:t>  </a:t>
            </a:r>
            <a:fld id="{86103F27-AA34-4069-B652-A178AD0674B3}" type="slidenum">
              <a:rPr lang="en-US"/>
              <a:pPr>
                <a:defRPr/>
              </a:pPr>
              <a:t>‹#›</a:t>
            </a:fld>
            <a:endParaRPr lang="en-US" dirty="0"/>
          </a:p>
        </p:txBody>
      </p:sp>
      <p:sp>
        <p:nvSpPr>
          <p:cNvPr id="4" name="Rectangle 6"/>
          <p:cNvSpPr>
            <a:spLocks noGrp="1" noChangeArrowheads="1"/>
          </p:cNvSpPr>
          <p:nvPr>
            <p:ph type="sldNum" sz="quarter" idx="11"/>
          </p:nvPr>
        </p:nvSpPr>
        <p:spPr>
          <a:xfrm>
            <a:off x="8305800" y="6477000"/>
            <a:ext cx="838200" cy="381000"/>
          </a:xfrm>
          <a:prstGeom prst="rect">
            <a:avLst/>
          </a:prstGeom>
        </p:spPr>
        <p:txBody>
          <a:bodyPr/>
          <a:lstStyle>
            <a:lvl1pPr>
              <a:defRPr/>
            </a:lvl1pPr>
          </a:lstStyle>
          <a:p>
            <a:pPr>
              <a:defRPr/>
            </a:pPr>
            <a:r>
              <a:rPr lang="en-US" dirty="0"/>
              <a:t>1-</a:t>
            </a:r>
            <a:fld id="{1837EFBA-6031-446B-9BE3-4ED7B501BA3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515292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642757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845752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5869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Only Left">
    <p:spTree>
      <p:nvGrpSpPr>
        <p:cNvPr id="1" name=""/>
        <p:cNvGrpSpPr/>
        <p:nvPr/>
      </p:nvGrpSpPr>
      <p:grpSpPr>
        <a:xfrm>
          <a:off x="0" y="0"/>
          <a:ext cx="0" cy="0"/>
          <a:chOff x="0" y="0"/>
          <a:chExt cx="0" cy="0"/>
        </a:xfrm>
      </p:grpSpPr>
      <p:sp>
        <p:nvSpPr>
          <p:cNvPr id="8" name="Title background"/>
          <p:cNvSpPr/>
          <p:nvPr/>
        </p:nvSpPr>
        <p:spPr>
          <a:xfrm>
            <a:off x="0" y="2438400"/>
            <a:ext cx="4876800" cy="22098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152400" y="2590800"/>
            <a:ext cx="4724400" cy="18288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6"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9-</a:t>
            </a:r>
            <a:fld id="{1837EFBA-6031-446B-9BE3-4ED7B501BA39}" type="slidenum">
              <a:rPr lang="en-US" smtClean="0"/>
              <a:pPr>
                <a:defRPr/>
              </a:pPr>
              <a:t>‹#›</a:t>
            </a:fld>
            <a:endParaRPr lang="en-US" dirty="0"/>
          </a:p>
        </p:txBody>
      </p:sp>
      <p:pic>
        <p:nvPicPr>
          <p:cNvPr id="3" name="Picture 2" descr="Edmonds10e19md_nm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729702"/>
            <a:ext cx="3810000" cy="4985298"/>
          </a:xfrm>
          <a:prstGeom prst="rect">
            <a:avLst/>
          </a:prstGeom>
        </p:spPr>
      </p:pic>
    </p:spTree>
    <p:extLst>
      <p:ext uri="{BB962C8B-B14F-4D97-AF65-F5344CB8AC3E}">
        <p14:creationId xmlns:p14="http://schemas.microsoft.com/office/powerpoint/2010/main" val="1941312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91732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4179199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50291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Text Placeholder 3"/>
          <p:cNvSpPr>
            <a:spLocks noGrp="1"/>
          </p:cNvSpPr>
          <p:nvPr>
            <p:ph type="body" sz="quarter" idx="12" hasCustomPrompt="1"/>
          </p:nvPr>
        </p:nvSpPr>
        <p:spPr>
          <a:xfrm>
            <a:off x="3810000" y="61722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82429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562600"/>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Picture Placeholder 2"/>
          <p:cNvSpPr>
            <a:spLocks noGrp="1"/>
          </p:cNvSpPr>
          <p:nvPr>
            <p:ph type="pic" idx="1"/>
          </p:nvPr>
        </p:nvSpPr>
        <p:spPr>
          <a:xfrm>
            <a:off x="1124744" y="3048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91264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990600"/>
            <a:ext cx="9144000" cy="5105400"/>
          </a:xfrm>
          <a:prstGeom prst="rect">
            <a:avLst/>
          </a:prstGeom>
        </p:spPr>
        <p:txBody>
          <a:bodyPr/>
          <a:lstStyle/>
          <a:p>
            <a:r>
              <a:rPr lang="en-US" dirty="0"/>
              <a:t>Click icon to add media</a:t>
            </a:r>
          </a:p>
        </p:txBody>
      </p:sp>
      <p:sp>
        <p:nvSpPr>
          <p:cNvPr id="9" name="TextBox 8"/>
          <p:cNvSpPr txBox="1"/>
          <p:nvPr userDrawn="1"/>
        </p:nvSpPr>
        <p:spPr>
          <a:xfrm>
            <a:off x="2933700" y="60960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baseline="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147323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43386"/>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743200"/>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3717860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_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023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32661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8" name="Text Placeholder 3"/>
          <p:cNvSpPr>
            <a:spLocks noGrp="1"/>
          </p:cNvSpPr>
          <p:nvPr>
            <p:ph type="body" sz="quarter" idx="12" hasCustomPrompt="1"/>
          </p:nvPr>
        </p:nvSpPr>
        <p:spPr>
          <a:xfrm>
            <a:off x="3886200" y="65294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11879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Only Left">
    <p:spTree>
      <p:nvGrpSpPr>
        <p:cNvPr id="1" name=""/>
        <p:cNvGrpSpPr/>
        <p:nvPr/>
      </p:nvGrpSpPr>
      <p:grpSpPr>
        <a:xfrm>
          <a:off x="0" y="0"/>
          <a:ext cx="0" cy="0"/>
          <a:chOff x="0" y="0"/>
          <a:chExt cx="0" cy="0"/>
        </a:xfrm>
      </p:grpSpPr>
      <p:sp>
        <p:nvSpPr>
          <p:cNvPr id="8" name="Title background"/>
          <p:cNvSpPr/>
          <p:nvPr/>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6"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394844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lor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10" name="Text Placeholder 3"/>
          <p:cNvSpPr>
            <a:spLocks noGrp="1"/>
          </p:cNvSpPr>
          <p:nvPr>
            <p:ph type="body" sz="quarter" idx="12" hasCustomPrompt="1"/>
          </p:nvPr>
        </p:nvSpPr>
        <p:spPr>
          <a:xfrm>
            <a:off x="3886200" y="65294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874073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975049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_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491004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r>
              <a:rPr lang="en-US" dirty="0"/>
              <a:t>Click icon to add media</a:t>
            </a:r>
          </a:p>
        </p:txBody>
      </p:sp>
      <p:sp>
        <p:nvSpPr>
          <p:cNvPr id="9" name="TextBox 8"/>
          <p:cNvSpPr txBox="1"/>
          <p:nvPr userDrawn="1"/>
        </p:nvSpPr>
        <p:spPr>
          <a:xfrm>
            <a:off x="2933700" y="6382757"/>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3"/>
          <p:cNvSpPr>
            <a:spLocks noGrp="1"/>
          </p:cNvSpPr>
          <p:nvPr>
            <p:ph type="body" sz="quarter" idx="12"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810240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2166567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634985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2633015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76725"/>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776539"/>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200439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5"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16969517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528" userDrawn="1">
          <p15:clr>
            <a:srgbClr val="FBAE40"/>
          </p15:clr>
        </p15:guide>
        <p15:guide id="3" pos="51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Only Right">
    <p:spTree>
      <p:nvGrpSpPr>
        <p:cNvPr id="1" name=""/>
        <p:cNvGrpSpPr/>
        <p:nvPr/>
      </p:nvGrpSpPr>
      <p:grpSpPr>
        <a:xfrm>
          <a:off x="0" y="0"/>
          <a:ext cx="0" cy="0"/>
          <a:chOff x="0" y="0"/>
          <a:chExt cx="0" cy="0"/>
        </a:xfrm>
      </p:grpSpPr>
      <p:sp>
        <p:nvSpPr>
          <p:cNvPr id="8" name="Rectangle 7"/>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263608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84644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528" userDrawn="1">
          <p15:clr>
            <a:srgbClr val="FBAE40"/>
          </p15:clr>
        </p15:guide>
        <p15:guide id="3" pos="5136"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1493" y="228600"/>
            <a:ext cx="9146987"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5410201"/>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5410201"/>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516921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_Comparison">
    <p:spTree>
      <p:nvGrpSpPr>
        <p:cNvPr id="1" name=""/>
        <p:cNvGrpSpPr/>
        <p:nvPr/>
      </p:nvGrpSpPr>
      <p:grpSpPr>
        <a:xfrm>
          <a:off x="0" y="0"/>
          <a:ext cx="0" cy="0"/>
          <a:chOff x="0" y="0"/>
          <a:chExt cx="0" cy="0"/>
        </a:xfrm>
      </p:grpSpPr>
      <p:sp>
        <p:nvSpPr>
          <p:cNvPr id="8" name="Title 1"/>
          <p:cNvSpPr>
            <a:spLocks noGrp="1"/>
          </p:cNvSpPr>
          <p:nvPr>
            <p:ph type="title"/>
          </p:nvPr>
        </p:nvSpPr>
        <p:spPr>
          <a:xfrm>
            <a:off x="-1493" y="228600"/>
            <a:ext cx="9146987"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11430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828800"/>
            <a:ext cx="4040188" cy="472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430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28800"/>
            <a:ext cx="4041775" cy="472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274598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531993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_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115785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or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6"/>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0" name="Text Placeholder 6"/>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4158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_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0635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22860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576025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990600"/>
            <a:ext cx="9144000" cy="5410200"/>
          </a:xfrm>
          <a:prstGeom prst="rect">
            <a:avLst/>
          </a:prstGeom>
        </p:spPr>
        <p:txBody>
          <a:bodyPr/>
          <a:lstStyle/>
          <a:p>
            <a:r>
              <a:rPr lang="en-US" dirty="0"/>
              <a:t>Click icon to add media</a:t>
            </a:r>
          </a:p>
        </p:txBody>
      </p:sp>
      <p:sp>
        <p:nvSpPr>
          <p:cNvPr id="9" name="TextBox 8"/>
          <p:cNvSpPr txBox="1"/>
          <p:nvPr userDrawn="1"/>
        </p:nvSpPr>
        <p:spPr>
          <a:xfrm>
            <a:off x="2933700" y="6382757"/>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139449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609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54102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00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362200"/>
            <a:ext cx="8686800" cy="1752600"/>
          </a:xfrm>
          <a:prstGeom prst="rect">
            <a:avLst/>
          </a:prstGeom>
        </p:spPr>
        <p:txBody>
          <a:bodyPr/>
          <a:lstStyle>
            <a:lvl1pPr marL="0" indent="0" algn="ctr">
              <a:buNone/>
              <a:defRPr lang="en-US" sz="3600" b="0" kern="1200" dirty="0">
                <a:solidFill>
                  <a:schemeClr val="tx1"/>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4" name="Title 3"/>
          <p:cNvSpPr>
            <a:spLocks noGrp="1"/>
          </p:cNvSpPr>
          <p:nvPr>
            <p:ph type="title"/>
          </p:nvPr>
        </p:nvSpPr>
        <p:spPr>
          <a:xfrm>
            <a:off x="228600" y="1524000"/>
            <a:ext cx="8686800" cy="594360"/>
          </a:xfrm>
          <a:prstGeom prst="rect">
            <a:avLst/>
          </a:prstGeom>
        </p:spPr>
        <p:txBody>
          <a:bodyPr/>
          <a:lstStyle>
            <a:lvl1pPr>
              <a:defRPr lang="en-US" sz="4400" b="1" kern="1200" dirty="0">
                <a:solidFill>
                  <a:schemeClr val="bg2"/>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402591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4724400"/>
            <a:ext cx="5181600" cy="609600"/>
          </a:xfrm>
          <a:prstGeom prst="rect">
            <a:avLst/>
          </a:prstGeom>
          <a:effectLst>
            <a:outerShdw blurRad="50800" dist="38100" dir="5400000" algn="t" rotWithShape="0">
              <a:prstClr val="black">
                <a:alpha val="40000"/>
              </a:prstClr>
            </a:outerShdw>
          </a:effectLst>
        </p:spPr>
        <p:txBody>
          <a:bodyPr/>
          <a:lstStyle>
            <a:lvl1pPr algn="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5403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87028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300683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ctrTitle"/>
          </p:nvPr>
        </p:nvSpPr>
        <p:spPr>
          <a:xfrm>
            <a:off x="3733800" y="4724400"/>
            <a:ext cx="51816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2382340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609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54102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683555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4724400"/>
            <a:ext cx="5181600" cy="609600"/>
          </a:xfrm>
          <a:prstGeom prst="rect">
            <a:avLst/>
          </a:prstGeom>
          <a:effectLst>
            <a:outerShdw blurRad="50800" dist="38100" dir="5400000" algn="t" rotWithShape="0">
              <a:prstClr val="black">
                <a:alpha val="40000"/>
              </a:prstClr>
            </a:outerShdw>
          </a:effectLst>
        </p:spPr>
        <p:txBody>
          <a:bodyPr/>
          <a:lstStyle>
            <a:lvl1pPr algn="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5403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332343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557942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ctrTitle"/>
          </p:nvPr>
        </p:nvSpPr>
        <p:spPr>
          <a:xfrm>
            <a:off x="3733800" y="4724400"/>
            <a:ext cx="51816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009116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
    <p:spTree>
      <p:nvGrpSpPr>
        <p:cNvPr id="1" name=""/>
        <p:cNvGrpSpPr/>
        <p:nvPr/>
      </p:nvGrpSpPr>
      <p:grpSpPr>
        <a:xfrm>
          <a:off x="0" y="0"/>
          <a:ext cx="0" cy="0"/>
          <a:chOff x="0" y="0"/>
          <a:chExt cx="0" cy="0"/>
        </a:xfrm>
      </p:grpSpPr>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4" name="Title 3"/>
          <p:cNvSpPr>
            <a:spLocks noGrp="1"/>
          </p:cNvSpPr>
          <p:nvPr>
            <p:ph type="title"/>
          </p:nvPr>
        </p:nvSpPr>
        <p:spPr>
          <a:xfrm>
            <a:off x="228600" y="2362200"/>
            <a:ext cx="8686800" cy="1752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362441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3"/>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15" name="Text Placeholder 14"/>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49214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6"/>
          <p:cNvSpPr>
            <a:spLocks noGrp="1"/>
          </p:cNvSpPr>
          <p:nvPr>
            <p:ph type="body" sz="quarter" idx="12"/>
          </p:nvPr>
        </p:nvSpPr>
        <p:spPr>
          <a:xfrm>
            <a:off x="457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0" name="Text Placeholder 6"/>
          <p:cNvSpPr>
            <a:spLocks noGrp="1"/>
          </p:cNvSpPr>
          <p:nvPr>
            <p:ph type="body" sz="quarter" idx="13"/>
          </p:nvPr>
        </p:nvSpPr>
        <p:spPr>
          <a:xfrm>
            <a:off x="4648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8"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20" name="Text Placeholder 19"/>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400"/>
            </a:lvl1pPr>
          </a:lstStyle>
          <a:p>
            <a:pPr lvl="0"/>
            <a:r>
              <a:rPr lang="en-US"/>
              <a:t>Click to edit Master text styles</a:t>
            </a:r>
          </a:p>
        </p:txBody>
      </p:sp>
      <p:sp>
        <p:nvSpPr>
          <p:cNvPr id="25" name="Text Placeholder 24"/>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400"/>
            </a:lvl1pPr>
          </a:lstStyle>
          <a:p>
            <a:pPr lvl="0"/>
            <a:r>
              <a:rPr lang="en-US"/>
              <a:t>Click to edit Master text styles</a:t>
            </a:r>
          </a:p>
        </p:txBody>
      </p:sp>
      <p:sp>
        <p:nvSpPr>
          <p:cNvPr id="27" name="Text Placeholder 26"/>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400"/>
            </a:lvl1pPr>
          </a:lstStyle>
          <a:p>
            <a:pPr lvl="0"/>
            <a:r>
              <a:rPr lang="en-US"/>
              <a:t>Click to edit Master text styles</a:t>
            </a:r>
          </a:p>
        </p:txBody>
      </p:sp>
    </p:spTree>
    <p:extLst>
      <p:ext uri="{BB962C8B-B14F-4D97-AF65-F5344CB8AC3E}">
        <p14:creationId xmlns:p14="http://schemas.microsoft.com/office/powerpoint/2010/main" val="365626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lang="en-US" sz="44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lang="en-US" sz="2000" b="0" kern="1200" dirty="0">
                <a:solidFill>
                  <a:schemeClr val="accent3"/>
                </a:solidFill>
                <a:latin typeface="+mj-lt"/>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535826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lang="en-US" sz="2600" b="0" kern="1200" dirty="0">
                <a:solidFill>
                  <a:schemeClr val="tx1"/>
                </a:solidFill>
                <a:latin typeface="+mn-lt"/>
                <a:ea typeface="Verdana" panose="020B0604030504040204" pitchFamily="34" charset="0"/>
                <a:cs typeface="Verdana" panose="020B0604030504040204" pitchFamily="34" charset="0"/>
              </a:defRPr>
            </a:lvl1pPr>
            <a:lvl2pPr>
              <a:spcAft>
                <a:spcPts val="800"/>
              </a:spcAft>
              <a:defRPr lang="en-US" sz="2000" b="0" kern="1200" dirty="0">
                <a:solidFill>
                  <a:schemeClr val="tx1"/>
                </a:solidFill>
                <a:latin typeface="+mn-lt"/>
                <a:ea typeface="Verdana" panose="020B0604030504040204" pitchFamily="34" charset="0"/>
                <a:cs typeface="Verdana" panose="020B0604030504040204" pitchFamily="34" charset="0"/>
              </a:defRPr>
            </a:lvl2pPr>
            <a:lvl3pPr>
              <a:spcAft>
                <a:spcPts val="800"/>
              </a:spcAft>
              <a:defRPr lang="en-US" sz="1800" b="0" kern="1200" dirty="0">
                <a:solidFill>
                  <a:schemeClr val="tx1"/>
                </a:solidFill>
                <a:latin typeface="+mn-lt"/>
                <a:ea typeface="Verdana" panose="020B0604030504040204" pitchFamily="34" charset="0"/>
                <a:cs typeface="Verdana" panose="020B0604030504040204" pitchFamily="34" charset="0"/>
              </a:defRPr>
            </a:lvl3pPr>
            <a:lvl4pPr>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4pPr>
            <a:lvl5pPr>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5pPr>
          </a:lstStyle>
          <a:p>
            <a:pPr lvl="0"/>
            <a:r>
              <a:rPr lang="en-US" dirty="0"/>
              <a:t>Click to edit Master text </a:t>
            </a:r>
            <a:r>
              <a:rPr lang="en-US" dirty="0" smtClean="0"/>
              <a:t>styles</a:t>
            </a:r>
          </a:p>
          <a:p>
            <a:pPr lvl="1"/>
            <a:r>
              <a:rPr lang="en-US" dirty="0" smtClean="0"/>
              <a:t>Second level</a:t>
            </a:r>
          </a:p>
          <a:p>
            <a:pPr lvl="2"/>
            <a:r>
              <a:rPr lang="en-US" dirty="0" smtClean="0"/>
              <a:t>Third </a:t>
            </a:r>
            <a:r>
              <a:rPr lang="en-US" dirty="0"/>
              <a:t>level</a:t>
            </a:r>
          </a:p>
          <a:p>
            <a:pPr lvl="3"/>
            <a:r>
              <a:rPr lang="en-US" dirty="0"/>
              <a:t>Fourth level</a:t>
            </a:r>
          </a:p>
          <a:p>
            <a:pPr lvl="4"/>
            <a:r>
              <a:rPr lang="en-US" dirty="0"/>
              <a:t>Fifth level</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3173816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png"/><Relationship Id="rId28"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4.gif"/><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4.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theme" Target="../theme/theme5.xml"/><Relationship Id="rId1" Type="http://schemas.openxmlformats.org/officeDocument/2006/relationships/slideLayout" Target="../slideLayouts/slideLayout59.xml"/><Relationship Id="rId2"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theme" Target="../theme/theme6.xml"/><Relationship Id="rId1" Type="http://schemas.openxmlformats.org/officeDocument/2006/relationships/slideLayout" Target="../slideLayouts/slideLayout63.xml"/><Relationship Id="rId2"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4" Type="http://schemas.openxmlformats.org/officeDocument/2006/relationships/image" Target="../media/image5.png"/><Relationship Id="rId1" Type="http://schemas.openxmlformats.org/officeDocument/2006/relationships/slideLayout" Target="../slideLayouts/slideLayout67.xml"/><Relationship Id="rId2"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1.xml"/><Relationship Id="rId4" Type="http://schemas.openxmlformats.org/officeDocument/2006/relationships/theme" Target="../theme/theme8.xml"/><Relationship Id="rId1" Type="http://schemas.openxmlformats.org/officeDocument/2006/relationships/slideLayout" Target="../slideLayouts/slideLayout69.xml"/><Relationship Id="rId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ctangle 12"/>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Picture 11" descr="Tagline: Because learning changes everythi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11696"/>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mn-lt"/>
                <a:ea typeface="+mn-ea"/>
                <a:cs typeface="+mn-cs"/>
              </a:rPr>
              <a:t>Copyright ©2019 McGraw-Hill Education. All rights reserved. No reproduction or distribution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mn-lt"/>
              <a:ea typeface="+mn-ea"/>
              <a:cs typeface="+mn-cs"/>
            </a:endParaRPr>
          </a:p>
        </p:txBody>
      </p:sp>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52"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3" r:id="rId2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Picture 1" descr="Tag line: Because learning changes everyth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Text Placeholder 2"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descr="©McGraw-Hill Education&#10;"/>
          <p:cNvSpPr txBox="1"/>
          <p:nvPr/>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extBox 4"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TextBox 7"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2.bin"/><Relationship Id="rId5"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90800"/>
            <a:ext cx="4876800" cy="1981200"/>
          </a:xfrm>
        </p:spPr>
        <p:txBody>
          <a:bodyPr/>
          <a:lstStyle/>
          <a:p>
            <a:r>
              <a:rPr lang="en-US" b="1" dirty="0">
                <a:ea typeface="Tahoma" panose="020B0604030504040204" pitchFamily="34" charset="0"/>
                <a:cs typeface="Tahoma" panose="020B0604030504040204" pitchFamily="34" charset="0"/>
              </a:rPr>
              <a:t>Chapter 9</a:t>
            </a:r>
            <a:br>
              <a:rPr lang="en-US" b="1" dirty="0">
                <a:ea typeface="Tahoma" panose="020B0604030504040204" pitchFamily="34" charset="0"/>
                <a:cs typeface="Tahoma" panose="020B0604030504040204" pitchFamily="34" charset="0"/>
              </a:rPr>
            </a:br>
            <a:r>
              <a:rPr lang="en-US" b="1" dirty="0">
                <a:ea typeface="Tahoma" panose="020B0604030504040204" pitchFamily="34" charset="0"/>
                <a:cs typeface="Tahoma" panose="020B0604030504040204" pitchFamily="34" charset="0"/>
              </a:rPr>
              <a:t>Accounting for Current Liabilities and Payroll</a:t>
            </a:r>
            <a:endParaRPr lang="en-US" dirty="0">
              <a:ea typeface="Tahoma" panose="020B0604030504040204" pitchFamily="34" charset="0"/>
              <a:cs typeface="Tahoma" panose="020B0604030504040204" pitchFamily="34" charset="0"/>
            </a:endParaRPr>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6232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9-2: Show how sales tax liabilities affect financial statements.</a:t>
            </a:r>
            <a:br>
              <a:rPr lang="en-US" dirty="0"/>
            </a:br>
            <a:endParaRPr lang="en-US" dirty="0"/>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9-</a:t>
            </a:r>
            <a:fld id="{8E04DE85-5BF3-4C03-A70B-7F1A18BE4AC7}" type="slidenum">
              <a:rPr lang="en-US" smtClean="0">
                <a:solidFill>
                  <a:schemeClr val="bg1"/>
                </a:solidFill>
                <a:cs typeface="Arial" charset="0"/>
              </a:rPr>
              <a:pPr/>
              <a:t>9</a:t>
            </a:fld>
            <a:endParaRPr lang="en-US" dirty="0">
              <a:solidFill>
                <a:schemeClr val="bg1"/>
              </a:solidFill>
              <a:cs typeface="Arial" charset="0"/>
            </a:endParaRPr>
          </a:p>
        </p:txBody>
      </p:sp>
    </p:spTree>
    <p:extLst>
      <p:ext uri="{BB962C8B-B14F-4D97-AF65-F5344CB8AC3E}">
        <p14:creationId xmlns:p14="http://schemas.microsoft.com/office/powerpoint/2010/main" val="3892499229"/>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751F5B-6C78-4E9B-A849-725BD8130063}"/>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Sales Tax</a:t>
            </a:r>
          </a:p>
        </p:txBody>
      </p:sp>
      <p:sp>
        <p:nvSpPr>
          <p:cNvPr id="4" name="Content Placeholder 3"/>
          <p:cNvSpPr>
            <a:spLocks noGrp="1"/>
          </p:cNvSpPr>
          <p:nvPr>
            <p:ph idx="1"/>
          </p:nvPr>
        </p:nvSpPr>
        <p:spPr/>
        <p:txBody>
          <a:bodyPr/>
          <a:lstStyle/>
          <a:p>
            <a:r>
              <a:rPr lang="en-US" sz="2600" dirty="0"/>
              <a:t>Most states require retailers to collect sales tax on goods sold to their customers.</a:t>
            </a:r>
          </a:p>
          <a:p>
            <a:r>
              <a:rPr lang="en-US" sz="2600" dirty="0">
                <a:cs typeface="Tahoma" pitchFamily="34" charset="0"/>
              </a:rPr>
              <a:t>Retailers collect the tax from customers and remit the tax to the state at regular intervals.</a:t>
            </a:r>
          </a:p>
          <a:p>
            <a:endParaRPr lang="en-US" dirty="0"/>
          </a:p>
        </p:txBody>
      </p:sp>
      <p:sp>
        <p:nvSpPr>
          <p:cNvPr id="6" name="Text Placeholder 5"/>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 xmlns:a16="http://schemas.microsoft.com/office/drawing/2014/main" id="{AD9AB718-AF55-4F70-BE72-5CB12462EE5A}"/>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9-</a:t>
            </a:r>
            <a:fld id="{86103F27-AA34-4069-B652-A178AD0674B3}" type="slidenum">
              <a:rPr lang="en-US" smtClean="0">
                <a:solidFill>
                  <a:schemeClr val="bg1"/>
                </a:solidFill>
              </a:rPr>
              <a:pPr>
                <a:defRPr/>
              </a:pPr>
              <a:t>10</a:t>
            </a:fld>
            <a:endParaRPr lang="en-US" dirty="0">
              <a:solidFill>
                <a:schemeClr val="bg1"/>
              </a:solidFill>
            </a:endParaRPr>
          </a:p>
        </p:txBody>
      </p:sp>
    </p:spTree>
    <p:extLst>
      <p:ext uri="{BB962C8B-B14F-4D97-AF65-F5344CB8AC3E}">
        <p14:creationId xmlns:p14="http://schemas.microsoft.com/office/powerpoint/2010/main" val="16739112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Collecting Sales Tax</a:t>
            </a:r>
            <a:endParaRPr lang="en-US" sz="32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dirty="0">
                <a:solidFill>
                  <a:srgbClr val="000000"/>
                </a:solidFill>
              </a:rPr>
              <a:t>Event 1:  Herrera Supply Company (HSC) sells merchandise to a customer for $2,000 cash in a state where the sales tax rate is </a:t>
            </a:r>
            <a:r>
              <a:rPr lang="en-US" dirty="0" smtClean="0">
                <a:solidFill>
                  <a:srgbClr val="000000"/>
                </a:solidFill>
              </a:rPr>
              <a:t>6%.</a:t>
            </a:r>
            <a:endParaRPr lang="en-US" dirty="0">
              <a:solidFill>
                <a:srgbClr val="000000"/>
              </a:solidFill>
              <a:effectLst>
                <a:outerShdw blurRad="38100" dist="38100" dir="2700000" algn="tl">
                  <a:srgbClr val="FFFFFF"/>
                </a:outerShdw>
              </a:effectLst>
            </a:endParaRP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11</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2277287563"/>
              </p:ext>
            </p:extLst>
          </p:nvPr>
        </p:nvGraphicFramePr>
        <p:xfrm>
          <a:off x="228600" y="4267200"/>
          <a:ext cx="8796062" cy="1540992"/>
        </p:xfrm>
        <a:graphic>
          <a:graphicData uri="http://schemas.openxmlformats.org/drawingml/2006/table">
            <a:tbl>
              <a:tblPr firstRow="1" firstCol="1" bandRow="1">
                <a:tableStyleId>{5C22544A-7EE6-4342-B048-85BDC9FD1C3A}</a:tableStyleId>
              </a:tblPr>
              <a:tblGrid>
                <a:gridCol w="626304">
                  <a:extLst>
                    <a:ext uri="{9D8B030D-6E8A-4147-A177-3AD203B41FA5}">
                      <a16:colId xmlns="" xmlns:a16="http://schemas.microsoft.com/office/drawing/2014/main" val="4038268786"/>
                    </a:ext>
                  </a:extLst>
                </a:gridCol>
                <a:gridCol w="163848">
                  <a:extLst>
                    <a:ext uri="{9D8B030D-6E8A-4147-A177-3AD203B41FA5}">
                      <a16:colId xmlns="" xmlns:a16="http://schemas.microsoft.com/office/drawing/2014/main" val="3906683118"/>
                    </a:ext>
                  </a:extLst>
                </a:gridCol>
                <a:gridCol w="546576">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1959332394"/>
                    </a:ext>
                  </a:extLst>
                </a:gridCol>
                <a:gridCol w="658463">
                  <a:extLst>
                    <a:ext uri="{9D8B030D-6E8A-4147-A177-3AD203B41FA5}">
                      <a16:colId xmlns="" xmlns:a16="http://schemas.microsoft.com/office/drawing/2014/main" val="3869363813"/>
                    </a:ext>
                  </a:extLst>
                </a:gridCol>
                <a:gridCol w="162560">
                  <a:extLst>
                    <a:ext uri="{9D8B030D-6E8A-4147-A177-3AD203B41FA5}">
                      <a16:colId xmlns="" xmlns:a16="http://schemas.microsoft.com/office/drawing/2014/main" val="695920123"/>
                    </a:ext>
                  </a:extLst>
                </a:gridCol>
                <a:gridCol w="732725">
                  <a:extLst>
                    <a:ext uri="{9D8B030D-6E8A-4147-A177-3AD203B41FA5}">
                      <a16:colId xmlns="" xmlns:a16="http://schemas.microsoft.com/office/drawing/2014/main" val="118549055"/>
                    </a:ext>
                  </a:extLst>
                </a:gridCol>
                <a:gridCol w="162560">
                  <a:extLst>
                    <a:ext uri="{9D8B030D-6E8A-4147-A177-3AD203B41FA5}">
                      <a16:colId xmlns="" xmlns:a16="http://schemas.microsoft.com/office/drawing/2014/main" val="2501135130"/>
                    </a:ext>
                  </a:extLst>
                </a:gridCol>
                <a:gridCol w="732725">
                  <a:extLst>
                    <a:ext uri="{9D8B030D-6E8A-4147-A177-3AD203B41FA5}">
                      <a16:colId xmlns="" xmlns:a16="http://schemas.microsoft.com/office/drawing/2014/main" val="322333968"/>
                    </a:ext>
                  </a:extLst>
                </a:gridCol>
                <a:gridCol w="162560">
                  <a:extLst>
                    <a:ext uri="{9D8B030D-6E8A-4147-A177-3AD203B41FA5}">
                      <a16:colId xmlns="" xmlns:a16="http://schemas.microsoft.com/office/drawing/2014/main" val="3352611176"/>
                    </a:ext>
                  </a:extLst>
                </a:gridCol>
                <a:gridCol w="831959">
                  <a:extLst>
                    <a:ext uri="{9D8B030D-6E8A-4147-A177-3AD203B41FA5}">
                      <a16:colId xmlns="" xmlns:a16="http://schemas.microsoft.com/office/drawing/2014/main" val="3201792686"/>
                    </a:ext>
                  </a:extLst>
                </a:gridCol>
                <a:gridCol w="162560">
                  <a:extLst>
                    <a:ext uri="{9D8B030D-6E8A-4147-A177-3AD203B41FA5}">
                      <a16:colId xmlns="" xmlns:a16="http://schemas.microsoft.com/office/drawing/2014/main" val="1493837017"/>
                    </a:ext>
                  </a:extLst>
                </a:gridCol>
                <a:gridCol w="751840">
                  <a:extLst>
                    <a:ext uri="{9D8B030D-6E8A-4147-A177-3AD203B41FA5}">
                      <a16:colId xmlns="" xmlns:a16="http://schemas.microsoft.com/office/drawing/2014/main" val="850383387"/>
                    </a:ext>
                  </a:extLst>
                </a:gridCol>
                <a:gridCol w="162560">
                  <a:extLst>
                    <a:ext uri="{9D8B030D-6E8A-4147-A177-3AD203B41FA5}">
                      <a16:colId xmlns="" xmlns:a16="http://schemas.microsoft.com/office/drawing/2014/main" val="3141023649"/>
                    </a:ext>
                  </a:extLst>
                </a:gridCol>
                <a:gridCol w="828040">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751840">
                  <a:extLst>
                    <a:ext uri="{9D8B030D-6E8A-4147-A177-3AD203B41FA5}">
                      <a16:colId xmlns="" xmlns:a16="http://schemas.microsoft.com/office/drawing/2014/main" val="2089963319"/>
                    </a:ext>
                  </a:extLst>
                </a:gridCol>
                <a:gridCol w="162560">
                  <a:extLst>
                    <a:ext uri="{9D8B030D-6E8A-4147-A177-3AD203B41FA5}">
                      <a16:colId xmlns="" xmlns:a16="http://schemas.microsoft.com/office/drawing/2014/main" val="563581978"/>
                    </a:ext>
                  </a:extLst>
                </a:gridCol>
                <a:gridCol w="548249">
                  <a:extLst>
                    <a:ext uri="{9D8B030D-6E8A-4147-A177-3AD203B41FA5}">
                      <a16:colId xmlns="" xmlns:a16="http://schemas.microsoft.com/office/drawing/2014/main" val="4138122333"/>
                    </a:ext>
                  </a:extLst>
                </a:gridCol>
                <a:gridCol w="323013">
                  <a:extLst>
                    <a:ext uri="{9D8B030D-6E8A-4147-A177-3AD203B41FA5}">
                      <a16:colId xmlns="" xmlns:a16="http://schemas.microsoft.com/office/drawing/2014/main" val="2181816611"/>
                    </a:ext>
                  </a:extLst>
                </a:gridCol>
              </a:tblGrid>
              <a:tr h="200533">
                <a:tc gridSpan="5">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0">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Van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Accum. Deprec.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Sales Tax Payable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2,120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120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2,000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2,000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2,000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2,120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2126282862"/>
              </p:ext>
            </p:extLst>
          </p:nvPr>
        </p:nvGraphicFramePr>
        <p:xfrm>
          <a:off x="1295400" y="2514600"/>
          <a:ext cx="6934200" cy="1435819"/>
        </p:xfrm>
        <a:graphic>
          <a:graphicData uri="http://schemas.openxmlformats.org/drawingml/2006/table">
            <a:tbl>
              <a:tblPr>
                <a:tableStyleId>{5C22544A-7EE6-4342-B048-85BDC9FD1C3A}</a:tableStyleId>
              </a:tblPr>
              <a:tblGrid>
                <a:gridCol w="1386840">
                  <a:extLst>
                    <a:ext uri="{9D8B030D-6E8A-4147-A177-3AD203B41FA5}">
                      <a16:colId xmlns="" xmlns:a16="http://schemas.microsoft.com/office/drawing/2014/main" val="1339959837"/>
                    </a:ext>
                  </a:extLst>
                </a:gridCol>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Event 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2,120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Sales Tax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120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solidFill>
                            <a:schemeClr val="tx1"/>
                          </a:solidFill>
                          <a:effectLst/>
                          <a:latin typeface="+mn-lt"/>
                          <a:ea typeface="Tahoma" panose="020B0604030504040204" pitchFamily="34" charset="0"/>
                          <a:cs typeface="Tahoma" panose="020B0604030504040204" pitchFamily="34" charset="0"/>
                        </a:rPr>
                        <a:t>        </a:t>
                      </a:r>
                      <a:r>
                        <a:rPr lang="en-US" sz="1400" b="0" i="0" u="none" strike="noStrike" dirty="0">
                          <a:solidFill>
                            <a:schemeClr val="tx1"/>
                          </a:solidFill>
                          <a:effectLst/>
                          <a:latin typeface="+mn-lt"/>
                          <a:ea typeface="Tahoma" panose="020B0604030504040204" pitchFamily="34" charset="0"/>
                          <a:cs typeface="Tahoma" panose="020B0604030504040204" pitchFamily="34" charset="0"/>
                        </a:rPr>
                        <a:t>Sales Revenue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2,000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06877390"/>
                  </a:ext>
                </a:extLst>
              </a:tr>
            </a:tbl>
          </a:graphicData>
        </a:graphic>
      </p:graphicFrame>
    </p:spTree>
    <p:extLst>
      <p:ext uri="{BB962C8B-B14F-4D97-AF65-F5344CB8AC3E}">
        <p14:creationId xmlns:p14="http://schemas.microsoft.com/office/powerpoint/2010/main" val="3361290381"/>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Remitting Sales Tax</a:t>
            </a:r>
            <a:endParaRPr lang="en-US" sz="32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sz="2600" dirty="0"/>
              <a:t>Event 2: Herrera remits the tax due to the state taxing authority.</a:t>
            </a:r>
            <a:endParaRPr lang="en-US" sz="2600" dirty="0">
              <a:effectLst>
                <a:outerShdw blurRad="38100" dist="38100" dir="2700000" algn="tl">
                  <a:srgbClr val="FFFFFF"/>
                </a:outerShdw>
              </a:effectLst>
            </a:endParaRPr>
          </a:p>
          <a:p>
            <a:pPr marL="0" indent="0">
              <a:buNone/>
            </a:pPr>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12</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1572163858"/>
              </p:ext>
            </p:extLst>
          </p:nvPr>
        </p:nvGraphicFramePr>
        <p:xfrm>
          <a:off x="152400" y="3962400"/>
          <a:ext cx="8796062" cy="1540992"/>
        </p:xfrm>
        <a:graphic>
          <a:graphicData uri="http://schemas.openxmlformats.org/drawingml/2006/table">
            <a:tbl>
              <a:tblPr firstRow="1" firstCol="1" bandRow="1">
                <a:tableStyleId>{5C22544A-7EE6-4342-B048-85BDC9FD1C3A}</a:tableStyleId>
              </a:tblPr>
              <a:tblGrid>
                <a:gridCol w="626304">
                  <a:extLst>
                    <a:ext uri="{9D8B030D-6E8A-4147-A177-3AD203B41FA5}">
                      <a16:colId xmlns="" xmlns:a16="http://schemas.microsoft.com/office/drawing/2014/main" val="4038268786"/>
                    </a:ext>
                  </a:extLst>
                </a:gridCol>
                <a:gridCol w="163848">
                  <a:extLst>
                    <a:ext uri="{9D8B030D-6E8A-4147-A177-3AD203B41FA5}">
                      <a16:colId xmlns="" xmlns:a16="http://schemas.microsoft.com/office/drawing/2014/main" val="3906683118"/>
                    </a:ext>
                  </a:extLst>
                </a:gridCol>
                <a:gridCol w="546576">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1959332394"/>
                    </a:ext>
                  </a:extLst>
                </a:gridCol>
                <a:gridCol w="658463">
                  <a:extLst>
                    <a:ext uri="{9D8B030D-6E8A-4147-A177-3AD203B41FA5}">
                      <a16:colId xmlns="" xmlns:a16="http://schemas.microsoft.com/office/drawing/2014/main" val="3869363813"/>
                    </a:ext>
                  </a:extLst>
                </a:gridCol>
                <a:gridCol w="162560">
                  <a:extLst>
                    <a:ext uri="{9D8B030D-6E8A-4147-A177-3AD203B41FA5}">
                      <a16:colId xmlns="" xmlns:a16="http://schemas.microsoft.com/office/drawing/2014/main" val="695920123"/>
                    </a:ext>
                  </a:extLst>
                </a:gridCol>
                <a:gridCol w="732725">
                  <a:extLst>
                    <a:ext uri="{9D8B030D-6E8A-4147-A177-3AD203B41FA5}">
                      <a16:colId xmlns="" xmlns:a16="http://schemas.microsoft.com/office/drawing/2014/main" val="118549055"/>
                    </a:ext>
                  </a:extLst>
                </a:gridCol>
                <a:gridCol w="162560">
                  <a:extLst>
                    <a:ext uri="{9D8B030D-6E8A-4147-A177-3AD203B41FA5}">
                      <a16:colId xmlns="" xmlns:a16="http://schemas.microsoft.com/office/drawing/2014/main" val="2501135130"/>
                    </a:ext>
                  </a:extLst>
                </a:gridCol>
                <a:gridCol w="732725">
                  <a:extLst>
                    <a:ext uri="{9D8B030D-6E8A-4147-A177-3AD203B41FA5}">
                      <a16:colId xmlns="" xmlns:a16="http://schemas.microsoft.com/office/drawing/2014/main" val="322333968"/>
                    </a:ext>
                  </a:extLst>
                </a:gridCol>
                <a:gridCol w="162560">
                  <a:extLst>
                    <a:ext uri="{9D8B030D-6E8A-4147-A177-3AD203B41FA5}">
                      <a16:colId xmlns="" xmlns:a16="http://schemas.microsoft.com/office/drawing/2014/main" val="3352611176"/>
                    </a:ext>
                  </a:extLst>
                </a:gridCol>
                <a:gridCol w="831959">
                  <a:extLst>
                    <a:ext uri="{9D8B030D-6E8A-4147-A177-3AD203B41FA5}">
                      <a16:colId xmlns="" xmlns:a16="http://schemas.microsoft.com/office/drawing/2014/main" val="3201792686"/>
                    </a:ext>
                  </a:extLst>
                </a:gridCol>
                <a:gridCol w="162560">
                  <a:extLst>
                    <a:ext uri="{9D8B030D-6E8A-4147-A177-3AD203B41FA5}">
                      <a16:colId xmlns="" xmlns:a16="http://schemas.microsoft.com/office/drawing/2014/main" val="1493837017"/>
                    </a:ext>
                  </a:extLst>
                </a:gridCol>
                <a:gridCol w="751840">
                  <a:extLst>
                    <a:ext uri="{9D8B030D-6E8A-4147-A177-3AD203B41FA5}">
                      <a16:colId xmlns="" xmlns:a16="http://schemas.microsoft.com/office/drawing/2014/main" val="850383387"/>
                    </a:ext>
                  </a:extLst>
                </a:gridCol>
                <a:gridCol w="162560">
                  <a:extLst>
                    <a:ext uri="{9D8B030D-6E8A-4147-A177-3AD203B41FA5}">
                      <a16:colId xmlns="" xmlns:a16="http://schemas.microsoft.com/office/drawing/2014/main" val="3141023649"/>
                    </a:ext>
                  </a:extLst>
                </a:gridCol>
                <a:gridCol w="828040">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751840">
                  <a:extLst>
                    <a:ext uri="{9D8B030D-6E8A-4147-A177-3AD203B41FA5}">
                      <a16:colId xmlns="" xmlns:a16="http://schemas.microsoft.com/office/drawing/2014/main" val="2089963319"/>
                    </a:ext>
                  </a:extLst>
                </a:gridCol>
                <a:gridCol w="162560">
                  <a:extLst>
                    <a:ext uri="{9D8B030D-6E8A-4147-A177-3AD203B41FA5}">
                      <a16:colId xmlns="" xmlns:a16="http://schemas.microsoft.com/office/drawing/2014/main" val="563581978"/>
                    </a:ext>
                  </a:extLst>
                </a:gridCol>
                <a:gridCol w="548249">
                  <a:extLst>
                    <a:ext uri="{9D8B030D-6E8A-4147-A177-3AD203B41FA5}">
                      <a16:colId xmlns="" xmlns:a16="http://schemas.microsoft.com/office/drawing/2014/main" val="4138122333"/>
                    </a:ext>
                  </a:extLst>
                </a:gridCol>
                <a:gridCol w="323013">
                  <a:extLst>
                    <a:ext uri="{9D8B030D-6E8A-4147-A177-3AD203B41FA5}">
                      <a16:colId xmlns="" xmlns:a16="http://schemas.microsoft.com/office/drawing/2014/main" val="2181816611"/>
                    </a:ext>
                  </a:extLst>
                </a:gridCol>
              </a:tblGrid>
              <a:tr h="200533">
                <a:tc gridSpan="5">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0">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Van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Accum. Deprec.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Sales Tax Payable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(120)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(120)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(120)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3459125814"/>
              </p:ext>
            </p:extLst>
          </p:nvPr>
        </p:nvGraphicFramePr>
        <p:xfrm>
          <a:off x="1219200" y="2362200"/>
          <a:ext cx="6934200" cy="1066800"/>
        </p:xfrm>
        <a:graphic>
          <a:graphicData uri="http://schemas.openxmlformats.org/drawingml/2006/table">
            <a:tbl>
              <a:tblPr>
                <a:tableStyleId>{5C22544A-7EE6-4342-B048-85BDC9FD1C3A}</a:tableStyleId>
              </a:tblPr>
              <a:tblGrid>
                <a:gridCol w="1386840">
                  <a:extLst>
                    <a:ext uri="{9D8B030D-6E8A-4147-A177-3AD203B41FA5}">
                      <a16:colId xmlns="" xmlns:a16="http://schemas.microsoft.com/office/drawing/2014/main" val="1339959837"/>
                    </a:ext>
                  </a:extLst>
                </a:gridCol>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Event 2</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Sales Tax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120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120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spTree>
    <p:extLst>
      <p:ext uri="{BB962C8B-B14F-4D97-AF65-F5344CB8AC3E}">
        <p14:creationId xmlns:p14="http://schemas.microsoft.com/office/powerpoint/2010/main" val="3070145673"/>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9-3: Define contingent liabilities and explain how they are reported in the financial statements.</a:t>
            </a:r>
            <a:br>
              <a:rPr lang="en-US" dirty="0"/>
            </a:br>
            <a:endParaRPr lang="en-US" dirty="0"/>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9-</a:t>
            </a:r>
            <a:fld id="{8E04DE85-5BF3-4C03-A70B-7F1A18BE4AC7}" type="slidenum">
              <a:rPr lang="en-US" smtClean="0">
                <a:solidFill>
                  <a:schemeClr val="bg1"/>
                </a:solidFill>
                <a:cs typeface="Arial" charset="0"/>
              </a:rPr>
              <a:pPr/>
              <a:t>13</a:t>
            </a:fld>
            <a:endParaRPr lang="en-US" dirty="0">
              <a:solidFill>
                <a:schemeClr val="bg1"/>
              </a:solidFill>
              <a:cs typeface="Arial" charset="0"/>
            </a:endParaRPr>
          </a:p>
        </p:txBody>
      </p:sp>
    </p:spTree>
    <p:extLst>
      <p:ext uri="{BB962C8B-B14F-4D97-AF65-F5344CB8AC3E}">
        <p14:creationId xmlns:p14="http://schemas.microsoft.com/office/powerpoint/2010/main" val="1475430459"/>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11B1A1-185E-4617-8C25-C45AB884C3FC}"/>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Contingent Liabilities</a:t>
            </a:r>
          </a:p>
        </p:txBody>
      </p:sp>
      <p:sp>
        <p:nvSpPr>
          <p:cNvPr id="4" name="Content Placeholder 3"/>
          <p:cNvSpPr>
            <a:spLocks noGrp="1"/>
          </p:cNvSpPr>
          <p:nvPr>
            <p:ph idx="1"/>
          </p:nvPr>
        </p:nvSpPr>
        <p:spPr/>
        <p:txBody>
          <a:bodyPr/>
          <a:lstStyle/>
          <a:p>
            <a:pPr lvl="0"/>
            <a:r>
              <a:rPr lang="en-US" sz="2600" dirty="0">
                <a:solidFill>
                  <a:srgbClr val="000000"/>
                </a:solidFill>
              </a:rPr>
              <a:t>A</a:t>
            </a:r>
            <a:r>
              <a:rPr lang="en-US" sz="2600" b="1" dirty="0">
                <a:solidFill>
                  <a:srgbClr val="000000"/>
                </a:solidFill>
              </a:rPr>
              <a:t> </a:t>
            </a:r>
            <a:r>
              <a:rPr lang="en-US" sz="2600" b="1" dirty="0">
                <a:solidFill>
                  <a:srgbClr val="C30C20"/>
                </a:solidFill>
              </a:rPr>
              <a:t>contingent liability </a:t>
            </a:r>
            <a:r>
              <a:rPr lang="en-US" sz="2600" dirty="0">
                <a:solidFill>
                  <a:srgbClr val="000000"/>
                </a:solidFill>
              </a:rPr>
              <a:t>is a potential obligation arising from a past event. The amount or existence of the obligation depends on some future event. A pending lawsuit, for example, is a contingent liability. </a:t>
            </a:r>
          </a:p>
          <a:p>
            <a:r>
              <a:rPr lang="en-US" sz="2600" dirty="0">
                <a:solidFill>
                  <a:srgbClr val="000000"/>
                </a:solidFill>
              </a:rPr>
              <a:t>Accounting standards require companies to classify contingent liabilities into one of three categories.</a:t>
            </a:r>
          </a:p>
          <a:p>
            <a:endParaRPr lang="en-US" dirty="0"/>
          </a:p>
        </p:txBody>
      </p:sp>
      <p:sp>
        <p:nvSpPr>
          <p:cNvPr id="7" name="Text Placeholder 6"/>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 xmlns:a16="http://schemas.microsoft.com/office/drawing/2014/main" id="{BFA825BC-8F8C-41A0-BE25-A8D6C228FC70}"/>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9-</a:t>
            </a:r>
            <a:fld id="{46321AFE-697E-4E2F-A913-F41F40876EEB}" type="slidenum">
              <a:rPr lang="en-US" smtClean="0">
                <a:solidFill>
                  <a:schemeClr val="bg1"/>
                </a:solidFill>
              </a:rPr>
              <a:t>14</a:t>
            </a:fld>
            <a:endParaRPr lang="en-US" dirty="0">
              <a:solidFill>
                <a:schemeClr val="bg1"/>
              </a:solidFill>
            </a:endParaRPr>
          </a:p>
        </p:txBody>
      </p:sp>
    </p:spTree>
    <p:extLst>
      <p:ext uri="{BB962C8B-B14F-4D97-AF65-F5344CB8AC3E}">
        <p14:creationId xmlns:p14="http://schemas.microsoft.com/office/powerpoint/2010/main" val="248222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200" b="1" dirty="0">
                <a:ea typeface="Tahoma" panose="020B0604030504040204" pitchFamily="34" charset="0"/>
                <a:cs typeface="Tahoma" panose="020B0604030504040204" pitchFamily="34" charset="0"/>
              </a:rPr>
              <a:t>Exhibit 9.1: Reporting Contingent Liabilities</a:t>
            </a:r>
          </a:p>
        </p:txBody>
      </p:sp>
      <p:sp>
        <p:nvSpPr>
          <p:cNvPr id="5" name="Text Placeholder 4"/>
          <p:cNvSpPr>
            <a:spLocks noGrp="1"/>
          </p:cNvSpPr>
          <p:nvPr>
            <p:ph type="body" sz="quarter" idx="12"/>
          </p:nvPr>
        </p:nvSpPr>
        <p:spPr/>
        <p:txBody>
          <a:bodyPr/>
          <a:lstStyle/>
          <a:p>
            <a:endParaRPr lang="en-US" dirty="0"/>
          </a:p>
        </p:txBody>
      </p:sp>
      <p:sp>
        <p:nvSpPr>
          <p:cNvPr id="50178"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E181C592-9CB6-4767-AAFF-C18801F70F3D}" type="slidenum">
              <a:rPr lang="en-US" smtClean="0">
                <a:solidFill>
                  <a:schemeClr val="bg1"/>
                </a:solidFill>
                <a:cs typeface="Arial" charset="0"/>
              </a:rPr>
              <a:pPr/>
              <a:t>15</a:t>
            </a:fld>
            <a:endParaRPr lang="en-US" dirty="0">
              <a:solidFill>
                <a:schemeClr val="bg1"/>
              </a:solidFill>
              <a:cs typeface="Arial" charset="0"/>
            </a:endParaRPr>
          </a:p>
        </p:txBody>
      </p:sp>
      <p:graphicFrame>
        <p:nvGraphicFramePr>
          <p:cNvPr id="2" name="Table 1">
            <a:extLst>
              <a:ext uri="{FF2B5EF4-FFF2-40B4-BE49-F238E27FC236}">
                <a16:creationId xmlns="" xmlns:a16="http://schemas.microsoft.com/office/drawing/2014/main" id="{B84840D3-8B25-4FD4-BA06-D766F3E31699}"/>
              </a:ext>
            </a:extLst>
          </p:cNvPr>
          <p:cNvGraphicFramePr>
            <a:graphicFrameLocks noGrp="1"/>
          </p:cNvGraphicFramePr>
          <p:nvPr>
            <p:extLst>
              <p:ext uri="{D42A27DB-BD31-4B8C-83A1-F6EECF244321}">
                <p14:modId xmlns:p14="http://schemas.microsoft.com/office/powerpoint/2010/main" val="2208438622"/>
              </p:ext>
            </p:extLst>
          </p:nvPr>
        </p:nvGraphicFramePr>
        <p:xfrm>
          <a:off x="762000" y="1295400"/>
          <a:ext cx="7620000" cy="4045666"/>
        </p:xfrm>
        <a:graphic>
          <a:graphicData uri="http://schemas.openxmlformats.org/drawingml/2006/table">
            <a:tbl>
              <a:tblPr firstRow="1" bandRow="1">
                <a:tableStyleId>{5C22544A-7EE6-4342-B048-85BDC9FD1C3A}</a:tableStyleId>
              </a:tblPr>
              <a:tblGrid>
                <a:gridCol w="2540000">
                  <a:extLst>
                    <a:ext uri="{9D8B030D-6E8A-4147-A177-3AD203B41FA5}">
                      <a16:colId xmlns="" xmlns:a16="http://schemas.microsoft.com/office/drawing/2014/main" val="3410309267"/>
                    </a:ext>
                  </a:extLst>
                </a:gridCol>
                <a:gridCol w="2540000">
                  <a:extLst>
                    <a:ext uri="{9D8B030D-6E8A-4147-A177-3AD203B41FA5}">
                      <a16:colId xmlns="" xmlns:a16="http://schemas.microsoft.com/office/drawing/2014/main" val="692001968"/>
                    </a:ext>
                  </a:extLst>
                </a:gridCol>
                <a:gridCol w="2540000">
                  <a:extLst>
                    <a:ext uri="{9D8B030D-6E8A-4147-A177-3AD203B41FA5}">
                      <a16:colId xmlns="" xmlns:a16="http://schemas.microsoft.com/office/drawing/2014/main" val="4188452717"/>
                    </a:ext>
                  </a:extLst>
                </a:gridCol>
              </a:tblGrid>
              <a:tr h="533400">
                <a:tc gridSpan="3">
                  <a:txBody>
                    <a:bodyPr/>
                    <a:lstStyle/>
                    <a:p>
                      <a:pPr algn="ctr"/>
                      <a:r>
                        <a:rPr lang="en-US" sz="2200" b="1" dirty="0">
                          <a:solidFill>
                            <a:schemeClr val="tx1"/>
                          </a:solidFill>
                          <a:latin typeface="+mn-lt"/>
                          <a:ea typeface="Tahoma" panose="020B0604030504040204" pitchFamily="34" charset="0"/>
                          <a:cs typeface="Tahoma" panose="020B0604030504040204" pitchFamily="34" charset="0"/>
                        </a:rPr>
                        <a:t>Likelihood of Contingent Liability becoming an Actual Liability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857343675"/>
                  </a:ext>
                </a:extLst>
              </a:tr>
              <a:tr h="1756133">
                <a:tc>
                  <a:txBody>
                    <a:bodyPr/>
                    <a:lstStyle/>
                    <a:p>
                      <a:pPr algn="ctr"/>
                      <a:r>
                        <a:rPr lang="en-US" b="1" dirty="0">
                          <a:solidFill>
                            <a:schemeClr val="tx1"/>
                          </a:solidFill>
                          <a:latin typeface="+mn-lt"/>
                          <a:ea typeface="Tahoma" panose="020B0604030504040204" pitchFamily="34" charset="0"/>
                          <a:cs typeface="Tahoma" panose="020B0604030504040204" pitchFamily="34" charset="0"/>
                        </a:rPr>
                        <a:t>If </a:t>
                      </a:r>
                      <a:r>
                        <a:rPr lang="en-US" b="1" dirty="0" smtClean="0">
                          <a:solidFill>
                            <a:schemeClr val="tx1"/>
                          </a:solidFill>
                          <a:latin typeface="+mn-lt"/>
                          <a:ea typeface="Tahoma" panose="020B0604030504040204" pitchFamily="34" charset="0"/>
                          <a:cs typeface="Tahoma" panose="020B0604030504040204" pitchFamily="34" charset="0"/>
                        </a:rPr>
                        <a:t>probable </a:t>
                      </a:r>
                      <a:r>
                        <a:rPr lang="en-US" b="1" dirty="0">
                          <a:solidFill>
                            <a:schemeClr val="tx1"/>
                          </a:solidFill>
                          <a:latin typeface="+mn-lt"/>
                          <a:ea typeface="Tahoma" panose="020B0604030504040204" pitchFamily="34" charset="0"/>
                          <a:cs typeface="Tahoma" panose="020B0604030504040204" pitchFamily="34" charset="0"/>
                        </a:rPr>
                        <a:t>and </a:t>
                      </a:r>
                      <a:r>
                        <a:rPr lang="en-US" b="1" dirty="0" smtClean="0">
                          <a:solidFill>
                            <a:schemeClr val="tx1"/>
                          </a:solidFill>
                          <a:latin typeface="+mn-lt"/>
                          <a:ea typeface="Tahoma" panose="020B0604030504040204" pitchFamily="34" charset="0"/>
                          <a:cs typeface="Tahoma" panose="020B0604030504040204" pitchFamily="34" charset="0"/>
                        </a:rPr>
                        <a:t>estimable</a:t>
                      </a:r>
                      <a:endParaRPr lang="en-US" b="1" dirty="0">
                        <a:solidFill>
                          <a:schemeClr val="tx1"/>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b="1" dirty="0">
                          <a:solidFill>
                            <a:schemeClr val="tx1"/>
                          </a:solidFill>
                          <a:latin typeface="+mn-lt"/>
                          <a:ea typeface="Tahoma" panose="020B0604030504040204" pitchFamily="34" charset="0"/>
                          <a:cs typeface="Tahoma" panose="020B0604030504040204" pitchFamily="34" charset="0"/>
                        </a:rPr>
                        <a:t>If </a:t>
                      </a:r>
                      <a:r>
                        <a:rPr lang="en-US" b="1" dirty="0" smtClean="0">
                          <a:solidFill>
                            <a:schemeClr val="tx1"/>
                          </a:solidFill>
                          <a:latin typeface="+mn-lt"/>
                          <a:ea typeface="Tahoma" panose="020B0604030504040204" pitchFamily="34" charset="0"/>
                          <a:cs typeface="Tahoma" panose="020B0604030504040204" pitchFamily="34" charset="0"/>
                        </a:rPr>
                        <a:t>reasonably </a:t>
                      </a:r>
                      <a:r>
                        <a:rPr lang="en-US" b="1" dirty="0">
                          <a:solidFill>
                            <a:schemeClr val="tx1"/>
                          </a:solidFill>
                          <a:latin typeface="+mn-lt"/>
                          <a:ea typeface="Tahoma" panose="020B0604030504040204" pitchFamily="34" charset="0"/>
                          <a:cs typeface="Tahoma" panose="020B0604030504040204" pitchFamily="34" charset="0"/>
                        </a:rPr>
                        <a:t>p</a:t>
                      </a:r>
                      <a:r>
                        <a:rPr lang="en-US" b="1" dirty="0" smtClean="0">
                          <a:solidFill>
                            <a:schemeClr val="tx1"/>
                          </a:solidFill>
                          <a:latin typeface="+mn-lt"/>
                          <a:ea typeface="Tahoma" panose="020B0604030504040204" pitchFamily="34" charset="0"/>
                          <a:cs typeface="Tahoma" panose="020B0604030504040204" pitchFamily="34" charset="0"/>
                        </a:rPr>
                        <a:t>ossible </a:t>
                      </a:r>
                      <a:r>
                        <a:rPr lang="en-US" b="1" dirty="0">
                          <a:solidFill>
                            <a:schemeClr val="tx1"/>
                          </a:solidFill>
                          <a:latin typeface="+mn-lt"/>
                          <a:ea typeface="Tahoma" panose="020B0604030504040204" pitchFamily="34" charset="0"/>
                          <a:cs typeface="Tahoma" panose="020B0604030504040204" pitchFamily="34" charset="0"/>
                        </a:rPr>
                        <a:t>(or probable but not estimable)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b="1" dirty="0">
                          <a:solidFill>
                            <a:schemeClr val="tx1"/>
                          </a:solidFill>
                          <a:latin typeface="+mn-lt"/>
                          <a:ea typeface="Tahoma" panose="020B0604030504040204" pitchFamily="34" charset="0"/>
                          <a:cs typeface="Tahoma" panose="020B0604030504040204" pitchFamily="34" charset="0"/>
                        </a:rPr>
                        <a:t>If </a:t>
                      </a:r>
                      <a:r>
                        <a:rPr lang="en-US" b="1" dirty="0" smtClean="0">
                          <a:solidFill>
                            <a:schemeClr val="tx1"/>
                          </a:solidFill>
                          <a:latin typeface="+mn-lt"/>
                          <a:ea typeface="Tahoma" panose="020B0604030504040204" pitchFamily="34" charset="0"/>
                          <a:cs typeface="Tahoma" panose="020B0604030504040204" pitchFamily="34" charset="0"/>
                        </a:rPr>
                        <a:t>remote</a:t>
                      </a:r>
                      <a:endParaRPr lang="en-US" b="1" dirty="0">
                        <a:solidFill>
                          <a:schemeClr val="tx1"/>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2997386422"/>
                  </a:ext>
                </a:extLst>
              </a:tr>
              <a:tr h="1756133">
                <a:tc>
                  <a:txBody>
                    <a:bodyPr/>
                    <a:lstStyle/>
                    <a:p>
                      <a:pPr algn="ctr"/>
                      <a:r>
                        <a:rPr lang="en-US" b="1" dirty="0">
                          <a:solidFill>
                            <a:schemeClr val="tx1"/>
                          </a:solidFill>
                          <a:latin typeface="+mn-lt"/>
                          <a:ea typeface="Tahoma" panose="020B0604030504040204" pitchFamily="34" charset="0"/>
                          <a:cs typeface="Tahoma" panose="020B0604030504040204" pitchFamily="34" charset="0"/>
                        </a:rPr>
                        <a:t>Then </a:t>
                      </a:r>
                      <a:r>
                        <a:rPr lang="en-US" b="1" dirty="0" smtClean="0">
                          <a:solidFill>
                            <a:schemeClr val="tx1"/>
                          </a:solidFill>
                          <a:latin typeface="+mn-lt"/>
                          <a:ea typeface="Tahoma" panose="020B0604030504040204" pitchFamily="34" charset="0"/>
                          <a:cs typeface="Tahoma" panose="020B0604030504040204" pitchFamily="34" charset="0"/>
                        </a:rPr>
                        <a:t>recognize </a:t>
                      </a:r>
                      <a:r>
                        <a:rPr lang="en-US" b="1" dirty="0">
                          <a:solidFill>
                            <a:schemeClr val="tx1"/>
                          </a:solidFill>
                          <a:latin typeface="+mn-lt"/>
                          <a:ea typeface="Tahoma" panose="020B0604030504040204" pitchFamily="34" charset="0"/>
                          <a:cs typeface="Tahoma" panose="020B0604030504040204" pitchFamily="34" charset="0"/>
                        </a:rPr>
                        <a:t>in the financial statements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b="1" dirty="0">
                          <a:solidFill>
                            <a:schemeClr val="tx1"/>
                          </a:solidFill>
                          <a:latin typeface="+mn-lt"/>
                          <a:ea typeface="Tahoma" panose="020B0604030504040204" pitchFamily="34" charset="0"/>
                          <a:cs typeface="Tahoma" panose="020B0604030504040204" pitchFamily="34" charset="0"/>
                        </a:rPr>
                        <a:t>Then </a:t>
                      </a:r>
                      <a:r>
                        <a:rPr lang="en-US" b="1" dirty="0" smtClean="0">
                          <a:solidFill>
                            <a:schemeClr val="tx1"/>
                          </a:solidFill>
                          <a:latin typeface="+mn-lt"/>
                          <a:ea typeface="Tahoma" panose="020B0604030504040204" pitchFamily="34" charset="0"/>
                          <a:cs typeface="Tahoma" panose="020B0604030504040204" pitchFamily="34" charset="0"/>
                        </a:rPr>
                        <a:t>disclose </a:t>
                      </a:r>
                      <a:r>
                        <a:rPr lang="en-US" b="1" dirty="0">
                          <a:solidFill>
                            <a:schemeClr val="tx1"/>
                          </a:solidFill>
                          <a:latin typeface="+mn-lt"/>
                          <a:ea typeface="Tahoma" panose="020B0604030504040204" pitchFamily="34" charset="0"/>
                          <a:cs typeface="Tahoma" panose="020B0604030504040204" pitchFamily="34" charset="0"/>
                        </a:rPr>
                        <a:t>in the notes to the financial statements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b="1" dirty="0" smtClean="0">
                          <a:solidFill>
                            <a:schemeClr val="tx1"/>
                          </a:solidFill>
                          <a:latin typeface="+mn-lt"/>
                          <a:ea typeface="Tahoma" panose="020B0604030504040204" pitchFamily="34" charset="0"/>
                          <a:cs typeface="Tahoma" panose="020B0604030504040204" pitchFamily="34" charset="0"/>
                        </a:rPr>
                        <a:t>Then </a:t>
                      </a:r>
                      <a:r>
                        <a:rPr lang="en-US" b="1" dirty="0">
                          <a:solidFill>
                            <a:schemeClr val="tx1"/>
                          </a:solidFill>
                          <a:latin typeface="+mn-lt"/>
                          <a:ea typeface="Tahoma" panose="020B0604030504040204" pitchFamily="34" charset="0"/>
                          <a:cs typeface="Tahoma" panose="020B0604030504040204" pitchFamily="34" charset="0"/>
                        </a:rPr>
                        <a:t>n</a:t>
                      </a:r>
                      <a:r>
                        <a:rPr lang="en-US" b="1" dirty="0" smtClean="0">
                          <a:solidFill>
                            <a:schemeClr val="tx1"/>
                          </a:solidFill>
                          <a:latin typeface="+mn-lt"/>
                          <a:ea typeface="Tahoma" panose="020B0604030504040204" pitchFamily="34" charset="0"/>
                          <a:cs typeface="Tahoma" panose="020B0604030504040204" pitchFamily="34" charset="0"/>
                        </a:rPr>
                        <a:t>eed </a:t>
                      </a:r>
                      <a:r>
                        <a:rPr lang="en-US" b="1" dirty="0">
                          <a:solidFill>
                            <a:schemeClr val="tx1"/>
                          </a:solidFill>
                          <a:latin typeface="+mn-lt"/>
                          <a:ea typeface="Tahoma" panose="020B0604030504040204" pitchFamily="34" charset="0"/>
                          <a:cs typeface="Tahoma" panose="020B0604030504040204" pitchFamily="34" charset="0"/>
                        </a:rPr>
                        <a:t>not </a:t>
                      </a:r>
                      <a:r>
                        <a:rPr lang="en-US" b="1" dirty="0" smtClean="0">
                          <a:solidFill>
                            <a:schemeClr val="tx1"/>
                          </a:solidFill>
                          <a:latin typeface="+mn-lt"/>
                          <a:ea typeface="Tahoma" panose="020B0604030504040204" pitchFamily="34" charset="0"/>
                          <a:cs typeface="Tahoma" panose="020B0604030504040204" pitchFamily="34" charset="0"/>
                        </a:rPr>
                        <a:t>recognize </a:t>
                      </a:r>
                      <a:r>
                        <a:rPr lang="en-US" b="1" dirty="0">
                          <a:solidFill>
                            <a:schemeClr val="tx1"/>
                          </a:solidFill>
                          <a:latin typeface="+mn-lt"/>
                          <a:ea typeface="Tahoma" panose="020B0604030504040204" pitchFamily="34" charset="0"/>
                          <a:cs typeface="Tahoma" panose="020B0604030504040204" pitchFamily="34" charset="0"/>
                        </a:rPr>
                        <a:t>or </a:t>
                      </a:r>
                      <a:r>
                        <a:rPr lang="en-US" b="1" dirty="0" smtClean="0">
                          <a:solidFill>
                            <a:schemeClr val="tx1"/>
                          </a:solidFill>
                          <a:latin typeface="+mn-lt"/>
                          <a:ea typeface="Tahoma" panose="020B0604030504040204" pitchFamily="34" charset="0"/>
                          <a:cs typeface="Tahoma" panose="020B0604030504040204" pitchFamily="34" charset="0"/>
                        </a:rPr>
                        <a:t>disclose</a:t>
                      </a:r>
                      <a:endParaRPr lang="en-US" b="1" dirty="0">
                        <a:solidFill>
                          <a:schemeClr val="tx1"/>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3531554323"/>
                  </a:ext>
                </a:extLst>
              </a:tr>
            </a:tbl>
          </a:graphicData>
        </a:graphic>
      </p:graphicFrame>
    </p:spTree>
    <p:extLst>
      <p:ext uri="{BB962C8B-B14F-4D97-AF65-F5344CB8AC3E}">
        <p14:creationId xmlns:p14="http://schemas.microsoft.com/office/powerpoint/2010/main" val="1811866067"/>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9-4: Explain how warranty obligations affect financial statements.</a:t>
            </a:r>
            <a:br>
              <a:rPr lang="en-US" dirty="0"/>
            </a:br>
            <a:endParaRPr lang="en-US" dirty="0"/>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9-</a:t>
            </a:r>
            <a:fld id="{8E04DE85-5BF3-4C03-A70B-7F1A18BE4AC7}" type="slidenum">
              <a:rPr lang="en-US" smtClean="0">
                <a:solidFill>
                  <a:schemeClr val="bg1"/>
                </a:solidFill>
                <a:cs typeface="Arial" charset="0"/>
              </a:rPr>
              <a:pPr/>
              <a:t>16</a:t>
            </a:fld>
            <a:endParaRPr lang="en-US" dirty="0">
              <a:solidFill>
                <a:schemeClr val="bg1"/>
              </a:solidFill>
              <a:cs typeface="Arial" charset="0"/>
            </a:endParaRPr>
          </a:p>
        </p:txBody>
      </p:sp>
    </p:spTree>
    <p:extLst>
      <p:ext uri="{BB962C8B-B14F-4D97-AF65-F5344CB8AC3E}">
        <p14:creationId xmlns:p14="http://schemas.microsoft.com/office/powerpoint/2010/main" val="408518735"/>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Warranty Obligations: Event 1</a:t>
            </a:r>
            <a:endParaRPr lang="en-US" sz="32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lvl="0" indent="0">
              <a:buNone/>
            </a:pPr>
            <a:r>
              <a:rPr lang="en-US" sz="1800" dirty="0"/>
              <a:t>Event 1: </a:t>
            </a:r>
            <a:r>
              <a:rPr lang="en-US" sz="1800" dirty="0" smtClean="0"/>
              <a:t>Sale </a:t>
            </a:r>
            <a:r>
              <a:rPr lang="en-US" sz="1800" dirty="0"/>
              <a:t>of Merchandise – During Year 2, HSC sold for $7,000 cash merchandise that had cost the company $4,000.</a:t>
            </a:r>
          </a:p>
          <a:p>
            <a:r>
              <a:rPr lang="en-US" sz="1800" dirty="0"/>
              <a:t>Generally within the warranty period, the seller promises to replace or repair defective products without charge to the customer.</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17</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1719829732"/>
              </p:ext>
            </p:extLst>
          </p:nvPr>
        </p:nvGraphicFramePr>
        <p:xfrm>
          <a:off x="152400" y="4343400"/>
          <a:ext cx="8806222" cy="1633804"/>
        </p:xfrm>
        <a:graphic>
          <a:graphicData uri="http://schemas.openxmlformats.org/drawingml/2006/table">
            <a:tbl>
              <a:tblPr firstRow="1" firstCol="1" bandRow="1">
                <a:tableStyleId>{5C22544A-7EE6-4342-B048-85BDC9FD1C3A}</a:tableStyleId>
              </a:tblPr>
              <a:tblGrid>
                <a:gridCol w="391160">
                  <a:extLst>
                    <a:ext uri="{9D8B030D-6E8A-4147-A177-3AD203B41FA5}">
                      <a16:colId xmlns="" xmlns:a16="http://schemas.microsoft.com/office/drawing/2014/main" val="4038268786"/>
                    </a:ext>
                  </a:extLst>
                </a:gridCol>
                <a:gridCol w="609600">
                  <a:extLst>
                    <a:ext uri="{9D8B030D-6E8A-4147-A177-3AD203B41FA5}">
                      <a16:colId xmlns="" xmlns:a16="http://schemas.microsoft.com/office/drawing/2014/main" val="3906683118"/>
                    </a:ext>
                  </a:extLst>
                </a:gridCol>
                <a:gridCol w="162560">
                  <a:extLst>
                    <a:ext uri="{9D8B030D-6E8A-4147-A177-3AD203B41FA5}">
                      <a16:colId xmlns="" xmlns:a16="http://schemas.microsoft.com/office/drawing/2014/main" val="2246321599"/>
                    </a:ext>
                  </a:extLst>
                </a:gridCol>
                <a:gridCol w="1004591">
                  <a:extLst>
                    <a:ext uri="{9D8B030D-6E8A-4147-A177-3AD203B41FA5}">
                      <a16:colId xmlns="" xmlns:a16="http://schemas.microsoft.com/office/drawing/2014/main" val="1959332394"/>
                    </a:ext>
                  </a:extLst>
                </a:gridCol>
                <a:gridCol w="162560">
                  <a:extLst>
                    <a:ext uri="{9D8B030D-6E8A-4147-A177-3AD203B41FA5}">
                      <a16:colId xmlns="" xmlns:a16="http://schemas.microsoft.com/office/drawing/2014/main" val="695920123"/>
                    </a:ext>
                  </a:extLst>
                </a:gridCol>
                <a:gridCol w="732725">
                  <a:extLst>
                    <a:ext uri="{9D8B030D-6E8A-4147-A177-3AD203B41FA5}">
                      <a16:colId xmlns="" xmlns:a16="http://schemas.microsoft.com/office/drawing/2014/main" val="118549055"/>
                    </a:ext>
                  </a:extLst>
                </a:gridCol>
                <a:gridCol w="162560">
                  <a:extLst>
                    <a:ext uri="{9D8B030D-6E8A-4147-A177-3AD203B41FA5}">
                      <a16:colId xmlns="" xmlns:a16="http://schemas.microsoft.com/office/drawing/2014/main" val="2501135130"/>
                    </a:ext>
                  </a:extLst>
                </a:gridCol>
                <a:gridCol w="732725">
                  <a:extLst>
                    <a:ext uri="{9D8B030D-6E8A-4147-A177-3AD203B41FA5}">
                      <a16:colId xmlns="" xmlns:a16="http://schemas.microsoft.com/office/drawing/2014/main" val="322333968"/>
                    </a:ext>
                  </a:extLst>
                </a:gridCol>
                <a:gridCol w="162560">
                  <a:extLst>
                    <a:ext uri="{9D8B030D-6E8A-4147-A177-3AD203B41FA5}">
                      <a16:colId xmlns="" xmlns:a16="http://schemas.microsoft.com/office/drawing/2014/main" val="3352611176"/>
                    </a:ext>
                  </a:extLst>
                </a:gridCol>
                <a:gridCol w="831959">
                  <a:extLst>
                    <a:ext uri="{9D8B030D-6E8A-4147-A177-3AD203B41FA5}">
                      <a16:colId xmlns="" xmlns:a16="http://schemas.microsoft.com/office/drawing/2014/main" val="3201792686"/>
                    </a:ext>
                  </a:extLst>
                </a:gridCol>
                <a:gridCol w="162560">
                  <a:extLst>
                    <a:ext uri="{9D8B030D-6E8A-4147-A177-3AD203B41FA5}">
                      <a16:colId xmlns="" xmlns:a16="http://schemas.microsoft.com/office/drawing/2014/main" val="1493837017"/>
                    </a:ext>
                  </a:extLst>
                </a:gridCol>
                <a:gridCol w="751840">
                  <a:extLst>
                    <a:ext uri="{9D8B030D-6E8A-4147-A177-3AD203B41FA5}">
                      <a16:colId xmlns="" xmlns:a16="http://schemas.microsoft.com/office/drawing/2014/main" val="850383387"/>
                    </a:ext>
                  </a:extLst>
                </a:gridCol>
                <a:gridCol w="162560">
                  <a:extLst>
                    <a:ext uri="{9D8B030D-6E8A-4147-A177-3AD203B41FA5}">
                      <a16:colId xmlns="" xmlns:a16="http://schemas.microsoft.com/office/drawing/2014/main" val="3141023649"/>
                    </a:ext>
                  </a:extLst>
                </a:gridCol>
                <a:gridCol w="828040">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751840">
                  <a:extLst>
                    <a:ext uri="{9D8B030D-6E8A-4147-A177-3AD203B41FA5}">
                      <a16:colId xmlns="" xmlns:a16="http://schemas.microsoft.com/office/drawing/2014/main" val="2089963319"/>
                    </a:ext>
                  </a:extLst>
                </a:gridCol>
                <a:gridCol w="162560">
                  <a:extLst>
                    <a:ext uri="{9D8B030D-6E8A-4147-A177-3AD203B41FA5}">
                      <a16:colId xmlns="" xmlns:a16="http://schemas.microsoft.com/office/drawing/2014/main" val="563581978"/>
                    </a:ext>
                  </a:extLst>
                </a:gridCol>
                <a:gridCol w="548249">
                  <a:extLst>
                    <a:ext uri="{9D8B030D-6E8A-4147-A177-3AD203B41FA5}">
                      <a16:colId xmlns="" xmlns:a16="http://schemas.microsoft.com/office/drawing/2014/main" val="4138122333"/>
                    </a:ext>
                  </a:extLst>
                </a:gridCol>
                <a:gridCol w="323013">
                  <a:extLst>
                    <a:ext uri="{9D8B030D-6E8A-4147-A177-3AD203B41FA5}">
                      <a16:colId xmlns="" xmlns:a16="http://schemas.microsoft.com/office/drawing/2014/main" val="2181816611"/>
                    </a:ext>
                  </a:extLst>
                </a:gridCol>
              </a:tblGrid>
              <a:tr h="200533">
                <a:tc gridSpan="4">
                  <a:txBody>
                    <a:bodyPr/>
                    <a:lstStyle/>
                    <a:p>
                      <a:pPr marL="0" marR="0" algn="ctr">
                        <a:lnSpc>
                          <a:spcPct val="100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0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0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0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0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0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0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0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0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0">
                <a:tc>
                  <a:txBody>
                    <a:bodyPr/>
                    <a:lstStyle/>
                    <a:p>
                      <a:pPr marL="0" marR="0" algn="ctr">
                        <a:lnSpc>
                          <a:spcPct val="100000"/>
                        </a:lnSpc>
                        <a:spcBef>
                          <a:spcPts val="0"/>
                        </a:spcBef>
                        <a:spcAft>
                          <a:spcPts val="0"/>
                        </a:spcAft>
                      </a:pP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0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0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mn-lt"/>
                          <a:ea typeface="Tahoma" panose="020B0604030504040204" pitchFamily="34" charset="0"/>
                          <a:cs typeface="Tahoma" panose="020B0604030504040204" pitchFamily="34" charset="0"/>
                        </a:rPr>
                        <a:t>Inventory</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0000"/>
                        </a:lnSpc>
                        <a:spcBef>
                          <a:spcPts val="0"/>
                        </a:spcBef>
                        <a:spcAft>
                          <a:spcPts val="0"/>
                        </a:spcAft>
                      </a:pP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 Pay.</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0"/>
                        </a:spcBef>
                        <a:spcAft>
                          <a:spcPts val="0"/>
                        </a:spcAft>
                      </a:pP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Common Stock</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Retained Earnings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0000"/>
                        </a:lnSpc>
                        <a:spcBef>
                          <a:spcPts val="0"/>
                        </a:spcBef>
                        <a:spcAft>
                          <a:spcPts val="0"/>
                        </a:spcAft>
                      </a:pP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0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Revenue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0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Expenses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dist">
                        <a:lnSpc>
                          <a:spcPct val="100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Net Income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0000"/>
                        </a:lnSpc>
                        <a:spcBef>
                          <a:spcPts val="0"/>
                        </a:spcBef>
                        <a:spcAft>
                          <a:spcPts val="0"/>
                        </a:spcAft>
                      </a:pP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0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Cash Flows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97028">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7,000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7,000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7,000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7,000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7,000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r h="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1b</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(4,000)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(4,000)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4,000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(4,000)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459450984"/>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1011071624"/>
              </p:ext>
            </p:extLst>
          </p:nvPr>
        </p:nvGraphicFramePr>
        <p:xfrm>
          <a:off x="1524000" y="2590800"/>
          <a:ext cx="5943600" cy="1623203"/>
        </p:xfrm>
        <a:graphic>
          <a:graphicData uri="http://schemas.openxmlformats.org/drawingml/2006/table">
            <a:tbl>
              <a:tblPr>
                <a:tableStyleId>{5C22544A-7EE6-4342-B048-85BDC9FD1C3A}</a:tableStyleId>
              </a:tblPr>
              <a:tblGrid>
                <a:gridCol w="1188720">
                  <a:extLst>
                    <a:ext uri="{9D8B030D-6E8A-4147-A177-3AD203B41FA5}">
                      <a16:colId xmlns="" xmlns:a16="http://schemas.microsoft.com/office/drawing/2014/main" val="1339959837"/>
                    </a:ext>
                  </a:extLst>
                </a:gridCol>
                <a:gridCol w="62565">
                  <a:extLst>
                    <a:ext uri="{9D8B030D-6E8A-4147-A177-3AD203B41FA5}">
                      <a16:colId xmlns="" xmlns:a16="http://schemas.microsoft.com/office/drawing/2014/main" val="119357301"/>
                    </a:ext>
                  </a:extLst>
                </a:gridCol>
                <a:gridCol w="2596499">
                  <a:extLst>
                    <a:ext uri="{9D8B030D-6E8A-4147-A177-3AD203B41FA5}">
                      <a16:colId xmlns="" xmlns:a16="http://schemas.microsoft.com/office/drawing/2014/main" val="2170809857"/>
                    </a:ext>
                  </a:extLst>
                </a:gridCol>
                <a:gridCol w="147363">
                  <a:extLst>
                    <a:ext uri="{9D8B030D-6E8A-4147-A177-3AD203B41FA5}">
                      <a16:colId xmlns="" xmlns:a16="http://schemas.microsoft.com/office/drawing/2014/main" val="746245963"/>
                    </a:ext>
                  </a:extLst>
                </a:gridCol>
                <a:gridCol w="968739">
                  <a:extLst>
                    <a:ext uri="{9D8B030D-6E8A-4147-A177-3AD203B41FA5}">
                      <a16:colId xmlns="" xmlns:a16="http://schemas.microsoft.com/office/drawing/2014/main" val="1923230473"/>
                    </a:ext>
                  </a:extLst>
                </a:gridCol>
                <a:gridCol w="79169">
                  <a:extLst>
                    <a:ext uri="{9D8B030D-6E8A-4147-A177-3AD203B41FA5}">
                      <a16:colId xmlns="" xmlns:a16="http://schemas.microsoft.com/office/drawing/2014/main" val="9718133"/>
                    </a:ext>
                  </a:extLst>
                </a:gridCol>
                <a:gridCol w="900545">
                  <a:extLst>
                    <a:ext uri="{9D8B030D-6E8A-4147-A177-3AD203B41FA5}">
                      <a16:colId xmlns="" xmlns:a16="http://schemas.microsoft.com/office/drawing/2014/main" val="1405398356"/>
                    </a:ext>
                  </a:extLst>
                </a:gridCol>
              </a:tblGrid>
              <a:tr h="415270">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259027">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Event 1</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Cash</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7,000</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16302">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Service Revenue</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7,000</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r h="316302">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mn-lt"/>
                          <a:ea typeface="Tahoma" panose="020B0604030504040204" pitchFamily="34" charset="0"/>
                          <a:cs typeface="Tahoma" panose="020B0604030504040204" pitchFamily="34" charset="0"/>
                        </a:rPr>
                        <a:t>Cost of Goods Sold</a:t>
                      </a: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chemeClr val="tx1"/>
                          </a:solidFill>
                          <a:effectLst/>
                          <a:latin typeface="+mn-lt"/>
                          <a:ea typeface="Tahoma" panose="020B0604030504040204" pitchFamily="34" charset="0"/>
                          <a:cs typeface="Tahoma" panose="020B0604030504040204" pitchFamily="34" charset="0"/>
                        </a:rPr>
                        <a:t>4,000</a:t>
                      </a: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89210029"/>
                  </a:ext>
                </a:extLst>
              </a:tr>
              <a:tr h="316302">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b="1" i="0" u="none" strike="noStrike" dirty="0">
                          <a:solidFill>
                            <a:schemeClr val="tx1"/>
                          </a:solidFill>
                          <a:effectLst/>
                          <a:latin typeface="+mn-lt"/>
                          <a:ea typeface="Tahoma" panose="020B0604030504040204" pitchFamily="34" charset="0"/>
                          <a:cs typeface="Tahoma" panose="020B0604030504040204" pitchFamily="34" charset="0"/>
                        </a:rPr>
                        <a:t>        </a:t>
                      </a:r>
                      <a:r>
                        <a:rPr lang="en-US" sz="1200" b="0" i="0" u="none" strike="noStrike" dirty="0">
                          <a:solidFill>
                            <a:schemeClr val="tx1"/>
                          </a:solidFill>
                          <a:effectLst/>
                          <a:latin typeface="+mn-lt"/>
                          <a:ea typeface="Tahoma" panose="020B0604030504040204" pitchFamily="34" charset="0"/>
                          <a:cs typeface="Tahoma" panose="020B0604030504040204" pitchFamily="34" charset="0"/>
                        </a:rPr>
                        <a:t>Inventory</a:t>
                      </a: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chemeClr val="tx1"/>
                          </a:solidFill>
                          <a:effectLst/>
                          <a:latin typeface="+mn-lt"/>
                          <a:ea typeface="Tahoma" panose="020B0604030504040204" pitchFamily="34" charset="0"/>
                          <a:cs typeface="Tahoma" panose="020B0604030504040204" pitchFamily="34" charset="0"/>
                        </a:rPr>
                        <a:t>4,000</a:t>
                      </a:r>
                    </a:p>
                  </a:txBody>
                  <a:tcPr marL="8165" marR="8165" marT="816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06877390"/>
                  </a:ext>
                </a:extLst>
              </a:tr>
            </a:tbl>
          </a:graphicData>
        </a:graphic>
      </p:graphicFrame>
    </p:spTree>
    <p:extLst>
      <p:ext uri="{BB962C8B-B14F-4D97-AF65-F5344CB8AC3E}">
        <p14:creationId xmlns:p14="http://schemas.microsoft.com/office/powerpoint/2010/main" val="3577036393"/>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Warranty Obligations: Event 2</a:t>
            </a:r>
            <a:endParaRPr lang="en-US" sz="32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dirty="0"/>
              <a:t>Event 2: </a:t>
            </a:r>
            <a:r>
              <a:rPr lang="en-US" dirty="0" smtClean="0"/>
              <a:t>Recognition </a:t>
            </a:r>
            <a:r>
              <a:rPr lang="en-US" dirty="0"/>
              <a:t>of Warranty Expense – </a:t>
            </a:r>
            <a:r>
              <a:rPr lang="en-US" dirty="0" smtClean="0"/>
              <a:t>HSC estimates </a:t>
            </a:r>
            <a:r>
              <a:rPr lang="en-US" dirty="0"/>
              <a:t>that warranty expense associated with the current sale will be $100.</a:t>
            </a:r>
            <a:endParaRPr lang="en-US" dirty="0">
              <a:effectLst>
                <a:outerShdw blurRad="38100" dist="38100" dir="2700000" algn="tl">
                  <a:srgbClr val="FFFFFF"/>
                </a:outerShdw>
              </a:effectLst>
            </a:endParaRPr>
          </a:p>
          <a:p>
            <a:pPr marL="0" indent="0">
              <a:buNone/>
            </a:pPr>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18</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1204503845"/>
              </p:ext>
            </p:extLst>
          </p:nvPr>
        </p:nvGraphicFramePr>
        <p:xfrm>
          <a:off x="152400" y="3962400"/>
          <a:ext cx="8796062" cy="1540992"/>
        </p:xfrm>
        <a:graphic>
          <a:graphicData uri="http://schemas.openxmlformats.org/drawingml/2006/table">
            <a:tbl>
              <a:tblPr firstRow="1" firstCol="1" bandRow="1">
                <a:tableStyleId>{5C22544A-7EE6-4342-B048-85BDC9FD1C3A}</a:tableStyleId>
              </a:tblPr>
              <a:tblGrid>
                <a:gridCol w="626304">
                  <a:extLst>
                    <a:ext uri="{9D8B030D-6E8A-4147-A177-3AD203B41FA5}">
                      <a16:colId xmlns="" xmlns:a16="http://schemas.microsoft.com/office/drawing/2014/main" val="4038268786"/>
                    </a:ext>
                  </a:extLst>
                </a:gridCol>
                <a:gridCol w="163848">
                  <a:extLst>
                    <a:ext uri="{9D8B030D-6E8A-4147-A177-3AD203B41FA5}">
                      <a16:colId xmlns="" xmlns:a16="http://schemas.microsoft.com/office/drawing/2014/main" val="3906683118"/>
                    </a:ext>
                  </a:extLst>
                </a:gridCol>
                <a:gridCol w="546576">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1959332394"/>
                    </a:ext>
                  </a:extLst>
                </a:gridCol>
                <a:gridCol w="558112">
                  <a:extLst>
                    <a:ext uri="{9D8B030D-6E8A-4147-A177-3AD203B41FA5}">
                      <a16:colId xmlns="" xmlns:a16="http://schemas.microsoft.com/office/drawing/2014/main" val="3869363813"/>
                    </a:ext>
                  </a:extLst>
                </a:gridCol>
                <a:gridCol w="162560">
                  <a:extLst>
                    <a:ext uri="{9D8B030D-6E8A-4147-A177-3AD203B41FA5}">
                      <a16:colId xmlns="" xmlns:a16="http://schemas.microsoft.com/office/drawing/2014/main" val="695920123"/>
                    </a:ext>
                  </a:extLst>
                </a:gridCol>
                <a:gridCol w="894080">
                  <a:extLst>
                    <a:ext uri="{9D8B030D-6E8A-4147-A177-3AD203B41FA5}">
                      <a16:colId xmlns="" xmlns:a16="http://schemas.microsoft.com/office/drawing/2014/main" val="118549055"/>
                    </a:ext>
                  </a:extLst>
                </a:gridCol>
                <a:gridCol w="162560">
                  <a:extLst>
                    <a:ext uri="{9D8B030D-6E8A-4147-A177-3AD203B41FA5}">
                      <a16:colId xmlns="" xmlns:a16="http://schemas.microsoft.com/office/drawing/2014/main" val="2501135130"/>
                    </a:ext>
                  </a:extLst>
                </a:gridCol>
                <a:gridCol w="751840">
                  <a:extLst>
                    <a:ext uri="{9D8B030D-6E8A-4147-A177-3AD203B41FA5}">
                      <a16:colId xmlns="" xmlns:a16="http://schemas.microsoft.com/office/drawing/2014/main" val="322333968"/>
                    </a:ext>
                  </a:extLst>
                </a:gridCol>
                <a:gridCol w="162560">
                  <a:extLst>
                    <a:ext uri="{9D8B030D-6E8A-4147-A177-3AD203B41FA5}">
                      <a16:colId xmlns="" xmlns:a16="http://schemas.microsoft.com/office/drawing/2014/main" val="3352611176"/>
                    </a:ext>
                  </a:extLst>
                </a:gridCol>
                <a:gridCol w="751840">
                  <a:extLst>
                    <a:ext uri="{9D8B030D-6E8A-4147-A177-3AD203B41FA5}">
                      <a16:colId xmlns="" xmlns:a16="http://schemas.microsoft.com/office/drawing/2014/main" val="3201792686"/>
                    </a:ext>
                  </a:extLst>
                </a:gridCol>
                <a:gridCol w="162560">
                  <a:extLst>
                    <a:ext uri="{9D8B030D-6E8A-4147-A177-3AD203B41FA5}">
                      <a16:colId xmlns="" xmlns:a16="http://schemas.microsoft.com/office/drawing/2014/main" val="1493837017"/>
                    </a:ext>
                  </a:extLst>
                </a:gridCol>
                <a:gridCol w="751840">
                  <a:extLst>
                    <a:ext uri="{9D8B030D-6E8A-4147-A177-3AD203B41FA5}">
                      <a16:colId xmlns="" xmlns:a16="http://schemas.microsoft.com/office/drawing/2014/main" val="850383387"/>
                    </a:ext>
                  </a:extLst>
                </a:gridCol>
                <a:gridCol w="162560">
                  <a:extLst>
                    <a:ext uri="{9D8B030D-6E8A-4147-A177-3AD203B41FA5}">
                      <a16:colId xmlns="" xmlns:a16="http://schemas.microsoft.com/office/drawing/2014/main" val="3141023649"/>
                    </a:ext>
                  </a:extLst>
                </a:gridCol>
                <a:gridCol w="828040">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751840">
                  <a:extLst>
                    <a:ext uri="{9D8B030D-6E8A-4147-A177-3AD203B41FA5}">
                      <a16:colId xmlns="" xmlns:a16="http://schemas.microsoft.com/office/drawing/2014/main" val="2089963319"/>
                    </a:ext>
                  </a:extLst>
                </a:gridCol>
                <a:gridCol w="162560">
                  <a:extLst>
                    <a:ext uri="{9D8B030D-6E8A-4147-A177-3AD203B41FA5}">
                      <a16:colId xmlns="" xmlns:a16="http://schemas.microsoft.com/office/drawing/2014/main" val="563581978"/>
                    </a:ext>
                  </a:extLst>
                </a:gridCol>
                <a:gridCol w="548249">
                  <a:extLst>
                    <a:ext uri="{9D8B030D-6E8A-4147-A177-3AD203B41FA5}">
                      <a16:colId xmlns="" xmlns:a16="http://schemas.microsoft.com/office/drawing/2014/main" val="4138122333"/>
                    </a:ext>
                  </a:extLst>
                </a:gridCol>
                <a:gridCol w="323013">
                  <a:extLst>
                    <a:ext uri="{9D8B030D-6E8A-4147-A177-3AD203B41FA5}">
                      <a16:colId xmlns="" xmlns:a16="http://schemas.microsoft.com/office/drawing/2014/main" val="2181816611"/>
                    </a:ext>
                  </a:extLst>
                </a:gridCol>
              </a:tblGrid>
              <a:tr h="315341">
                <a:tc gridSpan="5">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0">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Van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Warranties</a:t>
                      </a:r>
                    </a:p>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Payable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100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(100)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100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(100)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478178970"/>
              </p:ext>
            </p:extLst>
          </p:nvPr>
        </p:nvGraphicFramePr>
        <p:xfrm>
          <a:off x="1219200" y="2514600"/>
          <a:ext cx="6934200" cy="1066800"/>
        </p:xfrm>
        <a:graphic>
          <a:graphicData uri="http://schemas.openxmlformats.org/drawingml/2006/table">
            <a:tbl>
              <a:tblPr>
                <a:tableStyleId>{5C22544A-7EE6-4342-B048-85BDC9FD1C3A}</a:tableStyleId>
              </a:tblPr>
              <a:tblGrid>
                <a:gridCol w="1386840">
                  <a:extLst>
                    <a:ext uri="{9D8B030D-6E8A-4147-A177-3AD203B41FA5}">
                      <a16:colId xmlns="" xmlns:a16="http://schemas.microsoft.com/office/drawing/2014/main" val="1339959837"/>
                    </a:ext>
                  </a:extLst>
                </a:gridCol>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Event 2</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Warranty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Warranties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spTree>
    <p:extLst>
      <p:ext uri="{BB962C8B-B14F-4D97-AF65-F5344CB8AC3E}">
        <p14:creationId xmlns:p14="http://schemas.microsoft.com/office/powerpoint/2010/main" val="1281950052"/>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ea typeface="Tahoma" panose="020B0604030504040204" pitchFamily="34" charset="0"/>
                <a:cs typeface="Tahoma" panose="020B0604030504040204" pitchFamily="34" charset="0"/>
              </a:rPr>
              <a:t>LO 9-1: </a:t>
            </a:r>
            <a:r>
              <a:rPr lang="en-US" dirty="0"/>
              <a:t>Show how notes payable and related interest expense affect financial statements.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9-</a:t>
            </a:r>
            <a:fld id="{8E04DE85-5BF3-4C03-A70B-7F1A18BE4AC7}" type="slidenum">
              <a:rPr lang="en-US" smtClean="0">
                <a:solidFill>
                  <a:schemeClr val="bg1"/>
                </a:solidFill>
                <a:cs typeface="Arial" charset="0"/>
              </a:rPr>
              <a:pPr/>
              <a:t>1</a:t>
            </a:fld>
            <a:endParaRPr lang="en-US" dirty="0">
              <a:solidFill>
                <a:schemeClr val="bg1"/>
              </a:solidFill>
              <a:cs typeface="Arial" charset="0"/>
            </a:endParaRPr>
          </a:p>
        </p:txBody>
      </p:sp>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Warranty Obligations: Event 3</a:t>
            </a:r>
            <a:endParaRPr lang="en-US" sz="32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dirty="0">
                <a:solidFill>
                  <a:srgbClr val="000000"/>
                </a:solidFill>
              </a:rPr>
              <a:t>Event 3: </a:t>
            </a:r>
            <a:r>
              <a:rPr lang="en-US" dirty="0" smtClean="0">
                <a:solidFill>
                  <a:srgbClr val="000000"/>
                </a:solidFill>
              </a:rPr>
              <a:t>Settlement </a:t>
            </a:r>
            <a:r>
              <a:rPr lang="en-US" dirty="0">
                <a:solidFill>
                  <a:srgbClr val="000000"/>
                </a:solidFill>
              </a:rPr>
              <a:t>of Warranty Obligation – The company pays $40 cash to repair defective merchandise returned by a customer</a:t>
            </a:r>
            <a:r>
              <a:rPr lang="en-US" dirty="0" smtClean="0">
                <a:solidFill>
                  <a:srgbClr val="000000"/>
                </a:solidFill>
              </a:rPr>
              <a:t>.</a:t>
            </a:r>
            <a:endParaRPr lang="en-US" dirty="0">
              <a:solidFill>
                <a:srgbClr val="000000"/>
              </a:solidFill>
              <a:effectLst>
                <a:outerShdw blurRad="38100" dist="38100" dir="2700000" algn="tl">
                  <a:srgbClr val="FFFFFF"/>
                </a:outerShdw>
              </a:effectLst>
            </a:endParaRPr>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19</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4112797309"/>
              </p:ext>
            </p:extLst>
          </p:nvPr>
        </p:nvGraphicFramePr>
        <p:xfrm>
          <a:off x="228600" y="3962400"/>
          <a:ext cx="8796062" cy="1540992"/>
        </p:xfrm>
        <a:graphic>
          <a:graphicData uri="http://schemas.openxmlformats.org/drawingml/2006/table">
            <a:tbl>
              <a:tblPr firstRow="1" firstCol="1" bandRow="1">
                <a:tableStyleId>{5C22544A-7EE6-4342-B048-85BDC9FD1C3A}</a:tableStyleId>
              </a:tblPr>
              <a:tblGrid>
                <a:gridCol w="626304">
                  <a:extLst>
                    <a:ext uri="{9D8B030D-6E8A-4147-A177-3AD203B41FA5}">
                      <a16:colId xmlns="" xmlns:a16="http://schemas.microsoft.com/office/drawing/2014/main" val="4038268786"/>
                    </a:ext>
                  </a:extLst>
                </a:gridCol>
                <a:gridCol w="163848">
                  <a:extLst>
                    <a:ext uri="{9D8B030D-6E8A-4147-A177-3AD203B41FA5}">
                      <a16:colId xmlns="" xmlns:a16="http://schemas.microsoft.com/office/drawing/2014/main" val="3906683118"/>
                    </a:ext>
                  </a:extLst>
                </a:gridCol>
                <a:gridCol w="429048">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1959332394"/>
                    </a:ext>
                  </a:extLst>
                </a:gridCol>
                <a:gridCol w="599440">
                  <a:extLst>
                    <a:ext uri="{9D8B030D-6E8A-4147-A177-3AD203B41FA5}">
                      <a16:colId xmlns="" xmlns:a16="http://schemas.microsoft.com/office/drawing/2014/main" val="3869363813"/>
                    </a:ext>
                  </a:extLst>
                </a:gridCol>
                <a:gridCol w="162560">
                  <a:extLst>
                    <a:ext uri="{9D8B030D-6E8A-4147-A177-3AD203B41FA5}">
                      <a16:colId xmlns="" xmlns:a16="http://schemas.microsoft.com/office/drawing/2014/main" val="695920123"/>
                    </a:ext>
                  </a:extLst>
                </a:gridCol>
                <a:gridCol w="909276">
                  <a:extLst>
                    <a:ext uri="{9D8B030D-6E8A-4147-A177-3AD203B41FA5}">
                      <a16:colId xmlns="" xmlns:a16="http://schemas.microsoft.com/office/drawing/2014/main" val="118549055"/>
                    </a:ext>
                  </a:extLst>
                </a:gridCol>
                <a:gridCol w="162560">
                  <a:extLst>
                    <a:ext uri="{9D8B030D-6E8A-4147-A177-3AD203B41FA5}">
                      <a16:colId xmlns="" xmlns:a16="http://schemas.microsoft.com/office/drawing/2014/main" val="2501135130"/>
                    </a:ext>
                  </a:extLst>
                </a:gridCol>
                <a:gridCol w="732725">
                  <a:extLst>
                    <a:ext uri="{9D8B030D-6E8A-4147-A177-3AD203B41FA5}">
                      <a16:colId xmlns="" xmlns:a16="http://schemas.microsoft.com/office/drawing/2014/main" val="322333968"/>
                    </a:ext>
                  </a:extLst>
                </a:gridCol>
                <a:gridCol w="162560">
                  <a:extLst>
                    <a:ext uri="{9D8B030D-6E8A-4147-A177-3AD203B41FA5}">
                      <a16:colId xmlns="" xmlns:a16="http://schemas.microsoft.com/office/drawing/2014/main" val="3352611176"/>
                    </a:ext>
                  </a:extLst>
                </a:gridCol>
                <a:gridCol w="831959">
                  <a:extLst>
                    <a:ext uri="{9D8B030D-6E8A-4147-A177-3AD203B41FA5}">
                      <a16:colId xmlns="" xmlns:a16="http://schemas.microsoft.com/office/drawing/2014/main" val="3201792686"/>
                    </a:ext>
                  </a:extLst>
                </a:gridCol>
                <a:gridCol w="162560">
                  <a:extLst>
                    <a:ext uri="{9D8B030D-6E8A-4147-A177-3AD203B41FA5}">
                      <a16:colId xmlns="" xmlns:a16="http://schemas.microsoft.com/office/drawing/2014/main" val="1493837017"/>
                    </a:ext>
                  </a:extLst>
                </a:gridCol>
                <a:gridCol w="751840">
                  <a:extLst>
                    <a:ext uri="{9D8B030D-6E8A-4147-A177-3AD203B41FA5}">
                      <a16:colId xmlns="" xmlns:a16="http://schemas.microsoft.com/office/drawing/2014/main" val="850383387"/>
                    </a:ext>
                  </a:extLst>
                </a:gridCol>
                <a:gridCol w="162560">
                  <a:extLst>
                    <a:ext uri="{9D8B030D-6E8A-4147-A177-3AD203B41FA5}">
                      <a16:colId xmlns="" xmlns:a16="http://schemas.microsoft.com/office/drawing/2014/main" val="3141023649"/>
                    </a:ext>
                  </a:extLst>
                </a:gridCol>
                <a:gridCol w="828040">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751840">
                  <a:extLst>
                    <a:ext uri="{9D8B030D-6E8A-4147-A177-3AD203B41FA5}">
                      <a16:colId xmlns="" xmlns:a16="http://schemas.microsoft.com/office/drawing/2014/main" val="2089963319"/>
                    </a:ext>
                  </a:extLst>
                </a:gridCol>
                <a:gridCol w="162560">
                  <a:extLst>
                    <a:ext uri="{9D8B030D-6E8A-4147-A177-3AD203B41FA5}">
                      <a16:colId xmlns="" xmlns:a16="http://schemas.microsoft.com/office/drawing/2014/main" val="563581978"/>
                    </a:ext>
                  </a:extLst>
                </a:gridCol>
                <a:gridCol w="548249">
                  <a:extLst>
                    <a:ext uri="{9D8B030D-6E8A-4147-A177-3AD203B41FA5}">
                      <a16:colId xmlns="" xmlns:a16="http://schemas.microsoft.com/office/drawing/2014/main" val="4138122333"/>
                    </a:ext>
                  </a:extLst>
                </a:gridCol>
                <a:gridCol w="323013">
                  <a:extLst>
                    <a:ext uri="{9D8B030D-6E8A-4147-A177-3AD203B41FA5}">
                      <a16:colId xmlns="" xmlns:a16="http://schemas.microsoft.com/office/drawing/2014/main" val="2181816611"/>
                    </a:ext>
                  </a:extLst>
                </a:gridCol>
              </a:tblGrid>
              <a:tr h="200533">
                <a:tc gridSpan="5">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0">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Van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 Pay.</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Warranties</a:t>
                      </a:r>
                    </a:p>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Payable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(40)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(40)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(40)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899296096"/>
              </p:ext>
            </p:extLst>
          </p:nvPr>
        </p:nvGraphicFramePr>
        <p:xfrm>
          <a:off x="1066800" y="2590800"/>
          <a:ext cx="6934200" cy="1066800"/>
        </p:xfrm>
        <a:graphic>
          <a:graphicData uri="http://schemas.openxmlformats.org/drawingml/2006/table">
            <a:tbl>
              <a:tblPr>
                <a:tableStyleId>{5C22544A-7EE6-4342-B048-85BDC9FD1C3A}</a:tableStyleId>
              </a:tblPr>
              <a:tblGrid>
                <a:gridCol w="1386840">
                  <a:extLst>
                    <a:ext uri="{9D8B030D-6E8A-4147-A177-3AD203B41FA5}">
                      <a16:colId xmlns="" xmlns:a16="http://schemas.microsoft.com/office/drawing/2014/main" val="1339959837"/>
                    </a:ext>
                  </a:extLst>
                </a:gridCol>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Event 3</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Warranties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40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40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spTree>
    <p:extLst>
      <p:ext uri="{BB962C8B-B14F-4D97-AF65-F5344CB8AC3E}">
        <p14:creationId xmlns:p14="http://schemas.microsoft.com/office/powerpoint/2010/main" val="3722328932"/>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4000" b="1" dirty="0">
                <a:ea typeface="Tahoma" panose="020B0604030504040204" pitchFamily="34" charset="0"/>
                <a:cs typeface="Tahoma" panose="020B0604030504040204" pitchFamily="34" charset="0"/>
              </a:rPr>
              <a:t>General Ledger T-Accounts </a:t>
            </a:r>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20</a:t>
            </a:fld>
            <a:endParaRPr lang="en-US" dirty="0">
              <a:solidFill>
                <a:schemeClr val="bg1"/>
              </a:solidFill>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5633059"/>
              </p:ext>
            </p:extLst>
          </p:nvPr>
        </p:nvGraphicFramePr>
        <p:xfrm>
          <a:off x="1066800" y="1295400"/>
          <a:ext cx="7586551" cy="3913631"/>
        </p:xfrm>
        <a:graphic>
          <a:graphicData uri="http://schemas.openxmlformats.org/drawingml/2006/table">
            <a:tbl>
              <a:tblPr firstRow="1" firstCol="1" bandRow="1"/>
              <a:tblGrid>
                <a:gridCol w="1210974"/>
                <a:gridCol w="1025210"/>
                <a:gridCol w="618631"/>
                <a:gridCol w="946347"/>
                <a:gridCol w="1025210"/>
                <a:gridCol w="336479"/>
                <a:gridCol w="1211850"/>
                <a:gridCol w="1211850"/>
              </a:tblGrid>
              <a:tr h="236587">
                <a:tc gridSpan="2">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Assets</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Liabilities</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Equity</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r>
              <a:tr h="236587">
                <a:tc gridSpan="2">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Cash</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Warranties Payable</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Common Stock</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236587">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Bal.  2,000</a:t>
                      </a: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40 (3)</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(3)      40</a:t>
                      </a: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100     (2)</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500" u="dbl" dirty="0">
                          <a:effectLst/>
                          <a:latin typeface="+mn-lt"/>
                          <a:ea typeface="Calibri" panose="020F0502020204030204" pitchFamily="34" charset="0"/>
                          <a:cs typeface="Times New Roman" panose="02020603050405020304" pitchFamily="18" charset="0"/>
                        </a:rPr>
                        <a:t>5,000 Bal.</a:t>
                      </a:r>
                      <a:endParaRPr lang="en-US" sz="1500" dirty="0">
                        <a:effectLst/>
                        <a:latin typeface="+mn-lt"/>
                        <a:ea typeface="Calibri" panose="020F0502020204030204" pitchFamily="34" charset="0"/>
                        <a:cs typeface="Times New Roman" panose="02020603050405020304" pitchFamily="18" charset="0"/>
                      </a:endParaRP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36587">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(1a) 7,000</a:t>
                      </a: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500" u="dbl" dirty="0">
                          <a:effectLst/>
                          <a:latin typeface="+mn-lt"/>
                          <a:ea typeface="Calibri" panose="020F0502020204030204" pitchFamily="34" charset="0"/>
                          <a:cs typeface="Times New Roman" panose="02020603050405020304" pitchFamily="18" charset="0"/>
                        </a:rPr>
                        <a:t>60      Bal.</a:t>
                      </a:r>
                      <a:endParaRPr lang="en-US" sz="1500" dirty="0">
                        <a:effectLst/>
                        <a:latin typeface="+mn-lt"/>
                        <a:ea typeface="Calibri" panose="020F0502020204030204" pitchFamily="34" charset="0"/>
                        <a:cs typeface="Times New Roman" panose="02020603050405020304" pitchFamily="18" charset="0"/>
                      </a:endParaRP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500" b="1" dirty="0">
                          <a:effectLst/>
                          <a:latin typeface="+mn-lt"/>
                          <a:ea typeface="Calibri" panose="020F0502020204030204" pitchFamily="34" charset="0"/>
                          <a:cs typeface="Times New Roman" panose="02020603050405020304" pitchFamily="18" charset="0"/>
                        </a:rPr>
                        <a:t>Retained Earnings</a:t>
                      </a:r>
                      <a:endParaRPr lang="en-US" sz="1500" dirty="0">
                        <a:effectLst/>
                        <a:latin typeface="+mn-lt"/>
                        <a:ea typeface="Calibri" panose="020F0502020204030204" pitchFamily="34" charset="0"/>
                        <a:cs typeface="Times New Roman" panose="02020603050405020304" pitchFamily="18" charset="0"/>
                      </a:endParaRP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236587">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1" dirty="0">
                          <a:effectLst/>
                          <a:latin typeface="+mn-lt"/>
                          <a:ea typeface="Calibri" panose="020F0502020204030204" pitchFamily="34" charset="0"/>
                          <a:cs typeface="Times New Roman" panose="02020603050405020304" pitchFamily="18" charset="0"/>
                        </a:rPr>
                        <a:t> </a:t>
                      </a:r>
                      <a:endParaRPr lang="en-US" sz="1500" dirty="0">
                        <a:effectLst/>
                        <a:latin typeface="+mn-lt"/>
                        <a:ea typeface="Calibri" panose="020F0502020204030204" pitchFamily="34" charset="0"/>
                        <a:cs typeface="Times New Roman" panose="02020603050405020304" pitchFamily="18" charset="0"/>
                      </a:endParaRP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3,000 Bal.</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36587">
                <a:tc>
                  <a:txBody>
                    <a:bodyPr/>
                    <a:lstStyle/>
                    <a:p>
                      <a:pPr marL="0" marR="0">
                        <a:lnSpc>
                          <a:spcPct val="107000"/>
                        </a:lnSpc>
                        <a:spcBef>
                          <a:spcPts val="0"/>
                        </a:spcBef>
                        <a:spcAft>
                          <a:spcPts val="0"/>
                        </a:spcAft>
                      </a:pPr>
                      <a:r>
                        <a:rPr lang="en-US" sz="1500" u="dbl" dirty="0">
                          <a:effectLst/>
                          <a:latin typeface="+mn-lt"/>
                          <a:ea typeface="Calibri" panose="020F0502020204030204" pitchFamily="34" charset="0"/>
                          <a:cs typeface="Times New Roman" panose="02020603050405020304" pitchFamily="18" charset="0"/>
                        </a:rPr>
                        <a:t>Bal. 8,960</a:t>
                      </a:r>
                      <a:endParaRPr lang="en-US" sz="1500" dirty="0">
                        <a:effectLst/>
                        <a:latin typeface="+mn-lt"/>
                        <a:ea typeface="Calibri" panose="020F0502020204030204" pitchFamily="34" charset="0"/>
                        <a:cs typeface="Times New Roman" panose="02020603050405020304" pitchFamily="18" charset="0"/>
                      </a:endParaRP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2,900  (cl.)</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r>
              <a:tr h="236587">
                <a:tc>
                  <a:txBody>
                    <a:bodyPr/>
                    <a:lstStyle/>
                    <a:p>
                      <a:pPr marL="0" marR="0">
                        <a:lnSpc>
                          <a:spcPct val="107000"/>
                        </a:lnSpc>
                        <a:spcBef>
                          <a:spcPts val="0"/>
                        </a:spcBef>
                        <a:spcAft>
                          <a:spcPts val="0"/>
                        </a:spcAft>
                      </a:pPr>
                      <a:r>
                        <a:rPr lang="en-US" sz="1500" u="none" strike="noStrike" dirty="0">
                          <a:effectLst/>
                          <a:latin typeface="+mn-lt"/>
                          <a:ea typeface="Calibri" panose="020F0502020204030204" pitchFamily="34" charset="0"/>
                          <a:cs typeface="Times New Roman" panose="02020603050405020304" pitchFamily="18" charset="0"/>
                        </a:rPr>
                        <a:t> </a:t>
                      </a:r>
                      <a:endParaRPr lang="en-US" sz="1500" dirty="0">
                        <a:effectLst/>
                        <a:latin typeface="+mn-lt"/>
                        <a:ea typeface="Calibri" panose="020F0502020204030204" pitchFamily="34" charset="0"/>
                        <a:cs typeface="Times New Roman" panose="02020603050405020304" pitchFamily="18" charset="0"/>
                      </a:endParaRPr>
                    </a:p>
                  </a:txBody>
                  <a:tcPr marL="94635" marR="9463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r>
                        <a:rPr lang="en-US" sz="1500" u="dbl" dirty="0">
                          <a:effectLst/>
                          <a:latin typeface="+mn-lt"/>
                          <a:ea typeface="Calibri" panose="020F0502020204030204" pitchFamily="34" charset="0"/>
                          <a:cs typeface="Times New Roman" panose="02020603050405020304" pitchFamily="18" charset="0"/>
                        </a:rPr>
                        <a:t>5,900  Bal.</a:t>
                      </a:r>
                      <a:endParaRPr lang="en-US" sz="1500" dirty="0">
                        <a:effectLst/>
                        <a:latin typeface="+mn-lt"/>
                        <a:ea typeface="Calibri" panose="020F0502020204030204" pitchFamily="34" charset="0"/>
                        <a:cs typeface="Times New Roman" panose="02020603050405020304" pitchFamily="18" charset="0"/>
                      </a:endParaRP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36587">
                <a:tc gridSpan="2">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Inventory</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Sales Revenues</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236587">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Bal.  6,000</a:t>
                      </a: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4,000 (1b)</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(cl.)  7,000</a:t>
                      </a: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7,000 (1a)</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r>
              <a:tr h="236587">
                <a:tc>
                  <a:txBody>
                    <a:bodyPr/>
                    <a:lstStyle/>
                    <a:p>
                      <a:pPr marL="0" marR="0">
                        <a:lnSpc>
                          <a:spcPct val="107000"/>
                        </a:lnSpc>
                        <a:spcBef>
                          <a:spcPts val="0"/>
                        </a:spcBef>
                        <a:spcAft>
                          <a:spcPts val="0"/>
                        </a:spcAft>
                      </a:pPr>
                      <a:r>
                        <a:rPr lang="en-US" sz="1500" u="dbl" dirty="0">
                          <a:effectLst/>
                          <a:latin typeface="+mn-lt"/>
                          <a:ea typeface="Calibri" panose="020F0502020204030204" pitchFamily="34" charset="0"/>
                          <a:cs typeface="Times New Roman" panose="02020603050405020304" pitchFamily="18" charset="0"/>
                        </a:rPr>
                        <a:t>Bal. 2,000</a:t>
                      </a:r>
                      <a:endParaRPr lang="en-US" sz="1500" dirty="0">
                        <a:effectLst/>
                        <a:latin typeface="+mn-lt"/>
                        <a:ea typeface="Calibri" panose="020F0502020204030204" pitchFamily="34" charset="0"/>
                        <a:cs typeface="Times New Roman" panose="02020603050405020304" pitchFamily="18" charset="0"/>
                      </a:endParaRP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500" u="dbl" dirty="0">
                          <a:effectLst/>
                          <a:latin typeface="+mn-lt"/>
                          <a:ea typeface="Calibri" panose="020F0502020204030204" pitchFamily="34" charset="0"/>
                          <a:cs typeface="Times New Roman" panose="02020603050405020304" pitchFamily="18" charset="0"/>
                        </a:rPr>
                        <a:t>0    Bal.</a:t>
                      </a:r>
                      <a:endParaRPr lang="en-US" sz="1500" dirty="0">
                        <a:effectLst/>
                        <a:latin typeface="+mn-lt"/>
                        <a:ea typeface="Calibri" panose="020F0502020204030204" pitchFamily="34" charset="0"/>
                        <a:cs typeface="Times New Roman" panose="02020603050405020304" pitchFamily="18" charset="0"/>
                      </a:endParaRP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36587">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a:noFill/>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Cost of Goods</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236587">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a:noFill/>
                    </a:lnB>
                    <a:solidFill>
                      <a:srgbClr val="E2EFD9"/>
                    </a:solidFill>
                  </a:tcPr>
                </a:tc>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(1b) 4,000</a:t>
                      </a: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4,000 (cl.)</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r>
              <a:tr h="236587">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a:noFill/>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u="dbl" dirty="0">
                          <a:effectLst/>
                          <a:latin typeface="+mn-lt"/>
                          <a:ea typeface="Calibri" panose="020F0502020204030204" pitchFamily="34" charset="0"/>
                          <a:cs typeface="Times New Roman" panose="02020603050405020304" pitchFamily="18" charset="0"/>
                        </a:rPr>
                        <a:t>Bal.       0</a:t>
                      </a:r>
                      <a:endParaRPr lang="en-US" sz="1500" dirty="0">
                        <a:effectLst/>
                        <a:latin typeface="+mn-lt"/>
                        <a:ea typeface="Calibri" panose="020F0502020204030204" pitchFamily="34" charset="0"/>
                        <a:cs typeface="Times New Roman" panose="02020603050405020304" pitchFamily="18" charset="0"/>
                      </a:endParaRP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36587">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a:noFill/>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Warranty Expense</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236587">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a:noFill/>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(2)      100</a:t>
                      </a: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100    (cl.)</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r>
              <a:tr h="236587">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u="dbl" dirty="0">
                          <a:effectLst/>
                          <a:latin typeface="+mn-lt"/>
                          <a:ea typeface="Calibri" panose="020F0502020204030204" pitchFamily="34" charset="0"/>
                          <a:cs typeface="Times New Roman" panose="02020603050405020304" pitchFamily="18" charset="0"/>
                        </a:rPr>
                        <a:t>Bal.        0</a:t>
                      </a:r>
                      <a:endParaRPr lang="en-US" sz="1500" dirty="0">
                        <a:effectLst/>
                        <a:latin typeface="+mn-lt"/>
                        <a:ea typeface="Calibri" panose="020F0502020204030204" pitchFamily="34" charset="0"/>
                        <a:cs typeface="Times New Roman" panose="02020603050405020304" pitchFamily="18" charset="0"/>
                      </a:endParaRPr>
                    </a:p>
                  </a:txBody>
                  <a:tcPr marL="94635" marR="94635"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a:t>
                      </a:r>
                    </a:p>
                  </a:txBody>
                  <a:tcPr marL="94635" marR="94635"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bl>
          </a:graphicData>
        </a:graphic>
      </p:graphicFrame>
    </p:spTree>
    <p:extLst>
      <p:ext uri="{BB962C8B-B14F-4D97-AF65-F5344CB8AC3E}">
        <p14:creationId xmlns:p14="http://schemas.microsoft.com/office/powerpoint/2010/main" val="454723786"/>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4000" b="1" dirty="0">
                <a:ea typeface="Tahoma" panose="020B0604030504040204" pitchFamily="34" charset="0"/>
                <a:cs typeface="Tahoma" panose="020B0604030504040204" pitchFamily="34" charset="0"/>
              </a:rPr>
              <a:t>Panel C: Financial Statements, Yr. 2</a:t>
            </a:r>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21</a:t>
            </a:fld>
            <a:endParaRPr lang="en-US" dirty="0">
              <a:solidFill>
                <a:schemeClr val="bg1"/>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40309359"/>
              </p:ext>
            </p:extLst>
          </p:nvPr>
        </p:nvGraphicFramePr>
        <p:xfrm>
          <a:off x="267711" y="1501332"/>
          <a:ext cx="8608577" cy="2842068"/>
        </p:xfrm>
        <a:graphic>
          <a:graphicData uri="http://schemas.openxmlformats.org/drawingml/2006/table">
            <a:tbl>
              <a:tblPr firstRow="1" firstCol="1" bandRow="1"/>
              <a:tblGrid>
                <a:gridCol w="1388480"/>
                <a:gridCol w="1055245"/>
                <a:gridCol w="166618"/>
                <a:gridCol w="1337877"/>
                <a:gridCol w="580077"/>
                <a:gridCol w="580077"/>
                <a:gridCol w="165383"/>
                <a:gridCol w="2012370"/>
                <a:gridCol w="593652"/>
                <a:gridCol w="728798"/>
              </a:tblGrid>
              <a:tr h="174332">
                <a:tc gridSpan="2">
                  <a:txBody>
                    <a:bodyPr/>
                    <a:lstStyle/>
                    <a:p>
                      <a:pPr marL="0" marR="0" algn="ctr">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Year 2, Income Statement</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a:txBody>
                    <a:bodyPr/>
                    <a:lstStyle/>
                    <a:p>
                      <a:pPr marL="0" marR="0" algn="ctr">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gridSpan="3">
                  <a:txBody>
                    <a:bodyPr/>
                    <a:lstStyle/>
                    <a:p>
                      <a:pPr marL="0" marR="0" algn="ctr">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12/31/Yr. 2 Balance Sheet</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7A7"/>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gridSpan="3">
                  <a:txBody>
                    <a:bodyPr/>
                    <a:lstStyle/>
                    <a:p>
                      <a:pPr marL="0" marR="0" algn="ctr">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Yr. 2 Statement of Cash Flows</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r>
              <a:tr h="174332">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Sales Revenue</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$7,000</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Assets</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Operating Activities</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74332">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Cost of Goods Sold</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000" u="sng" dirty="0">
                          <a:effectLst/>
                          <a:latin typeface="+mn-lt"/>
                          <a:ea typeface="Calibri" panose="020F0502020204030204" pitchFamily="34" charset="0"/>
                          <a:cs typeface="Times New Roman" panose="02020603050405020304" pitchFamily="18" charset="0"/>
                        </a:rPr>
                        <a:t>(4,000)</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Cash</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$8,960</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Inflow from customers</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$7,000</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74332">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Gross Margin</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3,000</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Inventory</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u="sng" dirty="0">
                          <a:effectLst/>
                          <a:latin typeface="+mn-lt"/>
                          <a:ea typeface="Calibri" panose="020F0502020204030204" pitchFamily="34" charset="0"/>
                          <a:cs typeface="Times New Roman" panose="02020603050405020304" pitchFamily="18" charset="0"/>
                        </a:rPr>
                        <a:t>2,000</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Outflow for warranty</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sng" dirty="0">
                          <a:effectLst/>
                          <a:latin typeface="+mn-lt"/>
                          <a:ea typeface="Calibri" panose="020F0502020204030204" pitchFamily="34" charset="0"/>
                          <a:cs typeface="Times New Roman" panose="02020603050405020304" pitchFamily="18" charset="0"/>
                        </a:rPr>
                        <a:t>     (40)</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48662">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Less: Warranty. Exp.</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000" u="sng" dirty="0">
                          <a:effectLst/>
                          <a:latin typeface="+mn-lt"/>
                          <a:ea typeface="Calibri" panose="020F0502020204030204" pitchFamily="34" charset="0"/>
                          <a:cs typeface="Times New Roman" panose="02020603050405020304" pitchFamily="18" charset="0"/>
                        </a:rPr>
                        <a:t>(100)</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Total assets</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u="dbl" dirty="0">
                          <a:effectLst/>
                          <a:latin typeface="+mn-lt"/>
                          <a:ea typeface="Calibri" panose="020F0502020204030204" pitchFamily="34" charset="0"/>
                          <a:cs typeface="Times New Roman" panose="02020603050405020304" pitchFamily="18" charset="0"/>
                        </a:rPr>
                        <a:t>$10,960</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Net cash outflow from operating activities</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6,960</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27094">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Net income</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000" u="dbl" dirty="0">
                          <a:effectLst/>
                          <a:latin typeface="+mn-lt"/>
                          <a:ea typeface="Calibri" panose="020F0502020204030204" pitchFamily="34" charset="0"/>
                          <a:cs typeface="Times New Roman" panose="02020603050405020304" pitchFamily="18" charset="0"/>
                        </a:rPr>
                        <a:t>$2,900</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Liabilities</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Investing activities</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0</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74332">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Warranties Payable</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$60</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Financing activities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sng" dirty="0">
                          <a:effectLst/>
                          <a:latin typeface="+mn-lt"/>
                          <a:ea typeface="Calibri" panose="020F0502020204030204" pitchFamily="34" charset="0"/>
                          <a:cs typeface="Times New Roman" panose="02020603050405020304" pitchFamily="18" charset="0"/>
                        </a:rPr>
                        <a:t>         0</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74332">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Stockholders’ Equity    </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Net change in cash</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6,960</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74332">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Common Stock</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$5,000</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Plus: Beginning cash Balance</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sng" dirty="0">
                          <a:effectLst/>
                          <a:latin typeface="+mn-lt"/>
                          <a:ea typeface="Calibri" panose="020F0502020204030204" pitchFamily="34" charset="0"/>
                          <a:cs typeface="Times New Roman" panose="02020603050405020304" pitchFamily="18" charset="0"/>
                        </a:rPr>
                        <a:t>2,000 </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74332">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Retained Earnings</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u="sng" dirty="0">
                          <a:effectLst/>
                          <a:latin typeface="+mn-lt"/>
                          <a:ea typeface="Calibri" panose="020F0502020204030204" pitchFamily="34" charset="0"/>
                          <a:cs typeface="Times New Roman" panose="02020603050405020304" pitchFamily="18" charset="0"/>
                        </a:rPr>
                        <a:t>5,900</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Ending cash balance</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dbl" dirty="0">
                          <a:effectLst/>
                          <a:latin typeface="+mn-lt"/>
                          <a:ea typeface="Calibri" panose="020F0502020204030204" pitchFamily="34" charset="0"/>
                          <a:cs typeface="Times New Roman" panose="02020603050405020304" pitchFamily="18" charset="0"/>
                        </a:rPr>
                        <a:t>$8,960</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48662">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Total stockholders’ equity</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u="sng" dirty="0">
                          <a:effectLst/>
                          <a:latin typeface="+mn-lt"/>
                          <a:ea typeface="Calibri" panose="020F0502020204030204" pitchFamily="34" charset="0"/>
                          <a:cs typeface="Times New Roman" panose="02020603050405020304" pitchFamily="18" charset="0"/>
                        </a:rPr>
                        <a:t>$10,900</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48662">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Total liab. &amp; stck. equity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u="dbl" dirty="0">
                          <a:effectLst/>
                          <a:latin typeface="+mn-lt"/>
                          <a:ea typeface="Calibri" panose="020F0502020204030204" pitchFamily="34" charset="0"/>
                          <a:cs typeface="Times New Roman" panose="02020603050405020304" pitchFamily="18" charset="0"/>
                        </a:rPr>
                        <a:t>$10,960</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74332">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6647" marR="66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3605631814"/>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9-5: Determine payroll taxes and explain how they affect financial statements.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9-</a:t>
            </a:r>
            <a:fld id="{8E04DE85-5BF3-4C03-A70B-7F1A18BE4AC7}" type="slidenum">
              <a:rPr lang="en-US" smtClean="0">
                <a:solidFill>
                  <a:schemeClr val="bg1"/>
                </a:solidFill>
                <a:cs typeface="Arial" charset="0"/>
              </a:rPr>
              <a:pPr/>
              <a:t>22</a:t>
            </a:fld>
            <a:endParaRPr lang="en-US" dirty="0">
              <a:solidFill>
                <a:schemeClr val="bg1"/>
              </a:solidFill>
              <a:cs typeface="Arial" charset="0"/>
            </a:endParaRPr>
          </a:p>
        </p:txBody>
      </p:sp>
    </p:spTree>
    <p:extLst>
      <p:ext uri="{BB962C8B-B14F-4D97-AF65-F5344CB8AC3E}">
        <p14:creationId xmlns:p14="http://schemas.microsoft.com/office/powerpoint/2010/main" val="3018799512"/>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Identifying Employees</a:t>
            </a:r>
          </a:p>
        </p:txBody>
      </p:sp>
      <p:sp>
        <p:nvSpPr>
          <p:cNvPr id="2" name="Content Placeholder 1"/>
          <p:cNvSpPr>
            <a:spLocks noGrp="1"/>
          </p:cNvSpPr>
          <p:nvPr>
            <p:ph idx="1"/>
          </p:nvPr>
        </p:nvSpPr>
        <p:spPr/>
        <p:txBody>
          <a:bodyPr/>
          <a:lstStyle/>
          <a:p>
            <a:r>
              <a:rPr lang="en-US" sz="2600" dirty="0">
                <a:solidFill>
                  <a:srgbClr val="000000"/>
                </a:solidFill>
              </a:rPr>
              <a:t>People who perform work for your business are employees</a:t>
            </a:r>
            <a:r>
              <a:rPr lang="en-US" sz="2600" dirty="0" smtClean="0">
                <a:solidFill>
                  <a:srgbClr val="000000"/>
                </a:solidFill>
              </a:rPr>
              <a:t>. </a:t>
            </a:r>
            <a:r>
              <a:rPr lang="en-US" sz="2600" b="1" dirty="0">
                <a:solidFill>
                  <a:schemeClr val="bg2"/>
                </a:solidFill>
              </a:rPr>
              <a:t>Correct?</a:t>
            </a:r>
          </a:p>
          <a:p>
            <a:pPr>
              <a:buClr>
                <a:schemeClr val="tx1"/>
              </a:buClr>
              <a:defRPr/>
            </a:pPr>
            <a:r>
              <a:rPr lang="en-US" sz="2600" b="1" dirty="0">
                <a:solidFill>
                  <a:schemeClr val="bg2"/>
                </a:solidFill>
              </a:rPr>
              <a:t>Not necessarily. </a:t>
            </a:r>
            <a:r>
              <a:rPr lang="en-US" sz="2600" dirty="0"/>
              <a:t>When a business supervises, directs, and controls an individual’s work, the individual is an employee of the business. When a business pays an individual for specific services, but the </a:t>
            </a:r>
            <a:r>
              <a:rPr lang="en-US" sz="2600" dirty="0" smtClean="0"/>
              <a:t>individual supervises </a:t>
            </a:r>
            <a:r>
              <a:rPr lang="en-US" sz="2600" dirty="0"/>
              <a:t>and controls the work, then that individual is an independent contractor.</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23</a:t>
            </a:fld>
            <a:endParaRPr lang="en-US" dirty="0">
              <a:solidFill>
                <a:schemeClr val="bg1"/>
              </a:solidFill>
              <a:cs typeface="Arial" charset="0"/>
            </a:endParaRPr>
          </a:p>
        </p:txBody>
      </p:sp>
    </p:spTree>
    <p:extLst>
      <p:ext uri="{BB962C8B-B14F-4D97-AF65-F5344CB8AC3E}">
        <p14:creationId xmlns:p14="http://schemas.microsoft.com/office/powerpoint/2010/main" val="3292160075"/>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b="1" dirty="0">
                <a:ea typeface="Tahoma" panose="020B0604030504040204" pitchFamily="34" charset="0"/>
                <a:cs typeface="Tahoma" panose="020B0604030504040204" pitchFamily="34" charset="0"/>
              </a:rPr>
              <a:t>Social Security and Medicare (FICA) Taxes</a:t>
            </a:r>
          </a:p>
        </p:txBody>
      </p:sp>
      <p:sp>
        <p:nvSpPr>
          <p:cNvPr id="2" name="Content Placeholder 1"/>
          <p:cNvSpPr>
            <a:spLocks noGrp="1"/>
          </p:cNvSpPr>
          <p:nvPr>
            <p:ph idx="1"/>
          </p:nvPr>
        </p:nvSpPr>
        <p:spPr/>
        <p:txBody>
          <a:bodyPr/>
          <a:lstStyle/>
          <a:p>
            <a:r>
              <a:rPr lang="en-US" sz="2600" dirty="0" smtClean="0"/>
              <a:t>The </a:t>
            </a:r>
            <a:r>
              <a:rPr lang="en-US" sz="2600" dirty="0"/>
              <a:t>Federal Insurance Contributions Act (FICA) provided funding for Social Security and Medicare programs.  Approximately </a:t>
            </a:r>
            <a:r>
              <a:rPr lang="en-US" sz="2600" dirty="0" smtClean="0"/>
              <a:t>7.5% </a:t>
            </a:r>
            <a:r>
              <a:rPr lang="en-US" sz="2600" dirty="0"/>
              <a:t>of each employee’s gross pay is withheld for FICA tax, and the employer pays an additional </a:t>
            </a:r>
            <a:r>
              <a:rPr lang="en-US" sz="2600" dirty="0" smtClean="0"/>
              <a:t>7.5%</a:t>
            </a:r>
            <a:r>
              <a:rPr lang="en-US" sz="2600" dirty="0"/>
              <a:t>.</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24</a:t>
            </a:fld>
            <a:endParaRPr lang="en-US" dirty="0">
              <a:solidFill>
                <a:schemeClr val="bg1"/>
              </a:solidFill>
              <a:cs typeface="Arial" charset="0"/>
            </a:endParaRPr>
          </a:p>
        </p:txBody>
      </p:sp>
    </p:spTree>
    <p:extLst>
      <p:ext uri="{BB962C8B-B14F-4D97-AF65-F5344CB8AC3E}">
        <p14:creationId xmlns:p14="http://schemas.microsoft.com/office/powerpoint/2010/main" val="1212549243"/>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Payroll Taxes</a:t>
            </a:r>
          </a:p>
        </p:txBody>
      </p:sp>
      <p:sp>
        <p:nvSpPr>
          <p:cNvPr id="2" name="Content Placeholder 1"/>
          <p:cNvSpPr>
            <a:spLocks noGrp="1"/>
          </p:cNvSpPr>
          <p:nvPr>
            <p:ph idx="1"/>
          </p:nvPr>
        </p:nvSpPr>
        <p:spPr/>
        <p:txBody>
          <a:bodyPr/>
          <a:lstStyle/>
          <a:p>
            <a:r>
              <a:rPr lang="en-US" sz="2600" dirty="0"/>
              <a:t>Payroll taxes only apply to employees. </a:t>
            </a:r>
            <a:r>
              <a:rPr lang="en-US" sz="2600" dirty="0" smtClean="0"/>
              <a:t>Companies </a:t>
            </a:r>
            <a:r>
              <a:rPr lang="en-US" sz="2600" dirty="0"/>
              <a:t>are not required to withhold taxes from or pay taxes on work done by independent contractors.</a:t>
            </a:r>
          </a:p>
          <a:p>
            <a:r>
              <a:rPr lang="en-US" sz="2600" dirty="0"/>
              <a:t>Employers withhold federal, state, and sometimes local income taxes, as well as FICA (Social Security and Medicare) taxes from employees, and then remit those taxes to the taxing authorities. </a:t>
            </a:r>
            <a:r>
              <a:rPr lang="en-US" sz="2600" dirty="0" smtClean="0"/>
              <a:t>They </a:t>
            </a:r>
            <a:r>
              <a:rPr lang="en-US" sz="2600" dirty="0"/>
              <a:t>also pay unemployment taxes and the employer portion of FICA taxes.</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25</a:t>
            </a:fld>
            <a:endParaRPr lang="en-US" dirty="0">
              <a:solidFill>
                <a:schemeClr val="bg1"/>
              </a:solidFill>
              <a:cs typeface="Arial" charset="0"/>
            </a:endParaRPr>
          </a:p>
        </p:txBody>
      </p:sp>
    </p:spTree>
    <p:extLst>
      <p:ext uri="{BB962C8B-B14F-4D97-AF65-F5344CB8AC3E}">
        <p14:creationId xmlns:p14="http://schemas.microsoft.com/office/powerpoint/2010/main" val="2712453945"/>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Deductions from Gross Earnings</a:t>
            </a:r>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26</a:t>
            </a:fld>
            <a:endParaRPr lang="en-US" dirty="0">
              <a:solidFill>
                <a:schemeClr val="bg1"/>
              </a:solidFill>
              <a:cs typeface="Arial" charset="0"/>
            </a:endParaRPr>
          </a:p>
        </p:txBody>
      </p:sp>
      <p:graphicFrame>
        <p:nvGraphicFramePr>
          <p:cNvPr id="2" name="Table 1">
            <a:extLst>
              <a:ext uri="{FF2B5EF4-FFF2-40B4-BE49-F238E27FC236}">
                <a16:creationId xmlns="" xmlns:a16="http://schemas.microsoft.com/office/drawing/2014/main" id="{201ED2CB-C331-4EAE-BB5E-F37E99E77E67}"/>
              </a:ext>
            </a:extLst>
          </p:cNvPr>
          <p:cNvGraphicFramePr>
            <a:graphicFrameLocks noGrp="1"/>
          </p:cNvGraphicFramePr>
          <p:nvPr>
            <p:extLst>
              <p:ext uri="{D42A27DB-BD31-4B8C-83A1-F6EECF244321}">
                <p14:modId xmlns:p14="http://schemas.microsoft.com/office/powerpoint/2010/main" val="1245884255"/>
              </p:ext>
            </p:extLst>
          </p:nvPr>
        </p:nvGraphicFramePr>
        <p:xfrm>
          <a:off x="990600" y="1371600"/>
          <a:ext cx="7543799" cy="3362960"/>
        </p:xfrm>
        <a:graphic>
          <a:graphicData uri="http://schemas.openxmlformats.org/drawingml/2006/table">
            <a:tbl>
              <a:tblPr firstRow="1" bandRow="1">
                <a:tableStyleId>{5C22544A-7EE6-4342-B048-85BDC9FD1C3A}</a:tableStyleId>
              </a:tblPr>
              <a:tblGrid>
                <a:gridCol w="5186362">
                  <a:extLst>
                    <a:ext uri="{9D8B030D-6E8A-4147-A177-3AD203B41FA5}">
                      <a16:colId xmlns="" xmlns:a16="http://schemas.microsoft.com/office/drawing/2014/main" val="2124438712"/>
                    </a:ext>
                  </a:extLst>
                </a:gridCol>
                <a:gridCol w="942975">
                  <a:extLst>
                    <a:ext uri="{9D8B030D-6E8A-4147-A177-3AD203B41FA5}">
                      <a16:colId xmlns="" xmlns:a16="http://schemas.microsoft.com/office/drawing/2014/main" val="1939997833"/>
                    </a:ext>
                  </a:extLst>
                </a:gridCol>
                <a:gridCol w="1414462">
                  <a:extLst>
                    <a:ext uri="{9D8B030D-6E8A-4147-A177-3AD203B41FA5}">
                      <a16:colId xmlns="" xmlns:a16="http://schemas.microsoft.com/office/drawing/2014/main" val="2907199545"/>
                    </a:ext>
                  </a:extLst>
                </a:gridCol>
              </a:tblGrid>
              <a:tr h="370840">
                <a:tc>
                  <a:txBody>
                    <a:bodyPr/>
                    <a:lstStyle/>
                    <a:p>
                      <a:r>
                        <a:rPr lang="en-US" sz="1800" dirty="0">
                          <a:solidFill>
                            <a:srgbClr val="3C3CBA"/>
                          </a:solidFill>
                          <a:latin typeface="+mn-lt"/>
                          <a:ea typeface="Tahoma" panose="020B0604030504040204" pitchFamily="34" charset="0"/>
                          <a:cs typeface="Tahoma" panose="020B0604030504040204" pitchFamily="34" charset="0"/>
                        </a:rPr>
                        <a:t>Gross monthly salary </a:t>
                      </a:r>
                      <a:endParaRPr lang="en-US"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1800" b="1" dirty="0">
                          <a:solidFill>
                            <a:srgbClr val="3C3CBA"/>
                          </a:solidFill>
                          <a:latin typeface="+mn-lt"/>
                          <a:ea typeface="Tahoma" panose="020B0604030504040204" pitchFamily="34" charset="0"/>
                          <a:cs typeface="Tahoma" panose="020B0604030504040204" pitchFamily="34" charset="0"/>
                        </a:rPr>
                        <a:t>$ 6,000</a:t>
                      </a:r>
                      <a:endParaRPr lang="en-US" b="1"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354082663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latin typeface="+mn-lt"/>
                          <a:ea typeface="Tahoma" panose="020B0604030504040204" pitchFamily="34" charset="0"/>
                          <a:cs typeface="Tahoma" panose="020B0604030504040204" pitchFamily="34" charset="0"/>
                        </a:rPr>
                        <a:t>Deductions:</a:t>
                      </a:r>
                      <a:endParaRPr lang="en-US" b="1"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endParaRPr lang="en-US" b="1"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355572450"/>
                  </a:ext>
                </a:extLst>
              </a:tr>
              <a:tr h="370840">
                <a:tc>
                  <a:txBody>
                    <a:bodyPr/>
                    <a:lstStyle/>
                    <a:p>
                      <a:pPr lvl="1"/>
                      <a:r>
                        <a:rPr lang="en-US" sz="1800" dirty="0">
                          <a:latin typeface="+mn-lt"/>
                          <a:ea typeface="Tahoma" panose="020B0604030504040204" pitchFamily="34" charset="0"/>
                          <a:cs typeface="Tahoma" panose="020B0604030504040204" pitchFamily="34" charset="0"/>
                        </a:rPr>
                        <a:t>Federal income taxes </a:t>
                      </a:r>
                      <a:endParaRPr lang="en-US"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dirty="0">
                          <a:solidFill>
                            <a:schemeClr val="tx1"/>
                          </a:solidFill>
                          <a:latin typeface="+mn-lt"/>
                          <a:ea typeface="Tahoma" panose="020B0604030504040204" pitchFamily="34" charset="0"/>
                          <a:cs typeface="Tahoma" panose="020B0604030504040204" pitchFamily="34" charset="0"/>
                        </a:rPr>
                        <a:t>$450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endParaRPr lang="en-US" b="1"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2310632428"/>
                  </a:ext>
                </a:extLst>
              </a:tr>
              <a:tr h="370840">
                <a:tc>
                  <a:txBody>
                    <a:bodyPr/>
                    <a:lstStyle/>
                    <a:p>
                      <a:pPr lvl="1"/>
                      <a:r>
                        <a:rPr lang="en-US" sz="1800" dirty="0">
                          <a:latin typeface="+mn-lt"/>
                          <a:ea typeface="Tahoma" panose="020B0604030504040204" pitchFamily="34" charset="0"/>
                          <a:cs typeface="Tahoma" panose="020B0604030504040204" pitchFamily="34" charset="0"/>
                        </a:rPr>
                        <a:t>FICA Tax—Social Security ($6,000 </a:t>
                      </a:r>
                      <a:r>
                        <a:rPr lang="en-US" sz="1800" dirty="0" smtClean="0">
                          <a:latin typeface="+mn-lt"/>
                          <a:ea typeface="Tahoma" panose="020B0604030504040204" pitchFamily="34" charset="0"/>
                          <a:cs typeface="Tahoma" panose="020B0604030504040204" pitchFamily="34" charset="0"/>
                        </a:rPr>
                        <a:t>× </a:t>
                      </a:r>
                      <a:r>
                        <a:rPr lang="en-US" sz="1800" dirty="0">
                          <a:latin typeface="+mn-lt"/>
                          <a:ea typeface="Tahoma" panose="020B0604030504040204" pitchFamily="34" charset="0"/>
                          <a:cs typeface="Tahoma" panose="020B0604030504040204" pitchFamily="34" charset="0"/>
                        </a:rPr>
                        <a:t>6%) </a:t>
                      </a:r>
                      <a:endParaRPr lang="en-US"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dirty="0">
                          <a:solidFill>
                            <a:schemeClr val="tx1"/>
                          </a:solidFill>
                          <a:latin typeface="+mn-lt"/>
                          <a:ea typeface="Tahoma" panose="020B0604030504040204" pitchFamily="34" charset="0"/>
                          <a:cs typeface="Tahoma" panose="020B0604030504040204" pitchFamily="34" charset="0"/>
                        </a:rPr>
                        <a:t>360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endParaRPr lang="en-US" b="1"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3814496080"/>
                  </a:ext>
                </a:extLst>
              </a:tr>
              <a:tr h="370840">
                <a:tc>
                  <a:txBody>
                    <a:bodyPr/>
                    <a:lstStyle/>
                    <a:p>
                      <a:pPr lvl="1"/>
                      <a:r>
                        <a:rPr lang="en-US" sz="1800" dirty="0">
                          <a:latin typeface="+mn-lt"/>
                          <a:ea typeface="Tahoma" panose="020B0604030504040204" pitchFamily="34" charset="0"/>
                          <a:cs typeface="Tahoma" panose="020B0604030504040204" pitchFamily="34" charset="0"/>
                        </a:rPr>
                        <a:t>FICA Tax—Medicare ($6,000 </a:t>
                      </a:r>
                      <a:r>
                        <a:rPr lang="en-US" sz="1800" dirty="0" smtClean="0">
                          <a:latin typeface="+mn-lt"/>
                          <a:ea typeface="Tahoma" panose="020B0604030504040204" pitchFamily="34" charset="0"/>
                          <a:cs typeface="Tahoma" panose="020B0604030504040204" pitchFamily="34" charset="0"/>
                        </a:rPr>
                        <a:t>× </a:t>
                      </a:r>
                      <a:r>
                        <a:rPr lang="en-US" sz="1800" dirty="0">
                          <a:latin typeface="+mn-lt"/>
                          <a:ea typeface="Tahoma" panose="020B0604030504040204" pitchFamily="34" charset="0"/>
                          <a:cs typeface="Tahoma" panose="020B0604030504040204" pitchFamily="34" charset="0"/>
                        </a:rPr>
                        <a:t>1.5%) </a:t>
                      </a:r>
                      <a:endParaRPr lang="en-US"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dirty="0">
                          <a:solidFill>
                            <a:schemeClr val="tx1"/>
                          </a:solidFill>
                          <a:latin typeface="+mn-lt"/>
                          <a:ea typeface="Tahoma" panose="020B0604030504040204" pitchFamily="34" charset="0"/>
                          <a:cs typeface="Tahoma" panose="020B0604030504040204"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endParaRPr lang="en-US" b="1"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38607387"/>
                  </a:ext>
                </a:extLst>
              </a:tr>
              <a:tr h="370840">
                <a:tc>
                  <a:txBody>
                    <a:bodyPr/>
                    <a:lstStyle/>
                    <a:p>
                      <a:pPr lvl="1"/>
                      <a:r>
                        <a:rPr lang="en-US" sz="1800" dirty="0">
                          <a:latin typeface="+mn-lt"/>
                          <a:ea typeface="Tahoma" panose="020B0604030504040204" pitchFamily="34" charset="0"/>
                          <a:cs typeface="Tahoma" panose="020B0604030504040204" pitchFamily="34" charset="0"/>
                        </a:rPr>
                        <a:t>Medical insurance premiums </a:t>
                      </a:r>
                      <a:endParaRPr lang="en-US"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dirty="0">
                          <a:solidFill>
                            <a:schemeClr val="tx1"/>
                          </a:solidFill>
                          <a:latin typeface="+mn-lt"/>
                          <a:ea typeface="Tahoma" panose="020B0604030504040204" pitchFamily="34" charset="0"/>
                          <a:cs typeface="Tahoma" panose="020B0604030504040204" pitchFamily="34" charset="0"/>
                        </a:rPr>
                        <a:t>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endParaRPr lang="en-US" b="1"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3055949881"/>
                  </a:ext>
                </a:extLst>
              </a:tr>
              <a:tr h="370840">
                <a:tc>
                  <a:txBody>
                    <a:bodyPr/>
                    <a:lstStyle/>
                    <a:p>
                      <a:pPr lvl="1"/>
                      <a:r>
                        <a:rPr lang="en-US" sz="1800" dirty="0">
                          <a:latin typeface="+mn-lt"/>
                          <a:ea typeface="Tahoma" panose="020B0604030504040204" pitchFamily="34" charset="0"/>
                          <a:cs typeface="Tahoma" panose="020B0604030504040204" pitchFamily="34" charset="0"/>
                        </a:rPr>
                        <a:t>American Cancer Society </a:t>
                      </a:r>
                      <a:endParaRPr lang="en-US"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dirty="0">
                          <a:solidFill>
                            <a:schemeClr val="tx1"/>
                          </a:solidFill>
                          <a:latin typeface="+mn-lt"/>
                          <a:ea typeface="Tahoma" panose="020B0604030504040204" pitchFamily="34" charset="0"/>
                          <a:cs typeface="Tahoma" panose="020B060403050404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endParaRPr lang="en-US" b="1"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639649999"/>
                  </a:ext>
                </a:extLst>
              </a:tr>
              <a:tr h="370840">
                <a:tc>
                  <a:txBody>
                    <a:bodyPr/>
                    <a:lstStyle/>
                    <a:p>
                      <a:r>
                        <a:rPr lang="en-US" sz="1800" dirty="0">
                          <a:latin typeface="+mn-lt"/>
                          <a:ea typeface="Tahoma" panose="020B0604030504040204" pitchFamily="34" charset="0"/>
                          <a:cs typeface="Tahoma" panose="020B0604030504040204" pitchFamily="34" charset="0"/>
                        </a:rPr>
                        <a:t>Total deductions</a:t>
                      </a:r>
                      <a:endParaRPr lang="en-US"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b="1" dirty="0">
                          <a:solidFill>
                            <a:srgbClr val="3C3CBA"/>
                          </a:solidFill>
                          <a:latin typeface="+mn-lt"/>
                          <a:ea typeface="Tahoma" panose="020B0604030504040204" pitchFamily="34" charset="0"/>
                          <a:cs typeface="Tahoma" panose="020B0604030504040204" pitchFamily="34" charset="0"/>
                        </a:rPr>
                        <a:t>1,245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596929719"/>
                  </a:ext>
                </a:extLst>
              </a:tr>
              <a:tr h="370840">
                <a:tc>
                  <a:txBody>
                    <a:bodyPr/>
                    <a:lstStyle/>
                    <a:p>
                      <a:r>
                        <a:rPr lang="en-US" sz="2000" b="1" dirty="0">
                          <a:solidFill>
                            <a:srgbClr val="C00000"/>
                          </a:solidFill>
                          <a:latin typeface="+mn-lt"/>
                          <a:ea typeface="Tahoma" panose="020B0604030504040204" pitchFamily="34" charset="0"/>
                          <a:cs typeface="Tahoma" panose="020B0604030504040204" pitchFamily="34" charset="0"/>
                        </a:rPr>
                        <a:t>Net Pay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solidFill>
                          <a:srgbClr val="3C3CBA"/>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b="1" u="dbl" baseline="0" dirty="0">
                          <a:solidFill>
                            <a:srgbClr val="C00000"/>
                          </a:solidFill>
                          <a:latin typeface="+mn-lt"/>
                          <a:ea typeface="Tahoma" panose="020B0604030504040204" pitchFamily="34" charset="0"/>
                          <a:cs typeface="Tahoma" panose="020B0604030504040204" pitchFamily="34" charset="0"/>
                        </a:rPr>
                        <a:t>$4,755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79198251"/>
                  </a:ext>
                </a:extLst>
              </a:tr>
            </a:tbl>
          </a:graphicData>
        </a:graphic>
      </p:graphicFrame>
    </p:spTree>
    <p:extLst>
      <p:ext uri="{BB962C8B-B14F-4D97-AF65-F5344CB8AC3E}">
        <p14:creationId xmlns:p14="http://schemas.microsoft.com/office/powerpoint/2010/main" val="2860808952"/>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2800" b="1" dirty="0">
                <a:ea typeface="Tahoma" panose="020B0604030504040204" pitchFamily="34" charset="0"/>
                <a:cs typeface="Tahoma" panose="020B0604030504040204" pitchFamily="34" charset="0"/>
              </a:rPr>
              <a:t>Exhibit 9.3: </a:t>
            </a:r>
            <a:r>
              <a:rPr lang="en-US" sz="2800" b="1" dirty="0" smtClean="0">
                <a:ea typeface="Tahoma" panose="020B0604030504040204" pitchFamily="34" charset="0"/>
                <a:cs typeface="Tahoma" panose="020B0604030504040204" pitchFamily="34" charset="0"/>
              </a:rPr>
              <a:t>Employee’s Withholding Allowance Certificate Form W-4</a:t>
            </a:r>
            <a:endParaRPr lang="en-US" sz="2800" b="1" dirty="0">
              <a:ea typeface="Tahoma" panose="020B0604030504040204" pitchFamily="34" charset="0"/>
              <a:cs typeface="Tahoma" panose="020B0604030504040204" pitchFamily="34" charset="0"/>
            </a:endParaRPr>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27</a:t>
            </a:fld>
            <a:endParaRPr lang="en-US" dirty="0">
              <a:solidFill>
                <a:schemeClr val="bg1"/>
              </a:solidFill>
              <a:cs typeface="Arial" charset="0"/>
            </a:endParaRPr>
          </a:p>
        </p:txBody>
      </p:sp>
      <p:graphicFrame>
        <p:nvGraphicFramePr>
          <p:cNvPr id="2" name="Object 1">
            <a:extLst>
              <a:ext uri="{FF2B5EF4-FFF2-40B4-BE49-F238E27FC236}">
                <a16:creationId xmlns="" xmlns:a16="http://schemas.microsoft.com/office/drawing/2014/main" id="{53C07790-09C4-4228-9EFF-4BD49949FB1B}"/>
              </a:ext>
            </a:extLst>
          </p:cNvPr>
          <p:cNvGraphicFramePr>
            <a:graphicFrameLocks noChangeAspect="1"/>
          </p:cNvGraphicFramePr>
          <p:nvPr>
            <p:extLst>
              <p:ext uri="{D42A27DB-BD31-4B8C-83A1-F6EECF244321}">
                <p14:modId xmlns:p14="http://schemas.microsoft.com/office/powerpoint/2010/main" val="4288072701"/>
              </p:ext>
            </p:extLst>
          </p:nvPr>
        </p:nvGraphicFramePr>
        <p:xfrm>
          <a:off x="1274000" y="1388396"/>
          <a:ext cx="7050088" cy="4532312"/>
        </p:xfrm>
        <a:graphic>
          <a:graphicData uri="http://schemas.openxmlformats.org/presentationml/2006/ole">
            <mc:AlternateContent xmlns:mc="http://schemas.openxmlformats.org/markup-compatibility/2006">
              <mc:Choice xmlns:v="urn:schemas-microsoft-com:vml" Requires="v">
                <p:oleObj spid="_x0000_s129375" name="Document" r:id="rId5" imgW="6089764" imgH="4533541" progId="Word.Document.12">
                  <p:embed/>
                </p:oleObj>
              </mc:Choice>
              <mc:Fallback>
                <p:oleObj name="Document" r:id="rId5" imgW="6089764" imgH="4533541" progId="Word.Document.12">
                  <p:embed/>
                  <p:pic>
                    <p:nvPicPr>
                      <p:cNvPr id="0" name=""/>
                      <p:cNvPicPr/>
                      <p:nvPr/>
                    </p:nvPicPr>
                    <p:blipFill>
                      <a:blip r:embed="rId6"/>
                      <a:stretch>
                        <a:fillRect/>
                      </a:stretch>
                    </p:blipFill>
                    <p:spPr>
                      <a:xfrm>
                        <a:off x="1274000" y="1388396"/>
                        <a:ext cx="7050088" cy="4532312"/>
                      </a:xfrm>
                      <a:prstGeom prst="rect">
                        <a:avLst/>
                      </a:prstGeom>
                    </p:spPr>
                  </p:pic>
                </p:oleObj>
              </mc:Fallback>
            </mc:AlternateContent>
          </a:graphicData>
        </a:graphic>
      </p:graphicFrame>
    </p:spTree>
    <p:extLst>
      <p:ext uri="{BB962C8B-B14F-4D97-AF65-F5344CB8AC3E}">
        <p14:creationId xmlns:p14="http://schemas.microsoft.com/office/powerpoint/2010/main" val="3817004601"/>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200" b="1" dirty="0" smtClean="0">
                <a:ea typeface="Tahoma" panose="020B0604030504040204" pitchFamily="34" charset="0"/>
                <a:cs typeface="Tahoma" panose="020B0604030504040204" pitchFamily="34" charset="0"/>
              </a:rPr>
              <a:t>Exhibit 9.4: Wage and Tax Statement Form W-2</a:t>
            </a:r>
            <a:endParaRPr lang="en-US" sz="3200" b="1" dirty="0">
              <a:ea typeface="Tahoma" panose="020B0604030504040204" pitchFamily="34" charset="0"/>
              <a:cs typeface="Tahoma" panose="020B0604030504040204" pitchFamily="34" charset="0"/>
            </a:endParaRPr>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28</a:t>
            </a:fld>
            <a:endParaRPr lang="en-US" dirty="0">
              <a:solidFill>
                <a:schemeClr val="bg1"/>
              </a:solidFill>
              <a:cs typeface="Arial" charset="0"/>
            </a:endParaRPr>
          </a:p>
        </p:txBody>
      </p:sp>
      <p:graphicFrame>
        <p:nvGraphicFramePr>
          <p:cNvPr id="2" name="Object 1">
            <a:extLst>
              <a:ext uri="{FF2B5EF4-FFF2-40B4-BE49-F238E27FC236}">
                <a16:creationId xmlns="" xmlns:a16="http://schemas.microsoft.com/office/drawing/2014/main" id="{00ACD3B2-7159-4266-8CF7-5C9D70B24FA0}"/>
              </a:ext>
            </a:extLst>
          </p:cNvPr>
          <p:cNvGraphicFramePr>
            <a:graphicFrameLocks noChangeAspect="1"/>
          </p:cNvGraphicFramePr>
          <p:nvPr>
            <p:extLst>
              <p:ext uri="{D42A27DB-BD31-4B8C-83A1-F6EECF244321}">
                <p14:modId xmlns:p14="http://schemas.microsoft.com/office/powerpoint/2010/main" val="3370204163"/>
              </p:ext>
            </p:extLst>
          </p:nvPr>
        </p:nvGraphicFramePr>
        <p:xfrm>
          <a:off x="990600" y="914400"/>
          <a:ext cx="7270750" cy="5441950"/>
        </p:xfrm>
        <a:graphic>
          <a:graphicData uri="http://schemas.openxmlformats.org/presentationml/2006/ole">
            <mc:AlternateContent xmlns:mc="http://schemas.openxmlformats.org/markup-compatibility/2006">
              <mc:Choice xmlns:v="urn:schemas-microsoft-com:vml" Requires="v">
                <p:oleObj spid="_x0000_s130394" name="Document" r:id="rId4" imgW="6121989" imgH="4574474" progId="Word.Document.8">
                  <p:embed/>
                </p:oleObj>
              </mc:Choice>
              <mc:Fallback>
                <p:oleObj name="Document" r:id="rId4" imgW="6121989" imgH="4574474" progId="Word.Document.8">
                  <p:embed/>
                  <p:pic>
                    <p:nvPicPr>
                      <p:cNvPr id="0" name=""/>
                      <p:cNvPicPr/>
                      <p:nvPr/>
                    </p:nvPicPr>
                    <p:blipFill>
                      <a:blip r:embed="rId5"/>
                      <a:stretch>
                        <a:fillRect/>
                      </a:stretch>
                    </p:blipFill>
                    <p:spPr>
                      <a:xfrm>
                        <a:off x="990600" y="914400"/>
                        <a:ext cx="7270750" cy="5441950"/>
                      </a:xfrm>
                      <a:prstGeom prst="rect">
                        <a:avLst/>
                      </a:prstGeom>
                    </p:spPr>
                  </p:pic>
                </p:oleObj>
              </mc:Fallback>
            </mc:AlternateContent>
          </a:graphicData>
        </a:graphic>
      </p:graphicFrame>
    </p:spTree>
    <p:extLst>
      <p:ext uri="{BB962C8B-B14F-4D97-AF65-F5344CB8AC3E}">
        <p14:creationId xmlns:p14="http://schemas.microsoft.com/office/powerpoint/2010/main" val="1245684047"/>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B08DE03-0BDD-4B28-9E09-4DEA053C4A7A}"/>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Notes Payable</a:t>
            </a:r>
          </a:p>
        </p:txBody>
      </p:sp>
      <p:sp>
        <p:nvSpPr>
          <p:cNvPr id="2" name="Content Placeholder 1"/>
          <p:cNvSpPr>
            <a:spLocks noGrp="1"/>
          </p:cNvSpPr>
          <p:nvPr>
            <p:ph idx="1"/>
          </p:nvPr>
        </p:nvSpPr>
        <p:spPr/>
        <p:txBody>
          <a:bodyPr/>
          <a:lstStyle/>
          <a:p>
            <a:pPr eaLnBrk="0" hangingPunct="0">
              <a:defRPr/>
            </a:pPr>
            <a:r>
              <a:rPr lang="en-US" sz="2600" dirty="0">
                <a:ea typeface="Tahoma" panose="020B0604030504040204" pitchFamily="34" charset="0"/>
                <a:cs typeface="Tahoma" panose="020B0604030504040204" pitchFamily="34" charset="0"/>
              </a:rPr>
              <a:t>In previous chapters, we have </a:t>
            </a:r>
            <a:r>
              <a:rPr lang="en-US" sz="2600" dirty="0" smtClean="0">
                <a:ea typeface="Tahoma" panose="020B0604030504040204" pitchFamily="34" charset="0"/>
                <a:cs typeface="Tahoma" panose="020B0604030504040204" pitchFamily="34" charset="0"/>
              </a:rPr>
              <a:t>examined promissory </a:t>
            </a:r>
            <a:r>
              <a:rPr lang="en-US" sz="2600" dirty="0">
                <a:ea typeface="Tahoma" panose="020B0604030504040204" pitchFamily="34" charset="0"/>
                <a:cs typeface="Tahoma" panose="020B0604030504040204" pitchFamily="34" charset="0"/>
              </a:rPr>
              <a:t>notes from the perspective of </a:t>
            </a:r>
            <a:r>
              <a:rPr lang="en-US" sz="2600" dirty="0" smtClean="0">
                <a:ea typeface="Tahoma" panose="020B0604030504040204" pitchFamily="34" charset="0"/>
                <a:cs typeface="Tahoma" panose="020B0604030504040204" pitchFamily="34" charset="0"/>
              </a:rPr>
              <a:t>the </a:t>
            </a:r>
            <a:r>
              <a:rPr lang="en-US" sz="2600" dirty="0">
                <a:ea typeface="Tahoma" panose="020B0604030504040204" pitchFamily="34" charset="0"/>
                <a:cs typeface="Tahoma" panose="020B0604030504040204" pitchFamily="34" charset="0"/>
              </a:rPr>
              <a:t>lender.  </a:t>
            </a:r>
          </a:p>
          <a:p>
            <a:r>
              <a:rPr lang="en-US" sz="2600" dirty="0">
                <a:ea typeface="Tahoma" panose="020B0604030504040204" pitchFamily="34" charset="0"/>
                <a:cs typeface="Tahoma" panose="020B0604030504040204" pitchFamily="34" charset="0"/>
              </a:rPr>
              <a:t>We will now look at how a company accounts for notes as a borrower, issuer, or </a:t>
            </a:r>
            <a:r>
              <a:rPr lang="en-US" sz="2600" b="1" dirty="0">
                <a:solidFill>
                  <a:schemeClr val="bg2"/>
                </a:solidFill>
                <a:ea typeface="Tahoma" panose="020B0604030504040204" pitchFamily="34" charset="0"/>
                <a:cs typeface="Tahoma" panose="020B0604030504040204" pitchFamily="34" charset="0"/>
              </a:rPr>
              <a:t>maker</a:t>
            </a:r>
            <a:r>
              <a:rPr lang="en-US" sz="2600" dirty="0">
                <a:ea typeface="Tahoma" panose="020B0604030504040204" pitchFamily="34" charset="0"/>
                <a:cs typeface="Tahoma" panose="020B0604030504040204" pitchFamily="34" charset="0"/>
              </a:rPr>
              <a:t>.</a:t>
            </a:r>
          </a:p>
          <a:p>
            <a:endParaRPr lang="en-US" dirty="0"/>
          </a:p>
        </p:txBody>
      </p:sp>
      <p:sp>
        <p:nvSpPr>
          <p:cNvPr id="8" name="Text Placeholder 7"/>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 xmlns:a16="http://schemas.microsoft.com/office/drawing/2014/main" id="{CC4DF682-E715-44F4-A815-771A48F1FB65}"/>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  9-</a:t>
            </a:r>
            <a:fld id="{86103F27-AA34-4069-B652-A178AD0674B3}" type="slidenum">
              <a:rPr lang="en-US" smtClean="0">
                <a:solidFill>
                  <a:schemeClr val="bg1"/>
                </a:solidFill>
              </a:rPr>
              <a:pPr>
                <a:defRPr/>
              </a:pPr>
              <a:t>2</a:t>
            </a:fld>
            <a:endParaRPr lang="en-US" dirty="0">
              <a:solidFill>
                <a:schemeClr val="bg1"/>
              </a:solidFill>
            </a:endParaRPr>
          </a:p>
        </p:txBody>
      </p:sp>
    </p:spTree>
    <p:extLst>
      <p:ext uri="{BB962C8B-B14F-4D97-AF65-F5344CB8AC3E}">
        <p14:creationId xmlns:p14="http://schemas.microsoft.com/office/powerpoint/2010/main" val="2000141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Recording Payroll</a:t>
            </a:r>
            <a:endParaRPr lang="en-US" sz="3200" b="1" dirty="0">
              <a:ea typeface="Tahoma" panose="020B0604030504040204" pitchFamily="34" charset="0"/>
              <a:cs typeface="Tahoma" panose="020B0604030504040204" pitchFamily="34" charset="0"/>
            </a:endParaRPr>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29</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1236622944"/>
              </p:ext>
            </p:extLst>
          </p:nvPr>
        </p:nvGraphicFramePr>
        <p:xfrm>
          <a:off x="152400" y="4267200"/>
          <a:ext cx="8844337" cy="1540992"/>
        </p:xfrm>
        <a:graphic>
          <a:graphicData uri="http://schemas.openxmlformats.org/drawingml/2006/table">
            <a:tbl>
              <a:tblPr firstRow="1" firstCol="1" bandRow="1">
                <a:tableStyleId>{5C22544A-7EE6-4342-B048-85BDC9FD1C3A}</a:tableStyleId>
              </a:tblPr>
              <a:tblGrid>
                <a:gridCol w="609600">
                  <a:extLst>
                    <a:ext uri="{9D8B030D-6E8A-4147-A177-3AD203B41FA5}">
                      <a16:colId xmlns="" xmlns:a16="http://schemas.microsoft.com/office/drawing/2014/main" val="4038268786"/>
                    </a:ext>
                  </a:extLst>
                </a:gridCol>
                <a:gridCol w="162560">
                  <a:extLst>
                    <a:ext uri="{9D8B030D-6E8A-4147-A177-3AD203B41FA5}">
                      <a16:colId xmlns="" xmlns:a16="http://schemas.microsoft.com/office/drawing/2014/main" val="3906683118"/>
                    </a:ext>
                  </a:extLst>
                </a:gridCol>
                <a:gridCol w="447040">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1959332394"/>
                    </a:ext>
                  </a:extLst>
                </a:gridCol>
                <a:gridCol w="675640">
                  <a:extLst>
                    <a:ext uri="{9D8B030D-6E8A-4147-A177-3AD203B41FA5}">
                      <a16:colId xmlns="" xmlns:a16="http://schemas.microsoft.com/office/drawing/2014/main" val="3869363813"/>
                    </a:ext>
                  </a:extLst>
                </a:gridCol>
                <a:gridCol w="162560">
                  <a:extLst>
                    <a:ext uri="{9D8B030D-6E8A-4147-A177-3AD203B41FA5}">
                      <a16:colId xmlns="" xmlns:a16="http://schemas.microsoft.com/office/drawing/2014/main" val="695920123"/>
                    </a:ext>
                  </a:extLst>
                </a:gridCol>
                <a:gridCol w="751840">
                  <a:extLst>
                    <a:ext uri="{9D8B030D-6E8A-4147-A177-3AD203B41FA5}">
                      <a16:colId xmlns="" xmlns:a16="http://schemas.microsoft.com/office/drawing/2014/main" val="118549055"/>
                    </a:ext>
                  </a:extLst>
                </a:gridCol>
                <a:gridCol w="162560">
                  <a:extLst>
                    <a:ext uri="{9D8B030D-6E8A-4147-A177-3AD203B41FA5}">
                      <a16:colId xmlns="" xmlns:a16="http://schemas.microsoft.com/office/drawing/2014/main" val="2501135130"/>
                    </a:ext>
                  </a:extLst>
                </a:gridCol>
                <a:gridCol w="751840">
                  <a:extLst>
                    <a:ext uri="{9D8B030D-6E8A-4147-A177-3AD203B41FA5}">
                      <a16:colId xmlns="" xmlns:a16="http://schemas.microsoft.com/office/drawing/2014/main" val="322333968"/>
                    </a:ext>
                  </a:extLst>
                </a:gridCol>
                <a:gridCol w="162560">
                  <a:extLst>
                    <a:ext uri="{9D8B030D-6E8A-4147-A177-3AD203B41FA5}">
                      <a16:colId xmlns="" xmlns:a16="http://schemas.microsoft.com/office/drawing/2014/main" val="3352611176"/>
                    </a:ext>
                  </a:extLst>
                </a:gridCol>
                <a:gridCol w="751840">
                  <a:extLst>
                    <a:ext uri="{9D8B030D-6E8A-4147-A177-3AD203B41FA5}">
                      <a16:colId xmlns="" xmlns:a16="http://schemas.microsoft.com/office/drawing/2014/main" val="3201792686"/>
                    </a:ext>
                  </a:extLst>
                </a:gridCol>
                <a:gridCol w="162560">
                  <a:extLst>
                    <a:ext uri="{9D8B030D-6E8A-4147-A177-3AD203B41FA5}">
                      <a16:colId xmlns="" xmlns:a16="http://schemas.microsoft.com/office/drawing/2014/main" val="1493837017"/>
                    </a:ext>
                  </a:extLst>
                </a:gridCol>
                <a:gridCol w="832137">
                  <a:extLst>
                    <a:ext uri="{9D8B030D-6E8A-4147-A177-3AD203B41FA5}">
                      <a16:colId xmlns="" xmlns:a16="http://schemas.microsoft.com/office/drawing/2014/main" val="850383387"/>
                    </a:ext>
                  </a:extLst>
                </a:gridCol>
                <a:gridCol w="177151">
                  <a:extLst>
                    <a:ext uri="{9D8B030D-6E8A-4147-A177-3AD203B41FA5}">
                      <a16:colId xmlns="" xmlns:a16="http://schemas.microsoft.com/office/drawing/2014/main" val="3141023649"/>
                    </a:ext>
                  </a:extLst>
                </a:gridCol>
                <a:gridCol w="813450">
                  <a:extLst>
                    <a:ext uri="{9D8B030D-6E8A-4147-A177-3AD203B41FA5}">
                      <a16:colId xmlns="" xmlns:a16="http://schemas.microsoft.com/office/drawing/2014/main" val="2880056140"/>
                    </a:ext>
                  </a:extLst>
                </a:gridCol>
                <a:gridCol w="168683">
                  <a:extLst>
                    <a:ext uri="{9D8B030D-6E8A-4147-A177-3AD203B41FA5}">
                      <a16:colId xmlns="" xmlns:a16="http://schemas.microsoft.com/office/drawing/2014/main" val="101508216"/>
                    </a:ext>
                  </a:extLst>
                </a:gridCol>
                <a:gridCol w="669516">
                  <a:extLst>
                    <a:ext uri="{9D8B030D-6E8A-4147-A177-3AD203B41FA5}">
                      <a16:colId xmlns="" xmlns:a16="http://schemas.microsoft.com/office/drawing/2014/main" val="2089963319"/>
                    </a:ext>
                  </a:extLst>
                </a:gridCol>
                <a:gridCol w="162560">
                  <a:extLst>
                    <a:ext uri="{9D8B030D-6E8A-4147-A177-3AD203B41FA5}">
                      <a16:colId xmlns="" xmlns:a16="http://schemas.microsoft.com/office/drawing/2014/main" val="563581978"/>
                    </a:ext>
                  </a:extLst>
                </a:gridCol>
                <a:gridCol w="600480">
                  <a:extLst>
                    <a:ext uri="{9D8B030D-6E8A-4147-A177-3AD203B41FA5}">
                      <a16:colId xmlns="" xmlns:a16="http://schemas.microsoft.com/office/drawing/2014/main" val="4138122333"/>
                    </a:ext>
                  </a:extLst>
                </a:gridCol>
                <a:gridCol w="457200">
                  <a:extLst>
                    <a:ext uri="{9D8B030D-6E8A-4147-A177-3AD203B41FA5}">
                      <a16:colId xmlns="" xmlns:a16="http://schemas.microsoft.com/office/drawing/2014/main" val="2181816611"/>
                    </a:ext>
                  </a:extLst>
                </a:gridCol>
              </a:tblGrid>
              <a:tr h="200533">
                <a:tc gridSpan="5">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0">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Van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Accum. Deprec.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1050" b="1" dirty="0">
                        <a:solidFill>
                          <a:schemeClr val="tx1"/>
                        </a:solidFill>
                        <a:effectLst/>
                        <a:latin typeface="+mn-lt"/>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Various</a:t>
                      </a:r>
                    </a:p>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Payables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(4,755)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1,245</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(6,000)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6,000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(6,000)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(4,755)</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3312468080"/>
              </p:ext>
            </p:extLst>
          </p:nvPr>
        </p:nvGraphicFramePr>
        <p:xfrm>
          <a:off x="1600200" y="1143000"/>
          <a:ext cx="6400800" cy="2911895"/>
        </p:xfrm>
        <a:graphic>
          <a:graphicData uri="http://schemas.openxmlformats.org/drawingml/2006/table">
            <a:tbl>
              <a:tblPr>
                <a:tableStyleId>{5C22544A-7EE6-4342-B048-85BDC9FD1C3A}</a:tableStyleId>
              </a:tblPr>
              <a:tblGrid>
                <a:gridCol w="84222">
                  <a:extLst>
                    <a:ext uri="{9D8B030D-6E8A-4147-A177-3AD203B41FA5}">
                      <a16:colId xmlns="" xmlns:a16="http://schemas.microsoft.com/office/drawing/2014/main" val="119357301"/>
                    </a:ext>
                  </a:extLst>
                </a:gridCol>
                <a:gridCol w="3960240">
                  <a:extLst>
                    <a:ext uri="{9D8B030D-6E8A-4147-A177-3AD203B41FA5}">
                      <a16:colId xmlns="" xmlns:a16="http://schemas.microsoft.com/office/drawing/2014/main" val="2170809857"/>
                    </a:ext>
                  </a:extLst>
                </a:gridCol>
                <a:gridCol w="87923">
                  <a:extLst>
                    <a:ext uri="{9D8B030D-6E8A-4147-A177-3AD203B41FA5}">
                      <a16:colId xmlns="" xmlns:a16="http://schemas.microsoft.com/office/drawing/2014/main" val="746245963"/>
                    </a:ext>
                  </a:extLst>
                </a:gridCol>
                <a:gridCol w="949569">
                  <a:extLst>
                    <a:ext uri="{9D8B030D-6E8A-4147-A177-3AD203B41FA5}">
                      <a16:colId xmlns="" xmlns:a16="http://schemas.microsoft.com/office/drawing/2014/main" val="1923230473"/>
                    </a:ext>
                  </a:extLst>
                </a:gridCol>
                <a:gridCol w="106574">
                  <a:extLst>
                    <a:ext uri="{9D8B030D-6E8A-4147-A177-3AD203B41FA5}">
                      <a16:colId xmlns="" xmlns:a16="http://schemas.microsoft.com/office/drawing/2014/main" val="9718133"/>
                    </a:ext>
                  </a:extLst>
                </a:gridCol>
                <a:gridCol w="1212272">
                  <a:extLst>
                    <a:ext uri="{9D8B030D-6E8A-4147-A177-3AD203B41FA5}">
                      <a16:colId xmlns="" xmlns:a16="http://schemas.microsoft.com/office/drawing/2014/main" val="1405398356"/>
                    </a:ext>
                  </a:extLst>
                </a:gridCol>
              </a:tblGrid>
              <a:tr h="395582">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Salary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6,000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Employee Income Tax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450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solidFill>
                            <a:schemeClr val="tx1"/>
                          </a:solidFill>
                          <a:effectLst/>
                          <a:latin typeface="+mn-lt"/>
                          <a:ea typeface="Tahoma" panose="020B0604030504040204" pitchFamily="34" charset="0"/>
                          <a:cs typeface="Tahoma" panose="020B0604030504040204" pitchFamily="34" charset="0"/>
                        </a:rPr>
                        <a:t>        </a:t>
                      </a:r>
                      <a:r>
                        <a:rPr lang="en-US" sz="1400" b="0" i="0" u="none" strike="noStrike" dirty="0">
                          <a:solidFill>
                            <a:schemeClr val="tx1"/>
                          </a:solidFill>
                          <a:effectLst/>
                          <a:latin typeface="+mn-lt"/>
                          <a:ea typeface="Tahoma" panose="020B0604030504040204" pitchFamily="34" charset="0"/>
                          <a:cs typeface="Tahoma" panose="020B0604030504040204" pitchFamily="34" charset="0"/>
                        </a:rPr>
                        <a:t>FICA Tax – Social Security Payable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360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06877390"/>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FICA Tax – Medicare Payable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90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28552155"/>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Medical Insurance Premiums Payable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320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43768134"/>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American Cancer Society Payable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solidFill>
                            <a:schemeClr val="tx1"/>
                          </a:solidFill>
                          <a:effectLst/>
                          <a:latin typeface="+mn-lt"/>
                          <a:ea typeface="Tahoma" panose="020B0604030504040204" pitchFamily="34" charset="0"/>
                          <a:cs typeface="Tahoma" panose="020B0604030504040204" pitchFamily="34" charset="0"/>
                        </a:rPr>
                        <a:t>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25</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84278934"/>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Cash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4,755</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97289481"/>
                  </a:ext>
                </a:extLst>
              </a:tr>
            </a:tbl>
          </a:graphicData>
        </a:graphic>
      </p:graphicFrame>
    </p:spTree>
    <p:extLst>
      <p:ext uri="{BB962C8B-B14F-4D97-AF65-F5344CB8AC3E}">
        <p14:creationId xmlns:p14="http://schemas.microsoft.com/office/powerpoint/2010/main" val="3292237736"/>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Payroll Tax Expense</a:t>
            </a:r>
            <a:endParaRPr lang="en-US" sz="3200" b="1" dirty="0">
              <a:ea typeface="Tahoma" panose="020B0604030504040204" pitchFamily="34" charset="0"/>
              <a:cs typeface="Tahoma" panose="020B0604030504040204" pitchFamily="34" charset="0"/>
            </a:endParaRPr>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30</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3243710983"/>
              </p:ext>
            </p:extLst>
          </p:nvPr>
        </p:nvGraphicFramePr>
        <p:xfrm>
          <a:off x="228600" y="3810000"/>
          <a:ext cx="8796062" cy="1540992"/>
        </p:xfrm>
        <a:graphic>
          <a:graphicData uri="http://schemas.openxmlformats.org/drawingml/2006/table">
            <a:tbl>
              <a:tblPr firstRow="1" firstCol="1" bandRow="1">
                <a:tableStyleId>{5C22544A-7EE6-4342-B048-85BDC9FD1C3A}</a:tableStyleId>
              </a:tblPr>
              <a:tblGrid>
                <a:gridCol w="626304">
                  <a:extLst>
                    <a:ext uri="{9D8B030D-6E8A-4147-A177-3AD203B41FA5}">
                      <a16:colId xmlns="" xmlns:a16="http://schemas.microsoft.com/office/drawing/2014/main" val="4038268786"/>
                    </a:ext>
                  </a:extLst>
                </a:gridCol>
                <a:gridCol w="163848">
                  <a:extLst>
                    <a:ext uri="{9D8B030D-6E8A-4147-A177-3AD203B41FA5}">
                      <a16:colId xmlns="" xmlns:a16="http://schemas.microsoft.com/office/drawing/2014/main" val="3906683118"/>
                    </a:ext>
                  </a:extLst>
                </a:gridCol>
                <a:gridCol w="546576">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1959332394"/>
                    </a:ext>
                  </a:extLst>
                </a:gridCol>
                <a:gridCol w="658463">
                  <a:extLst>
                    <a:ext uri="{9D8B030D-6E8A-4147-A177-3AD203B41FA5}">
                      <a16:colId xmlns="" xmlns:a16="http://schemas.microsoft.com/office/drawing/2014/main" val="3869363813"/>
                    </a:ext>
                  </a:extLst>
                </a:gridCol>
                <a:gridCol w="162560">
                  <a:extLst>
                    <a:ext uri="{9D8B030D-6E8A-4147-A177-3AD203B41FA5}">
                      <a16:colId xmlns="" xmlns:a16="http://schemas.microsoft.com/office/drawing/2014/main" val="695920123"/>
                    </a:ext>
                  </a:extLst>
                </a:gridCol>
                <a:gridCol w="732725">
                  <a:extLst>
                    <a:ext uri="{9D8B030D-6E8A-4147-A177-3AD203B41FA5}">
                      <a16:colId xmlns="" xmlns:a16="http://schemas.microsoft.com/office/drawing/2014/main" val="118549055"/>
                    </a:ext>
                  </a:extLst>
                </a:gridCol>
                <a:gridCol w="162560">
                  <a:extLst>
                    <a:ext uri="{9D8B030D-6E8A-4147-A177-3AD203B41FA5}">
                      <a16:colId xmlns="" xmlns:a16="http://schemas.microsoft.com/office/drawing/2014/main" val="2501135130"/>
                    </a:ext>
                  </a:extLst>
                </a:gridCol>
                <a:gridCol w="732725">
                  <a:extLst>
                    <a:ext uri="{9D8B030D-6E8A-4147-A177-3AD203B41FA5}">
                      <a16:colId xmlns="" xmlns:a16="http://schemas.microsoft.com/office/drawing/2014/main" val="322333968"/>
                    </a:ext>
                  </a:extLst>
                </a:gridCol>
                <a:gridCol w="162560">
                  <a:extLst>
                    <a:ext uri="{9D8B030D-6E8A-4147-A177-3AD203B41FA5}">
                      <a16:colId xmlns="" xmlns:a16="http://schemas.microsoft.com/office/drawing/2014/main" val="3352611176"/>
                    </a:ext>
                  </a:extLst>
                </a:gridCol>
                <a:gridCol w="831959">
                  <a:extLst>
                    <a:ext uri="{9D8B030D-6E8A-4147-A177-3AD203B41FA5}">
                      <a16:colId xmlns="" xmlns:a16="http://schemas.microsoft.com/office/drawing/2014/main" val="3201792686"/>
                    </a:ext>
                  </a:extLst>
                </a:gridCol>
                <a:gridCol w="162560">
                  <a:extLst>
                    <a:ext uri="{9D8B030D-6E8A-4147-A177-3AD203B41FA5}">
                      <a16:colId xmlns="" xmlns:a16="http://schemas.microsoft.com/office/drawing/2014/main" val="1493837017"/>
                    </a:ext>
                  </a:extLst>
                </a:gridCol>
                <a:gridCol w="751840">
                  <a:extLst>
                    <a:ext uri="{9D8B030D-6E8A-4147-A177-3AD203B41FA5}">
                      <a16:colId xmlns="" xmlns:a16="http://schemas.microsoft.com/office/drawing/2014/main" val="850383387"/>
                    </a:ext>
                  </a:extLst>
                </a:gridCol>
                <a:gridCol w="162560">
                  <a:extLst>
                    <a:ext uri="{9D8B030D-6E8A-4147-A177-3AD203B41FA5}">
                      <a16:colId xmlns="" xmlns:a16="http://schemas.microsoft.com/office/drawing/2014/main" val="3141023649"/>
                    </a:ext>
                  </a:extLst>
                </a:gridCol>
                <a:gridCol w="828040">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751840">
                  <a:extLst>
                    <a:ext uri="{9D8B030D-6E8A-4147-A177-3AD203B41FA5}">
                      <a16:colId xmlns="" xmlns:a16="http://schemas.microsoft.com/office/drawing/2014/main" val="2089963319"/>
                    </a:ext>
                  </a:extLst>
                </a:gridCol>
                <a:gridCol w="162560">
                  <a:extLst>
                    <a:ext uri="{9D8B030D-6E8A-4147-A177-3AD203B41FA5}">
                      <a16:colId xmlns="" xmlns:a16="http://schemas.microsoft.com/office/drawing/2014/main" val="563581978"/>
                    </a:ext>
                  </a:extLst>
                </a:gridCol>
                <a:gridCol w="548249">
                  <a:extLst>
                    <a:ext uri="{9D8B030D-6E8A-4147-A177-3AD203B41FA5}">
                      <a16:colId xmlns="" xmlns:a16="http://schemas.microsoft.com/office/drawing/2014/main" val="4138122333"/>
                    </a:ext>
                  </a:extLst>
                </a:gridCol>
                <a:gridCol w="323013">
                  <a:extLst>
                    <a:ext uri="{9D8B030D-6E8A-4147-A177-3AD203B41FA5}">
                      <a16:colId xmlns="" xmlns:a16="http://schemas.microsoft.com/office/drawing/2014/main" val="2181816611"/>
                    </a:ext>
                  </a:extLst>
                </a:gridCol>
              </a:tblGrid>
              <a:tr h="200533">
                <a:tc gridSpan="5">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0">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Van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Accum. Deprec.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Payroll Tax Payable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510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(510)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510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(510)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1171882885"/>
              </p:ext>
            </p:extLst>
          </p:nvPr>
        </p:nvGraphicFramePr>
        <p:xfrm>
          <a:off x="533400" y="1219200"/>
          <a:ext cx="8229600" cy="1816964"/>
        </p:xfrm>
        <a:graphic>
          <a:graphicData uri="http://schemas.openxmlformats.org/drawingml/2006/table">
            <a:tbl>
              <a:tblPr>
                <a:tableStyleId>{5C22544A-7EE6-4342-B048-85BDC9FD1C3A}</a:tableStyleId>
              </a:tblPr>
              <a:tblGrid>
                <a:gridCol w="6873072">
                  <a:extLst>
                    <a:ext uri="{9D8B030D-6E8A-4147-A177-3AD203B41FA5}">
                      <a16:colId xmlns="" xmlns:a16="http://schemas.microsoft.com/office/drawing/2014/main" val="1339959837"/>
                    </a:ext>
                  </a:extLst>
                </a:gridCol>
                <a:gridCol w="109619">
                  <a:extLst>
                    <a:ext uri="{9D8B030D-6E8A-4147-A177-3AD203B41FA5}">
                      <a16:colId xmlns="" xmlns:a16="http://schemas.microsoft.com/office/drawing/2014/main" val="9718133"/>
                    </a:ext>
                  </a:extLst>
                </a:gridCol>
                <a:gridCol w="1246909">
                  <a:extLst>
                    <a:ext uri="{9D8B030D-6E8A-4147-A177-3AD203B41FA5}">
                      <a16:colId xmlns="" xmlns:a16="http://schemas.microsoft.com/office/drawing/2014/main" val="1405398356"/>
                    </a:ext>
                  </a:extLst>
                </a:gridCol>
              </a:tblGrid>
              <a:tr h="395582">
                <a:tc>
                  <a:txBody>
                    <a:bodyPr/>
                    <a:lstStyle/>
                    <a:p>
                      <a:pPr algn="l" fontAlgn="b"/>
                      <a:r>
                        <a:rPr lang="en-US" sz="2000" b="1" i="0" u="none" strike="noStrike" dirty="0">
                          <a:solidFill>
                            <a:schemeClr val="tx1"/>
                          </a:solidFill>
                          <a:effectLst/>
                          <a:latin typeface="+mn-lt"/>
                          <a:ea typeface="Tahoma" panose="020B0604030504040204" pitchFamily="34" charset="0"/>
                          <a:cs typeface="Tahoma" panose="020B0604030504040204" pitchFamily="34" charset="0"/>
                        </a:rPr>
                        <a:t>FICA Tax expense – Social Security ($6,000 </a:t>
                      </a:r>
                      <a:r>
                        <a:rPr lang="en-US" sz="2000" b="1" i="0" u="none" strike="noStrike" dirty="0" smtClean="0">
                          <a:solidFill>
                            <a:schemeClr val="tx1"/>
                          </a:solidFill>
                          <a:effectLst/>
                          <a:latin typeface="+mn-lt"/>
                          <a:ea typeface="Tahoma" panose="020B0604030504040204" pitchFamily="34" charset="0"/>
                          <a:cs typeface="Tahoma" panose="020B0604030504040204" pitchFamily="34" charset="0"/>
                        </a:rPr>
                        <a:t>× </a:t>
                      </a:r>
                      <a:r>
                        <a:rPr lang="en-US" sz="2000" b="1" i="0" u="none" strike="noStrike" dirty="0">
                          <a:solidFill>
                            <a:schemeClr val="tx1"/>
                          </a:solidFill>
                          <a:effectLst/>
                          <a:latin typeface="+mn-lt"/>
                          <a:ea typeface="Tahoma" panose="020B0604030504040204" pitchFamily="34" charset="0"/>
                          <a:cs typeface="Tahoma" panose="020B0604030504040204" pitchFamily="34" charset="0"/>
                        </a:rPr>
                        <a:t>6%)</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2000" b="1" i="0" u="none" strike="noStrike" dirty="0">
                          <a:solidFill>
                            <a:schemeClr val="tx1"/>
                          </a:solidFill>
                          <a:effectLst/>
                          <a:latin typeface="+mn-lt"/>
                          <a:ea typeface="Tahoma" panose="020B0604030504040204" pitchFamily="34" charset="0"/>
                          <a:cs typeface="Tahoma" panose="020B0604030504040204" pitchFamily="34" charset="0"/>
                        </a:rPr>
                        <a:t>$360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362839657"/>
                  </a:ext>
                </a:extLst>
              </a:tr>
              <a:tr h="302199">
                <a:tc>
                  <a:txBody>
                    <a:bodyPr/>
                    <a:lstStyle/>
                    <a:p>
                      <a:pPr algn="l" fontAlgn="b"/>
                      <a:r>
                        <a:rPr lang="en-US" sz="2000" b="1" i="0" u="none" strike="noStrike" dirty="0">
                          <a:solidFill>
                            <a:schemeClr val="tx1"/>
                          </a:solidFill>
                          <a:effectLst/>
                          <a:latin typeface="+mn-lt"/>
                          <a:ea typeface="Tahoma" panose="020B0604030504040204" pitchFamily="34" charset="0"/>
                          <a:cs typeface="Tahoma" panose="020B0604030504040204" pitchFamily="34" charset="0"/>
                        </a:rPr>
                        <a:t>FICA Tax expense – Medicare ($6,000 </a:t>
                      </a:r>
                      <a:r>
                        <a:rPr lang="en-US" sz="2000" b="1" i="0" u="none" strike="noStrike" dirty="0" smtClean="0">
                          <a:solidFill>
                            <a:schemeClr val="tx1"/>
                          </a:solidFill>
                          <a:effectLst/>
                          <a:latin typeface="+mn-lt"/>
                          <a:ea typeface="Tahoma" panose="020B0604030504040204" pitchFamily="34" charset="0"/>
                          <a:cs typeface="Tahoma" panose="020B0604030504040204" pitchFamily="34" charset="0"/>
                        </a:rPr>
                        <a:t>× </a:t>
                      </a:r>
                      <a:r>
                        <a:rPr lang="en-US" sz="2000" b="1" i="0" u="none" strike="noStrike" dirty="0">
                          <a:solidFill>
                            <a:schemeClr val="tx1"/>
                          </a:solidFill>
                          <a:effectLst/>
                          <a:latin typeface="+mn-lt"/>
                          <a:ea typeface="Tahoma" panose="020B0604030504040204" pitchFamily="34" charset="0"/>
                          <a:cs typeface="Tahoma" panose="020B0604030504040204" pitchFamily="34" charset="0"/>
                        </a:rPr>
                        <a:t>1.5%)</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2000" b="1" i="0" u="none" strike="noStrike" dirty="0">
                          <a:solidFill>
                            <a:schemeClr val="tx1"/>
                          </a:solidFill>
                          <a:effectLst/>
                          <a:latin typeface="+mn-lt"/>
                          <a:ea typeface="Tahoma" panose="020B0604030504040204" pitchFamily="34" charset="0"/>
                          <a:cs typeface="Tahoma" panose="020B0604030504040204" pitchFamily="34" charset="0"/>
                        </a:rPr>
                        <a:t>90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877048506"/>
                  </a:ext>
                </a:extLst>
              </a:tr>
              <a:tr h="369019">
                <a:tc>
                  <a:txBody>
                    <a:bodyPr/>
                    <a:lstStyle/>
                    <a:p>
                      <a:pPr algn="l" fontAlgn="b"/>
                      <a:r>
                        <a:rPr lang="en-US" sz="2000" b="1" i="0" u="none" strike="noStrike" dirty="0">
                          <a:solidFill>
                            <a:schemeClr val="tx1"/>
                          </a:solidFill>
                          <a:effectLst/>
                          <a:latin typeface="+mn-lt"/>
                          <a:ea typeface="Tahoma" panose="020B0604030504040204" pitchFamily="34" charset="0"/>
                          <a:cs typeface="Tahoma" panose="020B0604030504040204" pitchFamily="34" charset="0"/>
                        </a:rPr>
                        <a:t>Federal Unemployment Tax Expense ($1,000 </a:t>
                      </a:r>
                      <a:r>
                        <a:rPr lang="en-US" sz="2000" b="1" i="0" u="none" strike="noStrike" dirty="0" smtClean="0">
                          <a:solidFill>
                            <a:schemeClr val="tx1"/>
                          </a:solidFill>
                          <a:effectLst/>
                          <a:latin typeface="+mn-lt"/>
                          <a:ea typeface="Tahoma" panose="020B0604030504040204" pitchFamily="34" charset="0"/>
                          <a:cs typeface="Tahoma" panose="020B0604030504040204" pitchFamily="34" charset="0"/>
                        </a:rPr>
                        <a:t>× </a:t>
                      </a:r>
                      <a:r>
                        <a:rPr lang="en-US" sz="2000" b="1" i="0" u="none" strike="noStrike" dirty="0">
                          <a:solidFill>
                            <a:schemeClr val="tx1"/>
                          </a:solidFill>
                          <a:effectLst/>
                          <a:latin typeface="+mn-lt"/>
                          <a:ea typeface="Tahoma" panose="020B0604030504040204" pitchFamily="34" charset="0"/>
                          <a:cs typeface="Tahoma" panose="020B0604030504040204" pitchFamily="34" charset="0"/>
                        </a:rPr>
                        <a:t>0.6%)</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2000" b="1" i="0" u="none" strike="noStrike" dirty="0">
                          <a:solidFill>
                            <a:schemeClr val="tx1"/>
                          </a:solidFill>
                          <a:effectLst/>
                          <a:latin typeface="+mn-lt"/>
                          <a:ea typeface="Tahoma" panose="020B0604030504040204" pitchFamily="34" charset="0"/>
                          <a:cs typeface="Tahoma" panose="020B0604030504040204" pitchFamily="34" charset="0"/>
                        </a:rPr>
                        <a:t>6</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953639741"/>
                  </a:ext>
                </a:extLst>
              </a:tr>
              <a:tr h="369019">
                <a:tc>
                  <a:txBody>
                    <a:bodyPr/>
                    <a:lstStyle/>
                    <a:p>
                      <a:pPr algn="l" fontAlgn="b"/>
                      <a:r>
                        <a:rPr lang="en-US" sz="2000" b="1" i="0" u="none" strike="noStrike" dirty="0">
                          <a:solidFill>
                            <a:schemeClr val="tx1"/>
                          </a:solidFill>
                          <a:effectLst/>
                          <a:latin typeface="+mn-lt"/>
                          <a:ea typeface="Tahoma" panose="020B0604030504040204" pitchFamily="34" charset="0"/>
                          <a:cs typeface="Tahoma" panose="020B0604030504040204" pitchFamily="34" charset="0"/>
                        </a:rPr>
                        <a:t>State Unemployment Tax Expense ($</a:t>
                      </a:r>
                      <a:r>
                        <a:rPr lang="en-US" sz="2000" b="1" i="0" u="none" strike="noStrike" dirty="0" smtClean="0">
                          <a:solidFill>
                            <a:schemeClr val="tx1"/>
                          </a:solidFill>
                          <a:effectLst/>
                          <a:latin typeface="+mn-lt"/>
                          <a:ea typeface="Tahoma" panose="020B0604030504040204" pitchFamily="34" charset="0"/>
                          <a:cs typeface="Tahoma" panose="020B0604030504040204" pitchFamily="34" charset="0"/>
                        </a:rPr>
                        <a:t>1,000 × </a:t>
                      </a:r>
                      <a:r>
                        <a:rPr lang="en-US" sz="2000" b="1" i="0" u="none" strike="noStrike" dirty="0">
                          <a:solidFill>
                            <a:schemeClr val="tx1"/>
                          </a:solidFill>
                          <a:effectLst/>
                          <a:latin typeface="+mn-lt"/>
                          <a:ea typeface="Tahoma" panose="020B0604030504040204" pitchFamily="34" charset="0"/>
                          <a:cs typeface="Tahoma" panose="020B0604030504040204" pitchFamily="34" charset="0"/>
                        </a:rPr>
                        <a:t>5.4%)</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2000" b="1" i="0" u="sng" strike="noStrike" dirty="0">
                          <a:solidFill>
                            <a:schemeClr val="tx1"/>
                          </a:solidFill>
                          <a:effectLst/>
                          <a:latin typeface="+mn-lt"/>
                          <a:ea typeface="Tahoma" panose="020B0604030504040204" pitchFamily="34" charset="0"/>
                          <a:cs typeface="Tahoma" panose="020B0604030504040204" pitchFamily="34" charset="0"/>
                        </a:rPr>
                        <a:t>54</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4206877390"/>
                  </a:ext>
                </a:extLst>
              </a:tr>
              <a:tr h="369019">
                <a:tc>
                  <a:txBody>
                    <a:bodyPr/>
                    <a:lstStyle/>
                    <a:p>
                      <a:pPr algn="l" fontAlgn="b"/>
                      <a:r>
                        <a:rPr lang="en-US" sz="2000" b="1" i="0" u="none" strike="noStrike" dirty="0">
                          <a:solidFill>
                            <a:schemeClr val="tx1"/>
                          </a:solidFill>
                          <a:effectLst/>
                          <a:latin typeface="+mn-lt"/>
                          <a:ea typeface="Tahoma" panose="020B0604030504040204" pitchFamily="34" charset="0"/>
                          <a:cs typeface="Tahoma" panose="020B0604030504040204" pitchFamily="34" charset="0"/>
                        </a:rPr>
                        <a:t>Total Payroll Tax Expense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2000" b="1" i="0" u="dbl" strike="noStrike" baseline="0" dirty="0">
                          <a:solidFill>
                            <a:schemeClr val="tx1"/>
                          </a:solidFill>
                          <a:effectLst/>
                          <a:latin typeface="+mn-lt"/>
                          <a:ea typeface="Tahoma" panose="020B0604030504040204" pitchFamily="34" charset="0"/>
                          <a:cs typeface="Tahoma" panose="020B0604030504040204" pitchFamily="34" charset="0"/>
                        </a:rPr>
                        <a:t>$510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301607059"/>
                  </a:ext>
                </a:extLst>
              </a:tr>
            </a:tbl>
          </a:graphicData>
        </a:graphic>
      </p:graphicFrame>
    </p:spTree>
    <p:extLst>
      <p:ext uri="{BB962C8B-B14F-4D97-AF65-F5344CB8AC3E}">
        <p14:creationId xmlns:p14="http://schemas.microsoft.com/office/powerpoint/2010/main" val="673100532"/>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Fringe Benefits</a:t>
            </a:r>
            <a:endParaRPr lang="en-US" sz="3200" b="1" dirty="0">
              <a:ea typeface="Tahoma" panose="020B0604030504040204" pitchFamily="34" charset="0"/>
              <a:cs typeface="Tahoma" panose="020B0604030504040204" pitchFamily="34" charset="0"/>
            </a:endParaRPr>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31</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1045931184"/>
              </p:ext>
            </p:extLst>
          </p:nvPr>
        </p:nvGraphicFramePr>
        <p:xfrm>
          <a:off x="228600" y="4114800"/>
          <a:ext cx="8796062" cy="1540992"/>
        </p:xfrm>
        <a:graphic>
          <a:graphicData uri="http://schemas.openxmlformats.org/drawingml/2006/table">
            <a:tbl>
              <a:tblPr firstRow="1" firstCol="1" bandRow="1">
                <a:tableStyleId>{5C22544A-7EE6-4342-B048-85BDC9FD1C3A}</a:tableStyleId>
              </a:tblPr>
              <a:tblGrid>
                <a:gridCol w="626304">
                  <a:extLst>
                    <a:ext uri="{9D8B030D-6E8A-4147-A177-3AD203B41FA5}">
                      <a16:colId xmlns="" xmlns:a16="http://schemas.microsoft.com/office/drawing/2014/main" val="4038268786"/>
                    </a:ext>
                  </a:extLst>
                </a:gridCol>
                <a:gridCol w="163848">
                  <a:extLst>
                    <a:ext uri="{9D8B030D-6E8A-4147-A177-3AD203B41FA5}">
                      <a16:colId xmlns="" xmlns:a16="http://schemas.microsoft.com/office/drawing/2014/main" val="3906683118"/>
                    </a:ext>
                  </a:extLst>
                </a:gridCol>
                <a:gridCol w="546576">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1959332394"/>
                    </a:ext>
                  </a:extLst>
                </a:gridCol>
                <a:gridCol w="658463">
                  <a:extLst>
                    <a:ext uri="{9D8B030D-6E8A-4147-A177-3AD203B41FA5}">
                      <a16:colId xmlns="" xmlns:a16="http://schemas.microsoft.com/office/drawing/2014/main" val="3869363813"/>
                    </a:ext>
                  </a:extLst>
                </a:gridCol>
                <a:gridCol w="162560">
                  <a:extLst>
                    <a:ext uri="{9D8B030D-6E8A-4147-A177-3AD203B41FA5}">
                      <a16:colId xmlns="" xmlns:a16="http://schemas.microsoft.com/office/drawing/2014/main" val="695920123"/>
                    </a:ext>
                  </a:extLst>
                </a:gridCol>
                <a:gridCol w="732725">
                  <a:extLst>
                    <a:ext uri="{9D8B030D-6E8A-4147-A177-3AD203B41FA5}">
                      <a16:colId xmlns="" xmlns:a16="http://schemas.microsoft.com/office/drawing/2014/main" val="118549055"/>
                    </a:ext>
                  </a:extLst>
                </a:gridCol>
                <a:gridCol w="162560">
                  <a:extLst>
                    <a:ext uri="{9D8B030D-6E8A-4147-A177-3AD203B41FA5}">
                      <a16:colId xmlns="" xmlns:a16="http://schemas.microsoft.com/office/drawing/2014/main" val="2501135130"/>
                    </a:ext>
                  </a:extLst>
                </a:gridCol>
                <a:gridCol w="732725">
                  <a:extLst>
                    <a:ext uri="{9D8B030D-6E8A-4147-A177-3AD203B41FA5}">
                      <a16:colId xmlns="" xmlns:a16="http://schemas.microsoft.com/office/drawing/2014/main" val="322333968"/>
                    </a:ext>
                  </a:extLst>
                </a:gridCol>
                <a:gridCol w="162560">
                  <a:extLst>
                    <a:ext uri="{9D8B030D-6E8A-4147-A177-3AD203B41FA5}">
                      <a16:colId xmlns="" xmlns:a16="http://schemas.microsoft.com/office/drawing/2014/main" val="3352611176"/>
                    </a:ext>
                  </a:extLst>
                </a:gridCol>
                <a:gridCol w="831959">
                  <a:extLst>
                    <a:ext uri="{9D8B030D-6E8A-4147-A177-3AD203B41FA5}">
                      <a16:colId xmlns="" xmlns:a16="http://schemas.microsoft.com/office/drawing/2014/main" val="3201792686"/>
                    </a:ext>
                  </a:extLst>
                </a:gridCol>
                <a:gridCol w="162560">
                  <a:extLst>
                    <a:ext uri="{9D8B030D-6E8A-4147-A177-3AD203B41FA5}">
                      <a16:colId xmlns="" xmlns:a16="http://schemas.microsoft.com/office/drawing/2014/main" val="1493837017"/>
                    </a:ext>
                  </a:extLst>
                </a:gridCol>
                <a:gridCol w="751840">
                  <a:extLst>
                    <a:ext uri="{9D8B030D-6E8A-4147-A177-3AD203B41FA5}">
                      <a16:colId xmlns="" xmlns:a16="http://schemas.microsoft.com/office/drawing/2014/main" val="850383387"/>
                    </a:ext>
                  </a:extLst>
                </a:gridCol>
                <a:gridCol w="162560">
                  <a:extLst>
                    <a:ext uri="{9D8B030D-6E8A-4147-A177-3AD203B41FA5}">
                      <a16:colId xmlns="" xmlns:a16="http://schemas.microsoft.com/office/drawing/2014/main" val="3141023649"/>
                    </a:ext>
                  </a:extLst>
                </a:gridCol>
                <a:gridCol w="828040">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751840">
                  <a:extLst>
                    <a:ext uri="{9D8B030D-6E8A-4147-A177-3AD203B41FA5}">
                      <a16:colId xmlns="" xmlns:a16="http://schemas.microsoft.com/office/drawing/2014/main" val="2089963319"/>
                    </a:ext>
                  </a:extLst>
                </a:gridCol>
                <a:gridCol w="162560">
                  <a:extLst>
                    <a:ext uri="{9D8B030D-6E8A-4147-A177-3AD203B41FA5}">
                      <a16:colId xmlns="" xmlns:a16="http://schemas.microsoft.com/office/drawing/2014/main" val="563581978"/>
                    </a:ext>
                  </a:extLst>
                </a:gridCol>
                <a:gridCol w="609600">
                  <a:extLst>
                    <a:ext uri="{9D8B030D-6E8A-4147-A177-3AD203B41FA5}">
                      <a16:colId xmlns="" xmlns:a16="http://schemas.microsoft.com/office/drawing/2014/main" val="4138122333"/>
                    </a:ext>
                  </a:extLst>
                </a:gridCol>
                <a:gridCol w="261662">
                  <a:extLst>
                    <a:ext uri="{9D8B030D-6E8A-4147-A177-3AD203B41FA5}">
                      <a16:colId xmlns="" xmlns:a16="http://schemas.microsoft.com/office/drawing/2014/main" val="2181816611"/>
                    </a:ext>
                  </a:extLst>
                </a:gridCol>
              </a:tblGrid>
              <a:tr h="200533">
                <a:tc gridSpan="5">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0">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Van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Accum. Deprec.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Various</a:t>
                      </a:r>
                    </a:p>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Payables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ＭＳ ゴシック"/>
                          <a:ea typeface="ＭＳ ゴシック"/>
                          <a:cs typeface="ＭＳ ゴシック"/>
                        </a:rPr>
                        <a:t>−</a:t>
                      </a:r>
                      <a:endPar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0">
                <a:tc>
                  <a:txBody>
                    <a:bodyPr/>
                    <a:lstStyle/>
                    <a:p>
                      <a:pPr marL="0" marR="0" algn="ctr">
                        <a:lnSpc>
                          <a:spcPct val="107000"/>
                        </a:lnSpc>
                        <a:spcBef>
                          <a:spcPts val="0"/>
                        </a:spcBef>
                        <a:spcAft>
                          <a:spcPts val="0"/>
                        </a:spcAft>
                      </a:pPr>
                      <a:r>
                        <a:rPr lang="en-US" sz="10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600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(600)</a:t>
                      </a:r>
                      <a:endParaRPr lang="en-US" sz="105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ＭＳ ゴシック"/>
                          <a:ea typeface="ＭＳ ゴシック"/>
                          <a:cs typeface="ＭＳ ゴシック"/>
                        </a:rPr>
                        <a:t>−</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600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(600)</a:t>
                      </a:r>
                      <a:endParaRPr lang="en-US" sz="105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566692204"/>
              </p:ext>
            </p:extLst>
          </p:nvPr>
        </p:nvGraphicFramePr>
        <p:xfrm>
          <a:off x="1600200" y="1295400"/>
          <a:ext cx="6400800" cy="2542876"/>
        </p:xfrm>
        <a:graphic>
          <a:graphicData uri="http://schemas.openxmlformats.org/drawingml/2006/table">
            <a:tbl>
              <a:tblPr>
                <a:tableStyleId>{5C22544A-7EE6-4342-B048-85BDC9FD1C3A}</a:tableStyleId>
              </a:tblPr>
              <a:tblGrid>
                <a:gridCol w="84222">
                  <a:extLst>
                    <a:ext uri="{9D8B030D-6E8A-4147-A177-3AD203B41FA5}">
                      <a16:colId xmlns="" xmlns:a16="http://schemas.microsoft.com/office/drawing/2014/main" val="119357301"/>
                    </a:ext>
                  </a:extLst>
                </a:gridCol>
                <a:gridCol w="3960240">
                  <a:extLst>
                    <a:ext uri="{9D8B030D-6E8A-4147-A177-3AD203B41FA5}">
                      <a16:colId xmlns="" xmlns:a16="http://schemas.microsoft.com/office/drawing/2014/main" val="2170809857"/>
                    </a:ext>
                  </a:extLst>
                </a:gridCol>
                <a:gridCol w="87923">
                  <a:extLst>
                    <a:ext uri="{9D8B030D-6E8A-4147-A177-3AD203B41FA5}">
                      <a16:colId xmlns="" xmlns:a16="http://schemas.microsoft.com/office/drawing/2014/main" val="746245963"/>
                    </a:ext>
                  </a:extLst>
                </a:gridCol>
                <a:gridCol w="949569">
                  <a:extLst>
                    <a:ext uri="{9D8B030D-6E8A-4147-A177-3AD203B41FA5}">
                      <a16:colId xmlns="" xmlns:a16="http://schemas.microsoft.com/office/drawing/2014/main" val="1923230473"/>
                    </a:ext>
                  </a:extLst>
                </a:gridCol>
                <a:gridCol w="106574">
                  <a:extLst>
                    <a:ext uri="{9D8B030D-6E8A-4147-A177-3AD203B41FA5}">
                      <a16:colId xmlns="" xmlns:a16="http://schemas.microsoft.com/office/drawing/2014/main" val="9718133"/>
                    </a:ext>
                  </a:extLst>
                </a:gridCol>
                <a:gridCol w="1212272">
                  <a:extLst>
                    <a:ext uri="{9D8B030D-6E8A-4147-A177-3AD203B41FA5}">
                      <a16:colId xmlns="" xmlns:a16="http://schemas.microsoft.com/office/drawing/2014/main" val="1405398356"/>
                    </a:ext>
                  </a:extLst>
                </a:gridCol>
              </a:tblGrid>
              <a:tr h="395582">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Vacation Pay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200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Employee Medical Insurance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250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solidFill>
                            <a:schemeClr val="tx1"/>
                          </a:solidFill>
                          <a:effectLst/>
                          <a:latin typeface="+mn-lt"/>
                          <a:ea typeface="Tahoma" panose="020B0604030504040204" pitchFamily="34" charset="0"/>
                          <a:cs typeface="Tahoma" panose="020B0604030504040204" pitchFamily="34" charset="0"/>
                        </a:rPr>
                        <a:t> </a:t>
                      </a:r>
                      <a:r>
                        <a:rPr lang="en-US" sz="1400" b="0" i="0" u="none" strike="noStrike" dirty="0">
                          <a:solidFill>
                            <a:schemeClr val="tx1"/>
                          </a:solidFill>
                          <a:effectLst/>
                          <a:latin typeface="+mn-lt"/>
                          <a:ea typeface="Tahoma" panose="020B0604030504040204" pitchFamily="34" charset="0"/>
                          <a:cs typeface="Tahoma" panose="020B0604030504040204" pitchFamily="34" charset="0"/>
                        </a:rPr>
                        <a:t>Employee Pension Expense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150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06877390"/>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Vacation Pay Payable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200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28552155"/>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Employee Medical Insurance Payable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250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43768134"/>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Employee Pension Liability</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solidFill>
                            <a:schemeClr val="tx1"/>
                          </a:solidFill>
                          <a:effectLst/>
                          <a:latin typeface="+mn-lt"/>
                          <a:ea typeface="Tahoma" panose="020B0604030504040204" pitchFamily="34" charset="0"/>
                          <a:cs typeface="Tahoma" panose="020B0604030504040204" pitchFamily="34" charset="0"/>
                        </a:rPr>
                        <a:t>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150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84278934"/>
                  </a:ext>
                </a:extLst>
              </a:tr>
            </a:tbl>
          </a:graphicData>
        </a:graphic>
      </p:graphicFrame>
    </p:spTree>
    <p:extLst>
      <p:ext uri="{BB962C8B-B14F-4D97-AF65-F5344CB8AC3E}">
        <p14:creationId xmlns:p14="http://schemas.microsoft.com/office/powerpoint/2010/main" val="4031729281"/>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9-6: Prepare a classified balance sheet.</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9-</a:t>
            </a:r>
            <a:fld id="{8E04DE85-5BF3-4C03-A70B-7F1A18BE4AC7}" type="slidenum">
              <a:rPr lang="en-US" smtClean="0">
                <a:solidFill>
                  <a:schemeClr val="bg1"/>
                </a:solidFill>
                <a:cs typeface="Arial" charset="0"/>
              </a:rPr>
              <a:pPr/>
              <a:t>32</a:t>
            </a:fld>
            <a:endParaRPr lang="en-US" dirty="0">
              <a:solidFill>
                <a:schemeClr val="bg1"/>
              </a:solidFill>
              <a:cs typeface="Arial" charset="0"/>
            </a:endParaRPr>
          </a:p>
        </p:txBody>
      </p:sp>
    </p:spTree>
    <p:extLst>
      <p:ext uri="{BB962C8B-B14F-4D97-AF65-F5344CB8AC3E}">
        <p14:creationId xmlns:p14="http://schemas.microsoft.com/office/powerpoint/2010/main" val="507618622"/>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Current Versus Noncurrent</a:t>
            </a:r>
          </a:p>
        </p:txBody>
      </p:sp>
      <p:sp>
        <p:nvSpPr>
          <p:cNvPr id="3" name="Content Placeholder 2"/>
          <p:cNvSpPr>
            <a:spLocks noGrp="1"/>
          </p:cNvSpPr>
          <p:nvPr>
            <p:ph idx="1"/>
          </p:nvPr>
        </p:nvSpPr>
        <p:spPr/>
        <p:txBody>
          <a:bodyPr/>
          <a:lstStyle/>
          <a:p>
            <a:r>
              <a:rPr lang="en-US" sz="2000" dirty="0"/>
              <a:t>Current assets are expected to be converted to cash or consumed within one year or an operating cycle, whichever is longer. </a:t>
            </a:r>
            <a:endParaRPr lang="en-US" sz="2000" dirty="0" smtClean="0"/>
          </a:p>
          <a:p>
            <a:pPr>
              <a:buClr>
                <a:schemeClr val="tx1"/>
              </a:buClr>
            </a:pPr>
            <a:r>
              <a:rPr lang="en-US" sz="2000" b="1" dirty="0" smtClean="0">
                <a:solidFill>
                  <a:schemeClr val="bg2"/>
                </a:solidFill>
              </a:rPr>
              <a:t>Current </a:t>
            </a:r>
            <a:r>
              <a:rPr lang="en-US" sz="2000" b="1" dirty="0">
                <a:solidFill>
                  <a:schemeClr val="bg2"/>
                </a:solidFill>
              </a:rPr>
              <a:t>assets include</a:t>
            </a:r>
            <a:r>
              <a:rPr lang="en-US" sz="2000" b="1" dirty="0" smtClean="0">
                <a:solidFill>
                  <a:schemeClr val="bg2"/>
                </a:solidFill>
              </a:rPr>
              <a:t>:</a:t>
            </a:r>
          </a:p>
          <a:p>
            <a:pPr lvl="1"/>
            <a:r>
              <a:rPr lang="en-US" sz="1800" dirty="0">
                <a:effectLst>
                  <a:outerShdw blurRad="38100" dist="38100" dir="2700000" algn="tl">
                    <a:srgbClr val="FFFFFF"/>
                  </a:outerShdw>
                </a:effectLst>
              </a:rPr>
              <a:t>Cash</a:t>
            </a:r>
          </a:p>
          <a:p>
            <a:pPr lvl="1"/>
            <a:r>
              <a:rPr lang="en-US" sz="1800" dirty="0">
                <a:effectLst>
                  <a:outerShdw blurRad="38100" dist="38100" dir="2700000" algn="tl">
                    <a:srgbClr val="FFFFFF"/>
                  </a:outerShdw>
                </a:effectLst>
              </a:rPr>
              <a:t>Marketable </a:t>
            </a:r>
            <a:r>
              <a:rPr lang="en-US" sz="1800" dirty="0" smtClean="0">
                <a:effectLst>
                  <a:outerShdw blurRad="38100" dist="38100" dir="2700000" algn="tl">
                    <a:srgbClr val="FFFFFF"/>
                  </a:outerShdw>
                </a:effectLst>
              </a:rPr>
              <a:t>securities</a:t>
            </a:r>
            <a:endParaRPr lang="en-US" sz="1800" dirty="0">
              <a:effectLst>
                <a:outerShdw blurRad="38100" dist="38100" dir="2700000" algn="tl">
                  <a:srgbClr val="FFFFFF"/>
                </a:outerShdw>
              </a:effectLst>
            </a:endParaRPr>
          </a:p>
          <a:p>
            <a:pPr lvl="1"/>
            <a:r>
              <a:rPr lang="en-US" sz="1800" dirty="0">
                <a:effectLst>
                  <a:outerShdw blurRad="38100" dist="38100" dir="2700000" algn="tl">
                    <a:srgbClr val="FFFFFF"/>
                  </a:outerShdw>
                </a:effectLst>
              </a:rPr>
              <a:t>Accounts </a:t>
            </a:r>
            <a:r>
              <a:rPr lang="en-US" sz="1800" dirty="0" smtClean="0">
                <a:effectLst>
                  <a:outerShdw blurRad="38100" dist="38100" dir="2700000" algn="tl">
                    <a:srgbClr val="FFFFFF"/>
                  </a:outerShdw>
                </a:effectLst>
              </a:rPr>
              <a:t>receivable</a:t>
            </a:r>
            <a:endParaRPr lang="en-US" sz="1800" dirty="0">
              <a:effectLst>
                <a:outerShdw blurRad="38100" dist="38100" dir="2700000" algn="tl">
                  <a:srgbClr val="FFFFFF"/>
                </a:outerShdw>
              </a:effectLst>
            </a:endParaRPr>
          </a:p>
          <a:p>
            <a:pPr lvl="1"/>
            <a:r>
              <a:rPr lang="en-US" sz="1800" dirty="0">
                <a:effectLst>
                  <a:outerShdw blurRad="38100" dist="38100" dir="2700000" algn="tl">
                    <a:srgbClr val="FFFFFF"/>
                  </a:outerShdw>
                </a:effectLst>
              </a:rPr>
              <a:t>Short</a:t>
            </a:r>
            <a:r>
              <a:rPr lang="en-US" sz="1800" dirty="0" smtClean="0">
                <a:effectLst>
                  <a:outerShdw blurRad="38100" dist="38100" dir="2700000" algn="tl">
                    <a:srgbClr val="FFFFFF"/>
                  </a:outerShdw>
                </a:effectLst>
              </a:rPr>
              <a:t>-term </a:t>
            </a:r>
            <a:r>
              <a:rPr lang="en-US" sz="1800" dirty="0">
                <a:effectLst>
                  <a:outerShdw blurRad="38100" dist="38100" dir="2700000" algn="tl">
                    <a:srgbClr val="FFFFFF"/>
                  </a:outerShdw>
                </a:effectLst>
              </a:rPr>
              <a:t>n</a:t>
            </a:r>
            <a:r>
              <a:rPr lang="en-US" sz="1800" dirty="0" smtClean="0">
                <a:effectLst>
                  <a:outerShdw blurRad="38100" dist="38100" dir="2700000" algn="tl">
                    <a:srgbClr val="FFFFFF"/>
                  </a:outerShdw>
                </a:effectLst>
              </a:rPr>
              <a:t>otes </a:t>
            </a:r>
            <a:r>
              <a:rPr lang="en-US" sz="1800" dirty="0">
                <a:effectLst>
                  <a:outerShdw blurRad="38100" dist="38100" dir="2700000" algn="tl">
                    <a:srgbClr val="FFFFFF"/>
                  </a:outerShdw>
                </a:effectLst>
              </a:rPr>
              <a:t>r</a:t>
            </a:r>
            <a:r>
              <a:rPr lang="en-US" sz="1800" dirty="0" smtClean="0">
                <a:effectLst>
                  <a:outerShdw blurRad="38100" dist="38100" dir="2700000" algn="tl">
                    <a:srgbClr val="FFFFFF"/>
                  </a:outerShdw>
                </a:effectLst>
              </a:rPr>
              <a:t>eceivable</a:t>
            </a:r>
            <a:endParaRPr lang="en-US" sz="1800" dirty="0">
              <a:effectLst>
                <a:outerShdw blurRad="38100" dist="38100" dir="2700000" algn="tl">
                  <a:srgbClr val="FFFFFF"/>
                </a:outerShdw>
              </a:effectLst>
            </a:endParaRPr>
          </a:p>
          <a:p>
            <a:pPr lvl="1"/>
            <a:r>
              <a:rPr lang="en-US" sz="1800" dirty="0">
                <a:effectLst>
                  <a:outerShdw blurRad="38100" dist="38100" dir="2700000" algn="tl">
                    <a:srgbClr val="FFFFFF"/>
                  </a:outerShdw>
                </a:effectLst>
              </a:rPr>
              <a:t>Interest </a:t>
            </a:r>
            <a:r>
              <a:rPr lang="en-US" sz="1800" dirty="0" smtClean="0">
                <a:effectLst>
                  <a:outerShdw blurRad="38100" dist="38100" dir="2700000" algn="tl">
                    <a:srgbClr val="FFFFFF"/>
                  </a:outerShdw>
                </a:effectLst>
              </a:rPr>
              <a:t>receivable</a:t>
            </a:r>
            <a:endParaRPr lang="en-US" sz="1800" dirty="0">
              <a:effectLst>
                <a:outerShdw blurRad="38100" dist="38100" dir="2700000" algn="tl">
                  <a:srgbClr val="FFFFFF"/>
                </a:outerShdw>
              </a:effectLst>
            </a:endParaRPr>
          </a:p>
          <a:p>
            <a:pPr lvl="1"/>
            <a:r>
              <a:rPr lang="en-US" sz="1800" dirty="0">
                <a:effectLst>
                  <a:outerShdw blurRad="38100" dist="38100" dir="2700000" algn="tl">
                    <a:srgbClr val="FFFFFF"/>
                  </a:outerShdw>
                </a:effectLst>
              </a:rPr>
              <a:t>Inventory</a:t>
            </a:r>
          </a:p>
          <a:p>
            <a:pPr lvl="1"/>
            <a:r>
              <a:rPr lang="en-US" sz="1800" dirty="0" smtClean="0"/>
              <a:t>Supplies</a:t>
            </a:r>
          </a:p>
          <a:p>
            <a:pPr lvl="1"/>
            <a:r>
              <a:rPr lang="en-US" sz="1800" dirty="0" smtClean="0"/>
              <a:t>Prepaid items </a:t>
            </a:r>
            <a:endParaRPr lang="en-US" sz="1800" dirty="0"/>
          </a:p>
          <a:p>
            <a:endParaRPr lang="en-US" dirty="0"/>
          </a:p>
        </p:txBody>
      </p:sp>
      <p:sp>
        <p:nvSpPr>
          <p:cNvPr id="7" name="Text Placeholder 6"/>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33</a:t>
            </a:fld>
            <a:endParaRPr lang="en-US" dirty="0">
              <a:solidFill>
                <a:schemeClr val="bg1"/>
              </a:solidFill>
              <a:cs typeface="Arial" charset="0"/>
            </a:endParaRPr>
          </a:p>
        </p:txBody>
      </p:sp>
    </p:spTree>
    <p:extLst>
      <p:ext uri="{BB962C8B-B14F-4D97-AF65-F5344CB8AC3E}">
        <p14:creationId xmlns:p14="http://schemas.microsoft.com/office/powerpoint/2010/main" val="1417922340"/>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700" b="1" dirty="0">
                <a:ea typeface="Tahoma" panose="020B0604030504040204" pitchFamily="34" charset="0"/>
                <a:cs typeface="Tahoma" panose="020B0604030504040204" pitchFamily="34" charset="0"/>
              </a:rPr>
              <a:t>Current Versus Noncurrent </a:t>
            </a:r>
            <a:r>
              <a:rPr lang="en-US" sz="3700" b="1" dirty="0" smtClean="0">
                <a:ea typeface="Tahoma" panose="020B0604030504040204" pitchFamily="34" charset="0"/>
                <a:cs typeface="Tahoma" panose="020B0604030504040204" pitchFamily="34" charset="0"/>
              </a:rPr>
              <a:t>(Continued</a:t>
            </a:r>
            <a:r>
              <a:rPr lang="en-US" sz="3700" b="1" dirty="0">
                <a:ea typeface="Tahoma" panose="020B0604030504040204" pitchFamily="34" charset="0"/>
                <a:cs typeface="Tahoma" panose="020B0604030504040204" pitchFamily="34" charset="0"/>
              </a:rPr>
              <a:t>)</a:t>
            </a:r>
          </a:p>
        </p:txBody>
      </p:sp>
      <p:sp>
        <p:nvSpPr>
          <p:cNvPr id="3" name="Content Placeholder 2"/>
          <p:cNvSpPr>
            <a:spLocks noGrp="1"/>
          </p:cNvSpPr>
          <p:nvPr>
            <p:ph idx="1"/>
          </p:nvPr>
        </p:nvSpPr>
        <p:spPr/>
        <p:txBody>
          <a:bodyPr/>
          <a:lstStyle/>
          <a:p>
            <a:r>
              <a:rPr lang="en-US" dirty="0"/>
              <a:t>Current liabilities are </a:t>
            </a:r>
            <a:r>
              <a:rPr lang="en-US" b="1" dirty="0">
                <a:solidFill>
                  <a:srgbClr val="C30C20"/>
                </a:solidFill>
              </a:rPr>
              <a:t>due</a:t>
            </a:r>
            <a:r>
              <a:rPr lang="en-US" dirty="0">
                <a:solidFill>
                  <a:srgbClr val="C30C20"/>
                </a:solidFill>
              </a:rPr>
              <a:t> </a:t>
            </a:r>
            <a:r>
              <a:rPr lang="en-US" b="1" dirty="0">
                <a:solidFill>
                  <a:srgbClr val="C30C20"/>
                </a:solidFill>
              </a:rPr>
              <a:t>within one year or an operating cycle</a:t>
            </a:r>
            <a:r>
              <a:rPr lang="en-US" dirty="0"/>
              <a:t>, whichever is longer. </a:t>
            </a:r>
            <a:endParaRPr lang="en-US" dirty="0" smtClean="0"/>
          </a:p>
          <a:p>
            <a:pPr>
              <a:buClr>
                <a:schemeClr val="tx1"/>
              </a:buClr>
            </a:pPr>
            <a:r>
              <a:rPr lang="en-US" b="1" dirty="0" smtClean="0">
                <a:solidFill>
                  <a:srgbClr val="C30C20"/>
                </a:solidFill>
              </a:rPr>
              <a:t>Current </a:t>
            </a:r>
            <a:r>
              <a:rPr lang="en-US" b="1" dirty="0">
                <a:solidFill>
                  <a:srgbClr val="C30C20"/>
                </a:solidFill>
              </a:rPr>
              <a:t>liabilities include</a:t>
            </a:r>
            <a:r>
              <a:rPr lang="en-US" b="1" dirty="0" smtClean="0">
                <a:solidFill>
                  <a:srgbClr val="C30C20"/>
                </a:solidFill>
              </a:rPr>
              <a:t>:</a:t>
            </a:r>
          </a:p>
          <a:p>
            <a:pPr lvl="1"/>
            <a:r>
              <a:rPr lang="en-US" sz="2400" dirty="0">
                <a:effectLst>
                  <a:outerShdw blurRad="38100" dist="38100" dir="2700000" algn="tl">
                    <a:srgbClr val="FFFFFF"/>
                  </a:outerShdw>
                </a:effectLst>
              </a:rPr>
              <a:t>Accounts </a:t>
            </a:r>
            <a:r>
              <a:rPr lang="en-US" sz="2400" dirty="0" smtClean="0">
                <a:effectLst>
                  <a:outerShdw blurRad="38100" dist="38100" dir="2700000" algn="tl">
                    <a:srgbClr val="FFFFFF"/>
                  </a:outerShdw>
                </a:effectLst>
              </a:rPr>
              <a:t>payable</a:t>
            </a:r>
            <a:endParaRPr lang="en-US" sz="2400" dirty="0">
              <a:effectLst>
                <a:outerShdw blurRad="38100" dist="38100" dir="2700000" algn="tl">
                  <a:srgbClr val="FFFFFF"/>
                </a:outerShdw>
              </a:effectLst>
            </a:endParaRPr>
          </a:p>
          <a:p>
            <a:pPr lvl="1"/>
            <a:r>
              <a:rPr lang="en-US" sz="2400" dirty="0">
                <a:effectLst>
                  <a:outerShdw blurRad="38100" dist="38100" dir="2700000" algn="tl">
                    <a:srgbClr val="FFFFFF"/>
                  </a:outerShdw>
                </a:effectLst>
              </a:rPr>
              <a:t>Short</a:t>
            </a:r>
            <a:r>
              <a:rPr lang="en-US" sz="2400" dirty="0" smtClean="0">
                <a:effectLst>
                  <a:outerShdw blurRad="38100" dist="38100" dir="2700000" algn="tl">
                    <a:srgbClr val="FFFFFF"/>
                  </a:outerShdw>
                </a:effectLst>
              </a:rPr>
              <a:t>-term </a:t>
            </a:r>
            <a:r>
              <a:rPr lang="en-US" sz="2400" dirty="0">
                <a:effectLst>
                  <a:outerShdw blurRad="38100" dist="38100" dir="2700000" algn="tl">
                    <a:srgbClr val="FFFFFF"/>
                  </a:outerShdw>
                </a:effectLst>
              </a:rPr>
              <a:t>n</a:t>
            </a:r>
            <a:r>
              <a:rPr lang="en-US" sz="2400" dirty="0" smtClean="0">
                <a:effectLst>
                  <a:outerShdw blurRad="38100" dist="38100" dir="2700000" algn="tl">
                    <a:srgbClr val="FFFFFF"/>
                  </a:outerShdw>
                </a:effectLst>
              </a:rPr>
              <a:t>otes </a:t>
            </a:r>
            <a:r>
              <a:rPr lang="en-US" sz="2400" dirty="0">
                <a:effectLst>
                  <a:outerShdw blurRad="38100" dist="38100" dir="2700000" algn="tl">
                    <a:srgbClr val="FFFFFF"/>
                  </a:outerShdw>
                </a:effectLst>
              </a:rPr>
              <a:t>p</a:t>
            </a:r>
            <a:r>
              <a:rPr lang="en-US" sz="2400" dirty="0" smtClean="0">
                <a:effectLst>
                  <a:outerShdw blurRad="38100" dist="38100" dir="2700000" algn="tl">
                    <a:srgbClr val="FFFFFF"/>
                  </a:outerShdw>
                </a:effectLst>
              </a:rPr>
              <a:t>ayable</a:t>
            </a:r>
            <a:endParaRPr lang="en-US" sz="2400" dirty="0">
              <a:effectLst>
                <a:outerShdw blurRad="38100" dist="38100" dir="2700000" algn="tl">
                  <a:srgbClr val="FFFFFF"/>
                </a:outerShdw>
              </a:effectLst>
            </a:endParaRPr>
          </a:p>
          <a:p>
            <a:pPr lvl="1"/>
            <a:r>
              <a:rPr lang="en-US" sz="2400" dirty="0">
                <a:effectLst>
                  <a:outerShdw blurRad="38100" dist="38100" dir="2700000" algn="tl">
                    <a:srgbClr val="FFFFFF"/>
                  </a:outerShdw>
                </a:effectLst>
              </a:rPr>
              <a:t>Wages </a:t>
            </a:r>
            <a:r>
              <a:rPr lang="en-US" sz="2400" dirty="0" smtClean="0">
                <a:effectLst>
                  <a:outerShdw blurRad="38100" dist="38100" dir="2700000" algn="tl">
                    <a:srgbClr val="FFFFFF"/>
                  </a:outerShdw>
                </a:effectLst>
              </a:rPr>
              <a:t>payable</a:t>
            </a:r>
            <a:endParaRPr lang="en-US" sz="2400" dirty="0">
              <a:effectLst>
                <a:outerShdw blurRad="38100" dist="38100" dir="2700000" algn="tl">
                  <a:srgbClr val="FFFFFF"/>
                </a:outerShdw>
              </a:effectLst>
            </a:endParaRPr>
          </a:p>
          <a:p>
            <a:pPr lvl="1"/>
            <a:r>
              <a:rPr lang="en-US" sz="2400" dirty="0">
                <a:effectLst>
                  <a:outerShdw blurRad="38100" dist="38100" dir="2700000" algn="tl">
                    <a:srgbClr val="FFFFFF"/>
                  </a:outerShdw>
                </a:effectLst>
              </a:rPr>
              <a:t>Taxes </a:t>
            </a:r>
            <a:r>
              <a:rPr lang="en-US" sz="2400" dirty="0" smtClean="0">
                <a:effectLst>
                  <a:outerShdw blurRad="38100" dist="38100" dir="2700000" algn="tl">
                    <a:srgbClr val="FFFFFF"/>
                  </a:outerShdw>
                </a:effectLst>
              </a:rPr>
              <a:t>payable</a:t>
            </a:r>
            <a:endParaRPr lang="en-US" sz="2400" dirty="0">
              <a:effectLst>
                <a:outerShdw blurRad="38100" dist="38100" dir="2700000" algn="tl">
                  <a:srgbClr val="FFFFFF"/>
                </a:outerShdw>
              </a:effectLst>
            </a:endParaRPr>
          </a:p>
          <a:p>
            <a:pPr lvl="1"/>
            <a:r>
              <a:rPr lang="en-US" sz="2400" dirty="0">
                <a:effectLst>
                  <a:outerShdw blurRad="38100" dist="38100" dir="2700000" algn="tl">
                    <a:srgbClr val="FFFFFF"/>
                  </a:outerShdw>
                </a:effectLst>
              </a:rPr>
              <a:t>Interest p</a:t>
            </a:r>
            <a:r>
              <a:rPr lang="en-US" sz="2400" dirty="0" smtClean="0">
                <a:effectLst>
                  <a:outerShdw blurRad="38100" dist="38100" dir="2700000" algn="tl">
                    <a:srgbClr val="FFFFFF"/>
                  </a:outerShdw>
                </a:effectLst>
              </a:rPr>
              <a:t>ayable</a:t>
            </a:r>
            <a:endParaRPr lang="en-US" sz="2400"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34</a:t>
            </a:fld>
            <a:endParaRPr lang="en-US" dirty="0">
              <a:solidFill>
                <a:schemeClr val="bg1"/>
              </a:solidFill>
              <a:cs typeface="Arial" charset="0"/>
            </a:endParaRPr>
          </a:p>
        </p:txBody>
      </p:sp>
    </p:spTree>
    <p:extLst>
      <p:ext uri="{BB962C8B-B14F-4D97-AF65-F5344CB8AC3E}">
        <p14:creationId xmlns:p14="http://schemas.microsoft.com/office/powerpoint/2010/main" val="53620713"/>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b="1" dirty="0">
                <a:ea typeface="Tahoma" panose="020B0604030504040204" pitchFamily="34" charset="0"/>
                <a:cs typeface="Tahoma" panose="020B0604030504040204" pitchFamily="34" charset="0"/>
              </a:rPr>
              <a:t>Exhibit 9.5: Balance Sheet Presentation</a:t>
            </a:r>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35</a:t>
            </a:fld>
            <a:endParaRPr lang="en-US" dirty="0">
              <a:solidFill>
                <a:schemeClr val="bg1"/>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72000994"/>
              </p:ext>
            </p:extLst>
          </p:nvPr>
        </p:nvGraphicFramePr>
        <p:xfrm>
          <a:off x="1828800" y="944030"/>
          <a:ext cx="5819753" cy="4982132"/>
        </p:xfrm>
        <a:graphic>
          <a:graphicData uri="http://schemas.openxmlformats.org/drawingml/2006/table">
            <a:tbl>
              <a:tblPr firstRow="1" firstCol="1" bandRow="1"/>
              <a:tblGrid>
                <a:gridCol w="2240877"/>
                <a:gridCol w="1196585"/>
                <a:gridCol w="1076926"/>
                <a:gridCol w="1305365"/>
              </a:tblGrid>
              <a:tr h="465581">
                <a:tc gridSpan="4">
                  <a:txBody>
                    <a:bodyPr/>
                    <a:lstStyle/>
                    <a:p>
                      <a:pPr marL="0" marR="0" algn="ct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Limbaugh Company</a:t>
                      </a:r>
                      <a:endParaRPr lang="en-US" sz="11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Classified Balance Sheet</a:t>
                      </a:r>
                      <a:endParaRPr lang="en-US" sz="11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As of December 31, Year 1</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5193">
                <a:tc gridSpan="4">
                  <a:txBody>
                    <a:bodyPr/>
                    <a:lstStyle/>
                    <a:p>
                      <a:pPr marL="0" marR="0" algn="ctr">
                        <a:lnSpc>
                          <a:spcPct val="107000"/>
                        </a:lnSpc>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Assets</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Current Assets</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Cash</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$20,000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Accounts Receivable</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35,000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Inventory</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230,000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Prepaid Rent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3,600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Total Current Assets</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$288,600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Property, Plant, and Equipment</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Office Equipment</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$80,000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Less: Accum. Deprec.</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(25,000)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55,000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Building</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340,000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Less: Accum. Deprec.</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(40,000)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300,000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63170">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Land</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120,000 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Total property, plant, and equip.</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475,000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Total Assets</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$763,600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155193">
                <a:tc gridSpan="4">
                  <a:txBody>
                    <a:bodyPr/>
                    <a:lstStyle/>
                    <a:p>
                      <a:pPr marL="0" marR="0" algn="ctr">
                        <a:lnSpc>
                          <a:spcPct val="107000"/>
                        </a:lnSpc>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Liabilities and Stockholders’ Equity</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Current Liabilities</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Accounts payable</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$32,000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Notes Payable</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120,000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Salaries Payable</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32,000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Unearned Revenue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9,800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Total Current Liabilities</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$193,800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Long-Term Liabilities</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Notes Payable</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100,000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Total Liabilities</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293,800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Stockholders’ Equity</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Common Stock</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200,000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r>
              <a:tr h="155193">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Retained Earnings.</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269,800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469,800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BE4D5"/>
                    </a:solidFill>
                  </a:tcPr>
                </a:tc>
              </a:tr>
              <a:tr h="163170">
                <a:tc>
                  <a:txBody>
                    <a:bodyPr/>
                    <a:lstStyle/>
                    <a:p>
                      <a:pPr marL="0" marR="0" algn="l">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Total liab and Stockholders’ Equity</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$763,600</a:t>
                      </a:r>
                      <a:endParaRPr lang="en-US" sz="1100" dirty="0">
                        <a:effectLst/>
                        <a:latin typeface="+mn-lt"/>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BE4D5"/>
                    </a:solidFill>
                  </a:tcPr>
                </a:tc>
              </a:tr>
            </a:tbl>
          </a:graphicData>
        </a:graphic>
      </p:graphicFrame>
    </p:spTree>
    <p:extLst>
      <p:ext uri="{BB962C8B-B14F-4D97-AF65-F5344CB8AC3E}">
        <p14:creationId xmlns:p14="http://schemas.microsoft.com/office/powerpoint/2010/main" val="1909687769"/>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9-7: Use the current ratio to assess the level of liquidity.</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9-</a:t>
            </a:r>
            <a:fld id="{8E04DE85-5BF3-4C03-A70B-7F1A18BE4AC7}" type="slidenum">
              <a:rPr lang="en-US" smtClean="0">
                <a:solidFill>
                  <a:schemeClr val="bg1"/>
                </a:solidFill>
                <a:cs typeface="Arial" charset="0"/>
              </a:rPr>
              <a:pPr/>
              <a:t>36</a:t>
            </a:fld>
            <a:endParaRPr lang="en-US" dirty="0">
              <a:solidFill>
                <a:schemeClr val="bg1"/>
              </a:solidFill>
              <a:cs typeface="Arial" charset="0"/>
            </a:endParaRPr>
          </a:p>
        </p:txBody>
      </p:sp>
    </p:spTree>
    <p:extLst>
      <p:ext uri="{BB962C8B-B14F-4D97-AF65-F5344CB8AC3E}">
        <p14:creationId xmlns:p14="http://schemas.microsoft.com/office/powerpoint/2010/main" val="3558401530"/>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Current Ratio</a:t>
            </a:r>
          </a:p>
        </p:txBody>
      </p:sp>
      <p:graphicFrame>
        <p:nvGraphicFramePr>
          <p:cNvPr id="25" name="Content Placeholder 24"/>
          <p:cNvGraphicFramePr>
            <a:graphicFrameLocks noGrp="1"/>
          </p:cNvGraphicFramePr>
          <p:nvPr>
            <p:ph idx="1"/>
            <p:extLst>
              <p:ext uri="{D42A27DB-BD31-4B8C-83A1-F6EECF244321}">
                <p14:modId xmlns:p14="http://schemas.microsoft.com/office/powerpoint/2010/main" val="696007483"/>
              </p:ext>
            </p:extLst>
          </p:nvPr>
        </p:nvGraphicFramePr>
        <p:xfrm>
          <a:off x="2514600" y="1524000"/>
          <a:ext cx="4952999" cy="822960"/>
        </p:xfrm>
        <a:graphic>
          <a:graphicData uri="http://schemas.openxmlformats.org/drawingml/2006/table">
            <a:tbl>
              <a:tblPr firstRow="1" bandRow="1">
                <a:tableStyleId>{5C22544A-7EE6-4342-B048-85BDC9FD1C3A}</a:tableStyleId>
              </a:tblPr>
              <a:tblGrid>
                <a:gridCol w="2069563"/>
                <a:gridCol w="459902"/>
                <a:gridCol w="2423534"/>
              </a:tblGrid>
              <a:tr h="822960">
                <a:tc>
                  <a:txBody>
                    <a:bodyPr/>
                    <a:lstStyle/>
                    <a:p>
                      <a:pPr algn="ctr"/>
                      <a:r>
                        <a:rPr lang="en-US" sz="2400" dirty="0" smtClean="0">
                          <a:solidFill>
                            <a:srgbClr val="000000"/>
                          </a:solidFill>
                        </a:rPr>
                        <a:t>Current Ratio</a:t>
                      </a:r>
                      <a:endParaRPr lang="en-US" sz="2400" dirty="0">
                        <a:solidFill>
                          <a:srgbClr val="000000"/>
                        </a:solidFill>
                      </a:endParaRPr>
                    </a:p>
                  </a:txBody>
                  <a:tcPr anchor="ctr">
                    <a:solidFill>
                      <a:schemeClr val="accent5">
                        <a:lumMod val="20000"/>
                        <a:lumOff val="80000"/>
                      </a:schemeClr>
                    </a:solidFill>
                  </a:tcPr>
                </a:tc>
                <a:tc>
                  <a:txBody>
                    <a:bodyPr/>
                    <a:lstStyle/>
                    <a:p>
                      <a:pPr algn="ctr"/>
                      <a:r>
                        <a:rPr lang="en-US" sz="2400" dirty="0" smtClean="0">
                          <a:solidFill>
                            <a:srgbClr val="000000"/>
                          </a:solidFill>
                        </a:rPr>
                        <a:t>=</a:t>
                      </a:r>
                      <a:endParaRPr lang="en-US" sz="2400" dirty="0">
                        <a:solidFill>
                          <a:srgbClr val="000000"/>
                        </a:solidFill>
                      </a:endParaRPr>
                    </a:p>
                  </a:txBody>
                  <a:tcPr anchor="ctr">
                    <a:solidFill>
                      <a:schemeClr val="accent5">
                        <a:lumMod val="20000"/>
                        <a:lumOff val="80000"/>
                      </a:schemeClr>
                    </a:solidFill>
                  </a:tcPr>
                </a:tc>
                <a:tc>
                  <a:txBody>
                    <a:bodyPr/>
                    <a:lstStyle/>
                    <a:p>
                      <a:pPr algn="ctr"/>
                      <a:r>
                        <a:rPr lang="en-US" sz="2400" dirty="0" smtClean="0">
                          <a:solidFill>
                            <a:srgbClr val="000000"/>
                          </a:solidFill>
                        </a:rPr>
                        <a:t>Current Assets</a:t>
                      </a:r>
                    </a:p>
                    <a:p>
                      <a:pPr algn="ctr"/>
                      <a:r>
                        <a:rPr lang="en-US" sz="2400" dirty="0" smtClean="0">
                          <a:solidFill>
                            <a:srgbClr val="000000"/>
                          </a:solidFill>
                        </a:rPr>
                        <a:t>Current Liabilities</a:t>
                      </a:r>
                      <a:endParaRPr lang="en-US" sz="2400" dirty="0">
                        <a:solidFill>
                          <a:srgbClr val="000000"/>
                        </a:solidFill>
                      </a:endParaRPr>
                    </a:p>
                  </a:txBody>
                  <a:tcPr anchor="ctr">
                    <a:solidFill>
                      <a:schemeClr val="accent5">
                        <a:lumMod val="20000"/>
                        <a:lumOff val="80000"/>
                      </a:schemeClr>
                    </a:solidFill>
                  </a:tcPr>
                </a:tc>
              </a:tr>
            </a:tbl>
          </a:graphicData>
        </a:graphic>
      </p:graphicFrame>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37</a:t>
            </a:fld>
            <a:endParaRPr lang="en-US" dirty="0">
              <a:solidFill>
                <a:schemeClr val="bg1"/>
              </a:solidFill>
              <a:cs typeface="Arial" charset="0"/>
            </a:endParaRPr>
          </a:p>
        </p:txBody>
      </p:sp>
      <p:sp>
        <p:nvSpPr>
          <p:cNvPr id="27" name="TextBox 26"/>
          <p:cNvSpPr txBox="1"/>
          <p:nvPr/>
        </p:nvSpPr>
        <p:spPr>
          <a:xfrm>
            <a:off x="1524000" y="2590800"/>
            <a:ext cx="6096000" cy="492443"/>
          </a:xfrm>
          <a:prstGeom prst="rect">
            <a:avLst/>
          </a:prstGeom>
          <a:noFill/>
        </p:spPr>
        <p:txBody>
          <a:bodyPr wrap="square" rtlCol="0">
            <a:spAutoFit/>
          </a:bodyPr>
          <a:lstStyle/>
          <a:p>
            <a:r>
              <a:rPr lang="en-US" sz="2600" dirty="0" smtClean="0">
                <a:latin typeface="+mn-lt"/>
              </a:rPr>
              <a:t>For Limbaugh Company, the current ratio is:</a:t>
            </a:r>
            <a:endParaRPr lang="en-US" sz="2600" dirty="0">
              <a:latin typeface="+mn-lt"/>
            </a:endParaRPr>
          </a:p>
        </p:txBody>
      </p:sp>
      <p:graphicFrame>
        <p:nvGraphicFramePr>
          <p:cNvPr id="29" name="Table 28"/>
          <p:cNvGraphicFramePr>
            <a:graphicFrameLocks noGrp="1"/>
          </p:cNvGraphicFramePr>
          <p:nvPr>
            <p:extLst>
              <p:ext uri="{D42A27DB-BD31-4B8C-83A1-F6EECF244321}">
                <p14:modId xmlns:p14="http://schemas.microsoft.com/office/powerpoint/2010/main" val="3884776429"/>
              </p:ext>
            </p:extLst>
          </p:nvPr>
        </p:nvGraphicFramePr>
        <p:xfrm>
          <a:off x="1371600" y="3505200"/>
          <a:ext cx="6378590" cy="822960"/>
        </p:xfrm>
        <a:graphic>
          <a:graphicData uri="http://schemas.openxmlformats.org/drawingml/2006/table">
            <a:tbl>
              <a:tblPr firstRow="1" bandRow="1">
                <a:tableStyleId>{5C22544A-7EE6-4342-B048-85BDC9FD1C3A}</a:tableStyleId>
              </a:tblPr>
              <a:tblGrid>
                <a:gridCol w="2179617"/>
                <a:gridCol w="363212"/>
                <a:gridCol w="2112202"/>
                <a:gridCol w="377179"/>
                <a:gridCol w="1346380"/>
              </a:tblGrid>
              <a:tr h="370840">
                <a:tc>
                  <a:txBody>
                    <a:bodyPr/>
                    <a:lstStyle/>
                    <a:p>
                      <a:pPr algn="ctr"/>
                      <a:r>
                        <a:rPr lang="en-US" sz="2400" dirty="0" smtClean="0">
                          <a:solidFill>
                            <a:srgbClr val="000000"/>
                          </a:solidFill>
                        </a:rPr>
                        <a:t>Current Ratio</a:t>
                      </a:r>
                      <a:endParaRPr lang="en-US" sz="2400" dirty="0">
                        <a:solidFill>
                          <a:srgbClr val="000000"/>
                        </a:solidFill>
                      </a:endParaRPr>
                    </a:p>
                  </a:txBody>
                  <a:tcPr anchor="ctr">
                    <a:solidFill>
                      <a:schemeClr val="accent5">
                        <a:lumMod val="20000"/>
                        <a:lumOff val="80000"/>
                      </a:schemeClr>
                    </a:solidFill>
                  </a:tcPr>
                </a:tc>
                <a:tc>
                  <a:txBody>
                    <a:bodyPr/>
                    <a:lstStyle/>
                    <a:p>
                      <a:pPr algn="ctr"/>
                      <a:r>
                        <a:rPr lang="en-US" sz="2400" dirty="0" smtClean="0">
                          <a:solidFill>
                            <a:srgbClr val="000000"/>
                          </a:solidFill>
                        </a:rPr>
                        <a:t>=</a:t>
                      </a:r>
                      <a:endParaRPr lang="en-US" sz="2400" dirty="0">
                        <a:solidFill>
                          <a:srgbClr val="000000"/>
                        </a:solidFill>
                      </a:endParaRPr>
                    </a:p>
                  </a:txBody>
                  <a:tcPr anchor="ctr">
                    <a:solidFill>
                      <a:schemeClr val="accent5">
                        <a:lumMod val="20000"/>
                        <a:lumOff val="80000"/>
                      </a:schemeClr>
                    </a:solidFill>
                  </a:tcPr>
                </a:tc>
                <a:tc>
                  <a:txBody>
                    <a:bodyPr/>
                    <a:lstStyle/>
                    <a:p>
                      <a:pPr algn="ctr"/>
                      <a:r>
                        <a:rPr lang="en-US" sz="2400" dirty="0" smtClean="0">
                          <a:solidFill>
                            <a:srgbClr val="000000"/>
                          </a:solidFill>
                        </a:rPr>
                        <a:t>$288,600</a:t>
                      </a:r>
                    </a:p>
                    <a:p>
                      <a:pPr algn="ctr"/>
                      <a:r>
                        <a:rPr lang="en-US" sz="2400" dirty="0" smtClean="0">
                          <a:solidFill>
                            <a:srgbClr val="000000"/>
                          </a:solidFill>
                        </a:rPr>
                        <a:t>$193,800</a:t>
                      </a:r>
                      <a:endParaRPr lang="en-US" sz="2400" dirty="0">
                        <a:solidFill>
                          <a:srgbClr val="000000"/>
                        </a:solidFill>
                      </a:endParaRPr>
                    </a:p>
                  </a:txBody>
                  <a:tcPr anchor="ctr">
                    <a:solidFill>
                      <a:schemeClr val="accent5">
                        <a:lumMod val="20000"/>
                        <a:lumOff val="80000"/>
                      </a:schemeClr>
                    </a:solidFill>
                  </a:tcPr>
                </a:tc>
                <a:tc>
                  <a:txBody>
                    <a:bodyPr/>
                    <a:lstStyle/>
                    <a:p>
                      <a:pPr algn="ctr"/>
                      <a:r>
                        <a:rPr lang="en-US" sz="2400" dirty="0" smtClean="0">
                          <a:solidFill>
                            <a:srgbClr val="000000"/>
                          </a:solidFill>
                        </a:rPr>
                        <a:t>=</a:t>
                      </a:r>
                      <a:endParaRPr lang="en-US" sz="2400" dirty="0">
                        <a:solidFill>
                          <a:srgbClr val="000000"/>
                        </a:solidFill>
                      </a:endParaRPr>
                    </a:p>
                  </a:txBody>
                  <a:tcPr anchor="ctr">
                    <a:solidFill>
                      <a:schemeClr val="accent5">
                        <a:lumMod val="20000"/>
                        <a:lumOff val="80000"/>
                      </a:schemeClr>
                    </a:solidFill>
                  </a:tcPr>
                </a:tc>
                <a:tc>
                  <a:txBody>
                    <a:bodyPr/>
                    <a:lstStyle/>
                    <a:p>
                      <a:pPr algn="ctr"/>
                      <a:r>
                        <a:rPr lang="en-US" sz="2400" b="1" dirty="0" smtClean="0">
                          <a:solidFill>
                            <a:schemeClr val="bg2"/>
                          </a:solidFill>
                        </a:rPr>
                        <a:t>1.49:1</a:t>
                      </a:r>
                      <a:endParaRPr lang="en-US" sz="2400" b="1" dirty="0">
                        <a:solidFill>
                          <a:schemeClr val="bg2"/>
                        </a:solidFill>
                      </a:endParaRPr>
                    </a:p>
                  </a:txBody>
                  <a:tcPr anchor="ctr">
                    <a:solidFill>
                      <a:schemeClr val="accent5">
                        <a:lumMod val="20000"/>
                        <a:lumOff val="80000"/>
                      </a:schemeClr>
                    </a:solidFill>
                  </a:tcPr>
                </a:tc>
              </a:tr>
            </a:tbl>
          </a:graphicData>
        </a:graphic>
      </p:graphicFrame>
      <p:cxnSp>
        <p:nvCxnSpPr>
          <p:cNvPr id="31" name="Straight Connector 30"/>
          <p:cNvCxnSpPr/>
          <p:nvPr/>
        </p:nvCxnSpPr>
        <p:spPr>
          <a:xfrm>
            <a:off x="4267200" y="3962400"/>
            <a:ext cx="1447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652" name="Straight Connector 27651"/>
          <p:cNvCxnSpPr/>
          <p:nvPr/>
        </p:nvCxnSpPr>
        <p:spPr>
          <a:xfrm>
            <a:off x="5181600" y="1981200"/>
            <a:ext cx="212140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30142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Liquidity Versus Solvency</a:t>
            </a:r>
          </a:p>
        </p:txBody>
      </p:sp>
      <p:sp>
        <p:nvSpPr>
          <p:cNvPr id="2" name="Content Placeholder 1"/>
          <p:cNvSpPr>
            <a:spLocks noGrp="1"/>
          </p:cNvSpPr>
          <p:nvPr>
            <p:ph idx="1"/>
          </p:nvPr>
        </p:nvSpPr>
        <p:spPr/>
        <p:txBody>
          <a:bodyPr/>
          <a:lstStyle/>
          <a:p>
            <a:pPr eaLnBrk="0" hangingPunct="0">
              <a:defRPr/>
            </a:pPr>
            <a:r>
              <a:rPr lang="en-US" sz="2600" b="1" dirty="0">
                <a:solidFill>
                  <a:schemeClr val="bg2"/>
                </a:solidFill>
                <a:ea typeface="Tahoma" panose="020B0604030504040204" pitchFamily="34" charset="0"/>
                <a:cs typeface="Tahoma" panose="020B0604030504040204" pitchFamily="34" charset="0"/>
              </a:rPr>
              <a:t>Liquidity</a:t>
            </a:r>
            <a:r>
              <a:rPr lang="en-US" sz="2600" dirty="0">
                <a:ea typeface="Tahoma" panose="020B0604030504040204" pitchFamily="34" charset="0"/>
                <a:cs typeface="Tahoma" panose="020B0604030504040204" pitchFamily="34" charset="0"/>
              </a:rPr>
              <a:t> describes the ability to generate sufficient </a:t>
            </a:r>
            <a:r>
              <a:rPr lang="en-US" sz="2600" b="1" dirty="0">
                <a:solidFill>
                  <a:schemeClr val="bg2"/>
                </a:solidFill>
                <a:ea typeface="Tahoma" panose="020B0604030504040204" pitchFamily="34" charset="0"/>
                <a:cs typeface="Tahoma" panose="020B0604030504040204" pitchFamily="34" charset="0"/>
              </a:rPr>
              <a:t>short-term </a:t>
            </a:r>
            <a:r>
              <a:rPr lang="en-US" sz="2600" dirty="0">
                <a:ea typeface="Tahoma" panose="020B0604030504040204" pitchFamily="34" charset="0"/>
                <a:cs typeface="Tahoma" panose="020B0604030504040204" pitchFamily="34" charset="0"/>
              </a:rPr>
              <a:t>cash flows to pay </a:t>
            </a:r>
            <a:r>
              <a:rPr lang="en-US" sz="2600" dirty="0" smtClean="0">
                <a:ea typeface="Tahoma" panose="020B0604030504040204" pitchFamily="34" charset="0"/>
                <a:cs typeface="Tahoma" panose="020B0604030504040204" pitchFamily="34" charset="0"/>
              </a:rPr>
              <a:t>obligations as </a:t>
            </a:r>
            <a:r>
              <a:rPr lang="en-US" sz="2600" dirty="0">
                <a:ea typeface="Tahoma" panose="020B0604030504040204" pitchFamily="34" charset="0"/>
                <a:cs typeface="Tahoma" panose="020B0604030504040204" pitchFamily="34" charset="0"/>
              </a:rPr>
              <a:t>they come due. </a:t>
            </a:r>
            <a:r>
              <a:rPr lang="en-US" sz="2600" b="1" dirty="0">
                <a:solidFill>
                  <a:srgbClr val="C30C20"/>
                </a:solidFill>
                <a:ea typeface="Tahoma" panose="020B0604030504040204" pitchFamily="34" charset="0"/>
                <a:cs typeface="Tahoma" panose="020B0604030504040204" pitchFamily="34" charset="0"/>
              </a:rPr>
              <a:t>Solvency</a:t>
            </a:r>
            <a:r>
              <a:rPr lang="en-US" sz="2600" dirty="0">
                <a:ea typeface="Tahoma" panose="020B0604030504040204" pitchFamily="34" charset="0"/>
                <a:cs typeface="Tahoma" panose="020B0604030504040204" pitchFamily="34" charset="0"/>
              </a:rPr>
              <a:t> is the ability to repay liabilities in the </a:t>
            </a:r>
            <a:r>
              <a:rPr lang="en-US" sz="2600" b="1" dirty="0">
                <a:solidFill>
                  <a:srgbClr val="C30C20"/>
                </a:solidFill>
                <a:ea typeface="Tahoma" panose="020B0604030504040204" pitchFamily="34" charset="0"/>
                <a:cs typeface="Tahoma" panose="020B0604030504040204" pitchFamily="34" charset="0"/>
              </a:rPr>
              <a:t>long run</a:t>
            </a:r>
            <a:r>
              <a:rPr lang="en-US" sz="2600" dirty="0" smtClean="0">
                <a:ea typeface="Tahoma" panose="020B0604030504040204" pitchFamily="34" charset="0"/>
                <a:cs typeface="Tahoma" panose="020B0604030504040204" pitchFamily="34" charset="0"/>
              </a:rPr>
              <a:t>.</a:t>
            </a:r>
          </a:p>
          <a:p>
            <a:pPr eaLnBrk="0" hangingPunct="0">
              <a:defRPr/>
            </a:pPr>
            <a:r>
              <a:rPr lang="en-US" sz="2600" dirty="0">
                <a:ea typeface="Tahoma" panose="020B0604030504040204" pitchFamily="34" charset="0"/>
                <a:cs typeface="Tahoma" panose="020B0604030504040204" pitchFamily="34" charset="0"/>
              </a:rPr>
              <a:t>Liquidity is often measured by the current ratio.</a:t>
            </a:r>
          </a:p>
          <a:p>
            <a:pPr eaLnBrk="0" hangingPunct="0">
              <a:defRPr/>
            </a:pPr>
            <a:r>
              <a:rPr lang="en-US" sz="2600" dirty="0">
                <a:solidFill>
                  <a:srgbClr val="000000"/>
                </a:solidFill>
                <a:ea typeface="Tahoma" panose="020B0604030504040204" pitchFamily="34" charset="0"/>
                <a:cs typeface="Tahoma" panose="020B0604030504040204" pitchFamily="34" charset="0"/>
              </a:rPr>
              <a:t>Solvency is often measured by the debt to assets ratio.</a:t>
            </a:r>
          </a:p>
          <a:p>
            <a:pPr eaLnBrk="0" hangingPunct="0">
              <a:defRPr/>
            </a:pPr>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38</a:t>
            </a:fld>
            <a:endParaRPr lang="en-US" dirty="0">
              <a:solidFill>
                <a:schemeClr val="bg1"/>
              </a:solidFill>
              <a:cs typeface="Arial" charset="0"/>
            </a:endParaRPr>
          </a:p>
        </p:txBody>
      </p:sp>
    </p:spTree>
    <p:extLst>
      <p:ext uri="{BB962C8B-B14F-4D97-AF65-F5344CB8AC3E}">
        <p14:creationId xmlns:p14="http://schemas.microsoft.com/office/powerpoint/2010/main" val="1798698703"/>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B08DE03-0BDD-4B28-9E09-4DEA053C4A7A}"/>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Notes Payable and the Going Concern Assumption</a:t>
            </a:r>
          </a:p>
        </p:txBody>
      </p:sp>
      <p:sp>
        <p:nvSpPr>
          <p:cNvPr id="2" name="Content Placeholder 1"/>
          <p:cNvSpPr>
            <a:spLocks noGrp="1"/>
          </p:cNvSpPr>
          <p:nvPr>
            <p:ph idx="1"/>
          </p:nvPr>
        </p:nvSpPr>
        <p:spPr/>
        <p:txBody>
          <a:bodyPr/>
          <a:lstStyle/>
          <a:p>
            <a:pPr eaLnBrk="0" hangingPunct="0">
              <a:defRPr/>
            </a:pPr>
            <a:endParaRPr lang="en-US" b="1" dirty="0" smtClean="0">
              <a:latin typeface="Tahoma" panose="020B0604030504040204" pitchFamily="34" charset="0"/>
              <a:ea typeface="Tahoma" panose="020B0604030504040204" pitchFamily="34" charset="0"/>
              <a:cs typeface="Tahoma" panose="020B0604030504040204" pitchFamily="34" charset="0"/>
            </a:endParaRPr>
          </a:p>
          <a:p>
            <a:pPr eaLnBrk="0" hangingPunct="0">
              <a:defRPr/>
            </a:pPr>
            <a:r>
              <a:rPr lang="en-US" sz="2600" dirty="0" smtClean="0">
                <a:ea typeface="Tahoma" panose="020B0604030504040204" pitchFamily="34" charset="0"/>
                <a:cs typeface="Tahoma" panose="020B0604030504040204" pitchFamily="34" charset="0"/>
              </a:rPr>
              <a:t>Do </a:t>
            </a:r>
            <a:r>
              <a:rPr lang="en-US" sz="2600" dirty="0">
                <a:ea typeface="Tahoma" panose="020B0604030504040204" pitchFamily="34" charset="0"/>
                <a:cs typeface="Tahoma" panose="020B0604030504040204" pitchFamily="34" charset="0"/>
              </a:rPr>
              <a:t>companies estimate the amount of payables that they are going to pay</a:t>
            </a:r>
            <a:r>
              <a:rPr lang="en-US" sz="2600" dirty="0" smtClean="0">
                <a:ea typeface="Tahoma" panose="020B0604030504040204" pitchFamily="34" charset="0"/>
                <a:cs typeface="Tahoma" panose="020B0604030504040204" pitchFamily="34" charset="0"/>
              </a:rPr>
              <a:t>?</a:t>
            </a:r>
            <a:endParaRPr lang="en-US" sz="2600" dirty="0">
              <a:ea typeface="Tahoma" panose="020B0604030504040204" pitchFamily="34" charset="0"/>
              <a:cs typeface="Tahoma" panose="020B0604030504040204" pitchFamily="34" charset="0"/>
            </a:endParaRPr>
          </a:p>
          <a:p>
            <a:pPr eaLnBrk="0" hangingPunct="0">
              <a:defRPr/>
            </a:pPr>
            <a:r>
              <a:rPr lang="en-US" sz="2600" dirty="0">
                <a:ea typeface="Tahoma" panose="020B0604030504040204" pitchFamily="34" charset="0"/>
                <a:cs typeface="Tahoma" panose="020B0604030504040204" pitchFamily="34" charset="0"/>
              </a:rPr>
              <a:t>Under the </a:t>
            </a:r>
            <a:r>
              <a:rPr lang="en-US" sz="2600" b="1" dirty="0">
                <a:solidFill>
                  <a:srgbClr val="C00000"/>
                </a:solidFill>
                <a:ea typeface="Tahoma" panose="020B0604030504040204" pitchFamily="34" charset="0"/>
                <a:cs typeface="Tahoma" panose="020B0604030504040204" pitchFamily="34" charset="0"/>
              </a:rPr>
              <a:t>going concern assumption</a:t>
            </a:r>
            <a:r>
              <a:rPr lang="en-US" sz="2600" dirty="0">
                <a:ea typeface="Tahoma" panose="020B0604030504040204" pitchFamily="34" charset="0"/>
                <a:cs typeface="Tahoma" panose="020B0604030504040204" pitchFamily="34" charset="0"/>
              </a:rPr>
              <a:t>, companies expect to pay their obligations in full.</a:t>
            </a:r>
          </a:p>
          <a:p>
            <a:endParaRPr lang="en-US" dirty="0"/>
          </a:p>
        </p:txBody>
      </p:sp>
      <p:sp>
        <p:nvSpPr>
          <p:cNvPr id="7" name="Text Placeholder 6"/>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 xmlns:a16="http://schemas.microsoft.com/office/drawing/2014/main" id="{CC4DF682-E715-44F4-A815-771A48F1FB65}"/>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  9-</a:t>
            </a:r>
            <a:fld id="{86103F27-AA34-4069-B652-A178AD0674B3}" type="slidenum">
              <a:rPr lang="en-US" smtClean="0">
                <a:solidFill>
                  <a:schemeClr val="bg1"/>
                </a:solidFill>
              </a:rPr>
              <a:pPr>
                <a:defRPr/>
              </a:pPr>
              <a:t>3</a:t>
            </a:fld>
            <a:endParaRPr lang="en-US" dirty="0">
              <a:solidFill>
                <a:schemeClr val="bg1"/>
              </a:solidFill>
            </a:endParaRPr>
          </a:p>
        </p:txBody>
      </p:sp>
    </p:spTree>
    <p:extLst>
      <p:ext uri="{BB962C8B-B14F-4D97-AF65-F5344CB8AC3E}">
        <p14:creationId xmlns:p14="http://schemas.microsoft.com/office/powerpoint/2010/main" val="36810669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B08DE03-0BDD-4B28-9E09-4DEA053C4A7A}"/>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Exhibit 9.6: Liquidity Versus Solvency</a:t>
            </a:r>
          </a:p>
        </p:txBody>
      </p:sp>
      <p:sp>
        <p:nvSpPr>
          <p:cNvPr id="7" name="Text Placeholder 6"/>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 xmlns:a16="http://schemas.microsoft.com/office/drawing/2014/main" id="{CC4DF682-E715-44F4-A815-771A48F1FB65}"/>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t>  </a:t>
            </a:r>
            <a:r>
              <a:rPr lang="en-US" dirty="0">
                <a:solidFill>
                  <a:schemeClr val="bg1"/>
                </a:solidFill>
              </a:rPr>
              <a:t>9-39</a:t>
            </a:r>
          </a:p>
        </p:txBody>
      </p:sp>
      <p:graphicFrame>
        <p:nvGraphicFramePr>
          <p:cNvPr id="4" name="Table 3"/>
          <p:cNvGraphicFramePr>
            <a:graphicFrameLocks noGrp="1"/>
          </p:cNvGraphicFramePr>
          <p:nvPr>
            <p:extLst>
              <p:ext uri="{D42A27DB-BD31-4B8C-83A1-F6EECF244321}">
                <p14:modId xmlns:p14="http://schemas.microsoft.com/office/powerpoint/2010/main" val="4224399794"/>
              </p:ext>
            </p:extLst>
          </p:nvPr>
        </p:nvGraphicFramePr>
        <p:xfrm>
          <a:off x="283049" y="2111584"/>
          <a:ext cx="8577901" cy="2177632"/>
        </p:xfrm>
        <a:graphic>
          <a:graphicData uri="http://schemas.openxmlformats.org/drawingml/2006/table">
            <a:tbl>
              <a:tblPr firstRow="1" firstCol="1" bandRow="1"/>
              <a:tblGrid>
                <a:gridCol w="2725922"/>
                <a:gridCol w="2917654"/>
                <a:gridCol w="1083699"/>
                <a:gridCol w="1850626"/>
              </a:tblGrid>
              <a:tr h="573646">
                <a:tc>
                  <a:txBody>
                    <a:bodyPr/>
                    <a:lstStyle/>
                    <a:p>
                      <a:pPr marL="0" marR="0" algn="ctr">
                        <a:lnSpc>
                          <a:spcPct val="107000"/>
                        </a:lnSpc>
                        <a:spcBef>
                          <a:spcPts val="0"/>
                        </a:spcBef>
                        <a:spcAft>
                          <a:spcPts val="800"/>
                        </a:spcAft>
                      </a:pPr>
                      <a:r>
                        <a:rPr lang="en-US" sz="1700" b="1" dirty="0">
                          <a:effectLst/>
                          <a:latin typeface="+mn-lt"/>
                          <a:ea typeface="Calibri" panose="020F0502020204030204" pitchFamily="34" charset="0"/>
                          <a:cs typeface="Times New Roman" panose="02020603050405020304" pitchFamily="18" charset="0"/>
                        </a:rPr>
                        <a:t>Industry</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700" b="1" dirty="0">
                          <a:effectLst/>
                          <a:latin typeface="+mn-lt"/>
                          <a:ea typeface="Calibri" panose="020F0502020204030204" pitchFamily="34" charset="0"/>
                          <a:cs typeface="Times New Roman" panose="02020603050405020304" pitchFamily="18" charset="0"/>
                        </a:rPr>
                        <a:t>Company</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700" b="1" dirty="0">
                          <a:effectLst/>
                          <a:latin typeface="+mn-lt"/>
                          <a:ea typeface="Calibri" panose="020F0502020204030204" pitchFamily="34" charset="0"/>
                          <a:cs typeface="Times New Roman" panose="02020603050405020304" pitchFamily="18" charset="0"/>
                        </a:rPr>
                        <a:t>Current Ratio </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700" b="1" dirty="0">
                          <a:effectLst/>
                          <a:latin typeface="+mn-lt"/>
                          <a:ea typeface="Calibri" panose="020F0502020204030204" pitchFamily="34" charset="0"/>
                          <a:cs typeface="Times New Roman" panose="02020603050405020304" pitchFamily="18" charset="0"/>
                        </a:rPr>
                        <a:t>Debt to Assets Ratio</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67331">
                <a:tc>
                  <a:txBody>
                    <a:bodyPr/>
                    <a:lstStyle/>
                    <a:p>
                      <a:pPr marL="0" marR="0">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Electric Utilities</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American Electric Power</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0.64</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0.73</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1">
                <a:tc>
                  <a:txBody>
                    <a:bodyPr/>
                    <a:lstStyle/>
                    <a:p>
                      <a:pPr marL="0" marR="0">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Dominion Resources</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0.52</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0.76</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1">
                <a:tc>
                  <a:txBody>
                    <a:bodyPr/>
                    <a:lstStyle/>
                    <a:p>
                      <a:pPr marL="0" marR="0">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Clothing Stores</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American Eagle Outfitters</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1.56</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0.35</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1">
                <a:tc>
                  <a:txBody>
                    <a:bodyPr/>
                    <a:lstStyle/>
                    <a:p>
                      <a:pPr marL="0" marR="0">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The Gap</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1.57</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0.66</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1">
                <a:tc>
                  <a:txBody>
                    <a:bodyPr/>
                    <a:lstStyle/>
                    <a:p>
                      <a:pPr marL="0" marR="0">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Building Supplies</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Home Depot</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1.36</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0.85</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1">
                <a:tc>
                  <a:txBody>
                    <a:bodyPr/>
                    <a:lstStyle/>
                    <a:p>
                      <a:pPr marL="0" marR="0">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Lowes</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1.01</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1" dirty="0">
                          <a:effectLst/>
                          <a:latin typeface="+mn-lt"/>
                          <a:ea typeface="Calibri" panose="020F0502020204030204" pitchFamily="34" charset="0"/>
                          <a:cs typeface="Times New Roman" panose="02020603050405020304" pitchFamily="18" charset="0"/>
                        </a:rPr>
                        <a:t>0.75</a:t>
                      </a:r>
                      <a:endParaRPr lang="en-US" sz="1600" dirty="0">
                        <a:effectLst/>
                        <a:latin typeface="+mn-lt"/>
                        <a:ea typeface="Calibri" panose="020F0502020204030204" pitchFamily="34" charset="0"/>
                        <a:cs typeface="Times New Roman" panose="02020603050405020304" pitchFamily="18" charset="0"/>
                      </a:endParaRPr>
                    </a:p>
                  </a:txBody>
                  <a:tcPr marL="100034" marR="100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77447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9-8: Show how discount notes and related interest charges affect financial statements. </a:t>
            </a:r>
            <a:r>
              <a:rPr lang="en-US" dirty="0" smtClean="0"/>
              <a:t>(</a:t>
            </a:r>
            <a:r>
              <a:rPr lang="en-US" dirty="0"/>
              <a:t>Appendix)</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xfrm>
            <a:off x="8305800" y="6473952"/>
            <a:ext cx="838200" cy="381000"/>
          </a:xfrm>
          <a:noFill/>
        </p:spPr>
        <p:txBody>
          <a:bodyPr/>
          <a:lstStyle/>
          <a:p>
            <a:r>
              <a:rPr lang="en-US" dirty="0">
                <a:solidFill>
                  <a:schemeClr val="bg1"/>
                </a:solidFill>
                <a:cs typeface="Arial" charset="0"/>
              </a:rPr>
              <a:t>9-</a:t>
            </a:r>
            <a:fld id="{8E04DE85-5BF3-4C03-A70B-7F1A18BE4AC7}" type="slidenum">
              <a:rPr lang="en-US" smtClean="0">
                <a:solidFill>
                  <a:schemeClr val="bg1"/>
                </a:solidFill>
                <a:cs typeface="Arial" charset="0"/>
              </a:rPr>
              <a:pPr/>
              <a:t>40</a:t>
            </a:fld>
            <a:endParaRPr lang="en-US" dirty="0">
              <a:solidFill>
                <a:schemeClr val="bg1"/>
              </a:solidFill>
              <a:cs typeface="Arial" charset="0"/>
            </a:endParaRPr>
          </a:p>
        </p:txBody>
      </p:sp>
    </p:spTree>
    <p:extLst>
      <p:ext uri="{BB962C8B-B14F-4D97-AF65-F5344CB8AC3E}">
        <p14:creationId xmlns:p14="http://schemas.microsoft.com/office/powerpoint/2010/main" val="2537745241"/>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Discount Notes</a:t>
            </a:r>
          </a:p>
        </p:txBody>
      </p:sp>
      <p:sp>
        <p:nvSpPr>
          <p:cNvPr id="2" name="Content Placeholder 1"/>
          <p:cNvSpPr>
            <a:spLocks noGrp="1"/>
          </p:cNvSpPr>
          <p:nvPr>
            <p:ph idx="1"/>
          </p:nvPr>
        </p:nvSpPr>
        <p:spPr/>
        <p:txBody>
          <a:bodyPr/>
          <a:lstStyle/>
          <a:p>
            <a:r>
              <a:rPr lang="en-US" sz="2600" dirty="0">
                <a:ea typeface="Tahoma" panose="020B0604030504040204" pitchFamily="34" charset="0"/>
                <a:cs typeface="Tahoma" panose="020B0604030504040204" pitchFamily="34" charset="0"/>
              </a:rPr>
              <a:t>Discount notes are ones in which the interest is withheld from the proceeds when the note is issued. </a:t>
            </a:r>
            <a:r>
              <a:rPr lang="en-US" sz="2600" dirty="0" smtClean="0">
                <a:ea typeface="Tahoma" panose="020B0604030504040204" pitchFamily="34" charset="0"/>
                <a:cs typeface="Tahoma" panose="020B0604030504040204" pitchFamily="34" charset="0"/>
              </a:rPr>
              <a:t>The </a:t>
            </a:r>
            <a:r>
              <a:rPr lang="en-US" sz="2600" dirty="0">
                <a:ea typeface="Tahoma" panose="020B0604030504040204" pitchFamily="34" charset="0"/>
                <a:cs typeface="Tahoma" panose="020B0604030504040204" pitchFamily="34" charset="0"/>
              </a:rPr>
              <a:t>face value of the note is the amount that will be repaid at maturity.</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41</a:t>
            </a:fld>
            <a:endParaRPr lang="en-US" dirty="0">
              <a:solidFill>
                <a:schemeClr val="bg1"/>
              </a:solidFill>
              <a:cs typeface="Arial" charset="0"/>
            </a:endParaRPr>
          </a:p>
        </p:txBody>
      </p:sp>
    </p:spTree>
    <p:extLst>
      <p:ext uri="{BB962C8B-B14F-4D97-AF65-F5344CB8AC3E}">
        <p14:creationId xmlns:p14="http://schemas.microsoft.com/office/powerpoint/2010/main" val="1105746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Issuing a Discount Note – Event 1</a:t>
            </a:r>
          </a:p>
        </p:txBody>
      </p:sp>
      <p:sp>
        <p:nvSpPr>
          <p:cNvPr id="2" name="Content Placeholder 1"/>
          <p:cNvSpPr>
            <a:spLocks noGrp="1"/>
          </p:cNvSpPr>
          <p:nvPr>
            <p:ph idx="1"/>
          </p:nvPr>
        </p:nvSpPr>
        <p:spPr/>
        <p:txBody>
          <a:bodyPr/>
          <a:lstStyle/>
          <a:p>
            <a:r>
              <a:rPr lang="en-US" sz="2600" dirty="0">
                <a:ea typeface="Tahoma" panose="020B0604030504040204" pitchFamily="34" charset="0"/>
                <a:cs typeface="Tahoma" panose="020B0604030504040204" pitchFamily="34" charset="0"/>
              </a:rPr>
              <a:t>Event 1: Beacon Management Services was started when it issued a $10,000 face value discount note to State Bank on March 1, Year 1. </a:t>
            </a:r>
            <a:r>
              <a:rPr lang="en-US" sz="2600" dirty="0" smtClean="0">
                <a:ea typeface="Tahoma" panose="020B0604030504040204" pitchFamily="34" charset="0"/>
                <a:cs typeface="Tahoma" panose="020B0604030504040204" pitchFamily="34" charset="0"/>
              </a:rPr>
              <a:t>The </a:t>
            </a:r>
            <a:r>
              <a:rPr lang="en-US" sz="2600" dirty="0">
                <a:ea typeface="Tahoma" panose="020B0604030504040204" pitchFamily="34" charset="0"/>
                <a:cs typeface="Tahoma" panose="020B0604030504040204" pitchFamily="34" charset="0"/>
              </a:rPr>
              <a:t>one-year note carried a 9% discount rate.</a:t>
            </a:r>
          </a:p>
          <a:p>
            <a:pPr marL="0" indent="0">
              <a:buNone/>
            </a:pPr>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42</a:t>
            </a:fld>
            <a:endParaRPr lang="en-US" dirty="0">
              <a:solidFill>
                <a:schemeClr val="bg1"/>
              </a:solidFill>
              <a:cs typeface="Arial" charset="0"/>
            </a:endParaRPr>
          </a:p>
        </p:txBody>
      </p:sp>
      <p:sp>
        <p:nvSpPr>
          <p:cNvPr id="9" name="Rectangle 4">
            <a:extLst>
              <a:ext uri="{FF2B5EF4-FFF2-40B4-BE49-F238E27FC236}">
                <a16:creationId xmlns="" xmlns:a16="http://schemas.microsoft.com/office/drawing/2014/main" id="{7F001B6B-47D5-400D-8EA9-E6754A1017C6}"/>
              </a:ext>
            </a:extLst>
          </p:cNvPr>
          <p:cNvSpPr>
            <a:spLocks noChangeArrowheads="1"/>
          </p:cNvSpPr>
          <p:nvPr/>
        </p:nvSpPr>
        <p:spPr bwMode="auto">
          <a:xfrm>
            <a:off x="1600200" y="3352800"/>
            <a:ext cx="5943600" cy="1295400"/>
          </a:xfrm>
          <a:prstGeom prst="rect">
            <a:avLst/>
          </a:prstGeom>
          <a:solidFill>
            <a:srgbClr val="C9F1FF"/>
          </a:solidFill>
          <a:ln w="9525">
            <a:solidFill>
              <a:schemeClr val="tx1"/>
            </a:solidFill>
            <a:miter lim="800000"/>
            <a:headEnd/>
            <a:tailEnd/>
          </a:ln>
        </p:spPr>
        <p:txBody>
          <a:bodyPr wrap="none"/>
          <a:lstStyle/>
          <a:p>
            <a:pPr eaLnBrk="0" hangingPunct="0"/>
            <a:r>
              <a:rPr lang="en-US" sz="2400" dirty="0">
                <a:latin typeface="+mn-lt"/>
                <a:cs typeface="Tahoma" pitchFamily="34" charset="0"/>
              </a:rPr>
              <a:t>Face value of the note                        </a:t>
            </a:r>
            <a:r>
              <a:rPr lang="en-US" sz="2400" dirty="0" smtClean="0">
                <a:latin typeface="+mn-lt"/>
                <a:cs typeface="Tahoma" pitchFamily="34" charset="0"/>
              </a:rPr>
              <a:t> $</a:t>
            </a:r>
            <a:r>
              <a:rPr lang="en-US" sz="2400" dirty="0">
                <a:latin typeface="+mn-lt"/>
                <a:cs typeface="Tahoma" pitchFamily="34" charset="0"/>
              </a:rPr>
              <a:t>10,000</a:t>
            </a:r>
          </a:p>
          <a:p>
            <a:pPr eaLnBrk="0" hangingPunct="0"/>
            <a:r>
              <a:rPr lang="en-US" sz="2400" dirty="0">
                <a:latin typeface="+mn-lt"/>
                <a:cs typeface="Tahoma" pitchFamily="34" charset="0"/>
              </a:rPr>
              <a:t>Less discount ($10,000 </a:t>
            </a:r>
            <a:r>
              <a:rPr lang="en-US" sz="2400" dirty="0" smtClean="0">
                <a:latin typeface="+mn-lt"/>
                <a:cs typeface="Tahoma" pitchFamily="34" charset="0"/>
              </a:rPr>
              <a:t>× </a:t>
            </a:r>
            <a:r>
              <a:rPr lang="en-US" sz="2400" dirty="0">
                <a:latin typeface="+mn-lt"/>
                <a:cs typeface="Tahoma" pitchFamily="34" charset="0"/>
              </a:rPr>
              <a:t>.09 </a:t>
            </a:r>
            <a:r>
              <a:rPr lang="en-US" sz="2400" dirty="0" smtClean="0">
                <a:latin typeface="+mn-lt"/>
                <a:cs typeface="Tahoma" pitchFamily="34" charset="0"/>
              </a:rPr>
              <a:t>× </a:t>
            </a:r>
            <a:r>
              <a:rPr lang="en-US" sz="2400" dirty="0">
                <a:latin typeface="+mn-lt"/>
                <a:cs typeface="Tahoma" pitchFamily="34" charset="0"/>
              </a:rPr>
              <a:t>1)         </a:t>
            </a:r>
            <a:r>
              <a:rPr lang="en-US" sz="2400" u="sng" dirty="0">
                <a:latin typeface="+mn-lt"/>
                <a:cs typeface="Tahoma" pitchFamily="34" charset="0"/>
              </a:rPr>
              <a:t>    (900)</a:t>
            </a:r>
          </a:p>
          <a:p>
            <a:pPr eaLnBrk="0" hangingPunct="0"/>
            <a:r>
              <a:rPr lang="en-US" sz="2400" dirty="0">
                <a:latin typeface="+mn-lt"/>
                <a:cs typeface="Tahoma" pitchFamily="34" charset="0"/>
              </a:rPr>
              <a:t>Proceeds (amount borrowed)               </a:t>
            </a:r>
            <a:r>
              <a:rPr lang="en-US" sz="2400" u="dbl" dirty="0">
                <a:latin typeface="+mn-lt"/>
                <a:cs typeface="Tahoma" pitchFamily="34" charset="0"/>
              </a:rPr>
              <a:t>$ 9,100</a:t>
            </a:r>
          </a:p>
        </p:txBody>
      </p:sp>
    </p:spTree>
    <p:extLst>
      <p:ext uri="{BB962C8B-B14F-4D97-AF65-F5344CB8AC3E}">
        <p14:creationId xmlns:p14="http://schemas.microsoft.com/office/powerpoint/2010/main" val="7269200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200" b="1" dirty="0">
                <a:ea typeface="Tahoma" panose="020B0604030504040204" pitchFamily="34" charset="0"/>
                <a:cs typeface="Tahoma" panose="020B0604030504040204" pitchFamily="34" charset="0"/>
              </a:rPr>
              <a:t>Issuing a Discount Note – Event 1 </a:t>
            </a:r>
            <a:r>
              <a:rPr lang="en-US" sz="3200" b="1" dirty="0" smtClean="0">
                <a:ea typeface="Tahoma" panose="020B0604030504040204" pitchFamily="34" charset="0"/>
                <a:cs typeface="Tahoma" panose="020B0604030504040204" pitchFamily="34" charset="0"/>
              </a:rPr>
              <a:t>(Continued</a:t>
            </a:r>
            <a:r>
              <a:rPr lang="en-US" sz="3200" b="1" dirty="0">
                <a:ea typeface="Tahoma" panose="020B0604030504040204" pitchFamily="34" charset="0"/>
                <a:cs typeface="Tahoma" panose="020B0604030504040204" pitchFamily="34" charset="0"/>
              </a:rPr>
              <a:t>)</a:t>
            </a:r>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43</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1660849102"/>
              </p:ext>
            </p:extLst>
          </p:nvPr>
        </p:nvGraphicFramePr>
        <p:xfrm>
          <a:off x="381000" y="4343400"/>
          <a:ext cx="8534396" cy="1540992"/>
        </p:xfrm>
        <a:graphic>
          <a:graphicData uri="http://schemas.openxmlformats.org/drawingml/2006/table">
            <a:tbl>
              <a:tblPr firstRow="1" firstCol="1" bandRow="1">
                <a:tableStyleId>{5C22544A-7EE6-4342-B048-85BDC9FD1C3A}</a:tableStyleId>
              </a:tblPr>
              <a:tblGrid>
                <a:gridCol w="672314">
                  <a:extLst>
                    <a:ext uri="{9D8B030D-6E8A-4147-A177-3AD203B41FA5}">
                      <a16:colId xmlns="" xmlns:a16="http://schemas.microsoft.com/office/drawing/2014/main" val="4038268786"/>
                    </a:ext>
                  </a:extLst>
                </a:gridCol>
                <a:gridCol w="231401">
                  <a:extLst>
                    <a:ext uri="{9D8B030D-6E8A-4147-A177-3AD203B41FA5}">
                      <a16:colId xmlns="" xmlns:a16="http://schemas.microsoft.com/office/drawing/2014/main" val="695920123"/>
                    </a:ext>
                  </a:extLst>
                </a:gridCol>
                <a:gridCol w="777324">
                  <a:extLst>
                    <a:ext uri="{9D8B030D-6E8A-4147-A177-3AD203B41FA5}">
                      <a16:colId xmlns="" xmlns:a16="http://schemas.microsoft.com/office/drawing/2014/main" val="118549055"/>
                    </a:ext>
                  </a:extLst>
                </a:gridCol>
                <a:gridCol w="171863">
                  <a:extLst>
                    <a:ext uri="{9D8B030D-6E8A-4147-A177-3AD203B41FA5}">
                      <a16:colId xmlns="" xmlns:a16="http://schemas.microsoft.com/office/drawing/2014/main" val="1628346154"/>
                    </a:ext>
                  </a:extLst>
                </a:gridCol>
                <a:gridCol w="781734">
                  <a:extLst>
                    <a:ext uri="{9D8B030D-6E8A-4147-A177-3AD203B41FA5}">
                      <a16:colId xmlns="" xmlns:a16="http://schemas.microsoft.com/office/drawing/2014/main" val="1639525064"/>
                    </a:ext>
                  </a:extLst>
                </a:gridCol>
                <a:gridCol w="184764">
                  <a:extLst>
                    <a:ext uri="{9D8B030D-6E8A-4147-A177-3AD203B41FA5}">
                      <a16:colId xmlns="" xmlns:a16="http://schemas.microsoft.com/office/drawing/2014/main" val="2501135130"/>
                    </a:ext>
                  </a:extLst>
                </a:gridCol>
                <a:gridCol w="762000">
                  <a:extLst>
                    <a:ext uri="{9D8B030D-6E8A-4147-A177-3AD203B41FA5}">
                      <a16:colId xmlns="" xmlns:a16="http://schemas.microsoft.com/office/drawing/2014/main" val="322333968"/>
                    </a:ext>
                  </a:extLst>
                </a:gridCol>
                <a:gridCol w="228600">
                  <a:extLst>
                    <a:ext uri="{9D8B030D-6E8A-4147-A177-3AD203B41FA5}">
                      <a16:colId xmlns="" xmlns:a16="http://schemas.microsoft.com/office/drawing/2014/main" val="3352611176"/>
                    </a:ext>
                  </a:extLst>
                </a:gridCol>
                <a:gridCol w="838486">
                  <a:extLst>
                    <a:ext uri="{9D8B030D-6E8A-4147-A177-3AD203B41FA5}">
                      <a16:colId xmlns="" xmlns:a16="http://schemas.microsoft.com/office/drawing/2014/main" val="3201792686"/>
                    </a:ext>
                  </a:extLst>
                </a:gridCol>
                <a:gridCol w="171863">
                  <a:extLst>
                    <a:ext uri="{9D8B030D-6E8A-4147-A177-3AD203B41FA5}">
                      <a16:colId xmlns="" xmlns:a16="http://schemas.microsoft.com/office/drawing/2014/main" val="1493837017"/>
                    </a:ext>
                  </a:extLst>
                </a:gridCol>
                <a:gridCol w="732091">
                  <a:extLst>
                    <a:ext uri="{9D8B030D-6E8A-4147-A177-3AD203B41FA5}">
                      <a16:colId xmlns="" xmlns:a16="http://schemas.microsoft.com/office/drawing/2014/main" val="850383387"/>
                    </a:ext>
                  </a:extLst>
                </a:gridCol>
                <a:gridCol w="162560">
                  <a:extLst>
                    <a:ext uri="{9D8B030D-6E8A-4147-A177-3AD203B41FA5}">
                      <a16:colId xmlns="" xmlns:a16="http://schemas.microsoft.com/office/drawing/2014/main" val="3141023649"/>
                    </a:ext>
                  </a:extLst>
                </a:gridCol>
                <a:gridCol w="828040">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695304">
                  <a:extLst>
                    <a:ext uri="{9D8B030D-6E8A-4147-A177-3AD203B41FA5}">
                      <a16:colId xmlns="" xmlns:a16="http://schemas.microsoft.com/office/drawing/2014/main" val="2089963319"/>
                    </a:ext>
                  </a:extLst>
                </a:gridCol>
                <a:gridCol w="171863">
                  <a:extLst>
                    <a:ext uri="{9D8B030D-6E8A-4147-A177-3AD203B41FA5}">
                      <a16:colId xmlns="" xmlns:a16="http://schemas.microsoft.com/office/drawing/2014/main" val="563581978"/>
                    </a:ext>
                  </a:extLst>
                </a:gridCol>
                <a:gridCol w="614887">
                  <a:extLst>
                    <a:ext uri="{9D8B030D-6E8A-4147-A177-3AD203B41FA5}">
                      <a16:colId xmlns="" xmlns:a16="http://schemas.microsoft.com/office/drawing/2014/main" val="4138122333"/>
                    </a:ext>
                  </a:extLst>
                </a:gridCol>
                <a:gridCol w="346742">
                  <a:extLst>
                    <a:ext uri="{9D8B030D-6E8A-4147-A177-3AD203B41FA5}">
                      <a16:colId xmlns="" xmlns:a16="http://schemas.microsoft.com/office/drawing/2014/main" val="2181816611"/>
                    </a:ext>
                  </a:extLst>
                </a:gridCol>
              </a:tblGrid>
              <a:tr h="200533">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333375">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Notes Payable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Discount on Notes Payable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ＭＳ ゴシック"/>
                          <a:ea typeface="ＭＳ ゴシック"/>
                          <a:cs typeface="ＭＳ ゴシック"/>
                        </a:rPr>
                        <a:t>−</a:t>
                      </a:r>
                      <a:endPar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41910">
                <a:tc>
                  <a:txBody>
                    <a:bodyPr/>
                    <a:lstStyle/>
                    <a:p>
                      <a:pPr marL="0" marR="0" algn="ctr">
                        <a:lnSpc>
                          <a:spcPct val="107000"/>
                        </a:lnSpc>
                        <a:spcBef>
                          <a:spcPts val="0"/>
                        </a:spcBef>
                        <a:spcAft>
                          <a:spcPts val="0"/>
                        </a:spcAft>
                      </a:pPr>
                      <a:r>
                        <a:rPr lang="en-US" sz="10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9,100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10,000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(900)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ＭＳ ゴシック"/>
                          <a:ea typeface="ＭＳ ゴシック"/>
                          <a:cs typeface="ＭＳ ゴシック"/>
                        </a:rPr>
                        <a:t>−</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9,100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FA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10" name="Table 9">
            <a:extLst>
              <a:ext uri="{FF2B5EF4-FFF2-40B4-BE49-F238E27FC236}">
                <a16:creationId xmlns="" xmlns:a16="http://schemas.microsoft.com/office/drawing/2014/main" id="{8868BD2E-EB9F-48A1-814F-024C59BFAFC4}"/>
              </a:ext>
            </a:extLst>
          </p:cNvPr>
          <p:cNvGraphicFramePr>
            <a:graphicFrameLocks noGrp="1"/>
          </p:cNvGraphicFramePr>
          <p:nvPr>
            <p:extLst>
              <p:ext uri="{D42A27DB-BD31-4B8C-83A1-F6EECF244321}">
                <p14:modId xmlns:p14="http://schemas.microsoft.com/office/powerpoint/2010/main" val="3872664914"/>
              </p:ext>
            </p:extLst>
          </p:nvPr>
        </p:nvGraphicFramePr>
        <p:xfrm>
          <a:off x="1371600" y="990600"/>
          <a:ext cx="6934201" cy="2489762"/>
        </p:xfrm>
        <a:graphic>
          <a:graphicData uri="http://schemas.openxmlformats.org/drawingml/2006/table">
            <a:tbl>
              <a:tblPr/>
              <a:tblGrid>
                <a:gridCol w="4441005">
                  <a:extLst>
                    <a:ext uri="{9D8B030D-6E8A-4147-A177-3AD203B41FA5}">
                      <a16:colId xmlns="" xmlns:a16="http://schemas.microsoft.com/office/drawing/2014/main" val="20000"/>
                    </a:ext>
                  </a:extLst>
                </a:gridCol>
                <a:gridCol w="1246598">
                  <a:extLst>
                    <a:ext uri="{9D8B030D-6E8A-4147-A177-3AD203B41FA5}">
                      <a16:colId xmlns="" xmlns:a16="http://schemas.microsoft.com/office/drawing/2014/main" val="20001"/>
                    </a:ext>
                  </a:extLst>
                </a:gridCol>
                <a:gridCol w="1246598">
                  <a:extLst>
                    <a:ext uri="{9D8B030D-6E8A-4147-A177-3AD203B41FA5}">
                      <a16:colId xmlns="" xmlns:a16="http://schemas.microsoft.com/office/drawing/2014/main" val="20002"/>
                    </a:ext>
                  </a:extLst>
                </a:gridCol>
              </a:tblGrid>
              <a:tr h="320258">
                <a:tc>
                  <a:txBody>
                    <a:bodyPr/>
                    <a:lstStyle/>
                    <a:p>
                      <a:pPr algn="l" fontAlgn="b"/>
                      <a:r>
                        <a:rPr lang="en-US" sz="2400" b="1" i="0" u="none" strike="noStrike" dirty="0">
                          <a:solidFill>
                            <a:srgbClr val="000000"/>
                          </a:solidFill>
                          <a:latin typeface="+mn-lt"/>
                          <a:ea typeface="Tahoma" panose="020B0604030504040204" pitchFamily="34" charset="0"/>
                          <a:cs typeface="Tahoma" panose="020B0604030504040204" pitchFamily="34" charset="0"/>
                        </a:rPr>
                        <a:t>Account Title</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a:solidFill>
                            <a:srgbClr val="000000"/>
                          </a:solidFill>
                          <a:latin typeface="+mn-lt"/>
                          <a:ea typeface="Tahoma" panose="020B0604030504040204" pitchFamily="34" charset="0"/>
                          <a:cs typeface="Tahoma" panose="020B0604030504040204" pitchFamily="34" charset="0"/>
                        </a:rPr>
                        <a:t>Debit</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2400" b="1" i="0" u="none" strike="noStrike" dirty="0">
                          <a:solidFill>
                            <a:srgbClr val="000000"/>
                          </a:solidFill>
                          <a:latin typeface="+mn-lt"/>
                          <a:ea typeface="Tahoma" panose="020B0604030504040204" pitchFamily="34" charset="0"/>
                          <a:cs typeface="Tahoma" panose="020B0604030504040204" pitchFamily="34" charset="0"/>
                        </a:rPr>
                        <a:t>Credit</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r h="632387">
                <a:tc>
                  <a:txBody>
                    <a:bodyPr/>
                    <a:lstStyle/>
                    <a:p>
                      <a:pPr algn="l" fontAlgn="b"/>
                      <a:r>
                        <a:rPr lang="en-US" sz="2400" b="1" i="0" u="none" strike="noStrike" dirty="0">
                          <a:solidFill>
                            <a:srgbClr val="000000"/>
                          </a:solidFill>
                          <a:latin typeface="+mn-lt"/>
                          <a:ea typeface="Tahoma" panose="020B0604030504040204" pitchFamily="34" charset="0"/>
                          <a:cs typeface="Tahoma" panose="020B0604030504040204" pitchFamily="34" charset="0"/>
                        </a:rPr>
                        <a:t>Cash</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1" i="0" u="none" strike="noStrike" dirty="0">
                          <a:solidFill>
                            <a:srgbClr val="000000"/>
                          </a:solidFill>
                          <a:latin typeface="+mn-lt"/>
                          <a:ea typeface="Tahoma" panose="020B0604030504040204" pitchFamily="34" charset="0"/>
                          <a:cs typeface="Tahoma" panose="020B0604030504040204" pitchFamily="34" charset="0"/>
                        </a:rPr>
                        <a:t>        9,100 </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endParaRPr lang="en-US" sz="2400" b="1" i="0" u="none" strike="noStrike" dirty="0">
                        <a:solidFill>
                          <a:srgbClr val="000000"/>
                        </a:solidFill>
                        <a:latin typeface="+mn-lt"/>
                        <a:ea typeface="Tahoma" panose="020B0604030504040204" pitchFamily="34" charset="0"/>
                        <a:cs typeface="Tahoma" panose="020B0604030504040204" pitchFamily="34" charset="0"/>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1"/>
                  </a:ext>
                </a:extLst>
              </a:tr>
              <a:tr h="632387">
                <a:tc>
                  <a:txBody>
                    <a:bodyPr/>
                    <a:lstStyle/>
                    <a:p>
                      <a:pPr algn="l" fontAlgn="b"/>
                      <a:r>
                        <a:rPr lang="en-US" sz="2400" b="1" i="0" u="none" strike="noStrike" dirty="0">
                          <a:solidFill>
                            <a:srgbClr val="000000"/>
                          </a:solidFill>
                          <a:latin typeface="+mn-lt"/>
                          <a:ea typeface="Tahoma" panose="020B0604030504040204" pitchFamily="34" charset="0"/>
                          <a:cs typeface="Tahoma" panose="020B0604030504040204" pitchFamily="34" charset="0"/>
                        </a:rPr>
                        <a:t>Discount on Notes Payable</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1" i="0" u="none" strike="noStrike" dirty="0">
                          <a:solidFill>
                            <a:srgbClr val="000000"/>
                          </a:solidFill>
                          <a:latin typeface="+mn-lt"/>
                          <a:ea typeface="Tahoma" panose="020B0604030504040204" pitchFamily="34" charset="0"/>
                          <a:cs typeface="Tahoma" panose="020B0604030504040204" pitchFamily="34" charset="0"/>
                        </a:rPr>
                        <a:t>             900 </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endParaRPr lang="en-US" sz="2400" b="1" i="0" u="none" strike="noStrike" dirty="0">
                        <a:solidFill>
                          <a:srgbClr val="000000"/>
                        </a:solidFill>
                        <a:latin typeface="+mn-lt"/>
                        <a:ea typeface="Tahoma" panose="020B0604030504040204" pitchFamily="34" charset="0"/>
                        <a:cs typeface="Tahoma" panose="020B0604030504040204" pitchFamily="34" charset="0"/>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2"/>
                  </a:ext>
                </a:extLst>
              </a:tr>
              <a:tr h="632387">
                <a:tc>
                  <a:txBody>
                    <a:bodyPr/>
                    <a:lstStyle/>
                    <a:p>
                      <a:pPr algn="l" fontAlgn="b"/>
                      <a:r>
                        <a:rPr lang="en-US" sz="2400" b="1" i="0" u="none" strike="noStrike" dirty="0">
                          <a:solidFill>
                            <a:srgbClr val="000000"/>
                          </a:solidFill>
                          <a:latin typeface="+mn-lt"/>
                          <a:ea typeface="Tahoma" panose="020B0604030504040204" pitchFamily="34" charset="0"/>
                          <a:cs typeface="Tahoma" panose="020B0604030504040204" pitchFamily="34" charset="0"/>
                        </a:rPr>
                        <a:t>Notes Payable</a:t>
                      </a:r>
                    </a:p>
                  </a:txBody>
                  <a:tcPr marL="25717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endParaRPr lang="en-US" sz="2400" b="1" i="0" u="none" strike="noStrike" dirty="0">
                        <a:solidFill>
                          <a:srgbClr val="000000"/>
                        </a:solidFill>
                        <a:latin typeface="+mn-lt"/>
                        <a:ea typeface="Tahoma" panose="020B0604030504040204" pitchFamily="34" charset="0"/>
                        <a:cs typeface="Tahoma" panose="020B0604030504040204" pitchFamily="34" charset="0"/>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1" i="0" u="none" strike="noStrike" dirty="0">
                          <a:solidFill>
                            <a:srgbClr val="000000"/>
                          </a:solidFill>
                          <a:latin typeface="+mn-lt"/>
                          <a:ea typeface="Tahoma" panose="020B0604030504040204" pitchFamily="34" charset="0"/>
                          <a:cs typeface="Tahoma" panose="020B0604030504040204" pitchFamily="34" charset="0"/>
                        </a:rPr>
                        <a:t>     10,000 </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sp>
        <p:nvSpPr>
          <p:cNvPr id="11" name="TextBox 10">
            <a:extLst>
              <a:ext uri="{FF2B5EF4-FFF2-40B4-BE49-F238E27FC236}">
                <a16:creationId xmlns="" xmlns:a16="http://schemas.microsoft.com/office/drawing/2014/main" id="{373FBB8C-1A7B-4D34-9A8F-7FA07248555F}"/>
              </a:ext>
            </a:extLst>
          </p:cNvPr>
          <p:cNvSpPr txBox="1"/>
          <p:nvPr/>
        </p:nvSpPr>
        <p:spPr>
          <a:xfrm>
            <a:off x="1219200" y="3733800"/>
            <a:ext cx="7467600" cy="369332"/>
          </a:xfrm>
          <a:prstGeom prst="rect">
            <a:avLst/>
          </a:prstGeom>
          <a:solidFill>
            <a:srgbClr val="FFFFFF"/>
          </a:solidFill>
          <a:ln>
            <a:solidFill>
              <a:schemeClr val="tx1"/>
            </a:solidFill>
          </a:ln>
        </p:spPr>
        <p:txBody>
          <a:bodyPr wrap="square" rtlCol="0">
            <a:spAutoFit/>
          </a:bodyPr>
          <a:lstStyle/>
          <a:p>
            <a:pPr algn="ctr"/>
            <a:r>
              <a:rPr lang="en-US" b="1" dirty="0">
                <a:solidFill>
                  <a:schemeClr val="bg2"/>
                </a:solidFill>
                <a:latin typeface="Tahoma" panose="020B0604030504040204" pitchFamily="34" charset="0"/>
                <a:ea typeface="Tahoma" panose="020B0604030504040204" pitchFamily="34" charset="0"/>
                <a:cs typeface="Tahoma" panose="020B0604030504040204" pitchFamily="34" charset="0"/>
              </a:rPr>
              <a:t>Discount on Notes Payable is a contra liability account. </a:t>
            </a:r>
            <a:r>
              <a:rPr lang="en-US" b="1" dirty="0">
                <a:solidFill>
                  <a:schemeClr val="bg2"/>
                </a:solidFill>
              </a:rPr>
              <a:t>	</a:t>
            </a:r>
          </a:p>
        </p:txBody>
      </p:sp>
    </p:spTree>
    <p:extLst>
      <p:ext uri="{BB962C8B-B14F-4D97-AF65-F5344CB8AC3E}">
        <p14:creationId xmlns:p14="http://schemas.microsoft.com/office/powerpoint/2010/main" val="23902716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Issuing a Discount Note: Event 2</a:t>
            </a:r>
          </a:p>
        </p:txBody>
      </p:sp>
      <p:sp>
        <p:nvSpPr>
          <p:cNvPr id="2" name="Content Placeholder 1"/>
          <p:cNvSpPr>
            <a:spLocks noGrp="1"/>
          </p:cNvSpPr>
          <p:nvPr>
            <p:ph idx="1"/>
          </p:nvPr>
        </p:nvSpPr>
        <p:spPr/>
        <p:txBody>
          <a:bodyPr/>
          <a:lstStyle/>
          <a:p>
            <a:r>
              <a:rPr lang="en-US" sz="2600" dirty="0">
                <a:ea typeface="Tahoma" panose="020B0604030504040204" pitchFamily="34" charset="0"/>
                <a:cs typeface="Tahoma" panose="020B0604030504040204" pitchFamily="34" charset="0"/>
              </a:rPr>
              <a:t>Event 2: Beacon incurred $8,000 of cash operating expenses.</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44</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1079302263"/>
              </p:ext>
            </p:extLst>
          </p:nvPr>
        </p:nvGraphicFramePr>
        <p:xfrm>
          <a:off x="228600" y="3886200"/>
          <a:ext cx="8606921" cy="1540992"/>
        </p:xfrm>
        <a:graphic>
          <a:graphicData uri="http://schemas.openxmlformats.org/drawingml/2006/table">
            <a:tbl>
              <a:tblPr firstRow="1" firstCol="1" bandRow="1">
                <a:tableStyleId>{5C22544A-7EE6-4342-B048-85BDC9FD1C3A}</a:tableStyleId>
              </a:tblPr>
              <a:tblGrid>
                <a:gridCol w="674753">
                  <a:extLst>
                    <a:ext uri="{9D8B030D-6E8A-4147-A177-3AD203B41FA5}">
                      <a16:colId xmlns="" xmlns:a16="http://schemas.microsoft.com/office/drawing/2014/main" val="4038268786"/>
                    </a:ext>
                  </a:extLst>
                </a:gridCol>
                <a:gridCol w="162560">
                  <a:extLst>
                    <a:ext uri="{9D8B030D-6E8A-4147-A177-3AD203B41FA5}">
                      <a16:colId xmlns="" xmlns:a16="http://schemas.microsoft.com/office/drawing/2014/main" val="3906683118"/>
                    </a:ext>
                  </a:extLst>
                </a:gridCol>
                <a:gridCol w="1372487">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695920123"/>
                    </a:ext>
                  </a:extLst>
                </a:gridCol>
                <a:gridCol w="447040">
                  <a:extLst>
                    <a:ext uri="{9D8B030D-6E8A-4147-A177-3AD203B41FA5}">
                      <a16:colId xmlns="" xmlns:a16="http://schemas.microsoft.com/office/drawing/2014/main" val="118549055"/>
                    </a:ext>
                  </a:extLst>
                </a:gridCol>
                <a:gridCol w="162560">
                  <a:extLst>
                    <a:ext uri="{9D8B030D-6E8A-4147-A177-3AD203B41FA5}">
                      <a16:colId xmlns="" xmlns:a16="http://schemas.microsoft.com/office/drawing/2014/main" val="2501135130"/>
                    </a:ext>
                  </a:extLst>
                </a:gridCol>
                <a:gridCol w="751840">
                  <a:extLst>
                    <a:ext uri="{9D8B030D-6E8A-4147-A177-3AD203B41FA5}">
                      <a16:colId xmlns="" xmlns:a16="http://schemas.microsoft.com/office/drawing/2014/main" val="322333968"/>
                    </a:ext>
                  </a:extLst>
                </a:gridCol>
                <a:gridCol w="162560">
                  <a:extLst>
                    <a:ext uri="{9D8B030D-6E8A-4147-A177-3AD203B41FA5}">
                      <a16:colId xmlns="" xmlns:a16="http://schemas.microsoft.com/office/drawing/2014/main" val="3352611176"/>
                    </a:ext>
                  </a:extLst>
                </a:gridCol>
                <a:gridCol w="828040">
                  <a:extLst>
                    <a:ext uri="{9D8B030D-6E8A-4147-A177-3AD203B41FA5}">
                      <a16:colId xmlns="" xmlns:a16="http://schemas.microsoft.com/office/drawing/2014/main" val="3201792686"/>
                    </a:ext>
                  </a:extLst>
                </a:gridCol>
                <a:gridCol w="162560">
                  <a:extLst>
                    <a:ext uri="{9D8B030D-6E8A-4147-A177-3AD203B41FA5}">
                      <a16:colId xmlns="" xmlns:a16="http://schemas.microsoft.com/office/drawing/2014/main" val="1493837017"/>
                    </a:ext>
                  </a:extLst>
                </a:gridCol>
                <a:gridCol w="817880">
                  <a:extLst>
                    <a:ext uri="{9D8B030D-6E8A-4147-A177-3AD203B41FA5}">
                      <a16:colId xmlns="" xmlns:a16="http://schemas.microsoft.com/office/drawing/2014/main" val="850383387"/>
                    </a:ext>
                  </a:extLst>
                </a:gridCol>
                <a:gridCol w="162560">
                  <a:extLst>
                    <a:ext uri="{9D8B030D-6E8A-4147-A177-3AD203B41FA5}">
                      <a16:colId xmlns="" xmlns:a16="http://schemas.microsoft.com/office/drawing/2014/main" val="3141023649"/>
                    </a:ext>
                  </a:extLst>
                </a:gridCol>
                <a:gridCol w="751840">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685800">
                  <a:extLst>
                    <a:ext uri="{9D8B030D-6E8A-4147-A177-3AD203B41FA5}">
                      <a16:colId xmlns="" xmlns:a16="http://schemas.microsoft.com/office/drawing/2014/main" val="2089963319"/>
                    </a:ext>
                  </a:extLst>
                </a:gridCol>
                <a:gridCol w="174202">
                  <a:extLst>
                    <a:ext uri="{9D8B030D-6E8A-4147-A177-3AD203B41FA5}">
                      <a16:colId xmlns="" xmlns:a16="http://schemas.microsoft.com/office/drawing/2014/main" val="563581978"/>
                    </a:ext>
                  </a:extLst>
                </a:gridCol>
                <a:gridCol w="617118">
                  <a:extLst>
                    <a:ext uri="{9D8B030D-6E8A-4147-A177-3AD203B41FA5}">
                      <a16:colId xmlns="" xmlns:a16="http://schemas.microsoft.com/office/drawing/2014/main" val="4138122333"/>
                    </a:ext>
                  </a:extLst>
                </a:gridCol>
                <a:gridCol w="348001">
                  <a:extLst>
                    <a:ext uri="{9D8B030D-6E8A-4147-A177-3AD203B41FA5}">
                      <a16:colId xmlns="" xmlns:a16="http://schemas.microsoft.com/office/drawing/2014/main" val="2181816611"/>
                    </a:ext>
                  </a:extLst>
                </a:gridCol>
              </a:tblGrid>
              <a:tr h="326571">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489857">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Machine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326571">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(8,000)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50" dirty="0">
                        <a:solidFill>
                          <a:schemeClr val="tx1"/>
                        </a:solidFill>
                        <a:effectLst/>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(8,000)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8,000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(8,000)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(8,000)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1531244891"/>
              </p:ext>
            </p:extLst>
          </p:nvPr>
        </p:nvGraphicFramePr>
        <p:xfrm>
          <a:off x="1828800" y="2438400"/>
          <a:ext cx="5547360" cy="1066799"/>
        </p:xfrm>
        <a:graphic>
          <a:graphicData uri="http://schemas.openxmlformats.org/drawingml/2006/table">
            <a:tbl>
              <a:tblPr>
                <a:tableStyleId>{5C22544A-7EE6-4342-B048-85BDC9FD1C3A}</a:tableStyleId>
              </a:tblPr>
              <a:tblGrid>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8">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Operating Expenses</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8,000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8,000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spTree>
    <p:extLst>
      <p:ext uri="{BB962C8B-B14F-4D97-AF65-F5344CB8AC3E}">
        <p14:creationId xmlns:p14="http://schemas.microsoft.com/office/powerpoint/2010/main" val="3082380643"/>
      </p:ext>
    </p:extLst>
  </p:cSld>
  <p:clrMapOvr>
    <a:masterClrMapping/>
  </p:clrMapOvr>
  <p:transition xmlns:p14="http://schemas.microsoft.com/office/powerpoint/2010/mai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Issuing a Discount Note: Event 3</a:t>
            </a:r>
          </a:p>
        </p:txBody>
      </p:sp>
      <p:sp>
        <p:nvSpPr>
          <p:cNvPr id="2" name="Content Placeholder 1"/>
          <p:cNvSpPr>
            <a:spLocks noGrp="1"/>
          </p:cNvSpPr>
          <p:nvPr>
            <p:ph idx="1"/>
          </p:nvPr>
        </p:nvSpPr>
        <p:spPr/>
        <p:txBody>
          <a:bodyPr/>
          <a:lstStyle/>
          <a:p>
            <a:r>
              <a:rPr lang="en-US" sz="2600" dirty="0">
                <a:solidFill>
                  <a:srgbClr val="000000"/>
                </a:solidFill>
                <a:ea typeface="Tahoma" panose="020B0604030504040204" pitchFamily="34" charset="0"/>
                <a:cs typeface="Tahoma" panose="020B0604030504040204" pitchFamily="34" charset="0"/>
              </a:rPr>
              <a:t>Event 3: Beacon recognized $12,000 of cash service revenue.</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45</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3957627485"/>
              </p:ext>
            </p:extLst>
          </p:nvPr>
        </p:nvGraphicFramePr>
        <p:xfrm>
          <a:off x="228600" y="3733800"/>
          <a:ext cx="8606921" cy="1540992"/>
        </p:xfrm>
        <a:graphic>
          <a:graphicData uri="http://schemas.openxmlformats.org/drawingml/2006/table">
            <a:tbl>
              <a:tblPr firstRow="1" firstCol="1" bandRow="1">
                <a:tableStyleId>{5C22544A-7EE6-4342-B048-85BDC9FD1C3A}</a:tableStyleId>
              </a:tblPr>
              <a:tblGrid>
                <a:gridCol w="674753">
                  <a:extLst>
                    <a:ext uri="{9D8B030D-6E8A-4147-A177-3AD203B41FA5}">
                      <a16:colId xmlns="" xmlns:a16="http://schemas.microsoft.com/office/drawing/2014/main" val="4038268786"/>
                    </a:ext>
                  </a:extLst>
                </a:gridCol>
                <a:gridCol w="162560">
                  <a:extLst>
                    <a:ext uri="{9D8B030D-6E8A-4147-A177-3AD203B41FA5}">
                      <a16:colId xmlns="" xmlns:a16="http://schemas.microsoft.com/office/drawing/2014/main" val="3906683118"/>
                    </a:ext>
                  </a:extLst>
                </a:gridCol>
                <a:gridCol w="1372487">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695920123"/>
                    </a:ext>
                  </a:extLst>
                </a:gridCol>
                <a:gridCol w="447040">
                  <a:extLst>
                    <a:ext uri="{9D8B030D-6E8A-4147-A177-3AD203B41FA5}">
                      <a16:colId xmlns="" xmlns:a16="http://schemas.microsoft.com/office/drawing/2014/main" val="118549055"/>
                    </a:ext>
                  </a:extLst>
                </a:gridCol>
                <a:gridCol w="162560">
                  <a:extLst>
                    <a:ext uri="{9D8B030D-6E8A-4147-A177-3AD203B41FA5}">
                      <a16:colId xmlns="" xmlns:a16="http://schemas.microsoft.com/office/drawing/2014/main" val="2501135130"/>
                    </a:ext>
                  </a:extLst>
                </a:gridCol>
                <a:gridCol w="751840">
                  <a:extLst>
                    <a:ext uri="{9D8B030D-6E8A-4147-A177-3AD203B41FA5}">
                      <a16:colId xmlns="" xmlns:a16="http://schemas.microsoft.com/office/drawing/2014/main" val="322333968"/>
                    </a:ext>
                  </a:extLst>
                </a:gridCol>
                <a:gridCol w="162560">
                  <a:extLst>
                    <a:ext uri="{9D8B030D-6E8A-4147-A177-3AD203B41FA5}">
                      <a16:colId xmlns="" xmlns:a16="http://schemas.microsoft.com/office/drawing/2014/main" val="3352611176"/>
                    </a:ext>
                  </a:extLst>
                </a:gridCol>
                <a:gridCol w="828040">
                  <a:extLst>
                    <a:ext uri="{9D8B030D-6E8A-4147-A177-3AD203B41FA5}">
                      <a16:colId xmlns="" xmlns:a16="http://schemas.microsoft.com/office/drawing/2014/main" val="3201792686"/>
                    </a:ext>
                  </a:extLst>
                </a:gridCol>
                <a:gridCol w="162560">
                  <a:extLst>
                    <a:ext uri="{9D8B030D-6E8A-4147-A177-3AD203B41FA5}">
                      <a16:colId xmlns="" xmlns:a16="http://schemas.microsoft.com/office/drawing/2014/main" val="1493837017"/>
                    </a:ext>
                  </a:extLst>
                </a:gridCol>
                <a:gridCol w="817880">
                  <a:extLst>
                    <a:ext uri="{9D8B030D-6E8A-4147-A177-3AD203B41FA5}">
                      <a16:colId xmlns="" xmlns:a16="http://schemas.microsoft.com/office/drawing/2014/main" val="850383387"/>
                    </a:ext>
                  </a:extLst>
                </a:gridCol>
                <a:gridCol w="162560">
                  <a:extLst>
                    <a:ext uri="{9D8B030D-6E8A-4147-A177-3AD203B41FA5}">
                      <a16:colId xmlns="" xmlns:a16="http://schemas.microsoft.com/office/drawing/2014/main" val="3141023649"/>
                    </a:ext>
                  </a:extLst>
                </a:gridCol>
                <a:gridCol w="751840">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685800">
                  <a:extLst>
                    <a:ext uri="{9D8B030D-6E8A-4147-A177-3AD203B41FA5}">
                      <a16:colId xmlns="" xmlns:a16="http://schemas.microsoft.com/office/drawing/2014/main" val="2089963319"/>
                    </a:ext>
                  </a:extLst>
                </a:gridCol>
                <a:gridCol w="174202">
                  <a:extLst>
                    <a:ext uri="{9D8B030D-6E8A-4147-A177-3AD203B41FA5}">
                      <a16:colId xmlns="" xmlns:a16="http://schemas.microsoft.com/office/drawing/2014/main" val="563581978"/>
                    </a:ext>
                  </a:extLst>
                </a:gridCol>
                <a:gridCol w="617118">
                  <a:extLst>
                    <a:ext uri="{9D8B030D-6E8A-4147-A177-3AD203B41FA5}">
                      <a16:colId xmlns="" xmlns:a16="http://schemas.microsoft.com/office/drawing/2014/main" val="4138122333"/>
                    </a:ext>
                  </a:extLst>
                </a:gridCol>
                <a:gridCol w="348001">
                  <a:extLst>
                    <a:ext uri="{9D8B030D-6E8A-4147-A177-3AD203B41FA5}">
                      <a16:colId xmlns="" xmlns:a16="http://schemas.microsoft.com/office/drawing/2014/main" val="2181816611"/>
                    </a:ext>
                  </a:extLst>
                </a:gridCol>
              </a:tblGrid>
              <a:tr h="326571">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489857">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Machine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326571">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12,000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12,000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12,000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12,000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12,000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3119872518"/>
              </p:ext>
            </p:extLst>
          </p:nvPr>
        </p:nvGraphicFramePr>
        <p:xfrm>
          <a:off x="1752600" y="2209800"/>
          <a:ext cx="5547360" cy="1066799"/>
        </p:xfrm>
        <a:graphic>
          <a:graphicData uri="http://schemas.openxmlformats.org/drawingml/2006/table">
            <a:tbl>
              <a:tblPr>
                <a:tableStyleId>{5C22544A-7EE6-4342-B048-85BDC9FD1C3A}</a:tableStyleId>
              </a:tblPr>
              <a:tblGrid>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8">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12,000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Service Revenue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12,000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spTree>
    <p:extLst>
      <p:ext uri="{BB962C8B-B14F-4D97-AF65-F5344CB8AC3E}">
        <p14:creationId xmlns:p14="http://schemas.microsoft.com/office/powerpoint/2010/main" val="1642592374"/>
      </p:ext>
    </p:extLst>
  </p:cSld>
  <p:clrMapOvr>
    <a:masterClrMapping/>
  </p:clrMapOvr>
  <p:transition xmlns:p14="http://schemas.microsoft.com/office/powerpoint/2010/mai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algn="l"/>
            <a:r>
              <a:rPr lang="en-US" sz="3000" b="1" dirty="0">
                <a:ea typeface="Tahoma" panose="020B0604030504040204" pitchFamily="34" charset="0"/>
                <a:cs typeface="Tahoma" panose="020B0604030504040204" pitchFamily="34" charset="0"/>
              </a:rPr>
              <a:t>Recognizing Interest on a </a:t>
            </a:r>
            <a:r>
              <a:rPr lang="en-US" sz="3000" b="1" dirty="0" smtClean="0">
                <a:ea typeface="Tahoma" panose="020B0604030504040204" pitchFamily="34" charset="0"/>
                <a:cs typeface="Tahoma" panose="020B0604030504040204" pitchFamily="34" charset="0"/>
              </a:rPr>
              <a:t>Discount </a:t>
            </a:r>
            <a:r>
              <a:rPr lang="en-US" sz="3000" b="1" dirty="0">
                <a:ea typeface="Tahoma" panose="020B0604030504040204" pitchFamily="34" charset="0"/>
                <a:cs typeface="Tahoma" panose="020B0604030504040204" pitchFamily="34" charset="0"/>
              </a:rPr>
              <a:t>Note: Event 4</a:t>
            </a:r>
          </a:p>
        </p:txBody>
      </p:sp>
      <p:sp>
        <p:nvSpPr>
          <p:cNvPr id="2" name="Content Placeholder 1"/>
          <p:cNvSpPr>
            <a:spLocks noGrp="1"/>
          </p:cNvSpPr>
          <p:nvPr>
            <p:ph idx="1"/>
          </p:nvPr>
        </p:nvSpPr>
        <p:spPr/>
        <p:txBody>
          <a:bodyPr/>
          <a:lstStyle/>
          <a:p>
            <a:r>
              <a:rPr lang="en-US" sz="2200" dirty="0">
                <a:cs typeface="Tahoma" pitchFamily="34" charset="0"/>
              </a:rPr>
              <a:t>Event 4: On December 31, Year 1, Beacon recorded an adjusting entry to recognize interest accrued since March 1. </a:t>
            </a:r>
          </a:p>
          <a:p>
            <a:pPr marL="0" indent="0">
              <a:buNone/>
            </a:pPr>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46</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3161883852"/>
              </p:ext>
            </p:extLst>
          </p:nvPr>
        </p:nvGraphicFramePr>
        <p:xfrm>
          <a:off x="304800" y="4343400"/>
          <a:ext cx="8606921" cy="1540992"/>
        </p:xfrm>
        <a:graphic>
          <a:graphicData uri="http://schemas.openxmlformats.org/drawingml/2006/table">
            <a:tbl>
              <a:tblPr firstRow="1" firstCol="1" bandRow="1">
                <a:tableStyleId>{5C22544A-7EE6-4342-B048-85BDC9FD1C3A}</a:tableStyleId>
              </a:tblPr>
              <a:tblGrid>
                <a:gridCol w="674753">
                  <a:extLst>
                    <a:ext uri="{9D8B030D-6E8A-4147-A177-3AD203B41FA5}">
                      <a16:colId xmlns="" xmlns:a16="http://schemas.microsoft.com/office/drawing/2014/main" val="4038268786"/>
                    </a:ext>
                  </a:extLst>
                </a:gridCol>
                <a:gridCol w="162560">
                  <a:extLst>
                    <a:ext uri="{9D8B030D-6E8A-4147-A177-3AD203B41FA5}">
                      <a16:colId xmlns="" xmlns:a16="http://schemas.microsoft.com/office/drawing/2014/main" val="3906683118"/>
                    </a:ext>
                  </a:extLst>
                </a:gridCol>
                <a:gridCol w="839087">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695920123"/>
                    </a:ext>
                  </a:extLst>
                </a:gridCol>
                <a:gridCol w="980440">
                  <a:extLst>
                    <a:ext uri="{9D8B030D-6E8A-4147-A177-3AD203B41FA5}">
                      <a16:colId xmlns="" xmlns:a16="http://schemas.microsoft.com/office/drawing/2014/main" val="118549055"/>
                    </a:ext>
                  </a:extLst>
                </a:gridCol>
                <a:gridCol w="162560">
                  <a:extLst>
                    <a:ext uri="{9D8B030D-6E8A-4147-A177-3AD203B41FA5}">
                      <a16:colId xmlns="" xmlns:a16="http://schemas.microsoft.com/office/drawing/2014/main" val="2501135130"/>
                    </a:ext>
                  </a:extLst>
                </a:gridCol>
                <a:gridCol w="751840">
                  <a:extLst>
                    <a:ext uri="{9D8B030D-6E8A-4147-A177-3AD203B41FA5}">
                      <a16:colId xmlns="" xmlns:a16="http://schemas.microsoft.com/office/drawing/2014/main" val="322333968"/>
                    </a:ext>
                  </a:extLst>
                </a:gridCol>
                <a:gridCol w="162560">
                  <a:extLst>
                    <a:ext uri="{9D8B030D-6E8A-4147-A177-3AD203B41FA5}">
                      <a16:colId xmlns="" xmlns:a16="http://schemas.microsoft.com/office/drawing/2014/main" val="3352611176"/>
                    </a:ext>
                  </a:extLst>
                </a:gridCol>
                <a:gridCol w="828040">
                  <a:extLst>
                    <a:ext uri="{9D8B030D-6E8A-4147-A177-3AD203B41FA5}">
                      <a16:colId xmlns="" xmlns:a16="http://schemas.microsoft.com/office/drawing/2014/main" val="3201792686"/>
                    </a:ext>
                  </a:extLst>
                </a:gridCol>
                <a:gridCol w="162560">
                  <a:extLst>
                    <a:ext uri="{9D8B030D-6E8A-4147-A177-3AD203B41FA5}">
                      <a16:colId xmlns="" xmlns:a16="http://schemas.microsoft.com/office/drawing/2014/main" val="1493837017"/>
                    </a:ext>
                  </a:extLst>
                </a:gridCol>
                <a:gridCol w="817880">
                  <a:extLst>
                    <a:ext uri="{9D8B030D-6E8A-4147-A177-3AD203B41FA5}">
                      <a16:colId xmlns="" xmlns:a16="http://schemas.microsoft.com/office/drawing/2014/main" val="850383387"/>
                    </a:ext>
                  </a:extLst>
                </a:gridCol>
                <a:gridCol w="162560">
                  <a:extLst>
                    <a:ext uri="{9D8B030D-6E8A-4147-A177-3AD203B41FA5}">
                      <a16:colId xmlns="" xmlns:a16="http://schemas.microsoft.com/office/drawing/2014/main" val="3141023649"/>
                    </a:ext>
                  </a:extLst>
                </a:gridCol>
                <a:gridCol w="751840">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685800">
                  <a:extLst>
                    <a:ext uri="{9D8B030D-6E8A-4147-A177-3AD203B41FA5}">
                      <a16:colId xmlns="" xmlns:a16="http://schemas.microsoft.com/office/drawing/2014/main" val="2089963319"/>
                    </a:ext>
                  </a:extLst>
                </a:gridCol>
                <a:gridCol w="174202">
                  <a:extLst>
                    <a:ext uri="{9D8B030D-6E8A-4147-A177-3AD203B41FA5}">
                      <a16:colId xmlns="" xmlns:a16="http://schemas.microsoft.com/office/drawing/2014/main" val="563581978"/>
                    </a:ext>
                  </a:extLst>
                </a:gridCol>
                <a:gridCol w="617118">
                  <a:extLst>
                    <a:ext uri="{9D8B030D-6E8A-4147-A177-3AD203B41FA5}">
                      <a16:colId xmlns="" xmlns:a16="http://schemas.microsoft.com/office/drawing/2014/main" val="4138122333"/>
                    </a:ext>
                  </a:extLst>
                </a:gridCol>
                <a:gridCol w="348001">
                  <a:extLst>
                    <a:ext uri="{9D8B030D-6E8A-4147-A177-3AD203B41FA5}">
                      <a16:colId xmlns="" xmlns:a16="http://schemas.microsoft.com/office/drawing/2014/main" val="2181816611"/>
                    </a:ext>
                  </a:extLst>
                </a:gridCol>
              </a:tblGrid>
              <a:tr h="326571">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489857">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Machine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Discount on Notes Payable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326571">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750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(750)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750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(750)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2145894509"/>
              </p:ext>
            </p:extLst>
          </p:nvPr>
        </p:nvGraphicFramePr>
        <p:xfrm>
          <a:off x="1447800" y="3200400"/>
          <a:ext cx="5547360" cy="1066799"/>
        </p:xfrm>
        <a:graphic>
          <a:graphicData uri="http://schemas.openxmlformats.org/drawingml/2006/table">
            <a:tbl>
              <a:tblPr>
                <a:tableStyleId>{5C22544A-7EE6-4342-B048-85BDC9FD1C3A}</a:tableStyleId>
              </a:tblPr>
              <a:tblGrid>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8">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Interest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750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Discount on Notes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750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sp>
        <p:nvSpPr>
          <p:cNvPr id="9" name="Rectangle 4">
            <a:extLst>
              <a:ext uri="{FF2B5EF4-FFF2-40B4-BE49-F238E27FC236}">
                <a16:creationId xmlns="" xmlns:a16="http://schemas.microsoft.com/office/drawing/2014/main" id="{C6193588-77C7-406E-8571-37E7DD4032B9}"/>
              </a:ext>
            </a:extLst>
          </p:cNvPr>
          <p:cNvSpPr>
            <a:spLocks noChangeArrowheads="1"/>
          </p:cNvSpPr>
          <p:nvPr/>
        </p:nvSpPr>
        <p:spPr bwMode="auto">
          <a:xfrm>
            <a:off x="2057400" y="1981200"/>
            <a:ext cx="4343400" cy="1102057"/>
          </a:xfrm>
          <a:prstGeom prst="rect">
            <a:avLst/>
          </a:prstGeom>
          <a:solidFill>
            <a:srgbClr val="FFFFFF"/>
          </a:solidFill>
          <a:ln w="9525">
            <a:solidFill>
              <a:schemeClr val="tx1"/>
            </a:solidFill>
            <a:miter lim="800000"/>
            <a:headEnd/>
            <a:tailEnd/>
          </a:ln>
        </p:spPr>
        <p:txBody>
          <a:bodyPr wrap="none" anchor="ctr"/>
          <a:lstStyle/>
          <a:p>
            <a:pPr algn="ctr" eaLnBrk="0" hangingPunct="0"/>
            <a:r>
              <a:rPr lang="en-US" sz="2400" b="1" dirty="0">
                <a:solidFill>
                  <a:schemeClr val="bg2"/>
                </a:solidFill>
                <a:latin typeface="+mn-lt"/>
                <a:cs typeface="Tahoma" pitchFamily="34" charset="0"/>
              </a:rPr>
              <a:t>$900 Discount/12 months = $75</a:t>
            </a:r>
          </a:p>
          <a:p>
            <a:pPr algn="ctr" eaLnBrk="0" hangingPunct="0"/>
            <a:r>
              <a:rPr lang="en-US" sz="2400" b="1" dirty="0">
                <a:solidFill>
                  <a:schemeClr val="bg2"/>
                </a:solidFill>
                <a:latin typeface="+mn-lt"/>
                <a:cs typeface="Tahoma" pitchFamily="34" charset="0"/>
              </a:rPr>
              <a:t>$75 </a:t>
            </a:r>
            <a:r>
              <a:rPr lang="en-US" sz="2400" b="1" dirty="0" smtClean="0">
                <a:solidFill>
                  <a:schemeClr val="bg2"/>
                </a:solidFill>
                <a:latin typeface="+mn-lt"/>
                <a:cs typeface="Tahoma" pitchFamily="34" charset="0"/>
              </a:rPr>
              <a:t>× </a:t>
            </a:r>
            <a:r>
              <a:rPr lang="en-US" sz="2400" b="1" dirty="0">
                <a:solidFill>
                  <a:schemeClr val="bg2"/>
                </a:solidFill>
                <a:latin typeface="+mn-lt"/>
                <a:cs typeface="Tahoma" pitchFamily="34" charset="0"/>
              </a:rPr>
              <a:t>10 months = $750</a:t>
            </a:r>
          </a:p>
        </p:txBody>
      </p:sp>
    </p:spTree>
    <p:extLst>
      <p:ext uri="{BB962C8B-B14F-4D97-AF65-F5344CB8AC3E}">
        <p14:creationId xmlns:p14="http://schemas.microsoft.com/office/powerpoint/2010/main" val="37345986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3000" b="1" dirty="0">
                <a:ea typeface="Tahoma" panose="020B0604030504040204" pitchFamily="34" charset="0"/>
                <a:cs typeface="Tahoma" panose="020B0604030504040204" pitchFamily="34" charset="0"/>
              </a:rPr>
              <a:t>Exhibit 9.7: Panel A &amp; B – Transactions and Ledger Accounts</a:t>
            </a:r>
          </a:p>
        </p:txBody>
      </p:sp>
      <p:sp>
        <p:nvSpPr>
          <p:cNvPr id="3" name="Content Placeholder 2"/>
          <p:cNvSpPr>
            <a:spLocks noGrp="1"/>
          </p:cNvSpPr>
          <p:nvPr>
            <p:ph idx="1"/>
          </p:nvPr>
        </p:nvSpPr>
        <p:spPr/>
        <p:txBody>
          <a:bodyPr/>
          <a:lstStyle/>
          <a:p>
            <a:pPr marL="0" indent="0">
              <a:spcBef>
                <a:spcPts val="0"/>
              </a:spcBef>
              <a:spcAft>
                <a:spcPts val="0"/>
              </a:spcAft>
              <a:buNone/>
            </a:pPr>
            <a:r>
              <a:rPr lang="en-US" sz="1300" b="1" dirty="0">
                <a:solidFill>
                  <a:srgbClr val="C30C20"/>
                </a:solidFill>
                <a:ea typeface="Tahoma" panose="020B0604030504040204" pitchFamily="34" charset="0"/>
                <a:cs typeface="Tahoma" panose="020B0604030504040204" pitchFamily="34" charset="0"/>
              </a:rPr>
              <a:t>Panel A: Transaction Summary</a:t>
            </a:r>
          </a:p>
          <a:p>
            <a:pPr>
              <a:spcBef>
                <a:spcPts val="0"/>
              </a:spcBef>
              <a:spcAft>
                <a:spcPts val="0"/>
              </a:spcAft>
              <a:buFont typeface="+mj-lt"/>
              <a:buAutoNum type="arabicPeriod"/>
            </a:pPr>
            <a:r>
              <a:rPr lang="en-US" sz="1300" dirty="0" smtClean="0">
                <a:ea typeface="Tahoma" panose="020B0604030504040204" pitchFamily="34" charset="0"/>
                <a:cs typeface="Tahoma" panose="020B0604030504040204" pitchFamily="34" charset="0"/>
              </a:rPr>
              <a:t>Beacon </a:t>
            </a:r>
            <a:r>
              <a:rPr lang="en-US" sz="1300" dirty="0">
                <a:ea typeface="Tahoma" panose="020B0604030504040204" pitchFamily="34" charset="0"/>
                <a:cs typeface="Tahoma" panose="020B0604030504040204" pitchFamily="34" charset="0"/>
              </a:rPr>
              <a:t>issued a $10,000 face-value, one-year discount note with a </a:t>
            </a:r>
            <a:r>
              <a:rPr lang="en-US" sz="1300" dirty="0" smtClean="0">
                <a:ea typeface="Tahoma" panose="020B0604030504040204" pitchFamily="34" charset="0"/>
                <a:cs typeface="Tahoma" panose="020B0604030504040204" pitchFamily="34" charset="0"/>
              </a:rPr>
              <a:t>9 percent discount </a:t>
            </a:r>
            <a:r>
              <a:rPr lang="en-US" sz="1300" dirty="0">
                <a:ea typeface="Tahoma" panose="020B0604030504040204" pitchFamily="34" charset="0"/>
                <a:cs typeface="Tahoma" panose="020B0604030504040204" pitchFamily="34" charset="0"/>
              </a:rPr>
              <a:t>rate.  </a:t>
            </a:r>
            <a:endParaRPr lang="en-US" sz="1300" dirty="0" smtClean="0">
              <a:ea typeface="Tahoma" panose="020B0604030504040204" pitchFamily="34" charset="0"/>
              <a:cs typeface="Tahoma" panose="020B0604030504040204" pitchFamily="34" charset="0"/>
            </a:endParaRPr>
          </a:p>
          <a:p>
            <a:pPr>
              <a:spcBef>
                <a:spcPts val="0"/>
              </a:spcBef>
              <a:spcAft>
                <a:spcPts val="0"/>
              </a:spcAft>
              <a:buFont typeface="+mj-lt"/>
              <a:buAutoNum type="arabicPeriod"/>
            </a:pPr>
            <a:r>
              <a:rPr lang="en-US" sz="1300" dirty="0" smtClean="0">
                <a:ea typeface="Tahoma" panose="020B0604030504040204" pitchFamily="34" charset="0"/>
                <a:cs typeface="Tahoma" panose="020B0604030504040204" pitchFamily="34" charset="0"/>
              </a:rPr>
              <a:t>Beacon </a:t>
            </a:r>
            <a:r>
              <a:rPr lang="en-US" sz="1300" dirty="0">
                <a:ea typeface="Tahoma" panose="020B0604030504040204" pitchFamily="34" charset="0"/>
                <a:cs typeface="Tahoma" panose="020B0604030504040204" pitchFamily="34" charset="0"/>
              </a:rPr>
              <a:t>paid $8,000 cash for operating expenses. </a:t>
            </a:r>
          </a:p>
          <a:p>
            <a:pPr>
              <a:spcBef>
                <a:spcPts val="0"/>
              </a:spcBef>
              <a:spcAft>
                <a:spcPts val="0"/>
              </a:spcAft>
              <a:buFont typeface="+mj-lt"/>
              <a:buAutoNum type="arabicPeriod"/>
            </a:pPr>
            <a:r>
              <a:rPr lang="en-US" sz="1300" dirty="0" smtClean="0">
                <a:ea typeface="Tahoma" panose="020B0604030504040204" pitchFamily="34" charset="0"/>
                <a:cs typeface="Tahoma" panose="020B0604030504040204" pitchFamily="34" charset="0"/>
              </a:rPr>
              <a:t>Beacon </a:t>
            </a:r>
            <a:r>
              <a:rPr lang="en-US" sz="1300" dirty="0">
                <a:ea typeface="Tahoma" panose="020B0604030504040204" pitchFamily="34" charset="0"/>
                <a:cs typeface="Tahoma" panose="020B0604030504040204" pitchFamily="34" charset="0"/>
              </a:rPr>
              <a:t>earned cash service revenue of $12,000. </a:t>
            </a:r>
          </a:p>
          <a:p>
            <a:pPr>
              <a:spcBef>
                <a:spcPts val="0"/>
              </a:spcBef>
              <a:spcAft>
                <a:spcPts val="0"/>
              </a:spcAft>
              <a:buFont typeface="+mj-lt"/>
              <a:buAutoNum type="arabicPeriod"/>
            </a:pPr>
            <a:r>
              <a:rPr lang="en-US" sz="1300" dirty="0" smtClean="0">
                <a:ea typeface="Tahoma" panose="020B0604030504040204" pitchFamily="34" charset="0"/>
                <a:cs typeface="Tahoma" panose="020B0604030504040204" pitchFamily="34" charset="0"/>
              </a:rPr>
              <a:t>Beacon </a:t>
            </a:r>
            <a:r>
              <a:rPr lang="en-US" sz="1300" dirty="0">
                <a:ea typeface="Tahoma" panose="020B0604030504040204" pitchFamily="34" charset="0"/>
                <a:cs typeface="Tahoma" panose="020B0604030504040204" pitchFamily="34" charset="0"/>
              </a:rPr>
              <a:t>recognized $750 of accrued interest expense.</a:t>
            </a:r>
          </a:p>
          <a:p>
            <a:pPr>
              <a:spcBef>
                <a:spcPts val="0"/>
              </a:spcBef>
              <a:spcAft>
                <a:spcPts val="0"/>
              </a:spcAft>
              <a:buFont typeface="+mj-lt"/>
              <a:buAutoNum type="arabicPeriod"/>
            </a:pPr>
            <a:r>
              <a:rPr lang="en-US" sz="1300" dirty="0" smtClean="0">
                <a:ea typeface="Tahoma" panose="020B0604030504040204" pitchFamily="34" charset="0"/>
                <a:cs typeface="Tahoma" panose="020B0604030504040204" pitchFamily="34" charset="0"/>
              </a:rPr>
              <a:t>Beacon </a:t>
            </a:r>
            <a:r>
              <a:rPr lang="en-US" sz="1300" dirty="0">
                <a:ea typeface="Tahoma" panose="020B0604030504040204" pitchFamily="34" charset="0"/>
                <a:cs typeface="Tahoma" panose="020B0604030504040204" pitchFamily="34" charset="0"/>
              </a:rPr>
              <a:t>closed the revenue and expense accounts. The letters </a:t>
            </a:r>
            <a:r>
              <a:rPr lang="en-US" sz="1300" i="1" dirty="0" smtClean="0">
                <a:ea typeface="Tahoma" panose="020B0604030504040204" pitchFamily="34" charset="0"/>
                <a:cs typeface="Tahoma" panose="020B0604030504040204" pitchFamily="34" charset="0"/>
              </a:rPr>
              <a:t>cl</a:t>
            </a:r>
            <a:r>
              <a:rPr lang="en-US" sz="1300" dirty="0" smtClean="0">
                <a:ea typeface="Tahoma" panose="020B0604030504040204" pitchFamily="34" charset="0"/>
                <a:cs typeface="Tahoma" panose="020B0604030504040204" pitchFamily="34" charset="0"/>
              </a:rPr>
              <a:t> </a:t>
            </a:r>
            <a:r>
              <a:rPr lang="en-US" sz="1300" dirty="0">
                <a:ea typeface="Tahoma" panose="020B0604030504040204" pitchFamily="34" charset="0"/>
                <a:cs typeface="Tahoma" panose="020B0604030504040204" pitchFamily="34" charset="0"/>
              </a:rPr>
              <a:t>are the posting reference for the closing entry</a:t>
            </a:r>
            <a:r>
              <a:rPr lang="en-US" sz="1300" dirty="0" smtClean="0">
                <a:ea typeface="Tahoma" panose="020B0604030504040204" pitchFamily="34" charset="0"/>
                <a:cs typeface="Tahoma" panose="020B0604030504040204" pitchFamily="34" charset="0"/>
              </a:rPr>
              <a:t>.</a:t>
            </a:r>
          </a:p>
          <a:p>
            <a:pPr marL="0" indent="0">
              <a:lnSpc>
                <a:spcPct val="50000"/>
              </a:lnSpc>
              <a:spcBef>
                <a:spcPts val="0"/>
              </a:spcBef>
              <a:spcAft>
                <a:spcPts val="0"/>
              </a:spcAft>
              <a:buNone/>
            </a:pPr>
            <a:endParaRPr lang="en-US" sz="1300" dirty="0">
              <a:ea typeface="Tahoma" panose="020B0604030504040204" pitchFamily="34" charset="0"/>
              <a:cs typeface="Tahoma" panose="020B0604030504040204" pitchFamily="34" charset="0"/>
            </a:endParaRPr>
          </a:p>
          <a:p>
            <a:pPr marL="0" indent="0">
              <a:spcBef>
                <a:spcPts val="0"/>
              </a:spcBef>
              <a:spcAft>
                <a:spcPts val="0"/>
              </a:spcAft>
              <a:buNone/>
            </a:pPr>
            <a:r>
              <a:rPr lang="en-US" sz="1300" b="1" dirty="0" smtClean="0">
                <a:solidFill>
                  <a:srgbClr val="C30C20"/>
                </a:solidFill>
                <a:ea typeface="Tahoma" panose="020B0604030504040204" pitchFamily="34" charset="0"/>
                <a:cs typeface="Tahoma" panose="020B0604030504040204" pitchFamily="34" charset="0"/>
              </a:rPr>
              <a:t>Panel B: General Ledger:</a:t>
            </a:r>
            <a:endParaRPr lang="en-US" sz="1300" b="1" dirty="0">
              <a:solidFill>
                <a:srgbClr val="C30C20"/>
              </a:solidFill>
              <a:ea typeface="Tahoma" panose="020B0604030504040204" pitchFamily="34" charset="0"/>
              <a:cs typeface="Tahoma" panose="020B0604030504040204" pitchFamily="34" charset="0"/>
            </a:endParaRPr>
          </a:p>
          <a:p>
            <a:endParaRPr lang="en-US" sz="1400"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47</a:t>
            </a:fld>
            <a:endParaRPr lang="en-US" dirty="0">
              <a:solidFill>
                <a:schemeClr val="bg1"/>
              </a:solidFill>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09778330"/>
              </p:ext>
            </p:extLst>
          </p:nvPr>
        </p:nvGraphicFramePr>
        <p:xfrm>
          <a:off x="1219200" y="2865123"/>
          <a:ext cx="6790914" cy="3047996"/>
        </p:xfrm>
        <a:graphic>
          <a:graphicData uri="http://schemas.openxmlformats.org/drawingml/2006/table">
            <a:tbl>
              <a:tblPr firstRow="1" firstCol="1" bandRow="1"/>
              <a:tblGrid>
                <a:gridCol w="999957"/>
                <a:gridCol w="918327"/>
                <a:gridCol w="255876"/>
                <a:gridCol w="1200890"/>
                <a:gridCol w="988968"/>
                <a:gridCol w="255876"/>
                <a:gridCol w="1111412"/>
                <a:gridCol w="1059608"/>
              </a:tblGrid>
              <a:tr h="217714">
                <a:tc gridSpan="2">
                  <a:txBody>
                    <a:bodyPr/>
                    <a:lstStyle/>
                    <a:p>
                      <a:pPr marL="0" marR="0" algn="ct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Assets</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marR="0" algn="ct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Liabilities</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marR="0" algn="ct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Equity</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r>
              <a:tr h="217714">
                <a:tc gridSpan="2">
                  <a:txBody>
                    <a:bodyPr/>
                    <a:lstStyle/>
                    <a:p>
                      <a:pPr marL="0" marR="0" algn="ct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Cash</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Notes Payable</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Retained Earnings</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217714">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(1) 9,100</a:t>
                      </a:r>
                    </a:p>
                  </a:txBody>
                  <a:tcPr marL="84769" marR="84769"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8,000 (2)</a:t>
                      </a:r>
                    </a:p>
                  </a:txBody>
                  <a:tcPr marL="84769" marR="84769"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10,000 (1)</a:t>
                      </a:r>
                    </a:p>
                  </a:txBody>
                  <a:tcPr marL="84769" marR="84769"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3,250 (cl)</a:t>
                      </a:r>
                    </a:p>
                  </a:txBody>
                  <a:tcPr marL="84769" marR="84769"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r>
              <a:tr h="217714">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(3) 12,000</a:t>
                      </a:r>
                    </a:p>
                  </a:txBody>
                  <a:tcPr marL="84769" marR="84769"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u="dbl" dirty="0">
                          <a:effectLst/>
                          <a:latin typeface="+mn-lt"/>
                          <a:ea typeface="Calibri" panose="020F0502020204030204" pitchFamily="34" charset="0"/>
                          <a:cs typeface="Times New Roman" panose="02020603050405020304" pitchFamily="18" charset="0"/>
                        </a:rPr>
                        <a:t>10,000 Bal.</a:t>
                      </a:r>
                      <a:endParaRPr lang="en-US" sz="1300" dirty="0">
                        <a:effectLst/>
                        <a:latin typeface="+mn-lt"/>
                        <a:ea typeface="Calibri" panose="020F0502020204030204" pitchFamily="34" charset="0"/>
                        <a:cs typeface="Times New Roman" panose="02020603050405020304" pitchFamily="18" charset="0"/>
                      </a:endParaRPr>
                    </a:p>
                  </a:txBody>
                  <a:tcPr marL="84769" marR="847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300" u="dbl" dirty="0">
                          <a:effectLst/>
                          <a:latin typeface="+mn-lt"/>
                          <a:ea typeface="Calibri" panose="020F0502020204030204" pitchFamily="34" charset="0"/>
                          <a:cs typeface="Times New Roman" panose="02020603050405020304" pitchFamily="18" charset="0"/>
                        </a:rPr>
                        <a:t>3,250 Bal.</a:t>
                      </a:r>
                      <a:endParaRPr lang="en-US" sz="1300" dirty="0">
                        <a:effectLst/>
                        <a:latin typeface="+mn-lt"/>
                        <a:ea typeface="Calibri" panose="020F0502020204030204" pitchFamily="34" charset="0"/>
                        <a:cs typeface="Times New Roman" panose="02020603050405020304" pitchFamily="18" charset="0"/>
                      </a:endParaRPr>
                    </a:p>
                  </a:txBody>
                  <a:tcPr marL="84769" marR="84769"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17714">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17714">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Bal. 13,100</a:t>
                      </a:r>
                    </a:p>
                  </a:txBody>
                  <a:tcPr marL="84769" marR="84769"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300" b="1" dirty="0">
                          <a:effectLst/>
                          <a:latin typeface="+mn-lt"/>
                          <a:ea typeface="Calibri" panose="020F0502020204030204" pitchFamily="34" charset="0"/>
                          <a:cs typeface="Times New Roman" panose="02020603050405020304" pitchFamily="18" charset="0"/>
                        </a:rPr>
                        <a:t>Discount on Notes Payable</a:t>
                      </a:r>
                      <a:endParaRPr lang="en-US" sz="1300" dirty="0">
                        <a:effectLst/>
                        <a:latin typeface="+mn-lt"/>
                        <a:ea typeface="Calibri" panose="020F0502020204030204" pitchFamily="34" charset="0"/>
                        <a:cs typeface="Times New Roman" panose="02020603050405020304" pitchFamily="18" charset="0"/>
                      </a:endParaRP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Service Revenue</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217714">
                <a:tc>
                  <a:txBody>
                    <a:bodyPr/>
                    <a:lstStyle/>
                    <a:p>
                      <a:pPr marL="0" marR="0">
                        <a:lnSpc>
                          <a:spcPct val="107000"/>
                        </a:lnSpc>
                        <a:spcBef>
                          <a:spcPts val="0"/>
                        </a:spcBef>
                        <a:spcAft>
                          <a:spcPts val="0"/>
                        </a:spcAft>
                      </a:pPr>
                      <a:r>
                        <a:rPr lang="en-US" sz="1300" u="none" strike="noStrike" dirty="0">
                          <a:effectLst/>
                          <a:latin typeface="+mn-lt"/>
                          <a:ea typeface="Calibri" panose="020F0502020204030204" pitchFamily="34" charset="0"/>
                          <a:cs typeface="Times New Roman" panose="02020603050405020304" pitchFamily="18" charset="0"/>
                        </a:rPr>
                        <a:t> </a:t>
                      </a:r>
                      <a:endParaRPr lang="en-US" sz="1300" dirty="0">
                        <a:effectLst/>
                        <a:latin typeface="+mn-lt"/>
                        <a:ea typeface="Calibri" panose="020F0502020204030204" pitchFamily="34" charset="0"/>
                        <a:cs typeface="Times New Roman" panose="02020603050405020304" pitchFamily="18" charset="0"/>
                      </a:endParaRPr>
                    </a:p>
                  </a:txBody>
                  <a:tcPr marL="84769" marR="84769"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mj-lt"/>
                        <a:buAutoNum type="arabicParenBoth"/>
                      </a:pPr>
                      <a:r>
                        <a:rPr lang="en-US" sz="1300" dirty="0">
                          <a:effectLst/>
                          <a:latin typeface="+mn-lt"/>
                          <a:ea typeface="Calibri" panose="020F0502020204030204" pitchFamily="34" charset="0"/>
                          <a:cs typeface="Times New Roman" panose="02020603050405020304" pitchFamily="18" charset="0"/>
                        </a:rPr>
                        <a:t>    900</a:t>
                      </a:r>
                    </a:p>
                  </a:txBody>
                  <a:tcPr marL="84769" marR="847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750       (4)</a:t>
                      </a:r>
                    </a:p>
                  </a:txBody>
                  <a:tcPr marL="84769" marR="847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(cl)    12,000</a:t>
                      </a:r>
                    </a:p>
                  </a:txBody>
                  <a:tcPr marL="84769" marR="84769"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12,000  (3)</a:t>
                      </a:r>
                    </a:p>
                  </a:txBody>
                  <a:tcPr marL="84769" marR="84769"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r>
              <a:tr h="217714">
                <a:tc gridSpan="2">
                  <a:txBody>
                    <a:bodyPr/>
                    <a:lstStyle/>
                    <a:p>
                      <a:pPr marL="0" marR="0" algn="ct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u="dbl" dirty="0">
                          <a:effectLst/>
                          <a:latin typeface="+mn-lt"/>
                          <a:ea typeface="Calibri" panose="020F0502020204030204" pitchFamily="34" charset="0"/>
                          <a:cs typeface="Times New Roman" panose="02020603050405020304" pitchFamily="18" charset="0"/>
                        </a:rPr>
                        <a:t>Bal.            150</a:t>
                      </a:r>
                      <a:endParaRPr lang="en-US" sz="1300" dirty="0">
                        <a:effectLst/>
                        <a:latin typeface="+mn-lt"/>
                        <a:ea typeface="Calibri" panose="020F0502020204030204" pitchFamily="34" charset="0"/>
                        <a:cs typeface="Times New Roman" panose="02020603050405020304" pitchFamily="18" charset="0"/>
                      </a:endParaRPr>
                    </a:p>
                  </a:txBody>
                  <a:tcPr marL="84769" marR="847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300" u="dbl" dirty="0">
                          <a:effectLst/>
                          <a:latin typeface="+mn-lt"/>
                          <a:ea typeface="Calibri" panose="020F0502020204030204" pitchFamily="34" charset="0"/>
                          <a:cs typeface="Times New Roman" panose="02020603050405020304" pitchFamily="18" charset="0"/>
                        </a:rPr>
                        <a:t>0 Bal.</a:t>
                      </a:r>
                      <a:endParaRPr lang="en-US" sz="1300" dirty="0">
                        <a:effectLst/>
                        <a:latin typeface="+mn-lt"/>
                        <a:ea typeface="Calibri" panose="020F0502020204030204" pitchFamily="34" charset="0"/>
                        <a:cs typeface="Times New Roman" panose="02020603050405020304" pitchFamily="18" charset="0"/>
                      </a:endParaRPr>
                    </a:p>
                  </a:txBody>
                  <a:tcPr marL="84769" marR="847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17714">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Operating Expenses</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217714">
                <a:tc>
                  <a:txBody>
                    <a:bodyPr/>
                    <a:lstStyle/>
                    <a:p>
                      <a:pPr marL="0" marR="0">
                        <a:lnSpc>
                          <a:spcPct val="107000"/>
                        </a:lnSpc>
                        <a:spcBef>
                          <a:spcPts val="0"/>
                        </a:spcBef>
                        <a:spcAft>
                          <a:spcPts val="0"/>
                        </a:spcAft>
                      </a:pPr>
                      <a:r>
                        <a:rPr lang="en-US" sz="1300" u="none" strike="noStrike" dirty="0">
                          <a:effectLst/>
                          <a:latin typeface="+mn-lt"/>
                          <a:ea typeface="Calibri" panose="020F0502020204030204" pitchFamily="34" charset="0"/>
                          <a:cs typeface="Times New Roman" panose="02020603050405020304" pitchFamily="18" charset="0"/>
                        </a:rPr>
                        <a:t> </a:t>
                      </a:r>
                      <a:endParaRPr lang="en-US" sz="1300" dirty="0">
                        <a:effectLst/>
                        <a:latin typeface="+mn-lt"/>
                        <a:ea typeface="Calibri" panose="020F0502020204030204" pitchFamily="34" charset="0"/>
                        <a:cs typeface="Times New Roman" panose="02020603050405020304" pitchFamily="18" charset="0"/>
                      </a:endParaRPr>
                    </a:p>
                  </a:txBody>
                  <a:tcPr marL="84769" marR="8476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(2) 8,000</a:t>
                      </a:r>
                    </a:p>
                  </a:txBody>
                  <a:tcPr marL="84769" marR="84769"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8,000 (cl)</a:t>
                      </a:r>
                    </a:p>
                  </a:txBody>
                  <a:tcPr marL="84769" marR="84769"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r>
              <a:tr h="217714">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u="dbl" dirty="0">
                          <a:effectLst/>
                          <a:latin typeface="+mn-lt"/>
                          <a:ea typeface="Calibri" panose="020F0502020204030204" pitchFamily="34" charset="0"/>
                          <a:cs typeface="Times New Roman" panose="02020603050405020304" pitchFamily="18" charset="0"/>
                        </a:rPr>
                        <a:t>Bal.  0</a:t>
                      </a:r>
                      <a:endParaRPr lang="en-US" sz="1300" dirty="0">
                        <a:effectLst/>
                        <a:latin typeface="+mn-lt"/>
                        <a:ea typeface="Calibri" panose="020F0502020204030204" pitchFamily="34" charset="0"/>
                        <a:cs typeface="Times New Roman" panose="02020603050405020304" pitchFamily="18" charset="0"/>
                      </a:endParaRPr>
                    </a:p>
                  </a:txBody>
                  <a:tcPr marL="84769" marR="847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17714">
                <a:tc gridSpan="2">
                  <a:txBody>
                    <a:bodyPr/>
                    <a:lstStyle/>
                    <a:p>
                      <a:pPr marL="0" marR="0" algn="ct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Interest Expense</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217714">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(2) 750</a:t>
                      </a:r>
                    </a:p>
                  </a:txBody>
                  <a:tcPr marL="84769" marR="84769"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750 (cl)</a:t>
                      </a:r>
                    </a:p>
                  </a:txBody>
                  <a:tcPr marL="84769" marR="84769"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r>
              <a:tr h="217714">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a:noFill/>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u="dbl" dirty="0">
                          <a:effectLst/>
                          <a:latin typeface="+mn-lt"/>
                          <a:ea typeface="Calibri" panose="020F0502020204030204" pitchFamily="34" charset="0"/>
                          <a:cs typeface="Times New Roman" panose="02020603050405020304" pitchFamily="18" charset="0"/>
                        </a:rPr>
                        <a:t>Bal. 0</a:t>
                      </a:r>
                      <a:endParaRPr lang="en-US" sz="1300" dirty="0">
                        <a:effectLst/>
                        <a:latin typeface="+mn-lt"/>
                        <a:ea typeface="Calibri" panose="020F0502020204030204" pitchFamily="34" charset="0"/>
                        <a:cs typeface="Times New Roman" panose="02020603050405020304" pitchFamily="18" charset="0"/>
                      </a:endParaRPr>
                    </a:p>
                  </a:txBody>
                  <a:tcPr marL="84769" marR="847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300" dirty="0">
                          <a:effectLst/>
                          <a:latin typeface="+mn-lt"/>
                          <a:ea typeface="Calibri" panose="020F0502020204030204" pitchFamily="34" charset="0"/>
                          <a:cs typeface="Times New Roman" panose="02020603050405020304" pitchFamily="18" charset="0"/>
                        </a:rPr>
                        <a:t> </a:t>
                      </a:r>
                    </a:p>
                  </a:txBody>
                  <a:tcPr marL="84769" marR="847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r>
            </a:tbl>
          </a:graphicData>
        </a:graphic>
      </p:graphicFrame>
    </p:spTree>
    <p:extLst>
      <p:ext uri="{BB962C8B-B14F-4D97-AF65-F5344CB8AC3E}">
        <p14:creationId xmlns:p14="http://schemas.microsoft.com/office/powerpoint/2010/main" val="81483729"/>
      </p:ext>
    </p:extLst>
  </p:cSld>
  <p:clrMapOvr>
    <a:masterClrMapping/>
  </p:clrMapOvr>
  <p:transition xmlns:p14="http://schemas.microsoft.com/office/powerpoint/2010/mai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3400" b="1" dirty="0">
                <a:ea typeface="Tahoma" panose="020B0604030504040204" pitchFamily="34" charset="0"/>
                <a:cs typeface="Tahoma" panose="020B0604030504040204" pitchFamily="34" charset="0"/>
              </a:rPr>
              <a:t>Exhibit 9.7: Panel C </a:t>
            </a:r>
            <a:r>
              <a:rPr lang="en-US" sz="3400" b="1" dirty="0" smtClean="0">
                <a:ea typeface="Tahoma" panose="020B0604030504040204" pitchFamily="34" charset="0"/>
                <a:cs typeface="Tahoma" panose="020B0604030504040204" pitchFamily="34" charset="0"/>
              </a:rPr>
              <a:t>— </a:t>
            </a:r>
            <a:r>
              <a:rPr lang="en-US" sz="3400" b="1" dirty="0">
                <a:ea typeface="Tahoma" panose="020B0604030504040204" pitchFamily="34" charset="0"/>
                <a:cs typeface="Tahoma" panose="020B0604030504040204" pitchFamily="34" charset="0"/>
              </a:rPr>
              <a:t>Financial Statements</a:t>
            </a:r>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48</a:t>
            </a:fld>
            <a:endParaRPr lang="en-US" dirty="0">
              <a:solidFill>
                <a:schemeClr val="bg1"/>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84553364"/>
              </p:ext>
            </p:extLst>
          </p:nvPr>
        </p:nvGraphicFramePr>
        <p:xfrm>
          <a:off x="381000" y="1219200"/>
          <a:ext cx="8381797" cy="3868471"/>
        </p:xfrm>
        <a:graphic>
          <a:graphicData uri="http://schemas.openxmlformats.org/drawingml/2006/table">
            <a:tbl>
              <a:tblPr firstRow="1" firstCol="1" bandRow="1"/>
              <a:tblGrid>
                <a:gridCol w="1351902"/>
                <a:gridCol w="1027446"/>
                <a:gridCol w="162229"/>
                <a:gridCol w="1302633"/>
                <a:gridCol w="564795"/>
                <a:gridCol w="564795"/>
                <a:gridCol w="161027"/>
                <a:gridCol w="1959358"/>
                <a:gridCol w="578013"/>
                <a:gridCol w="709599"/>
              </a:tblGrid>
              <a:tr h="169739">
                <a:tc gridSpan="2">
                  <a:txBody>
                    <a:bodyPr/>
                    <a:lstStyle/>
                    <a:p>
                      <a:pPr marL="0" marR="0" algn="ctr">
                        <a:lnSpc>
                          <a:spcPct val="107000"/>
                        </a:lnSpc>
                        <a:spcBef>
                          <a:spcPts val="0"/>
                        </a:spcBef>
                        <a:spcAft>
                          <a:spcPts val="800"/>
                        </a:spcAft>
                      </a:pPr>
                      <a:r>
                        <a:rPr lang="en-US" sz="1100" b="1" dirty="0">
                          <a:effectLst/>
                          <a:latin typeface="+mn-lt"/>
                          <a:ea typeface="Calibri" panose="020F0502020204030204" pitchFamily="34" charset="0"/>
                          <a:cs typeface="Times New Roman" panose="02020603050405020304" pitchFamily="18" charset="0"/>
                        </a:rPr>
                        <a:t>Year 1, Income Statement</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a:txBody>
                    <a:bodyPr/>
                    <a:lstStyle/>
                    <a:p>
                      <a:pPr marL="0" marR="0" algn="ctr">
                        <a:lnSpc>
                          <a:spcPct val="107000"/>
                        </a:lnSpc>
                        <a:spcBef>
                          <a:spcPts val="0"/>
                        </a:spcBef>
                        <a:spcAft>
                          <a:spcPts val="800"/>
                        </a:spcAft>
                      </a:pPr>
                      <a:r>
                        <a:rPr lang="en-US" sz="1100" b="1"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gridSpan="3">
                  <a:txBody>
                    <a:bodyPr/>
                    <a:lstStyle/>
                    <a:p>
                      <a:pPr marL="0" marR="0" algn="ctr">
                        <a:lnSpc>
                          <a:spcPct val="107000"/>
                        </a:lnSpc>
                        <a:spcBef>
                          <a:spcPts val="0"/>
                        </a:spcBef>
                        <a:spcAft>
                          <a:spcPts val="800"/>
                        </a:spcAft>
                      </a:pPr>
                      <a:r>
                        <a:rPr lang="en-US" sz="1100" b="1" dirty="0">
                          <a:effectLst/>
                          <a:latin typeface="+mn-lt"/>
                          <a:ea typeface="Calibri" panose="020F0502020204030204" pitchFamily="34" charset="0"/>
                          <a:cs typeface="Times New Roman" panose="02020603050405020304" pitchFamily="18" charset="0"/>
                        </a:rPr>
                        <a:t>12/31/Yr. 1 Balance Sheet</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7A7"/>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800"/>
                        </a:spcAft>
                      </a:pPr>
                      <a:r>
                        <a:rPr lang="en-US" sz="1100" b="1"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gridSpan="3">
                  <a:txBody>
                    <a:bodyPr/>
                    <a:lstStyle/>
                    <a:p>
                      <a:pPr marL="0" marR="0" algn="ctr">
                        <a:lnSpc>
                          <a:spcPct val="107000"/>
                        </a:lnSpc>
                        <a:spcBef>
                          <a:spcPts val="0"/>
                        </a:spcBef>
                        <a:spcAft>
                          <a:spcPts val="800"/>
                        </a:spcAft>
                      </a:pPr>
                      <a:r>
                        <a:rPr lang="en-US" sz="1100" b="1" dirty="0">
                          <a:effectLst/>
                          <a:latin typeface="+mn-lt"/>
                          <a:ea typeface="Calibri" panose="020F0502020204030204" pitchFamily="34" charset="0"/>
                          <a:cs typeface="Times New Roman" panose="02020603050405020304" pitchFamily="18" charset="0"/>
                        </a:rPr>
                        <a:t>Yr. 1 Statement of Cash Flows</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r>
              <a:tr h="169739">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Service Revenue</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$12,000</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b="1" dirty="0">
                          <a:effectLst/>
                          <a:latin typeface="+mn-lt"/>
                          <a:ea typeface="Calibri" panose="020F0502020204030204" pitchFamily="34" charset="0"/>
                          <a:cs typeface="Times New Roman" panose="02020603050405020304" pitchFamily="18" charset="0"/>
                        </a:rPr>
                        <a:t>Assets</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Operating Activities</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39477">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Operating Expenses</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u="sng" dirty="0">
                          <a:effectLst/>
                          <a:latin typeface="+mn-lt"/>
                          <a:ea typeface="Calibri" panose="020F0502020204030204" pitchFamily="34" charset="0"/>
                          <a:cs typeface="Times New Roman" panose="02020603050405020304" pitchFamily="18" charset="0"/>
                        </a:rPr>
                        <a:t>(8,000)</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Cash</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$13,100</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Inflow from customers</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$12,000</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39477">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Operating Income</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4,000</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Total assets</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u="dbl" dirty="0">
                          <a:effectLst/>
                          <a:latin typeface="+mn-lt"/>
                          <a:ea typeface="Calibri" panose="020F0502020204030204" pitchFamily="34" charset="0"/>
                          <a:cs typeface="Times New Roman" panose="02020603050405020304" pitchFamily="18" charset="0"/>
                        </a:rPr>
                        <a:t>$13,100</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Outflow for expenses</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u="sng" dirty="0">
                          <a:effectLst/>
                          <a:latin typeface="+mn-lt"/>
                          <a:ea typeface="Calibri" panose="020F0502020204030204" pitchFamily="34" charset="0"/>
                          <a:cs typeface="Times New Roman" panose="02020603050405020304" pitchFamily="18" charset="0"/>
                        </a:rPr>
                        <a:t>(8,000)</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620199">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Interest Expense</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u="sng" dirty="0">
                          <a:effectLst/>
                          <a:latin typeface="+mn-lt"/>
                          <a:ea typeface="Calibri" panose="020F0502020204030204" pitchFamily="34" charset="0"/>
                          <a:cs typeface="Times New Roman" panose="02020603050405020304" pitchFamily="18" charset="0"/>
                        </a:rPr>
                        <a:t>750</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b="1" dirty="0">
                          <a:effectLst/>
                          <a:latin typeface="+mn-lt"/>
                          <a:ea typeface="Calibri" panose="020F0502020204030204" pitchFamily="34" charset="0"/>
                          <a:cs typeface="Times New Roman" panose="02020603050405020304" pitchFamily="18" charset="0"/>
                        </a:rPr>
                        <a:t>Liabilities</a:t>
                      </a:r>
                      <a:endParaRPr lang="en-US" sz="11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mn-lt"/>
                          <a:ea typeface="Calibri" panose="020F0502020204030204" pitchFamily="34" charset="0"/>
                          <a:cs typeface="Times New Roman" panose="02020603050405020304" pitchFamily="18" charset="0"/>
                        </a:rPr>
                        <a:t>     </a:t>
                      </a:r>
                      <a:r>
                        <a:rPr lang="en-US" sz="1100" dirty="0">
                          <a:effectLst/>
                          <a:latin typeface="+mn-lt"/>
                          <a:ea typeface="Calibri" panose="020F0502020204030204" pitchFamily="34" charset="0"/>
                          <a:cs typeface="Times New Roman" panose="02020603050405020304" pitchFamily="18" charset="0"/>
                        </a:rPr>
                        <a:t>Notes Payable</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100" u="none" strike="noStrike"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$10,000</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Net cash inflow from operating activities</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u="none" strike="noStrike"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4,000</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38916">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Net income</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u="dbl" dirty="0">
                          <a:effectLst/>
                          <a:latin typeface="+mn-lt"/>
                          <a:ea typeface="Calibri" panose="020F0502020204030204" pitchFamily="34" charset="0"/>
                          <a:cs typeface="Times New Roman" panose="02020603050405020304" pitchFamily="18" charset="0"/>
                        </a:rPr>
                        <a:t>$3,250</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Less: Disc on Note</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u="sng" dirty="0">
                          <a:effectLst/>
                          <a:latin typeface="+mn-lt"/>
                          <a:ea typeface="Calibri" panose="020F0502020204030204" pitchFamily="34" charset="0"/>
                          <a:cs typeface="Times New Roman" panose="02020603050405020304" pitchFamily="18" charset="0"/>
                        </a:rPr>
                        <a:t>     (150)</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Investing activities</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0</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9739">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b="1" dirty="0">
                          <a:effectLst/>
                          <a:latin typeface="+mn-lt"/>
                          <a:ea typeface="Calibri" panose="020F0502020204030204" pitchFamily="34" charset="0"/>
                          <a:cs typeface="Times New Roman" panose="02020603050405020304" pitchFamily="18" charset="0"/>
                        </a:rPr>
                        <a:t>Total Liabilities</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$9,850</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Financing activities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9739">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b="1" dirty="0">
                          <a:effectLst/>
                          <a:latin typeface="+mn-lt"/>
                          <a:ea typeface="Calibri" panose="020F0502020204030204" pitchFamily="34" charset="0"/>
                          <a:cs typeface="Times New Roman" panose="02020603050405020304" pitchFamily="18" charset="0"/>
                        </a:rPr>
                        <a:t>Stockholders’ Equity    </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Inflow from creditors</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u="sng" dirty="0">
                          <a:effectLst/>
                          <a:latin typeface="+mn-lt"/>
                          <a:ea typeface="Calibri" panose="020F0502020204030204" pitchFamily="34" charset="0"/>
                          <a:cs typeface="Times New Roman" panose="02020603050405020304" pitchFamily="18" charset="0"/>
                        </a:rPr>
                        <a:t>9,100</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9739">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Retained Earnings</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100" u="sng" dirty="0">
                          <a:effectLst/>
                          <a:latin typeface="+mn-lt"/>
                          <a:ea typeface="Calibri" panose="020F0502020204030204" pitchFamily="34" charset="0"/>
                          <a:cs typeface="Times New Roman" panose="02020603050405020304" pitchFamily="18" charset="0"/>
                        </a:rPr>
                        <a:t>3,250</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Net change in cash</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13,100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39477">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Total liab. &amp; stck. equity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100" u="none" strike="noStrike"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100" u="dbl" dirty="0">
                          <a:effectLst/>
                          <a:latin typeface="+mn-lt"/>
                          <a:ea typeface="Calibri" panose="020F0502020204030204" pitchFamily="34" charset="0"/>
                          <a:cs typeface="Times New Roman" panose="02020603050405020304" pitchFamily="18" charset="0"/>
                        </a:rPr>
                        <a:t>$13,100</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Plus: Beginning cash balance</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u="sng" dirty="0">
                          <a:effectLst/>
                          <a:latin typeface="+mn-lt"/>
                          <a:ea typeface="Calibri" panose="020F0502020204030204" pitchFamily="34" charset="0"/>
                          <a:cs typeface="Times New Roman" panose="02020603050405020304" pitchFamily="18" charset="0"/>
                        </a:rPr>
                        <a:t>        0</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9739">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100" u="none" strike="noStrike"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Ending cash balance</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u="dbl" dirty="0">
                          <a:effectLst/>
                          <a:latin typeface="+mn-lt"/>
                          <a:ea typeface="Calibri" panose="020F0502020204030204" pitchFamily="34" charset="0"/>
                          <a:cs typeface="Times New Roman" panose="02020603050405020304" pitchFamily="18" charset="0"/>
                        </a:rPr>
                        <a:t>$13,100</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9739">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100" u="none" strike="noStrike"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u="none" strike="noStrike"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9739">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100" u="none" strike="noStrike"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9739">
                <a:tc gridSpan="10">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64891" marR="64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456200579"/>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September 1 transaction</a:t>
            </a:r>
            <a:endParaRPr lang="en-US" sz="32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dirty="0"/>
              <a:t>On September 1, Year 1, Herrera Supply Company (HSC) borrowed $90,000 from the National Bank with a one-year term and a 9% interest rate. This transaction: (1) increases assets (Cash) and (2) increases liabilities (Notes Payable). </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4</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1838441692"/>
              </p:ext>
            </p:extLst>
          </p:nvPr>
        </p:nvGraphicFramePr>
        <p:xfrm>
          <a:off x="304800" y="4267200"/>
          <a:ext cx="8664235" cy="1488585"/>
        </p:xfrm>
        <a:graphic>
          <a:graphicData uri="http://schemas.openxmlformats.org/drawingml/2006/table">
            <a:tbl>
              <a:tblPr firstRow="1" firstCol="1" bandRow="1">
                <a:tableStyleId>{5C22544A-7EE6-4342-B048-85BDC9FD1C3A}</a:tableStyleId>
              </a:tblPr>
              <a:tblGrid>
                <a:gridCol w="605004">
                  <a:extLst>
                    <a:ext uri="{9D8B030D-6E8A-4147-A177-3AD203B41FA5}">
                      <a16:colId xmlns="" xmlns:a16="http://schemas.microsoft.com/office/drawing/2014/main" val="4038268786"/>
                    </a:ext>
                  </a:extLst>
                </a:gridCol>
                <a:gridCol w="209930">
                  <a:extLst>
                    <a:ext uri="{9D8B030D-6E8A-4147-A177-3AD203B41FA5}">
                      <a16:colId xmlns="" xmlns:a16="http://schemas.microsoft.com/office/drawing/2014/main" val="3906683118"/>
                    </a:ext>
                  </a:extLst>
                </a:gridCol>
                <a:gridCol w="510019">
                  <a:extLst>
                    <a:ext uri="{9D8B030D-6E8A-4147-A177-3AD203B41FA5}">
                      <a16:colId xmlns="" xmlns:a16="http://schemas.microsoft.com/office/drawing/2014/main" val="2246321599"/>
                    </a:ext>
                  </a:extLst>
                </a:gridCol>
                <a:gridCol w="157896">
                  <a:extLst>
                    <a:ext uri="{9D8B030D-6E8A-4147-A177-3AD203B41FA5}">
                      <a16:colId xmlns="" xmlns:a16="http://schemas.microsoft.com/office/drawing/2014/main" val="1959332394"/>
                    </a:ext>
                  </a:extLst>
                </a:gridCol>
                <a:gridCol w="652662">
                  <a:extLst>
                    <a:ext uri="{9D8B030D-6E8A-4147-A177-3AD203B41FA5}">
                      <a16:colId xmlns="" xmlns:a16="http://schemas.microsoft.com/office/drawing/2014/main" val="3869363813"/>
                    </a:ext>
                  </a:extLst>
                </a:gridCol>
                <a:gridCol w="157896">
                  <a:extLst>
                    <a:ext uri="{9D8B030D-6E8A-4147-A177-3AD203B41FA5}">
                      <a16:colId xmlns="" xmlns:a16="http://schemas.microsoft.com/office/drawing/2014/main" val="695920123"/>
                    </a:ext>
                  </a:extLst>
                </a:gridCol>
                <a:gridCol w="726270">
                  <a:extLst>
                    <a:ext uri="{9D8B030D-6E8A-4147-A177-3AD203B41FA5}">
                      <a16:colId xmlns="" xmlns:a16="http://schemas.microsoft.com/office/drawing/2014/main" val="118549055"/>
                    </a:ext>
                  </a:extLst>
                </a:gridCol>
                <a:gridCol w="157896">
                  <a:extLst>
                    <a:ext uri="{9D8B030D-6E8A-4147-A177-3AD203B41FA5}">
                      <a16:colId xmlns="" xmlns:a16="http://schemas.microsoft.com/office/drawing/2014/main" val="2501135130"/>
                    </a:ext>
                  </a:extLst>
                </a:gridCol>
                <a:gridCol w="726270">
                  <a:extLst>
                    <a:ext uri="{9D8B030D-6E8A-4147-A177-3AD203B41FA5}">
                      <a16:colId xmlns="" xmlns:a16="http://schemas.microsoft.com/office/drawing/2014/main" val="322333968"/>
                    </a:ext>
                  </a:extLst>
                </a:gridCol>
                <a:gridCol w="157896">
                  <a:extLst>
                    <a:ext uri="{9D8B030D-6E8A-4147-A177-3AD203B41FA5}">
                      <a16:colId xmlns="" xmlns:a16="http://schemas.microsoft.com/office/drawing/2014/main" val="3352611176"/>
                    </a:ext>
                  </a:extLst>
                </a:gridCol>
                <a:gridCol w="781005">
                  <a:extLst>
                    <a:ext uri="{9D8B030D-6E8A-4147-A177-3AD203B41FA5}">
                      <a16:colId xmlns="" xmlns:a16="http://schemas.microsoft.com/office/drawing/2014/main" val="3201792686"/>
                    </a:ext>
                  </a:extLst>
                </a:gridCol>
                <a:gridCol w="157896">
                  <a:extLst>
                    <a:ext uri="{9D8B030D-6E8A-4147-A177-3AD203B41FA5}">
                      <a16:colId xmlns="" xmlns:a16="http://schemas.microsoft.com/office/drawing/2014/main" val="1493837017"/>
                    </a:ext>
                  </a:extLst>
                </a:gridCol>
                <a:gridCol w="707805">
                  <a:extLst>
                    <a:ext uri="{9D8B030D-6E8A-4147-A177-3AD203B41FA5}">
                      <a16:colId xmlns="" xmlns:a16="http://schemas.microsoft.com/office/drawing/2014/main" val="850383387"/>
                    </a:ext>
                  </a:extLst>
                </a:gridCol>
                <a:gridCol w="157896">
                  <a:extLst>
                    <a:ext uri="{9D8B030D-6E8A-4147-A177-3AD203B41FA5}">
                      <a16:colId xmlns="" xmlns:a16="http://schemas.microsoft.com/office/drawing/2014/main" val="3141023649"/>
                    </a:ext>
                  </a:extLst>
                </a:gridCol>
                <a:gridCol w="779542">
                  <a:extLst>
                    <a:ext uri="{9D8B030D-6E8A-4147-A177-3AD203B41FA5}">
                      <a16:colId xmlns="" xmlns:a16="http://schemas.microsoft.com/office/drawing/2014/main" val="2880056140"/>
                    </a:ext>
                  </a:extLst>
                </a:gridCol>
                <a:gridCol w="157896">
                  <a:extLst>
                    <a:ext uri="{9D8B030D-6E8A-4147-A177-3AD203B41FA5}">
                      <a16:colId xmlns="" xmlns:a16="http://schemas.microsoft.com/office/drawing/2014/main" val="101508216"/>
                    </a:ext>
                  </a:extLst>
                </a:gridCol>
                <a:gridCol w="707805">
                  <a:extLst>
                    <a:ext uri="{9D8B030D-6E8A-4147-A177-3AD203B41FA5}">
                      <a16:colId xmlns="" xmlns:a16="http://schemas.microsoft.com/office/drawing/2014/main" val="2089963319"/>
                    </a:ext>
                  </a:extLst>
                </a:gridCol>
                <a:gridCol w="157896">
                  <a:extLst>
                    <a:ext uri="{9D8B030D-6E8A-4147-A177-3AD203B41FA5}">
                      <a16:colId xmlns="" xmlns:a16="http://schemas.microsoft.com/office/drawing/2014/main" val="563581978"/>
                    </a:ext>
                  </a:extLst>
                </a:gridCol>
                <a:gridCol w="682728">
                  <a:extLst>
                    <a:ext uri="{9D8B030D-6E8A-4147-A177-3AD203B41FA5}">
                      <a16:colId xmlns="" xmlns:a16="http://schemas.microsoft.com/office/drawing/2014/main" val="4138122333"/>
                    </a:ext>
                  </a:extLst>
                </a:gridCol>
                <a:gridCol w="312027">
                  <a:extLst>
                    <a:ext uri="{9D8B030D-6E8A-4147-A177-3AD203B41FA5}">
                      <a16:colId xmlns="" xmlns:a16="http://schemas.microsoft.com/office/drawing/2014/main" val="2181816611"/>
                    </a:ext>
                  </a:extLst>
                </a:gridCol>
              </a:tblGrid>
              <a:tr h="496195">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Assets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t>
                      </a:r>
                    </a:p>
                  </a:txBody>
                  <a:tcPr marL="66248" marR="66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Liab.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Stockholders' Equity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496195">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248" marR="66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Van</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a:t>
                      </a:r>
                    </a:p>
                  </a:txBody>
                  <a:tcPr marL="66248" marR="66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Notes Payable</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Interest Payable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Common Stock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Retained Earnings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Revenue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r>
                        <a:rPr lang="en-US" sz="1000" b="1" dirty="0" smtClean="0">
                          <a:solidFill>
                            <a:schemeClr val="tx1"/>
                          </a:solidFill>
                          <a:effectLst/>
                          <a:latin typeface="+mn-lt"/>
                          <a:ea typeface="Tahoma" panose="020B0604030504040204" pitchFamily="34" charset="0"/>
                          <a:cs typeface="Tahoma" panose="020B0604030504040204" pitchFamily="34" charset="0"/>
                        </a:rPr>
                        <a:t>−</a:t>
                      </a:r>
                      <a:r>
                        <a:rPr lang="en-US" sz="1000" b="1" baseline="0" dirty="0" smtClean="0">
                          <a:solidFill>
                            <a:schemeClr val="tx1"/>
                          </a:solidFill>
                          <a:effectLst/>
                          <a:latin typeface="+mn-lt"/>
                          <a:ea typeface="Tahoma" panose="020B0604030504040204" pitchFamily="34" charset="0"/>
                          <a:cs typeface="Tahoma" panose="020B0604030504040204" pitchFamily="34" charset="0"/>
                        </a:rPr>
                        <a:t> </a:t>
                      </a:r>
                      <a:r>
                        <a:rPr lang="en-US" sz="1000" b="1" dirty="0" smtClean="0">
                          <a:solidFill>
                            <a:schemeClr val="tx1"/>
                          </a:solidFill>
                          <a:effectLst/>
                          <a:latin typeface="+mn-lt"/>
                          <a:ea typeface="Tahoma" panose="020B0604030504040204" pitchFamily="34" charset="0"/>
                          <a:cs typeface="Tahoma" panose="020B0604030504040204" pitchFamily="34" charset="0"/>
                        </a:rPr>
                        <a:t> </a:t>
                      </a:r>
                      <a:endParaRPr lang="en-US" sz="1000" b="1" dirty="0">
                        <a:solidFill>
                          <a:schemeClr val="tx1"/>
                        </a:solidFill>
                        <a:effectLst/>
                        <a:latin typeface="+mn-lt"/>
                        <a:ea typeface="Tahoma" panose="020B0604030504040204" pitchFamily="34" charset="0"/>
                        <a:cs typeface="Tahoma" panose="020B0604030504040204" pitchFamily="34" charset="0"/>
                      </a:endParaRP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Expenses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Net Income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Flow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496195">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90,000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248" marR="66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90,000</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n/a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n/a</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smtClean="0">
                          <a:solidFill>
                            <a:schemeClr val="tx1"/>
                          </a:solidFill>
                          <a:effectLst/>
                          <a:latin typeface="+mn-lt"/>
                          <a:ea typeface="Tahoma" panose="020B0604030504040204" pitchFamily="34" charset="0"/>
                          <a:cs typeface="Tahoma" panose="020B0604030504040204" pitchFamily="34" charset="0"/>
                        </a:rPr>
                        <a:t>−</a:t>
                      </a: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6248" marR="662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90,000</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FA</a:t>
                      </a:r>
                    </a:p>
                  </a:txBody>
                  <a:tcPr marL="66248" marR="6624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3394851188"/>
              </p:ext>
            </p:extLst>
          </p:nvPr>
        </p:nvGraphicFramePr>
        <p:xfrm>
          <a:off x="990600" y="2895600"/>
          <a:ext cx="6934200" cy="1066800"/>
        </p:xfrm>
        <a:graphic>
          <a:graphicData uri="http://schemas.openxmlformats.org/drawingml/2006/table">
            <a:tbl>
              <a:tblPr>
                <a:tableStyleId>{5C22544A-7EE6-4342-B048-85BDC9FD1C3A}</a:tableStyleId>
              </a:tblPr>
              <a:tblGrid>
                <a:gridCol w="1386840">
                  <a:extLst>
                    <a:ext uri="{9D8B030D-6E8A-4147-A177-3AD203B41FA5}">
                      <a16:colId xmlns="" xmlns:a16="http://schemas.microsoft.com/office/drawing/2014/main" val="1339959837"/>
                    </a:ext>
                  </a:extLst>
                </a:gridCol>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Sep. 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90,000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Notes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90,000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spTree>
    <p:extLst>
      <p:ext uri="{BB962C8B-B14F-4D97-AF65-F5344CB8AC3E}">
        <p14:creationId xmlns:p14="http://schemas.microsoft.com/office/powerpoint/2010/main" val="2176043604"/>
      </p:ext>
    </p:extLst>
  </p:cSld>
  <p:clrMapOvr>
    <a:masterClrMapping/>
  </p:clrMapOvr>
  <p:transition xmlns:p14="http://schemas.microsoft.com/office/powerpoint/2010/mai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2800" b="1" dirty="0">
                <a:ea typeface="Tahoma" panose="020B0604030504040204" pitchFamily="34" charset="0"/>
                <a:cs typeface="Tahoma" panose="020B0604030504040204" pitchFamily="34" charset="0"/>
              </a:rPr>
              <a:t>Accounting Events Affecting Year 2</a:t>
            </a:r>
            <a:r>
              <a:rPr lang="en-US" sz="2800" b="1" dirty="0" smtClean="0">
                <a:ea typeface="Tahoma" panose="020B0604030504040204" pitchFamily="34" charset="0"/>
                <a:cs typeface="Tahoma" panose="020B0604030504040204" pitchFamily="34" charset="0"/>
              </a:rPr>
              <a:t>: </a:t>
            </a:r>
            <a:br>
              <a:rPr lang="en-US" sz="2800" b="1" dirty="0" smtClean="0">
                <a:ea typeface="Tahoma" panose="020B0604030504040204" pitchFamily="34" charset="0"/>
                <a:cs typeface="Tahoma" panose="020B0604030504040204" pitchFamily="34" charset="0"/>
              </a:rPr>
            </a:br>
            <a:r>
              <a:rPr lang="en-US" sz="2800" b="1" dirty="0" smtClean="0">
                <a:ea typeface="Tahoma" panose="020B0604030504040204" pitchFamily="34" charset="0"/>
                <a:cs typeface="Tahoma" panose="020B0604030504040204" pitchFamily="34" charset="0"/>
              </a:rPr>
              <a:t>Repaying </a:t>
            </a:r>
            <a:r>
              <a:rPr lang="en-US" sz="2800" b="1" dirty="0">
                <a:ea typeface="Tahoma" panose="020B0604030504040204" pitchFamily="34" charset="0"/>
                <a:cs typeface="Tahoma" panose="020B0604030504040204" pitchFamily="34" charset="0"/>
              </a:rPr>
              <a:t>a Discount Note</a:t>
            </a:r>
          </a:p>
        </p:txBody>
      </p:sp>
      <p:sp>
        <p:nvSpPr>
          <p:cNvPr id="2" name="Content Placeholder 1"/>
          <p:cNvSpPr>
            <a:spLocks noGrp="1"/>
          </p:cNvSpPr>
          <p:nvPr>
            <p:ph idx="1"/>
          </p:nvPr>
        </p:nvSpPr>
        <p:spPr/>
        <p:txBody>
          <a:bodyPr/>
          <a:lstStyle/>
          <a:p>
            <a:r>
              <a:rPr lang="en-US" sz="2600" dirty="0">
                <a:cs typeface="Tahoma" pitchFamily="34" charset="0"/>
              </a:rPr>
              <a:t>Event 1: Beacon recorded an adjusting entry to recognize interest accrued since Dec. 31</a:t>
            </a:r>
            <a:r>
              <a:rPr lang="en-US" sz="2600" dirty="0" smtClean="0">
                <a:cs typeface="Tahoma" pitchFamily="34" charset="0"/>
              </a:rPr>
              <a:t>.</a:t>
            </a:r>
            <a:endParaRPr lang="en-US" sz="2600" dirty="0">
              <a:solidFill>
                <a:srgbClr val="C00000"/>
              </a:solidFill>
            </a:endParaRPr>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49</a:t>
            </a:fld>
            <a:endParaRPr lang="en-US" dirty="0">
              <a:solidFill>
                <a:schemeClr val="bg1"/>
              </a:solidFill>
              <a:cs typeface="Arial" charset="0"/>
            </a:endParaRPr>
          </a:p>
        </p:txBody>
      </p:sp>
      <p:graphicFrame>
        <p:nvGraphicFramePr>
          <p:cNvPr id="14" name="Table 13">
            <a:extLst>
              <a:ext uri="{FF2B5EF4-FFF2-40B4-BE49-F238E27FC236}">
                <a16:creationId xmlns="" xmlns:a16="http://schemas.microsoft.com/office/drawing/2014/main" id="{CDD99402-3D9E-462E-934A-8DCDF5486AB7}"/>
              </a:ext>
            </a:extLst>
          </p:cNvPr>
          <p:cNvGraphicFramePr>
            <a:graphicFrameLocks noGrp="1"/>
          </p:cNvGraphicFramePr>
          <p:nvPr>
            <p:extLst>
              <p:ext uri="{D42A27DB-BD31-4B8C-83A1-F6EECF244321}">
                <p14:modId xmlns:p14="http://schemas.microsoft.com/office/powerpoint/2010/main" val="4247537224"/>
              </p:ext>
            </p:extLst>
          </p:nvPr>
        </p:nvGraphicFramePr>
        <p:xfrm>
          <a:off x="2133600" y="3276600"/>
          <a:ext cx="5547360" cy="1066799"/>
        </p:xfrm>
        <a:graphic>
          <a:graphicData uri="http://schemas.openxmlformats.org/drawingml/2006/table">
            <a:tbl>
              <a:tblPr>
                <a:tableStyleId>{5C22544A-7EE6-4342-B048-85BDC9FD1C3A}</a:tableStyleId>
              </a:tblPr>
              <a:tblGrid>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8">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Interest Expense</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150</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Discount on Notes Payable</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150</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graphicFrame>
        <p:nvGraphicFramePr>
          <p:cNvPr id="15" name="Table 14">
            <a:extLst>
              <a:ext uri="{FF2B5EF4-FFF2-40B4-BE49-F238E27FC236}">
                <a16:creationId xmlns="" xmlns:a16="http://schemas.microsoft.com/office/drawing/2014/main" id="{2B35D743-BB63-471C-9895-373E27A2B136}"/>
              </a:ext>
            </a:extLst>
          </p:cNvPr>
          <p:cNvGraphicFramePr>
            <a:graphicFrameLocks noGrp="1"/>
          </p:cNvGraphicFramePr>
          <p:nvPr>
            <p:extLst>
              <p:ext uri="{D42A27DB-BD31-4B8C-83A1-F6EECF244321}">
                <p14:modId xmlns:p14="http://schemas.microsoft.com/office/powerpoint/2010/main" val="2443669965"/>
              </p:ext>
            </p:extLst>
          </p:nvPr>
        </p:nvGraphicFramePr>
        <p:xfrm>
          <a:off x="228600" y="4495800"/>
          <a:ext cx="8458200" cy="1427691"/>
        </p:xfrm>
        <a:graphic>
          <a:graphicData uri="http://schemas.openxmlformats.org/drawingml/2006/table">
            <a:tbl>
              <a:tblPr firstRow="1" firstCol="1" bandRow="1">
                <a:tableStyleId>{5C22544A-7EE6-4342-B048-85BDC9FD1C3A}</a:tableStyleId>
              </a:tblPr>
              <a:tblGrid>
                <a:gridCol w="730531">
                  <a:extLst>
                    <a:ext uri="{9D8B030D-6E8A-4147-A177-3AD203B41FA5}">
                      <a16:colId xmlns="" xmlns:a16="http://schemas.microsoft.com/office/drawing/2014/main" val="4038268786"/>
                    </a:ext>
                  </a:extLst>
                </a:gridCol>
                <a:gridCol w="173163">
                  <a:extLst>
                    <a:ext uri="{9D8B030D-6E8A-4147-A177-3AD203B41FA5}">
                      <a16:colId xmlns="" xmlns:a16="http://schemas.microsoft.com/office/drawing/2014/main" val="695920123"/>
                    </a:ext>
                  </a:extLst>
                </a:gridCol>
                <a:gridCol w="557368">
                  <a:extLst>
                    <a:ext uri="{9D8B030D-6E8A-4147-A177-3AD203B41FA5}">
                      <a16:colId xmlns="" xmlns:a16="http://schemas.microsoft.com/office/drawing/2014/main" val="118549055"/>
                    </a:ext>
                  </a:extLst>
                </a:gridCol>
                <a:gridCol w="173163">
                  <a:extLst>
                    <a:ext uri="{9D8B030D-6E8A-4147-A177-3AD203B41FA5}">
                      <a16:colId xmlns="" xmlns:a16="http://schemas.microsoft.com/office/drawing/2014/main" val="804222238"/>
                    </a:ext>
                  </a:extLst>
                </a:gridCol>
                <a:gridCol w="557368">
                  <a:extLst>
                    <a:ext uri="{9D8B030D-6E8A-4147-A177-3AD203B41FA5}">
                      <a16:colId xmlns="" xmlns:a16="http://schemas.microsoft.com/office/drawing/2014/main" val="3955291421"/>
                    </a:ext>
                  </a:extLst>
                </a:gridCol>
                <a:gridCol w="173163">
                  <a:extLst>
                    <a:ext uri="{9D8B030D-6E8A-4147-A177-3AD203B41FA5}">
                      <a16:colId xmlns="" xmlns:a16="http://schemas.microsoft.com/office/drawing/2014/main" val="2501135130"/>
                    </a:ext>
                  </a:extLst>
                </a:gridCol>
                <a:gridCol w="800879">
                  <a:extLst>
                    <a:ext uri="{9D8B030D-6E8A-4147-A177-3AD203B41FA5}">
                      <a16:colId xmlns="" xmlns:a16="http://schemas.microsoft.com/office/drawing/2014/main" val="322333968"/>
                    </a:ext>
                  </a:extLst>
                </a:gridCol>
                <a:gridCol w="173163">
                  <a:extLst>
                    <a:ext uri="{9D8B030D-6E8A-4147-A177-3AD203B41FA5}">
                      <a16:colId xmlns="" xmlns:a16="http://schemas.microsoft.com/office/drawing/2014/main" val="3352611176"/>
                    </a:ext>
                  </a:extLst>
                </a:gridCol>
                <a:gridCol w="926570">
                  <a:extLst>
                    <a:ext uri="{9D8B030D-6E8A-4147-A177-3AD203B41FA5}">
                      <a16:colId xmlns="" xmlns:a16="http://schemas.microsoft.com/office/drawing/2014/main" val="3201792686"/>
                    </a:ext>
                  </a:extLst>
                </a:gridCol>
                <a:gridCol w="173163">
                  <a:extLst>
                    <a:ext uri="{9D8B030D-6E8A-4147-A177-3AD203B41FA5}">
                      <a16:colId xmlns="" xmlns:a16="http://schemas.microsoft.com/office/drawing/2014/main" val="1493837017"/>
                    </a:ext>
                  </a:extLst>
                </a:gridCol>
                <a:gridCol w="741447">
                  <a:extLst>
                    <a:ext uri="{9D8B030D-6E8A-4147-A177-3AD203B41FA5}">
                      <a16:colId xmlns="" xmlns:a16="http://schemas.microsoft.com/office/drawing/2014/main" val="850383387"/>
                    </a:ext>
                  </a:extLst>
                </a:gridCol>
                <a:gridCol w="173163">
                  <a:extLst>
                    <a:ext uri="{9D8B030D-6E8A-4147-A177-3AD203B41FA5}">
                      <a16:colId xmlns="" xmlns:a16="http://schemas.microsoft.com/office/drawing/2014/main" val="3141023649"/>
                    </a:ext>
                  </a:extLst>
                </a:gridCol>
                <a:gridCol w="729036">
                  <a:extLst>
                    <a:ext uri="{9D8B030D-6E8A-4147-A177-3AD203B41FA5}">
                      <a16:colId xmlns="" xmlns:a16="http://schemas.microsoft.com/office/drawing/2014/main" val="2880056140"/>
                    </a:ext>
                  </a:extLst>
                </a:gridCol>
                <a:gridCol w="173163">
                  <a:extLst>
                    <a:ext uri="{9D8B030D-6E8A-4147-A177-3AD203B41FA5}">
                      <a16:colId xmlns="" xmlns:a16="http://schemas.microsoft.com/office/drawing/2014/main" val="101508216"/>
                    </a:ext>
                  </a:extLst>
                </a:gridCol>
                <a:gridCol w="722105">
                  <a:extLst>
                    <a:ext uri="{9D8B030D-6E8A-4147-A177-3AD203B41FA5}">
                      <a16:colId xmlns="" xmlns:a16="http://schemas.microsoft.com/office/drawing/2014/main" val="2089963319"/>
                    </a:ext>
                  </a:extLst>
                </a:gridCol>
                <a:gridCol w="173163">
                  <a:extLst>
                    <a:ext uri="{9D8B030D-6E8A-4147-A177-3AD203B41FA5}">
                      <a16:colId xmlns="" xmlns:a16="http://schemas.microsoft.com/office/drawing/2014/main" val="563581978"/>
                    </a:ext>
                  </a:extLst>
                </a:gridCol>
                <a:gridCol w="931857">
                  <a:extLst>
                    <a:ext uri="{9D8B030D-6E8A-4147-A177-3AD203B41FA5}">
                      <a16:colId xmlns="" xmlns:a16="http://schemas.microsoft.com/office/drawing/2014/main" val="4138122333"/>
                    </a:ext>
                  </a:extLst>
                </a:gridCol>
                <a:gridCol w="375735">
                  <a:extLst>
                    <a:ext uri="{9D8B030D-6E8A-4147-A177-3AD203B41FA5}">
                      <a16:colId xmlns="" xmlns:a16="http://schemas.microsoft.com/office/drawing/2014/main" val="2181816611"/>
                    </a:ext>
                  </a:extLst>
                </a:gridCol>
              </a:tblGrid>
              <a:tr h="406648">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525704">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Note Pay.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Disc. on N/P</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388323">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(150)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(150)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sp>
        <p:nvSpPr>
          <p:cNvPr id="7" name="Rectangle 4">
            <a:extLst>
              <a:ext uri="{FF2B5EF4-FFF2-40B4-BE49-F238E27FC236}">
                <a16:creationId xmlns="" xmlns:a16="http://schemas.microsoft.com/office/drawing/2014/main" id="{184B070E-A5DF-4327-97BB-032769068A9B}"/>
              </a:ext>
            </a:extLst>
          </p:cNvPr>
          <p:cNvSpPr>
            <a:spLocks noChangeArrowheads="1"/>
          </p:cNvSpPr>
          <p:nvPr/>
        </p:nvSpPr>
        <p:spPr bwMode="auto">
          <a:xfrm>
            <a:off x="2209800" y="2133600"/>
            <a:ext cx="5105400" cy="990600"/>
          </a:xfrm>
          <a:prstGeom prst="rect">
            <a:avLst/>
          </a:prstGeom>
          <a:solidFill>
            <a:srgbClr val="FFFFFF"/>
          </a:solidFill>
          <a:ln w="9525">
            <a:solidFill>
              <a:schemeClr val="tx1"/>
            </a:solidFill>
            <a:miter lim="800000"/>
            <a:headEnd/>
            <a:tailEnd/>
          </a:ln>
        </p:spPr>
        <p:txBody>
          <a:bodyPr wrap="none" anchor="ctr"/>
          <a:lstStyle/>
          <a:p>
            <a:pPr algn="ctr" eaLnBrk="0" hangingPunct="0"/>
            <a:r>
              <a:rPr lang="en-US" sz="2400" b="1" dirty="0" smtClean="0">
                <a:solidFill>
                  <a:srgbClr val="C30C20"/>
                </a:solidFill>
                <a:latin typeface="+mn-lt"/>
                <a:cs typeface="Tahoma" pitchFamily="34" charset="0"/>
              </a:rPr>
              <a:t>$900 Discount/12 months = $75</a:t>
            </a:r>
          </a:p>
          <a:p>
            <a:pPr algn="ctr" eaLnBrk="0" hangingPunct="0"/>
            <a:r>
              <a:rPr lang="en-US" sz="2400" b="1" dirty="0" smtClean="0">
                <a:solidFill>
                  <a:srgbClr val="C30C20"/>
                </a:solidFill>
                <a:latin typeface="+mn-lt"/>
                <a:cs typeface="Tahoma" pitchFamily="34" charset="0"/>
              </a:rPr>
              <a:t>$75 x 2 months = $150</a:t>
            </a:r>
            <a:endParaRPr lang="en-US" sz="2400" b="1" dirty="0">
              <a:solidFill>
                <a:srgbClr val="C30C20"/>
              </a:solidFill>
              <a:latin typeface="+mn-lt"/>
              <a:cs typeface="Tahoma" pitchFamily="34" charset="0"/>
            </a:endParaRPr>
          </a:p>
        </p:txBody>
      </p:sp>
    </p:spTree>
    <p:extLst>
      <p:ext uri="{BB962C8B-B14F-4D97-AF65-F5344CB8AC3E}">
        <p14:creationId xmlns:p14="http://schemas.microsoft.com/office/powerpoint/2010/main" val="30610790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Repaying a Discount Note</a:t>
            </a:r>
          </a:p>
        </p:txBody>
      </p:sp>
      <p:sp>
        <p:nvSpPr>
          <p:cNvPr id="2" name="Content Placeholder 1"/>
          <p:cNvSpPr>
            <a:spLocks noGrp="1"/>
          </p:cNvSpPr>
          <p:nvPr>
            <p:ph idx="1"/>
          </p:nvPr>
        </p:nvSpPr>
        <p:spPr/>
        <p:txBody>
          <a:bodyPr/>
          <a:lstStyle/>
          <a:p>
            <a:r>
              <a:rPr lang="en-US" dirty="0">
                <a:cs typeface="Tahoma" pitchFamily="34" charset="0"/>
              </a:rPr>
              <a:t>Event 2: Beacon repaid the face value of the discounted note.</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50</a:t>
            </a:fld>
            <a:endParaRPr lang="en-US" dirty="0">
              <a:solidFill>
                <a:schemeClr val="bg1"/>
              </a:solidFill>
              <a:cs typeface="Arial" charset="0"/>
            </a:endParaRPr>
          </a:p>
        </p:txBody>
      </p:sp>
      <p:graphicFrame>
        <p:nvGraphicFramePr>
          <p:cNvPr id="14" name="Table 13">
            <a:extLst>
              <a:ext uri="{FF2B5EF4-FFF2-40B4-BE49-F238E27FC236}">
                <a16:creationId xmlns="" xmlns:a16="http://schemas.microsoft.com/office/drawing/2014/main" id="{CDD99402-3D9E-462E-934A-8DCDF5486AB7}"/>
              </a:ext>
            </a:extLst>
          </p:cNvPr>
          <p:cNvGraphicFramePr>
            <a:graphicFrameLocks noGrp="1"/>
          </p:cNvGraphicFramePr>
          <p:nvPr>
            <p:extLst>
              <p:ext uri="{D42A27DB-BD31-4B8C-83A1-F6EECF244321}">
                <p14:modId xmlns:p14="http://schemas.microsoft.com/office/powerpoint/2010/main" val="709807870"/>
              </p:ext>
            </p:extLst>
          </p:nvPr>
        </p:nvGraphicFramePr>
        <p:xfrm>
          <a:off x="1828800" y="2438400"/>
          <a:ext cx="5547360" cy="1066799"/>
        </p:xfrm>
        <a:graphic>
          <a:graphicData uri="http://schemas.openxmlformats.org/drawingml/2006/table">
            <a:tbl>
              <a:tblPr>
                <a:tableStyleId>{5C22544A-7EE6-4342-B048-85BDC9FD1C3A}</a:tableStyleId>
              </a:tblPr>
              <a:tblGrid>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8">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Notes Payable</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10,000</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10,000</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graphicFrame>
        <p:nvGraphicFramePr>
          <p:cNvPr id="15" name="Table 14">
            <a:extLst>
              <a:ext uri="{FF2B5EF4-FFF2-40B4-BE49-F238E27FC236}">
                <a16:creationId xmlns="" xmlns:a16="http://schemas.microsoft.com/office/drawing/2014/main" id="{2B35D743-BB63-471C-9895-373E27A2B136}"/>
              </a:ext>
            </a:extLst>
          </p:cNvPr>
          <p:cNvGraphicFramePr>
            <a:graphicFrameLocks noGrp="1"/>
          </p:cNvGraphicFramePr>
          <p:nvPr>
            <p:extLst>
              <p:ext uri="{D42A27DB-BD31-4B8C-83A1-F6EECF244321}">
                <p14:modId xmlns:p14="http://schemas.microsoft.com/office/powerpoint/2010/main" val="2498821800"/>
              </p:ext>
            </p:extLst>
          </p:nvPr>
        </p:nvGraphicFramePr>
        <p:xfrm>
          <a:off x="228600" y="3962400"/>
          <a:ext cx="8762996" cy="1553032"/>
        </p:xfrm>
        <a:graphic>
          <a:graphicData uri="http://schemas.openxmlformats.org/drawingml/2006/table">
            <a:tbl>
              <a:tblPr firstRow="1" firstCol="1" bandRow="1">
                <a:tableStyleId>{5C22544A-7EE6-4342-B048-85BDC9FD1C3A}</a:tableStyleId>
              </a:tblPr>
              <a:tblGrid>
                <a:gridCol w="928460">
                  <a:extLst>
                    <a:ext uri="{9D8B030D-6E8A-4147-A177-3AD203B41FA5}">
                      <a16:colId xmlns="" xmlns:a16="http://schemas.microsoft.com/office/drawing/2014/main" val="4038268786"/>
                    </a:ext>
                  </a:extLst>
                </a:gridCol>
                <a:gridCol w="166914">
                  <a:extLst>
                    <a:ext uri="{9D8B030D-6E8A-4147-A177-3AD203B41FA5}">
                      <a16:colId xmlns="" xmlns:a16="http://schemas.microsoft.com/office/drawing/2014/main" val="3906683118"/>
                    </a:ext>
                  </a:extLst>
                </a:gridCol>
                <a:gridCol w="581026">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695920123"/>
                    </a:ext>
                  </a:extLst>
                </a:gridCol>
                <a:gridCol w="752679">
                  <a:extLst>
                    <a:ext uri="{9D8B030D-6E8A-4147-A177-3AD203B41FA5}">
                      <a16:colId xmlns="" xmlns:a16="http://schemas.microsoft.com/office/drawing/2014/main" val="118549055"/>
                    </a:ext>
                  </a:extLst>
                </a:gridCol>
                <a:gridCol w="166914">
                  <a:extLst>
                    <a:ext uri="{9D8B030D-6E8A-4147-A177-3AD203B41FA5}">
                      <a16:colId xmlns="" xmlns:a16="http://schemas.microsoft.com/office/drawing/2014/main" val="2501135130"/>
                    </a:ext>
                  </a:extLst>
                </a:gridCol>
                <a:gridCol w="762293">
                  <a:extLst>
                    <a:ext uri="{9D8B030D-6E8A-4147-A177-3AD203B41FA5}">
                      <a16:colId xmlns="" xmlns:a16="http://schemas.microsoft.com/office/drawing/2014/main" val="322333968"/>
                    </a:ext>
                  </a:extLst>
                </a:gridCol>
                <a:gridCol w="166914">
                  <a:extLst>
                    <a:ext uri="{9D8B030D-6E8A-4147-A177-3AD203B41FA5}">
                      <a16:colId xmlns="" xmlns:a16="http://schemas.microsoft.com/office/drawing/2014/main" val="3352611176"/>
                    </a:ext>
                  </a:extLst>
                </a:gridCol>
                <a:gridCol w="771978">
                  <a:extLst>
                    <a:ext uri="{9D8B030D-6E8A-4147-A177-3AD203B41FA5}">
                      <a16:colId xmlns="" xmlns:a16="http://schemas.microsoft.com/office/drawing/2014/main" val="3201792686"/>
                    </a:ext>
                  </a:extLst>
                </a:gridCol>
                <a:gridCol w="166914">
                  <a:extLst>
                    <a:ext uri="{9D8B030D-6E8A-4147-A177-3AD203B41FA5}">
                      <a16:colId xmlns="" xmlns:a16="http://schemas.microsoft.com/office/drawing/2014/main" val="1493837017"/>
                    </a:ext>
                  </a:extLst>
                </a:gridCol>
                <a:gridCol w="771978">
                  <a:extLst>
                    <a:ext uri="{9D8B030D-6E8A-4147-A177-3AD203B41FA5}">
                      <a16:colId xmlns="" xmlns:a16="http://schemas.microsoft.com/office/drawing/2014/main" val="850383387"/>
                    </a:ext>
                  </a:extLst>
                </a:gridCol>
                <a:gridCol w="166914">
                  <a:extLst>
                    <a:ext uri="{9D8B030D-6E8A-4147-A177-3AD203B41FA5}">
                      <a16:colId xmlns="" xmlns:a16="http://schemas.microsoft.com/office/drawing/2014/main" val="3141023649"/>
                    </a:ext>
                  </a:extLst>
                </a:gridCol>
                <a:gridCol w="759056">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751840">
                  <a:extLst>
                    <a:ext uri="{9D8B030D-6E8A-4147-A177-3AD203B41FA5}">
                      <a16:colId xmlns="" xmlns:a16="http://schemas.microsoft.com/office/drawing/2014/main" val="2089963319"/>
                    </a:ext>
                  </a:extLst>
                </a:gridCol>
                <a:gridCol w="162560">
                  <a:extLst>
                    <a:ext uri="{9D8B030D-6E8A-4147-A177-3AD203B41FA5}">
                      <a16:colId xmlns="" xmlns:a16="http://schemas.microsoft.com/office/drawing/2014/main" val="563581978"/>
                    </a:ext>
                  </a:extLst>
                </a:gridCol>
                <a:gridCol w="970229">
                  <a:extLst>
                    <a:ext uri="{9D8B030D-6E8A-4147-A177-3AD203B41FA5}">
                      <a16:colId xmlns="" xmlns:a16="http://schemas.microsoft.com/office/drawing/2014/main" val="4138122333"/>
                    </a:ext>
                  </a:extLst>
                </a:gridCol>
                <a:gridCol w="391207">
                  <a:extLst>
                    <a:ext uri="{9D8B030D-6E8A-4147-A177-3AD203B41FA5}">
                      <a16:colId xmlns="" xmlns:a16="http://schemas.microsoft.com/office/drawing/2014/main" val="2181816611"/>
                    </a:ext>
                  </a:extLst>
                </a:gridCol>
              </a:tblGrid>
              <a:tr h="406648">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525704">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Land</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Notes payable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388323">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(10,000)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(900)</a:t>
                      </a:r>
                    </a:p>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(9,100)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FA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spTree>
    <p:extLst>
      <p:ext uri="{BB962C8B-B14F-4D97-AF65-F5344CB8AC3E}">
        <p14:creationId xmlns:p14="http://schemas.microsoft.com/office/powerpoint/2010/main" val="607173223"/>
      </p:ext>
    </p:extLst>
  </p:cSld>
  <p:clrMapOvr>
    <a:masterClrMapping/>
  </p:clrMapOvr>
  <p:transition xmlns:p14="http://schemas.microsoft.com/office/powerpoint/2010/mai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Recognize Cash Service Revenue</a:t>
            </a:r>
          </a:p>
        </p:txBody>
      </p:sp>
      <p:sp>
        <p:nvSpPr>
          <p:cNvPr id="2" name="Content Placeholder 1"/>
          <p:cNvSpPr>
            <a:spLocks noGrp="1"/>
          </p:cNvSpPr>
          <p:nvPr>
            <p:ph idx="1"/>
          </p:nvPr>
        </p:nvSpPr>
        <p:spPr/>
        <p:txBody>
          <a:bodyPr/>
          <a:lstStyle/>
          <a:p>
            <a:r>
              <a:rPr lang="en-US" dirty="0">
                <a:cs typeface="Tahoma" pitchFamily="34" charset="0"/>
              </a:rPr>
              <a:t>Event 3: Beacon recognized $13,000 of cash service revenue.</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51</a:t>
            </a:fld>
            <a:endParaRPr lang="en-US" dirty="0">
              <a:solidFill>
                <a:schemeClr val="bg1"/>
              </a:solidFill>
              <a:cs typeface="Arial" charset="0"/>
            </a:endParaRPr>
          </a:p>
        </p:txBody>
      </p:sp>
      <p:graphicFrame>
        <p:nvGraphicFramePr>
          <p:cNvPr id="14" name="Table 13">
            <a:extLst>
              <a:ext uri="{FF2B5EF4-FFF2-40B4-BE49-F238E27FC236}">
                <a16:creationId xmlns="" xmlns:a16="http://schemas.microsoft.com/office/drawing/2014/main" id="{CDD99402-3D9E-462E-934A-8DCDF5486AB7}"/>
              </a:ext>
            </a:extLst>
          </p:cNvPr>
          <p:cNvGraphicFramePr>
            <a:graphicFrameLocks noGrp="1"/>
          </p:cNvGraphicFramePr>
          <p:nvPr>
            <p:extLst>
              <p:ext uri="{D42A27DB-BD31-4B8C-83A1-F6EECF244321}">
                <p14:modId xmlns:p14="http://schemas.microsoft.com/office/powerpoint/2010/main" val="230127780"/>
              </p:ext>
            </p:extLst>
          </p:nvPr>
        </p:nvGraphicFramePr>
        <p:xfrm>
          <a:off x="1828800" y="1981200"/>
          <a:ext cx="5547360" cy="1066799"/>
        </p:xfrm>
        <a:graphic>
          <a:graphicData uri="http://schemas.openxmlformats.org/drawingml/2006/table">
            <a:tbl>
              <a:tblPr>
                <a:tableStyleId>{5C22544A-7EE6-4342-B048-85BDC9FD1C3A}</a:tableStyleId>
              </a:tblPr>
              <a:tblGrid>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8">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Cash</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13,000</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Service Revenue</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13,000</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graphicFrame>
        <p:nvGraphicFramePr>
          <p:cNvPr id="15" name="Table 14">
            <a:extLst>
              <a:ext uri="{FF2B5EF4-FFF2-40B4-BE49-F238E27FC236}">
                <a16:creationId xmlns="" xmlns:a16="http://schemas.microsoft.com/office/drawing/2014/main" id="{2B35D743-BB63-471C-9895-373E27A2B136}"/>
              </a:ext>
            </a:extLst>
          </p:cNvPr>
          <p:cNvGraphicFramePr>
            <a:graphicFrameLocks noGrp="1"/>
          </p:cNvGraphicFramePr>
          <p:nvPr>
            <p:extLst>
              <p:ext uri="{D42A27DB-BD31-4B8C-83A1-F6EECF244321}">
                <p14:modId xmlns:p14="http://schemas.microsoft.com/office/powerpoint/2010/main" val="1655977856"/>
              </p:ext>
            </p:extLst>
          </p:nvPr>
        </p:nvGraphicFramePr>
        <p:xfrm>
          <a:off x="228600" y="3581400"/>
          <a:ext cx="8762996" cy="1611280"/>
        </p:xfrm>
        <a:graphic>
          <a:graphicData uri="http://schemas.openxmlformats.org/drawingml/2006/table">
            <a:tbl>
              <a:tblPr firstRow="1" firstCol="1" bandRow="1">
                <a:tableStyleId>{5C22544A-7EE6-4342-B048-85BDC9FD1C3A}</a:tableStyleId>
              </a:tblPr>
              <a:tblGrid>
                <a:gridCol w="928460">
                  <a:extLst>
                    <a:ext uri="{9D8B030D-6E8A-4147-A177-3AD203B41FA5}">
                      <a16:colId xmlns="" xmlns:a16="http://schemas.microsoft.com/office/drawing/2014/main" val="4038268786"/>
                    </a:ext>
                  </a:extLst>
                </a:gridCol>
                <a:gridCol w="166914">
                  <a:extLst>
                    <a:ext uri="{9D8B030D-6E8A-4147-A177-3AD203B41FA5}">
                      <a16:colId xmlns="" xmlns:a16="http://schemas.microsoft.com/office/drawing/2014/main" val="3906683118"/>
                    </a:ext>
                  </a:extLst>
                </a:gridCol>
                <a:gridCol w="581026">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695920123"/>
                    </a:ext>
                  </a:extLst>
                </a:gridCol>
                <a:gridCol w="752679">
                  <a:extLst>
                    <a:ext uri="{9D8B030D-6E8A-4147-A177-3AD203B41FA5}">
                      <a16:colId xmlns="" xmlns:a16="http://schemas.microsoft.com/office/drawing/2014/main" val="118549055"/>
                    </a:ext>
                  </a:extLst>
                </a:gridCol>
                <a:gridCol w="166914">
                  <a:extLst>
                    <a:ext uri="{9D8B030D-6E8A-4147-A177-3AD203B41FA5}">
                      <a16:colId xmlns="" xmlns:a16="http://schemas.microsoft.com/office/drawing/2014/main" val="2501135130"/>
                    </a:ext>
                  </a:extLst>
                </a:gridCol>
                <a:gridCol w="762293">
                  <a:extLst>
                    <a:ext uri="{9D8B030D-6E8A-4147-A177-3AD203B41FA5}">
                      <a16:colId xmlns="" xmlns:a16="http://schemas.microsoft.com/office/drawing/2014/main" val="322333968"/>
                    </a:ext>
                  </a:extLst>
                </a:gridCol>
                <a:gridCol w="166914">
                  <a:extLst>
                    <a:ext uri="{9D8B030D-6E8A-4147-A177-3AD203B41FA5}">
                      <a16:colId xmlns="" xmlns:a16="http://schemas.microsoft.com/office/drawing/2014/main" val="3352611176"/>
                    </a:ext>
                  </a:extLst>
                </a:gridCol>
                <a:gridCol w="771978">
                  <a:extLst>
                    <a:ext uri="{9D8B030D-6E8A-4147-A177-3AD203B41FA5}">
                      <a16:colId xmlns="" xmlns:a16="http://schemas.microsoft.com/office/drawing/2014/main" val="3201792686"/>
                    </a:ext>
                  </a:extLst>
                </a:gridCol>
                <a:gridCol w="166914">
                  <a:extLst>
                    <a:ext uri="{9D8B030D-6E8A-4147-A177-3AD203B41FA5}">
                      <a16:colId xmlns="" xmlns:a16="http://schemas.microsoft.com/office/drawing/2014/main" val="1493837017"/>
                    </a:ext>
                  </a:extLst>
                </a:gridCol>
                <a:gridCol w="771978">
                  <a:extLst>
                    <a:ext uri="{9D8B030D-6E8A-4147-A177-3AD203B41FA5}">
                      <a16:colId xmlns="" xmlns:a16="http://schemas.microsoft.com/office/drawing/2014/main" val="850383387"/>
                    </a:ext>
                  </a:extLst>
                </a:gridCol>
                <a:gridCol w="166914">
                  <a:extLst>
                    <a:ext uri="{9D8B030D-6E8A-4147-A177-3AD203B41FA5}">
                      <a16:colId xmlns="" xmlns:a16="http://schemas.microsoft.com/office/drawing/2014/main" val="3141023649"/>
                    </a:ext>
                  </a:extLst>
                </a:gridCol>
                <a:gridCol w="759056">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751840">
                  <a:extLst>
                    <a:ext uri="{9D8B030D-6E8A-4147-A177-3AD203B41FA5}">
                      <a16:colId xmlns="" xmlns:a16="http://schemas.microsoft.com/office/drawing/2014/main" val="2089963319"/>
                    </a:ext>
                  </a:extLst>
                </a:gridCol>
                <a:gridCol w="162560">
                  <a:extLst>
                    <a:ext uri="{9D8B030D-6E8A-4147-A177-3AD203B41FA5}">
                      <a16:colId xmlns="" xmlns:a16="http://schemas.microsoft.com/office/drawing/2014/main" val="563581978"/>
                    </a:ext>
                  </a:extLst>
                </a:gridCol>
                <a:gridCol w="970229">
                  <a:extLst>
                    <a:ext uri="{9D8B030D-6E8A-4147-A177-3AD203B41FA5}">
                      <a16:colId xmlns="" xmlns:a16="http://schemas.microsoft.com/office/drawing/2014/main" val="4138122333"/>
                    </a:ext>
                  </a:extLst>
                </a:gridCol>
                <a:gridCol w="391207">
                  <a:extLst>
                    <a:ext uri="{9D8B030D-6E8A-4147-A177-3AD203B41FA5}">
                      <a16:colId xmlns="" xmlns:a16="http://schemas.microsoft.com/office/drawing/2014/main" val="2181816611"/>
                    </a:ext>
                  </a:extLst>
                </a:gridCol>
              </a:tblGrid>
              <a:tr h="406648">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583952">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Land</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Notes payable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15240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13,000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 </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13,000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13,000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13,000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13,000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spTree>
    <p:extLst>
      <p:ext uri="{BB962C8B-B14F-4D97-AF65-F5344CB8AC3E}">
        <p14:creationId xmlns:p14="http://schemas.microsoft.com/office/powerpoint/2010/main" val="3398047919"/>
      </p:ext>
    </p:extLst>
  </p:cSld>
  <p:clrMapOvr>
    <a:masterClrMapping/>
  </p:clrMapOvr>
  <p:transition xmlns:p14="http://schemas.microsoft.com/office/powerpoint/2010/mai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Recognize Cash Operating Expenses</a:t>
            </a:r>
          </a:p>
        </p:txBody>
      </p:sp>
      <p:sp>
        <p:nvSpPr>
          <p:cNvPr id="5" name="Content Placeholder 4"/>
          <p:cNvSpPr>
            <a:spLocks noGrp="1"/>
          </p:cNvSpPr>
          <p:nvPr>
            <p:ph idx="1"/>
          </p:nvPr>
        </p:nvSpPr>
        <p:spPr/>
        <p:txBody>
          <a:bodyPr/>
          <a:lstStyle/>
          <a:p>
            <a:r>
              <a:rPr lang="en-US" dirty="0">
                <a:cs typeface="Tahoma" pitchFamily="34" charset="0"/>
              </a:rPr>
              <a:t>Event 4: Beacon incurred $8,500 of cash operating expenses.</a:t>
            </a:r>
          </a:p>
          <a:p>
            <a:endParaRPr lang="en-US" dirty="0"/>
          </a:p>
        </p:txBody>
      </p:sp>
      <p:sp>
        <p:nvSpPr>
          <p:cNvPr id="7" name="Text Placeholder 6"/>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52</a:t>
            </a:fld>
            <a:endParaRPr lang="en-US" dirty="0">
              <a:solidFill>
                <a:schemeClr val="bg1"/>
              </a:solidFill>
              <a:cs typeface="Arial" charset="0"/>
            </a:endParaRPr>
          </a:p>
        </p:txBody>
      </p:sp>
      <p:graphicFrame>
        <p:nvGraphicFramePr>
          <p:cNvPr id="14" name="Table 13">
            <a:extLst>
              <a:ext uri="{FF2B5EF4-FFF2-40B4-BE49-F238E27FC236}">
                <a16:creationId xmlns="" xmlns:a16="http://schemas.microsoft.com/office/drawing/2014/main" id="{CDD99402-3D9E-462E-934A-8DCDF5486AB7}"/>
              </a:ext>
            </a:extLst>
          </p:cNvPr>
          <p:cNvGraphicFramePr>
            <a:graphicFrameLocks noGrp="1"/>
          </p:cNvGraphicFramePr>
          <p:nvPr>
            <p:extLst>
              <p:ext uri="{D42A27DB-BD31-4B8C-83A1-F6EECF244321}">
                <p14:modId xmlns:p14="http://schemas.microsoft.com/office/powerpoint/2010/main" val="1172629452"/>
              </p:ext>
            </p:extLst>
          </p:nvPr>
        </p:nvGraphicFramePr>
        <p:xfrm>
          <a:off x="1981200" y="2133600"/>
          <a:ext cx="5547360" cy="1066799"/>
        </p:xfrm>
        <a:graphic>
          <a:graphicData uri="http://schemas.openxmlformats.org/drawingml/2006/table">
            <a:tbl>
              <a:tblPr>
                <a:tableStyleId>{5C22544A-7EE6-4342-B048-85BDC9FD1C3A}</a:tableStyleId>
              </a:tblPr>
              <a:tblGrid>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8">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Operating Expenses</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8,500</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u="none" strike="noStrike" dirty="0">
                          <a:solidFill>
                            <a:schemeClr val="tx1"/>
                          </a:solidFill>
                          <a:effectLst/>
                          <a:latin typeface="+mn-lt"/>
                          <a:ea typeface="Tahoma" panose="020B0604030504040204" pitchFamily="34" charset="0"/>
                          <a:cs typeface="Tahoma" panose="020B0604030504040204" pitchFamily="34" charset="0"/>
                        </a:rPr>
                        <a:t>8,500</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graphicFrame>
        <p:nvGraphicFramePr>
          <p:cNvPr id="15" name="Table 14">
            <a:extLst>
              <a:ext uri="{FF2B5EF4-FFF2-40B4-BE49-F238E27FC236}">
                <a16:creationId xmlns="" xmlns:a16="http://schemas.microsoft.com/office/drawing/2014/main" id="{2B35D743-BB63-471C-9895-373E27A2B136}"/>
              </a:ext>
            </a:extLst>
          </p:cNvPr>
          <p:cNvGraphicFramePr>
            <a:graphicFrameLocks noGrp="1"/>
          </p:cNvGraphicFramePr>
          <p:nvPr>
            <p:extLst>
              <p:ext uri="{D42A27DB-BD31-4B8C-83A1-F6EECF244321}">
                <p14:modId xmlns:p14="http://schemas.microsoft.com/office/powerpoint/2010/main" val="2221071031"/>
              </p:ext>
            </p:extLst>
          </p:nvPr>
        </p:nvGraphicFramePr>
        <p:xfrm>
          <a:off x="228600" y="3657600"/>
          <a:ext cx="8762996" cy="1611280"/>
        </p:xfrm>
        <a:graphic>
          <a:graphicData uri="http://schemas.openxmlformats.org/drawingml/2006/table">
            <a:tbl>
              <a:tblPr firstRow="1" firstCol="1" bandRow="1">
                <a:tableStyleId>{5C22544A-7EE6-4342-B048-85BDC9FD1C3A}</a:tableStyleId>
              </a:tblPr>
              <a:tblGrid>
                <a:gridCol w="928460">
                  <a:extLst>
                    <a:ext uri="{9D8B030D-6E8A-4147-A177-3AD203B41FA5}">
                      <a16:colId xmlns="" xmlns:a16="http://schemas.microsoft.com/office/drawing/2014/main" val="4038268786"/>
                    </a:ext>
                  </a:extLst>
                </a:gridCol>
                <a:gridCol w="166914">
                  <a:extLst>
                    <a:ext uri="{9D8B030D-6E8A-4147-A177-3AD203B41FA5}">
                      <a16:colId xmlns="" xmlns:a16="http://schemas.microsoft.com/office/drawing/2014/main" val="3906683118"/>
                    </a:ext>
                  </a:extLst>
                </a:gridCol>
                <a:gridCol w="581026">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695920123"/>
                    </a:ext>
                  </a:extLst>
                </a:gridCol>
                <a:gridCol w="752679">
                  <a:extLst>
                    <a:ext uri="{9D8B030D-6E8A-4147-A177-3AD203B41FA5}">
                      <a16:colId xmlns="" xmlns:a16="http://schemas.microsoft.com/office/drawing/2014/main" val="118549055"/>
                    </a:ext>
                  </a:extLst>
                </a:gridCol>
                <a:gridCol w="166914">
                  <a:extLst>
                    <a:ext uri="{9D8B030D-6E8A-4147-A177-3AD203B41FA5}">
                      <a16:colId xmlns="" xmlns:a16="http://schemas.microsoft.com/office/drawing/2014/main" val="2501135130"/>
                    </a:ext>
                  </a:extLst>
                </a:gridCol>
                <a:gridCol w="762293">
                  <a:extLst>
                    <a:ext uri="{9D8B030D-6E8A-4147-A177-3AD203B41FA5}">
                      <a16:colId xmlns="" xmlns:a16="http://schemas.microsoft.com/office/drawing/2014/main" val="322333968"/>
                    </a:ext>
                  </a:extLst>
                </a:gridCol>
                <a:gridCol w="166914">
                  <a:extLst>
                    <a:ext uri="{9D8B030D-6E8A-4147-A177-3AD203B41FA5}">
                      <a16:colId xmlns="" xmlns:a16="http://schemas.microsoft.com/office/drawing/2014/main" val="3352611176"/>
                    </a:ext>
                  </a:extLst>
                </a:gridCol>
                <a:gridCol w="771978">
                  <a:extLst>
                    <a:ext uri="{9D8B030D-6E8A-4147-A177-3AD203B41FA5}">
                      <a16:colId xmlns="" xmlns:a16="http://schemas.microsoft.com/office/drawing/2014/main" val="3201792686"/>
                    </a:ext>
                  </a:extLst>
                </a:gridCol>
                <a:gridCol w="166914">
                  <a:extLst>
                    <a:ext uri="{9D8B030D-6E8A-4147-A177-3AD203B41FA5}">
                      <a16:colId xmlns="" xmlns:a16="http://schemas.microsoft.com/office/drawing/2014/main" val="1493837017"/>
                    </a:ext>
                  </a:extLst>
                </a:gridCol>
                <a:gridCol w="771978">
                  <a:extLst>
                    <a:ext uri="{9D8B030D-6E8A-4147-A177-3AD203B41FA5}">
                      <a16:colId xmlns="" xmlns:a16="http://schemas.microsoft.com/office/drawing/2014/main" val="850383387"/>
                    </a:ext>
                  </a:extLst>
                </a:gridCol>
                <a:gridCol w="166914">
                  <a:extLst>
                    <a:ext uri="{9D8B030D-6E8A-4147-A177-3AD203B41FA5}">
                      <a16:colId xmlns="" xmlns:a16="http://schemas.microsoft.com/office/drawing/2014/main" val="3141023649"/>
                    </a:ext>
                  </a:extLst>
                </a:gridCol>
                <a:gridCol w="759056">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751840">
                  <a:extLst>
                    <a:ext uri="{9D8B030D-6E8A-4147-A177-3AD203B41FA5}">
                      <a16:colId xmlns="" xmlns:a16="http://schemas.microsoft.com/office/drawing/2014/main" val="2089963319"/>
                    </a:ext>
                  </a:extLst>
                </a:gridCol>
                <a:gridCol w="162560">
                  <a:extLst>
                    <a:ext uri="{9D8B030D-6E8A-4147-A177-3AD203B41FA5}">
                      <a16:colId xmlns="" xmlns:a16="http://schemas.microsoft.com/office/drawing/2014/main" val="563581978"/>
                    </a:ext>
                  </a:extLst>
                </a:gridCol>
                <a:gridCol w="970229">
                  <a:extLst>
                    <a:ext uri="{9D8B030D-6E8A-4147-A177-3AD203B41FA5}">
                      <a16:colId xmlns="" xmlns:a16="http://schemas.microsoft.com/office/drawing/2014/main" val="4138122333"/>
                    </a:ext>
                  </a:extLst>
                </a:gridCol>
                <a:gridCol w="391207">
                  <a:extLst>
                    <a:ext uri="{9D8B030D-6E8A-4147-A177-3AD203B41FA5}">
                      <a16:colId xmlns="" xmlns:a16="http://schemas.microsoft.com/office/drawing/2014/main" val="2181816611"/>
                    </a:ext>
                  </a:extLst>
                </a:gridCol>
              </a:tblGrid>
              <a:tr h="406648">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583952">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Cash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Land</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Notes payable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15240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(8,500)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(8,500)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8,500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(8,500)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(8,500)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spTree>
    <p:extLst>
      <p:ext uri="{BB962C8B-B14F-4D97-AF65-F5344CB8AC3E}">
        <p14:creationId xmlns:p14="http://schemas.microsoft.com/office/powerpoint/2010/main" val="2178207058"/>
      </p:ext>
    </p:extLst>
  </p:cSld>
  <p:clrMapOvr>
    <a:masterClrMapping/>
  </p:clrMapOvr>
  <p:transition xmlns:p14="http://schemas.microsoft.com/office/powerpoint/2010/mai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3000" b="1" dirty="0">
                <a:ea typeface="Tahoma" panose="020B0604030504040204" pitchFamily="34" charset="0"/>
                <a:cs typeface="Tahoma" panose="020B0604030504040204" pitchFamily="34" charset="0"/>
              </a:rPr>
              <a:t>Exhibit 9.8: Panel A &amp; B – Transactions and Ledger Accounts</a:t>
            </a:r>
          </a:p>
        </p:txBody>
      </p:sp>
      <p:sp>
        <p:nvSpPr>
          <p:cNvPr id="3" name="Content Placeholder 2"/>
          <p:cNvSpPr>
            <a:spLocks noGrp="1"/>
          </p:cNvSpPr>
          <p:nvPr>
            <p:ph idx="1"/>
          </p:nvPr>
        </p:nvSpPr>
        <p:spPr/>
        <p:txBody>
          <a:bodyPr/>
          <a:lstStyle/>
          <a:p>
            <a:pPr marL="0" indent="0">
              <a:spcBef>
                <a:spcPts val="0"/>
              </a:spcBef>
              <a:spcAft>
                <a:spcPts val="0"/>
              </a:spcAft>
              <a:buNone/>
            </a:pPr>
            <a:r>
              <a:rPr lang="en-US" sz="1600" b="1" dirty="0">
                <a:solidFill>
                  <a:srgbClr val="C30C20"/>
                </a:solidFill>
                <a:ea typeface="Tahoma" panose="020B0604030504040204" pitchFamily="34" charset="0"/>
                <a:cs typeface="Tahoma" panose="020B0604030504040204" pitchFamily="34" charset="0"/>
              </a:rPr>
              <a:t>Panel A: Transaction Summary</a:t>
            </a:r>
          </a:p>
          <a:p>
            <a:pPr>
              <a:spcBef>
                <a:spcPts val="0"/>
              </a:spcBef>
              <a:spcAft>
                <a:spcPts val="0"/>
              </a:spcAft>
              <a:buFont typeface="+mj-lt"/>
              <a:buAutoNum type="arabicPeriod"/>
            </a:pPr>
            <a:r>
              <a:rPr lang="en-US" sz="1600" dirty="0" smtClean="0">
                <a:ea typeface="Tahoma" panose="020B0604030504040204" pitchFamily="34" charset="0"/>
                <a:cs typeface="Tahoma" panose="020B0604030504040204" pitchFamily="34" charset="0"/>
              </a:rPr>
              <a:t>Recognized </a:t>
            </a:r>
            <a:r>
              <a:rPr lang="en-US" sz="1600" dirty="0">
                <a:ea typeface="Tahoma" panose="020B0604030504040204" pitchFamily="34" charset="0"/>
                <a:cs typeface="Tahoma" panose="020B0604030504040204" pitchFamily="34" charset="0"/>
              </a:rPr>
              <a:t>accrued interest for Year 2.</a:t>
            </a:r>
          </a:p>
          <a:p>
            <a:pPr>
              <a:spcBef>
                <a:spcPts val="0"/>
              </a:spcBef>
              <a:spcAft>
                <a:spcPts val="0"/>
              </a:spcAft>
              <a:buFont typeface="+mj-lt"/>
              <a:buAutoNum type="arabicPeriod"/>
            </a:pPr>
            <a:r>
              <a:rPr lang="en-US" sz="1600" dirty="0" smtClean="0">
                <a:ea typeface="Tahoma" panose="020B0604030504040204" pitchFamily="34" charset="0"/>
                <a:cs typeface="Tahoma" panose="020B0604030504040204" pitchFamily="34" charset="0"/>
              </a:rPr>
              <a:t>Paid </a:t>
            </a:r>
            <a:r>
              <a:rPr lang="en-US" sz="1600" dirty="0">
                <a:ea typeface="Tahoma" panose="020B0604030504040204" pitchFamily="34" charset="0"/>
                <a:cs typeface="Tahoma" panose="020B0604030504040204" pitchFamily="34" charset="0"/>
              </a:rPr>
              <a:t>face value of note.</a:t>
            </a:r>
          </a:p>
          <a:p>
            <a:pPr>
              <a:spcBef>
                <a:spcPts val="0"/>
              </a:spcBef>
              <a:spcAft>
                <a:spcPts val="0"/>
              </a:spcAft>
              <a:buFont typeface="+mj-lt"/>
              <a:buAutoNum type="arabicPeriod"/>
            </a:pPr>
            <a:r>
              <a:rPr lang="en-US" sz="1600" dirty="0" smtClean="0">
                <a:ea typeface="Tahoma" panose="020B0604030504040204" pitchFamily="34" charset="0"/>
                <a:cs typeface="Tahoma" panose="020B0604030504040204" pitchFamily="34" charset="0"/>
              </a:rPr>
              <a:t>Recognized </a:t>
            </a:r>
            <a:r>
              <a:rPr lang="en-US" sz="1600" dirty="0">
                <a:ea typeface="Tahoma" panose="020B0604030504040204" pitchFamily="34" charset="0"/>
                <a:cs typeface="Tahoma" panose="020B0604030504040204" pitchFamily="34" charset="0"/>
              </a:rPr>
              <a:t>revenue. </a:t>
            </a:r>
          </a:p>
          <a:p>
            <a:pPr>
              <a:spcBef>
                <a:spcPts val="0"/>
              </a:spcBef>
              <a:spcAft>
                <a:spcPts val="0"/>
              </a:spcAft>
              <a:buFont typeface="+mj-lt"/>
              <a:buAutoNum type="arabicPeriod"/>
            </a:pPr>
            <a:r>
              <a:rPr lang="en-US" sz="1600" dirty="0" smtClean="0">
                <a:ea typeface="Tahoma" panose="020B0604030504040204" pitchFamily="34" charset="0"/>
                <a:cs typeface="Tahoma" panose="020B0604030504040204" pitchFamily="34" charset="0"/>
              </a:rPr>
              <a:t>Recognized </a:t>
            </a:r>
            <a:r>
              <a:rPr lang="en-US" sz="1600" dirty="0">
                <a:ea typeface="Tahoma" panose="020B0604030504040204" pitchFamily="34" charset="0"/>
                <a:cs typeface="Tahoma" panose="020B0604030504040204" pitchFamily="34" charset="0"/>
              </a:rPr>
              <a:t>operating </a:t>
            </a:r>
            <a:r>
              <a:rPr lang="en-US" sz="1600" dirty="0" smtClean="0">
                <a:ea typeface="Tahoma" panose="020B0604030504040204" pitchFamily="34" charset="0"/>
                <a:cs typeface="Tahoma" panose="020B0604030504040204" pitchFamily="34" charset="0"/>
              </a:rPr>
              <a:t>expenses.</a:t>
            </a:r>
          </a:p>
          <a:p>
            <a:pPr marL="0" indent="0">
              <a:lnSpc>
                <a:spcPct val="50000"/>
              </a:lnSpc>
              <a:spcBef>
                <a:spcPts val="0"/>
              </a:spcBef>
              <a:spcAft>
                <a:spcPts val="0"/>
              </a:spcAft>
              <a:buNone/>
            </a:pPr>
            <a:endParaRPr lang="en-US" sz="1600" dirty="0" smtClean="0">
              <a:ea typeface="Tahoma" panose="020B0604030504040204" pitchFamily="34" charset="0"/>
              <a:cs typeface="Tahoma" panose="020B0604030504040204" pitchFamily="34" charset="0"/>
            </a:endParaRPr>
          </a:p>
          <a:p>
            <a:pPr marL="0" indent="0">
              <a:spcBef>
                <a:spcPts val="0"/>
              </a:spcBef>
              <a:spcAft>
                <a:spcPts val="0"/>
              </a:spcAft>
              <a:buNone/>
            </a:pPr>
            <a:r>
              <a:rPr lang="en-US" sz="1600" b="1" dirty="0" smtClean="0">
                <a:solidFill>
                  <a:srgbClr val="C30C20"/>
                </a:solidFill>
                <a:ea typeface="Tahoma" panose="020B0604030504040204" pitchFamily="34" charset="0"/>
                <a:cs typeface="Tahoma" panose="020B0604030504040204" pitchFamily="34" charset="0"/>
              </a:rPr>
              <a:t>Panel </a:t>
            </a:r>
            <a:r>
              <a:rPr lang="en-US" sz="1600" b="1" dirty="0">
                <a:solidFill>
                  <a:srgbClr val="C30C20"/>
                </a:solidFill>
                <a:ea typeface="Tahoma" panose="020B0604030504040204" pitchFamily="34" charset="0"/>
                <a:cs typeface="Tahoma" panose="020B0604030504040204" pitchFamily="34" charset="0"/>
              </a:rPr>
              <a:t>B: General </a:t>
            </a:r>
            <a:r>
              <a:rPr lang="en-US" sz="1600" b="1" dirty="0" smtClean="0">
                <a:solidFill>
                  <a:srgbClr val="C30C20"/>
                </a:solidFill>
                <a:ea typeface="Tahoma" panose="020B0604030504040204" pitchFamily="34" charset="0"/>
                <a:cs typeface="Tahoma" panose="020B0604030504040204" pitchFamily="34" charset="0"/>
              </a:rPr>
              <a:t>Ledger</a:t>
            </a:r>
            <a:endParaRPr lang="en-US" sz="1600" b="1" dirty="0">
              <a:solidFill>
                <a:srgbClr val="C30C20"/>
              </a:solidFill>
              <a:ea typeface="Tahoma" panose="020B0604030504040204" pitchFamily="34" charset="0"/>
              <a:cs typeface="Tahoma" panose="020B0604030504040204" pitchFamily="34" charset="0"/>
            </a:endParaRPr>
          </a:p>
          <a:p>
            <a:endParaRPr lang="en-US" sz="1800"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53</a:t>
            </a:fld>
            <a:endParaRPr lang="en-US" dirty="0">
              <a:solidFill>
                <a:schemeClr val="bg1"/>
              </a:solidFill>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9052099"/>
              </p:ext>
            </p:extLst>
          </p:nvPr>
        </p:nvGraphicFramePr>
        <p:xfrm>
          <a:off x="2209800" y="2907349"/>
          <a:ext cx="5029199" cy="3008818"/>
        </p:xfrm>
        <a:graphic>
          <a:graphicData uri="http://schemas.openxmlformats.org/drawingml/2006/table">
            <a:tbl>
              <a:tblPr firstRow="1" firstCol="1" bandRow="1"/>
              <a:tblGrid>
                <a:gridCol w="740546"/>
                <a:gridCol w="680093"/>
                <a:gridCol w="189496"/>
                <a:gridCol w="889352"/>
                <a:gridCol w="732407"/>
                <a:gridCol w="189496"/>
                <a:gridCol w="823087"/>
                <a:gridCol w="784722"/>
              </a:tblGrid>
              <a:tr h="167157">
                <a:tc gridSpan="2">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Assets</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Liabilities</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Equity</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r>
              <a:tr h="167157">
                <a:tc gridSpan="2">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Cash</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Notes Payable</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Retained Earnings</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334312">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Bal.  13,100</a:t>
                      </a:r>
                    </a:p>
                  </a:txBody>
                  <a:tcPr marL="62777" marR="62777"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10,000 (2)</a:t>
                      </a:r>
                    </a:p>
                  </a:txBody>
                  <a:tcPr marL="62777" marR="62777"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(2) 10,000</a:t>
                      </a:r>
                    </a:p>
                  </a:txBody>
                  <a:tcPr marL="62777" marR="62777"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10,000 Bal,</a:t>
                      </a:r>
                    </a:p>
                  </a:txBody>
                  <a:tcPr marL="62777" marR="62777"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3,250 Bal.</a:t>
                      </a:r>
                    </a:p>
                  </a:txBody>
                  <a:tcPr marL="62777" marR="62777"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334312">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(3)    13,000</a:t>
                      </a:r>
                    </a:p>
                  </a:txBody>
                  <a:tcPr marL="62777" marR="62777"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8,500 (4)      </a:t>
                      </a:r>
                    </a:p>
                  </a:txBody>
                  <a:tcPr marL="62777" marR="62777"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u="dbl" dirty="0">
                          <a:effectLst/>
                          <a:latin typeface="+mn-lt"/>
                          <a:ea typeface="Calibri" panose="020F0502020204030204" pitchFamily="34" charset="0"/>
                          <a:cs typeface="Times New Roman" panose="02020603050405020304" pitchFamily="18" charset="0"/>
                        </a:rPr>
                        <a:t>          0 Bal.</a:t>
                      </a:r>
                      <a:endParaRPr lang="en-US" sz="1000" dirty="0">
                        <a:effectLst/>
                        <a:latin typeface="+mn-lt"/>
                        <a:ea typeface="Calibri" panose="020F0502020204030204" pitchFamily="34" charset="0"/>
                        <a:cs typeface="Times New Roman" panose="02020603050405020304" pitchFamily="18" charset="0"/>
                      </a:endParaRPr>
                    </a:p>
                  </a:txBody>
                  <a:tcPr marL="62777" marR="62777"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4,350 (cl.)</a:t>
                      </a:r>
                    </a:p>
                  </a:txBody>
                  <a:tcPr marL="62777" marR="62777"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r>
              <a:tr h="334312">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r>
                        <a:rPr lang="en-US" sz="1000" u="dbl" dirty="0">
                          <a:effectLst/>
                          <a:latin typeface="+mn-lt"/>
                          <a:ea typeface="Calibri" panose="020F0502020204030204" pitchFamily="34" charset="0"/>
                          <a:cs typeface="Times New Roman" panose="02020603050405020304" pitchFamily="18" charset="0"/>
                        </a:rPr>
                        <a:t>7,600 Bal.</a:t>
                      </a:r>
                      <a:endParaRPr lang="en-US" sz="1000" dirty="0">
                        <a:effectLst/>
                        <a:latin typeface="+mn-lt"/>
                        <a:ea typeface="Calibri" panose="020F0502020204030204" pitchFamily="34" charset="0"/>
                        <a:cs typeface="Times New Roman" panose="02020603050405020304" pitchFamily="18" charset="0"/>
                      </a:endParaRPr>
                    </a:p>
                  </a:txBody>
                  <a:tcPr marL="62777" marR="62777"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67157">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Bal. 7,600</a:t>
                      </a:r>
                    </a:p>
                  </a:txBody>
                  <a:tcPr marL="62777" marR="62777"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b="1" dirty="0">
                          <a:effectLst/>
                          <a:latin typeface="+mn-lt"/>
                          <a:ea typeface="Calibri" panose="020F0502020204030204" pitchFamily="34" charset="0"/>
                          <a:cs typeface="Times New Roman" panose="02020603050405020304" pitchFamily="18" charset="0"/>
                        </a:rPr>
                        <a:t>Discount on Notes Payable</a:t>
                      </a:r>
                      <a:endParaRPr lang="en-US" sz="1000" dirty="0">
                        <a:effectLst/>
                        <a:latin typeface="+mn-lt"/>
                        <a:ea typeface="Calibri" panose="020F0502020204030204" pitchFamily="34" charset="0"/>
                        <a:cs typeface="Times New Roman" panose="02020603050405020304" pitchFamily="18" charset="0"/>
                      </a:endParaRP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Service Revenue</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167157">
                <a:tc>
                  <a:txBody>
                    <a:bodyPr/>
                    <a:lstStyle/>
                    <a:p>
                      <a:pPr marL="0" marR="0">
                        <a:lnSpc>
                          <a:spcPct val="107000"/>
                        </a:lnSpc>
                        <a:spcBef>
                          <a:spcPts val="0"/>
                        </a:spcBef>
                        <a:spcAft>
                          <a:spcPts val="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2777" marR="62777"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Bal.     150</a:t>
                      </a:r>
                    </a:p>
                  </a:txBody>
                  <a:tcPr marL="62777" marR="6277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150       (1)</a:t>
                      </a:r>
                    </a:p>
                  </a:txBody>
                  <a:tcPr marL="62777" marR="62777"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(cl)    13,000</a:t>
                      </a:r>
                    </a:p>
                  </a:txBody>
                  <a:tcPr marL="62777" marR="62777"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13,000  (3)</a:t>
                      </a:r>
                    </a:p>
                  </a:txBody>
                  <a:tcPr marL="62777" marR="62777"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r>
              <a:tr h="334312">
                <a:tc gridSpan="2">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u="dbl" dirty="0">
                          <a:effectLst/>
                          <a:latin typeface="+mn-lt"/>
                          <a:ea typeface="Calibri" panose="020F0502020204030204" pitchFamily="34" charset="0"/>
                          <a:cs typeface="Times New Roman" panose="02020603050405020304" pitchFamily="18" charset="0"/>
                        </a:rPr>
                        <a:t>Bal.                 0</a:t>
                      </a:r>
                      <a:endParaRPr lang="en-US" sz="1000" dirty="0">
                        <a:effectLst/>
                        <a:latin typeface="+mn-lt"/>
                        <a:ea typeface="Calibri" panose="020F0502020204030204" pitchFamily="34" charset="0"/>
                        <a:cs typeface="Times New Roman" panose="02020603050405020304" pitchFamily="18" charset="0"/>
                      </a:endParaRPr>
                    </a:p>
                  </a:txBody>
                  <a:tcPr marL="62777" marR="6277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000" u="dbl" dirty="0">
                          <a:effectLst/>
                          <a:latin typeface="+mn-lt"/>
                          <a:ea typeface="Calibri" panose="020F0502020204030204" pitchFamily="34" charset="0"/>
                          <a:cs typeface="Times New Roman" panose="02020603050405020304" pitchFamily="18" charset="0"/>
                        </a:rPr>
                        <a:t>          0 Bal.</a:t>
                      </a:r>
                      <a:endParaRPr lang="en-US" sz="1000" dirty="0">
                        <a:effectLst/>
                        <a:latin typeface="+mn-lt"/>
                        <a:ea typeface="Calibri" panose="020F0502020204030204" pitchFamily="34" charset="0"/>
                        <a:cs typeface="Times New Roman" panose="02020603050405020304" pitchFamily="18" charset="0"/>
                      </a:endParaRPr>
                    </a:p>
                  </a:txBody>
                  <a:tcPr marL="62777" marR="62777"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67157">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Operating Expenses</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167157">
                <a:tc>
                  <a:txBody>
                    <a:bodyPr/>
                    <a:lstStyle/>
                    <a:p>
                      <a:pPr marL="0" marR="0">
                        <a:lnSpc>
                          <a:spcPct val="107000"/>
                        </a:lnSpc>
                        <a:spcBef>
                          <a:spcPts val="0"/>
                        </a:spcBef>
                        <a:spcAft>
                          <a:spcPts val="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2777" marR="6277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(4) 8,500</a:t>
                      </a:r>
                    </a:p>
                  </a:txBody>
                  <a:tcPr marL="62777" marR="62777"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8,500 (cl)</a:t>
                      </a:r>
                    </a:p>
                  </a:txBody>
                  <a:tcPr marL="62777" marR="62777"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r>
              <a:tr h="167157">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u="dbl" dirty="0">
                          <a:effectLst/>
                          <a:latin typeface="+mn-lt"/>
                          <a:ea typeface="Calibri" panose="020F0502020204030204" pitchFamily="34" charset="0"/>
                          <a:cs typeface="Times New Roman" panose="02020603050405020304" pitchFamily="18" charset="0"/>
                        </a:rPr>
                        <a:t>            Bal.  0</a:t>
                      </a:r>
                      <a:endParaRPr lang="en-US" sz="1000" dirty="0">
                        <a:effectLst/>
                        <a:latin typeface="+mn-lt"/>
                        <a:ea typeface="Calibri" panose="020F0502020204030204" pitchFamily="34" charset="0"/>
                        <a:cs typeface="Times New Roman" panose="02020603050405020304" pitchFamily="18" charset="0"/>
                      </a:endParaRPr>
                    </a:p>
                  </a:txBody>
                  <a:tcPr marL="62777" marR="6277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67157">
                <a:tc gridSpan="2">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Interest Expense</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r>
              <a:tr h="167157">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 150</a:t>
                      </a:r>
                    </a:p>
                  </a:txBody>
                  <a:tcPr marL="62777" marR="62777"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150 (cl)</a:t>
                      </a:r>
                    </a:p>
                  </a:txBody>
                  <a:tcPr marL="62777" marR="62777"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r>
              <a:tr h="167157">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a:noFill/>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u="dbl" dirty="0">
                          <a:effectLst/>
                          <a:latin typeface="+mn-lt"/>
                          <a:ea typeface="Calibri" panose="020F0502020204030204" pitchFamily="34" charset="0"/>
                          <a:cs typeface="Times New Roman" panose="02020603050405020304" pitchFamily="18" charset="0"/>
                        </a:rPr>
                        <a:t>Bal. 0</a:t>
                      </a:r>
                      <a:endParaRPr lang="en-US" sz="1000" dirty="0">
                        <a:effectLst/>
                        <a:latin typeface="+mn-lt"/>
                        <a:ea typeface="Calibri" panose="020F0502020204030204" pitchFamily="34" charset="0"/>
                        <a:cs typeface="Times New Roman" panose="02020603050405020304" pitchFamily="18" charset="0"/>
                      </a:endParaRPr>
                    </a:p>
                  </a:txBody>
                  <a:tcPr marL="62777" marR="6277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2777" marR="62777"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E2F3"/>
                    </a:solidFill>
                  </a:tcPr>
                </a:tc>
              </a:tr>
            </a:tbl>
          </a:graphicData>
        </a:graphic>
      </p:graphicFrame>
    </p:spTree>
    <p:extLst>
      <p:ext uri="{BB962C8B-B14F-4D97-AF65-F5344CB8AC3E}">
        <p14:creationId xmlns:p14="http://schemas.microsoft.com/office/powerpoint/2010/main" val="4091178920"/>
      </p:ext>
    </p:extLst>
  </p:cSld>
  <p:clrMapOvr>
    <a:masterClrMapping/>
  </p:clrMapOvr>
  <p:transition xmlns:p14="http://schemas.microsoft.com/office/powerpoint/2010/mai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3200" b="1" dirty="0">
                <a:ea typeface="Tahoma" panose="020B0604030504040204" pitchFamily="34" charset="0"/>
                <a:cs typeface="Tahoma" panose="020B0604030504040204" pitchFamily="34" charset="0"/>
              </a:rPr>
              <a:t>Exhibit 9.8: Panel C </a:t>
            </a:r>
            <a:r>
              <a:rPr lang="en-US" sz="3200" b="1" dirty="0" smtClean="0">
                <a:ea typeface="Tahoma" panose="020B0604030504040204" pitchFamily="34" charset="0"/>
                <a:cs typeface="Tahoma" panose="020B0604030504040204" pitchFamily="34" charset="0"/>
              </a:rPr>
              <a:t>— </a:t>
            </a:r>
            <a:r>
              <a:rPr lang="en-US" sz="3200" b="1" dirty="0">
                <a:ea typeface="Tahoma" panose="020B0604030504040204" pitchFamily="34" charset="0"/>
                <a:cs typeface="Tahoma" panose="020B0604030504040204" pitchFamily="34" charset="0"/>
              </a:rPr>
              <a:t>Financial Statements</a:t>
            </a:r>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54</a:t>
            </a:fld>
            <a:endParaRPr lang="en-US" dirty="0">
              <a:solidFill>
                <a:schemeClr val="bg1"/>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77417863"/>
              </p:ext>
            </p:extLst>
          </p:nvPr>
        </p:nvGraphicFramePr>
        <p:xfrm>
          <a:off x="533400" y="1600200"/>
          <a:ext cx="8109086" cy="2895605"/>
        </p:xfrm>
        <a:graphic>
          <a:graphicData uri="http://schemas.openxmlformats.org/drawingml/2006/table">
            <a:tbl>
              <a:tblPr firstRow="1" firstCol="1" bandRow="1"/>
              <a:tblGrid>
                <a:gridCol w="1307917"/>
                <a:gridCol w="994017"/>
                <a:gridCol w="156950"/>
                <a:gridCol w="1260251"/>
                <a:gridCol w="546419"/>
                <a:gridCol w="546419"/>
                <a:gridCol w="155787"/>
                <a:gridCol w="1895608"/>
                <a:gridCol w="559207"/>
                <a:gridCol w="686511"/>
              </a:tblGrid>
              <a:tr h="164217">
                <a:tc gridSpan="2">
                  <a:txBody>
                    <a:bodyPr/>
                    <a:lstStyle/>
                    <a:p>
                      <a:pPr marL="0" marR="0" algn="ctr">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Year 2, Income Statement</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a:txBody>
                    <a:bodyPr/>
                    <a:lstStyle/>
                    <a:p>
                      <a:pPr marL="0" marR="0" algn="ctr">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gridSpan="3">
                  <a:txBody>
                    <a:bodyPr/>
                    <a:lstStyle/>
                    <a:p>
                      <a:pPr marL="0" marR="0" algn="ctr">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12/31/Yr. 2 Balance Sheet</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7A7"/>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gridSpan="3">
                  <a:txBody>
                    <a:bodyPr/>
                    <a:lstStyle/>
                    <a:p>
                      <a:pPr marL="0" marR="0" algn="ctr">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Yr. 2 Statement of Cash Flows</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r>
              <a:tr h="164217">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Service Revenue</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$13,000</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Assets</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Operating Activities</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4217">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Operating Expenses</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000" u="sng" dirty="0">
                          <a:effectLst/>
                          <a:latin typeface="+mn-lt"/>
                          <a:ea typeface="Calibri" panose="020F0502020204030204" pitchFamily="34" charset="0"/>
                          <a:cs typeface="Times New Roman" panose="02020603050405020304" pitchFamily="18" charset="0"/>
                        </a:rPr>
                        <a:t>(8,500)</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Cash</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$7,600</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Inflow from customers</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$13,000</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4217">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Operating Income</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4,500</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Total assets</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u="dbl" dirty="0">
                          <a:effectLst/>
                          <a:latin typeface="+mn-lt"/>
                          <a:ea typeface="Calibri" panose="020F0502020204030204" pitchFamily="34" charset="0"/>
                          <a:cs typeface="Times New Roman" panose="02020603050405020304" pitchFamily="18" charset="0"/>
                        </a:rPr>
                        <a:t>$7,600</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Outflow for expenses</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(8,500)</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4217">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Interest Expense</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000" u="sng" dirty="0">
                          <a:effectLst/>
                          <a:latin typeface="+mn-lt"/>
                          <a:ea typeface="Calibri" panose="020F0502020204030204" pitchFamily="34" charset="0"/>
                          <a:cs typeface="Times New Roman" panose="02020603050405020304" pitchFamily="18" charset="0"/>
                        </a:rPr>
                        <a:t>(150)</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Liabilities</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0</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Outflow for interest</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sng" dirty="0">
                          <a:effectLst/>
                          <a:latin typeface="+mn-lt"/>
                          <a:ea typeface="Calibri" panose="020F0502020204030204" pitchFamily="34" charset="0"/>
                          <a:cs typeface="Times New Roman" panose="02020603050405020304" pitchFamily="18" charset="0"/>
                        </a:rPr>
                        <a:t>(900)</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28432">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Net income</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000" u="dbl" dirty="0">
                          <a:effectLst/>
                          <a:latin typeface="+mn-lt"/>
                          <a:ea typeface="Calibri" panose="020F0502020204030204" pitchFamily="34" charset="0"/>
                          <a:cs typeface="Times New Roman" panose="02020603050405020304" pitchFamily="18" charset="0"/>
                        </a:rPr>
                        <a:t>$4,350</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Stockholders’ Equity    </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Net inflow from operating activities</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3,600</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4217">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Retained Earnings</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7,600</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Investing activities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0</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432354">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Total liab. &amp; stck. equity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u="dbl" dirty="0">
                          <a:effectLst/>
                          <a:latin typeface="+mn-lt"/>
                          <a:ea typeface="Calibri" panose="020F0502020204030204" pitchFamily="34" charset="0"/>
                          <a:cs typeface="Times New Roman" panose="02020603050405020304" pitchFamily="18" charset="0"/>
                        </a:rPr>
                        <a:t>$7,600</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Financing activities</a:t>
                      </a:r>
                    </a:p>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Outflow to creditors</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800"/>
                        </a:spcAft>
                      </a:pPr>
                      <a:r>
                        <a:rPr lang="en-US" sz="1000" u="sng" dirty="0">
                          <a:effectLst/>
                          <a:latin typeface="+mn-lt"/>
                          <a:ea typeface="Calibri" panose="020F0502020204030204" pitchFamily="34" charset="0"/>
                          <a:cs typeface="Times New Roman" panose="02020603050405020304" pitchFamily="18" charset="0"/>
                        </a:rPr>
                        <a:t>(9,100)</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4217">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Net change in cash</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(5,500)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28432">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Plus: Beginning cash balance</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sng" dirty="0">
                          <a:effectLst/>
                          <a:latin typeface="+mn-lt"/>
                          <a:ea typeface="Calibri" panose="020F0502020204030204" pitchFamily="34" charset="0"/>
                          <a:cs typeface="Times New Roman" panose="02020603050405020304" pitchFamily="18" charset="0"/>
                        </a:rPr>
                        <a:t>        13,100</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4217">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Ending cash balance</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dbl" dirty="0">
                          <a:effectLst/>
                          <a:latin typeface="+mn-lt"/>
                          <a:ea typeface="Calibri" panose="020F0502020204030204" pitchFamily="34" charset="0"/>
                          <a:cs typeface="Times New Roman" panose="02020603050405020304" pitchFamily="18" charset="0"/>
                        </a:rPr>
                        <a:t>$7,600</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4217">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gn="r">
                        <a:lnSpc>
                          <a:spcPct val="107000"/>
                        </a:lnSpc>
                        <a:spcBef>
                          <a:spcPts val="0"/>
                        </a:spcBef>
                        <a:spcAft>
                          <a:spcPts val="80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4217">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000" u="none" strike="noStrike"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64217">
                <a:tc gridSpan="10">
                  <a:txBody>
                    <a:bodyPr/>
                    <a:lstStyle/>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 </a:t>
                      </a:r>
                    </a:p>
                  </a:txBody>
                  <a:tcPr marL="62780" marR="62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4043270771"/>
      </p:ext>
    </p:extLst>
  </p:cSld>
  <p:clrMapOvr>
    <a:masterClrMapping/>
  </p:clrMapOvr>
  <p:transition xmlns:p14="http://schemas.microsoft.com/office/powerpoint/2010/mai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4038600"/>
            <a:ext cx="5257800" cy="1371600"/>
          </a:xfrm>
        </p:spPr>
        <p:txBody>
          <a:bodyPr/>
          <a:lstStyle/>
          <a:p>
            <a:r>
              <a:rPr lang="en-US" b="1" dirty="0">
                <a:ea typeface="Tahoma" panose="020B0604030504040204" pitchFamily="34" charset="0"/>
                <a:cs typeface="Tahoma" panose="020B0604030504040204" pitchFamily="34" charset="0"/>
              </a:rPr>
              <a:t>End of Chapter 9</a:t>
            </a:r>
            <a:r>
              <a:rPr lang="en-US" b="1" dirty="0"/>
              <a:t/>
            </a:r>
            <a:br>
              <a:rPr lang="en-US" b="1" dirty="0"/>
            </a:b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2989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December 31, Year 1 transaction</a:t>
            </a:r>
            <a:endParaRPr lang="en-US" sz="3200" b="1"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marL="0" indent="0">
              <a:buNone/>
            </a:pPr>
            <a:r>
              <a:rPr lang="en-US" sz="1800" dirty="0">
                <a:solidFill>
                  <a:srgbClr val="000000"/>
                </a:solidFill>
              </a:rPr>
              <a:t>HSC must accrue (recognize) four months of interest expense. This transaction: (1) increases liabilities (Interest Payable</a:t>
            </a:r>
            <a:r>
              <a:rPr lang="en-US" sz="1800" dirty="0" smtClean="0">
                <a:solidFill>
                  <a:srgbClr val="000000"/>
                </a:solidFill>
              </a:rPr>
              <a:t>) </a:t>
            </a:r>
            <a:r>
              <a:rPr lang="en-US" sz="1800" dirty="0">
                <a:solidFill>
                  <a:srgbClr val="000000"/>
                </a:solidFill>
              </a:rPr>
              <a:t>and (2) decreases equity (Interest Expense). </a:t>
            </a:r>
          </a:p>
          <a:p>
            <a:pPr marL="0" indent="0">
              <a:buNone/>
            </a:pPr>
            <a:endParaRPr lang="en-US"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5</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1054579997"/>
              </p:ext>
            </p:extLst>
          </p:nvPr>
        </p:nvGraphicFramePr>
        <p:xfrm>
          <a:off x="381000" y="4419600"/>
          <a:ext cx="8543318" cy="1467612"/>
        </p:xfrm>
        <a:graphic>
          <a:graphicData uri="http://schemas.openxmlformats.org/drawingml/2006/table">
            <a:tbl>
              <a:tblPr firstRow="1" firstCol="1" bandRow="1">
                <a:tableStyleId>{5C22544A-7EE6-4342-B048-85BDC9FD1C3A}</a:tableStyleId>
              </a:tblPr>
              <a:tblGrid>
                <a:gridCol w="596358">
                  <a:extLst>
                    <a:ext uri="{9D8B030D-6E8A-4147-A177-3AD203B41FA5}">
                      <a16:colId xmlns="" xmlns:a16="http://schemas.microsoft.com/office/drawing/2014/main" val="4038268786"/>
                    </a:ext>
                  </a:extLst>
                </a:gridCol>
                <a:gridCol w="206930">
                  <a:extLst>
                    <a:ext uri="{9D8B030D-6E8A-4147-A177-3AD203B41FA5}">
                      <a16:colId xmlns="" xmlns:a16="http://schemas.microsoft.com/office/drawing/2014/main" val="3906683118"/>
                    </a:ext>
                  </a:extLst>
                </a:gridCol>
                <a:gridCol w="502730">
                  <a:extLst>
                    <a:ext uri="{9D8B030D-6E8A-4147-A177-3AD203B41FA5}">
                      <a16:colId xmlns="" xmlns:a16="http://schemas.microsoft.com/office/drawing/2014/main" val="2246321599"/>
                    </a:ext>
                  </a:extLst>
                </a:gridCol>
                <a:gridCol w="156002">
                  <a:extLst>
                    <a:ext uri="{9D8B030D-6E8A-4147-A177-3AD203B41FA5}">
                      <a16:colId xmlns="" xmlns:a16="http://schemas.microsoft.com/office/drawing/2014/main" val="1959332394"/>
                    </a:ext>
                  </a:extLst>
                </a:gridCol>
                <a:gridCol w="643335">
                  <a:extLst>
                    <a:ext uri="{9D8B030D-6E8A-4147-A177-3AD203B41FA5}">
                      <a16:colId xmlns="" xmlns:a16="http://schemas.microsoft.com/office/drawing/2014/main" val="3869363813"/>
                    </a:ext>
                  </a:extLst>
                </a:gridCol>
                <a:gridCol w="156002">
                  <a:extLst>
                    <a:ext uri="{9D8B030D-6E8A-4147-A177-3AD203B41FA5}">
                      <a16:colId xmlns="" xmlns:a16="http://schemas.microsoft.com/office/drawing/2014/main" val="695920123"/>
                    </a:ext>
                  </a:extLst>
                </a:gridCol>
                <a:gridCol w="715891">
                  <a:extLst>
                    <a:ext uri="{9D8B030D-6E8A-4147-A177-3AD203B41FA5}">
                      <a16:colId xmlns="" xmlns:a16="http://schemas.microsoft.com/office/drawing/2014/main" val="118549055"/>
                    </a:ext>
                  </a:extLst>
                </a:gridCol>
                <a:gridCol w="156002">
                  <a:extLst>
                    <a:ext uri="{9D8B030D-6E8A-4147-A177-3AD203B41FA5}">
                      <a16:colId xmlns="" xmlns:a16="http://schemas.microsoft.com/office/drawing/2014/main" val="2501135130"/>
                    </a:ext>
                  </a:extLst>
                </a:gridCol>
                <a:gridCol w="715891">
                  <a:extLst>
                    <a:ext uri="{9D8B030D-6E8A-4147-A177-3AD203B41FA5}">
                      <a16:colId xmlns="" xmlns:a16="http://schemas.microsoft.com/office/drawing/2014/main" val="322333968"/>
                    </a:ext>
                  </a:extLst>
                </a:gridCol>
                <a:gridCol w="156002">
                  <a:extLst>
                    <a:ext uri="{9D8B030D-6E8A-4147-A177-3AD203B41FA5}">
                      <a16:colId xmlns="" xmlns:a16="http://schemas.microsoft.com/office/drawing/2014/main" val="3352611176"/>
                    </a:ext>
                  </a:extLst>
                </a:gridCol>
                <a:gridCol w="769844">
                  <a:extLst>
                    <a:ext uri="{9D8B030D-6E8A-4147-A177-3AD203B41FA5}">
                      <a16:colId xmlns="" xmlns:a16="http://schemas.microsoft.com/office/drawing/2014/main" val="3201792686"/>
                    </a:ext>
                  </a:extLst>
                </a:gridCol>
                <a:gridCol w="156002">
                  <a:extLst>
                    <a:ext uri="{9D8B030D-6E8A-4147-A177-3AD203B41FA5}">
                      <a16:colId xmlns="" xmlns:a16="http://schemas.microsoft.com/office/drawing/2014/main" val="1493837017"/>
                    </a:ext>
                  </a:extLst>
                </a:gridCol>
                <a:gridCol w="697690">
                  <a:extLst>
                    <a:ext uri="{9D8B030D-6E8A-4147-A177-3AD203B41FA5}">
                      <a16:colId xmlns="" xmlns:a16="http://schemas.microsoft.com/office/drawing/2014/main" val="850383387"/>
                    </a:ext>
                  </a:extLst>
                </a:gridCol>
                <a:gridCol w="156002">
                  <a:extLst>
                    <a:ext uri="{9D8B030D-6E8A-4147-A177-3AD203B41FA5}">
                      <a16:colId xmlns="" xmlns:a16="http://schemas.microsoft.com/office/drawing/2014/main" val="3141023649"/>
                    </a:ext>
                  </a:extLst>
                </a:gridCol>
                <a:gridCol w="768403">
                  <a:extLst>
                    <a:ext uri="{9D8B030D-6E8A-4147-A177-3AD203B41FA5}">
                      <a16:colId xmlns="" xmlns:a16="http://schemas.microsoft.com/office/drawing/2014/main" val="2880056140"/>
                    </a:ext>
                  </a:extLst>
                </a:gridCol>
                <a:gridCol w="156002">
                  <a:extLst>
                    <a:ext uri="{9D8B030D-6E8A-4147-A177-3AD203B41FA5}">
                      <a16:colId xmlns="" xmlns:a16="http://schemas.microsoft.com/office/drawing/2014/main" val="101508216"/>
                    </a:ext>
                  </a:extLst>
                </a:gridCol>
                <a:gridCol w="697690">
                  <a:extLst>
                    <a:ext uri="{9D8B030D-6E8A-4147-A177-3AD203B41FA5}">
                      <a16:colId xmlns="" xmlns:a16="http://schemas.microsoft.com/office/drawing/2014/main" val="2089963319"/>
                    </a:ext>
                  </a:extLst>
                </a:gridCol>
                <a:gridCol w="156002">
                  <a:extLst>
                    <a:ext uri="{9D8B030D-6E8A-4147-A177-3AD203B41FA5}">
                      <a16:colId xmlns="" xmlns:a16="http://schemas.microsoft.com/office/drawing/2014/main" val="563581978"/>
                    </a:ext>
                  </a:extLst>
                </a:gridCol>
                <a:gridCol w="672972">
                  <a:extLst>
                    <a:ext uri="{9D8B030D-6E8A-4147-A177-3AD203B41FA5}">
                      <a16:colId xmlns="" xmlns:a16="http://schemas.microsoft.com/office/drawing/2014/main" val="4138122333"/>
                    </a:ext>
                  </a:extLst>
                </a:gridCol>
                <a:gridCol w="307568">
                  <a:extLst>
                    <a:ext uri="{9D8B030D-6E8A-4147-A177-3AD203B41FA5}">
                      <a16:colId xmlns="" xmlns:a16="http://schemas.microsoft.com/office/drawing/2014/main" val="2181816611"/>
                    </a:ext>
                  </a:extLst>
                </a:gridCol>
              </a:tblGrid>
              <a:tr h="489104">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Assets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t>
                      </a:r>
                    </a:p>
                  </a:txBody>
                  <a:tcPr marL="65301" marR="653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Liab.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Stockholders' Equity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489104">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301" marR="653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Van</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a:t>
                      </a:r>
                    </a:p>
                  </a:txBody>
                  <a:tcPr marL="65301" marR="653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Notes Payable</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Interest Payable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Common Stock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Retained Earnings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Revenue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r>
                        <a:rPr lang="en-US" sz="1000" b="1" dirty="0" smtClean="0">
                          <a:solidFill>
                            <a:schemeClr val="tx1"/>
                          </a:solidFill>
                          <a:effectLst/>
                          <a:latin typeface="+mn-lt"/>
                          <a:ea typeface="Tahoma" panose="020B0604030504040204" pitchFamily="34" charset="0"/>
                          <a:cs typeface="Tahoma" panose="020B0604030504040204" pitchFamily="34" charset="0"/>
                        </a:rPr>
                        <a:t>− </a:t>
                      </a:r>
                      <a:endParaRPr lang="en-US" sz="1000" b="1" dirty="0">
                        <a:solidFill>
                          <a:schemeClr val="tx1"/>
                        </a:solidFill>
                        <a:effectLst/>
                        <a:latin typeface="+mn-lt"/>
                        <a:ea typeface="Tahoma" panose="020B0604030504040204" pitchFamily="34" charset="0"/>
                        <a:cs typeface="Tahoma" panose="020B0604030504040204" pitchFamily="34" charset="0"/>
                      </a:endParaRPr>
                    </a:p>
                  </a:txBody>
                  <a:tcPr marL="65301" marR="653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Expenses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Net Income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Flow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489104">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n/a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301" marR="653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2,700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(2,700)</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r>
                        <a:rPr lang="en-US" sz="1000" dirty="0" smtClean="0">
                          <a:solidFill>
                            <a:schemeClr val="tx1"/>
                          </a:solidFill>
                          <a:effectLst/>
                          <a:latin typeface="+mn-lt"/>
                          <a:ea typeface="Tahoma" panose="020B0604030504040204" pitchFamily="34" charset="0"/>
                          <a:cs typeface="Tahoma" panose="020B0604030504040204" pitchFamily="34" charset="0"/>
                        </a:rPr>
                        <a:t>−</a:t>
                      </a: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301" marR="653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2,700</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(2,700)</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301" marR="6530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1313787133"/>
              </p:ext>
            </p:extLst>
          </p:nvPr>
        </p:nvGraphicFramePr>
        <p:xfrm>
          <a:off x="1447800" y="3124200"/>
          <a:ext cx="6553200" cy="1008185"/>
        </p:xfrm>
        <a:graphic>
          <a:graphicData uri="http://schemas.openxmlformats.org/drawingml/2006/table">
            <a:tbl>
              <a:tblPr>
                <a:tableStyleId>{5C22544A-7EE6-4342-B048-85BDC9FD1C3A}</a:tableStyleId>
              </a:tblPr>
              <a:tblGrid>
                <a:gridCol w="1310640">
                  <a:extLst>
                    <a:ext uri="{9D8B030D-6E8A-4147-A177-3AD203B41FA5}">
                      <a16:colId xmlns="" xmlns:a16="http://schemas.microsoft.com/office/drawing/2014/main" val="1339959837"/>
                    </a:ext>
                  </a:extLst>
                </a:gridCol>
                <a:gridCol w="68981">
                  <a:extLst>
                    <a:ext uri="{9D8B030D-6E8A-4147-A177-3AD203B41FA5}">
                      <a16:colId xmlns="" xmlns:a16="http://schemas.microsoft.com/office/drawing/2014/main" val="119357301"/>
                    </a:ext>
                  </a:extLst>
                </a:gridCol>
                <a:gridCol w="2862808">
                  <a:extLst>
                    <a:ext uri="{9D8B030D-6E8A-4147-A177-3AD203B41FA5}">
                      <a16:colId xmlns="" xmlns:a16="http://schemas.microsoft.com/office/drawing/2014/main" val="2170809857"/>
                    </a:ext>
                  </a:extLst>
                </a:gridCol>
                <a:gridCol w="162477">
                  <a:extLst>
                    <a:ext uri="{9D8B030D-6E8A-4147-A177-3AD203B41FA5}">
                      <a16:colId xmlns="" xmlns:a16="http://schemas.microsoft.com/office/drawing/2014/main" val="746245963"/>
                    </a:ext>
                  </a:extLst>
                </a:gridCol>
                <a:gridCol w="1068096">
                  <a:extLst>
                    <a:ext uri="{9D8B030D-6E8A-4147-A177-3AD203B41FA5}">
                      <a16:colId xmlns="" xmlns:a16="http://schemas.microsoft.com/office/drawing/2014/main" val="1923230473"/>
                    </a:ext>
                  </a:extLst>
                </a:gridCol>
                <a:gridCol w="87289">
                  <a:extLst>
                    <a:ext uri="{9D8B030D-6E8A-4147-A177-3AD203B41FA5}">
                      <a16:colId xmlns="" xmlns:a16="http://schemas.microsoft.com/office/drawing/2014/main" val="9718133"/>
                    </a:ext>
                  </a:extLst>
                </a:gridCol>
                <a:gridCol w="992909">
                  <a:extLst>
                    <a:ext uri="{9D8B030D-6E8A-4147-A177-3AD203B41FA5}">
                      <a16:colId xmlns="" xmlns:a16="http://schemas.microsoft.com/office/drawing/2014/main" val="1405398356"/>
                    </a:ext>
                  </a:extLst>
                </a:gridCol>
              </a:tblGrid>
              <a:tr h="373847">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285595">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Dec. 31</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Interest Expense</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2,700</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48743">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Interest Payable</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2,700</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graphicFrame>
        <p:nvGraphicFramePr>
          <p:cNvPr id="2" name="Table 1">
            <a:extLst>
              <a:ext uri="{FF2B5EF4-FFF2-40B4-BE49-F238E27FC236}">
                <a16:creationId xmlns="" xmlns:a16="http://schemas.microsoft.com/office/drawing/2014/main" id="{7587903A-1A21-424F-A066-D4F91A18C5E8}"/>
              </a:ext>
            </a:extLst>
          </p:cNvPr>
          <p:cNvGraphicFramePr>
            <a:graphicFrameLocks noGrp="1"/>
          </p:cNvGraphicFramePr>
          <p:nvPr>
            <p:extLst>
              <p:ext uri="{D42A27DB-BD31-4B8C-83A1-F6EECF244321}">
                <p14:modId xmlns:p14="http://schemas.microsoft.com/office/powerpoint/2010/main" val="3588129634"/>
              </p:ext>
            </p:extLst>
          </p:nvPr>
        </p:nvGraphicFramePr>
        <p:xfrm>
          <a:off x="1600200" y="1981200"/>
          <a:ext cx="6324600" cy="954174"/>
        </p:xfrm>
        <a:graphic>
          <a:graphicData uri="http://schemas.openxmlformats.org/drawingml/2006/table">
            <a:tbl>
              <a:tblPr firstRow="1" bandRow="1">
                <a:tableStyleId>{5C22544A-7EE6-4342-B048-85BDC9FD1C3A}</a:tableStyleId>
              </a:tblPr>
              <a:tblGrid>
                <a:gridCol w="1264920">
                  <a:extLst>
                    <a:ext uri="{9D8B030D-6E8A-4147-A177-3AD203B41FA5}">
                      <a16:colId xmlns="" xmlns:a16="http://schemas.microsoft.com/office/drawing/2014/main" val="1466964821"/>
                    </a:ext>
                  </a:extLst>
                </a:gridCol>
                <a:gridCol w="542108">
                  <a:extLst>
                    <a:ext uri="{9D8B030D-6E8A-4147-A177-3AD203B41FA5}">
                      <a16:colId xmlns="" xmlns:a16="http://schemas.microsoft.com/office/drawing/2014/main" val="2068296310"/>
                    </a:ext>
                  </a:extLst>
                </a:gridCol>
                <a:gridCol w="1642754">
                  <a:extLst>
                    <a:ext uri="{9D8B030D-6E8A-4147-A177-3AD203B41FA5}">
                      <a16:colId xmlns="" xmlns:a16="http://schemas.microsoft.com/office/drawing/2014/main" val="1983879694"/>
                    </a:ext>
                  </a:extLst>
                </a:gridCol>
                <a:gridCol w="215611">
                  <a:extLst>
                    <a:ext uri="{9D8B030D-6E8A-4147-A177-3AD203B41FA5}">
                      <a16:colId xmlns="" xmlns:a16="http://schemas.microsoft.com/office/drawing/2014/main" val="3260789064"/>
                    </a:ext>
                  </a:extLst>
                </a:gridCol>
                <a:gridCol w="1315230">
                  <a:extLst>
                    <a:ext uri="{9D8B030D-6E8A-4147-A177-3AD203B41FA5}">
                      <a16:colId xmlns="" xmlns:a16="http://schemas.microsoft.com/office/drawing/2014/main" val="1062091094"/>
                    </a:ext>
                  </a:extLst>
                </a:gridCol>
                <a:gridCol w="337791">
                  <a:extLst>
                    <a:ext uri="{9D8B030D-6E8A-4147-A177-3AD203B41FA5}">
                      <a16:colId xmlns="" xmlns:a16="http://schemas.microsoft.com/office/drawing/2014/main" val="484492918"/>
                    </a:ext>
                  </a:extLst>
                </a:gridCol>
                <a:gridCol w="1006186">
                  <a:extLst>
                    <a:ext uri="{9D8B030D-6E8A-4147-A177-3AD203B41FA5}">
                      <a16:colId xmlns="" xmlns:a16="http://schemas.microsoft.com/office/drawing/2014/main" val="1897042867"/>
                    </a:ext>
                  </a:extLst>
                </a:gridCol>
              </a:tblGrid>
              <a:tr h="603712">
                <a:tc>
                  <a:txBody>
                    <a:bodyPr/>
                    <a:lstStyle/>
                    <a:p>
                      <a:pPr algn="ctr"/>
                      <a:r>
                        <a:rPr lang="en-US" sz="1700" dirty="0">
                          <a:solidFill>
                            <a:schemeClr val="tx1"/>
                          </a:solidFill>
                        </a:rPr>
                        <a:t>Principal</a:t>
                      </a:r>
                    </a:p>
                  </a:txBody>
                  <a:tcPr marL="86245" marR="86245" marT="43122" marB="43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700" dirty="0" smtClean="0">
                          <a:solidFill>
                            <a:schemeClr val="tx1"/>
                          </a:solidFill>
                        </a:rPr>
                        <a:t>×</a:t>
                      </a:r>
                      <a:endParaRPr lang="en-US" sz="1700" dirty="0">
                        <a:solidFill>
                          <a:schemeClr val="tx1"/>
                        </a:solidFill>
                      </a:endParaRPr>
                    </a:p>
                  </a:txBody>
                  <a:tcPr marL="86245" marR="86245" marT="43122" marB="43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700" dirty="0">
                          <a:solidFill>
                            <a:schemeClr val="tx1"/>
                          </a:solidFill>
                        </a:rPr>
                        <a:t>Annual interest Rate</a:t>
                      </a:r>
                    </a:p>
                  </a:txBody>
                  <a:tcPr marL="86245" marR="86245" marT="43122" marB="43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700" dirty="0" smtClean="0">
                          <a:solidFill>
                            <a:schemeClr val="tx1"/>
                          </a:solidFill>
                        </a:rPr>
                        <a:t>×</a:t>
                      </a:r>
                      <a:endParaRPr lang="en-US" sz="1700" dirty="0">
                        <a:solidFill>
                          <a:schemeClr val="tx1"/>
                        </a:solidFill>
                      </a:endParaRPr>
                    </a:p>
                  </a:txBody>
                  <a:tcPr marL="86245" marR="86245" marT="43122" marB="43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700" dirty="0">
                          <a:solidFill>
                            <a:schemeClr val="tx1"/>
                          </a:solidFill>
                        </a:rPr>
                        <a:t>Time Outstanding</a:t>
                      </a:r>
                    </a:p>
                  </a:txBody>
                  <a:tcPr marL="86245" marR="86245" marT="43122" marB="43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700" dirty="0">
                          <a:solidFill>
                            <a:schemeClr val="tx1"/>
                          </a:solidFill>
                        </a:rPr>
                        <a:t>=</a:t>
                      </a:r>
                    </a:p>
                  </a:txBody>
                  <a:tcPr marL="86245" marR="86245" marT="43122" marB="43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700" dirty="0">
                          <a:solidFill>
                            <a:schemeClr val="tx1"/>
                          </a:solidFill>
                        </a:rPr>
                        <a:t>Interest Expense</a:t>
                      </a:r>
                    </a:p>
                  </a:txBody>
                  <a:tcPr marL="86245" marR="86245" marT="43122" marB="43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287534829"/>
                  </a:ext>
                </a:extLst>
              </a:tr>
              <a:tr h="349770">
                <a:tc>
                  <a:txBody>
                    <a:bodyPr/>
                    <a:lstStyle/>
                    <a:p>
                      <a:pPr algn="ctr"/>
                      <a:r>
                        <a:rPr lang="en-US" sz="1700" dirty="0"/>
                        <a:t>$90,000</a:t>
                      </a:r>
                    </a:p>
                  </a:txBody>
                  <a:tcPr marL="86245" marR="86245" marT="43122" marB="43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700" dirty="0" smtClean="0"/>
                        <a:t>×</a:t>
                      </a:r>
                      <a:endParaRPr lang="en-US" sz="1700" dirty="0"/>
                    </a:p>
                  </a:txBody>
                  <a:tcPr marL="86245" marR="86245" marT="43122" marB="431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700" dirty="0"/>
                        <a:t>0.09</a:t>
                      </a:r>
                    </a:p>
                  </a:txBody>
                  <a:tcPr marL="86245" marR="86245" marT="43122" marB="43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700" dirty="0" smtClean="0"/>
                        <a:t>×</a:t>
                      </a:r>
                      <a:endParaRPr lang="en-US" sz="1700" dirty="0"/>
                    </a:p>
                  </a:txBody>
                  <a:tcPr marL="86245" marR="86245" marT="43122" marB="431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700" dirty="0"/>
                        <a:t>4/12</a:t>
                      </a:r>
                    </a:p>
                  </a:txBody>
                  <a:tcPr marL="86245" marR="86245" marT="43122" marB="43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700" dirty="0"/>
                        <a:t>=</a:t>
                      </a:r>
                    </a:p>
                  </a:txBody>
                  <a:tcPr marL="86245" marR="86245" marT="43122" marB="431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700" dirty="0"/>
                        <a:t>$2,700</a:t>
                      </a:r>
                    </a:p>
                  </a:txBody>
                  <a:tcPr marL="86245" marR="86245" marT="43122" marB="431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28556023"/>
                  </a:ext>
                </a:extLst>
              </a:tr>
            </a:tbl>
          </a:graphicData>
        </a:graphic>
      </p:graphicFrame>
    </p:spTree>
    <p:extLst>
      <p:ext uri="{BB962C8B-B14F-4D97-AF65-F5344CB8AC3E}">
        <p14:creationId xmlns:p14="http://schemas.microsoft.com/office/powerpoint/2010/main" val="984998491"/>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August 31, Year 2 transaction </a:t>
            </a:r>
            <a:r>
              <a:rPr lang="en-US" sz="4000" b="1" dirty="0" smtClean="0">
                <a:ea typeface="Tahoma" panose="020B0604030504040204" pitchFamily="34" charset="0"/>
                <a:cs typeface="Tahoma" panose="020B0604030504040204" pitchFamily="34" charset="0"/>
              </a:rPr>
              <a:t>(a)</a:t>
            </a:r>
            <a:endParaRPr lang="en-US" sz="3200" b="1"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marL="0" indent="0">
              <a:buNone/>
            </a:pPr>
            <a:r>
              <a:rPr lang="en-US" sz="1800" dirty="0"/>
              <a:t>On August 31, Year 2, the maturity date of the note, three events are recognized. </a:t>
            </a:r>
            <a:r>
              <a:rPr lang="en-US" sz="1800" dirty="0" smtClean="0"/>
              <a:t>First</a:t>
            </a:r>
            <a:r>
              <a:rPr lang="en-US" sz="1800" dirty="0"/>
              <a:t>, $5,400 of interest expense has accrued since January 1, Year 2.</a:t>
            </a:r>
          </a:p>
          <a:p>
            <a:pPr marL="0" indent="0">
              <a:buNone/>
            </a:pPr>
            <a:endParaRPr lang="en-US"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6</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1039793702"/>
              </p:ext>
            </p:extLst>
          </p:nvPr>
        </p:nvGraphicFramePr>
        <p:xfrm>
          <a:off x="164514" y="4343400"/>
          <a:ext cx="8962118" cy="1540992"/>
        </p:xfrm>
        <a:graphic>
          <a:graphicData uri="http://schemas.openxmlformats.org/drawingml/2006/table">
            <a:tbl>
              <a:tblPr firstRow="1" firstCol="1" bandRow="1">
                <a:tableStyleId>{5C22544A-7EE6-4342-B048-85BDC9FD1C3A}</a:tableStyleId>
              </a:tblPr>
              <a:tblGrid>
                <a:gridCol w="626304">
                  <a:extLst>
                    <a:ext uri="{9D8B030D-6E8A-4147-A177-3AD203B41FA5}">
                      <a16:colId xmlns="" xmlns:a16="http://schemas.microsoft.com/office/drawing/2014/main" val="4038268786"/>
                    </a:ext>
                  </a:extLst>
                </a:gridCol>
                <a:gridCol w="217321">
                  <a:extLst>
                    <a:ext uri="{9D8B030D-6E8A-4147-A177-3AD203B41FA5}">
                      <a16:colId xmlns="" xmlns:a16="http://schemas.microsoft.com/office/drawing/2014/main" val="3906683118"/>
                    </a:ext>
                  </a:extLst>
                </a:gridCol>
                <a:gridCol w="527975">
                  <a:extLst>
                    <a:ext uri="{9D8B030D-6E8A-4147-A177-3AD203B41FA5}">
                      <a16:colId xmlns="" xmlns:a16="http://schemas.microsoft.com/office/drawing/2014/main" val="2246321599"/>
                    </a:ext>
                  </a:extLst>
                </a:gridCol>
                <a:gridCol w="162560">
                  <a:extLst>
                    <a:ext uri="{9D8B030D-6E8A-4147-A177-3AD203B41FA5}">
                      <a16:colId xmlns="" xmlns:a16="http://schemas.microsoft.com/office/drawing/2014/main" val="1959332394"/>
                    </a:ext>
                  </a:extLst>
                </a:gridCol>
                <a:gridCol w="675640">
                  <a:extLst>
                    <a:ext uri="{9D8B030D-6E8A-4147-A177-3AD203B41FA5}">
                      <a16:colId xmlns="" xmlns:a16="http://schemas.microsoft.com/office/drawing/2014/main" val="3869363813"/>
                    </a:ext>
                  </a:extLst>
                </a:gridCol>
                <a:gridCol w="162560">
                  <a:extLst>
                    <a:ext uri="{9D8B030D-6E8A-4147-A177-3AD203B41FA5}">
                      <a16:colId xmlns="" xmlns:a16="http://schemas.microsoft.com/office/drawing/2014/main" val="695920123"/>
                    </a:ext>
                  </a:extLst>
                </a:gridCol>
                <a:gridCol w="751840">
                  <a:extLst>
                    <a:ext uri="{9D8B030D-6E8A-4147-A177-3AD203B41FA5}">
                      <a16:colId xmlns="" xmlns:a16="http://schemas.microsoft.com/office/drawing/2014/main" val="118549055"/>
                    </a:ext>
                  </a:extLst>
                </a:gridCol>
                <a:gridCol w="162560">
                  <a:extLst>
                    <a:ext uri="{9D8B030D-6E8A-4147-A177-3AD203B41FA5}">
                      <a16:colId xmlns="" xmlns:a16="http://schemas.microsoft.com/office/drawing/2014/main" val="2501135130"/>
                    </a:ext>
                  </a:extLst>
                </a:gridCol>
                <a:gridCol w="751840">
                  <a:extLst>
                    <a:ext uri="{9D8B030D-6E8A-4147-A177-3AD203B41FA5}">
                      <a16:colId xmlns="" xmlns:a16="http://schemas.microsoft.com/office/drawing/2014/main" val="322333968"/>
                    </a:ext>
                  </a:extLst>
                </a:gridCol>
                <a:gridCol w="162560">
                  <a:extLst>
                    <a:ext uri="{9D8B030D-6E8A-4147-A177-3AD203B41FA5}">
                      <a16:colId xmlns="" xmlns:a16="http://schemas.microsoft.com/office/drawing/2014/main" val="3352611176"/>
                    </a:ext>
                  </a:extLst>
                </a:gridCol>
                <a:gridCol w="808502">
                  <a:extLst>
                    <a:ext uri="{9D8B030D-6E8A-4147-A177-3AD203B41FA5}">
                      <a16:colId xmlns="" xmlns:a16="http://schemas.microsoft.com/office/drawing/2014/main" val="3201792686"/>
                    </a:ext>
                  </a:extLst>
                </a:gridCol>
                <a:gridCol w="162560">
                  <a:extLst>
                    <a:ext uri="{9D8B030D-6E8A-4147-A177-3AD203B41FA5}">
                      <a16:colId xmlns="" xmlns:a16="http://schemas.microsoft.com/office/drawing/2014/main" val="1493837017"/>
                    </a:ext>
                  </a:extLst>
                </a:gridCol>
                <a:gridCol w="732725">
                  <a:extLst>
                    <a:ext uri="{9D8B030D-6E8A-4147-A177-3AD203B41FA5}">
                      <a16:colId xmlns="" xmlns:a16="http://schemas.microsoft.com/office/drawing/2014/main" val="850383387"/>
                    </a:ext>
                  </a:extLst>
                </a:gridCol>
                <a:gridCol w="162560">
                  <a:extLst>
                    <a:ext uri="{9D8B030D-6E8A-4147-A177-3AD203B41FA5}">
                      <a16:colId xmlns="" xmlns:a16="http://schemas.microsoft.com/office/drawing/2014/main" val="3141023649"/>
                    </a:ext>
                  </a:extLst>
                </a:gridCol>
                <a:gridCol w="806988">
                  <a:extLst>
                    <a:ext uri="{9D8B030D-6E8A-4147-A177-3AD203B41FA5}">
                      <a16:colId xmlns="" xmlns:a16="http://schemas.microsoft.com/office/drawing/2014/main" val="2880056140"/>
                    </a:ext>
                  </a:extLst>
                </a:gridCol>
                <a:gridCol w="162560">
                  <a:extLst>
                    <a:ext uri="{9D8B030D-6E8A-4147-A177-3AD203B41FA5}">
                      <a16:colId xmlns="" xmlns:a16="http://schemas.microsoft.com/office/drawing/2014/main" val="101508216"/>
                    </a:ext>
                  </a:extLst>
                </a:gridCol>
                <a:gridCol w="732725">
                  <a:extLst>
                    <a:ext uri="{9D8B030D-6E8A-4147-A177-3AD203B41FA5}">
                      <a16:colId xmlns="" xmlns:a16="http://schemas.microsoft.com/office/drawing/2014/main" val="2089963319"/>
                    </a:ext>
                  </a:extLst>
                </a:gridCol>
                <a:gridCol w="162560">
                  <a:extLst>
                    <a:ext uri="{9D8B030D-6E8A-4147-A177-3AD203B41FA5}">
                      <a16:colId xmlns="" xmlns:a16="http://schemas.microsoft.com/office/drawing/2014/main" val="563581978"/>
                    </a:ext>
                  </a:extLst>
                </a:gridCol>
                <a:gridCol w="706765">
                  <a:extLst>
                    <a:ext uri="{9D8B030D-6E8A-4147-A177-3AD203B41FA5}">
                      <a16:colId xmlns="" xmlns:a16="http://schemas.microsoft.com/office/drawing/2014/main" val="4138122333"/>
                    </a:ext>
                  </a:extLst>
                </a:gridCol>
                <a:gridCol w="323013">
                  <a:extLst>
                    <a:ext uri="{9D8B030D-6E8A-4147-A177-3AD203B41FA5}">
                      <a16:colId xmlns="" xmlns:a16="http://schemas.microsoft.com/office/drawing/2014/main" val="2181816611"/>
                    </a:ext>
                  </a:extLst>
                </a:gridCol>
              </a:tblGrid>
              <a:tr h="200533">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0">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Van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Notes Payable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Interest Payable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smtClean="0">
                          <a:solidFill>
                            <a:schemeClr val="tx1"/>
                          </a:solidFill>
                          <a:effectLst/>
                          <a:latin typeface="+mn-lt"/>
                          <a:ea typeface="Tahoma" panose="020B0604030504040204" pitchFamily="34" charset="0"/>
                          <a:cs typeface="Tahoma" panose="020B0604030504040204" pitchFamily="34" charset="0"/>
                        </a:rPr>
                        <a:t>−</a:t>
                      </a:r>
                      <a:endParaRPr lang="en-US" sz="1050" b="1"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0">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5,400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(5,400)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n/a</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smtClean="0">
                          <a:solidFill>
                            <a:schemeClr val="tx1"/>
                          </a:solidFill>
                          <a:effectLst/>
                          <a:latin typeface="+mn-lt"/>
                          <a:ea typeface="Tahoma" panose="020B0604030504040204" pitchFamily="34" charset="0"/>
                          <a:cs typeface="Tahoma" panose="020B0604030504040204" pitchFamily="34" charset="0"/>
                        </a:rPr>
                        <a:t>−</a:t>
                      </a: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5,400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50" u="none" strike="noStrike" dirty="0">
                          <a:solidFill>
                            <a:schemeClr val="tx1"/>
                          </a:solidFill>
                          <a:effectLst/>
                          <a:latin typeface="+mn-lt"/>
                          <a:ea typeface="Tahoma" panose="020B0604030504040204" pitchFamily="34" charset="0"/>
                          <a:cs typeface="Tahoma" panose="020B0604030504040204" pitchFamily="34" charset="0"/>
                        </a:rPr>
                        <a:t>(5,400)</a:t>
                      </a:r>
                      <a:endParaRPr lang="en-US" sz="1050" b="1" i="0" u="none" strike="noStrike"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endParaRPr lang="en-US" sz="105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2341732991"/>
              </p:ext>
            </p:extLst>
          </p:nvPr>
        </p:nvGraphicFramePr>
        <p:xfrm>
          <a:off x="1143000" y="3124200"/>
          <a:ext cx="6934200" cy="1066800"/>
        </p:xfrm>
        <a:graphic>
          <a:graphicData uri="http://schemas.openxmlformats.org/drawingml/2006/table">
            <a:tbl>
              <a:tblPr>
                <a:tableStyleId>{5C22544A-7EE6-4342-B048-85BDC9FD1C3A}</a:tableStyleId>
              </a:tblPr>
              <a:tblGrid>
                <a:gridCol w="1386840">
                  <a:extLst>
                    <a:ext uri="{9D8B030D-6E8A-4147-A177-3AD203B41FA5}">
                      <a16:colId xmlns="" xmlns:a16="http://schemas.microsoft.com/office/drawing/2014/main" val="1339959837"/>
                    </a:ext>
                  </a:extLst>
                </a:gridCol>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Aug. 31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Interest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5,400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Interest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5,400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graphicFrame>
        <p:nvGraphicFramePr>
          <p:cNvPr id="2" name="Table 1">
            <a:extLst>
              <a:ext uri="{FF2B5EF4-FFF2-40B4-BE49-F238E27FC236}">
                <a16:creationId xmlns="" xmlns:a16="http://schemas.microsoft.com/office/drawing/2014/main" id="{7587903A-1A21-424F-A066-D4F91A18C5E8}"/>
              </a:ext>
            </a:extLst>
          </p:cNvPr>
          <p:cNvGraphicFramePr>
            <a:graphicFrameLocks noGrp="1"/>
          </p:cNvGraphicFramePr>
          <p:nvPr>
            <p:extLst>
              <p:ext uri="{D42A27DB-BD31-4B8C-83A1-F6EECF244321}">
                <p14:modId xmlns:p14="http://schemas.microsoft.com/office/powerpoint/2010/main" val="453884827"/>
              </p:ext>
            </p:extLst>
          </p:nvPr>
        </p:nvGraphicFramePr>
        <p:xfrm>
          <a:off x="1219200" y="1905000"/>
          <a:ext cx="6705599" cy="1010920"/>
        </p:xfrm>
        <a:graphic>
          <a:graphicData uri="http://schemas.openxmlformats.org/drawingml/2006/table">
            <a:tbl>
              <a:tblPr firstRow="1" bandRow="1">
                <a:tableStyleId>{5C22544A-7EE6-4342-B048-85BDC9FD1C3A}</a:tableStyleId>
              </a:tblPr>
              <a:tblGrid>
                <a:gridCol w="1341120">
                  <a:extLst>
                    <a:ext uri="{9D8B030D-6E8A-4147-A177-3AD203B41FA5}">
                      <a16:colId xmlns="" xmlns:a16="http://schemas.microsoft.com/office/drawing/2014/main" val="1466964821"/>
                    </a:ext>
                  </a:extLst>
                </a:gridCol>
                <a:gridCol w="574765">
                  <a:extLst>
                    <a:ext uri="{9D8B030D-6E8A-4147-A177-3AD203B41FA5}">
                      <a16:colId xmlns="" xmlns:a16="http://schemas.microsoft.com/office/drawing/2014/main" val="2068296310"/>
                    </a:ext>
                  </a:extLst>
                </a:gridCol>
                <a:gridCol w="1741715">
                  <a:extLst>
                    <a:ext uri="{9D8B030D-6E8A-4147-A177-3AD203B41FA5}">
                      <a16:colId xmlns="" xmlns:a16="http://schemas.microsoft.com/office/drawing/2014/main" val="1983879694"/>
                    </a:ext>
                  </a:extLst>
                </a:gridCol>
                <a:gridCol w="228600">
                  <a:extLst>
                    <a:ext uri="{9D8B030D-6E8A-4147-A177-3AD203B41FA5}">
                      <a16:colId xmlns="" xmlns:a16="http://schemas.microsoft.com/office/drawing/2014/main" val="3260789064"/>
                    </a:ext>
                  </a:extLst>
                </a:gridCol>
                <a:gridCol w="1394460">
                  <a:extLst>
                    <a:ext uri="{9D8B030D-6E8A-4147-A177-3AD203B41FA5}">
                      <a16:colId xmlns="" xmlns:a16="http://schemas.microsoft.com/office/drawing/2014/main" val="1062091094"/>
                    </a:ext>
                  </a:extLst>
                </a:gridCol>
                <a:gridCol w="358140">
                  <a:extLst>
                    <a:ext uri="{9D8B030D-6E8A-4147-A177-3AD203B41FA5}">
                      <a16:colId xmlns="" xmlns:a16="http://schemas.microsoft.com/office/drawing/2014/main" val="484492918"/>
                    </a:ext>
                  </a:extLst>
                </a:gridCol>
                <a:gridCol w="1066799">
                  <a:extLst>
                    <a:ext uri="{9D8B030D-6E8A-4147-A177-3AD203B41FA5}">
                      <a16:colId xmlns="" xmlns:a16="http://schemas.microsoft.com/office/drawing/2014/main" val="1897042867"/>
                    </a:ext>
                  </a:extLst>
                </a:gridCol>
              </a:tblGrid>
              <a:tr h="370840">
                <a:tc>
                  <a:txBody>
                    <a:bodyPr/>
                    <a:lstStyle/>
                    <a:p>
                      <a:pPr algn="ctr"/>
                      <a:r>
                        <a:rPr lang="en-US" dirty="0">
                          <a:solidFill>
                            <a:schemeClr val="tx1"/>
                          </a:solidFill>
                        </a:rPr>
                        <a:t>Principal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solidFill>
                            <a:schemeClr val="tx1"/>
                          </a:solidFill>
                        </a:rPr>
                        <a:t>Annual interest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solidFill>
                            <a:schemeClr val="tx1"/>
                          </a:solidFill>
                        </a:rPr>
                        <a:t>Time Outstanding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solidFill>
                            <a:schemeClr val="tx1"/>
                          </a:solidFill>
                        </a:rPr>
                        <a:t>Interest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287534829"/>
                  </a:ext>
                </a:extLst>
              </a:tr>
              <a:tr h="370840">
                <a:tc>
                  <a:txBody>
                    <a:bodyPr/>
                    <a:lstStyle/>
                    <a:p>
                      <a:pPr algn="ctr"/>
                      <a:r>
                        <a:rPr lang="en-US" dirty="0"/>
                        <a:t>$90,000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a:t>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a:t>8/12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a:t>$5,400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28556023"/>
                  </a:ext>
                </a:extLst>
              </a:tr>
            </a:tbl>
          </a:graphicData>
        </a:graphic>
      </p:graphicFrame>
    </p:spTree>
    <p:extLst>
      <p:ext uri="{BB962C8B-B14F-4D97-AF65-F5344CB8AC3E}">
        <p14:creationId xmlns:p14="http://schemas.microsoft.com/office/powerpoint/2010/main" val="103713721"/>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August 31, Year 2 transaction (b)</a:t>
            </a:r>
            <a:endParaRPr lang="en-US" sz="3200" b="1" dirty="0">
              <a:solidFill>
                <a:srgbClr val="C30C20"/>
              </a:solidFill>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sz="2200" dirty="0"/>
              <a:t>Second, cash is paid for $8,100, the total amount of interest due on the note. This transaction: (1) decreases assets (Cash) and (2) decreases liabilities (Interest Payable). </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7</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1076174207"/>
              </p:ext>
            </p:extLst>
          </p:nvPr>
        </p:nvGraphicFramePr>
        <p:xfrm>
          <a:off x="304800" y="4114800"/>
          <a:ext cx="8589765" cy="1475481"/>
        </p:xfrm>
        <a:graphic>
          <a:graphicData uri="http://schemas.openxmlformats.org/drawingml/2006/table">
            <a:tbl>
              <a:tblPr firstRow="1" firstCol="1" bandRow="1">
                <a:tableStyleId>{5C22544A-7EE6-4342-B048-85BDC9FD1C3A}</a:tableStyleId>
              </a:tblPr>
              <a:tblGrid>
                <a:gridCol w="599678">
                  <a:extLst>
                    <a:ext uri="{9D8B030D-6E8A-4147-A177-3AD203B41FA5}">
                      <a16:colId xmlns="" xmlns:a16="http://schemas.microsoft.com/office/drawing/2014/main" val="4038268786"/>
                    </a:ext>
                  </a:extLst>
                </a:gridCol>
                <a:gridCol w="208082">
                  <a:extLst>
                    <a:ext uri="{9D8B030D-6E8A-4147-A177-3AD203B41FA5}">
                      <a16:colId xmlns="" xmlns:a16="http://schemas.microsoft.com/office/drawing/2014/main" val="3906683118"/>
                    </a:ext>
                  </a:extLst>
                </a:gridCol>
                <a:gridCol w="505530">
                  <a:extLst>
                    <a:ext uri="{9D8B030D-6E8A-4147-A177-3AD203B41FA5}">
                      <a16:colId xmlns="" xmlns:a16="http://schemas.microsoft.com/office/drawing/2014/main" val="2246321599"/>
                    </a:ext>
                  </a:extLst>
                </a:gridCol>
                <a:gridCol w="156730">
                  <a:extLst>
                    <a:ext uri="{9D8B030D-6E8A-4147-A177-3AD203B41FA5}">
                      <a16:colId xmlns="" xmlns:a16="http://schemas.microsoft.com/office/drawing/2014/main" val="1959332394"/>
                    </a:ext>
                  </a:extLst>
                </a:gridCol>
                <a:gridCol w="646917">
                  <a:extLst>
                    <a:ext uri="{9D8B030D-6E8A-4147-A177-3AD203B41FA5}">
                      <a16:colId xmlns="" xmlns:a16="http://schemas.microsoft.com/office/drawing/2014/main" val="3869363813"/>
                    </a:ext>
                  </a:extLst>
                </a:gridCol>
                <a:gridCol w="156730">
                  <a:extLst>
                    <a:ext uri="{9D8B030D-6E8A-4147-A177-3AD203B41FA5}">
                      <a16:colId xmlns="" xmlns:a16="http://schemas.microsoft.com/office/drawing/2014/main" val="695920123"/>
                    </a:ext>
                  </a:extLst>
                </a:gridCol>
                <a:gridCol w="719878">
                  <a:extLst>
                    <a:ext uri="{9D8B030D-6E8A-4147-A177-3AD203B41FA5}">
                      <a16:colId xmlns="" xmlns:a16="http://schemas.microsoft.com/office/drawing/2014/main" val="118549055"/>
                    </a:ext>
                  </a:extLst>
                </a:gridCol>
                <a:gridCol w="156730">
                  <a:extLst>
                    <a:ext uri="{9D8B030D-6E8A-4147-A177-3AD203B41FA5}">
                      <a16:colId xmlns="" xmlns:a16="http://schemas.microsoft.com/office/drawing/2014/main" val="2501135130"/>
                    </a:ext>
                  </a:extLst>
                </a:gridCol>
                <a:gridCol w="719878">
                  <a:extLst>
                    <a:ext uri="{9D8B030D-6E8A-4147-A177-3AD203B41FA5}">
                      <a16:colId xmlns="" xmlns:a16="http://schemas.microsoft.com/office/drawing/2014/main" val="322333968"/>
                    </a:ext>
                  </a:extLst>
                </a:gridCol>
                <a:gridCol w="156730">
                  <a:extLst>
                    <a:ext uri="{9D8B030D-6E8A-4147-A177-3AD203B41FA5}">
                      <a16:colId xmlns="" xmlns:a16="http://schemas.microsoft.com/office/drawing/2014/main" val="3352611176"/>
                    </a:ext>
                  </a:extLst>
                </a:gridCol>
                <a:gridCol w="774131">
                  <a:extLst>
                    <a:ext uri="{9D8B030D-6E8A-4147-A177-3AD203B41FA5}">
                      <a16:colId xmlns="" xmlns:a16="http://schemas.microsoft.com/office/drawing/2014/main" val="3201792686"/>
                    </a:ext>
                  </a:extLst>
                </a:gridCol>
                <a:gridCol w="156730">
                  <a:extLst>
                    <a:ext uri="{9D8B030D-6E8A-4147-A177-3AD203B41FA5}">
                      <a16:colId xmlns="" xmlns:a16="http://schemas.microsoft.com/office/drawing/2014/main" val="1493837017"/>
                    </a:ext>
                  </a:extLst>
                </a:gridCol>
                <a:gridCol w="701575">
                  <a:extLst>
                    <a:ext uri="{9D8B030D-6E8A-4147-A177-3AD203B41FA5}">
                      <a16:colId xmlns="" xmlns:a16="http://schemas.microsoft.com/office/drawing/2014/main" val="850383387"/>
                    </a:ext>
                  </a:extLst>
                </a:gridCol>
                <a:gridCol w="156730">
                  <a:extLst>
                    <a:ext uri="{9D8B030D-6E8A-4147-A177-3AD203B41FA5}">
                      <a16:colId xmlns="" xmlns:a16="http://schemas.microsoft.com/office/drawing/2014/main" val="3141023649"/>
                    </a:ext>
                  </a:extLst>
                </a:gridCol>
                <a:gridCol w="772681">
                  <a:extLst>
                    <a:ext uri="{9D8B030D-6E8A-4147-A177-3AD203B41FA5}">
                      <a16:colId xmlns="" xmlns:a16="http://schemas.microsoft.com/office/drawing/2014/main" val="2880056140"/>
                    </a:ext>
                  </a:extLst>
                </a:gridCol>
                <a:gridCol w="156730">
                  <a:extLst>
                    <a:ext uri="{9D8B030D-6E8A-4147-A177-3AD203B41FA5}">
                      <a16:colId xmlns="" xmlns:a16="http://schemas.microsoft.com/office/drawing/2014/main" val="101508216"/>
                    </a:ext>
                  </a:extLst>
                </a:gridCol>
                <a:gridCol w="701575">
                  <a:extLst>
                    <a:ext uri="{9D8B030D-6E8A-4147-A177-3AD203B41FA5}">
                      <a16:colId xmlns="" xmlns:a16="http://schemas.microsoft.com/office/drawing/2014/main" val="2089963319"/>
                    </a:ext>
                  </a:extLst>
                </a:gridCol>
                <a:gridCol w="156730">
                  <a:extLst>
                    <a:ext uri="{9D8B030D-6E8A-4147-A177-3AD203B41FA5}">
                      <a16:colId xmlns="" xmlns:a16="http://schemas.microsoft.com/office/drawing/2014/main" val="563581978"/>
                    </a:ext>
                  </a:extLst>
                </a:gridCol>
                <a:gridCol w="676719">
                  <a:extLst>
                    <a:ext uri="{9D8B030D-6E8A-4147-A177-3AD203B41FA5}">
                      <a16:colId xmlns="" xmlns:a16="http://schemas.microsoft.com/office/drawing/2014/main" val="4138122333"/>
                    </a:ext>
                  </a:extLst>
                </a:gridCol>
                <a:gridCol w="309281">
                  <a:extLst>
                    <a:ext uri="{9D8B030D-6E8A-4147-A177-3AD203B41FA5}">
                      <a16:colId xmlns="" xmlns:a16="http://schemas.microsoft.com/office/drawing/2014/main" val="2181816611"/>
                    </a:ext>
                  </a:extLst>
                </a:gridCol>
              </a:tblGrid>
              <a:tr h="491827">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Assets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t>
                      </a:r>
                    </a:p>
                  </a:txBody>
                  <a:tcPr marL="65665" marR="656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Liab.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Stockholders' Equity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491827">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665" marR="656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Van</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a:t>
                      </a:r>
                    </a:p>
                  </a:txBody>
                  <a:tcPr marL="65665" marR="656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Notes Payable</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Interest Payable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Common Stock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Retained Earnings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Revenue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r>
                        <a:rPr lang="en-US" sz="1000" b="1" dirty="0" smtClean="0">
                          <a:solidFill>
                            <a:schemeClr val="tx1"/>
                          </a:solidFill>
                          <a:effectLst/>
                          <a:latin typeface="+mn-lt"/>
                          <a:ea typeface="ＭＳ ゴシック"/>
                          <a:cs typeface="ＭＳ ゴシック"/>
                        </a:rPr>
                        <a:t>−</a:t>
                      </a:r>
                      <a:r>
                        <a:rPr lang="en-US" sz="1000" b="1" dirty="0" smtClean="0">
                          <a:solidFill>
                            <a:schemeClr val="tx1"/>
                          </a:solidFill>
                          <a:effectLst/>
                          <a:latin typeface="+mn-lt"/>
                          <a:ea typeface="Tahoma" panose="020B0604030504040204" pitchFamily="34" charset="0"/>
                          <a:cs typeface="Tahoma" panose="020B0604030504040204" pitchFamily="34" charset="0"/>
                        </a:rPr>
                        <a:t> </a:t>
                      </a:r>
                      <a:endParaRPr lang="en-US" sz="1000" b="1" dirty="0">
                        <a:solidFill>
                          <a:schemeClr val="tx1"/>
                        </a:solidFill>
                        <a:effectLst/>
                        <a:latin typeface="+mn-lt"/>
                        <a:ea typeface="Tahoma" panose="020B0604030504040204" pitchFamily="34" charset="0"/>
                        <a:cs typeface="Tahoma" panose="020B0604030504040204" pitchFamily="34" charset="0"/>
                      </a:endParaRP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Expenses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Net Income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Flow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491827">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(8,100)</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665" marR="656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(8,100)</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0" i="0" u="none" strike="noStrike" dirty="0">
                          <a:solidFill>
                            <a:schemeClr val="tx1"/>
                          </a:solidFill>
                          <a:effectLst/>
                          <a:latin typeface="+mn-lt"/>
                          <a:ea typeface="Tahoma" panose="020B0604030504040204" pitchFamily="34" charset="0"/>
                          <a:cs typeface="Tahoma" panose="020B0604030504040204" pitchFamily="34" charset="0"/>
                        </a:rPr>
                        <a:t>n/a</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r>
                        <a:rPr lang="en-US" sz="1000" dirty="0" smtClean="0">
                          <a:solidFill>
                            <a:schemeClr val="tx1"/>
                          </a:solidFill>
                          <a:effectLst/>
                          <a:latin typeface="+mn-lt"/>
                          <a:ea typeface="ＭＳ ゴシック"/>
                          <a:cs typeface="ＭＳ ゴシック"/>
                        </a:rPr>
                        <a:t>−</a:t>
                      </a:r>
                      <a:r>
                        <a:rPr lang="en-US" sz="1000" dirty="0" smtClean="0">
                          <a:solidFill>
                            <a:schemeClr val="tx1"/>
                          </a:solidFill>
                          <a:effectLst/>
                          <a:latin typeface="+mn-lt"/>
                          <a:ea typeface="Tahoma" panose="020B0604030504040204" pitchFamily="34" charset="0"/>
                          <a:cs typeface="Tahoma" panose="020B0604030504040204" pitchFamily="34" charset="0"/>
                        </a:rPr>
                        <a:t> </a:t>
                      </a: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(8,100)</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OA</a:t>
                      </a:r>
                    </a:p>
                  </a:txBody>
                  <a:tcPr marL="65665" marR="656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2113958269"/>
              </p:ext>
            </p:extLst>
          </p:nvPr>
        </p:nvGraphicFramePr>
        <p:xfrm>
          <a:off x="1219200" y="2590800"/>
          <a:ext cx="6934200" cy="1066800"/>
        </p:xfrm>
        <a:graphic>
          <a:graphicData uri="http://schemas.openxmlformats.org/drawingml/2006/table">
            <a:tbl>
              <a:tblPr>
                <a:tableStyleId>{5C22544A-7EE6-4342-B048-85BDC9FD1C3A}</a:tableStyleId>
              </a:tblPr>
              <a:tblGrid>
                <a:gridCol w="1386840">
                  <a:extLst>
                    <a:ext uri="{9D8B030D-6E8A-4147-A177-3AD203B41FA5}">
                      <a16:colId xmlns="" xmlns:a16="http://schemas.microsoft.com/office/drawing/2014/main" val="1339959837"/>
                    </a:ext>
                  </a:extLst>
                </a:gridCol>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Aug. 31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Interest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8,100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8,100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spTree>
    <p:extLst>
      <p:ext uri="{BB962C8B-B14F-4D97-AF65-F5344CB8AC3E}">
        <p14:creationId xmlns:p14="http://schemas.microsoft.com/office/powerpoint/2010/main" val="1962121357"/>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August 31, Year 2 transaction (c)</a:t>
            </a:r>
            <a:endParaRPr lang="en-US" sz="32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dirty="0"/>
              <a:t>Third, HSC must recognize the repayment of the $90,000 principal of the note. This transaction: (1) decreases assets (Cash) and (2) decreases liabilities (Notes Payable).</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9-</a:t>
            </a:r>
            <a:fld id="{D00EDEF9-D035-4425-A917-BE9E5DA74FA0}" type="slidenum">
              <a:rPr lang="en-US" smtClean="0">
                <a:solidFill>
                  <a:schemeClr val="bg1"/>
                </a:solidFill>
                <a:cs typeface="Arial" charset="0"/>
              </a:rPr>
              <a:pPr/>
              <a:t>8</a:t>
            </a:fld>
            <a:endParaRPr lang="en-US" dirty="0">
              <a:solidFill>
                <a:schemeClr val="bg1"/>
              </a:solidFill>
              <a:cs typeface="Arial" charset="0"/>
            </a:endParaRPr>
          </a:p>
        </p:txBody>
      </p:sp>
      <p:graphicFrame>
        <p:nvGraphicFramePr>
          <p:cNvPr id="8" name="Table 7">
            <a:extLst>
              <a:ext uri="{FF2B5EF4-FFF2-40B4-BE49-F238E27FC236}">
                <a16:creationId xmlns="" xmlns:a16="http://schemas.microsoft.com/office/drawing/2014/main" id="{A50CEEE1-7F0D-4AC9-84FF-567E5B5BBB1C}"/>
              </a:ext>
            </a:extLst>
          </p:cNvPr>
          <p:cNvGraphicFramePr>
            <a:graphicFrameLocks noGrp="1"/>
          </p:cNvGraphicFramePr>
          <p:nvPr>
            <p:extLst>
              <p:ext uri="{D42A27DB-BD31-4B8C-83A1-F6EECF244321}">
                <p14:modId xmlns:p14="http://schemas.microsoft.com/office/powerpoint/2010/main" val="2561263350"/>
              </p:ext>
            </p:extLst>
          </p:nvPr>
        </p:nvGraphicFramePr>
        <p:xfrm>
          <a:off x="228600" y="4191000"/>
          <a:ext cx="8693819" cy="1493652"/>
        </p:xfrm>
        <a:graphic>
          <a:graphicData uri="http://schemas.openxmlformats.org/drawingml/2006/table">
            <a:tbl>
              <a:tblPr firstRow="1" firstCol="1" bandRow="1">
                <a:tableStyleId>{5C22544A-7EE6-4342-B048-85BDC9FD1C3A}</a:tableStyleId>
              </a:tblPr>
              <a:tblGrid>
                <a:gridCol w="774026">
                  <a:extLst>
                    <a:ext uri="{9D8B030D-6E8A-4147-A177-3AD203B41FA5}">
                      <a16:colId xmlns="" xmlns:a16="http://schemas.microsoft.com/office/drawing/2014/main" val="4038268786"/>
                    </a:ext>
                  </a:extLst>
                </a:gridCol>
                <a:gridCol w="158346">
                  <a:extLst>
                    <a:ext uri="{9D8B030D-6E8A-4147-A177-3AD203B41FA5}">
                      <a16:colId xmlns="" xmlns:a16="http://schemas.microsoft.com/office/drawing/2014/main" val="3906683118"/>
                    </a:ext>
                  </a:extLst>
                </a:gridCol>
                <a:gridCol w="397872">
                  <a:extLst>
                    <a:ext uri="{9D8B030D-6E8A-4147-A177-3AD203B41FA5}">
                      <a16:colId xmlns="" xmlns:a16="http://schemas.microsoft.com/office/drawing/2014/main" val="2246321599"/>
                    </a:ext>
                  </a:extLst>
                </a:gridCol>
                <a:gridCol w="158346">
                  <a:extLst>
                    <a:ext uri="{9D8B030D-6E8A-4147-A177-3AD203B41FA5}">
                      <a16:colId xmlns="" xmlns:a16="http://schemas.microsoft.com/office/drawing/2014/main" val="1959332394"/>
                    </a:ext>
                  </a:extLst>
                </a:gridCol>
                <a:gridCol w="654884">
                  <a:extLst>
                    <a:ext uri="{9D8B030D-6E8A-4147-A177-3AD203B41FA5}">
                      <a16:colId xmlns="" xmlns:a16="http://schemas.microsoft.com/office/drawing/2014/main" val="3869363813"/>
                    </a:ext>
                  </a:extLst>
                </a:gridCol>
                <a:gridCol w="158346">
                  <a:extLst>
                    <a:ext uri="{9D8B030D-6E8A-4147-A177-3AD203B41FA5}">
                      <a16:colId xmlns="" xmlns:a16="http://schemas.microsoft.com/office/drawing/2014/main" val="695920123"/>
                    </a:ext>
                  </a:extLst>
                </a:gridCol>
                <a:gridCol w="728743">
                  <a:extLst>
                    <a:ext uri="{9D8B030D-6E8A-4147-A177-3AD203B41FA5}">
                      <a16:colId xmlns="" xmlns:a16="http://schemas.microsoft.com/office/drawing/2014/main" val="118549055"/>
                    </a:ext>
                  </a:extLst>
                </a:gridCol>
                <a:gridCol w="158346">
                  <a:extLst>
                    <a:ext uri="{9D8B030D-6E8A-4147-A177-3AD203B41FA5}">
                      <a16:colId xmlns="" xmlns:a16="http://schemas.microsoft.com/office/drawing/2014/main" val="2501135130"/>
                    </a:ext>
                  </a:extLst>
                </a:gridCol>
                <a:gridCol w="728743">
                  <a:extLst>
                    <a:ext uri="{9D8B030D-6E8A-4147-A177-3AD203B41FA5}">
                      <a16:colId xmlns="" xmlns:a16="http://schemas.microsoft.com/office/drawing/2014/main" val="322333968"/>
                    </a:ext>
                  </a:extLst>
                </a:gridCol>
                <a:gridCol w="158346">
                  <a:extLst>
                    <a:ext uri="{9D8B030D-6E8A-4147-A177-3AD203B41FA5}">
                      <a16:colId xmlns="" xmlns:a16="http://schemas.microsoft.com/office/drawing/2014/main" val="3352611176"/>
                    </a:ext>
                  </a:extLst>
                </a:gridCol>
                <a:gridCol w="783665">
                  <a:extLst>
                    <a:ext uri="{9D8B030D-6E8A-4147-A177-3AD203B41FA5}">
                      <a16:colId xmlns="" xmlns:a16="http://schemas.microsoft.com/office/drawing/2014/main" val="3201792686"/>
                    </a:ext>
                  </a:extLst>
                </a:gridCol>
                <a:gridCol w="158346">
                  <a:extLst>
                    <a:ext uri="{9D8B030D-6E8A-4147-A177-3AD203B41FA5}">
                      <a16:colId xmlns="" xmlns:a16="http://schemas.microsoft.com/office/drawing/2014/main" val="1493837017"/>
                    </a:ext>
                  </a:extLst>
                </a:gridCol>
                <a:gridCol w="710216">
                  <a:extLst>
                    <a:ext uri="{9D8B030D-6E8A-4147-A177-3AD203B41FA5}">
                      <a16:colId xmlns="" xmlns:a16="http://schemas.microsoft.com/office/drawing/2014/main" val="850383387"/>
                    </a:ext>
                  </a:extLst>
                </a:gridCol>
                <a:gridCol w="158346">
                  <a:extLst>
                    <a:ext uri="{9D8B030D-6E8A-4147-A177-3AD203B41FA5}">
                      <a16:colId xmlns="" xmlns:a16="http://schemas.microsoft.com/office/drawing/2014/main" val="3141023649"/>
                    </a:ext>
                  </a:extLst>
                </a:gridCol>
                <a:gridCol w="782197">
                  <a:extLst>
                    <a:ext uri="{9D8B030D-6E8A-4147-A177-3AD203B41FA5}">
                      <a16:colId xmlns="" xmlns:a16="http://schemas.microsoft.com/office/drawing/2014/main" val="2880056140"/>
                    </a:ext>
                  </a:extLst>
                </a:gridCol>
                <a:gridCol w="158346">
                  <a:extLst>
                    <a:ext uri="{9D8B030D-6E8A-4147-A177-3AD203B41FA5}">
                      <a16:colId xmlns="" xmlns:a16="http://schemas.microsoft.com/office/drawing/2014/main" val="101508216"/>
                    </a:ext>
                  </a:extLst>
                </a:gridCol>
                <a:gridCol w="710216">
                  <a:extLst>
                    <a:ext uri="{9D8B030D-6E8A-4147-A177-3AD203B41FA5}">
                      <a16:colId xmlns="" xmlns:a16="http://schemas.microsoft.com/office/drawing/2014/main" val="2089963319"/>
                    </a:ext>
                  </a:extLst>
                </a:gridCol>
                <a:gridCol w="158346">
                  <a:extLst>
                    <a:ext uri="{9D8B030D-6E8A-4147-A177-3AD203B41FA5}">
                      <a16:colId xmlns="" xmlns:a16="http://schemas.microsoft.com/office/drawing/2014/main" val="563581978"/>
                    </a:ext>
                  </a:extLst>
                </a:gridCol>
                <a:gridCol w="685053">
                  <a:extLst>
                    <a:ext uri="{9D8B030D-6E8A-4147-A177-3AD203B41FA5}">
                      <a16:colId xmlns="" xmlns:a16="http://schemas.microsoft.com/office/drawing/2014/main" val="4138122333"/>
                    </a:ext>
                  </a:extLst>
                </a:gridCol>
                <a:gridCol w="313090">
                  <a:extLst>
                    <a:ext uri="{9D8B030D-6E8A-4147-A177-3AD203B41FA5}">
                      <a16:colId xmlns="" xmlns:a16="http://schemas.microsoft.com/office/drawing/2014/main" val="2181816611"/>
                    </a:ext>
                  </a:extLst>
                </a:gridCol>
              </a:tblGrid>
              <a:tr h="497884">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Assets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t>
                      </a:r>
                    </a:p>
                  </a:txBody>
                  <a:tcPr marL="66473" marR="66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Liab.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Stockholders' Equity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3332919631"/>
                  </a:ext>
                </a:extLst>
              </a:tr>
              <a:tr h="497884">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Van</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a:t>
                      </a:r>
                    </a:p>
                  </a:txBody>
                  <a:tcPr marL="66473" marR="66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Notes Payable</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Interest Payable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Common Stock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Retained Earnings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Revenue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r>
                        <a:rPr lang="en-US" sz="1000" b="1" dirty="0" smtClean="0">
                          <a:solidFill>
                            <a:schemeClr val="tx1"/>
                          </a:solidFill>
                          <a:effectLst/>
                          <a:latin typeface="+mn-lt"/>
                          <a:ea typeface="Tahoma" panose="020B0604030504040204" pitchFamily="34" charset="0"/>
                          <a:cs typeface="Tahoma" panose="020B0604030504040204" pitchFamily="34" charset="0"/>
                        </a:rPr>
                        <a:t>− </a:t>
                      </a:r>
                      <a:endParaRPr lang="en-US" sz="1000" b="1" dirty="0">
                        <a:solidFill>
                          <a:schemeClr val="tx1"/>
                        </a:solidFill>
                        <a:effectLst/>
                        <a:latin typeface="+mn-lt"/>
                        <a:ea typeface="Tahoma" panose="020B0604030504040204" pitchFamily="34" charset="0"/>
                        <a:cs typeface="Tahoma" panose="020B0604030504040204" pitchFamily="34" charset="0"/>
                      </a:endParaRP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Expenses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Net Income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Cash Flow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 xmlns:a16="http://schemas.microsoft.com/office/drawing/2014/main" val="1642231011"/>
                  </a:ext>
                </a:extLst>
              </a:tr>
              <a:tr h="497884">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(90,000)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Tahoma" panose="020B0604030504040204" pitchFamily="34" charset="0"/>
                          <a:cs typeface="Tahoma" panose="020B0604030504040204" pitchFamily="34" charset="0"/>
                        </a:rPr>
                        <a:t>(90,000)</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smtClean="0">
                          <a:solidFill>
                            <a:schemeClr val="tx1"/>
                          </a:solidFill>
                          <a:effectLst/>
                          <a:latin typeface="+mn-lt"/>
                          <a:ea typeface="Tahoma" panose="020B0604030504040204" pitchFamily="34" charset="0"/>
                          <a:cs typeface="Tahoma" panose="020B0604030504040204" pitchFamily="34" charset="0"/>
                        </a:rPr>
                        <a:t>−</a:t>
                      </a: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6473" marR="66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n/a</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000" u="none" strike="noStrike" dirty="0">
                          <a:solidFill>
                            <a:schemeClr val="tx1"/>
                          </a:solidFill>
                          <a:effectLst/>
                          <a:latin typeface="+mn-lt"/>
                          <a:ea typeface="Tahoma" panose="020B0604030504040204" pitchFamily="34" charset="0"/>
                          <a:cs typeface="Tahoma" panose="020B0604030504040204" pitchFamily="34" charset="0"/>
                        </a:rPr>
                        <a:t>n/a</a:t>
                      </a:r>
                      <a:endParaRPr lang="en-US" sz="1000" b="1" i="0" u="none" strike="noStrike" dirty="0">
                        <a:solidFill>
                          <a:schemeClr val="tx1"/>
                        </a:solidFill>
                        <a:effectLst/>
                        <a:latin typeface="+mn-lt"/>
                        <a:ea typeface="Tahoma" panose="020B0604030504040204" pitchFamily="34" charset="0"/>
                        <a:cs typeface="Tahoma" panose="020B0604030504040204" pitchFamily="34" charset="0"/>
                      </a:endParaRP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(90,000)</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FA</a:t>
                      </a:r>
                    </a:p>
                  </a:txBody>
                  <a:tcPr marL="66473" marR="664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 xmlns:a16="http://schemas.microsoft.com/office/drawing/2014/main" val="3597092188"/>
                  </a:ext>
                </a:extLst>
              </a:tr>
            </a:tbl>
          </a:graphicData>
        </a:graphic>
      </p:graphicFrame>
      <p:graphicFrame>
        <p:nvGraphicFramePr>
          <p:cNvPr id="7" name="Table 6">
            <a:extLst>
              <a:ext uri="{FF2B5EF4-FFF2-40B4-BE49-F238E27FC236}">
                <a16:creationId xmlns="" xmlns:a16="http://schemas.microsoft.com/office/drawing/2014/main" id="{6E53E621-56E8-4D7E-920D-ED5002404F30}"/>
              </a:ext>
            </a:extLst>
          </p:cNvPr>
          <p:cNvGraphicFramePr>
            <a:graphicFrameLocks noGrp="1"/>
          </p:cNvGraphicFramePr>
          <p:nvPr>
            <p:extLst>
              <p:ext uri="{D42A27DB-BD31-4B8C-83A1-F6EECF244321}">
                <p14:modId xmlns:p14="http://schemas.microsoft.com/office/powerpoint/2010/main" val="20315326"/>
              </p:ext>
            </p:extLst>
          </p:nvPr>
        </p:nvGraphicFramePr>
        <p:xfrm>
          <a:off x="990600" y="2590800"/>
          <a:ext cx="6934200" cy="1066800"/>
        </p:xfrm>
        <a:graphic>
          <a:graphicData uri="http://schemas.openxmlformats.org/drawingml/2006/table">
            <a:tbl>
              <a:tblPr>
                <a:tableStyleId>{5C22544A-7EE6-4342-B048-85BDC9FD1C3A}</a:tableStyleId>
              </a:tblPr>
              <a:tblGrid>
                <a:gridCol w="1386840">
                  <a:extLst>
                    <a:ext uri="{9D8B030D-6E8A-4147-A177-3AD203B41FA5}">
                      <a16:colId xmlns="" xmlns:a16="http://schemas.microsoft.com/office/drawing/2014/main" val="1339959837"/>
                    </a:ext>
                  </a:extLst>
                </a:gridCol>
                <a:gridCol w="72992">
                  <a:extLst>
                    <a:ext uri="{9D8B030D-6E8A-4147-A177-3AD203B41FA5}">
                      <a16:colId xmlns="" xmlns:a16="http://schemas.microsoft.com/office/drawing/2014/main" val="119357301"/>
                    </a:ext>
                  </a:extLst>
                </a:gridCol>
                <a:gridCol w="3029250">
                  <a:extLst>
                    <a:ext uri="{9D8B030D-6E8A-4147-A177-3AD203B41FA5}">
                      <a16:colId xmlns="" xmlns:a16="http://schemas.microsoft.com/office/drawing/2014/main" val="2170809857"/>
                    </a:ext>
                  </a:extLst>
                </a:gridCol>
                <a:gridCol w="171923">
                  <a:extLst>
                    <a:ext uri="{9D8B030D-6E8A-4147-A177-3AD203B41FA5}">
                      <a16:colId xmlns="" xmlns:a16="http://schemas.microsoft.com/office/drawing/2014/main" val="746245963"/>
                    </a:ext>
                  </a:extLst>
                </a:gridCol>
                <a:gridCol w="1130195">
                  <a:extLst>
                    <a:ext uri="{9D8B030D-6E8A-4147-A177-3AD203B41FA5}">
                      <a16:colId xmlns="" xmlns:a16="http://schemas.microsoft.com/office/drawing/2014/main" val="1923230473"/>
                    </a:ext>
                  </a:extLst>
                </a:gridCol>
                <a:gridCol w="92364">
                  <a:extLst>
                    <a:ext uri="{9D8B030D-6E8A-4147-A177-3AD203B41FA5}">
                      <a16:colId xmlns="" xmlns:a16="http://schemas.microsoft.com/office/drawing/2014/main" val="9718133"/>
                    </a:ext>
                  </a:extLst>
                </a:gridCol>
                <a:gridCol w="1050636">
                  <a:extLst>
                    <a:ext uri="{9D8B030D-6E8A-4147-A177-3AD203B41FA5}">
                      <a16:colId xmlns="" xmlns:a16="http://schemas.microsoft.com/office/drawing/2014/main"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Aug. 31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Notes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90,000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90,000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3639741"/>
                  </a:ext>
                </a:extLst>
              </a:tr>
            </a:tbl>
          </a:graphicData>
        </a:graphic>
      </p:graphicFrame>
    </p:spTree>
    <p:extLst>
      <p:ext uri="{BB962C8B-B14F-4D97-AF65-F5344CB8AC3E}">
        <p14:creationId xmlns:p14="http://schemas.microsoft.com/office/powerpoint/2010/main" val="1383645397"/>
      </p:ext>
    </p:extLst>
  </p:cSld>
  <p:clrMapOvr>
    <a:masterClrMapping/>
  </p:clrMapOvr>
  <p:transition xmlns:p14="http://schemas.microsoft.com/office/powerpoint/2010/main"/>
</p:sld>
</file>

<file path=ppt/theme/theme1.xml><?xml version="1.0" encoding="utf-8"?>
<a:theme xmlns:a="http://schemas.openxmlformats.org/drawingml/2006/main" name="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ExplanatoryPPT-MHHE_Accessible_PPT_Template-v2</Template>
  <TotalTime>11984</TotalTime>
  <Words>8257</Words>
  <Application>Microsoft Macintosh PowerPoint</Application>
  <PresentationFormat>On-screen Show (4:3)</PresentationFormat>
  <Paragraphs>2760</Paragraphs>
  <Slides>56</Slides>
  <Notes>56</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56</vt:i4>
      </vt:variant>
    </vt:vector>
  </HeadingPairs>
  <TitlesOfParts>
    <vt:vector size="65" baseType="lpstr">
      <vt:lpstr>FIRST, BREAK, LAST slides</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Document</vt:lpstr>
      <vt:lpstr>Chapter 9 Accounting for Current Liabilities and Payroll</vt:lpstr>
      <vt:lpstr>LO 9-1: Show how notes payable and related interest expense affect financial statements. </vt:lpstr>
      <vt:lpstr>Notes Payable</vt:lpstr>
      <vt:lpstr>Notes Payable and the Going Concern Assumption</vt:lpstr>
      <vt:lpstr>September 1 transaction</vt:lpstr>
      <vt:lpstr>December 31, Year 1 transaction</vt:lpstr>
      <vt:lpstr>August 31, Year 2 transaction (a)</vt:lpstr>
      <vt:lpstr>August 31, Year 2 transaction (b)</vt:lpstr>
      <vt:lpstr>August 31, Year 2 transaction (c)</vt:lpstr>
      <vt:lpstr>LO 9-2: Show how sales tax liabilities affect financial statements. </vt:lpstr>
      <vt:lpstr>Sales Tax</vt:lpstr>
      <vt:lpstr>Collecting Sales Tax</vt:lpstr>
      <vt:lpstr>Remitting Sales Tax</vt:lpstr>
      <vt:lpstr>LO 9-3: Define contingent liabilities and explain how they are reported in the financial statements. </vt:lpstr>
      <vt:lpstr>Contingent Liabilities</vt:lpstr>
      <vt:lpstr>Exhibit 9.1: Reporting Contingent Liabilities</vt:lpstr>
      <vt:lpstr>LO 9-4: Explain how warranty obligations affect financial statements. </vt:lpstr>
      <vt:lpstr>Warranty Obligations: Event 1</vt:lpstr>
      <vt:lpstr>Warranty Obligations: Event 2</vt:lpstr>
      <vt:lpstr>Warranty Obligations: Event 3</vt:lpstr>
      <vt:lpstr>General Ledger T-Accounts </vt:lpstr>
      <vt:lpstr>Panel C: Financial Statements, Yr. 2</vt:lpstr>
      <vt:lpstr>LO 9-5: Determine payroll taxes and explain how they affect financial statements. </vt:lpstr>
      <vt:lpstr>Identifying Employees</vt:lpstr>
      <vt:lpstr>Social Security and Medicare (FICA) Taxes</vt:lpstr>
      <vt:lpstr>Payroll Taxes</vt:lpstr>
      <vt:lpstr>Deductions from Gross Earnings</vt:lpstr>
      <vt:lpstr>Exhibit 9.3: Employee’s Withholding Allowance Certificate Form W-4</vt:lpstr>
      <vt:lpstr>Exhibit 9.4: Wage and Tax Statement Form W-2</vt:lpstr>
      <vt:lpstr>Recording Payroll</vt:lpstr>
      <vt:lpstr>Payroll Tax Expense</vt:lpstr>
      <vt:lpstr>Fringe Benefits</vt:lpstr>
      <vt:lpstr>LO 9-6: Prepare a classified balance sheet. </vt:lpstr>
      <vt:lpstr>Current Versus Noncurrent</vt:lpstr>
      <vt:lpstr>Current Versus Noncurrent (Continued)</vt:lpstr>
      <vt:lpstr>Exhibit 9.5: Balance Sheet Presentation</vt:lpstr>
      <vt:lpstr>LO 9-7: Use the current ratio to assess the level of liquidity. </vt:lpstr>
      <vt:lpstr>Current Ratio</vt:lpstr>
      <vt:lpstr>Liquidity Versus Solvency</vt:lpstr>
      <vt:lpstr>Exhibit 9.6: Liquidity Versus Solvency</vt:lpstr>
      <vt:lpstr>LO 9-8: Show how discount notes and related interest charges affect financial statements. (Appendix) </vt:lpstr>
      <vt:lpstr>Discount Notes</vt:lpstr>
      <vt:lpstr>Issuing a Discount Note – Event 1</vt:lpstr>
      <vt:lpstr>Issuing a Discount Note – Event 1 (Continued)</vt:lpstr>
      <vt:lpstr>Issuing a Discount Note: Event 2</vt:lpstr>
      <vt:lpstr>Issuing a Discount Note: Event 3</vt:lpstr>
      <vt:lpstr>Recognizing Interest on a Discount Note: Event 4</vt:lpstr>
      <vt:lpstr>Exhibit 9.7: Panel A &amp; B – Transactions and Ledger Accounts</vt:lpstr>
      <vt:lpstr>Exhibit 9.7: Panel C — Financial Statements</vt:lpstr>
      <vt:lpstr>Accounting Events Affecting Year 2:  Repaying a Discount Note</vt:lpstr>
      <vt:lpstr>Repaying a Discount Note</vt:lpstr>
      <vt:lpstr>Recognize Cash Service Revenue</vt:lpstr>
      <vt:lpstr>Recognize Cash Operating Expenses</vt:lpstr>
      <vt:lpstr>Exhibit 9.8: Panel A &amp; B – Transactions and Ledger Accounts</vt:lpstr>
      <vt:lpstr>Exhibit 9.8: Panel C — Financial Statements</vt:lpstr>
      <vt:lpstr>End of Chapter 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luann</dc:creator>
  <cp:lastModifiedBy>Colton Gigot</cp:lastModifiedBy>
  <cp:revision>900</cp:revision>
  <cp:lastPrinted>1601-01-01T00:00:00Z</cp:lastPrinted>
  <dcterms:created xsi:type="dcterms:W3CDTF">1601-01-01T00:00:00Z</dcterms:created>
  <dcterms:modified xsi:type="dcterms:W3CDTF">2017-12-07T14:57:51Z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