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1" r:id="rId1"/>
    <p:sldMasterId id="2147483686" r:id="rId2"/>
    <p:sldMasterId id="2147483696" r:id="rId3"/>
    <p:sldMasterId id="2147483710" r:id="rId4"/>
    <p:sldMasterId id="2147483722" r:id="rId5"/>
    <p:sldMasterId id="2147483727" r:id="rId6"/>
    <p:sldMasterId id="2147483732" r:id="rId7"/>
    <p:sldMasterId id="2147483735" r:id="rId8"/>
  </p:sldMasterIdLst>
  <p:notesMasterIdLst>
    <p:notesMasterId r:id="rId61"/>
  </p:notesMasterIdLst>
  <p:handoutMasterIdLst>
    <p:handoutMasterId r:id="rId62"/>
  </p:handoutMasterIdLst>
  <p:sldIdLst>
    <p:sldId id="377" r:id="rId9"/>
    <p:sldId id="310" r:id="rId10"/>
    <p:sldId id="423" r:id="rId11"/>
    <p:sldId id="502" r:id="rId12"/>
    <p:sldId id="442" r:id="rId13"/>
    <p:sldId id="503" r:id="rId14"/>
    <p:sldId id="443" r:id="rId15"/>
    <p:sldId id="504" r:id="rId16"/>
    <p:sldId id="444" r:id="rId17"/>
    <p:sldId id="445" r:id="rId18"/>
    <p:sldId id="505" r:id="rId19"/>
    <p:sldId id="446" r:id="rId20"/>
    <p:sldId id="447" r:id="rId21"/>
    <p:sldId id="448" r:id="rId22"/>
    <p:sldId id="449" r:id="rId23"/>
    <p:sldId id="508" r:id="rId24"/>
    <p:sldId id="451" r:id="rId25"/>
    <p:sldId id="450" r:id="rId26"/>
    <p:sldId id="509" r:id="rId27"/>
    <p:sldId id="510" r:id="rId28"/>
    <p:sldId id="511" r:id="rId29"/>
    <p:sldId id="528" r:id="rId30"/>
    <p:sldId id="453" r:id="rId31"/>
    <p:sldId id="454" r:id="rId32"/>
    <p:sldId id="455" r:id="rId33"/>
    <p:sldId id="527" r:id="rId34"/>
    <p:sldId id="512" r:id="rId35"/>
    <p:sldId id="513" r:id="rId36"/>
    <p:sldId id="514" r:id="rId37"/>
    <p:sldId id="515" r:id="rId38"/>
    <p:sldId id="516" r:id="rId39"/>
    <p:sldId id="517" r:id="rId40"/>
    <p:sldId id="518" r:id="rId41"/>
    <p:sldId id="519" r:id="rId42"/>
    <p:sldId id="520" r:id="rId43"/>
    <p:sldId id="461" r:id="rId44"/>
    <p:sldId id="506" r:id="rId45"/>
    <p:sldId id="462" r:id="rId46"/>
    <p:sldId id="463" r:id="rId47"/>
    <p:sldId id="467" r:id="rId48"/>
    <p:sldId id="522" r:id="rId49"/>
    <p:sldId id="521" r:id="rId50"/>
    <p:sldId id="523" r:id="rId51"/>
    <p:sldId id="459" r:id="rId52"/>
    <p:sldId id="464" r:id="rId53"/>
    <p:sldId id="524" r:id="rId54"/>
    <p:sldId id="312" r:id="rId55"/>
    <p:sldId id="466" r:id="rId56"/>
    <p:sldId id="525" r:id="rId57"/>
    <p:sldId id="468" r:id="rId58"/>
    <p:sldId id="526" r:id="rId59"/>
    <p:sldId id="427"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lly" initials="" lastIdx="1" clrIdx="0"/>
  <p:cmAuthor id="1" name="Molly Brown" initials="" lastIdx="3" clrIdx="1"/>
  <p:cmAuthor id="2" name="Andries, Danielle" initials="" lastIdx="1" clrIdx="2"/>
  <p:cmAuthor id="3" name="Ilene" initials="ILP" lastIdx="17" clrIdx="3"/>
  <p:cmAuthor id="4" name="Brown, Molly G - brownmg" initials="BMG-b" lastIdx="1" clrIdx="4">
    <p:extLst/>
  </p:cmAuthor>
  <p:cmAuthor id="5" name="Molly Brown" initials="MB" lastIdx="17" clrIdx="5">
    <p:extLst/>
  </p:cmAuthor>
  <p:cmAuthor id="6" name="Helen Roybark" initials="HR" lastIdx="19"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C3CBA"/>
    <a:srgbClr val="C9F1FF"/>
    <a:srgbClr val="8BE1FF"/>
    <a:srgbClr val="6B6BCF"/>
    <a:srgbClr val="33CCFF"/>
    <a:srgbClr val="0099CC"/>
    <a:srgbClr val="00B853"/>
    <a:srgbClr val="006AB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3" autoAdjust="0"/>
    <p:restoredTop sz="94038" autoAdjust="0"/>
  </p:normalViewPr>
  <p:slideViewPr>
    <p:cSldViewPr>
      <p:cViewPr varScale="1">
        <p:scale>
          <a:sx n="95" d="100"/>
          <a:sy n="95" d="100"/>
        </p:scale>
        <p:origin x="-1208" y="-104"/>
      </p:cViewPr>
      <p:guideLst>
        <p:guide orient="horz" pos="2160"/>
        <p:guide pos="2880"/>
      </p:guideLst>
    </p:cSldViewPr>
  </p:slideViewPr>
  <p:outlineViewPr>
    <p:cViewPr>
      <p:scale>
        <a:sx n="33" d="100"/>
        <a:sy n="33" d="100"/>
      </p:scale>
      <p:origin x="0" y="-6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26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printerSettings" Target="printerSettings/printerSettings1.bin"/><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E8E5216-85D9-442A-88E6-16490409B404}" type="datetimeFigureOut">
              <a:rPr lang="en-US"/>
              <a:pPr>
                <a:defRPr/>
              </a:pPr>
              <a:t>12/7/17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3D198E90-F9AA-451E-A8B0-2EAB18904728}" type="slidenum">
              <a:rPr lang="en-US"/>
              <a:pPr>
                <a:defRPr/>
              </a:pPr>
              <a:t>‹#›</a:t>
            </a:fld>
            <a:endParaRPr lang="en-US" dirty="0"/>
          </a:p>
        </p:txBody>
      </p:sp>
    </p:spTree>
    <p:extLst>
      <p:ext uri="{BB962C8B-B14F-4D97-AF65-F5344CB8AC3E}">
        <p14:creationId xmlns:p14="http://schemas.microsoft.com/office/powerpoint/2010/main" val="4187240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7CA0635-1772-4472-ADFE-4545D41254CF}" type="slidenum">
              <a:rPr lang="en-US"/>
              <a:pPr>
                <a:defRPr/>
              </a:pPr>
              <a:t>‹#›</a:t>
            </a:fld>
            <a:endParaRPr lang="en-US" dirty="0"/>
          </a:p>
        </p:txBody>
      </p:sp>
    </p:spTree>
    <p:extLst>
      <p:ext uri="{BB962C8B-B14F-4D97-AF65-F5344CB8AC3E}">
        <p14:creationId xmlns:p14="http://schemas.microsoft.com/office/powerpoint/2010/main" val="3164041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In this chapter, we will look at the importance of good internal controls for achieving enterprise objectives and accounting for cash.</a:t>
            </a: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0</a:t>
            </a:fld>
            <a:endParaRPr lang="en-US" dirty="0"/>
          </a:p>
        </p:txBody>
      </p:sp>
    </p:spTree>
    <p:extLst>
      <p:ext uri="{BB962C8B-B14F-4D97-AF65-F5344CB8AC3E}">
        <p14:creationId xmlns:p14="http://schemas.microsoft.com/office/powerpoint/2010/main" val="3553379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62A6FC9-4F27-49CF-BC6B-16E9D24EC4B3}" type="slidenum">
              <a:rPr lang="en-US" smtClean="0">
                <a:cs typeface="Arial" charset="0"/>
              </a:rPr>
              <a:pPr/>
              <a:t>9</a:t>
            </a:fld>
            <a:endParaRPr lang="en-US" dirty="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Large- and medium-size companies should have a formal set of policies and procedures that all employees are expected to follow. The policies and procedures should be in writing and made available to all employees in the organization. Management should request that the internal audit staff investigate whether the policies and procedures are being followed by members of the organization.</a:t>
            </a:r>
          </a:p>
          <a:p>
            <a:pPr eaLnBrk="1" hangingPunct="1"/>
            <a:endParaRPr lang="en-US" dirty="0"/>
          </a:p>
        </p:txBody>
      </p:sp>
    </p:spTree>
    <p:extLst>
      <p:ext uri="{BB962C8B-B14F-4D97-AF65-F5344CB8AC3E}">
        <p14:creationId xmlns:p14="http://schemas.microsoft.com/office/powerpoint/2010/main" val="67897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Policies and procedures can be general or specific. </a:t>
            </a:r>
            <a:r>
              <a:rPr lang="en-US" i="1" dirty="0">
                <a:latin typeface="Tahoma" panose="020B0604030504040204" pitchFamily="34" charset="0"/>
                <a:ea typeface="Tahoma" panose="020B0604030504040204" pitchFamily="34" charset="0"/>
                <a:cs typeface="Tahoma" panose="020B0604030504040204" pitchFamily="34" charset="0"/>
              </a:rPr>
              <a:t>General</a:t>
            </a:r>
            <a:r>
              <a:rPr lang="en-US" dirty="0">
                <a:latin typeface="Tahoma" panose="020B0604030504040204" pitchFamily="34" charset="0"/>
                <a:ea typeface="Tahoma" panose="020B0604030504040204" pitchFamily="34" charset="0"/>
                <a:cs typeface="Tahoma" panose="020B0604030504040204" pitchFamily="34" charset="0"/>
              </a:rPr>
              <a:t> policies apply to all employees. For example, it may be company policy that all air travel be booked at “coach” fare and that tickets be purchased from an authorized vendor.</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i="1" dirty="0">
                <a:latin typeface="Tahoma" panose="020B0604030504040204" pitchFamily="34" charset="0"/>
                <a:ea typeface="Tahoma" panose="020B0604030504040204" pitchFamily="34" charset="0"/>
                <a:cs typeface="Tahoma" panose="020B0604030504040204" pitchFamily="34" charset="0"/>
              </a:rPr>
              <a:t>Specific</a:t>
            </a:r>
            <a:r>
              <a:rPr lang="en-US" dirty="0">
                <a:latin typeface="Tahoma" panose="020B0604030504040204" pitchFamily="34" charset="0"/>
                <a:ea typeface="Tahoma" panose="020B0604030504040204" pitchFamily="34" charset="0"/>
                <a:cs typeface="Tahoma" panose="020B0604030504040204" pitchFamily="34" charset="0"/>
              </a:rPr>
              <a:t> policies apply to a single individual or a small group of employees. For example, it may be company policy that all checks require two signatures. One of the signers should be in the accounting function to attest to accounting policies being followed, and the other should be from the treasury department. The </a:t>
            </a:r>
            <a:r>
              <a:rPr lang="en-US" dirty="0" smtClean="0">
                <a:latin typeface="Tahoma" panose="020B0604030504040204" pitchFamily="34" charset="0"/>
                <a:ea typeface="Tahoma" panose="020B0604030504040204" pitchFamily="34" charset="0"/>
                <a:cs typeface="Tahoma" panose="020B0604030504040204" pitchFamily="34" charset="0"/>
              </a:rPr>
              <a:t>treasurer </a:t>
            </a:r>
            <a:r>
              <a:rPr lang="en-US" dirty="0">
                <a:latin typeface="Tahoma" panose="020B0604030504040204" pitchFamily="34" charset="0"/>
                <a:ea typeface="Tahoma" panose="020B0604030504040204" pitchFamily="34" charset="0"/>
                <a:cs typeface="Tahoma" panose="020B0604030504040204" pitchFamily="34" charset="0"/>
              </a:rPr>
              <a:t>has ultimate authority and responsibility for the management of cash.</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10</a:t>
            </a:fld>
            <a:endParaRPr lang="en-US" dirty="0"/>
          </a:p>
        </p:txBody>
      </p:sp>
    </p:spTree>
    <p:extLst>
      <p:ext uri="{BB962C8B-B14F-4D97-AF65-F5344CB8AC3E}">
        <p14:creationId xmlns:p14="http://schemas.microsoft.com/office/powerpoint/2010/main" val="2431657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You probably use prenumbered checks. You may become concerned when you are missing a check number. For example, you wrote and recorded </a:t>
            </a:r>
            <a:r>
              <a:rPr lang="en-US" dirty="0" smtClean="0">
                <a:latin typeface="Tahoma" panose="020B0604030504040204" pitchFamily="34" charset="0"/>
                <a:ea typeface="Tahoma" panose="020B0604030504040204" pitchFamily="34" charset="0"/>
                <a:cs typeface="Tahoma" panose="020B0604030504040204" pitchFamily="34" charset="0"/>
              </a:rPr>
              <a:t>checks </a:t>
            </a:r>
            <a:r>
              <a:rPr lang="en-US" dirty="0">
                <a:latin typeface="Tahoma" panose="020B0604030504040204" pitchFamily="34" charset="0"/>
                <a:ea typeface="Tahoma" panose="020B0604030504040204" pitchFamily="34" charset="0"/>
                <a:cs typeface="Tahoma" panose="020B0604030504040204" pitchFamily="34" charset="0"/>
              </a:rPr>
              <a:t>101 and 103, but cannot locate check </a:t>
            </a:r>
            <a:r>
              <a:rPr lang="en-US" dirty="0" smtClean="0">
                <a:latin typeface="Tahoma" panose="020B0604030504040204" pitchFamily="34" charset="0"/>
                <a:ea typeface="Tahoma" panose="020B0604030504040204" pitchFamily="34" charset="0"/>
                <a:cs typeface="Tahoma" panose="020B0604030504040204" pitchFamily="34" charset="0"/>
              </a:rPr>
              <a:t>102</a:t>
            </a:r>
            <a:r>
              <a:rPr lang="en-US" dirty="0">
                <a:latin typeface="Tahoma" panose="020B0604030504040204" pitchFamily="34" charset="0"/>
                <a:ea typeface="Tahoma" panose="020B0604030504040204" pitchFamily="34" charset="0"/>
                <a:cs typeface="Tahoma" panose="020B0604030504040204" pitchFamily="34" charset="0"/>
              </a:rPr>
              <a:t>.</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 </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Almost all documents used in business are prenumbered. Prenumbered documents include invoices, purchase orders, sales orders, receipts, and many others. Next time someone gives you a receipt, notice that it has a number printed on it. The use of prenumbered documents helps us control and track all forms issued during the accounting period.</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11</a:t>
            </a:fld>
            <a:endParaRPr lang="en-US" dirty="0"/>
          </a:p>
        </p:txBody>
      </p:sp>
    </p:spTree>
    <p:extLst>
      <p:ext uri="{BB962C8B-B14F-4D97-AF65-F5344CB8AC3E}">
        <p14:creationId xmlns:p14="http://schemas.microsoft.com/office/powerpoint/2010/main" val="373929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Every company should have established policies to physically control and protect its valuable assets. Assets such as cash, inventory, and certain types of equipment can be misappropriated by employees for personal gain. Inventory should be stored in a secure location and be under the control of a warehouse </a:t>
            </a:r>
            <a:r>
              <a:rPr lang="en-US" dirty="0" smtClean="0">
                <a:latin typeface="Tahoma" panose="020B0604030504040204" pitchFamily="34" charset="0"/>
                <a:ea typeface="Tahoma" panose="020B0604030504040204" pitchFamily="34" charset="0"/>
                <a:cs typeface="Tahoma" panose="020B0604030504040204" pitchFamily="34" charset="0"/>
              </a:rPr>
              <a:t>manager.</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Identifying numbers should be placed </a:t>
            </a:r>
            <a:r>
              <a:rPr lang="en-US" dirty="0">
                <a:latin typeface="Tahoma" panose="020B0604030504040204" pitchFamily="34" charset="0"/>
                <a:ea typeface="Tahoma" panose="020B0604030504040204" pitchFamily="34" charset="0"/>
                <a:cs typeface="Tahoma" panose="020B0604030504040204" pitchFamily="34" charset="0"/>
              </a:rPr>
              <a:t>on all valuable physical assets that may be subject to misappropriation. Not only is this a good idea for a company, it is an excellent idea for your personal life. If you have recorded serial numbers from your television, DVD player, </a:t>
            </a:r>
            <a:r>
              <a:rPr lang="en-US" dirty="0" smtClean="0">
                <a:latin typeface="Tahoma" panose="020B0604030504040204" pitchFamily="34" charset="0"/>
                <a:ea typeface="Tahoma" panose="020B0604030504040204" pitchFamily="34" charset="0"/>
                <a:cs typeface="Tahoma" panose="020B0604030504040204" pitchFamily="34" charset="0"/>
              </a:rPr>
              <a:t>computer, </a:t>
            </a:r>
            <a:r>
              <a:rPr lang="en-US" dirty="0">
                <a:latin typeface="Tahoma" panose="020B0604030504040204" pitchFamily="34" charset="0"/>
                <a:ea typeface="Tahoma" panose="020B0604030504040204" pitchFamily="34" charset="0"/>
                <a:cs typeface="Tahoma" panose="020B0604030504040204" pitchFamily="34" charset="0"/>
              </a:rPr>
              <a:t>and other assets, you will be able to assist police in case of a robbery.</a:t>
            </a:r>
          </a:p>
        </p:txBody>
      </p:sp>
    </p:spTree>
    <p:extLst>
      <p:ext uri="{BB962C8B-B14F-4D97-AF65-F5344CB8AC3E}">
        <p14:creationId xmlns:p14="http://schemas.microsoft.com/office/powerpoint/2010/main" val="2825992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defRPr/>
            </a:pPr>
            <a:r>
              <a:rPr lang="en-US" dirty="0">
                <a:latin typeface="Tahoma" panose="020B0604030504040204" pitchFamily="34" charset="0"/>
                <a:ea typeface="Tahoma" panose="020B0604030504040204" pitchFamily="34" charset="0"/>
                <a:cs typeface="Tahoma" panose="020B0604030504040204" pitchFamily="34" charset="0"/>
              </a:rPr>
              <a:t>Each employee should be subject to a performance evaluation at least annually. More frequent evaluations increase the effectiveness of the internal controls related to the employee’s job. </a:t>
            </a:r>
          </a:p>
          <a:p>
            <a:pPr eaLnBrk="1" hangingPunct="1">
              <a:defRPr/>
            </a:pPr>
            <a:endParaRPr lang="en-US" dirty="0">
              <a:latin typeface="Tahoma" panose="020B0604030504040204" pitchFamily="34" charset="0"/>
              <a:ea typeface="Tahoma" panose="020B0604030504040204" pitchFamily="34" charset="0"/>
              <a:cs typeface="Tahoma" panose="020B0604030504040204" pitchFamily="34" charset="0"/>
            </a:endParaRPr>
          </a:p>
          <a:p>
            <a:pPr>
              <a:spcBef>
                <a:spcPct val="50000"/>
              </a:spcBef>
              <a:defRPr/>
            </a:pPr>
            <a:r>
              <a:rPr lang="en-US" dirty="0">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Internal and external audits serve as independent verification of performance. </a:t>
            </a:r>
          </a:p>
        </p:txBody>
      </p:sp>
    </p:spTree>
    <p:extLst>
      <p:ext uri="{BB962C8B-B14F-4D97-AF65-F5344CB8AC3E}">
        <p14:creationId xmlns:p14="http://schemas.microsoft.com/office/powerpoint/2010/main" val="3465068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Regardless of how good a company’s internal control system may be, it can always be circumvented by collusion among two or more employees. When employees collude, they are able to cover for each other and make the embezzlement difficult to find. </a:t>
            </a:r>
          </a:p>
          <a:p>
            <a:pPr eaLnBrk="1" hangingPunct="1"/>
            <a:endParaRPr lang="en-US" dirty="0"/>
          </a:p>
        </p:txBody>
      </p:sp>
    </p:spTree>
    <p:extLst>
      <p:ext uri="{BB962C8B-B14F-4D97-AF65-F5344CB8AC3E}">
        <p14:creationId xmlns:p14="http://schemas.microsoft.com/office/powerpoint/2010/main" val="396782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15</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Tahoma" panose="020B0604030504040204" pitchFamily="34" charset="0"/>
                <a:ea typeface="Tahoma" panose="020B0604030504040204" pitchFamily="34" charset="0"/>
                <a:cs typeface="Tahoma" panose="020B0604030504040204" pitchFamily="34" charset="0"/>
              </a:rPr>
              <a:t>Learning Objective 6-2: </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Identify special internal controls for cash.</a:t>
            </a:r>
          </a:p>
          <a:p>
            <a:pPr eaLnBrk="1" hangingPunct="1"/>
            <a:endParaRPr lang="en-US" dirty="0"/>
          </a:p>
        </p:txBody>
      </p:sp>
    </p:spTree>
    <p:extLst>
      <p:ext uri="{BB962C8B-B14F-4D97-AF65-F5344CB8AC3E}">
        <p14:creationId xmlns:p14="http://schemas.microsoft.com/office/powerpoint/2010/main" val="2916088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lnSpc>
                <a:spcPct val="90000"/>
              </a:lnSpc>
            </a:pPr>
            <a:r>
              <a:rPr lang="en-US" dirty="0">
                <a:latin typeface="Tahoma" panose="020B0604030504040204" pitchFamily="34" charset="0"/>
                <a:ea typeface="Tahoma" panose="020B0604030504040204" pitchFamily="34" charset="0"/>
                <a:cs typeface="Tahoma" panose="020B0604030504040204" pitchFamily="34" charset="0"/>
              </a:rPr>
              <a:t>Part I</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Cash is the asset most susceptible to misappropriation, so we need special controls over cash. To begin, all cash receipts should be recorded immediately and deposited intact daily. The only exception is for cash needed for cash registers or petty cash funds.</a:t>
            </a:r>
          </a:p>
          <a:p>
            <a:pPr eaLnBrk="1" hangingPunct="1">
              <a:lnSpc>
                <a:spcPct val="90000"/>
              </a:lnSpc>
            </a:pP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pPr>
            <a:r>
              <a:rPr lang="en-US" dirty="0">
                <a:latin typeface="Tahoma" panose="020B0604030504040204" pitchFamily="34" charset="0"/>
                <a:ea typeface="Tahoma" panose="020B0604030504040204" pitchFamily="34" charset="0"/>
                <a:cs typeface="Tahoma" panose="020B0604030504040204" pitchFamily="34" charset="0"/>
              </a:rPr>
              <a:t>Part II</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Prenumbered deposit tickets should be used for all deposits. The deposit tickets should be maintained for as long as necessary.</a:t>
            </a:r>
          </a:p>
          <a:p>
            <a:pPr eaLnBrk="1" hangingPunct="1">
              <a:lnSpc>
                <a:spcPct val="90000"/>
              </a:lnSpc>
            </a:pP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pPr>
            <a:r>
              <a:rPr lang="en-US" dirty="0">
                <a:latin typeface="Tahoma" panose="020B0604030504040204" pitchFamily="34" charset="0"/>
                <a:ea typeface="Tahoma" panose="020B0604030504040204" pitchFamily="34" charset="0"/>
                <a:cs typeface="Tahoma" panose="020B0604030504040204" pitchFamily="34" charset="0"/>
              </a:rPr>
              <a:t>Part III</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All cash disbursements, with the exception of petty cash, should be made by prenumbered checks. It is a very good policy to have two check signers.</a:t>
            </a:r>
          </a:p>
          <a:p>
            <a:pPr eaLnBrk="1" hangingPunct="1">
              <a:lnSpc>
                <a:spcPct val="90000"/>
              </a:lnSpc>
            </a:pP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pPr>
            <a:r>
              <a:rPr lang="en-US" dirty="0">
                <a:latin typeface="Tahoma" panose="020B0604030504040204" pitchFamily="34" charset="0"/>
                <a:ea typeface="Tahoma" panose="020B0604030504040204" pitchFamily="34" charset="0"/>
                <a:cs typeface="Tahoma" panose="020B0604030504040204" pitchFamily="34" charset="0"/>
              </a:rPr>
              <a:t>Part IV</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All bank accounts should be reconciled each month by an independent party. That party is the internal auditor in large organizations. As a result of the reconciliation, adjusting entries are usually required to have the general ledger account show the true cash balance.</a:t>
            </a:r>
          </a:p>
          <a:p>
            <a:pPr eaLnBrk="1" hangingPunct="1">
              <a:lnSpc>
                <a:spcPct val="90000"/>
              </a:lnSpc>
            </a:pP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pPr>
            <a:r>
              <a:rPr lang="en-US" dirty="0">
                <a:latin typeface="Tahoma" panose="020B0604030504040204" pitchFamily="34" charset="0"/>
                <a:ea typeface="Tahoma" panose="020B0604030504040204" pitchFamily="34" charset="0"/>
                <a:cs typeface="Tahoma" panose="020B0604030504040204" pitchFamily="34" charset="0"/>
              </a:rPr>
              <a:t>Part V</a:t>
            </a:r>
          </a:p>
          <a:p>
            <a:pPr eaLnBrk="1" hangingPunct="1">
              <a:lnSpc>
                <a:spcPct val="90000"/>
              </a:lnSpc>
            </a:pPr>
            <a:r>
              <a:rPr lang="en-US" dirty="0">
                <a:latin typeface="Tahoma" panose="020B0604030504040204" pitchFamily="34" charset="0"/>
                <a:ea typeface="Tahoma" panose="020B0604030504040204" pitchFamily="34" charset="0"/>
                <a:cs typeface="Tahoma" panose="020B0604030504040204" pitchFamily="34" charset="0"/>
              </a:rPr>
              <a:t>We must make certain that all current employees who are authorized to sign checks have signed the bank authorized signature card.</a:t>
            </a:r>
          </a:p>
          <a:p>
            <a:pPr eaLnBrk="1" hangingPunct="1"/>
            <a:endParaRPr lang="en-US" dirty="0"/>
          </a:p>
        </p:txBody>
      </p:sp>
    </p:spTree>
    <p:extLst>
      <p:ext uri="{BB962C8B-B14F-4D97-AF65-F5344CB8AC3E}">
        <p14:creationId xmlns:p14="http://schemas.microsoft.com/office/powerpoint/2010/main" val="240392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As illustrated in Exhibit 6.1, most companies combine currency and other receivable-on-demand items in a single balance sheet account with varying titles.</a:t>
            </a: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dirty="0"/>
          </a:p>
        </p:txBody>
      </p:sp>
    </p:spTree>
    <p:extLst>
      <p:ext uri="{BB962C8B-B14F-4D97-AF65-F5344CB8AC3E}">
        <p14:creationId xmlns:p14="http://schemas.microsoft.com/office/powerpoint/2010/main" val="1818937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18</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Bank statements normally report (a) the balance of the account at the beginning of the period; (b) additions for customer deposits made during the period; (c) other additions described in credit memos (e.g., for interest earned); (d) subtractions for the payment of checks drawn on the account during the period; (e) other subtractions described in debit memos (e.g., for service charges); (f) a running balance of the account; and (g) the balance of the account at the end of the period.</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sample bank statement in Exhibit 6.2 illustrates these items with references to the preceding letters in parentheses.</a:t>
            </a: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dirty="0"/>
          </a:p>
        </p:txBody>
      </p:sp>
    </p:spTree>
    <p:extLst>
      <p:ext uri="{BB962C8B-B14F-4D97-AF65-F5344CB8AC3E}">
        <p14:creationId xmlns:p14="http://schemas.microsoft.com/office/powerpoint/2010/main" val="208028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1</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Learning Objective 6-1: </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Identify the key elements of a strong system </a:t>
            </a:r>
            <a:r>
              <a:rPr lang="en-US" dirty="0" smtClean="0">
                <a:solidFill>
                  <a:schemeClr val="tx2"/>
                </a:solidFill>
                <a:latin typeface="Tahoma" panose="020B0604030504040204" pitchFamily="34" charset="0"/>
                <a:ea typeface="Tahoma" panose="020B0604030504040204" pitchFamily="34" charset="0"/>
                <a:cs typeface="Tahoma" panose="020B0604030504040204" pitchFamily="34" charset="0"/>
              </a:rPr>
              <a:t>of </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internal control.</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600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bank statement is presented from the bank’s point of view.</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Therefore, in the bank’s accounting records a customer’s checking account has a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credit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balance. As a result, bank statement debit memos</a:t>
            </a: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describe transactions that reduce the customer’s account balance (the bank’s liability). Bank statement credit memos describe activities that increase the customer’s account balance (the bank’s liability).</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Because a checking account is an asset (cash) to the depositor, a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bank statement debit memo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requires a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credit entry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to the Cash account on the depositor’s books.</a:t>
            </a: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dirty="0"/>
          </a:p>
        </p:txBody>
      </p:sp>
    </p:spTree>
    <p:extLst>
      <p:ext uri="{BB962C8B-B14F-4D97-AF65-F5344CB8AC3E}">
        <p14:creationId xmlns:p14="http://schemas.microsoft.com/office/powerpoint/2010/main" val="3793279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20</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Tahoma" panose="020B0604030504040204" pitchFamily="34" charset="0"/>
                <a:ea typeface="Tahoma" panose="020B0604030504040204" pitchFamily="34" charset="0"/>
                <a:cs typeface="Tahoma" panose="020B0604030504040204" pitchFamily="34" charset="0"/>
              </a:rPr>
              <a:t>Learning Objective 6-3: </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Prepare a bank reconciliation</a:t>
            </a:r>
            <a:r>
              <a:rPr lang="en-US" dirty="0">
                <a:solidFill>
                  <a:schemeClr val="tx2"/>
                </a:solidFill>
                <a:latin typeface="Tahoma" pitchFamily="34" charset="0"/>
              </a:rPr>
              <a:t>.</a:t>
            </a:r>
          </a:p>
          <a:p>
            <a:pPr eaLnBrk="1" hangingPunct="1"/>
            <a:endParaRPr lang="en-US" dirty="0"/>
          </a:p>
        </p:txBody>
      </p:sp>
    </p:spTree>
    <p:extLst>
      <p:ext uri="{BB962C8B-B14F-4D97-AF65-F5344CB8AC3E}">
        <p14:creationId xmlns:p14="http://schemas.microsoft.com/office/powerpoint/2010/main" val="2745031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ahoma" panose="020B0604030504040204" pitchFamily="34" charset="0"/>
                <a:ea typeface="Tahoma" panose="020B0604030504040204" pitchFamily="34" charset="0"/>
                <a:cs typeface="Tahoma" panose="020B0604030504040204" pitchFamily="34" charset="0"/>
              </a:rPr>
              <a:t>Part I</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As you know from your personal finances, the bank reconciliation explains the difference between the cash balance shown on your bank statement and the cash balance in the general ledger cash account. In your case, the general ledger is your checkbook. We should be able to reconcile the bank statement to the true cash balance and the cash account to the same true cash balance.</a:t>
            </a:r>
          </a:p>
          <a:p>
            <a:pPr eaLnBrk="1" hangingPunct="1"/>
            <a:endParaRPr 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smtClean="0">
                <a:latin typeface="Tahoma" panose="020B0604030504040204" pitchFamily="34" charset="0"/>
                <a:ea typeface="Tahoma" panose="020B0604030504040204" pitchFamily="34" charset="0"/>
                <a:cs typeface="Tahoma" panose="020B0604030504040204" pitchFamily="34" charset="0"/>
              </a:rPr>
              <a:t>Part II</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Common adjustments to the cash balance shown on the bank statement are deposits in transit and checks that are outstanding at the end of the period. We always add the deposits in transit to the bank balance and deduct any checks outstanding.</a:t>
            </a:r>
          </a:p>
          <a:p>
            <a:pPr eaLnBrk="1" hangingPunct="1"/>
            <a:endParaRPr 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smtClean="0">
                <a:latin typeface="Tahoma" panose="020B0604030504040204" pitchFamily="34" charset="0"/>
                <a:ea typeface="Tahoma" panose="020B0604030504040204" pitchFamily="34" charset="0"/>
                <a:cs typeface="Tahoma" panose="020B0604030504040204" pitchFamily="34" charset="0"/>
              </a:rPr>
              <a:t>Part III</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Some common adjustments to the general ledger cash account include amounts collected for use by the bank and interest earned on our checking account. Both of these amounts will be added to the general ledger cash balance. Any bank service charge and non-sufficient-funds checks are subtracted. A non-sufficient-funds check is one that we deposited in our checking account but the maker of the check did not have sufficient cash to cover it. Sometimes we refer to these as “bounced” checks.</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21</a:t>
            </a:fld>
            <a:endParaRPr lang="en-US" dirty="0"/>
          </a:p>
        </p:txBody>
      </p:sp>
    </p:spTree>
    <p:extLst>
      <p:ext uri="{BB962C8B-B14F-4D97-AF65-F5344CB8AC3E}">
        <p14:creationId xmlns:p14="http://schemas.microsoft.com/office/powerpoint/2010/main" val="585703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Both the bank and our accounting department can make errors that go undetected until we prepare the bank reconciliation. These errors always need to be analyzed and corrected. All reconciling items that appear on the general ledger cash side of our reconciliation require an adjustment to our books. The adjustments change the general ledger balance to the true cash balance.</a:t>
            </a:r>
          </a:p>
          <a:p>
            <a:pPr eaLnBrk="1" hangingPunct="1"/>
            <a:endParaRPr lang="en-US" dirty="0"/>
          </a:p>
        </p:txBody>
      </p:sp>
    </p:spTree>
    <p:extLst>
      <p:ext uri="{BB962C8B-B14F-4D97-AF65-F5344CB8AC3E}">
        <p14:creationId xmlns:p14="http://schemas.microsoft.com/office/powerpoint/2010/main" val="378766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On the next two screens we present information relating to the bank reconciliation for Green Shades Resorts for the month of September. You may choose to either print these screens or jot down the information.</a:t>
            </a:r>
          </a:p>
        </p:txBody>
      </p:sp>
    </p:spTree>
    <p:extLst>
      <p:ext uri="{BB962C8B-B14F-4D97-AF65-F5344CB8AC3E}">
        <p14:creationId xmlns:p14="http://schemas.microsoft.com/office/powerpoint/2010/main" val="209508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E03C582-4BBA-4F33-8804-747D818DCFE8}" type="slidenum">
              <a:rPr lang="en-US" smtClean="0">
                <a:cs typeface="Arial" charset="0"/>
              </a:rPr>
              <a:pPr/>
              <a:t>24</a:t>
            </a:fld>
            <a:endParaRPr lang="en-US" dirty="0">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Here is the remainder of the information for Green Shades Resorts.</a:t>
            </a:r>
          </a:p>
        </p:txBody>
      </p:sp>
    </p:spTree>
    <p:extLst>
      <p:ext uri="{BB962C8B-B14F-4D97-AF65-F5344CB8AC3E}">
        <p14:creationId xmlns:p14="http://schemas.microsoft.com/office/powerpoint/2010/main" val="560338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25</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Deposits in transit are added to the unadjusted bank balance since these were not included by the bank.</a:t>
            </a:r>
          </a:p>
          <a:p>
            <a:pPr eaLnBrk="1" hangingPunct="1"/>
            <a:endParaRPr lang="en-US" dirty="0"/>
          </a:p>
        </p:txBody>
      </p:sp>
    </p:spTree>
    <p:extLst>
      <p:ext uri="{BB962C8B-B14F-4D97-AF65-F5344CB8AC3E}">
        <p14:creationId xmlns:p14="http://schemas.microsoft.com/office/powerpoint/2010/main" val="3639225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26</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The check drawn on Grand Valley Resorts should not have been deducted from GSRI’s bank balance and is added back here.</a:t>
            </a:r>
          </a:p>
          <a:p>
            <a:pPr eaLnBrk="1" hangingPunct="1"/>
            <a:endParaRPr lang="en-US" dirty="0"/>
          </a:p>
        </p:txBody>
      </p:sp>
    </p:spTree>
    <p:extLst>
      <p:ext uri="{BB962C8B-B14F-4D97-AF65-F5344CB8AC3E}">
        <p14:creationId xmlns:p14="http://schemas.microsoft.com/office/powerpoint/2010/main" val="971870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27</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The outstanding checks have not yet reached the bank and should be deducted from the unadjusted bank balance.</a:t>
            </a:r>
          </a:p>
          <a:p>
            <a:pPr eaLnBrk="1" hangingPunct="1"/>
            <a:endParaRPr lang="en-US" dirty="0"/>
          </a:p>
        </p:txBody>
      </p:sp>
    </p:spTree>
    <p:extLst>
      <p:ext uri="{BB962C8B-B14F-4D97-AF65-F5344CB8AC3E}">
        <p14:creationId xmlns:p14="http://schemas.microsoft.com/office/powerpoint/2010/main" val="535340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28</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After making these adjustments to the bank statement balance, we arrive at the true cash balance on September 30</a:t>
            </a:r>
            <a:r>
              <a:rPr lang="en-US" baseline="30000" dirty="0">
                <a:latin typeface="Tahoma" panose="020B0604030504040204" pitchFamily="34" charset="0"/>
                <a:ea typeface="Tahoma" panose="020B0604030504040204" pitchFamily="34" charset="0"/>
                <a:cs typeface="Tahoma" panose="020B0604030504040204" pitchFamily="34" charset="0"/>
              </a:rPr>
              <a:t>th</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Next, </a:t>
            </a:r>
            <a:r>
              <a:rPr lang="en-US" dirty="0">
                <a:latin typeface="Tahoma" panose="020B0604030504040204" pitchFamily="34" charset="0"/>
                <a:ea typeface="Tahoma" panose="020B0604030504040204" pitchFamily="34" charset="0"/>
                <a:cs typeface="Tahoma" panose="020B0604030504040204" pitchFamily="34" charset="0"/>
              </a:rPr>
              <a:t>let’s adjust the book balance. </a:t>
            </a:r>
            <a:r>
              <a:rPr lang="en-US" dirty="0" smtClean="0">
                <a:latin typeface="Tahoma" panose="020B0604030504040204" pitchFamily="34" charset="0"/>
                <a:ea typeface="Tahoma" panose="020B0604030504040204" pitchFamily="34" charset="0"/>
                <a:cs typeface="Tahoma" panose="020B0604030504040204" pitchFamily="34" charset="0"/>
              </a:rPr>
              <a:t>Our </a:t>
            </a:r>
            <a:r>
              <a:rPr lang="en-US" dirty="0">
                <a:latin typeface="Tahoma" panose="020B0604030504040204" pitchFamily="34" charset="0"/>
                <a:ea typeface="Tahoma" panose="020B0604030504040204" pitchFamily="34" charset="0"/>
                <a:cs typeface="Tahoma" panose="020B0604030504040204" pitchFamily="34" charset="0"/>
              </a:rPr>
              <a:t>books do not reflect the receivable collected by the bank and it is added back here.</a:t>
            </a:r>
          </a:p>
          <a:p>
            <a:pPr eaLnBrk="1" hangingPunct="1"/>
            <a:endParaRPr lang="en-US" dirty="0"/>
          </a:p>
        </p:txBody>
      </p:sp>
    </p:spTree>
    <p:extLst>
      <p:ext uri="{BB962C8B-B14F-4D97-AF65-F5344CB8AC3E}">
        <p14:creationId xmlns:p14="http://schemas.microsoft.com/office/powerpoint/2010/main" val="398729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Internal control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is the process designed to ensure reliable financial reporting, effective and efficient operations, and compliance with applicable laws and regulations. Safeguarding assets against theft and unauthorized use, acquisition, or disposal is also part of internal control.</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framework established by The Committee of Sponsoring Organizations of the Treadway Commission (COSO) in 1992 is the de facto standard by which SOX compliance is judged. COSO’s framework, titled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Internal Control—An Integrated Framework,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recognizes five interrelated components.</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a:t>
            </a:fld>
            <a:endParaRPr lang="en-US" dirty="0"/>
          </a:p>
        </p:txBody>
      </p:sp>
    </p:spTree>
    <p:extLst>
      <p:ext uri="{BB962C8B-B14F-4D97-AF65-F5344CB8AC3E}">
        <p14:creationId xmlns:p14="http://schemas.microsoft.com/office/powerpoint/2010/main" val="1731354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29</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Our books show an amount of $63.45 deducted for check number 633 while the true amount was $36.45. </a:t>
            </a:r>
            <a:r>
              <a:rPr lang="en-US" dirty="0" smtClean="0">
                <a:latin typeface="Tahoma" panose="020B0604030504040204" pitchFamily="34" charset="0"/>
                <a:ea typeface="Tahoma" panose="020B0604030504040204" pitchFamily="34" charset="0"/>
                <a:cs typeface="Tahoma" panose="020B0604030504040204" pitchFamily="34" charset="0"/>
              </a:rPr>
              <a:t>Therefore, </a:t>
            </a:r>
            <a:r>
              <a:rPr lang="en-US" dirty="0">
                <a:latin typeface="Tahoma" panose="020B0604030504040204" pitchFamily="34" charset="0"/>
                <a:ea typeface="Tahoma" panose="020B0604030504040204" pitchFamily="34" charset="0"/>
                <a:cs typeface="Tahoma" panose="020B0604030504040204" pitchFamily="34" charset="0"/>
              </a:rPr>
              <a:t>the difference of $27.00 must be added back.</a:t>
            </a:r>
          </a:p>
          <a:p>
            <a:pPr eaLnBrk="1" hangingPunct="1"/>
            <a:endParaRPr lang="en-US" dirty="0"/>
          </a:p>
        </p:txBody>
      </p:sp>
    </p:spTree>
    <p:extLst>
      <p:ext uri="{BB962C8B-B14F-4D97-AF65-F5344CB8AC3E}">
        <p14:creationId xmlns:p14="http://schemas.microsoft.com/office/powerpoint/2010/main" val="3786017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30</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We deduct the bank service charge of $8.40. The NSF check did not clear the bank. We recorded it as a deposit in our books but the bank was unable to obtain the funds from the maker so the check was returned. We deduct all NSF checks from the unadjusted book balance.</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Notice that the true cash balance on the bank side of the reconciliation and on the book side are the same. We have been able to explain all of the differences between the bank account balance and the balance on our books.</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We must prepare adjusting entries for all items on the book portion of the reconciliation. After we prepare the adjustments, the general ledger balance will be equal to $4,030.31. Let’s make the adjusting entries now.</a:t>
            </a:r>
          </a:p>
          <a:p>
            <a:pPr eaLnBrk="1" hangingPunct="1"/>
            <a:endParaRPr lang="en-US" dirty="0"/>
          </a:p>
        </p:txBody>
      </p:sp>
    </p:spTree>
    <p:extLst>
      <p:ext uri="{BB962C8B-B14F-4D97-AF65-F5344CB8AC3E}">
        <p14:creationId xmlns:p14="http://schemas.microsoft.com/office/powerpoint/2010/main" val="2231680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31</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I  </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Adjustment 1: </a:t>
            </a:r>
            <a:r>
              <a:rPr lang="en-US" sz="1200" b="0" dirty="0">
                <a:latin typeface="Tahoma" panose="020B0604030504040204" pitchFamily="34" charset="0"/>
                <a:ea typeface="Tahoma" panose="020B0604030504040204" pitchFamily="34" charset="0"/>
                <a:cs typeface="Tahoma" panose="020B0604030504040204" pitchFamily="34" charset="0"/>
              </a:rPr>
              <a:t>Recording the $940 receivable collection increases Cash and reduces Accounts Receivable.</a:t>
            </a:r>
          </a:p>
          <a:p>
            <a:pPr eaLnBrk="1" hangingPunct="1"/>
            <a:endParaRPr lang="en-US" sz="1200" b="0"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This is considered to be an asset exchange transaction.</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Here is the journal entry and the effect of this transaction on the financial statements model. Cash, an asset, increases by $940 and Accounts Receivable, an </a:t>
            </a:r>
            <a:r>
              <a:rPr lang="en-US" dirty="0" smtClean="0">
                <a:latin typeface="Tahoma" panose="020B0604030504040204" pitchFamily="34" charset="0"/>
                <a:ea typeface="Tahoma" panose="020B0604030504040204" pitchFamily="34" charset="0"/>
                <a:cs typeface="Tahoma" panose="020B0604030504040204" pitchFamily="34" charset="0"/>
              </a:rPr>
              <a:t>asset, </a:t>
            </a:r>
            <a:r>
              <a:rPr lang="en-US" dirty="0">
                <a:latin typeface="Tahoma" panose="020B0604030504040204" pitchFamily="34" charset="0"/>
                <a:ea typeface="Tahoma" panose="020B0604030504040204" pitchFamily="34" charset="0"/>
                <a:cs typeface="Tahoma" panose="020B0604030504040204" pitchFamily="34" charset="0"/>
              </a:rPr>
              <a:t>decreases by $940.  </a:t>
            </a:r>
          </a:p>
        </p:txBody>
      </p:sp>
    </p:spTree>
    <p:extLst>
      <p:ext uri="{BB962C8B-B14F-4D97-AF65-F5344CB8AC3E}">
        <p14:creationId xmlns:p14="http://schemas.microsoft.com/office/powerpoint/2010/main" val="2432285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I  </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Adjustment 2: </a:t>
            </a:r>
            <a:r>
              <a:rPr lang="en-US" sz="1200" b="0" dirty="0">
                <a:latin typeface="Tahoma" panose="020B0604030504040204" pitchFamily="34" charset="0"/>
                <a:ea typeface="Tahoma" panose="020B0604030504040204" pitchFamily="34" charset="0"/>
                <a:cs typeface="Tahoma" panose="020B0604030504040204" pitchFamily="34" charset="0"/>
              </a:rPr>
              <a:t>Assume the $27 recording error occurred because GSRI’s accountant accidentally transposed two numbers when recording check </a:t>
            </a:r>
            <a:r>
              <a:rPr lang="en-US" sz="1200" b="0" dirty="0" smtClean="0">
                <a:latin typeface="Tahoma" panose="020B0604030504040204" pitchFamily="34" charset="0"/>
                <a:ea typeface="Tahoma" panose="020B0604030504040204" pitchFamily="34" charset="0"/>
                <a:cs typeface="Tahoma" panose="020B0604030504040204" pitchFamily="34" charset="0"/>
              </a:rPr>
              <a:t>number </a:t>
            </a:r>
            <a:r>
              <a:rPr lang="en-US" sz="1200" b="0" dirty="0">
                <a:latin typeface="Tahoma" panose="020B0604030504040204" pitchFamily="34" charset="0"/>
                <a:ea typeface="Tahoma" panose="020B0604030504040204" pitchFamily="34" charset="0"/>
                <a:cs typeface="Tahoma" panose="020B0604030504040204" pitchFamily="34" charset="0"/>
              </a:rPr>
              <a:t>633 for utilities expense.</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This is an error correction that will increase net income.</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Here is the journal entry and the effect of this transaction on the financial statements model. Cash, an asset, increases by $27 and Utilities Expense, a stockholders’ equity (the expense decreases</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increases by $27.  </a:t>
            </a:r>
          </a:p>
        </p:txBody>
      </p:sp>
    </p:spTree>
    <p:extLst>
      <p:ext uri="{BB962C8B-B14F-4D97-AF65-F5344CB8AC3E}">
        <p14:creationId xmlns:p14="http://schemas.microsoft.com/office/powerpoint/2010/main" val="1529026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I  </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Adjustment 3: </a:t>
            </a:r>
            <a:r>
              <a:rPr lang="en-US" sz="1200" b="0" dirty="0">
                <a:latin typeface="Tahoma" panose="020B0604030504040204" pitchFamily="34" charset="0"/>
                <a:ea typeface="Tahoma" panose="020B0604030504040204" pitchFamily="34" charset="0"/>
                <a:cs typeface="Tahoma" panose="020B0604030504040204" pitchFamily="34" charset="0"/>
              </a:rPr>
              <a:t>The $8.40 service charge is an expense that reduces assets, stockholders’ equity, net income, and cash.</a:t>
            </a:r>
            <a:endParaRPr lang="en-US" b="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This adjustment will increase expense, thereby decreasing net income.</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Here is the journal entry and the effect of this transaction on the financial statements model. Cash, an asset, decreases by $8.40 and Bank Service Charge Expense, a stockholders’ </a:t>
            </a:r>
            <a:r>
              <a:rPr lang="en-US" dirty="0" smtClean="0">
                <a:latin typeface="Tahoma" panose="020B0604030504040204" pitchFamily="34" charset="0"/>
                <a:ea typeface="Tahoma" panose="020B0604030504040204" pitchFamily="34" charset="0"/>
                <a:cs typeface="Tahoma" panose="020B0604030504040204" pitchFamily="34" charset="0"/>
              </a:rPr>
              <a:t>equity </a:t>
            </a:r>
            <a:r>
              <a:rPr lang="en-US" dirty="0">
                <a:latin typeface="Tahoma" panose="020B0604030504040204" pitchFamily="34" charset="0"/>
                <a:ea typeface="Tahoma" panose="020B0604030504040204" pitchFamily="34" charset="0"/>
                <a:cs typeface="Tahoma" panose="020B0604030504040204" pitchFamily="34" charset="0"/>
              </a:rPr>
              <a:t>(the expense increases</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decreases by $8.40.  </a:t>
            </a:r>
          </a:p>
          <a:p>
            <a:pPr eaLnBrk="1" hangingPunct="1"/>
            <a:endParaRPr lang="en-US" dirty="0"/>
          </a:p>
        </p:txBody>
      </p:sp>
    </p:spTree>
    <p:extLst>
      <p:ext uri="{BB962C8B-B14F-4D97-AF65-F5344CB8AC3E}">
        <p14:creationId xmlns:p14="http://schemas.microsoft.com/office/powerpoint/2010/main" val="1459666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I  </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Adjustment 4: </a:t>
            </a:r>
            <a:r>
              <a:rPr lang="en-US" sz="1200" b="0" dirty="0">
                <a:latin typeface="Tahoma" panose="020B0604030504040204" pitchFamily="34" charset="0"/>
                <a:ea typeface="Tahoma" panose="020B0604030504040204" pitchFamily="34" charset="0"/>
                <a:cs typeface="Tahoma" panose="020B0604030504040204" pitchFamily="34" charset="0"/>
              </a:rPr>
              <a:t>The $289.51 NSF check reduces GSRI’s cash balance.</a:t>
            </a:r>
            <a:endParaRPr lang="en-US" b="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This adjustment is an asset exchange transaction.</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Here is the journal entry and the effect of this transaction on the financial statements model. Accounts Receivable, an asset, increases by $289.51 and Cash, </a:t>
            </a:r>
            <a:r>
              <a:rPr lang="en-US">
                <a:latin typeface="Tahoma" panose="020B0604030504040204" pitchFamily="34" charset="0"/>
                <a:ea typeface="Tahoma" panose="020B0604030504040204" pitchFamily="34" charset="0"/>
                <a:cs typeface="Tahoma" panose="020B0604030504040204" pitchFamily="34" charset="0"/>
              </a:rPr>
              <a:t>an </a:t>
            </a:r>
            <a:r>
              <a:rPr lang="en-US" smtClean="0">
                <a:latin typeface="Tahoma" panose="020B0604030504040204" pitchFamily="34" charset="0"/>
                <a:ea typeface="Tahoma" panose="020B0604030504040204" pitchFamily="34" charset="0"/>
                <a:cs typeface="Tahoma" panose="020B0604030504040204" pitchFamily="34" charset="0"/>
              </a:rPr>
              <a:t>asset, </a:t>
            </a:r>
            <a:r>
              <a:rPr lang="en-US" dirty="0">
                <a:latin typeface="Tahoma" panose="020B0604030504040204" pitchFamily="34" charset="0"/>
                <a:ea typeface="Tahoma" panose="020B0604030504040204" pitchFamily="34" charset="0"/>
                <a:cs typeface="Tahoma" panose="020B0604030504040204" pitchFamily="34" charset="0"/>
              </a:rPr>
              <a:t>decreases by $289.51.  </a:t>
            </a:r>
          </a:p>
        </p:txBody>
      </p:sp>
    </p:spTree>
    <p:extLst>
      <p:ext uri="{BB962C8B-B14F-4D97-AF65-F5344CB8AC3E}">
        <p14:creationId xmlns:p14="http://schemas.microsoft.com/office/powerpoint/2010/main" val="2352629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62A6FC9-4F27-49CF-BC6B-16E9D24EC4B3}" type="slidenum">
              <a:rPr lang="en-US" smtClean="0">
                <a:cs typeface="Arial" charset="0"/>
              </a:rPr>
              <a:pPr/>
              <a:t>35</a:t>
            </a:fld>
            <a:endParaRPr lang="en-US" dirty="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I</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An account called Cash Short and Over is used to balance cash registers at the end of the day. It is not uncommon for employees to make mistakes in collecting cash or making change. The mistake may be in the favor of the customer or the company. The amounts involved should be small.</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Part II</a:t>
            </a:r>
            <a:br>
              <a:rPr lang="en-US" dirty="0">
                <a:latin typeface="Tahoma" panose="020B0604030504040204" pitchFamily="34" charset="0"/>
                <a:ea typeface="Tahoma" panose="020B0604030504040204" pitchFamily="34" charset="0"/>
                <a:cs typeface="Tahoma" panose="020B0604030504040204" pitchFamily="34" charset="0"/>
              </a:rPr>
            </a:b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For example, suppose that when a customer paid for $17.95 of merchandise with a $20 bill, the sales clerk returned $3.05 in change instead of $2.05. If, at the end of the day, the cash register tape shows total receipts of $487.50, the cash drawer would contain only $486.50. The actual cash balance is less than the expected cash balance by $1.</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Part III</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cash shortage is an expense. It is recorded by debiting the Cash Short and Over account. An overage of cash represents revenue and is recorded by crediting the Cash Short and Over account. As with other expense and revenue items, the balance of the Cash Short and Over account is closed to the Retained Earnings account at the end of the accounting period.</a:t>
            </a: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dirty="0"/>
          </a:p>
          <a:p>
            <a:pPr eaLnBrk="1" hangingPunct="1"/>
            <a:endParaRPr lang="en-US" dirty="0"/>
          </a:p>
        </p:txBody>
      </p:sp>
    </p:spTree>
    <p:extLst>
      <p:ext uri="{BB962C8B-B14F-4D97-AF65-F5344CB8AC3E}">
        <p14:creationId xmlns:p14="http://schemas.microsoft.com/office/powerpoint/2010/main" val="403362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36</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Learning Objective 6-4: Show how a pet</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ty cash fund affects financial statements.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2438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62A6FC9-4F27-49CF-BC6B-16E9D24EC4B3}" type="slidenum">
              <a:rPr lang="en-US" smtClean="0">
                <a:cs typeface="Arial" charset="0"/>
              </a:rPr>
              <a:pPr/>
              <a:t>37</a:t>
            </a:fld>
            <a:endParaRPr lang="en-US" dirty="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Most companies keep a small amount of cash, usually $100 to $500, on hand to pay amounts that normally require the use of cash. For example, the company may wish to keep a few stamps on hand for emergency use. When we go to the post office we usually pay for a small number of stamps with cash. Or we may have a few employees who must work late and the company policy is to pay for their meal. If the employees go to a fast-food restaurant for their meal, cash is usually expected in terms of payment. The employees could ask the petty cash custodian for money to use for the meal.</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A petty cash fund is a good internal control because the petty cash custodian is </a:t>
            </a:r>
            <a:r>
              <a:rPr lang="en-US" i="1" dirty="0">
                <a:latin typeface="Tahoma" panose="020B0604030504040204" pitchFamily="34" charset="0"/>
                <a:ea typeface="Tahoma" panose="020B0604030504040204" pitchFamily="34" charset="0"/>
                <a:cs typeface="Tahoma" panose="020B0604030504040204" pitchFamily="34" charset="0"/>
              </a:rPr>
              <a:t>always</a:t>
            </a:r>
            <a:r>
              <a:rPr lang="en-US" dirty="0">
                <a:latin typeface="Tahoma" panose="020B0604030504040204" pitchFamily="34" charset="0"/>
                <a:ea typeface="Tahoma" panose="020B0604030504040204" pitchFamily="34" charset="0"/>
                <a:cs typeface="Tahoma" panose="020B0604030504040204" pitchFamily="34" charset="0"/>
              </a:rPr>
              <a:t> responsible for the money in the fund. A petty cash custodian is usually bonded.</a:t>
            </a:r>
          </a:p>
          <a:p>
            <a:pPr eaLnBrk="1" hangingPunct="1"/>
            <a:endParaRPr lang="en-US" dirty="0"/>
          </a:p>
          <a:p>
            <a:pPr eaLnBrk="1" hangingPunct="1"/>
            <a:endParaRPr lang="en-US" dirty="0"/>
          </a:p>
        </p:txBody>
      </p:sp>
    </p:spTree>
    <p:extLst>
      <p:ext uri="{BB962C8B-B14F-4D97-AF65-F5344CB8AC3E}">
        <p14:creationId xmlns:p14="http://schemas.microsoft.com/office/powerpoint/2010/main" val="2680739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38</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1</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Our company decides to establish a $300 petty cash fund. The controller’s office and the office of the treasurer prepare a check payable to the petty cash</a:t>
            </a:r>
            <a:r>
              <a:rPr lang="en-US" baseline="0" dirty="0">
                <a:latin typeface="Tahoma" panose="020B0604030504040204" pitchFamily="34" charset="0"/>
                <a:ea typeface="Tahoma" panose="020B0604030504040204" pitchFamily="34" charset="0"/>
                <a:cs typeface="Tahoma" panose="020B0604030504040204" pitchFamily="34" charset="0"/>
              </a:rPr>
              <a:t> custodian</a:t>
            </a:r>
            <a:r>
              <a:rPr lang="en-US" dirty="0">
                <a:latin typeface="Tahoma" panose="020B0604030504040204" pitchFamily="34" charset="0"/>
                <a:ea typeface="Tahoma" panose="020B0604030504040204" pitchFamily="34" charset="0"/>
                <a:cs typeface="Tahoma" panose="020B0604030504040204" pitchFamily="34" charset="0"/>
              </a:rPr>
              <a:t> in the amount of $300. The petty cash</a:t>
            </a:r>
            <a:r>
              <a:rPr lang="en-US" baseline="0" dirty="0">
                <a:latin typeface="Tahoma" panose="020B0604030504040204" pitchFamily="34" charset="0"/>
                <a:ea typeface="Tahoma" panose="020B0604030504040204" pitchFamily="34" charset="0"/>
                <a:cs typeface="Tahoma" panose="020B0604030504040204" pitchFamily="34" charset="0"/>
              </a:rPr>
              <a:t> custodian</a:t>
            </a:r>
            <a:r>
              <a:rPr lang="en-US" dirty="0">
                <a:latin typeface="Tahoma" panose="020B0604030504040204" pitchFamily="34" charset="0"/>
                <a:ea typeface="Tahoma" panose="020B0604030504040204" pitchFamily="34" charset="0"/>
                <a:cs typeface="Tahoma" panose="020B0604030504040204" pitchFamily="34" charset="0"/>
              </a:rPr>
              <a:t> takes the check to the bank and gets the $300 in cash. The money is usually kept in a secure lockbox.</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2</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The journal entry to establish the petty cash fund is to debit the asset Petty Cash and credit the asset Cash for $300. This is an asset exchange transaction.</a:t>
            </a:r>
          </a:p>
        </p:txBody>
      </p:sp>
    </p:spTree>
    <p:extLst>
      <p:ext uri="{BB962C8B-B14F-4D97-AF65-F5344CB8AC3E}">
        <p14:creationId xmlns:p14="http://schemas.microsoft.com/office/powerpoint/2010/main" val="164734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five interrelated components include:</a:t>
            </a:r>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Control Environment.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integrity and ethical values of the company, including its code of conduct, involvement of the board of directors, and other actions that set the tone of the organization.</a:t>
            </a:r>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2.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Risk Assessment.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Management’s process of identifying potential risks that could result in misstated financial statements and developing actions to address those risks.</a:t>
            </a:r>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3.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Control Activities.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These are the activities usually thought of as “the internal controls.” They include such things as segregation of duties, account reconciliations, and information processing controls designed to safeguard assets and enable an organization to prepare reliable financial statements in a timely manner.</a:t>
            </a:r>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4.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Information and Communication.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internal and external reporting process, including an assessment of the technology environment.</a:t>
            </a:r>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5.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Monitoring.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Assessing the quality of a company’s internal control over time and taking actions as necessary to ensure it continues to address the risks of the organization.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3</a:t>
            </a:fld>
            <a:endParaRPr lang="en-US" dirty="0"/>
          </a:p>
        </p:txBody>
      </p:sp>
    </p:spTree>
    <p:extLst>
      <p:ext uri="{BB962C8B-B14F-4D97-AF65-F5344CB8AC3E}">
        <p14:creationId xmlns:p14="http://schemas.microsoft.com/office/powerpoint/2010/main" val="381072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62A6FC9-4F27-49CF-BC6B-16E9D24EC4B3}" type="slidenum">
              <a:rPr lang="en-US" smtClean="0">
                <a:cs typeface="Arial" charset="0"/>
              </a:rPr>
              <a:pPr/>
              <a:t>39</a:t>
            </a:fld>
            <a:endParaRPr lang="en-US" dirty="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p:spPr>
        <p:txBody>
          <a:bodyPr/>
          <a:lstStyle/>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When money is disbursed from the petty cash fund, the custodian should complete a petty cash voucher</a:t>
            </a: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such as the one in Exhibit 6.4. Any supporting documents, such as an invoice, restaurant bill, or parking fee receipt, should be attached to the petty cash voucher.</a:t>
            </a: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dirty="0"/>
          </a:p>
          <a:p>
            <a:pPr eaLnBrk="1" hangingPunct="1"/>
            <a:endParaRPr lang="en-US" dirty="0"/>
          </a:p>
        </p:txBody>
      </p:sp>
    </p:spTree>
    <p:extLst>
      <p:ext uri="{BB962C8B-B14F-4D97-AF65-F5344CB8AC3E}">
        <p14:creationId xmlns:p14="http://schemas.microsoft.com/office/powerpoint/2010/main" val="355416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40</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r>
              <a:rPr lang="en-US" dirty="0">
                <a:latin typeface="Tahoma" panose="020B0604030504040204" pitchFamily="34" charset="0"/>
                <a:ea typeface="Tahoma" panose="020B0604030504040204" pitchFamily="34" charset="0"/>
                <a:cs typeface="Tahoma" panose="020B0604030504040204" pitchFamily="34" charset="0"/>
              </a:rPr>
              <a:t>Read through this information concerning payments made by the petty cash</a:t>
            </a:r>
            <a:r>
              <a:rPr lang="en-US" baseline="0" dirty="0">
                <a:latin typeface="Tahoma" panose="020B0604030504040204" pitchFamily="34" charset="0"/>
                <a:ea typeface="Tahoma" panose="020B0604030504040204" pitchFamily="34" charset="0"/>
                <a:cs typeface="Tahoma" panose="020B0604030504040204" pitchFamily="34" charset="0"/>
              </a:rPr>
              <a:t> custodian</a:t>
            </a:r>
            <a:r>
              <a:rPr lang="en-US" dirty="0">
                <a:latin typeface="Tahoma" panose="020B0604030504040204" pitchFamily="34" charset="0"/>
                <a:ea typeface="Tahoma" panose="020B0604030504040204" pitchFamily="34" charset="0"/>
                <a:cs typeface="Tahoma" panose="020B0604030504040204" pitchFamily="34" charset="0"/>
              </a:rPr>
              <a:t> from the petty cash fund. Notice that for each expenditure the petty cash</a:t>
            </a:r>
            <a:r>
              <a:rPr lang="en-US" baseline="0" dirty="0">
                <a:latin typeface="Tahoma" panose="020B0604030504040204" pitchFamily="34" charset="0"/>
                <a:ea typeface="Tahoma" panose="020B0604030504040204" pitchFamily="34" charset="0"/>
                <a:cs typeface="Tahoma" panose="020B0604030504040204" pitchFamily="34" charset="0"/>
              </a:rPr>
              <a:t> custodian</a:t>
            </a:r>
            <a:r>
              <a:rPr lang="en-US" dirty="0">
                <a:latin typeface="Tahoma" panose="020B0604030504040204" pitchFamily="34" charset="0"/>
                <a:ea typeface="Tahoma" panose="020B0604030504040204" pitchFamily="34" charset="0"/>
                <a:cs typeface="Tahoma" panose="020B0604030504040204" pitchFamily="34" charset="0"/>
              </a:rPr>
              <a:t> must receive a receipt. The petty cash</a:t>
            </a:r>
            <a:r>
              <a:rPr lang="en-US" baseline="0" dirty="0">
                <a:latin typeface="Tahoma" panose="020B0604030504040204" pitchFamily="34" charset="0"/>
                <a:ea typeface="Tahoma" panose="020B0604030504040204" pitchFamily="34" charset="0"/>
                <a:cs typeface="Tahoma" panose="020B0604030504040204" pitchFamily="34" charset="0"/>
              </a:rPr>
              <a:t> custodian</a:t>
            </a:r>
            <a:r>
              <a:rPr lang="en-US" dirty="0">
                <a:latin typeface="Tahoma" panose="020B0604030504040204" pitchFamily="34" charset="0"/>
                <a:ea typeface="Tahoma" panose="020B0604030504040204" pitchFamily="34" charset="0"/>
                <a:cs typeface="Tahoma" panose="020B0604030504040204" pitchFamily="34" charset="0"/>
              </a:rPr>
              <a:t> has disbursed $216. The fund is getting low of cash and the petty cash</a:t>
            </a:r>
            <a:r>
              <a:rPr lang="en-US" baseline="0" dirty="0">
                <a:latin typeface="Tahoma" panose="020B0604030504040204" pitchFamily="34" charset="0"/>
                <a:ea typeface="Tahoma" panose="020B0604030504040204" pitchFamily="34" charset="0"/>
                <a:cs typeface="Tahoma" panose="020B0604030504040204" pitchFamily="34" charset="0"/>
              </a:rPr>
              <a:t> custodian</a:t>
            </a:r>
            <a:r>
              <a:rPr lang="en-US" dirty="0">
                <a:latin typeface="Tahoma" panose="020B0604030504040204" pitchFamily="34" charset="0"/>
                <a:ea typeface="Tahoma" panose="020B0604030504040204" pitchFamily="34" charset="0"/>
                <a:cs typeface="Tahoma" panose="020B0604030504040204" pitchFamily="34" charset="0"/>
              </a:rPr>
              <a:t> wants to replenish the fund. Two journal entries are made: (1) to record the expenses paid from the fund and (2) to replenish the petty cash fund. </a:t>
            </a:r>
          </a:p>
          <a:p>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The entry to reimburse the petty cash fund is a credit to Miscellaneous Expense (or the various expense accounts) and a debit to Cash. The replenishment entry returns the fund to its original $300 balance.</a:t>
            </a:r>
          </a:p>
        </p:txBody>
      </p:sp>
    </p:spTree>
    <p:extLst>
      <p:ext uri="{BB962C8B-B14F-4D97-AF65-F5344CB8AC3E}">
        <p14:creationId xmlns:p14="http://schemas.microsoft.com/office/powerpoint/2010/main" val="3828229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41</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If management desires more detailed information about petty cash expenditures, the vouchers can be sorted into postage, $66; delivery charges, $78.40; taxi fares, $28; and supper money, $43.60, in which case the journal entry to replenish the fund would be recorded as shown.</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585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42</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Sometimes, cash shortages and overages are discovered when the money in the petty cash fund is physically counted. </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Suppose that a physical count discloses $212.30 in petty cash vouchers and only $87 in currency and coins. </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Assuming an imprest petty cash balance of $300, the journal entry is shown to replenish the petty cash fund.</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8032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43</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eaLnBrk="1" hangingPunct="1"/>
            <a:r>
              <a:rPr lang="en-US" dirty="0"/>
              <a:t>Learning Objective 6-5: </a:t>
            </a:r>
            <a:r>
              <a:rPr lang="en-US" dirty="0">
                <a:solidFill>
                  <a:schemeClr val="tx2"/>
                </a:solidFill>
                <a:latin typeface="Tahoma" pitchFamily="34" charset="0"/>
              </a:rPr>
              <a:t>Describe the auditor’s role in financial reporting.</a:t>
            </a:r>
          </a:p>
        </p:txBody>
      </p:sp>
    </p:spTree>
    <p:extLst>
      <p:ext uri="{BB962C8B-B14F-4D97-AF65-F5344CB8AC3E}">
        <p14:creationId xmlns:p14="http://schemas.microsoft.com/office/powerpoint/2010/main" val="3132292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44</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Companies communicate information to analysts and other users through a document called the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annual report.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These reports are usually printed in color on high-quality paper and contain lots of photographs. However, in an effort to reduce cost, some companies issue their annual reports in black and white on low-grade paper or in electronic form. A company’s annual report contains much more than the financial statements. Annual reports often have 40 or more pages. The financial statements require only four to six pages. What is printed on all those other pages? </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 general, the annual report of a large company has four major sections: (1) financial statements, (2) notes to the financial statements, (3) management’s discussion and analysis, and (4) auditors’ report. The notes and management’s discussion and analysis make up the bulk of the report.</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86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45</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How can a financial analyst know that a company really did follow generally accepted accounting principles?</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Analysts and other users rely on audits conducted by certified public accountants. </a:t>
            </a:r>
            <a:r>
              <a:rPr lang="en-US" dirty="0" smtClean="0">
                <a:latin typeface="Tahoma" panose="020B0604030504040204" pitchFamily="34" charset="0"/>
                <a:ea typeface="Tahoma" panose="020B0604030504040204" pitchFamily="34" charset="0"/>
                <a:cs typeface="Tahoma" panose="020B0604030504040204" pitchFamily="34" charset="0"/>
              </a:rPr>
              <a:t>An </a:t>
            </a:r>
            <a:r>
              <a:rPr lang="en-US" dirty="0">
                <a:latin typeface="Tahoma" panose="020B0604030504040204" pitchFamily="34" charset="0"/>
                <a:ea typeface="Tahoma" panose="020B0604030504040204" pitchFamily="34" charset="0"/>
                <a:cs typeface="Tahoma" panose="020B0604030504040204" pitchFamily="34" charset="0"/>
              </a:rPr>
              <a:t>audit is a detailed examination of a company’s financial statements and underlying accounting records.  </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The primary roles of an independent auditor are:</a:t>
            </a:r>
          </a:p>
          <a:p>
            <a:pPr lvl="1" eaLnBrk="1" hangingPunct="1">
              <a:buFontTx/>
              <a:buChar char="•"/>
            </a:pPr>
            <a:r>
              <a:rPr lang="en-US" dirty="0">
                <a:latin typeface="Tahoma" panose="020B0604030504040204" pitchFamily="34" charset="0"/>
                <a:ea typeface="Tahoma" panose="020B0604030504040204" pitchFamily="34" charset="0"/>
                <a:cs typeface="Tahoma" panose="020B0604030504040204" pitchFamily="34" charset="0"/>
              </a:rPr>
              <a:t>Conducts a financial statement audit.</a:t>
            </a:r>
          </a:p>
          <a:p>
            <a:pPr lvl="1" eaLnBrk="1" hangingPunct="1">
              <a:buFontTx/>
              <a:buChar char="•"/>
            </a:pPr>
            <a:r>
              <a:rPr lang="en-US" dirty="0">
                <a:latin typeface="Tahoma" panose="020B0604030504040204" pitchFamily="34" charset="0"/>
                <a:ea typeface="Tahoma" panose="020B0604030504040204" pitchFamily="34" charset="0"/>
                <a:cs typeface="Tahoma" panose="020B0604030504040204" pitchFamily="34" charset="0"/>
              </a:rPr>
              <a:t>Assumes both legal and professional responsibilities to the public as well as to the company paying the auditor.</a:t>
            </a:r>
          </a:p>
          <a:p>
            <a:pPr lvl="1" eaLnBrk="1" hangingPunct="1">
              <a:buFontTx/>
              <a:buChar char="•"/>
            </a:pPr>
            <a:r>
              <a:rPr lang="en-US" dirty="0">
                <a:latin typeface="Tahoma" panose="020B0604030504040204" pitchFamily="34" charset="0"/>
                <a:ea typeface="Tahoma" panose="020B0604030504040204" pitchFamily="34" charset="0"/>
                <a:cs typeface="Tahoma" panose="020B0604030504040204" pitchFamily="34" charset="0"/>
              </a:rPr>
              <a:t>Determines if financial statements are materially correct rather than absolutely correct.</a:t>
            </a:r>
          </a:p>
          <a:p>
            <a:pPr lvl="1" eaLnBrk="1" hangingPunct="1">
              <a:buFontTx/>
              <a:buChar char="•"/>
            </a:pPr>
            <a:r>
              <a:rPr lang="en-US" dirty="0">
                <a:latin typeface="Tahoma" panose="020B0604030504040204" pitchFamily="34" charset="0"/>
                <a:ea typeface="Tahoma" panose="020B0604030504040204" pitchFamily="34" charset="0"/>
                <a:cs typeface="Tahoma" panose="020B0604030504040204" pitchFamily="34" charset="0"/>
              </a:rPr>
              <a:t>Presents conclusions in an audit report that includes an opinion as to whether the statements are prepared in conformity with generally accepted accounting principles.</a:t>
            </a:r>
          </a:p>
          <a:p>
            <a:pPr lvl="1" eaLnBrk="1" hangingPunct="1">
              <a:buFontTx/>
              <a:buChar char="•"/>
            </a:pPr>
            <a:r>
              <a:rPr lang="en-US" dirty="0">
                <a:latin typeface="Tahoma" panose="020B0604030504040204" pitchFamily="34" charset="0"/>
                <a:ea typeface="Tahoma" panose="020B0604030504040204" pitchFamily="34" charset="0"/>
                <a:cs typeface="Tahoma" panose="020B0604030504040204" pitchFamily="34" charset="0"/>
              </a:rPr>
              <a:t>Maintains professional confidentiality of client records.  However, this does not exempt the auditor from legal obligations such as testifying in court.</a:t>
            </a:r>
          </a:p>
        </p:txBody>
      </p:sp>
    </p:spTree>
    <p:extLst>
      <p:ext uri="{BB962C8B-B14F-4D97-AF65-F5344CB8AC3E}">
        <p14:creationId xmlns:p14="http://schemas.microsoft.com/office/powerpoint/2010/main" val="3935227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8FFD4D64-E221-454F-A8E2-70D8EEB65879}" type="slidenum">
              <a:rPr lang="en-US" smtClean="0">
                <a:cs typeface="Arial" charset="0"/>
              </a:rPr>
              <a:pPr/>
              <a:t>46</a:t>
            </a:fld>
            <a:endParaRPr lang="en-US" dirty="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I</a:t>
            </a:r>
          </a:p>
          <a:p>
            <a:pPr eaLnBrk="1" hangingPunct="1">
              <a:spcBef>
                <a:spcPct val="50000"/>
              </a:spcBef>
            </a:pPr>
            <a:r>
              <a:rPr lang="en-US" dirty="0">
                <a:latin typeface="Tahoma" panose="020B0604030504040204" pitchFamily="34" charset="0"/>
                <a:ea typeface="Tahoma" panose="020B0604030504040204" pitchFamily="34" charset="0"/>
                <a:cs typeface="Tahoma" panose="020B0604030504040204" pitchFamily="34" charset="0"/>
              </a:rPr>
              <a:t>As mentioned in the primary roles of auditors on the previous slide, auditors do not guarantee that financial statements are absolutely correct—only that they are materially correct.  The question then becomes “How big is material?”</a:t>
            </a:r>
          </a:p>
          <a:p>
            <a:pPr eaLnBrk="1" hangingPunct="1">
              <a:spcBef>
                <a:spcPct val="50000"/>
              </a:spcBef>
            </a:pP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The concept of materiality is very subjective.  If Exxon</a:t>
            </a:r>
            <a:r>
              <a:rPr lang="en-US" baseline="0" dirty="0">
                <a:solidFill>
                  <a:schemeClr val="tx2"/>
                </a:solidFill>
                <a:latin typeface="Tahoma" panose="020B0604030504040204" pitchFamily="34" charset="0"/>
                <a:ea typeface="Tahoma" panose="020B0604030504040204" pitchFamily="34" charset="0"/>
                <a:cs typeface="Tahoma" panose="020B0604030504040204" pitchFamily="34" charset="0"/>
              </a:rPr>
              <a:t> Mobil</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 inadvertently overstated its sales by $1,000,000, would this be material?  In 2013, Exxon</a:t>
            </a:r>
            <a:r>
              <a:rPr lang="en-US" baseline="0" dirty="0">
                <a:solidFill>
                  <a:schemeClr val="tx2"/>
                </a:solidFill>
                <a:latin typeface="Tahoma" panose="020B0604030504040204" pitchFamily="34" charset="0"/>
                <a:ea typeface="Tahoma" panose="020B0604030504040204" pitchFamily="34" charset="0"/>
                <a:cs typeface="Tahoma" panose="020B0604030504040204" pitchFamily="34" charset="0"/>
              </a:rPr>
              <a:t> Mobil</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 had approximately $438,000,000,000 of sales!  A $1,000,000 error in sales at Exxon</a:t>
            </a:r>
            <a:r>
              <a:rPr lang="en-US" baseline="0" dirty="0">
                <a:solidFill>
                  <a:schemeClr val="tx2"/>
                </a:solidFill>
                <a:latin typeface="Tahoma" panose="020B0604030504040204" pitchFamily="34" charset="0"/>
                <a:ea typeface="Tahoma" panose="020B0604030504040204" pitchFamily="34" charset="0"/>
                <a:cs typeface="Tahoma" panose="020B0604030504040204" pitchFamily="34" charset="0"/>
              </a:rPr>
              <a:t> Mobil</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 is like a $1 error in computing the pay of a person who makes $438,000 a year—not material at all!  </a:t>
            </a:r>
          </a:p>
          <a:p>
            <a:pPr eaLnBrk="1" hangingPunct="1">
              <a:spcBef>
                <a:spcPct val="0"/>
              </a:spcBef>
            </a:pP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pPr>
            <a:r>
              <a:rPr lang="en-US" dirty="0">
                <a:latin typeface="Tahoma" panose="020B0604030504040204" pitchFamily="34" charset="0"/>
                <a:ea typeface="Tahoma" panose="020B0604030504040204" pitchFamily="34" charset="0"/>
                <a:cs typeface="Tahoma" panose="020B0604030504040204" pitchFamily="34" charset="0"/>
              </a:rPr>
              <a:t>Part II</a:t>
            </a:r>
          </a:p>
          <a:p>
            <a:pPr eaLnBrk="1" hangingPunct="1">
              <a:spcBef>
                <a:spcPct val="0"/>
              </a:spcBef>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An error, or other reporting problem, is material if knowing about it would influence the decision of an average prudent investor.</a:t>
            </a:r>
          </a:p>
          <a:p>
            <a:endParaRPr lang="en-US" dirty="0"/>
          </a:p>
        </p:txBody>
      </p:sp>
    </p:spTree>
    <p:extLst>
      <p:ext uri="{BB962C8B-B14F-4D97-AF65-F5344CB8AC3E}">
        <p14:creationId xmlns:p14="http://schemas.microsoft.com/office/powerpoint/2010/main" val="749754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E03C582-4BBA-4F33-8804-747D818DCFE8}" type="slidenum">
              <a:rPr lang="en-US" smtClean="0">
                <a:cs typeface="Arial" charset="0"/>
              </a:rPr>
              <a:pPr/>
              <a:t>47</a:t>
            </a:fld>
            <a:endParaRPr lang="en-US" dirty="0">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14400" y="4343400"/>
            <a:ext cx="5029200" cy="4114800"/>
          </a:xfrm>
          <a:noFill/>
          <a:ln/>
        </p:spPr>
        <p:txBody>
          <a:bodyPr/>
          <a:lstStyle/>
          <a:p>
            <a:pPr eaLnBrk="1" hangingPunct="1"/>
            <a:r>
              <a:rPr lang="en-US" sz="1200" dirty="0">
                <a:latin typeface="Tahoma" panose="020B0604030504040204" pitchFamily="34" charset="0"/>
                <a:ea typeface="Tahoma" panose="020B0604030504040204" pitchFamily="34" charset="0"/>
                <a:cs typeface="Tahoma" panose="020B0604030504040204" pitchFamily="34" charset="0"/>
              </a:rPr>
              <a:t>Part I</a:t>
            </a:r>
          </a:p>
          <a:p>
            <a:pPr eaLnBrk="1" hangingPunct="1"/>
            <a:r>
              <a:rPr lang="en-US" sz="1200" dirty="0">
                <a:latin typeface="Tahoma" panose="020B0604030504040204" pitchFamily="34" charset="0"/>
                <a:ea typeface="Tahoma" panose="020B0604030504040204" pitchFamily="34" charset="0"/>
                <a:cs typeface="Tahoma" panose="020B0604030504040204" pitchFamily="34" charset="0"/>
              </a:rPr>
              <a:t>Once an audit is complete, the auditors present their conclusions in a report that includes an audit opinion. If auditors are satisfied that the financial statements are “fairly</a:t>
            </a:r>
            <a:r>
              <a:rPr lang="en-US" sz="1200" baseline="0" dirty="0">
                <a:latin typeface="Tahoma" panose="020B0604030504040204" pitchFamily="34" charset="0"/>
                <a:ea typeface="Tahoma" panose="020B0604030504040204" pitchFamily="34" charset="0"/>
                <a:cs typeface="Tahoma" panose="020B0604030504040204" pitchFamily="34" charset="0"/>
              </a:rPr>
              <a:t> presented in accordance with generally accepted accounting principles”</a:t>
            </a:r>
            <a:r>
              <a:rPr lang="en-US" sz="1200" dirty="0">
                <a:latin typeface="Tahoma" panose="020B0604030504040204" pitchFamily="34" charset="0"/>
                <a:ea typeface="Tahoma" panose="020B0604030504040204" pitchFamily="34" charset="0"/>
                <a:cs typeface="Tahoma" panose="020B0604030504040204" pitchFamily="34" charset="0"/>
              </a:rPr>
              <a:t> they issue an unqualified audit report. An unqualified audit report indicates that the financial statements are useful and that creditors and investors can trust what is reported. </a:t>
            </a:r>
          </a:p>
          <a:p>
            <a:pPr eaLnBrk="1" hangingPunct="1"/>
            <a:endParaRPr lang="en-US" sz="12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pPr>
            <a:r>
              <a:rPr lang="en-US" sz="1200" dirty="0">
                <a:latin typeface="Tahoma" panose="020B0604030504040204" pitchFamily="34" charset="0"/>
                <a:ea typeface="Tahoma" panose="020B0604030504040204" pitchFamily="34" charset="0"/>
                <a:cs typeface="Tahoma" panose="020B0604030504040204" pitchFamily="34" charset="0"/>
              </a:rPr>
              <a:t>Part II</a:t>
            </a:r>
          </a:p>
          <a:p>
            <a:pPr eaLnBrk="1" hangingPunct="1">
              <a:spcBef>
                <a:spcPct val="50000"/>
              </a:spcBef>
            </a:pPr>
            <a:r>
              <a:rPr lang="en-US" sz="1200" dirty="0">
                <a:latin typeface="Tahoma" panose="020B0604030504040204" pitchFamily="34" charset="0"/>
                <a:ea typeface="Tahoma" panose="020B0604030504040204" pitchFamily="34" charset="0"/>
                <a:cs typeface="Tahoma" panose="020B0604030504040204" pitchFamily="34" charset="0"/>
              </a:rPr>
              <a:t>The most negative report an auditor can issue is an adverse opinion.  An adverse opinion means that one or more departures from generally accepted accounting principles are so material the financial statements do not present a fair picture of the company’s status. </a:t>
            </a:r>
          </a:p>
          <a:p>
            <a:pPr eaLnBrk="1" hangingPunct="1">
              <a:spcBef>
                <a:spcPct val="50000"/>
              </a:spcBef>
            </a:pPr>
            <a:endParaRPr lang="en-US" sz="12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pPr>
            <a:r>
              <a:rPr lang="en-US" sz="1200" dirty="0">
                <a:latin typeface="Tahoma" panose="020B0604030504040204" pitchFamily="34" charset="0"/>
                <a:ea typeface="Tahoma" panose="020B0604030504040204" pitchFamily="34" charset="0"/>
                <a:cs typeface="Tahoma" panose="020B0604030504040204" pitchFamily="34" charset="0"/>
              </a:rPr>
              <a:t>Part III</a:t>
            </a:r>
          </a:p>
          <a:p>
            <a:pPr eaLnBrk="1" hangingPunct="1">
              <a:spcBef>
                <a:spcPct val="50000"/>
              </a:spcBef>
            </a:pPr>
            <a:r>
              <a:rPr lang="en-US" sz="1200" dirty="0">
                <a:latin typeface="Tahoma" panose="020B0604030504040204" pitchFamily="34" charset="0"/>
                <a:ea typeface="Tahoma" panose="020B0604030504040204" pitchFamily="34" charset="0"/>
                <a:cs typeface="Tahoma" panose="020B0604030504040204" pitchFamily="34" charset="0"/>
              </a:rPr>
              <a:t>A qualified opinion falls between an unqualified and an adverse opinion</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A qualified opinion means that for the most part, the company’s financial statements are in compliance with generally accepted accounting principles, but the auditors have reservations about something in the </a:t>
            </a:r>
            <a:r>
              <a:rPr lang="en-US" sz="1200" dirty="0" smtClean="0">
                <a:latin typeface="Tahoma" panose="020B0604030504040204" pitchFamily="34" charset="0"/>
                <a:ea typeface="Tahoma" panose="020B0604030504040204" pitchFamily="34" charset="0"/>
                <a:cs typeface="Tahoma" panose="020B0604030504040204" pitchFamily="34" charset="0"/>
              </a:rPr>
              <a:t>statements.</a:t>
            </a:r>
            <a:r>
              <a:rPr lang="en-US" sz="1200" baseline="0" dirty="0" smtClean="0">
                <a:latin typeface="Tahoma" panose="020B0604030504040204" pitchFamily="34" charset="0"/>
                <a:ea typeface="Tahoma" panose="020B0604030504040204" pitchFamily="34" charset="0"/>
                <a:cs typeface="Tahoma" panose="020B0604030504040204" pitchFamily="34" charset="0"/>
              </a:rPr>
              <a:t> </a:t>
            </a:r>
            <a:r>
              <a:rPr lang="en-US" sz="1200" dirty="0" smtClean="0">
                <a:latin typeface="Tahoma" panose="020B0604030504040204" pitchFamily="34" charset="0"/>
                <a:ea typeface="Tahoma" panose="020B0604030504040204" pitchFamily="34" charset="0"/>
                <a:cs typeface="Tahoma" panose="020B0604030504040204" pitchFamily="34" charset="0"/>
              </a:rPr>
              <a:t>The </a:t>
            </a:r>
            <a:r>
              <a:rPr lang="en-US" sz="1200" dirty="0">
                <a:latin typeface="Tahoma" panose="020B0604030504040204" pitchFamily="34" charset="0"/>
                <a:ea typeface="Tahoma" panose="020B0604030504040204" pitchFamily="34" charset="0"/>
                <a:cs typeface="Tahoma" panose="020B0604030504040204" pitchFamily="34" charset="0"/>
              </a:rPr>
              <a:t>auditor’s report explains why the opinion is qualified.   </a:t>
            </a:r>
          </a:p>
          <a:p>
            <a:pPr eaLnBrk="1" hangingPunct="1">
              <a:spcBef>
                <a:spcPct val="50000"/>
              </a:spcBef>
            </a:pPr>
            <a:endParaRPr lang="en-US" sz="12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pPr>
            <a:r>
              <a:rPr lang="en-US" sz="1200" dirty="0">
                <a:latin typeface="Tahoma" panose="020B0604030504040204" pitchFamily="34" charset="0"/>
                <a:ea typeface="Tahoma" panose="020B0604030504040204" pitchFamily="34" charset="0"/>
                <a:cs typeface="Tahoma" panose="020B0604030504040204" pitchFamily="34" charset="0"/>
              </a:rPr>
              <a:t>Part IV</a:t>
            </a:r>
          </a:p>
          <a:p>
            <a:pPr eaLnBrk="1" hangingPunct="1">
              <a:spcBef>
                <a:spcPct val="50000"/>
              </a:spcBef>
            </a:pPr>
            <a:r>
              <a:rPr lang="en-US" sz="1200" dirty="0">
                <a:latin typeface="Tahoma" panose="020B0604030504040204" pitchFamily="34" charset="0"/>
                <a:ea typeface="Tahoma" panose="020B0604030504040204" pitchFamily="34" charset="0"/>
                <a:cs typeface="Tahoma" panose="020B0604030504040204" pitchFamily="34" charset="0"/>
              </a:rPr>
              <a:t>If an auditor is unable to perform the audit procedures necessary to determine whether the statements are prepared in accordance with generally accepted accounting principles, the auditor cannot issue an opinion on the financial statements. Instead, the auditor issues a disclaimer of audit opinion. </a:t>
            </a:r>
            <a:r>
              <a:rPr lang="en-US" sz="1200" dirty="0" smtClean="0">
                <a:latin typeface="Tahoma" panose="020B0604030504040204" pitchFamily="34" charset="0"/>
                <a:ea typeface="Tahoma" panose="020B0604030504040204" pitchFamily="34" charset="0"/>
                <a:cs typeface="Tahoma" panose="020B0604030504040204" pitchFamily="34" charset="0"/>
              </a:rPr>
              <a:t>A </a:t>
            </a:r>
            <a:r>
              <a:rPr lang="en-US" sz="1200" dirty="0">
                <a:latin typeface="Tahoma" panose="020B0604030504040204" pitchFamily="34" charset="0"/>
                <a:ea typeface="Tahoma" panose="020B0604030504040204" pitchFamily="34" charset="0"/>
                <a:cs typeface="Tahoma" panose="020B0604030504040204" pitchFamily="34" charset="0"/>
              </a:rPr>
              <a:t>disclaimer is neither negative nor </a:t>
            </a:r>
            <a:r>
              <a:rPr lang="en-US" sz="1200" dirty="0" smtClean="0">
                <a:latin typeface="Tahoma" panose="020B0604030504040204" pitchFamily="34" charset="0"/>
                <a:ea typeface="Tahoma" panose="020B0604030504040204" pitchFamily="34" charset="0"/>
                <a:cs typeface="Tahoma" panose="020B0604030504040204" pitchFamily="34" charset="0"/>
              </a:rPr>
              <a:t>positive.</a:t>
            </a:r>
            <a:r>
              <a:rPr lang="en-US" sz="1200" baseline="0" dirty="0" smtClean="0">
                <a:latin typeface="Tahoma" panose="020B0604030504040204" pitchFamily="34" charset="0"/>
                <a:ea typeface="Tahoma" panose="020B0604030504040204" pitchFamily="34" charset="0"/>
                <a:cs typeface="Tahoma" panose="020B0604030504040204" pitchFamily="34" charset="0"/>
              </a:rPr>
              <a:t> </a:t>
            </a:r>
            <a:r>
              <a:rPr lang="en-US" sz="1200" dirty="0" smtClean="0">
                <a:latin typeface="Tahoma" panose="020B0604030504040204" pitchFamily="34" charset="0"/>
                <a:ea typeface="Tahoma" panose="020B0604030504040204" pitchFamily="34" charset="0"/>
                <a:cs typeface="Tahoma" panose="020B0604030504040204" pitchFamily="34" charset="0"/>
              </a:rPr>
              <a:t>It </a:t>
            </a:r>
            <a:r>
              <a:rPr lang="en-US" sz="1200" dirty="0">
                <a:latin typeface="Tahoma" panose="020B0604030504040204" pitchFamily="34" charset="0"/>
                <a:ea typeface="Tahoma" panose="020B0604030504040204" pitchFamily="34" charset="0"/>
                <a:cs typeface="Tahoma" panose="020B0604030504040204" pitchFamily="34" charset="0"/>
              </a:rPr>
              <a:t>simply means that the auditor is unable to obtain enough information to confirm compliance with generally accepted accounting principles.</a:t>
            </a:r>
          </a:p>
          <a:p>
            <a:pPr eaLnBrk="1" hangingPunct="1">
              <a:spcBef>
                <a:spcPct val="50000"/>
              </a:spcBef>
            </a:pPr>
            <a:r>
              <a:rPr lang="en-US" sz="1200" dirty="0"/>
              <a:t> </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1549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confidentiality rules in the code of ethics for CPAs prohibit auditors from voluntarily disclosing information they have acquired as a result of their accountant-client relationships. However, accountants may be required to testify in a court of law. In general, federal law does not recognize an accountant-client privilege as it does with attorneys and clergy.</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48</a:t>
            </a:fld>
            <a:endParaRPr lang="en-US" dirty="0"/>
          </a:p>
        </p:txBody>
      </p:sp>
    </p:spTree>
    <p:extLst>
      <p:ext uri="{BB962C8B-B14F-4D97-AF65-F5344CB8AC3E}">
        <p14:creationId xmlns:p14="http://schemas.microsoft.com/office/powerpoint/2010/main" val="80925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Here is a </a:t>
            </a:r>
            <a:r>
              <a:rPr lang="en-US" dirty="0" smtClean="0">
                <a:latin typeface="Tahoma" panose="020B0604030504040204" pitchFamily="34" charset="0"/>
                <a:ea typeface="Tahoma" panose="020B0604030504040204" pitchFamily="34" charset="0"/>
                <a:cs typeface="Tahoma" panose="020B0604030504040204" pitchFamily="34" charset="0"/>
              </a:rPr>
              <a:t>list </a:t>
            </a:r>
            <a:r>
              <a:rPr lang="en-US" dirty="0">
                <a:latin typeface="Tahoma" panose="020B0604030504040204" pitchFamily="34" charset="0"/>
                <a:ea typeface="Tahoma" panose="020B0604030504040204" pitchFamily="34" charset="0"/>
                <a:cs typeface="Tahoma" panose="020B0604030504040204" pitchFamily="34" charset="0"/>
              </a:rPr>
              <a:t>of the nine major internal control features that we will discuss in detail on the following screens.</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4</a:t>
            </a:fld>
            <a:endParaRPr lang="en-US" dirty="0"/>
          </a:p>
        </p:txBody>
      </p:sp>
    </p:spTree>
    <p:extLst>
      <p:ext uri="{BB962C8B-B14F-4D97-AF65-F5344CB8AC3E}">
        <p14:creationId xmlns:p14="http://schemas.microsoft.com/office/powerpoint/2010/main" val="1961533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49</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 SEC is a government agency authorized to establish and enforce the accounting rules for public companies. Public companies have to follow the reporting rules of the SEC as well as GAAP. SEC companies must file specific information directly with the SEC annually, quarterly, and in-between, if required. </a:t>
            </a:r>
          </a:p>
          <a:p>
            <a:pPr eaLnBrk="1" hangingPunct="1"/>
            <a:endParaRPr lang="en-US" dirty="0"/>
          </a:p>
        </p:txBody>
      </p:sp>
    </p:spTree>
    <p:extLst>
      <p:ext uri="{BB962C8B-B14F-4D97-AF65-F5344CB8AC3E}">
        <p14:creationId xmlns:p14="http://schemas.microsoft.com/office/powerpoint/2010/main" val="3442892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50</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 SEC regulates audit standards as well as financial reporting. Prior to passage of the Sarbanes-Oxley Act in July 2002, the SEC left much of the regulation and oversight of independent auditors to the American Institute of Certified Public Accountants, a private professional organization. However, a key provision of Sarbanes-Oxley establishes the Public Company Accounting Oversight Board (PCAOB). This board assumes the primary responsibility for establishing and enforcing auditing standards for CPA firms that audit SEC companies. The board has five financially astute members, three of whom cannot be CPAs.</a:t>
            </a:r>
          </a:p>
          <a:p>
            <a:pPr eaLnBrk="1" hangingPunct="1"/>
            <a:endParaRPr lang="en-US" dirty="0"/>
          </a:p>
        </p:txBody>
      </p:sp>
    </p:spTree>
    <p:extLst>
      <p:ext uri="{BB962C8B-B14F-4D97-AF65-F5344CB8AC3E}">
        <p14:creationId xmlns:p14="http://schemas.microsoft.com/office/powerpoint/2010/main" val="15053072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End of Chapter 6. Internal control is one of those subjects that does not seem as important while you are a student as it is in the business world. Once you graduate, the company you work with will have extensive internal controls. It is crucial that you are aware of the controls and how they will impact your job.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51</a:t>
            </a:fld>
            <a:endParaRPr lang="en-US" dirty="0"/>
          </a:p>
        </p:txBody>
      </p:sp>
    </p:spTree>
    <p:extLst>
      <p:ext uri="{BB962C8B-B14F-4D97-AF65-F5344CB8AC3E}">
        <p14:creationId xmlns:p14="http://schemas.microsoft.com/office/powerpoint/2010/main" val="383354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It is important that a company implement a plan to </a:t>
            </a:r>
            <a:r>
              <a:rPr lang="en-US" dirty="0" smtClean="0">
                <a:latin typeface="Tahoma" panose="020B0604030504040204" pitchFamily="34" charset="0"/>
                <a:ea typeface="Tahoma" panose="020B0604030504040204" pitchFamily="34" charset="0"/>
                <a:cs typeface="Tahoma" panose="020B0604030504040204" pitchFamily="34" charset="0"/>
              </a:rPr>
              <a:t>segregate </a:t>
            </a:r>
            <a:r>
              <a:rPr lang="en-US" dirty="0">
                <a:latin typeface="Tahoma" panose="020B0604030504040204" pitchFamily="34" charset="0"/>
                <a:ea typeface="Tahoma" panose="020B0604030504040204" pitchFamily="34" charset="0"/>
                <a:cs typeface="Tahoma" panose="020B0604030504040204" pitchFamily="34" charset="0"/>
              </a:rPr>
              <a:t>duties. We do not want one person to be able to order an item, pay for it, and have it under his or her control. When we </a:t>
            </a:r>
            <a:r>
              <a:rPr lang="en-US" dirty="0" smtClean="0">
                <a:latin typeface="Tahoma" panose="020B0604030504040204" pitchFamily="34" charset="0"/>
                <a:ea typeface="Tahoma" panose="020B0604030504040204" pitchFamily="34" charset="0"/>
                <a:cs typeface="Tahoma" panose="020B0604030504040204" pitchFamily="34" charset="0"/>
              </a:rPr>
              <a:t>segregate </a:t>
            </a:r>
            <a:r>
              <a:rPr lang="en-US" dirty="0">
                <a:latin typeface="Tahoma" panose="020B0604030504040204" pitchFamily="34" charset="0"/>
                <a:ea typeface="Tahoma" panose="020B0604030504040204" pitchFamily="34" charset="0"/>
                <a:cs typeface="Tahoma" panose="020B0604030504040204" pitchFamily="34" charset="0"/>
              </a:rPr>
              <a:t>duties, we are asking one employee to serve as a check on the work of another employee or group of employees. Effective </a:t>
            </a:r>
            <a:r>
              <a:rPr lang="en-US" dirty="0" smtClean="0">
                <a:latin typeface="Tahoma" panose="020B0604030504040204" pitchFamily="34" charset="0"/>
                <a:ea typeface="Tahoma" panose="020B0604030504040204" pitchFamily="34" charset="0"/>
                <a:cs typeface="Tahoma" panose="020B0604030504040204" pitchFamily="34" charset="0"/>
              </a:rPr>
              <a:t>segregation </a:t>
            </a:r>
            <a:r>
              <a:rPr lang="en-US" dirty="0">
                <a:latin typeface="Tahoma" panose="020B0604030504040204" pitchFamily="34" charset="0"/>
                <a:ea typeface="Tahoma" panose="020B0604030504040204" pitchFamily="34" charset="0"/>
                <a:cs typeface="Tahoma" panose="020B0604030504040204" pitchFamily="34" charset="0"/>
              </a:rPr>
              <a:t>of duties reduces the likelihood of fraud or theft by employees.</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5</a:t>
            </a:fld>
            <a:endParaRPr lang="en-US" dirty="0"/>
          </a:p>
        </p:txBody>
      </p:sp>
    </p:spTree>
    <p:extLst>
      <p:ext uri="{BB962C8B-B14F-4D97-AF65-F5344CB8AC3E}">
        <p14:creationId xmlns:p14="http://schemas.microsoft.com/office/powerpoint/2010/main" val="181964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It is desirable to cross-train employees. By doing so, one employee can step in and do the work of another in cases of illness, vacation, or extended leave. Cross-training helps minimize disruption in the workplace and often increases </a:t>
            </a:r>
            <a:r>
              <a:rPr lang="en-US" dirty="0" smtClean="0">
                <a:latin typeface="Tahoma" panose="020B0604030504040204" pitchFamily="34" charset="0"/>
                <a:ea typeface="Tahoma" panose="020B0604030504040204" pitchFamily="34" charset="0"/>
                <a:cs typeface="Tahoma" panose="020B0604030504040204" pitchFamily="34" charset="0"/>
              </a:rPr>
              <a:t>the productivity </a:t>
            </a:r>
            <a:r>
              <a:rPr lang="en-US" dirty="0">
                <a:latin typeface="Tahoma" panose="020B0604030504040204" pitchFamily="34" charset="0"/>
                <a:ea typeface="Tahoma" panose="020B0604030504040204" pitchFamily="34" charset="0"/>
                <a:cs typeface="Tahoma" panose="020B0604030504040204" pitchFamily="34" charset="0"/>
              </a:rPr>
              <a:t>of all workers.</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6</a:t>
            </a:fld>
            <a:endParaRPr lang="en-US" dirty="0"/>
          </a:p>
        </p:txBody>
      </p:sp>
    </p:spTree>
    <p:extLst>
      <p:ext uri="{BB962C8B-B14F-4D97-AF65-F5344CB8AC3E}">
        <p14:creationId xmlns:p14="http://schemas.microsoft.com/office/powerpoint/2010/main" val="279030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Any employee working with cash, accounts receivable, inventory, and similar assets needs to be placed under a fidelity bond. Bonding provides insurance against theft or dishonesty on the part of a bonded employee. Obviously, to be </a:t>
            </a:r>
            <a:r>
              <a:rPr lang="en-US" dirty="0" smtClean="0">
                <a:latin typeface="Tahoma" panose="020B0604030504040204" pitchFamily="34" charset="0"/>
                <a:ea typeface="Tahoma" panose="020B0604030504040204" pitchFamily="34" charset="0"/>
                <a:cs typeface="Tahoma" panose="020B0604030504040204" pitchFamily="34" charset="0"/>
              </a:rPr>
              <a:t>bonded </a:t>
            </a:r>
            <a:r>
              <a:rPr lang="en-US" dirty="0">
                <a:latin typeface="Tahoma" panose="020B0604030504040204" pitchFamily="34" charset="0"/>
                <a:ea typeface="Tahoma" panose="020B0604030504040204" pitchFamily="34" charset="0"/>
                <a:cs typeface="Tahoma" panose="020B0604030504040204" pitchFamily="34" charset="0"/>
              </a:rPr>
              <a:t>the employee must go through an extensive background check. The ability to be bonded can be made a precondition of employment.</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7</a:t>
            </a:fld>
            <a:endParaRPr lang="en-US" dirty="0"/>
          </a:p>
        </p:txBody>
      </p:sp>
    </p:spTree>
    <p:extLst>
      <p:ext uri="{BB962C8B-B14F-4D97-AF65-F5344CB8AC3E}">
        <p14:creationId xmlns:p14="http://schemas.microsoft.com/office/powerpoint/2010/main" val="3240197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All employees should be </a:t>
            </a:r>
            <a:r>
              <a:rPr lang="en-US" u="sng" dirty="0">
                <a:latin typeface="Tahoma" panose="020B0604030504040204" pitchFamily="34" charset="0"/>
                <a:ea typeface="Tahoma" panose="020B0604030504040204" pitchFamily="34" charset="0"/>
                <a:cs typeface="Tahoma" panose="020B0604030504040204" pitchFamily="34" charset="0"/>
              </a:rPr>
              <a:t>required</a:t>
            </a:r>
            <a:r>
              <a:rPr lang="en-US" dirty="0">
                <a:latin typeface="Tahoma" panose="020B0604030504040204" pitchFamily="34" charset="0"/>
                <a:ea typeface="Tahoma" panose="020B0604030504040204" pitchFamily="34" charset="0"/>
                <a:cs typeface="Tahoma" panose="020B0604030504040204" pitchFamily="34" charset="0"/>
              </a:rPr>
              <a:t> to take annual vacations. While they are away from work, a cross-trained employee will fill in and complete the work of the absent employee. If the employee on vacation is involved in any activity that is not in the best interest of the company, the cross-trained employee should be able to discover the problem and bring it to management’s attention.</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8</a:t>
            </a:fld>
            <a:endParaRPr lang="en-US" dirty="0"/>
          </a:p>
        </p:txBody>
      </p:sp>
    </p:spTree>
    <p:extLst>
      <p:ext uri="{BB962C8B-B14F-4D97-AF65-F5344CB8AC3E}">
        <p14:creationId xmlns:p14="http://schemas.microsoft.com/office/powerpoint/2010/main" val="298514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mp; Subtitle Left">
    <p:spTree>
      <p:nvGrpSpPr>
        <p:cNvPr id="1" name=""/>
        <p:cNvGrpSpPr/>
        <p:nvPr/>
      </p:nvGrpSpPr>
      <p:grpSpPr>
        <a:xfrm>
          <a:off x="0" y="0"/>
          <a:ext cx="0" cy="0"/>
          <a:chOff x="0" y="0"/>
          <a:chExt cx="0" cy="0"/>
        </a:xfrm>
      </p:grpSpPr>
      <p:sp>
        <p:nvSpPr>
          <p:cNvPr id="8" name="Title Background"/>
          <p:cNvSpPr/>
          <p:nvPr/>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lang="en-US" sz="3600" b="1" kern="1200" dirty="0">
                <a:solidFill>
                  <a:schemeClr val="bg1"/>
                </a:solidFill>
                <a:latin typeface="+mj-lt"/>
                <a:ea typeface="+mj-ea"/>
                <a:cs typeface="+mj-cs"/>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1pPr>
            <a:lvl2pPr marL="4572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2pPr>
            <a:lvl3pPr marL="9144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3pPr>
            <a:lvl4pPr marL="13716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4pPr>
            <a:lvl5pPr marL="18288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50934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219200"/>
            <a:ext cx="8229600" cy="4724399"/>
          </a:xfrm>
          <a:prstGeom prst="rect">
            <a:avLst/>
          </a:prstGeom>
        </p:spPr>
        <p:txBody>
          <a:bodyPr/>
          <a:lstStyle>
            <a:lvl1pPr marL="342900" indent="-342900">
              <a:spcAft>
                <a:spcPts val="800"/>
              </a:spcAft>
              <a:defRPr lang="en-US" sz="2600" b="0" kern="1200" dirty="0">
                <a:solidFill>
                  <a:schemeClr val="tx1"/>
                </a:solidFill>
                <a:latin typeface="+mn-lt"/>
                <a:ea typeface="Verdana" panose="020B0604030504040204" pitchFamily="34" charset="0"/>
                <a:cs typeface="Verdana" panose="020B0604030504040204" pitchFamily="34" charset="0"/>
              </a:defRPr>
            </a:lvl1pPr>
            <a:lvl2pPr marL="742950" indent="-285750">
              <a:spcAft>
                <a:spcPts val="800"/>
              </a:spcAft>
              <a:defRPr lang="en-US" sz="2000" b="0" kern="1200" dirty="0">
                <a:solidFill>
                  <a:schemeClr val="tx1"/>
                </a:solidFill>
                <a:latin typeface="+mn-lt"/>
                <a:ea typeface="Verdana" panose="020B0604030504040204" pitchFamily="34" charset="0"/>
                <a:cs typeface="Verdana" panose="020B0604030504040204" pitchFamily="34" charset="0"/>
              </a:defRPr>
            </a:lvl2pPr>
            <a:lvl3pPr marL="1143000" indent="-228600">
              <a:spcAft>
                <a:spcPts val="800"/>
              </a:spcAft>
              <a:defRPr lang="en-US" sz="1800" b="0" kern="1200" dirty="0">
                <a:solidFill>
                  <a:schemeClr val="tx1"/>
                </a:solidFill>
                <a:latin typeface="+mn-lt"/>
                <a:ea typeface="Verdana" panose="020B0604030504040204" pitchFamily="34" charset="0"/>
                <a:cs typeface="Verdana" panose="020B0604030504040204" pitchFamily="34" charset="0"/>
              </a:defRPr>
            </a:lvl3pPr>
            <a:lvl4pPr marL="1600200" indent="-228600">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4pPr>
            <a:lvl5pPr marL="2057400" indent="-228600">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5pPr>
          </a:lstStyle>
          <a:p>
            <a:pPr marL="342900" lvl="0" indent="-342900" algn="l" defTabSz="457200" rtl="0" eaLnBrk="1" latinLnBrk="0" hangingPunct="1">
              <a:spcBef>
                <a:spcPct val="20000"/>
              </a:spcBef>
              <a:spcAft>
                <a:spcPts val="800"/>
              </a:spcAft>
              <a:buFont typeface="Arial"/>
              <a:buChar char="•"/>
            </a:pPr>
            <a:r>
              <a:rPr lang="en-US" dirty="0"/>
              <a:t>Click to edit Master text styles</a:t>
            </a:r>
          </a:p>
          <a:p>
            <a:pPr marL="742950" lvl="1" indent="-285750" algn="l" defTabSz="457200" rtl="0" eaLnBrk="1" latinLnBrk="0" hangingPunct="1">
              <a:spcBef>
                <a:spcPct val="20000"/>
              </a:spcBef>
              <a:spcAft>
                <a:spcPts val="800"/>
              </a:spcAft>
              <a:buFont typeface="Arial"/>
              <a:buChar char="–"/>
            </a:pPr>
            <a:r>
              <a:rPr lang="en-US" dirty="0"/>
              <a:t>Second level</a:t>
            </a:r>
          </a:p>
          <a:p>
            <a:pPr marL="1143000" lvl="2" indent="-228600" algn="l" defTabSz="457200" rtl="0" eaLnBrk="1" latinLnBrk="0" hangingPunct="1">
              <a:spcBef>
                <a:spcPct val="20000"/>
              </a:spcBef>
              <a:spcAft>
                <a:spcPts val="800"/>
              </a:spcAft>
              <a:buFont typeface="Arial"/>
              <a:buChar char="•"/>
            </a:pPr>
            <a:r>
              <a:rPr lang="en-US" dirty="0"/>
              <a:t>Third level</a:t>
            </a:r>
          </a:p>
          <a:p>
            <a:pPr marL="1600200" lvl="3" indent="-228600" algn="l" defTabSz="457200" rtl="0" eaLnBrk="1" latinLnBrk="0" hangingPunct="1">
              <a:spcBef>
                <a:spcPct val="20000"/>
              </a:spcBef>
              <a:spcAft>
                <a:spcPts val="800"/>
              </a:spcAft>
              <a:buFont typeface="Arial"/>
              <a:buChar char="–"/>
            </a:pPr>
            <a:r>
              <a:rPr lang="en-US" dirty="0"/>
              <a:t>Fourth level</a:t>
            </a:r>
          </a:p>
          <a:p>
            <a:pPr marL="2057400" lvl="4" indent="-228600" algn="l" defTabSz="457200" rtl="0" eaLnBrk="1" latinLnBrk="0" hangingPunct="1">
              <a:spcBef>
                <a:spcPct val="20000"/>
              </a:spcBef>
              <a:spcAft>
                <a:spcPts val="800"/>
              </a:spcAft>
              <a:buFont typeface="Arial"/>
              <a:buChar char="»"/>
            </a:pPr>
            <a:r>
              <a:rPr lang="en-US" dirty="0"/>
              <a:t>Fifth level</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514240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defTabSz="457200" rtl="0" eaLnBrk="1" latinLnBrk="0" hangingPunct="1">
              <a:spcBef>
                <a:spcPct val="0"/>
              </a:spcBef>
              <a:buNone/>
              <a:defRPr lang="en-US" sz="32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 Placeholder 1"/>
          <p:cNvSpPr>
            <a:spLocks noGrp="1"/>
          </p:cNvSpPr>
          <p:nvPr>
            <p:ph type="body" sz="half" idx="2"/>
          </p:nvPr>
        </p:nvSpPr>
        <p:spPr>
          <a:xfrm>
            <a:off x="1828800" y="5562600"/>
            <a:ext cx="5486400" cy="609600"/>
          </a:xfrm>
          <a:prstGeom prst="rect">
            <a:avLst/>
          </a:prstGeom>
        </p:spPr>
        <p:txBody>
          <a:bodyPr/>
          <a:lstStyle>
            <a:lvl1pPr marL="0" indent="0">
              <a:buNone/>
              <a:defRPr lang="en-US" sz="1800" b="0" kern="1200" dirty="0">
                <a:solidFill>
                  <a:schemeClr val="tx1"/>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Picture Placeholder 1"/>
          <p:cNvSpPr>
            <a:spLocks noGrp="1"/>
          </p:cNvSpPr>
          <p:nvPr>
            <p:ph type="pic" idx="1"/>
          </p:nvPr>
        </p:nvSpPr>
        <p:spPr>
          <a:xfrm>
            <a:off x="1124744" y="1524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2"/>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6" hasCustomPrompt="1"/>
          </p:nvPr>
        </p:nvSpPr>
        <p:spPr>
          <a:xfrm>
            <a:off x="3886200" y="4700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202534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6" name="Media Placeholder 5"/>
          <p:cNvSpPr>
            <a:spLocks noGrp="1"/>
          </p:cNvSpPr>
          <p:nvPr>
            <p:ph type="media" sz="quarter" idx="11"/>
          </p:nvPr>
        </p:nvSpPr>
        <p:spPr>
          <a:xfrm>
            <a:off x="0" y="1295400"/>
            <a:ext cx="9144000" cy="4648200"/>
          </a:xfrm>
          <a:prstGeom prst="rect">
            <a:avLst/>
          </a:prstGeom>
        </p:spPr>
        <p:txBody>
          <a:bodyPr/>
          <a:lstStyle/>
          <a:p>
            <a:r>
              <a:rPr lang="en-US"/>
              <a:t>Click icon to add media</a:t>
            </a:r>
          </a:p>
        </p:txBody>
      </p:sp>
      <p:sp>
        <p:nvSpPr>
          <p:cNvPr id="9" name="TextBox 8"/>
          <p:cNvSpPr txBox="1"/>
          <p:nvPr/>
        </p:nvSpPr>
        <p:spPr>
          <a:xfrm>
            <a:off x="2933700" y="59436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
        <p:nvSpPr>
          <p:cNvPr id="8"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694843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982514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685800" y="1798638"/>
            <a:ext cx="8229600" cy="4525962"/>
          </a:xfrm>
          <a:prstGeom prst="rect">
            <a:avLst/>
          </a:prstGeom>
        </p:spPr>
        <p:txBody>
          <a:bodyPr/>
          <a:lstStyle>
            <a:lvl1pPr>
              <a:defRPr lang="en-US" sz="2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1pPr>
            <a:lvl2pPr>
              <a:defRPr lang="en-US" sz="20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2pPr>
            <a:lvl3pPr>
              <a:defRPr lang="en-US" sz="18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3pPr>
            <a:lvl4pPr>
              <a:defRPr lang="en-US" sz="1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4pPr>
            <a:lvl5pPr>
              <a:defRPr lang="en-US" sz="1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836378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mp; Subtitle Left">
    <p:spTree>
      <p:nvGrpSpPr>
        <p:cNvPr id="1" name=""/>
        <p:cNvGrpSpPr/>
        <p:nvPr/>
      </p:nvGrpSpPr>
      <p:grpSpPr>
        <a:xfrm>
          <a:off x="0" y="0"/>
          <a:ext cx="0" cy="0"/>
          <a:chOff x="0" y="0"/>
          <a:chExt cx="0" cy="0"/>
        </a:xfrm>
      </p:grpSpPr>
      <p:sp>
        <p:nvSpPr>
          <p:cNvPr id="8" name="Title Background"/>
          <p:cNvSpPr/>
          <p:nvPr/>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156028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Subtitle Right">
    <p:spTree>
      <p:nvGrpSpPr>
        <p:cNvPr id="1" name=""/>
        <p:cNvGrpSpPr/>
        <p:nvPr/>
      </p:nvGrpSpPr>
      <p:grpSpPr>
        <a:xfrm>
          <a:off x="0" y="0"/>
          <a:ext cx="0" cy="0"/>
          <a:chOff x="0" y="0"/>
          <a:chExt cx="0" cy="0"/>
        </a:xfrm>
      </p:grpSpPr>
      <p:sp>
        <p:nvSpPr>
          <p:cNvPr id="8" name="Title Background"/>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8068660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Only Left">
    <p:spTree>
      <p:nvGrpSpPr>
        <p:cNvPr id="1" name=""/>
        <p:cNvGrpSpPr/>
        <p:nvPr/>
      </p:nvGrpSpPr>
      <p:grpSpPr>
        <a:xfrm>
          <a:off x="0" y="0"/>
          <a:ext cx="0" cy="0"/>
          <a:chOff x="0" y="0"/>
          <a:chExt cx="0" cy="0"/>
        </a:xfrm>
      </p:grpSpPr>
      <p:sp>
        <p:nvSpPr>
          <p:cNvPr id="8" name="Title background"/>
          <p:cNvSpPr/>
          <p:nvPr/>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336828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Only Right">
    <p:spTree>
      <p:nvGrpSpPr>
        <p:cNvPr id="1" name=""/>
        <p:cNvGrpSpPr/>
        <p:nvPr/>
      </p:nvGrpSpPr>
      <p:grpSpPr>
        <a:xfrm>
          <a:off x="0" y="0"/>
          <a:ext cx="0" cy="0"/>
          <a:chOff x="0" y="0"/>
          <a:chExt cx="0" cy="0"/>
        </a:xfrm>
      </p:grpSpPr>
      <p:sp>
        <p:nvSpPr>
          <p:cNvPr id="8" name="Rectangle 7"/>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83350321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859920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Only Left">
    <p:spTree>
      <p:nvGrpSpPr>
        <p:cNvPr id="1" name=""/>
        <p:cNvGrpSpPr/>
        <p:nvPr/>
      </p:nvGrpSpPr>
      <p:grpSpPr>
        <a:xfrm>
          <a:off x="0" y="0"/>
          <a:ext cx="0" cy="0"/>
          <a:chOff x="0" y="0"/>
          <a:chExt cx="0" cy="0"/>
        </a:xfrm>
      </p:grpSpPr>
      <p:sp>
        <p:nvSpPr>
          <p:cNvPr id="8" name="Title background"/>
          <p:cNvSpPr/>
          <p:nvPr/>
        </p:nvSpPr>
        <p:spPr>
          <a:xfrm>
            <a:off x="0" y="2438400"/>
            <a:ext cx="4876800" cy="22098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152400" y="2590800"/>
            <a:ext cx="4724400" cy="18288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6"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6-</a:t>
            </a:r>
            <a:fld id="{1837EFBA-6031-446B-9BE3-4ED7B501BA39}" type="slidenum">
              <a:rPr lang="en-US" smtClean="0"/>
              <a:pPr>
                <a:defRPr/>
              </a:pPr>
              <a:t>‹#›</a:t>
            </a:fld>
            <a:endParaRPr lang="en-US" dirty="0"/>
          </a:p>
        </p:txBody>
      </p:sp>
      <p:pic>
        <p:nvPicPr>
          <p:cNvPr id="3" name="Picture 2" descr="Edmonds10e19md_nm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729702"/>
            <a:ext cx="3810000" cy="4985298"/>
          </a:xfrm>
          <a:prstGeom prst="rect">
            <a:avLst/>
          </a:prstGeom>
        </p:spPr>
      </p:pic>
    </p:spTree>
    <p:extLst>
      <p:ext uri="{BB962C8B-B14F-4D97-AF65-F5344CB8AC3E}">
        <p14:creationId xmlns:p14="http://schemas.microsoft.com/office/powerpoint/2010/main" val="1941312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07556411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79907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9943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1"/>
          <p:cNvSpPr>
            <a:spLocks noGrp="1"/>
          </p:cNvSpPr>
          <p:nvPr>
            <p:ph type="body" sz="half" idx="2"/>
          </p:nvPr>
        </p:nvSpPr>
        <p:spPr>
          <a:xfrm>
            <a:off x="1828800" y="5562600"/>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124744" y="1524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2"/>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6" hasCustomPrompt="1"/>
          </p:nvPr>
        </p:nvSpPr>
        <p:spPr>
          <a:xfrm>
            <a:off x="3886200" y="4700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89579262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1295400"/>
            <a:ext cx="9144000" cy="4648200"/>
          </a:xfrm>
          <a:prstGeom prst="rect">
            <a:avLst/>
          </a:prstGeom>
        </p:spPr>
        <p:txBody>
          <a:bodyPr/>
          <a:lstStyle/>
          <a:p>
            <a:r>
              <a:rPr lang="en-US" dirty="0"/>
              <a:t>Click icon to add media</a:t>
            </a:r>
          </a:p>
        </p:txBody>
      </p:sp>
      <p:sp>
        <p:nvSpPr>
          <p:cNvPr id="9" name="TextBox 8"/>
          <p:cNvSpPr txBox="1"/>
          <p:nvPr/>
        </p:nvSpPr>
        <p:spPr>
          <a:xfrm>
            <a:off x="2933700" y="59436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64596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xfrm>
            <a:off x="8305800" y="6477000"/>
            <a:ext cx="838200" cy="381000"/>
          </a:xfrm>
          <a:prstGeom prst="rect">
            <a:avLst/>
          </a:prstGeom>
        </p:spPr>
        <p:txBody>
          <a:bodyPr/>
          <a:lstStyle>
            <a:lvl1pPr>
              <a:defRPr/>
            </a:lvl1pPr>
          </a:lstStyle>
          <a:p>
            <a:pPr>
              <a:defRPr/>
            </a:pPr>
            <a:r>
              <a:rPr lang="en-US" dirty="0"/>
              <a:t>  </a:t>
            </a:r>
            <a:fld id="{86103F27-AA34-4069-B652-A178AD0674B3}" type="slidenum">
              <a:rPr lang="en-US"/>
              <a:pPr>
                <a:defRPr/>
              </a:pPr>
              <a:t>‹#›</a:t>
            </a:fld>
            <a:endParaRPr lang="en-US" dirty="0"/>
          </a:p>
        </p:txBody>
      </p:sp>
      <p:sp>
        <p:nvSpPr>
          <p:cNvPr id="4" name="Rectangle 6"/>
          <p:cNvSpPr>
            <a:spLocks noGrp="1" noChangeArrowheads="1"/>
          </p:cNvSpPr>
          <p:nvPr>
            <p:ph type="sldNum" sz="quarter" idx="11"/>
          </p:nvPr>
        </p:nvSpPr>
        <p:spPr>
          <a:xfrm>
            <a:off x="8305800" y="6477000"/>
            <a:ext cx="838200" cy="381000"/>
          </a:xfrm>
          <a:prstGeom prst="rect">
            <a:avLst/>
          </a:prstGeom>
        </p:spPr>
        <p:txBody>
          <a:bodyPr/>
          <a:lstStyle>
            <a:lvl1pPr>
              <a:defRPr/>
            </a:lvl1pPr>
          </a:lstStyle>
          <a:p>
            <a:pPr>
              <a:defRPr/>
            </a:pPr>
            <a:r>
              <a:rPr lang="en-US" dirty="0"/>
              <a:t>1-</a:t>
            </a:r>
            <a:fld id="{1837EFBA-6031-446B-9BE3-4ED7B501BA3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515292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642757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845752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5869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mp; Subtitle Right">
    <p:spTree>
      <p:nvGrpSpPr>
        <p:cNvPr id="1" name=""/>
        <p:cNvGrpSpPr/>
        <p:nvPr/>
      </p:nvGrpSpPr>
      <p:grpSpPr>
        <a:xfrm>
          <a:off x="0" y="0"/>
          <a:ext cx="0" cy="0"/>
          <a:chOff x="0" y="0"/>
          <a:chExt cx="0" cy="0"/>
        </a:xfrm>
      </p:grpSpPr>
      <p:sp>
        <p:nvSpPr>
          <p:cNvPr id="8" name="Title Background"/>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1pPr>
            <a:lvl2pPr marL="4572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2pPr>
            <a:lvl3pPr marL="9144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3pPr>
            <a:lvl4pPr marL="13716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440401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91732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4179199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50291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Text Placeholder 3"/>
          <p:cNvSpPr>
            <a:spLocks noGrp="1"/>
          </p:cNvSpPr>
          <p:nvPr>
            <p:ph type="body" sz="quarter" idx="12" hasCustomPrompt="1"/>
          </p:nvPr>
        </p:nvSpPr>
        <p:spPr>
          <a:xfrm>
            <a:off x="3810000" y="61722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82429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562600"/>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Picture Placeholder 2"/>
          <p:cNvSpPr>
            <a:spLocks noGrp="1"/>
          </p:cNvSpPr>
          <p:nvPr>
            <p:ph type="pic" idx="1"/>
          </p:nvPr>
        </p:nvSpPr>
        <p:spPr>
          <a:xfrm>
            <a:off x="1124744" y="3048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91264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990600"/>
            <a:ext cx="9144000" cy="5105400"/>
          </a:xfrm>
          <a:prstGeom prst="rect">
            <a:avLst/>
          </a:prstGeom>
        </p:spPr>
        <p:txBody>
          <a:bodyPr/>
          <a:lstStyle/>
          <a:p>
            <a:r>
              <a:rPr lang="en-US" dirty="0"/>
              <a:t>Click icon to add media</a:t>
            </a:r>
          </a:p>
        </p:txBody>
      </p:sp>
      <p:sp>
        <p:nvSpPr>
          <p:cNvPr id="9" name="TextBox 8"/>
          <p:cNvSpPr txBox="1"/>
          <p:nvPr userDrawn="1"/>
        </p:nvSpPr>
        <p:spPr>
          <a:xfrm>
            <a:off x="2933700" y="60960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baseline="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147323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43386"/>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743200"/>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3717860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_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023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32661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8" name="Text Placeholder 3"/>
          <p:cNvSpPr>
            <a:spLocks noGrp="1"/>
          </p:cNvSpPr>
          <p:nvPr>
            <p:ph type="body" sz="quarter" idx="12" hasCustomPrompt="1"/>
          </p:nvPr>
        </p:nvSpPr>
        <p:spPr>
          <a:xfrm>
            <a:off x="3886200" y="65294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11879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Only Left">
    <p:spTree>
      <p:nvGrpSpPr>
        <p:cNvPr id="1" name=""/>
        <p:cNvGrpSpPr/>
        <p:nvPr/>
      </p:nvGrpSpPr>
      <p:grpSpPr>
        <a:xfrm>
          <a:off x="0" y="0"/>
          <a:ext cx="0" cy="0"/>
          <a:chOff x="0" y="0"/>
          <a:chExt cx="0" cy="0"/>
        </a:xfrm>
      </p:grpSpPr>
      <p:sp>
        <p:nvSpPr>
          <p:cNvPr id="8" name="Title background"/>
          <p:cNvSpPr/>
          <p:nvPr/>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6"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631583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lor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10" name="Text Placeholder 3"/>
          <p:cNvSpPr>
            <a:spLocks noGrp="1"/>
          </p:cNvSpPr>
          <p:nvPr>
            <p:ph type="body" sz="quarter" idx="12" hasCustomPrompt="1"/>
          </p:nvPr>
        </p:nvSpPr>
        <p:spPr>
          <a:xfrm>
            <a:off x="3886200" y="65294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874073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975049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_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491004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r>
              <a:rPr lang="en-US" dirty="0"/>
              <a:t>Click icon to add media</a:t>
            </a:r>
          </a:p>
        </p:txBody>
      </p:sp>
      <p:sp>
        <p:nvSpPr>
          <p:cNvPr id="9" name="TextBox 8"/>
          <p:cNvSpPr txBox="1"/>
          <p:nvPr userDrawn="1"/>
        </p:nvSpPr>
        <p:spPr>
          <a:xfrm>
            <a:off x="2933700" y="6382757"/>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3"/>
          <p:cNvSpPr>
            <a:spLocks noGrp="1"/>
          </p:cNvSpPr>
          <p:nvPr>
            <p:ph type="body" sz="quarter" idx="12"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810240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2166567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634985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2633015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76725"/>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776539"/>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200439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5"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16969517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528" userDrawn="1">
          <p15:clr>
            <a:srgbClr val="FBAE40"/>
          </p15:clr>
        </p15:guide>
        <p15:guide id="3" pos="51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Only Right">
    <p:spTree>
      <p:nvGrpSpPr>
        <p:cNvPr id="1" name=""/>
        <p:cNvGrpSpPr/>
        <p:nvPr/>
      </p:nvGrpSpPr>
      <p:grpSpPr>
        <a:xfrm>
          <a:off x="0" y="0"/>
          <a:ext cx="0" cy="0"/>
          <a:chOff x="0" y="0"/>
          <a:chExt cx="0" cy="0"/>
        </a:xfrm>
      </p:grpSpPr>
      <p:sp>
        <p:nvSpPr>
          <p:cNvPr id="8" name="Rectangle 7"/>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297670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84644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 xmlns:p15="http://schemas.microsoft.com/office/powerpoint/2012/main">
        <p15:guide id="1" orient="horz" pos="2160" userDrawn="1">
          <p15:clr>
            <a:srgbClr val="FBAE40"/>
          </p15:clr>
        </p15:guide>
        <p15:guide id="2" pos="528" userDrawn="1">
          <p15:clr>
            <a:srgbClr val="FBAE40"/>
          </p15:clr>
        </p15:guide>
        <p15:guide id="3" pos="5136"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1493" y="228600"/>
            <a:ext cx="9146987"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5410201"/>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5410201"/>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516921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_Comparison">
    <p:spTree>
      <p:nvGrpSpPr>
        <p:cNvPr id="1" name=""/>
        <p:cNvGrpSpPr/>
        <p:nvPr/>
      </p:nvGrpSpPr>
      <p:grpSpPr>
        <a:xfrm>
          <a:off x="0" y="0"/>
          <a:ext cx="0" cy="0"/>
          <a:chOff x="0" y="0"/>
          <a:chExt cx="0" cy="0"/>
        </a:xfrm>
      </p:grpSpPr>
      <p:sp>
        <p:nvSpPr>
          <p:cNvPr id="8" name="Title 1"/>
          <p:cNvSpPr>
            <a:spLocks noGrp="1"/>
          </p:cNvSpPr>
          <p:nvPr>
            <p:ph type="title"/>
          </p:nvPr>
        </p:nvSpPr>
        <p:spPr>
          <a:xfrm>
            <a:off x="-1493" y="228600"/>
            <a:ext cx="9146987"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11430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828800"/>
            <a:ext cx="4040188" cy="472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430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28800"/>
            <a:ext cx="4041775" cy="472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274598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531993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_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115785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or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6"/>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0" name="Text Placeholder 6"/>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4158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_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0635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22860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576025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990600"/>
            <a:ext cx="9144000" cy="5410200"/>
          </a:xfrm>
          <a:prstGeom prst="rect">
            <a:avLst/>
          </a:prstGeom>
        </p:spPr>
        <p:txBody>
          <a:bodyPr/>
          <a:lstStyle/>
          <a:p>
            <a:r>
              <a:rPr lang="en-US" dirty="0"/>
              <a:t>Click icon to add media</a:t>
            </a:r>
          </a:p>
        </p:txBody>
      </p:sp>
      <p:sp>
        <p:nvSpPr>
          <p:cNvPr id="9" name="TextBox 8"/>
          <p:cNvSpPr txBox="1"/>
          <p:nvPr userDrawn="1"/>
        </p:nvSpPr>
        <p:spPr>
          <a:xfrm>
            <a:off x="2933700" y="6382757"/>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139449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609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54102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00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362200"/>
            <a:ext cx="8686800" cy="1752600"/>
          </a:xfrm>
          <a:prstGeom prst="rect">
            <a:avLst/>
          </a:prstGeom>
        </p:spPr>
        <p:txBody>
          <a:bodyPr/>
          <a:lstStyle>
            <a:lvl1pPr marL="0" indent="0" algn="ctr">
              <a:buNone/>
              <a:defRPr lang="en-US" sz="3600" b="0" kern="1200" dirty="0">
                <a:solidFill>
                  <a:schemeClr val="tx1"/>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4" name="Title 3"/>
          <p:cNvSpPr>
            <a:spLocks noGrp="1"/>
          </p:cNvSpPr>
          <p:nvPr>
            <p:ph type="title"/>
          </p:nvPr>
        </p:nvSpPr>
        <p:spPr>
          <a:xfrm>
            <a:off x="228600" y="1524000"/>
            <a:ext cx="8686800" cy="594360"/>
          </a:xfrm>
          <a:prstGeom prst="rect">
            <a:avLst/>
          </a:prstGeom>
        </p:spPr>
        <p:txBody>
          <a:bodyPr/>
          <a:lstStyle>
            <a:lvl1pPr>
              <a:defRPr lang="en-US" sz="4400" b="1" kern="1200" dirty="0">
                <a:solidFill>
                  <a:schemeClr val="bg2"/>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3348332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4724400"/>
            <a:ext cx="5181600" cy="609600"/>
          </a:xfrm>
          <a:prstGeom prst="rect">
            <a:avLst/>
          </a:prstGeom>
          <a:effectLst>
            <a:outerShdw blurRad="50800" dist="38100" dir="5400000" algn="t" rotWithShape="0">
              <a:prstClr val="black">
                <a:alpha val="40000"/>
              </a:prstClr>
            </a:outerShdw>
          </a:effectLst>
        </p:spPr>
        <p:txBody>
          <a:bodyPr/>
          <a:lstStyle>
            <a:lvl1pPr algn="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5403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87028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300683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ctrTitle"/>
          </p:nvPr>
        </p:nvSpPr>
        <p:spPr>
          <a:xfrm>
            <a:off x="3733800" y="4724400"/>
            <a:ext cx="51816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2382340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609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54102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683555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4724400"/>
            <a:ext cx="5181600" cy="609600"/>
          </a:xfrm>
          <a:prstGeom prst="rect">
            <a:avLst/>
          </a:prstGeom>
          <a:effectLst>
            <a:outerShdw blurRad="50800" dist="38100" dir="5400000" algn="t" rotWithShape="0">
              <a:prstClr val="black">
                <a:alpha val="40000"/>
              </a:prstClr>
            </a:outerShdw>
          </a:effectLst>
        </p:spPr>
        <p:txBody>
          <a:bodyPr/>
          <a:lstStyle>
            <a:lvl1pPr algn="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5403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332343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557942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ctrTitle"/>
          </p:nvPr>
        </p:nvSpPr>
        <p:spPr>
          <a:xfrm>
            <a:off x="3733800" y="4724400"/>
            <a:ext cx="51816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009116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
    <p:spTree>
      <p:nvGrpSpPr>
        <p:cNvPr id="1" name=""/>
        <p:cNvGrpSpPr/>
        <p:nvPr/>
      </p:nvGrpSpPr>
      <p:grpSpPr>
        <a:xfrm>
          <a:off x="0" y="0"/>
          <a:ext cx="0" cy="0"/>
          <a:chOff x="0" y="0"/>
          <a:chExt cx="0" cy="0"/>
        </a:xfrm>
      </p:grpSpPr>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4" name="Title 3"/>
          <p:cNvSpPr>
            <a:spLocks noGrp="1"/>
          </p:cNvSpPr>
          <p:nvPr>
            <p:ph type="title"/>
          </p:nvPr>
        </p:nvSpPr>
        <p:spPr>
          <a:xfrm>
            <a:off x="228600" y="2362200"/>
            <a:ext cx="8686800" cy="1752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3252239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3"/>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15" name="Text Placeholder 14"/>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49214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6"/>
          <p:cNvSpPr>
            <a:spLocks noGrp="1"/>
          </p:cNvSpPr>
          <p:nvPr>
            <p:ph type="body" sz="quarter" idx="12"/>
          </p:nvPr>
        </p:nvSpPr>
        <p:spPr>
          <a:xfrm>
            <a:off x="457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0" name="Text Placeholder 6"/>
          <p:cNvSpPr>
            <a:spLocks noGrp="1"/>
          </p:cNvSpPr>
          <p:nvPr>
            <p:ph type="body" sz="quarter" idx="13"/>
          </p:nvPr>
        </p:nvSpPr>
        <p:spPr>
          <a:xfrm>
            <a:off x="4648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8"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20" name="Text Placeholder 19"/>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400"/>
            </a:lvl1pPr>
          </a:lstStyle>
          <a:p>
            <a:pPr lvl="0"/>
            <a:r>
              <a:rPr lang="en-US"/>
              <a:t>Click to edit Master text styles</a:t>
            </a:r>
          </a:p>
        </p:txBody>
      </p:sp>
      <p:sp>
        <p:nvSpPr>
          <p:cNvPr id="25" name="Text Placeholder 24"/>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400"/>
            </a:lvl1pPr>
          </a:lstStyle>
          <a:p>
            <a:pPr lvl="0"/>
            <a:r>
              <a:rPr lang="en-US"/>
              <a:t>Click to edit Master text styles</a:t>
            </a:r>
          </a:p>
        </p:txBody>
      </p:sp>
      <p:sp>
        <p:nvSpPr>
          <p:cNvPr id="27" name="Text Placeholder 26"/>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400"/>
            </a:lvl1pPr>
          </a:lstStyle>
          <a:p>
            <a:pPr lvl="0"/>
            <a:r>
              <a:rPr lang="en-US"/>
              <a:t>Click to edit Master text styles</a:t>
            </a:r>
          </a:p>
        </p:txBody>
      </p:sp>
    </p:spTree>
    <p:extLst>
      <p:ext uri="{BB962C8B-B14F-4D97-AF65-F5344CB8AC3E}">
        <p14:creationId xmlns:p14="http://schemas.microsoft.com/office/powerpoint/2010/main" val="365626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lang="en-US" sz="44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lang="en-US" sz="2000" b="0" kern="1200" dirty="0">
                <a:solidFill>
                  <a:schemeClr val="accent3"/>
                </a:solidFill>
                <a:latin typeface="+mj-lt"/>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679557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lang="en-US" sz="2600" b="0" kern="1200" dirty="0">
                <a:solidFill>
                  <a:schemeClr val="tx1"/>
                </a:solidFill>
                <a:latin typeface="+mn-lt"/>
                <a:ea typeface="Verdana" panose="020B0604030504040204" pitchFamily="34" charset="0"/>
                <a:cs typeface="Verdana" panose="020B0604030504040204" pitchFamily="34" charset="0"/>
              </a:defRPr>
            </a:lvl1pPr>
            <a:lvl2pPr>
              <a:spcAft>
                <a:spcPts val="800"/>
              </a:spcAft>
              <a:defRPr lang="en-US" sz="2000" b="0" kern="1200" dirty="0">
                <a:solidFill>
                  <a:schemeClr val="tx1"/>
                </a:solidFill>
                <a:latin typeface="+mn-lt"/>
                <a:ea typeface="Verdana" panose="020B0604030504040204" pitchFamily="34" charset="0"/>
                <a:cs typeface="Verdana" panose="020B0604030504040204" pitchFamily="34" charset="0"/>
              </a:defRPr>
            </a:lvl2pPr>
            <a:lvl3pPr>
              <a:spcAft>
                <a:spcPts val="800"/>
              </a:spcAft>
              <a:defRPr lang="en-US" sz="1800" b="0" kern="1200" dirty="0">
                <a:solidFill>
                  <a:schemeClr val="tx1"/>
                </a:solidFill>
                <a:latin typeface="+mn-lt"/>
                <a:ea typeface="Verdana" panose="020B0604030504040204" pitchFamily="34" charset="0"/>
                <a:cs typeface="Verdana" panose="020B0604030504040204" pitchFamily="34" charset="0"/>
              </a:defRPr>
            </a:lvl3pPr>
            <a:lvl4pPr>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4pPr>
            <a:lvl5pPr>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5pPr>
          </a:lstStyle>
          <a:p>
            <a:pPr lvl="0"/>
            <a:r>
              <a:rPr lang="en-US" dirty="0"/>
              <a:t>Click to edit Master text </a:t>
            </a:r>
            <a:r>
              <a:rPr lang="en-US" dirty="0" smtClean="0"/>
              <a:t>styles</a:t>
            </a:r>
          </a:p>
          <a:p>
            <a:pPr lvl="1"/>
            <a:r>
              <a:rPr lang="en-US" dirty="0" smtClean="0"/>
              <a:t>Second level</a:t>
            </a:r>
          </a:p>
          <a:p>
            <a:pPr lvl="2"/>
            <a:r>
              <a:rPr lang="en-US" dirty="0" smtClean="0"/>
              <a:t>Third </a:t>
            </a:r>
            <a:r>
              <a:rPr lang="en-US" dirty="0"/>
              <a:t>level</a:t>
            </a:r>
          </a:p>
          <a:p>
            <a:pPr lvl="3"/>
            <a:r>
              <a:rPr lang="en-US" dirty="0"/>
              <a:t>Fourth level</a:t>
            </a:r>
          </a:p>
          <a:p>
            <a:pPr lvl="4"/>
            <a:r>
              <a:rPr lang="en-US" dirty="0"/>
              <a:t>Fifth level</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4113759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png"/><Relationship Id="rId28"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4.gif"/><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4.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theme" Target="../theme/theme5.xml"/><Relationship Id="rId1" Type="http://schemas.openxmlformats.org/officeDocument/2006/relationships/slideLayout" Target="../slideLayouts/slideLayout59.xml"/><Relationship Id="rId2"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theme" Target="../theme/theme6.xml"/><Relationship Id="rId1" Type="http://schemas.openxmlformats.org/officeDocument/2006/relationships/slideLayout" Target="../slideLayouts/slideLayout63.xml"/><Relationship Id="rId2"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4" Type="http://schemas.openxmlformats.org/officeDocument/2006/relationships/image" Target="../media/image5.png"/><Relationship Id="rId1" Type="http://schemas.openxmlformats.org/officeDocument/2006/relationships/slideLayout" Target="../slideLayouts/slideLayout67.xml"/><Relationship Id="rId2"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1.xml"/><Relationship Id="rId4" Type="http://schemas.openxmlformats.org/officeDocument/2006/relationships/theme" Target="../theme/theme8.xml"/><Relationship Id="rId1" Type="http://schemas.openxmlformats.org/officeDocument/2006/relationships/slideLayout" Target="../slideLayouts/slideLayout69.xml"/><Relationship Id="rId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ctangle 12"/>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Picture 11" descr="Tagline: Because learning changes everythi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11696"/>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mn-lt"/>
                <a:ea typeface="+mn-ea"/>
                <a:cs typeface="+mn-cs"/>
              </a:rPr>
              <a:t>Copyright ©2019 McGraw-Hill Education. All rights reserved. No reproduction or distribution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mn-lt"/>
              <a:ea typeface="+mn-ea"/>
              <a:cs typeface="+mn-cs"/>
            </a:endParaRPr>
          </a:p>
        </p:txBody>
      </p:sp>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39" r:id="rId1"/>
    <p:sldLayoutId id="2147483752"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3" r:id="rId2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Picture 1" descr="Tag line: Because learning changes everyth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Text Placeholder 2"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descr="©McGraw-Hill Education&#10;"/>
          <p:cNvSpPr txBox="1"/>
          <p:nvPr/>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extBox 4"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TextBox 7"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Microsoft_Excel_97_-_2004_Worksheet1.xls"/><Relationship Id="rId5" Type="http://schemas.openxmlformats.org/officeDocument/2006/relationships/image" Target="../media/image6.emf"/><Relationship Id="rId6" Type="http://schemas.openxmlformats.org/officeDocument/2006/relationships/oleObject" Target="../embeddings/Microsoft_Excel_97_-_2004_Worksheet2.xls"/><Relationship Id="rId7"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Microsoft_Excel_97_-_2004_Worksheet3.xls"/><Relationship Id="rId5"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Microsoft_Excel_97_-_2004_Worksheet4.xls"/><Relationship Id="rId5"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Microsoft_Excel_97_-_2004_Worksheet5.xls"/><Relationship Id="rId5"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Microsoft_Excel_97_-_2004_Worksheet6.xls"/><Relationship Id="rId5"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Microsoft_Excel_97_-_2004_Worksheet7.xls"/><Relationship Id="rId5"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Microsoft_Excel_97_-_2004_Worksheet8.xls"/><Relationship Id="rId5" Type="http://schemas.openxmlformats.org/officeDocument/2006/relationships/image" Target="../media/image13.emf"/><Relationship Id="rId1" Type="http://schemas.openxmlformats.org/officeDocument/2006/relationships/vmlDrawing" Target="../drawings/vmlDrawing7.vml"/><Relationship Id="rId2"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latin typeface="Calibri"/>
                <a:ea typeface="Tahoma" panose="020B0604030504040204" pitchFamily="34" charset="0"/>
                <a:cs typeface="Calibri"/>
              </a:rPr>
              <a:t>Chapter 6</a:t>
            </a:r>
            <a:br>
              <a:rPr lang="en-US" b="1" dirty="0">
                <a:latin typeface="Calibri"/>
                <a:ea typeface="Tahoma" panose="020B0604030504040204" pitchFamily="34" charset="0"/>
                <a:cs typeface="Calibri"/>
              </a:rPr>
            </a:br>
            <a:r>
              <a:rPr lang="en-US" b="1" dirty="0">
                <a:latin typeface="Calibri"/>
                <a:ea typeface="Tahoma" panose="020B0604030504040204" pitchFamily="34" charset="0"/>
                <a:cs typeface="Calibri"/>
              </a:rPr>
              <a:t>Internal Control and Accounting for Cash</a:t>
            </a:r>
            <a:endParaRPr lang="en-US" dirty="0">
              <a:latin typeface="Calibri"/>
              <a:ea typeface="Tahoma" panose="020B0604030504040204" pitchFamily="34" charset="0"/>
              <a:cs typeface="Calibri"/>
            </a:endParaRPr>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6232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Procedures Manual</a:t>
            </a:r>
            <a:endParaRPr lang="en-US" sz="4000" b="1" i="1" dirty="0">
              <a:solidFill>
                <a:srgbClr val="C30C20"/>
              </a:solidFill>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defRPr/>
            </a:pPr>
            <a:r>
              <a:rPr lang="en-US" sz="2600" dirty="0">
                <a:effectLst>
                  <a:outerShdw blurRad="38100" dist="38100" dir="2700000" algn="tl">
                    <a:srgbClr val="FFFFFF"/>
                  </a:outerShdw>
                </a:effectLst>
              </a:rPr>
              <a:t>Accounting and other important procedures should be </a:t>
            </a:r>
            <a:r>
              <a:rPr lang="en-US" sz="2600" b="1" dirty="0">
                <a:solidFill>
                  <a:srgbClr val="C30C20"/>
                </a:solidFill>
                <a:effectLst>
                  <a:outerShdw blurRad="38100" dist="38100" dir="2700000" algn="tl">
                    <a:srgbClr val="FFFFFF"/>
                  </a:outerShdw>
                </a:effectLst>
              </a:rPr>
              <a:t>written</a:t>
            </a:r>
            <a:r>
              <a:rPr lang="en-US" sz="2600" b="1" dirty="0">
                <a:solidFill>
                  <a:srgbClr val="C00000"/>
                </a:solidFill>
                <a:effectLst>
                  <a:outerShdw blurRad="38100" dist="38100" dir="2700000" algn="tl">
                    <a:srgbClr val="FFFFFF"/>
                  </a:outerShdw>
                </a:effectLst>
              </a:rPr>
              <a:t> </a:t>
            </a:r>
            <a:r>
              <a:rPr lang="en-US" sz="2600" dirty="0">
                <a:effectLst>
                  <a:outerShdw blurRad="38100" dist="38100" dir="2700000" algn="tl">
                    <a:srgbClr val="FFFFFF"/>
                  </a:outerShdw>
                </a:effectLst>
              </a:rPr>
              <a:t>in a procedures manual. </a:t>
            </a:r>
          </a:p>
          <a:p>
            <a:pPr marL="457200" indent="-457200">
              <a:buFont typeface="Arial" panose="020B0604020202020204" pitchFamily="34" charset="0"/>
              <a:buChar char="•"/>
              <a:defRPr/>
            </a:pPr>
            <a:r>
              <a:rPr lang="en-US" sz="2600" dirty="0">
                <a:effectLst>
                  <a:outerShdw blurRad="38100" dist="38100" dir="2700000" algn="tl">
                    <a:srgbClr val="FFFFFF"/>
                  </a:outerShdw>
                </a:effectLst>
              </a:rPr>
              <a:t>Periodically, management should conduct an investigation to see that required procedures are actually being </a:t>
            </a:r>
            <a:r>
              <a:rPr lang="en-US" sz="2600" b="1" dirty="0">
                <a:solidFill>
                  <a:srgbClr val="C30C20"/>
                </a:solidFill>
                <a:effectLst>
                  <a:outerShdw blurRad="38100" dist="38100" dir="2700000" algn="tl">
                    <a:srgbClr val="FFFFFF"/>
                  </a:outerShdw>
                </a:effectLst>
              </a:rPr>
              <a:t>followed</a:t>
            </a:r>
            <a:r>
              <a:rPr lang="en-US" sz="2600" dirty="0">
                <a:effectLst>
                  <a:outerShdw blurRad="38100" dist="38100" dir="2700000" algn="tl">
                    <a:srgbClr val="FFFFFF"/>
                  </a:outerShdw>
                </a:effectLst>
              </a:rPr>
              <a:t>.</a:t>
            </a:r>
          </a:p>
          <a:p>
            <a:endParaRPr lang="en-US" dirty="0"/>
          </a:p>
        </p:txBody>
      </p:sp>
      <p:sp>
        <p:nvSpPr>
          <p:cNvPr id="57346" name="Slide Number Placeholder 2"/>
          <p:cNvSpPr>
            <a:spLocks noGrp="1"/>
          </p:cNvSpPr>
          <p:nvPr>
            <p:ph type="sldNum" sz="quarter" idx="4294967295"/>
          </p:nvPr>
        </p:nvSpPr>
        <p:spPr>
          <a:xfrm>
            <a:off x="8229600" y="6400800"/>
            <a:ext cx="609600" cy="381000"/>
          </a:xfrm>
          <a:prstGeom prst="rect">
            <a:avLst/>
          </a:prstGeom>
          <a:noFill/>
        </p:spPr>
        <p:txBody>
          <a:bodyPr/>
          <a:lstStyle/>
          <a:p>
            <a:r>
              <a:rPr lang="en-US" dirty="0">
                <a:solidFill>
                  <a:schemeClr val="bg1"/>
                </a:solidFill>
                <a:cs typeface="Arial" charset="0"/>
              </a:rPr>
              <a:t>6-</a:t>
            </a:r>
            <a:fld id="{0CA18433-FF08-403A-B9D2-9EBC772413E5}" type="slidenum">
              <a:rPr lang="en-US" smtClean="0">
                <a:solidFill>
                  <a:schemeClr val="bg1"/>
                </a:solidFill>
                <a:cs typeface="Arial" charset="0"/>
              </a:rPr>
              <a:pPr/>
              <a:t>9</a:t>
            </a:fld>
            <a:endParaRPr lang="en-US" dirty="0">
              <a:solidFill>
                <a:schemeClr val="bg1"/>
              </a:solidFill>
              <a:cs typeface="Arial" charset="0"/>
            </a:endParaRPr>
          </a:p>
        </p:txBody>
      </p:sp>
      <p:sp>
        <p:nvSpPr>
          <p:cNvPr id="57349" name="Text Box 8"/>
          <p:cNvSpPr txBox="1">
            <a:spLocks noChangeArrowheads="1"/>
          </p:cNvSpPr>
          <p:nvPr/>
        </p:nvSpPr>
        <p:spPr bwMode="auto">
          <a:xfrm>
            <a:off x="7586663" y="2038350"/>
            <a:ext cx="914400" cy="457200"/>
          </a:xfrm>
          <a:prstGeom prst="rect">
            <a:avLst/>
          </a:prstGeom>
          <a:noFill/>
          <a:ln w="9525">
            <a:noFill/>
            <a:miter lim="800000"/>
            <a:headEnd/>
            <a:tailEnd/>
          </a:ln>
        </p:spPr>
        <p:txBody>
          <a:bodyPr>
            <a:spAutoFit/>
          </a:bodyPr>
          <a:lstStyle/>
          <a:p>
            <a:pPr>
              <a:spcBef>
                <a:spcPct val="50000"/>
              </a:spcBef>
            </a:pPr>
            <a:r>
              <a:rPr lang="en-US" sz="2400" dirty="0">
                <a:latin typeface="Tahoma" pitchFamily="34" charset="0"/>
              </a:rPr>
              <a:t>   </a:t>
            </a:r>
          </a:p>
        </p:txBody>
      </p:sp>
    </p:spTree>
    <p:extLst>
      <p:ext uri="{BB962C8B-B14F-4D97-AF65-F5344CB8AC3E}">
        <p14:creationId xmlns:p14="http://schemas.microsoft.com/office/powerpoint/2010/main" val="15775044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Authority and Responsibility</a:t>
            </a:r>
          </a:p>
        </p:txBody>
      </p:sp>
      <p:sp>
        <p:nvSpPr>
          <p:cNvPr id="4" name="Content Placeholder 3"/>
          <p:cNvSpPr>
            <a:spLocks noGrp="1"/>
          </p:cNvSpPr>
          <p:nvPr>
            <p:ph idx="1"/>
          </p:nvPr>
        </p:nvSpPr>
        <p:spPr/>
        <p:txBody>
          <a:bodyPr/>
          <a:lstStyle/>
          <a:p>
            <a:pPr lvl="0"/>
            <a:r>
              <a:rPr lang="en-US" sz="2600" dirty="0">
                <a:effectLst>
                  <a:outerShdw blurRad="38100" dist="38100" dir="2700000" algn="tl">
                    <a:srgbClr val="FFFFFF"/>
                  </a:outerShdw>
                </a:effectLst>
                <a:ea typeface="Tahoma" panose="020B0604030504040204" pitchFamily="34" charset="0"/>
                <a:cs typeface="Tahoma" panose="020B0604030504040204" pitchFamily="34" charset="0"/>
              </a:rPr>
              <a:t>General authority applies to all members of the organization. For example, all employees are required to fly coach and purchase airline tickets from a specific vendor.</a:t>
            </a:r>
          </a:p>
          <a:p>
            <a:r>
              <a:rPr lang="en-US" sz="2600" dirty="0">
                <a:effectLst>
                  <a:outerShdw blurRad="38100" dist="38100" dir="2700000" algn="tl">
                    <a:srgbClr val="FFFFFF"/>
                  </a:outerShdw>
                </a:effectLst>
                <a:ea typeface="Tahoma" panose="020B0604030504040204" pitchFamily="34" charset="0"/>
                <a:cs typeface="Tahoma" panose="020B0604030504040204" pitchFamily="34" charset="0"/>
              </a:rPr>
              <a:t>Specific authority applies only to a specific position within the organization. For example, all checks must be cosigned by the </a:t>
            </a:r>
            <a:r>
              <a:rPr lang="en-US" sz="2600" b="1" dirty="0">
                <a:solidFill>
                  <a:srgbClr val="C30C20"/>
                </a:solidFill>
                <a:effectLst>
                  <a:outerShdw blurRad="38100" dist="38100" dir="2700000" algn="tl">
                    <a:srgbClr val="FFFFFF"/>
                  </a:outerShdw>
                </a:effectLst>
                <a:ea typeface="Tahoma" panose="020B0604030504040204" pitchFamily="34" charset="0"/>
                <a:cs typeface="Tahoma" panose="020B0604030504040204" pitchFamily="34" charset="0"/>
              </a:rPr>
              <a:t>c</a:t>
            </a:r>
            <a:r>
              <a:rPr lang="en-US" sz="2600" b="1" dirty="0" smtClean="0">
                <a:solidFill>
                  <a:srgbClr val="C30C20"/>
                </a:solidFill>
                <a:effectLst>
                  <a:outerShdw blurRad="38100" dist="38100" dir="2700000" algn="tl">
                    <a:srgbClr val="FFFFFF"/>
                  </a:outerShdw>
                </a:effectLst>
                <a:ea typeface="Tahoma" panose="020B0604030504040204" pitchFamily="34" charset="0"/>
                <a:cs typeface="Tahoma" panose="020B0604030504040204" pitchFamily="34" charset="0"/>
              </a:rPr>
              <a:t>ontroller </a:t>
            </a:r>
            <a:r>
              <a:rPr lang="en-US" sz="2600" b="1" dirty="0">
                <a:solidFill>
                  <a:srgbClr val="C30C20"/>
                </a:solidFill>
                <a:effectLst>
                  <a:outerShdw blurRad="38100" dist="38100" dir="2700000" algn="tl">
                    <a:srgbClr val="FFFFFF"/>
                  </a:outerShdw>
                </a:effectLst>
                <a:ea typeface="Tahoma" panose="020B0604030504040204" pitchFamily="34" charset="0"/>
                <a:cs typeface="Tahoma" panose="020B0604030504040204" pitchFamily="34" charset="0"/>
              </a:rPr>
              <a:t>and </a:t>
            </a:r>
            <a:r>
              <a:rPr lang="en-US" sz="2600" b="1" dirty="0" smtClean="0">
                <a:solidFill>
                  <a:srgbClr val="C30C20"/>
                </a:solidFill>
                <a:effectLst>
                  <a:outerShdw blurRad="38100" dist="38100" dir="2700000" algn="tl">
                    <a:srgbClr val="FFFFFF"/>
                  </a:outerShdw>
                </a:effectLst>
                <a:ea typeface="Tahoma" panose="020B0604030504040204" pitchFamily="34" charset="0"/>
                <a:cs typeface="Tahoma" panose="020B0604030504040204" pitchFamily="34" charset="0"/>
              </a:rPr>
              <a:t>treasurer</a:t>
            </a:r>
            <a:r>
              <a:rPr lang="en-US" sz="2600" dirty="0">
                <a:effectLst>
                  <a:outerShdw blurRad="38100" dist="38100" dir="2700000" algn="tl">
                    <a:srgbClr val="FFFFFF"/>
                  </a:outerShdw>
                </a:effectLst>
                <a:ea typeface="Tahoma" panose="020B0604030504040204" pitchFamily="34" charset="0"/>
                <a:cs typeface="Tahoma" panose="020B0604030504040204" pitchFamily="34" charset="0"/>
              </a:rPr>
              <a:t>. </a:t>
            </a:r>
            <a:endParaRPr lang="en-US" sz="2600" b="1" dirty="0">
              <a:ea typeface="Tahoma" panose="020B0604030504040204" pitchFamily="34" charset="0"/>
              <a:cs typeface="Tahoma" panose="020B0604030504040204" pitchFamily="34" charset="0"/>
            </a:endParaRPr>
          </a:p>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r>
              <a:rPr lang="en-US" dirty="0">
                <a:solidFill>
                  <a:schemeClr val="bg1"/>
                </a:solidFill>
              </a:rPr>
              <a:t>6-</a:t>
            </a:r>
            <a:fld id="{46321AFE-697E-4E2F-A913-F41F40876EEB}"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12322763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60C1A-A9DF-4EF2-843D-9387A036FDC1}"/>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Prenumbered Documents </a:t>
            </a:r>
            <a:r>
              <a:rPr lang="en-US" sz="4000" b="1" dirty="0"/>
              <a:t/>
            </a:r>
            <a:br>
              <a:rPr lang="en-US" sz="4000" b="1" dirty="0"/>
            </a:br>
            <a:endParaRPr lang="en-US" sz="4000" b="1" dirty="0"/>
          </a:p>
        </p:txBody>
      </p:sp>
      <p:sp>
        <p:nvSpPr>
          <p:cNvPr id="4" name="Content Placeholder 3"/>
          <p:cNvSpPr>
            <a:spLocks noGrp="1"/>
          </p:cNvSpPr>
          <p:nvPr>
            <p:ph idx="1"/>
          </p:nvPr>
        </p:nvSpPr>
        <p:spPr/>
        <p:txBody>
          <a:bodyPr/>
          <a:lstStyle/>
          <a:p>
            <a:pPr>
              <a:spcBef>
                <a:spcPct val="50000"/>
              </a:spcBef>
              <a:defRPr/>
            </a:pPr>
            <a:r>
              <a:rPr lang="en-US" sz="2600" b="1" dirty="0">
                <a:solidFill>
                  <a:srgbClr val="C30C20"/>
                </a:solidFill>
              </a:rPr>
              <a:t>Prenumbered forms </a:t>
            </a:r>
            <a:r>
              <a:rPr lang="en-US" sz="2600" dirty="0"/>
              <a:t>are used for all important documents such as checks, purchase orders, receiving reports, and invoices. </a:t>
            </a:r>
          </a:p>
          <a:p>
            <a:pPr>
              <a:spcBef>
                <a:spcPct val="50000"/>
              </a:spcBef>
              <a:defRPr/>
            </a:pPr>
            <a:r>
              <a:rPr lang="en-US" sz="2600" dirty="0"/>
              <a:t>The use of prenumbered forms helps keep track of all forms issued during a particular period.</a:t>
            </a:r>
          </a:p>
          <a:p>
            <a:endParaRPr lang="en-US" dirty="0"/>
          </a:p>
        </p:txBody>
      </p:sp>
      <p:sp>
        <p:nvSpPr>
          <p:cNvPr id="3" name="Slide Number Placeholder 2">
            <a:extLst>
              <a:ext uri="{FF2B5EF4-FFF2-40B4-BE49-F238E27FC236}">
                <a16:creationId xmlns:a16="http://schemas.microsoft.com/office/drawing/2014/main" xmlns="" id="{5AF14796-2EC4-492C-BE1B-B16438665577}"/>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r>
              <a:rPr lang="en-US" dirty="0">
                <a:solidFill>
                  <a:schemeClr val="bg1"/>
                </a:solidFill>
              </a:rPr>
              <a:t>6-11</a:t>
            </a:r>
          </a:p>
        </p:txBody>
      </p:sp>
    </p:spTree>
    <p:extLst>
      <p:ext uri="{BB962C8B-B14F-4D97-AF65-F5344CB8AC3E}">
        <p14:creationId xmlns:p14="http://schemas.microsoft.com/office/powerpoint/2010/main" val="2495290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Physical Control</a:t>
            </a:r>
          </a:p>
        </p:txBody>
      </p:sp>
      <p:sp>
        <p:nvSpPr>
          <p:cNvPr id="2" name="Content Placeholder 1"/>
          <p:cNvSpPr>
            <a:spLocks noGrp="1"/>
          </p:cNvSpPr>
          <p:nvPr>
            <p:ph idx="1"/>
          </p:nvPr>
        </p:nvSpPr>
        <p:spPr/>
        <p:txBody>
          <a:bodyPr/>
          <a:lstStyle/>
          <a:p>
            <a:pPr marL="457200" indent="-457200">
              <a:spcBef>
                <a:spcPct val="50000"/>
              </a:spcBef>
              <a:buFont typeface="Arial" panose="020B0604020202020204" pitchFamily="34" charset="0"/>
              <a:buChar char="•"/>
              <a:defRPr/>
            </a:pPr>
            <a:r>
              <a:rPr lang="en-US" sz="2600" dirty="0">
                <a:effectLst>
                  <a:outerShdw blurRad="38100" dist="38100" dir="2700000" algn="tl">
                    <a:srgbClr val="FFFFFF"/>
                  </a:outerShdw>
                </a:effectLst>
              </a:rPr>
              <a:t>All companies should maintain adequate </a:t>
            </a:r>
            <a:r>
              <a:rPr lang="en-US" sz="2600" b="1" dirty="0">
                <a:solidFill>
                  <a:srgbClr val="C30C20"/>
                </a:solidFill>
                <a:effectLst>
                  <a:outerShdw blurRad="38100" dist="38100" dir="2700000" algn="tl">
                    <a:srgbClr val="FFFFFF"/>
                  </a:outerShdw>
                </a:effectLst>
              </a:rPr>
              <a:t>physical control </a:t>
            </a:r>
            <a:r>
              <a:rPr lang="en-US" sz="2600" dirty="0">
                <a:effectLst>
                  <a:outerShdw blurRad="38100" dist="38100" dir="2700000" algn="tl">
                    <a:srgbClr val="FFFFFF"/>
                  </a:outerShdw>
                </a:effectLst>
              </a:rPr>
              <a:t>over valuable assets that may be misappropriated. </a:t>
            </a:r>
          </a:p>
          <a:p>
            <a:pPr marL="457200" indent="-457200">
              <a:spcBef>
                <a:spcPct val="50000"/>
              </a:spcBef>
              <a:buFont typeface="Arial" panose="020B0604020202020204" pitchFamily="34" charset="0"/>
              <a:buChar char="•"/>
              <a:defRPr/>
            </a:pPr>
            <a:r>
              <a:rPr lang="en-US" sz="2600" dirty="0">
                <a:effectLst>
                  <a:outerShdw blurRad="38100" dist="38100" dir="2700000" algn="tl">
                    <a:srgbClr val="FFFFFF"/>
                  </a:outerShdw>
                </a:effectLst>
              </a:rPr>
              <a:t>For example, inventory should be properly stored in a secure location. </a:t>
            </a:r>
          </a:p>
          <a:p>
            <a:pPr marL="457200" indent="-457200">
              <a:spcBef>
                <a:spcPct val="50000"/>
              </a:spcBef>
              <a:buFont typeface="Arial" panose="020B0604020202020204" pitchFamily="34" charset="0"/>
              <a:buChar char="•"/>
              <a:defRPr/>
            </a:pPr>
            <a:r>
              <a:rPr lang="en-US" sz="2600" b="1" dirty="0">
                <a:solidFill>
                  <a:srgbClr val="C00000"/>
                </a:solidFill>
                <a:effectLst>
                  <a:outerShdw blurRad="38100" dist="38100" dir="2700000" algn="tl">
                    <a:srgbClr val="FFFFFF"/>
                  </a:outerShdw>
                </a:effectLst>
              </a:rPr>
              <a:t>Serial numbers </a:t>
            </a:r>
            <a:r>
              <a:rPr lang="en-US" sz="2600" dirty="0">
                <a:effectLst>
                  <a:outerShdw blurRad="38100" dist="38100" dir="2700000" algn="tl">
                    <a:srgbClr val="FFFFFF"/>
                  </a:outerShdw>
                </a:effectLst>
              </a:rPr>
              <a:t>should be placed on all valuable assets to assist in a physical count of these assets</a:t>
            </a:r>
            <a:r>
              <a:rPr lang="en-US" dirty="0">
                <a:effectLst>
                  <a:outerShdw blurRad="38100" dist="38100" dir="2700000" algn="tl">
                    <a:srgbClr val="FFFFFF"/>
                  </a:outerShdw>
                </a:effectLst>
                <a:latin typeface="Tahoma" pitchFamily="34" charset="0"/>
              </a:rPr>
              <a:t>.</a:t>
            </a:r>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D00EDEF9-D035-4425-A917-BE9E5DA74FA0}" type="slidenum">
              <a:rPr lang="en-US" smtClean="0">
                <a:solidFill>
                  <a:schemeClr val="bg1"/>
                </a:solidFill>
                <a:cs typeface="Arial" charset="0"/>
              </a:rPr>
              <a:pPr/>
              <a:t>12</a:t>
            </a:fld>
            <a:endParaRPr lang="en-US" dirty="0">
              <a:solidFill>
                <a:schemeClr val="bg1"/>
              </a:solidFill>
              <a:cs typeface="Arial" charset="0"/>
            </a:endParaRPr>
          </a:p>
        </p:txBody>
      </p:sp>
    </p:spTree>
    <p:extLst>
      <p:ext uri="{BB962C8B-B14F-4D97-AF65-F5344CB8AC3E}">
        <p14:creationId xmlns:p14="http://schemas.microsoft.com/office/powerpoint/2010/main" val="1944427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Performance Evaluation</a:t>
            </a:r>
          </a:p>
        </p:txBody>
      </p:sp>
      <p:sp>
        <p:nvSpPr>
          <p:cNvPr id="2" name="Content Placeholder 1"/>
          <p:cNvSpPr>
            <a:spLocks noGrp="1"/>
          </p:cNvSpPr>
          <p:nvPr>
            <p:ph idx="1"/>
          </p:nvPr>
        </p:nvSpPr>
        <p:spPr/>
        <p:txBody>
          <a:bodyPr/>
          <a:lstStyle/>
          <a:p>
            <a:pPr>
              <a:spcBef>
                <a:spcPct val="50000"/>
              </a:spcBef>
              <a:defRPr/>
            </a:pPr>
            <a:r>
              <a:rPr lang="en-US" sz="2600" dirty="0">
                <a:effectLst>
                  <a:outerShdw blurRad="38100" dist="38100" dir="2700000" algn="tl">
                    <a:srgbClr val="FFFFFF"/>
                  </a:outerShdw>
                </a:effectLst>
              </a:rPr>
              <a:t>Internal controls should include </a:t>
            </a:r>
            <a:r>
              <a:rPr lang="en-US" sz="2600" b="1" dirty="0">
                <a:solidFill>
                  <a:srgbClr val="C00000"/>
                </a:solidFill>
                <a:effectLst>
                  <a:outerShdw blurRad="38100" dist="38100" dir="2700000" algn="tl">
                    <a:srgbClr val="FFFFFF"/>
                  </a:outerShdw>
                </a:effectLst>
              </a:rPr>
              <a:t>independent verification </a:t>
            </a:r>
            <a:r>
              <a:rPr lang="en-US" sz="2600" dirty="0">
                <a:effectLst>
                  <a:outerShdw blurRad="38100" dist="38100" dir="2700000" algn="tl">
                    <a:srgbClr val="FFFFFF"/>
                  </a:outerShdw>
                </a:effectLst>
              </a:rPr>
              <a:t>of employee performance. </a:t>
            </a:r>
          </a:p>
          <a:p>
            <a:pPr>
              <a:spcBef>
                <a:spcPct val="50000"/>
              </a:spcBef>
              <a:defRPr/>
            </a:pPr>
            <a:r>
              <a:rPr lang="en-US" sz="2600" dirty="0">
                <a:effectLst>
                  <a:outerShdw blurRad="38100" dist="38100" dir="2700000" algn="tl">
                    <a:srgbClr val="FFFFFF"/>
                  </a:outerShdw>
                </a:effectLst>
              </a:rPr>
              <a:t>For example, someone other than the person who has control over inventory should take a physical count of inventory.</a:t>
            </a:r>
          </a:p>
          <a:p>
            <a:pPr>
              <a:spcBef>
                <a:spcPct val="50000"/>
              </a:spcBef>
              <a:defRPr/>
            </a:pPr>
            <a:r>
              <a:rPr lang="en-US" sz="2600" dirty="0">
                <a:effectLst>
                  <a:outerShdw blurRad="38100" dist="38100" dir="2700000" algn="tl">
                    <a:srgbClr val="FFFFFF"/>
                  </a:outerShdw>
                </a:effectLst>
              </a:rPr>
              <a:t>Internal and external audits serve as independent verification of performance. </a:t>
            </a:r>
            <a:endParaRPr lang="en-US" sz="2600" b="1"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D00EDEF9-D035-4425-A917-BE9E5DA74FA0}" type="slidenum">
              <a:rPr lang="en-US" smtClean="0">
                <a:solidFill>
                  <a:schemeClr val="bg1"/>
                </a:solidFill>
                <a:cs typeface="Arial" charset="0"/>
              </a:rPr>
              <a:pPr/>
              <a:t>13</a:t>
            </a:fld>
            <a:endParaRPr lang="en-US" dirty="0">
              <a:solidFill>
                <a:schemeClr val="bg1"/>
              </a:solidFill>
              <a:cs typeface="Arial" charset="0"/>
            </a:endParaRPr>
          </a:p>
        </p:txBody>
      </p:sp>
    </p:spTree>
    <p:extLst>
      <p:ext uri="{BB962C8B-B14F-4D97-AF65-F5344CB8AC3E}">
        <p14:creationId xmlns:p14="http://schemas.microsoft.com/office/powerpoint/2010/main" val="42032174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Limitations</a:t>
            </a:r>
          </a:p>
        </p:txBody>
      </p:sp>
      <p:sp>
        <p:nvSpPr>
          <p:cNvPr id="2" name="Content Placeholder 1"/>
          <p:cNvSpPr>
            <a:spLocks noGrp="1"/>
          </p:cNvSpPr>
          <p:nvPr>
            <p:ph idx="1"/>
          </p:nvPr>
        </p:nvSpPr>
        <p:spPr/>
        <p:txBody>
          <a:bodyPr/>
          <a:lstStyle/>
          <a:p>
            <a:pPr marL="457200" indent="-457200">
              <a:spcBef>
                <a:spcPct val="50000"/>
              </a:spcBef>
              <a:buFont typeface="Arial" panose="020B0604020202020204" pitchFamily="34" charset="0"/>
              <a:buChar char="•"/>
              <a:defRPr/>
            </a:pPr>
            <a:r>
              <a:rPr lang="en-US" sz="2600" dirty="0"/>
              <a:t>Internal controls can be circumvented by collusion among employees. </a:t>
            </a:r>
          </a:p>
          <a:p>
            <a:pPr marL="457200" indent="-457200">
              <a:spcBef>
                <a:spcPct val="50000"/>
              </a:spcBef>
              <a:buFont typeface="Arial" panose="020B0604020202020204" pitchFamily="34" charset="0"/>
              <a:buChar char="•"/>
              <a:defRPr/>
            </a:pPr>
            <a:r>
              <a:rPr lang="en-US" sz="2600" dirty="0"/>
              <a:t>Two or more employees working together can hide embezzlement by covering for each other. </a:t>
            </a:r>
          </a:p>
          <a:p>
            <a:pPr marL="457200" indent="-457200">
              <a:spcBef>
                <a:spcPct val="50000"/>
              </a:spcBef>
              <a:buFont typeface="Arial" panose="020B0604020202020204" pitchFamily="34" charset="0"/>
              <a:buChar char="•"/>
              <a:defRPr/>
            </a:pPr>
            <a:r>
              <a:rPr lang="en-US" sz="2600" dirty="0"/>
              <a:t>No system can completely prevent fraud.</a:t>
            </a:r>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p:spPr>
        <p:txBody>
          <a:bodyPr/>
          <a:lstStyle/>
          <a:p>
            <a:r>
              <a:rPr lang="en-US" dirty="0">
                <a:solidFill>
                  <a:schemeClr val="bg1"/>
                </a:solidFill>
              </a:rPr>
              <a:t>6-</a:t>
            </a:r>
            <a:fld id="{D00EDEF9-D035-4425-A917-BE9E5DA74FA0}"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846469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6-2: Identify special internal controls for cash.</a:t>
            </a:r>
            <a:br>
              <a:rPr lang="en-US" dirty="0"/>
            </a:br>
            <a:endParaRPr lang="en-US" dirty="0"/>
          </a:p>
        </p:txBody>
      </p:sp>
      <p:sp>
        <p:nvSpPr>
          <p:cNvPr id="17410" name="Slide Number Placeholder 2"/>
          <p:cNvSpPr>
            <a:spLocks noGrp="1"/>
          </p:cNvSpPr>
          <p:nvPr>
            <p:ph type="sldNum" sz="quarter" idx="11"/>
          </p:nvPr>
        </p:nvSpPr>
        <p:spPr>
          <a:xfrm>
            <a:off x="8153400" y="6400800"/>
            <a:ext cx="838200" cy="381000"/>
          </a:xfrm>
          <a:noFill/>
        </p:spPr>
        <p:txBody>
          <a:bodyPr/>
          <a:lstStyle/>
          <a:p>
            <a:r>
              <a:rPr lang="en-US" dirty="0">
                <a:solidFill>
                  <a:schemeClr val="bg1"/>
                </a:solidFill>
                <a:cs typeface="Arial" charset="0"/>
              </a:rPr>
              <a:t>6-</a:t>
            </a:r>
            <a:fld id="{8E04DE85-5BF3-4C03-A70B-7F1A18BE4AC7}" type="slidenum">
              <a:rPr lang="en-US" smtClean="0">
                <a:solidFill>
                  <a:schemeClr val="bg1"/>
                </a:solidFill>
                <a:cs typeface="Arial" charset="0"/>
              </a:rPr>
              <a:pPr/>
              <a:t>15</a:t>
            </a:fld>
            <a:endParaRPr lang="en-US" dirty="0">
              <a:solidFill>
                <a:schemeClr val="bg1"/>
              </a:solidFill>
              <a:cs typeface="Arial" charset="0"/>
            </a:endParaRPr>
          </a:p>
        </p:txBody>
      </p:sp>
    </p:spTree>
    <p:extLst>
      <p:ext uri="{BB962C8B-B14F-4D97-AF65-F5344CB8AC3E}">
        <p14:creationId xmlns:p14="http://schemas.microsoft.com/office/powerpoint/2010/main" val="38924992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Accounting for Cash</a:t>
            </a:r>
          </a:p>
        </p:txBody>
      </p:sp>
      <p:sp>
        <p:nvSpPr>
          <p:cNvPr id="2" name="Content Placeholder 1"/>
          <p:cNvSpPr>
            <a:spLocks noGrp="1"/>
          </p:cNvSpPr>
          <p:nvPr>
            <p:ph idx="1"/>
          </p:nvPr>
        </p:nvSpPr>
        <p:spPr>
          <a:noFill/>
          <a:ln>
            <a:noFill/>
          </a:ln>
          <a:effectLst/>
        </p:spPr>
        <p:txBody>
          <a:bodyPr/>
          <a:lstStyle/>
          <a:p>
            <a:pPr>
              <a:spcBef>
                <a:spcPct val="50000"/>
              </a:spcBef>
            </a:pPr>
            <a:r>
              <a:rPr lang="en-US" sz="2200" dirty="0"/>
              <a:t>Controlling </a:t>
            </a:r>
            <a:r>
              <a:rPr lang="en-US" sz="2200" dirty="0" smtClean="0"/>
              <a:t>cash </a:t>
            </a:r>
            <a:r>
              <a:rPr lang="en-US" sz="2200" dirty="0"/>
              <a:t>involves several duties</a:t>
            </a:r>
            <a:r>
              <a:rPr lang="en-US" sz="2200" dirty="0" smtClean="0"/>
              <a:t>:</a:t>
            </a:r>
          </a:p>
          <a:p>
            <a:pPr lvl="1">
              <a:buClr>
                <a:srgbClr val="000000"/>
              </a:buClr>
            </a:pPr>
            <a:r>
              <a:rPr lang="en-US" sz="2200" b="1" dirty="0">
                <a:solidFill>
                  <a:schemeClr val="bg2"/>
                </a:solidFill>
              </a:rPr>
              <a:t>Cash receipts </a:t>
            </a:r>
            <a:r>
              <a:rPr lang="en-US" sz="2200" dirty="0"/>
              <a:t>should be recorded immediately upon receipt and deposited intact daily.</a:t>
            </a:r>
          </a:p>
          <a:p>
            <a:pPr lvl="1">
              <a:buClr>
                <a:srgbClr val="000000"/>
              </a:buClr>
            </a:pPr>
            <a:r>
              <a:rPr lang="en-US" sz="2200" dirty="0"/>
              <a:t>A </a:t>
            </a:r>
            <a:r>
              <a:rPr lang="en-US" sz="2200" b="1" dirty="0">
                <a:solidFill>
                  <a:srgbClr val="C30C20"/>
                </a:solidFill>
              </a:rPr>
              <a:t>deposit ticket </a:t>
            </a:r>
            <a:r>
              <a:rPr lang="en-US" sz="2200" dirty="0"/>
              <a:t>should be used for all deposits.</a:t>
            </a:r>
          </a:p>
          <a:p>
            <a:pPr lvl="1">
              <a:buClr>
                <a:srgbClr val="000000"/>
              </a:buClr>
            </a:pPr>
            <a:r>
              <a:rPr lang="en-US" sz="2200" b="1" dirty="0">
                <a:solidFill>
                  <a:srgbClr val="C30C20"/>
                </a:solidFill>
              </a:rPr>
              <a:t>Cash payments</a:t>
            </a:r>
            <a:r>
              <a:rPr lang="en-US" sz="2200" dirty="0">
                <a:solidFill>
                  <a:srgbClr val="C30C20"/>
                </a:solidFill>
              </a:rPr>
              <a:t> </a:t>
            </a:r>
            <a:r>
              <a:rPr lang="en-US" sz="2200" dirty="0"/>
              <a:t>should be made by prenumbered </a:t>
            </a:r>
            <a:r>
              <a:rPr lang="en-US" sz="2200" b="1" dirty="0">
                <a:solidFill>
                  <a:srgbClr val="C30C20"/>
                </a:solidFill>
              </a:rPr>
              <a:t>check</a:t>
            </a:r>
            <a:r>
              <a:rPr lang="en-US" sz="2200" dirty="0"/>
              <a:t>.</a:t>
            </a:r>
          </a:p>
          <a:p>
            <a:pPr lvl="1">
              <a:buClr>
                <a:srgbClr val="000000"/>
              </a:buClr>
            </a:pPr>
            <a:r>
              <a:rPr lang="en-US" sz="2200" dirty="0"/>
              <a:t>A monthly </a:t>
            </a:r>
            <a:r>
              <a:rPr lang="en-US" sz="2200" b="1" dirty="0">
                <a:solidFill>
                  <a:schemeClr val="bg2"/>
                </a:solidFill>
              </a:rPr>
              <a:t>bank reconciliation </a:t>
            </a:r>
            <a:r>
              <a:rPr lang="en-US" sz="2200" dirty="0"/>
              <a:t>should be prepared by an independent </a:t>
            </a:r>
            <a:r>
              <a:rPr lang="en-US" sz="2200" dirty="0" smtClean="0"/>
              <a:t>party.</a:t>
            </a:r>
          </a:p>
          <a:p>
            <a:pPr lvl="1">
              <a:buClr>
                <a:srgbClr val="000000"/>
              </a:buClr>
            </a:pPr>
            <a:r>
              <a:rPr lang="en-US" sz="2200" dirty="0" smtClean="0"/>
              <a:t>A </a:t>
            </a:r>
            <a:r>
              <a:rPr lang="en-US" sz="2200" dirty="0"/>
              <a:t>monthly </a:t>
            </a:r>
            <a:r>
              <a:rPr lang="en-US" sz="2200" b="1" dirty="0">
                <a:solidFill>
                  <a:schemeClr val="bg2"/>
                </a:solidFill>
              </a:rPr>
              <a:t>bank reconciliation </a:t>
            </a:r>
            <a:r>
              <a:rPr lang="en-US" sz="2200" dirty="0"/>
              <a:t>should be prepared by an independent </a:t>
            </a:r>
            <a:r>
              <a:rPr lang="en-US" sz="2200" dirty="0" smtClean="0"/>
              <a:t>party.</a:t>
            </a:r>
          </a:p>
          <a:p>
            <a:pPr lvl="1">
              <a:buClr>
                <a:srgbClr val="000000"/>
              </a:buClr>
            </a:pPr>
            <a:r>
              <a:rPr lang="en-US" sz="2200" dirty="0" smtClean="0"/>
              <a:t>An up-to-date </a:t>
            </a:r>
            <a:r>
              <a:rPr lang="en-US" sz="2200" b="1" dirty="0">
                <a:solidFill>
                  <a:srgbClr val="C30C20"/>
                </a:solidFill>
              </a:rPr>
              <a:t>signature card </a:t>
            </a:r>
            <a:r>
              <a:rPr lang="en-US" sz="2200" dirty="0"/>
              <a:t>should be maintained.</a:t>
            </a:r>
            <a:endParaRPr lang="en-US" sz="2200" b="1" dirty="0"/>
          </a:p>
          <a:p>
            <a:endParaRPr lang="en-US" sz="2200"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D00EDEF9-D035-4425-A917-BE9E5DA74FA0}" type="slidenum">
              <a:rPr lang="en-US" smtClean="0">
                <a:solidFill>
                  <a:schemeClr val="bg1"/>
                </a:solidFill>
                <a:cs typeface="Arial" charset="0"/>
              </a:rPr>
              <a:pPr/>
              <a:t>16</a:t>
            </a:fld>
            <a:endParaRPr lang="en-US" dirty="0">
              <a:solidFill>
                <a:schemeClr val="bg1"/>
              </a:solidFill>
              <a:cs typeface="Arial" charset="0"/>
            </a:endParaRPr>
          </a:p>
        </p:txBody>
      </p:sp>
    </p:spTree>
    <p:extLst>
      <p:ext uri="{BB962C8B-B14F-4D97-AF65-F5344CB8AC3E}">
        <p14:creationId xmlns:p14="http://schemas.microsoft.com/office/powerpoint/2010/main" val="3292160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b="1" dirty="0">
                <a:solidFill>
                  <a:srgbClr val="C30C20"/>
                </a:solidFill>
                <a:ea typeface="Tahoma" panose="020B0604030504040204" pitchFamily="34" charset="0"/>
                <a:cs typeface="Tahoma" panose="020B0604030504040204" pitchFamily="34" charset="0"/>
              </a:rPr>
              <a:t>Exhibit 6.1: Balance Sheet Classifications that Include the </a:t>
            </a:r>
            <a:r>
              <a:rPr lang="en-US" b="1" dirty="0" smtClean="0">
                <a:solidFill>
                  <a:srgbClr val="C30C20"/>
                </a:solidFill>
                <a:ea typeface="Tahoma" panose="020B0604030504040204" pitchFamily="34" charset="0"/>
                <a:cs typeface="Tahoma" panose="020B0604030504040204" pitchFamily="34" charset="0"/>
              </a:rPr>
              <a:t>Word </a:t>
            </a:r>
            <a:r>
              <a:rPr lang="en-US" b="1" i="1" dirty="0">
                <a:solidFill>
                  <a:srgbClr val="C30C20"/>
                </a:solidFill>
                <a:ea typeface="Tahoma" panose="020B0604030504040204" pitchFamily="34" charset="0"/>
                <a:cs typeface="Tahoma" panose="020B0604030504040204" pitchFamily="34" charset="0"/>
              </a:rPr>
              <a:t>Cash</a:t>
            </a:r>
          </a:p>
        </p:txBody>
      </p:sp>
      <p:sp>
        <p:nvSpPr>
          <p:cNvPr id="2" name="Content Placeholder 1"/>
          <p:cNvSpPr>
            <a:spLocks noGrp="1"/>
          </p:cNvSpPr>
          <p:nvPr>
            <p:ph idx="1"/>
          </p:nvPr>
        </p:nvSpPr>
        <p:spPr/>
        <p:txBody>
          <a:bodyPr/>
          <a:lstStyle/>
          <a:p>
            <a:pPr marL="0" indent="0">
              <a:spcBef>
                <a:spcPct val="50000"/>
              </a:spcBef>
              <a:buNone/>
            </a:pPr>
            <a:endParaRPr lang="en-US" dirty="0" smtClean="0">
              <a:latin typeface="Tahoma" pitchFamily="34" charset="0"/>
            </a:endParaRPr>
          </a:p>
          <a:p>
            <a:pPr marL="0" indent="0">
              <a:spcBef>
                <a:spcPct val="50000"/>
              </a:spcBef>
              <a:buNone/>
            </a:pPr>
            <a:r>
              <a:rPr lang="en-US" sz="2600" dirty="0" smtClean="0"/>
              <a:t>This </a:t>
            </a:r>
            <a:r>
              <a:rPr lang="en-US" sz="2600" dirty="0"/>
              <a:t>pie chart is based on data drawn from the recent annual reports published by the 30 companies that comprise the Dow Jones Industrial Average. It shows that:</a:t>
            </a:r>
          </a:p>
          <a:p>
            <a:pPr>
              <a:spcBef>
                <a:spcPct val="50000"/>
              </a:spcBef>
            </a:pPr>
            <a:r>
              <a:rPr lang="en-US" sz="2500" dirty="0"/>
              <a:t> Cash and cash equivalents comprise 83</a:t>
            </a:r>
            <a:r>
              <a:rPr lang="en-US" sz="2500" dirty="0" smtClean="0"/>
              <a:t>%</a:t>
            </a:r>
            <a:endParaRPr lang="en-US" sz="2500" dirty="0"/>
          </a:p>
          <a:p>
            <a:pPr>
              <a:spcBef>
                <a:spcPct val="50000"/>
              </a:spcBef>
            </a:pPr>
            <a:r>
              <a:rPr lang="en-US" sz="2500" dirty="0"/>
              <a:t> Cash and equivalents comprise 7</a:t>
            </a:r>
            <a:r>
              <a:rPr lang="en-US" sz="2500" dirty="0" smtClean="0"/>
              <a:t>%</a:t>
            </a:r>
            <a:endParaRPr lang="en-US" sz="2500" dirty="0"/>
          </a:p>
          <a:p>
            <a:pPr>
              <a:spcBef>
                <a:spcPct val="50000"/>
              </a:spcBef>
            </a:pPr>
            <a:r>
              <a:rPr lang="en-US" sz="2500" dirty="0"/>
              <a:t> Cash comprises 7</a:t>
            </a:r>
            <a:r>
              <a:rPr lang="en-US" sz="2500" dirty="0" smtClean="0"/>
              <a:t>%</a:t>
            </a:r>
            <a:endParaRPr lang="en-US" sz="2500" dirty="0"/>
          </a:p>
          <a:p>
            <a:pPr>
              <a:spcBef>
                <a:spcPct val="50000"/>
              </a:spcBef>
            </a:pPr>
            <a:r>
              <a:rPr lang="en-US" sz="2500" dirty="0"/>
              <a:t> Cash and marketable securities comprise 3</a:t>
            </a:r>
            <a:r>
              <a:rPr lang="en-US" sz="2500" dirty="0" smtClean="0"/>
              <a:t>%</a:t>
            </a:r>
            <a:endParaRPr lang="en-US" sz="2500"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D00EDEF9-D035-4425-A917-BE9E5DA74FA0}" type="slidenum">
              <a:rPr lang="en-US" smtClean="0">
                <a:solidFill>
                  <a:schemeClr val="bg1"/>
                </a:solidFill>
                <a:cs typeface="Arial" charset="0"/>
              </a:rPr>
              <a:pPr/>
              <a:t>17</a:t>
            </a:fld>
            <a:endParaRPr lang="en-US" dirty="0">
              <a:solidFill>
                <a:schemeClr val="bg1"/>
              </a:solidFill>
              <a:cs typeface="Arial" charset="0"/>
            </a:endParaRPr>
          </a:p>
        </p:txBody>
      </p:sp>
    </p:spTree>
    <p:extLst>
      <p:ext uri="{BB962C8B-B14F-4D97-AF65-F5344CB8AC3E}">
        <p14:creationId xmlns:p14="http://schemas.microsoft.com/office/powerpoint/2010/main" val="38992537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Exhibit 6.2: Bank Statement</a:t>
            </a:r>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D00EDEF9-D035-4425-A917-BE9E5DA74FA0}" type="slidenum">
              <a:rPr lang="en-US" smtClean="0">
                <a:solidFill>
                  <a:schemeClr val="bg1"/>
                </a:solidFill>
                <a:cs typeface="Arial" charset="0"/>
              </a:rPr>
              <a:pPr/>
              <a:t>18</a:t>
            </a:fld>
            <a:endParaRPr lang="en-US" dirty="0">
              <a:solidFill>
                <a:schemeClr val="bg1"/>
              </a:solidFill>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57099067"/>
              </p:ext>
            </p:extLst>
          </p:nvPr>
        </p:nvGraphicFramePr>
        <p:xfrm>
          <a:off x="2057400" y="893438"/>
          <a:ext cx="4724400" cy="5278762"/>
        </p:xfrm>
        <a:graphic>
          <a:graphicData uri="http://schemas.openxmlformats.org/drawingml/2006/table">
            <a:tbl>
              <a:tblPr firstRow="1" firstCol="1" bandRow="1"/>
              <a:tblGrid>
                <a:gridCol w="609600"/>
                <a:gridCol w="411521"/>
                <a:gridCol w="274279"/>
                <a:gridCol w="600968"/>
                <a:gridCol w="260641"/>
                <a:gridCol w="738591"/>
                <a:gridCol w="386576"/>
                <a:gridCol w="100447"/>
                <a:gridCol w="645665"/>
                <a:gridCol w="696112"/>
              </a:tblGrid>
              <a:tr h="950486">
                <a:tc gridSpan="10">
                  <a:txBody>
                    <a:bodyPr/>
                    <a:lstStyle/>
                    <a:p>
                      <a:pPr marL="0" marR="0" algn="ctr">
                        <a:lnSpc>
                          <a:spcPct val="107000"/>
                        </a:lnSpc>
                        <a:spcBef>
                          <a:spcPts val="0"/>
                        </a:spcBef>
                        <a:spcAft>
                          <a:spcPts val="0"/>
                        </a:spcAft>
                      </a:pPr>
                      <a:r>
                        <a:rPr lang="en-US" sz="1200" b="1" dirty="0">
                          <a:effectLst/>
                          <a:latin typeface="+mn-lt"/>
                          <a:ea typeface="Calibri" panose="020F0502020204030204" pitchFamily="34" charset="0"/>
                          <a:cs typeface="Times New Roman" panose="02020603050405020304" pitchFamily="18" charset="0"/>
                        </a:rPr>
                        <a:t>First State Bank of Frisco County</a:t>
                      </a:r>
                      <a:endParaRPr lang="en-US" sz="12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mn-lt"/>
                          <a:ea typeface="Calibri" panose="020F0502020204030204" pitchFamily="34" charset="0"/>
                          <a:cs typeface="Times New Roman" panose="02020603050405020304" pitchFamily="18" charset="0"/>
                        </a:rPr>
                        <a:t>2121 Westbury Drive; Harrison, Nevada 54269-0001</a:t>
                      </a:r>
                      <a:endParaRPr lang="en-US" sz="12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b="1"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latin typeface="+mn-lt"/>
                          <a:ea typeface="Calibri" panose="020F0502020204030204" pitchFamily="34" charset="0"/>
                          <a:cs typeface="Times New Roman" panose="02020603050405020304" pitchFamily="18" charset="0"/>
                        </a:rPr>
                        <a:t>To: Green Shades Resorts, Inc.</a:t>
                      </a:r>
                      <a:endParaRPr lang="en-US" sz="10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latin typeface="+mn-lt"/>
                          <a:ea typeface="Calibri" panose="020F0502020204030204" pitchFamily="34" charset="0"/>
                          <a:cs typeface="Times New Roman" panose="02020603050405020304" pitchFamily="18" charset="0"/>
                        </a:rPr>
                        <a:t>1429 Lazy Lane</a:t>
                      </a:r>
                      <a:endParaRPr lang="en-US" sz="10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latin typeface="+mn-lt"/>
                          <a:ea typeface="Calibri" panose="020F0502020204030204" pitchFamily="34" charset="0"/>
                          <a:cs typeface="Times New Roman" panose="02020603050405020304" pitchFamily="18" charset="0"/>
                        </a:rPr>
                        <a:t>Harrison, Nevada  54275-0023 </a:t>
                      </a:r>
                      <a:endParaRPr lang="en-US" sz="1000" dirty="0">
                        <a:effectLst/>
                        <a:latin typeface="+mn-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7551">
                <a:tc gridSpan="10">
                  <a:txBody>
                    <a:bodyPr/>
                    <a:lstStyle/>
                    <a:p>
                      <a:pPr marL="0" marR="0" algn="r">
                        <a:lnSpc>
                          <a:spcPct val="107000"/>
                        </a:lnSpc>
                        <a:spcBef>
                          <a:spcPts val="0"/>
                        </a:spcBef>
                        <a:spcAft>
                          <a:spcPts val="800"/>
                        </a:spcAft>
                      </a:pPr>
                      <a:r>
                        <a:rPr lang="en-US" sz="1000" dirty="0">
                          <a:solidFill>
                            <a:srgbClr val="FFFFFF"/>
                          </a:solidFill>
                          <a:effectLst/>
                          <a:latin typeface="+mn-lt"/>
                          <a:ea typeface="Calibri" panose="020F0502020204030204" pitchFamily="34" charset="0"/>
                          <a:cs typeface="Times New Roman" panose="02020603050405020304" pitchFamily="18" charset="0"/>
                        </a:rPr>
                        <a:t>Account No.  53-9872-3</a:t>
                      </a:r>
                      <a:endParaRPr lang="en-US" sz="1000" dirty="0">
                        <a:effectLst/>
                        <a:latin typeface="+mn-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2470">
                <a:tc rowSpan="2">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Checking Account Summary</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marR="0" algn="ctr">
                        <a:lnSpc>
                          <a:spcPct val="107000"/>
                        </a:lnSpc>
                        <a:spcBef>
                          <a:spcPts val="0"/>
                        </a:spcBef>
                        <a:spcAft>
                          <a:spcPts val="0"/>
                        </a:spcAft>
                      </a:pPr>
                      <a:r>
                        <a:rPr lang="en-US" sz="900" u="sng" dirty="0">
                          <a:effectLst/>
                          <a:latin typeface="+mn-lt"/>
                          <a:ea typeface="Calibri" panose="020F0502020204030204" pitchFamily="34" charset="0"/>
                          <a:cs typeface="Times New Roman" panose="02020603050405020304" pitchFamily="18" charset="0"/>
                        </a:rPr>
                        <a:t>On this date</a:t>
                      </a:r>
                      <a:endParaRPr lang="en-US" sz="9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mn-lt"/>
                          <a:ea typeface="Calibri" panose="020F0502020204030204" pitchFamily="34" charset="0"/>
                          <a:cs typeface="Times New Roman" panose="02020603050405020304" pitchFamily="18" charset="0"/>
                        </a:rPr>
                        <a:t>8/31/Year 1</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900" dirty="0">
                          <a:effectLst/>
                          <a:latin typeface="+mn-lt"/>
                          <a:ea typeface="Calibri" panose="020F0502020204030204" pitchFamily="34" charset="0"/>
                          <a:cs typeface="Times New Roman" panose="02020603050405020304" pitchFamily="18" charset="0"/>
                        </a:rPr>
                        <a:t>Your balance </a:t>
                      </a:r>
                      <a:r>
                        <a:rPr lang="en-US" sz="900" u="sng" dirty="0">
                          <a:effectLst/>
                          <a:latin typeface="+mn-lt"/>
                          <a:ea typeface="Calibri" panose="020F0502020204030204" pitchFamily="34" charset="0"/>
                          <a:cs typeface="Times New Roman" panose="02020603050405020304" pitchFamily="18" charset="0"/>
                        </a:rPr>
                        <a:t>was</a:t>
                      </a:r>
                      <a:endParaRPr lang="en-US" sz="9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mn-lt"/>
                          <a:ea typeface="Calibri" panose="020F0502020204030204" pitchFamily="34" charset="0"/>
                          <a:cs typeface="Times New Roman" panose="02020603050405020304" pitchFamily="18" charset="0"/>
                        </a:rPr>
                        <a:t>4,779.86</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mn-lt"/>
                          <a:ea typeface="Calibri" panose="020F0502020204030204" pitchFamily="34" charset="0"/>
                          <a:cs typeface="Times New Roman" panose="02020603050405020304" pitchFamily="18" charset="0"/>
                        </a:rPr>
                        <a:t>Deposits </a:t>
                      </a:r>
                      <a:r>
                        <a:rPr lang="en-US" sz="900" u="sng" dirty="0">
                          <a:effectLst/>
                          <a:latin typeface="+mn-lt"/>
                          <a:ea typeface="Calibri" panose="020F0502020204030204" pitchFamily="34" charset="0"/>
                          <a:cs typeface="Times New Roman" panose="02020603050405020304" pitchFamily="18" charset="0"/>
                        </a:rPr>
                        <a:t>Added</a:t>
                      </a:r>
                      <a:endParaRPr lang="en-US" sz="9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mn-lt"/>
                          <a:ea typeface="Calibri" panose="020F0502020204030204" pitchFamily="34" charset="0"/>
                          <a:cs typeface="Times New Roman" panose="02020603050405020304" pitchFamily="18" charset="0"/>
                        </a:rPr>
                        <a:t>3,571.72</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marR="0" algn="ctr">
                        <a:lnSpc>
                          <a:spcPct val="107000"/>
                        </a:lnSpc>
                        <a:spcBef>
                          <a:spcPts val="0"/>
                        </a:spcBef>
                        <a:spcAft>
                          <a:spcPts val="0"/>
                        </a:spcAft>
                      </a:pPr>
                      <a:r>
                        <a:rPr lang="en-US" sz="900" dirty="0">
                          <a:effectLst/>
                          <a:latin typeface="+mn-lt"/>
                          <a:ea typeface="Calibri" panose="020F0502020204030204" pitchFamily="34" charset="0"/>
                          <a:cs typeface="Times New Roman" panose="02020603050405020304" pitchFamily="18" charset="0"/>
                        </a:rPr>
                        <a:t>No. </a:t>
                      </a:r>
                      <a:r>
                        <a:rPr lang="en-US" sz="900" u="sng" dirty="0">
                          <a:effectLst/>
                          <a:latin typeface="+mn-lt"/>
                          <a:ea typeface="Calibri" panose="020F0502020204030204" pitchFamily="34" charset="0"/>
                          <a:cs typeface="Times New Roman" panose="02020603050405020304" pitchFamily="18" charset="0"/>
                        </a:rPr>
                        <a:t>Deposits</a:t>
                      </a:r>
                      <a:endParaRPr lang="en-US" sz="9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mn-lt"/>
                          <a:ea typeface="Calibri" panose="020F0502020204030204" pitchFamily="34" charset="0"/>
                          <a:cs typeface="Times New Roman" panose="02020603050405020304" pitchFamily="18" charset="0"/>
                        </a:rPr>
                        <a:t>5</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07000"/>
                        </a:lnSpc>
                        <a:spcBef>
                          <a:spcPts val="0"/>
                        </a:spcBef>
                        <a:spcAft>
                          <a:spcPts val="0"/>
                        </a:spcAft>
                      </a:pPr>
                      <a:r>
                        <a:rPr lang="en-US" sz="900" u="sng">
                          <a:effectLst/>
                          <a:latin typeface="+mn-lt"/>
                          <a:ea typeface="Calibri" panose="020F0502020204030204" pitchFamily="34" charset="0"/>
                          <a:cs typeface="Times New Roman" panose="02020603050405020304" pitchFamily="18" charset="0"/>
                        </a:rPr>
                        <a:t>Checks Paid</a:t>
                      </a:r>
                      <a:endParaRPr lang="en-US" sz="9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a:effectLst/>
                          <a:latin typeface="+mn-lt"/>
                          <a:ea typeface="Calibri" panose="020F0502020204030204" pitchFamily="34" charset="0"/>
                          <a:cs typeface="Times New Roman" panose="02020603050405020304" pitchFamily="18" charset="0"/>
                        </a:rPr>
                        <a:t>4,537.22</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900" u="sng">
                          <a:effectLst/>
                          <a:latin typeface="+mn-lt"/>
                          <a:ea typeface="Calibri" panose="020F0502020204030204" pitchFamily="34" charset="0"/>
                          <a:cs typeface="Times New Roman" panose="02020603050405020304" pitchFamily="18" charset="0"/>
                        </a:rPr>
                        <a:t>No. Checks</a:t>
                      </a:r>
                      <a:endParaRPr lang="en-US" sz="9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a:effectLst/>
                          <a:latin typeface="+mn-lt"/>
                          <a:ea typeface="Calibri" panose="020F0502020204030204" pitchFamily="34" charset="0"/>
                          <a:cs typeface="Times New Roman" panose="02020603050405020304" pitchFamily="18" charset="0"/>
                        </a:rPr>
                        <a:t>22</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381000">
                <a:tc vMerge="1">
                  <a:txBody>
                    <a:bodyPr/>
                    <a:lstStyle/>
                    <a:p>
                      <a:endParaRPr lang="en-US"/>
                    </a:p>
                  </a:txBody>
                  <a:tcPr/>
                </a:tc>
                <a:tc gridSpan="2">
                  <a:txBody>
                    <a:bodyPr/>
                    <a:lstStyle/>
                    <a:p>
                      <a:pPr marL="0" marR="0" algn="ctr">
                        <a:lnSpc>
                          <a:spcPct val="107000"/>
                        </a:lnSpc>
                        <a:spcBef>
                          <a:spcPts val="0"/>
                        </a:spcBef>
                        <a:spcAft>
                          <a:spcPts val="0"/>
                        </a:spcAft>
                      </a:pPr>
                      <a:r>
                        <a:rPr lang="en-US" sz="900" u="sng" dirty="0">
                          <a:effectLst/>
                          <a:latin typeface="+mn-lt"/>
                          <a:ea typeface="Calibri" panose="020F0502020204030204" pitchFamily="34" charset="0"/>
                          <a:cs typeface="Times New Roman" panose="02020603050405020304" pitchFamily="18" charset="0"/>
                        </a:rPr>
                        <a:t>Other Debits</a:t>
                      </a:r>
                      <a:endParaRPr lang="en-US" sz="9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mn-lt"/>
                          <a:ea typeface="Calibri" panose="020F0502020204030204" pitchFamily="34" charset="0"/>
                          <a:cs typeface="Times New Roman" panose="02020603050405020304" pitchFamily="18" charset="0"/>
                        </a:rPr>
                        <a:t>297.91</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900" u="sng" dirty="0">
                          <a:effectLst/>
                          <a:latin typeface="+mn-lt"/>
                          <a:ea typeface="Calibri" panose="020F0502020204030204" pitchFamily="34" charset="0"/>
                          <a:cs typeface="Times New Roman" panose="02020603050405020304" pitchFamily="18" charset="0"/>
                        </a:rPr>
                        <a:t>Resulting in a balance of </a:t>
                      </a:r>
                      <a:endParaRPr lang="en-US" sz="9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mn-lt"/>
                          <a:ea typeface="Calibri" panose="020F0502020204030204" pitchFamily="34" charset="0"/>
                          <a:cs typeface="Times New Roman" panose="02020603050405020304" pitchFamily="18" charset="0"/>
                        </a:rPr>
                        <a:t>3,516.45</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900" u="sng" dirty="0">
                          <a:effectLst/>
                          <a:latin typeface="+mn-lt"/>
                          <a:ea typeface="Calibri" panose="020F0502020204030204" pitchFamily="34" charset="0"/>
                          <a:cs typeface="Times New Roman" panose="02020603050405020304" pitchFamily="18" charset="0"/>
                        </a:rPr>
                        <a:t>On this date</a:t>
                      </a:r>
                      <a:endParaRPr lang="en-US" sz="9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mn-lt"/>
                          <a:ea typeface="Calibri" panose="020F0502020204030204" pitchFamily="34" charset="0"/>
                          <a:cs typeface="Times New Roman" panose="02020603050405020304" pitchFamily="18" charset="0"/>
                        </a:rPr>
                        <a:t>9/30/Year 1</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00" u="sng" dirty="0">
                          <a:effectLst/>
                          <a:latin typeface="+mn-lt"/>
                          <a:ea typeface="Calibri" panose="020F0502020204030204" pitchFamily="34" charset="0"/>
                          <a:cs typeface="Times New Roman" panose="02020603050405020304" pitchFamily="18" charset="0"/>
                        </a:rPr>
                        <a:t>Enclosures</a:t>
                      </a:r>
                      <a:endParaRPr lang="en-US" sz="9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effectLst/>
                          <a:latin typeface="+mn-lt"/>
                          <a:ea typeface="Calibri" panose="020F0502020204030204" pitchFamily="34" charset="0"/>
                          <a:cs typeface="Times New Roman" panose="02020603050405020304" pitchFamily="18" charset="0"/>
                        </a:rPr>
                        <a:t>29</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62343">
                <a:tc gridSpan="4">
                  <a:txBody>
                    <a:bodyPr/>
                    <a:lstStyle/>
                    <a:p>
                      <a:pPr marL="0" marR="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Checks and Debits</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Deposits and Credits</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Date</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ctr">
                        <a:lnSpc>
                          <a:spcPct val="107000"/>
                        </a:lnSpc>
                        <a:spcBef>
                          <a:spcPts val="0"/>
                        </a:spcBef>
                        <a:spcAft>
                          <a:spcPts val="800"/>
                        </a:spcAft>
                      </a:pPr>
                      <a:endParaRPr lang="en-US" sz="80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Balance</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62343">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15.82</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24.85</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600.25</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9/3</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dirty="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5,339.44</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87835">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249.08</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497.00</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9/5</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dirty="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4,593.36</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87835">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42.53</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124.61</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9/7</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dirty="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4,426.22</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97371">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79.87</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859.38</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9/8</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3,486.97</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87835">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685.00</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742.59</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711.43</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9/9</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dirty="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2,770.81</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62343">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25.75</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38.98</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 12</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dirty="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2,706.08</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62343">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36.45</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59.91</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9/14</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2,609.72</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87835">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8.40 DM</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940.00 CM</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9/15</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3,541.32</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62343">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61.40</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689.47</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9/18</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4,169.39</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62343">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289.51 NS</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9/19</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3,879.88</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62343">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71.59</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82.00</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9/21</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3,726.29</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62343">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312.87</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9/24</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3,413.42</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62343">
                <a:tc gridSpan="2">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25.00</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630.57</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9/27</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4,018.99</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62343">
                <a:tc gridSpan="2">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227.00</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9/28</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3,791.99</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87835">
                <a:tc gridSpan="2">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95.06</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180.48</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gridSpan="3">
                  <a:txBody>
                    <a:bodyPr/>
                    <a:lstStyle/>
                    <a:p>
                      <a:pPr marL="0" marR="0" algn="r">
                        <a:lnSpc>
                          <a:spcPct val="107000"/>
                        </a:lnSpc>
                        <a:spcBef>
                          <a:spcPts val="0"/>
                        </a:spcBef>
                        <a:spcAft>
                          <a:spcPts val="800"/>
                        </a:spcAft>
                      </a:pPr>
                      <a:r>
                        <a:rPr lang="en-US" sz="1100">
                          <a:effectLst/>
                          <a:latin typeface="+mn-lt"/>
                          <a:ea typeface="Calibri" panose="020F0502020204030204" pitchFamily="34" charset="0"/>
                          <a:cs typeface="Times New Roman" panose="02020603050405020304" pitchFamily="18" charset="0"/>
                        </a:rPr>
                        <a:t> </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9/30</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marL="0" marR="0" algn="r">
                        <a:lnSpc>
                          <a:spcPct val="107000"/>
                        </a:lnSpc>
                        <a:spcBef>
                          <a:spcPts val="0"/>
                        </a:spcBef>
                        <a:spcAft>
                          <a:spcPts val="800"/>
                        </a:spcAft>
                      </a:pPr>
                      <a:endParaRPr lang="en-US" sz="800">
                        <a:effectLst/>
                        <a:latin typeface="+mj-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3,516.45</a:t>
                      </a: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18089">
                <a:tc gridSpan="10">
                  <a:txBody>
                    <a:bodyPr/>
                    <a:lstStyle/>
                    <a:p>
                      <a:pPr marL="0" marR="0" algn="ctr">
                        <a:lnSpc>
                          <a:spcPct val="107000"/>
                        </a:lnSpc>
                        <a:spcBef>
                          <a:spcPts val="0"/>
                        </a:spcBef>
                        <a:spcAft>
                          <a:spcPts val="800"/>
                        </a:spcAft>
                      </a:pPr>
                      <a:r>
                        <a:rPr lang="en-US" sz="800" b="1" dirty="0">
                          <a:solidFill>
                            <a:srgbClr val="FFFFFF"/>
                          </a:solidFill>
                          <a:effectLst/>
                          <a:latin typeface="+mn-lt"/>
                          <a:ea typeface="Calibri" panose="020F0502020204030204" pitchFamily="34" charset="0"/>
                          <a:cs typeface="Times New Roman" panose="02020603050405020304" pitchFamily="18" charset="0"/>
                        </a:rPr>
                        <a:t>Legend – NS Nonsufficient funds * DM Debit Memo *CM Credit Memo</a:t>
                      </a:r>
                      <a:endParaRPr lang="en-US" sz="800" dirty="0">
                        <a:effectLst/>
                        <a:latin typeface="+mn-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089">
                <a:tc gridSpan="10">
                  <a:txBody>
                    <a:bodyPr/>
                    <a:lstStyle/>
                    <a:p>
                      <a:pPr marL="0" marR="0" algn="ctr">
                        <a:lnSpc>
                          <a:spcPct val="107000"/>
                        </a:lnSpc>
                        <a:spcBef>
                          <a:spcPts val="0"/>
                        </a:spcBef>
                        <a:spcAft>
                          <a:spcPts val="800"/>
                        </a:spcAft>
                      </a:pPr>
                      <a:r>
                        <a:rPr lang="en-US" sz="800" b="1" dirty="0">
                          <a:effectLst/>
                          <a:latin typeface="+mn-lt"/>
                          <a:ea typeface="Calibri" panose="020F0502020204030204" pitchFamily="34" charset="0"/>
                          <a:cs typeface="Times New Roman" panose="02020603050405020304" pitchFamily="18" charset="0"/>
                        </a:rPr>
                        <a:t>First State Bank of Frisco County</a:t>
                      </a:r>
                      <a:endParaRPr lang="en-US" sz="800" dirty="0">
                        <a:effectLst/>
                        <a:latin typeface="+mn-lt"/>
                        <a:ea typeface="Calibri" panose="020F0502020204030204" pitchFamily="34" charset="0"/>
                        <a:cs typeface="Times New Roman" panose="02020603050405020304" pitchFamily="18" charset="0"/>
                      </a:endParaRPr>
                    </a:p>
                  </a:txBody>
                  <a:tcPr marL="17087" marR="1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586762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ea typeface="Tahoma" panose="020B0604030504040204" pitchFamily="34" charset="0"/>
                <a:cs typeface="Tahoma" panose="020B0604030504040204" pitchFamily="34" charset="0"/>
              </a:rPr>
              <a:t>LO 6-1: </a:t>
            </a:r>
            <a:r>
              <a:rPr lang="en-US" dirty="0"/>
              <a:t>Identify the key elements of a strong system </a:t>
            </a:r>
            <a:r>
              <a:rPr lang="en-US" dirty="0" smtClean="0"/>
              <a:t>of internal </a:t>
            </a:r>
            <a:r>
              <a:rPr lang="en-US" dirty="0"/>
              <a:t>control.</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6-</a:t>
            </a:r>
            <a:fld id="{8E04DE85-5BF3-4C03-A70B-7F1A18BE4AC7}" type="slidenum">
              <a:rPr lang="en-US" smtClean="0">
                <a:solidFill>
                  <a:schemeClr val="bg1"/>
                </a:solidFill>
                <a:cs typeface="Arial" charset="0"/>
              </a:rPr>
              <a:pPr/>
              <a:t>1</a:t>
            </a:fld>
            <a:endParaRPr lang="en-US" dirty="0">
              <a:solidFill>
                <a:schemeClr val="bg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t>Bank Statement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sz="2600" b="1" dirty="0">
                <a:solidFill>
                  <a:srgbClr val="C30C20"/>
                </a:solidFill>
                <a:ea typeface="Tahoma" panose="020B0604030504040204" pitchFamily="34" charset="0"/>
                <a:cs typeface="Tahoma" panose="020B0604030504040204" pitchFamily="34" charset="0"/>
              </a:rPr>
              <a:t>Bank statement debit </a:t>
            </a:r>
            <a:r>
              <a:rPr lang="en-US" sz="2600" b="1" dirty="0" smtClean="0">
                <a:solidFill>
                  <a:srgbClr val="C30C20"/>
                </a:solidFill>
                <a:ea typeface="Tahoma" panose="020B0604030504040204" pitchFamily="34" charset="0"/>
                <a:cs typeface="Tahoma" panose="020B0604030504040204" pitchFamily="34" charset="0"/>
              </a:rPr>
              <a:t>memos </a:t>
            </a:r>
            <a:r>
              <a:rPr lang="en-US" sz="2600" dirty="0">
                <a:ea typeface="Tahoma" panose="020B0604030504040204" pitchFamily="34" charset="0"/>
                <a:cs typeface="Tahoma" panose="020B0604030504040204" pitchFamily="34" charset="0"/>
              </a:rPr>
              <a:t>describe transactions that reduce the customer’s account balance (the bank’s liability).</a:t>
            </a:r>
          </a:p>
          <a:p>
            <a:r>
              <a:rPr lang="en-US" sz="2600" b="1" dirty="0">
                <a:solidFill>
                  <a:srgbClr val="C30C20"/>
                </a:solidFill>
                <a:ea typeface="Tahoma" panose="020B0604030504040204" pitchFamily="34" charset="0"/>
                <a:cs typeface="Tahoma" panose="020B0604030504040204" pitchFamily="34" charset="0"/>
              </a:rPr>
              <a:t>Bank statement credit </a:t>
            </a:r>
            <a:r>
              <a:rPr lang="en-US" sz="2600" b="1" dirty="0" smtClean="0">
                <a:solidFill>
                  <a:srgbClr val="C30C20"/>
                </a:solidFill>
                <a:ea typeface="Tahoma" panose="020B0604030504040204" pitchFamily="34" charset="0"/>
                <a:cs typeface="Tahoma" panose="020B0604030504040204" pitchFamily="34" charset="0"/>
              </a:rPr>
              <a:t>memos </a:t>
            </a:r>
            <a:r>
              <a:rPr lang="en-US" sz="2600" dirty="0" smtClean="0">
                <a:ea typeface="Tahoma" panose="020B0604030504040204" pitchFamily="34" charset="0"/>
                <a:cs typeface="Tahoma" panose="020B0604030504040204" pitchFamily="34" charset="0"/>
              </a:rPr>
              <a:t>describe activities that increase the customer’s account balance (the bank’s liability). </a:t>
            </a:r>
            <a:endParaRPr lang="en-US" sz="2600" dirty="0">
              <a:ea typeface="Tahoma" panose="020B0604030504040204" pitchFamily="34" charset="0"/>
              <a:cs typeface="Tahoma" panose="020B0604030504040204" pitchFamily="34" charset="0"/>
            </a:endParaRPr>
          </a:p>
          <a:p>
            <a:r>
              <a:rPr lang="en-US" sz="2600" dirty="0" smtClean="0">
                <a:ea typeface="Tahoma" panose="020B0604030504040204" pitchFamily="34" charset="0"/>
                <a:cs typeface="Tahoma" panose="020B0604030504040204" pitchFamily="34" charset="0"/>
              </a:rPr>
              <a:t>Because </a:t>
            </a:r>
            <a:r>
              <a:rPr lang="en-US" sz="2600" dirty="0">
                <a:ea typeface="Tahoma" panose="020B0604030504040204" pitchFamily="34" charset="0"/>
                <a:cs typeface="Tahoma" panose="020B0604030504040204" pitchFamily="34" charset="0"/>
              </a:rPr>
              <a:t>a checking account is an asset (cash) to the depositor, a </a:t>
            </a:r>
            <a:r>
              <a:rPr lang="en-US" sz="2600" b="1" dirty="0">
                <a:solidFill>
                  <a:srgbClr val="C30C20"/>
                </a:solidFill>
                <a:ea typeface="Tahoma" panose="020B0604030504040204" pitchFamily="34" charset="0"/>
                <a:cs typeface="Tahoma" panose="020B0604030504040204" pitchFamily="34" charset="0"/>
              </a:rPr>
              <a:t>bank statement debit memo </a:t>
            </a:r>
            <a:r>
              <a:rPr lang="en-US" sz="2600" dirty="0">
                <a:ea typeface="Tahoma" panose="020B0604030504040204" pitchFamily="34" charset="0"/>
                <a:cs typeface="Tahoma" panose="020B0604030504040204" pitchFamily="34" charset="0"/>
              </a:rPr>
              <a:t>requires a </a:t>
            </a:r>
            <a:r>
              <a:rPr lang="en-US" sz="2600" b="1" dirty="0">
                <a:solidFill>
                  <a:srgbClr val="C30C20"/>
                </a:solidFill>
                <a:ea typeface="Tahoma" panose="020B0604030504040204" pitchFamily="34" charset="0"/>
                <a:cs typeface="Tahoma" panose="020B0604030504040204" pitchFamily="34" charset="0"/>
              </a:rPr>
              <a:t>credit entry </a:t>
            </a:r>
            <a:r>
              <a:rPr lang="en-US" sz="2600" dirty="0">
                <a:ea typeface="Tahoma" panose="020B0604030504040204" pitchFamily="34" charset="0"/>
                <a:cs typeface="Tahoma" panose="020B0604030504040204" pitchFamily="34" charset="0"/>
              </a:rPr>
              <a:t>to the Cash account on the depositor’s books.</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D00EDEF9-D035-4425-A917-BE9E5DA74FA0}" type="slidenum">
              <a:rPr lang="en-US" smtClean="0">
                <a:solidFill>
                  <a:schemeClr val="bg1"/>
                </a:solidFill>
                <a:cs typeface="Arial" charset="0"/>
              </a:rPr>
              <a:pPr/>
              <a:t>19</a:t>
            </a:fld>
            <a:endParaRPr lang="en-US" dirty="0">
              <a:solidFill>
                <a:schemeClr val="bg1"/>
              </a:solidFill>
              <a:cs typeface="Arial" charset="0"/>
            </a:endParaRPr>
          </a:p>
        </p:txBody>
      </p:sp>
    </p:spTree>
    <p:extLst>
      <p:ext uri="{BB962C8B-B14F-4D97-AF65-F5344CB8AC3E}">
        <p14:creationId xmlns:p14="http://schemas.microsoft.com/office/powerpoint/2010/main" val="597674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6-3: Prepare a bank reconciliation.</a:t>
            </a:r>
            <a:br>
              <a:rPr lang="en-US" dirty="0"/>
            </a:br>
            <a:endParaRPr lang="en-US" dirty="0"/>
          </a:p>
        </p:txBody>
      </p:sp>
      <p:sp>
        <p:nvSpPr>
          <p:cNvPr id="17410" name="Slide Number Placeholder 2"/>
          <p:cNvSpPr>
            <a:spLocks noGrp="1"/>
          </p:cNvSpPr>
          <p:nvPr>
            <p:ph type="sldNum" sz="quarter" idx="11"/>
          </p:nvPr>
        </p:nvSpPr>
        <p:spPr>
          <a:xfrm>
            <a:off x="8153400" y="6400800"/>
            <a:ext cx="838200" cy="381000"/>
          </a:xfrm>
          <a:noFill/>
        </p:spPr>
        <p:txBody>
          <a:bodyPr/>
          <a:lstStyle/>
          <a:p>
            <a:r>
              <a:rPr lang="en-US" dirty="0">
                <a:solidFill>
                  <a:schemeClr val="bg1"/>
                </a:solidFill>
                <a:cs typeface="Arial" charset="0"/>
              </a:rPr>
              <a:t>6-</a:t>
            </a:r>
            <a:fld id="{8E04DE85-5BF3-4C03-A70B-7F1A18BE4AC7}" type="slidenum">
              <a:rPr lang="en-US" smtClean="0">
                <a:solidFill>
                  <a:schemeClr val="bg1"/>
                </a:solidFill>
                <a:cs typeface="Arial" charset="0"/>
              </a:rPr>
              <a:pPr/>
              <a:t>20</a:t>
            </a:fld>
            <a:endParaRPr lang="en-US" dirty="0">
              <a:solidFill>
                <a:schemeClr val="bg1"/>
              </a:solidFill>
              <a:cs typeface="Arial" charset="0"/>
            </a:endParaRPr>
          </a:p>
        </p:txBody>
      </p:sp>
    </p:spTree>
    <p:extLst>
      <p:ext uri="{BB962C8B-B14F-4D97-AF65-F5344CB8AC3E}">
        <p14:creationId xmlns:p14="http://schemas.microsoft.com/office/powerpoint/2010/main" val="1475430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Reconciling the Bank Statement</a:t>
            </a:r>
            <a:endParaRPr lang="en-US" sz="4000" b="1" dirty="0">
              <a:solidFill>
                <a:srgbClr val="C30C20"/>
              </a:solidFill>
            </a:endParaRPr>
          </a:p>
        </p:txBody>
      </p:sp>
      <p:sp>
        <p:nvSpPr>
          <p:cNvPr id="3" name="Content Placeholder 2"/>
          <p:cNvSpPr>
            <a:spLocks noGrp="1"/>
          </p:cNvSpPr>
          <p:nvPr>
            <p:ph idx="1"/>
          </p:nvPr>
        </p:nvSpPr>
        <p:spPr/>
        <p:txBody>
          <a:bodyPr/>
          <a:lstStyle/>
          <a:p>
            <a:pPr marL="0" indent="0">
              <a:buNone/>
            </a:pPr>
            <a:r>
              <a:rPr lang="en-US" sz="2600" dirty="0"/>
              <a:t>The bank reconciliation reports on the differences between the balance on the bank statement and the balance in the general ledger cash account. The result of the reconciliation is the </a:t>
            </a:r>
            <a:r>
              <a:rPr lang="en-US" sz="2600" b="1" dirty="0">
                <a:solidFill>
                  <a:srgbClr val="C30C20"/>
                </a:solidFill>
              </a:rPr>
              <a:t>true cash balance </a:t>
            </a:r>
            <a:r>
              <a:rPr lang="en-US" sz="2600" dirty="0"/>
              <a:t>that will appear on the balance sheet.</a:t>
            </a:r>
          </a:p>
          <a:p>
            <a:endParaRPr lang="en-US" dirty="0"/>
          </a:p>
        </p:txBody>
      </p:sp>
      <p:graphicFrame>
        <p:nvGraphicFramePr>
          <p:cNvPr id="6" name="Object 6">
            <a:extLst>
              <a:ext uri="{FF2B5EF4-FFF2-40B4-BE49-F238E27FC236}">
                <a16:creationId xmlns:a16="http://schemas.microsoft.com/office/drawing/2014/main" xmlns="" id="{8B994FC7-1D93-4AE7-B5D5-5723BAB72B8A}"/>
              </a:ext>
            </a:extLst>
          </p:cNvPr>
          <p:cNvGraphicFramePr>
            <a:graphicFrameLocks noChangeAspect="1"/>
          </p:cNvGraphicFramePr>
          <p:nvPr>
            <p:extLst>
              <p:ext uri="{D42A27DB-BD31-4B8C-83A1-F6EECF244321}">
                <p14:modId xmlns:p14="http://schemas.microsoft.com/office/powerpoint/2010/main" val="1299585553"/>
              </p:ext>
            </p:extLst>
          </p:nvPr>
        </p:nvGraphicFramePr>
        <p:xfrm>
          <a:off x="533400" y="3581400"/>
          <a:ext cx="3810000" cy="1465263"/>
        </p:xfrm>
        <a:graphic>
          <a:graphicData uri="http://schemas.openxmlformats.org/presentationml/2006/ole">
            <mc:AlternateContent xmlns:mc="http://schemas.openxmlformats.org/markup-compatibility/2006">
              <mc:Choice xmlns:v="urn:schemas-microsoft-com:vml" Requires="v">
                <p:oleObj spid="_x0000_s1398" name="Worksheet" r:id="rId4" imgW="2428959" imgH="933585" progId="Excel.Sheet.8">
                  <p:embed/>
                </p:oleObj>
              </mc:Choice>
              <mc:Fallback>
                <p:oleObj name="Worksheet" r:id="rId4" imgW="2428959" imgH="933585" progId="Excel.Sheet.8">
                  <p:embed/>
                  <p:pic>
                    <p:nvPicPr>
                      <p:cNvPr id="0" name=""/>
                      <p:cNvPicPr>
                        <a:picLocks noGrp="1" noChangeAspect="1" noChangeArrowheads="1"/>
                      </p:cNvPicPr>
                      <p:nvPr/>
                    </p:nvPicPr>
                    <p:blipFill>
                      <a:blip r:embed="rId5"/>
                      <a:srcRect/>
                      <a:stretch>
                        <a:fillRect/>
                      </a:stretch>
                    </p:blipFill>
                    <p:spPr bwMode="auto">
                      <a:xfrm>
                        <a:off x="533400" y="3581400"/>
                        <a:ext cx="3810000" cy="1465263"/>
                      </a:xfrm>
                      <a:prstGeom prst="rect">
                        <a:avLst/>
                      </a:prstGeom>
                      <a:noFill/>
                      <a:ln>
                        <a:noFill/>
                      </a:ln>
                      <a:effectLst/>
                      <a:extLst/>
                    </p:spPr>
                  </p:pic>
                </p:oleObj>
              </mc:Fallback>
            </mc:AlternateContent>
          </a:graphicData>
        </a:graphic>
      </p:graphicFrame>
      <p:graphicFrame>
        <p:nvGraphicFramePr>
          <p:cNvPr id="7" name="Object 7">
            <a:extLst>
              <a:ext uri="{FF2B5EF4-FFF2-40B4-BE49-F238E27FC236}">
                <a16:creationId xmlns:a16="http://schemas.microsoft.com/office/drawing/2014/main" xmlns="" id="{507A080B-5BE7-4346-A602-E1FC78B0753D}"/>
              </a:ext>
            </a:extLst>
          </p:cNvPr>
          <p:cNvGraphicFramePr>
            <a:graphicFrameLocks noChangeAspect="1"/>
          </p:cNvGraphicFramePr>
          <p:nvPr>
            <p:extLst>
              <p:ext uri="{D42A27DB-BD31-4B8C-83A1-F6EECF244321}">
                <p14:modId xmlns:p14="http://schemas.microsoft.com/office/powerpoint/2010/main" val="4032924001"/>
              </p:ext>
            </p:extLst>
          </p:nvPr>
        </p:nvGraphicFramePr>
        <p:xfrm>
          <a:off x="4727575" y="3381375"/>
          <a:ext cx="4113213" cy="2006600"/>
        </p:xfrm>
        <a:graphic>
          <a:graphicData uri="http://schemas.openxmlformats.org/presentationml/2006/ole">
            <mc:AlternateContent xmlns:mc="http://schemas.openxmlformats.org/markup-compatibility/2006">
              <mc:Choice xmlns:v="urn:schemas-microsoft-com:vml" Requires="v">
                <p:oleObj spid="_x0000_s1399" name="Worksheet" r:id="rId6" imgW="2733759" imgH="1333500" progId="Excel.Sheet.8">
                  <p:embed/>
                </p:oleObj>
              </mc:Choice>
              <mc:Fallback>
                <p:oleObj name="Worksheet" r:id="rId6" imgW="2733759" imgH="1333500" progId="Excel.Sheet.8">
                  <p:embed/>
                  <p:pic>
                    <p:nvPicPr>
                      <p:cNvPr id="0" name=""/>
                      <p:cNvPicPr>
                        <a:picLocks noGrp="1" noChangeAspect="1" noChangeArrowheads="1"/>
                      </p:cNvPicPr>
                      <p:nvPr/>
                    </p:nvPicPr>
                    <p:blipFill>
                      <a:blip r:embed="rId7"/>
                      <a:srcRect/>
                      <a:stretch>
                        <a:fillRect/>
                      </a:stretch>
                    </p:blipFill>
                    <p:spPr bwMode="auto">
                      <a:xfrm>
                        <a:off x="4727575" y="3381375"/>
                        <a:ext cx="41132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Slide Number Placeholder 2"/>
          <p:cNvSpPr txBox="1">
            <a:spLocks/>
          </p:cNvSpPr>
          <p:nvPr/>
        </p:nvSpPr>
        <p:spPr>
          <a:xfrm>
            <a:off x="8153400" y="6400800"/>
            <a:ext cx="838200" cy="3810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solidFill>
                  <a:schemeClr val="bg1"/>
                </a:solidFill>
              </a:rPr>
              <a:t>6-</a:t>
            </a:r>
            <a:fld id="{D00EDEF9-D035-4425-A917-BE9E5DA74FA0}"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2418515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Reconciling the Bank Statement </a:t>
            </a:r>
            <a:r>
              <a:rPr lang="en-US" sz="4000" b="1" dirty="0" smtClean="0">
                <a:ea typeface="Tahoma" panose="020B0604030504040204" pitchFamily="34" charset="0"/>
                <a:cs typeface="Tahoma" panose="020B0604030504040204" pitchFamily="34" charset="0"/>
              </a:rPr>
              <a:t>(Continued</a:t>
            </a:r>
            <a:r>
              <a:rPr lang="en-US" sz="4000" b="1" dirty="0">
                <a:ea typeface="Tahoma" panose="020B0604030504040204" pitchFamily="34" charset="0"/>
                <a:cs typeface="Tahoma" panose="020B0604030504040204" pitchFamily="34" charset="0"/>
              </a:rPr>
              <a:t>)</a:t>
            </a:r>
          </a:p>
        </p:txBody>
      </p:sp>
      <p:sp>
        <p:nvSpPr>
          <p:cNvPr id="2" name="Content Placeholder 1"/>
          <p:cNvSpPr>
            <a:spLocks noGrp="1"/>
          </p:cNvSpPr>
          <p:nvPr>
            <p:ph idx="1"/>
          </p:nvPr>
        </p:nvSpPr>
        <p:spPr/>
        <p:txBody>
          <a:bodyPr/>
          <a:lstStyle/>
          <a:p>
            <a:pPr>
              <a:spcBef>
                <a:spcPct val="50000"/>
              </a:spcBef>
              <a:defRPr/>
            </a:pPr>
            <a:endParaRPr lang="en-US" sz="2600" dirty="0" smtClean="0"/>
          </a:p>
          <a:p>
            <a:pPr>
              <a:spcBef>
                <a:spcPct val="50000"/>
              </a:spcBef>
              <a:defRPr/>
            </a:pPr>
            <a:r>
              <a:rPr lang="en-US" sz="2600" dirty="0" smtClean="0"/>
              <a:t>If </a:t>
            </a:r>
            <a:r>
              <a:rPr lang="en-US" sz="2600" dirty="0"/>
              <a:t>an error is found on the bank statement, an adjustment is made to the unadjusted bank balance to determine the true cash balance. </a:t>
            </a:r>
          </a:p>
          <a:p>
            <a:pPr>
              <a:spcBef>
                <a:spcPct val="50000"/>
              </a:spcBef>
              <a:defRPr/>
            </a:pPr>
            <a:r>
              <a:rPr lang="en-US" sz="2600" dirty="0"/>
              <a:t>An error made on our books requires an adjusting journal entry to correct.</a:t>
            </a:r>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D00EDEF9-D035-4425-A917-BE9E5DA74FA0}" type="slidenum">
              <a:rPr lang="en-US" smtClean="0">
                <a:solidFill>
                  <a:schemeClr val="bg1"/>
                </a:solidFill>
                <a:cs typeface="Arial" charset="0"/>
              </a:rPr>
              <a:pPr/>
              <a:t>22</a:t>
            </a:fld>
            <a:endParaRPr lang="en-US" dirty="0">
              <a:solidFill>
                <a:schemeClr val="bg1"/>
              </a:solidFill>
              <a:cs typeface="Arial" charset="0"/>
            </a:endParaRPr>
          </a:p>
        </p:txBody>
      </p:sp>
    </p:spTree>
    <p:extLst>
      <p:ext uri="{BB962C8B-B14F-4D97-AF65-F5344CB8AC3E}">
        <p14:creationId xmlns:p14="http://schemas.microsoft.com/office/powerpoint/2010/main" val="4547237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Bank Reconciliation Information</a:t>
            </a:r>
          </a:p>
        </p:txBody>
      </p:sp>
      <p:sp>
        <p:nvSpPr>
          <p:cNvPr id="2" name="Content Placeholder 1"/>
          <p:cNvSpPr>
            <a:spLocks noGrp="1"/>
          </p:cNvSpPr>
          <p:nvPr>
            <p:ph idx="1"/>
          </p:nvPr>
        </p:nvSpPr>
        <p:spPr/>
        <p:txBody>
          <a:bodyPr/>
          <a:lstStyle/>
          <a:p>
            <a:pPr marL="0" indent="0">
              <a:spcBef>
                <a:spcPct val="50000"/>
              </a:spcBef>
              <a:buNone/>
            </a:pPr>
            <a:r>
              <a:rPr lang="en-US" sz="2100" dirty="0"/>
              <a:t>Green Shades Resorts, Inc. is preparing the bank reconciliation for the month of September.</a:t>
            </a:r>
          </a:p>
          <a:p>
            <a:pPr>
              <a:spcBef>
                <a:spcPct val="50000"/>
              </a:spcBef>
            </a:pPr>
            <a:r>
              <a:rPr lang="en-US" sz="2100" dirty="0"/>
              <a:t>The </a:t>
            </a:r>
            <a:r>
              <a:rPr lang="en-US" sz="2100" dirty="0" smtClean="0"/>
              <a:t>September </a:t>
            </a:r>
            <a:r>
              <a:rPr lang="en-US" sz="2100" dirty="0"/>
              <a:t>30</a:t>
            </a:r>
            <a:r>
              <a:rPr lang="en-US" sz="2100" baseline="30000" dirty="0"/>
              <a:t>th</a:t>
            </a:r>
            <a:r>
              <a:rPr lang="en-US" sz="2100" dirty="0"/>
              <a:t> balance on the bank statement is $3,516.45, and the Cash general ledger balance on this date is $3,361.22.</a:t>
            </a:r>
          </a:p>
          <a:p>
            <a:pPr>
              <a:spcBef>
                <a:spcPct val="50000"/>
              </a:spcBef>
            </a:pPr>
            <a:r>
              <a:rPr lang="en-US" sz="2100" dirty="0"/>
              <a:t>There was a deposit in transit in the amount of $724.11.</a:t>
            </a:r>
          </a:p>
          <a:p>
            <a:pPr>
              <a:spcBef>
                <a:spcPct val="50000"/>
              </a:spcBef>
            </a:pPr>
            <a:r>
              <a:rPr lang="en-US" sz="2100" dirty="0"/>
              <a:t>The bank erroneously deducted a $25 check drawn on the books of </a:t>
            </a:r>
            <a:r>
              <a:rPr lang="en-US" sz="2100" dirty="0" smtClean="0"/>
              <a:t>Grand </a:t>
            </a:r>
            <a:r>
              <a:rPr lang="en-US" sz="2100" dirty="0"/>
              <a:t>Valley Resorts from our account.</a:t>
            </a:r>
          </a:p>
          <a:p>
            <a:pPr>
              <a:spcBef>
                <a:spcPct val="50000"/>
              </a:spcBef>
            </a:pPr>
            <a:r>
              <a:rPr lang="en-US" sz="2100" dirty="0"/>
              <a:t>At September 30</a:t>
            </a:r>
            <a:r>
              <a:rPr lang="en-US" sz="2100" baseline="30000" dirty="0"/>
              <a:t>th</a:t>
            </a:r>
            <a:r>
              <a:rPr lang="en-US" sz="2100" dirty="0"/>
              <a:t> three checks are </a:t>
            </a:r>
            <a:r>
              <a:rPr lang="en-US" sz="2100" dirty="0" smtClean="0"/>
              <a:t>outstanding: </a:t>
            </a:r>
            <a:r>
              <a:rPr lang="en-US" sz="2100" dirty="0"/>
              <a:t>Check 639 dated 9/18 for $13.75; Check 646 dated 9/20 for $29.00; and Check 672 dated 9/27 for $192.50 </a:t>
            </a:r>
            <a:r>
              <a:rPr lang="en-US" sz="2100" dirty="0" smtClean="0"/>
              <a:t>(</a:t>
            </a:r>
            <a:r>
              <a:rPr lang="en-US" sz="2100" dirty="0"/>
              <a:t>continued).</a:t>
            </a:r>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D00EDEF9-D035-4425-A917-BE9E5DA74FA0}" type="slidenum">
              <a:rPr lang="en-US" smtClean="0">
                <a:solidFill>
                  <a:schemeClr val="bg1"/>
                </a:solidFill>
                <a:cs typeface="Arial" charset="0"/>
              </a:rPr>
              <a:pPr/>
              <a:t>23</a:t>
            </a:fld>
            <a:endParaRPr lang="en-US" dirty="0">
              <a:solidFill>
                <a:schemeClr val="bg1"/>
              </a:solidFill>
              <a:cs typeface="Arial" charset="0"/>
            </a:endParaRPr>
          </a:p>
        </p:txBody>
      </p:sp>
    </p:spTree>
    <p:extLst>
      <p:ext uri="{BB962C8B-B14F-4D97-AF65-F5344CB8AC3E}">
        <p14:creationId xmlns:p14="http://schemas.microsoft.com/office/powerpoint/2010/main" val="36056318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4000" b="1" dirty="0" smtClean="0">
                <a:ea typeface="Tahoma" panose="020B0604030504040204" pitchFamily="34" charset="0"/>
                <a:cs typeface="Tahoma" panose="020B0604030504040204" pitchFamily="34" charset="0"/>
              </a:rPr>
              <a:t>Bank Reconciliation Information (Continued)</a:t>
            </a:r>
            <a:endParaRPr lang="en-US" sz="40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a:spcBef>
                <a:spcPct val="50000"/>
              </a:spcBef>
            </a:pPr>
            <a:endParaRPr lang="en-US" sz="2100" dirty="0" smtClean="0"/>
          </a:p>
          <a:p>
            <a:pPr>
              <a:spcBef>
                <a:spcPct val="50000"/>
              </a:spcBef>
            </a:pPr>
            <a:r>
              <a:rPr lang="en-US" sz="2100" dirty="0" smtClean="0"/>
              <a:t>During </a:t>
            </a:r>
            <a:r>
              <a:rPr lang="en-US" sz="2100" dirty="0"/>
              <a:t>the month of September the bank collected an account receivable for us in the amount of $940.00.</a:t>
            </a:r>
          </a:p>
          <a:p>
            <a:pPr>
              <a:spcBef>
                <a:spcPct val="50000"/>
              </a:spcBef>
            </a:pPr>
            <a:r>
              <a:rPr lang="en-US" sz="2100" dirty="0"/>
              <a:t>A check actually written for $36.45 for utilities expense was erroneously recorded in our records by the bookkeeper as $63.45.</a:t>
            </a:r>
          </a:p>
          <a:p>
            <a:pPr>
              <a:spcBef>
                <a:spcPct val="50000"/>
              </a:spcBef>
            </a:pPr>
            <a:r>
              <a:rPr lang="en-US" sz="2100" dirty="0"/>
              <a:t>The bank assessed a service charge of $8.40 for September.</a:t>
            </a:r>
          </a:p>
          <a:p>
            <a:pPr>
              <a:spcBef>
                <a:spcPct val="50000"/>
              </a:spcBef>
            </a:pPr>
            <a:r>
              <a:rPr lang="en-US" sz="2100" dirty="0"/>
              <a:t>We deposited </a:t>
            </a:r>
            <a:r>
              <a:rPr lang="en-US" sz="2100" dirty="0" smtClean="0"/>
              <a:t>an </a:t>
            </a:r>
            <a:r>
              <a:rPr lang="en-US" sz="2100" dirty="0"/>
              <a:t>NSF check in the amount of $289.51</a:t>
            </a:r>
            <a:r>
              <a:rPr lang="en-US" sz="2100" dirty="0" smtClean="0"/>
              <a:t>.</a:t>
            </a:r>
            <a:endParaRPr lang="en-US" sz="2100" dirty="0"/>
          </a:p>
          <a:p>
            <a:pPr marL="0" indent="0">
              <a:spcBef>
                <a:spcPct val="50000"/>
              </a:spcBef>
              <a:buNone/>
            </a:pPr>
            <a:r>
              <a:rPr lang="en-US" sz="2100" dirty="0"/>
              <a:t>Now, let’s prepare the bank reconciliation.</a:t>
            </a:r>
          </a:p>
          <a:p>
            <a:endParaRPr lang="en-US" dirty="0"/>
          </a:p>
        </p:txBody>
      </p:sp>
      <p:sp>
        <p:nvSpPr>
          <p:cNvPr id="52226"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9584D193-647C-42B6-B93A-71702CBDAB2E}" type="slidenum">
              <a:rPr lang="en-US" smtClean="0">
                <a:solidFill>
                  <a:schemeClr val="bg1"/>
                </a:solidFill>
                <a:cs typeface="Arial" charset="0"/>
              </a:rPr>
              <a:pPr/>
              <a:t>24</a:t>
            </a:fld>
            <a:endParaRPr lang="en-US" dirty="0">
              <a:solidFill>
                <a:schemeClr val="bg1"/>
              </a:solidFill>
              <a:cs typeface="Arial" charset="0"/>
            </a:endParaRPr>
          </a:p>
        </p:txBody>
      </p:sp>
    </p:spTree>
    <p:extLst>
      <p:ext uri="{BB962C8B-B14F-4D97-AF65-F5344CB8AC3E}">
        <p14:creationId xmlns:p14="http://schemas.microsoft.com/office/powerpoint/2010/main" val="4113866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Starting with the Unadjusted Bank Balance</a:t>
            </a:r>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25</a:t>
            </a:fld>
            <a:endParaRPr lang="en-US" dirty="0">
              <a:solidFill>
                <a:schemeClr val="bg1"/>
              </a:solidFill>
              <a:cs typeface="Arial" charset="0"/>
            </a:endParaRPr>
          </a:p>
        </p:txBody>
      </p:sp>
      <p:graphicFrame>
        <p:nvGraphicFramePr>
          <p:cNvPr id="5" name="Object 4">
            <a:extLst>
              <a:ext uri="{FF2B5EF4-FFF2-40B4-BE49-F238E27FC236}">
                <a16:creationId xmlns:a16="http://schemas.microsoft.com/office/drawing/2014/main" xmlns="" id="{200BB249-CD74-4CD1-A0CE-1CF63E4CDCE3}"/>
              </a:ext>
            </a:extLst>
          </p:cNvPr>
          <p:cNvGraphicFramePr>
            <a:graphicFrameLocks noChangeAspect="1"/>
          </p:cNvGraphicFramePr>
          <p:nvPr>
            <p:extLst>
              <p:ext uri="{D42A27DB-BD31-4B8C-83A1-F6EECF244321}">
                <p14:modId xmlns:p14="http://schemas.microsoft.com/office/powerpoint/2010/main" val="3350504138"/>
              </p:ext>
            </p:extLst>
          </p:nvPr>
        </p:nvGraphicFramePr>
        <p:xfrm>
          <a:off x="1682750" y="1560512"/>
          <a:ext cx="5708650" cy="4459288"/>
        </p:xfrm>
        <a:graphic>
          <a:graphicData uri="http://schemas.openxmlformats.org/presentationml/2006/ole">
            <mc:AlternateContent xmlns:mc="http://schemas.openxmlformats.org/markup-compatibility/2006">
              <mc:Choice xmlns:v="urn:schemas-microsoft-com:vml" Requires="v">
                <p:oleObj spid="_x0000_s97546" name="Worksheet" r:id="rId4" imgW="5076943" imgH="4048057" progId="Excel.Sheet.8">
                  <p:embed/>
                </p:oleObj>
              </mc:Choice>
              <mc:Fallback>
                <p:oleObj name="Worksheet" r:id="rId4" imgW="5076943" imgH="4048057" progId="Excel.Sheet.8">
                  <p:embed/>
                  <p:pic>
                    <p:nvPicPr>
                      <p:cNvPr id="2052" name="Object 4"/>
                      <p:cNvPicPr>
                        <a:picLocks noChangeAspect="1" noChangeArrowheads="1"/>
                      </p:cNvPicPr>
                      <p:nvPr/>
                    </p:nvPicPr>
                    <p:blipFill>
                      <a:blip r:embed="rId5"/>
                      <a:srcRect/>
                      <a:stretch>
                        <a:fillRect/>
                      </a:stretch>
                    </p:blipFill>
                    <p:spPr bwMode="auto">
                      <a:xfrm>
                        <a:off x="1682750" y="1560512"/>
                        <a:ext cx="5708650" cy="445928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652857877"/>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Starting with the Unadjusted Bank Balance </a:t>
            </a:r>
            <a:r>
              <a:rPr lang="en-US" sz="4000" b="1" dirty="0" smtClean="0">
                <a:ea typeface="Tahoma" panose="020B0604030504040204" pitchFamily="34" charset="0"/>
                <a:cs typeface="Tahoma" panose="020B0604030504040204" pitchFamily="34" charset="0"/>
              </a:rPr>
              <a:t>(Continued</a:t>
            </a:r>
            <a:r>
              <a:rPr lang="en-US" sz="4000" b="1" dirty="0">
                <a:ea typeface="Tahoma" panose="020B0604030504040204" pitchFamily="34" charset="0"/>
                <a:cs typeface="Tahoma" panose="020B0604030504040204" pitchFamily="34" charset="0"/>
              </a:rPr>
              <a:t>)</a:t>
            </a:r>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26</a:t>
            </a:fld>
            <a:endParaRPr lang="en-US" dirty="0">
              <a:solidFill>
                <a:schemeClr val="bg1"/>
              </a:solidFill>
              <a:cs typeface="Arial" charset="0"/>
            </a:endParaRPr>
          </a:p>
        </p:txBody>
      </p:sp>
      <p:graphicFrame>
        <p:nvGraphicFramePr>
          <p:cNvPr id="6" name="Object 4">
            <a:extLst>
              <a:ext uri="{FF2B5EF4-FFF2-40B4-BE49-F238E27FC236}">
                <a16:creationId xmlns:a16="http://schemas.microsoft.com/office/drawing/2014/main" xmlns="" id="{B314EED8-B1DA-4CDA-A378-0D75A1B70785}"/>
              </a:ext>
            </a:extLst>
          </p:cNvPr>
          <p:cNvGraphicFramePr>
            <a:graphicFrameLocks noChangeAspect="1"/>
          </p:cNvGraphicFramePr>
          <p:nvPr>
            <p:extLst>
              <p:ext uri="{D42A27DB-BD31-4B8C-83A1-F6EECF244321}">
                <p14:modId xmlns:p14="http://schemas.microsoft.com/office/powerpoint/2010/main" val="3025494075"/>
              </p:ext>
            </p:extLst>
          </p:nvPr>
        </p:nvGraphicFramePr>
        <p:xfrm>
          <a:off x="1676400" y="1600200"/>
          <a:ext cx="5842757" cy="4546600"/>
        </p:xfrm>
        <a:graphic>
          <a:graphicData uri="http://schemas.openxmlformats.org/presentationml/2006/ole">
            <mc:AlternateContent xmlns:mc="http://schemas.openxmlformats.org/markup-compatibility/2006">
              <mc:Choice xmlns:v="urn:schemas-microsoft-com:vml" Requires="v">
                <p:oleObj spid="_x0000_s90385" name="Worksheet" r:id="rId4" imgW="5095824" imgH="4048057" progId="Excel.Sheet.8">
                  <p:embed/>
                </p:oleObj>
              </mc:Choice>
              <mc:Fallback>
                <p:oleObj name="Worksheet" r:id="rId4" imgW="5095824" imgH="4048057" progId="Excel.Sheet.8">
                  <p:embed/>
                  <p:pic>
                    <p:nvPicPr>
                      <p:cNvPr id="3076" name="Object 4"/>
                      <p:cNvPicPr>
                        <a:picLocks noChangeAspect="1" noChangeArrowheads="1"/>
                      </p:cNvPicPr>
                      <p:nvPr/>
                    </p:nvPicPr>
                    <p:blipFill>
                      <a:blip r:embed="rId5"/>
                      <a:srcRect/>
                      <a:stretch>
                        <a:fillRect/>
                      </a:stretch>
                    </p:blipFill>
                    <p:spPr bwMode="auto">
                      <a:xfrm>
                        <a:off x="1676400" y="1600200"/>
                        <a:ext cx="5842757" cy="45466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307677347"/>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Starting with the Unadjusted Bank Balance </a:t>
            </a:r>
            <a:r>
              <a:rPr lang="en-US" sz="4000" b="1" dirty="0" smtClean="0">
                <a:ea typeface="Tahoma" panose="020B0604030504040204" pitchFamily="34" charset="0"/>
                <a:cs typeface="Tahoma" panose="020B0604030504040204" pitchFamily="34" charset="0"/>
              </a:rPr>
              <a:t>(Concluded</a:t>
            </a:r>
            <a:r>
              <a:rPr lang="en-US" sz="4000" b="1" dirty="0">
                <a:ea typeface="Tahoma" panose="020B0604030504040204" pitchFamily="34" charset="0"/>
                <a:cs typeface="Tahoma" panose="020B0604030504040204" pitchFamily="34" charset="0"/>
              </a:rPr>
              <a:t>)</a:t>
            </a:r>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27</a:t>
            </a:fld>
            <a:endParaRPr lang="en-US" dirty="0">
              <a:solidFill>
                <a:schemeClr val="bg1"/>
              </a:solidFill>
              <a:cs typeface="Arial" charset="0"/>
            </a:endParaRPr>
          </a:p>
        </p:txBody>
      </p:sp>
      <p:graphicFrame>
        <p:nvGraphicFramePr>
          <p:cNvPr id="5" name="Object 4">
            <a:extLst>
              <a:ext uri="{FF2B5EF4-FFF2-40B4-BE49-F238E27FC236}">
                <a16:creationId xmlns:a16="http://schemas.microsoft.com/office/drawing/2014/main" xmlns="" id="{4EFC59AA-609E-47DF-81C5-A46A7FC2D089}"/>
              </a:ext>
            </a:extLst>
          </p:cNvPr>
          <p:cNvGraphicFramePr>
            <a:graphicFrameLocks noChangeAspect="1"/>
          </p:cNvGraphicFramePr>
          <p:nvPr>
            <p:extLst>
              <p:ext uri="{D42A27DB-BD31-4B8C-83A1-F6EECF244321}">
                <p14:modId xmlns:p14="http://schemas.microsoft.com/office/powerpoint/2010/main" val="1443497285"/>
              </p:ext>
            </p:extLst>
          </p:nvPr>
        </p:nvGraphicFramePr>
        <p:xfrm>
          <a:off x="2057400" y="1676400"/>
          <a:ext cx="5157294" cy="4013200"/>
        </p:xfrm>
        <a:graphic>
          <a:graphicData uri="http://schemas.openxmlformats.org/presentationml/2006/ole">
            <mc:AlternateContent xmlns:mc="http://schemas.openxmlformats.org/markup-compatibility/2006">
              <mc:Choice xmlns:v="urn:schemas-microsoft-com:vml" Requires="v">
                <p:oleObj spid="_x0000_s92432" name="Worksheet" r:id="rId4" imgW="5095824" imgH="4048057" progId="Excel.Sheet.8">
                  <p:embed/>
                </p:oleObj>
              </mc:Choice>
              <mc:Fallback>
                <p:oleObj name="Worksheet" r:id="rId4" imgW="5095824" imgH="4048057" progId="Excel.Sheet.8">
                  <p:embed/>
                  <p:pic>
                    <p:nvPicPr>
                      <p:cNvPr id="4100" name="Object 4"/>
                      <p:cNvPicPr>
                        <a:picLocks noChangeAspect="1" noChangeArrowheads="1"/>
                      </p:cNvPicPr>
                      <p:nvPr/>
                    </p:nvPicPr>
                    <p:blipFill>
                      <a:blip r:embed="rId5"/>
                      <a:srcRect/>
                      <a:stretch>
                        <a:fillRect/>
                      </a:stretch>
                    </p:blipFill>
                    <p:spPr bwMode="auto">
                      <a:xfrm>
                        <a:off x="2057400" y="1676400"/>
                        <a:ext cx="5157294" cy="4013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78292090"/>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Starting with the Unadjusted Book Balance</a:t>
            </a:r>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28</a:t>
            </a:fld>
            <a:endParaRPr lang="en-US" dirty="0">
              <a:solidFill>
                <a:schemeClr val="bg1"/>
              </a:solidFill>
              <a:cs typeface="Arial" charset="0"/>
            </a:endParaRPr>
          </a:p>
        </p:txBody>
      </p:sp>
      <p:graphicFrame>
        <p:nvGraphicFramePr>
          <p:cNvPr id="8" name="Object 4">
            <a:extLst>
              <a:ext uri="{FF2B5EF4-FFF2-40B4-BE49-F238E27FC236}">
                <a16:creationId xmlns:a16="http://schemas.microsoft.com/office/drawing/2014/main" xmlns="" id="{23D628E2-553B-4BDF-871C-0E241CCEF90A}"/>
              </a:ext>
            </a:extLst>
          </p:cNvPr>
          <p:cNvGraphicFramePr>
            <a:graphicFrameLocks noChangeAspect="1"/>
          </p:cNvGraphicFramePr>
          <p:nvPr>
            <p:extLst>
              <p:ext uri="{D42A27DB-BD31-4B8C-83A1-F6EECF244321}">
                <p14:modId xmlns:p14="http://schemas.microsoft.com/office/powerpoint/2010/main" val="1001685292"/>
              </p:ext>
            </p:extLst>
          </p:nvPr>
        </p:nvGraphicFramePr>
        <p:xfrm>
          <a:off x="1752600" y="1600200"/>
          <a:ext cx="5548987" cy="4318000"/>
        </p:xfrm>
        <a:graphic>
          <a:graphicData uri="http://schemas.openxmlformats.org/presentationml/2006/ole">
            <mc:AlternateContent xmlns:mc="http://schemas.openxmlformats.org/markup-compatibility/2006">
              <mc:Choice xmlns:v="urn:schemas-microsoft-com:vml" Requires="v">
                <p:oleObj spid="_x0000_s93456" name="Worksheet" r:id="rId4" imgW="5095824" imgH="4048057" progId="Excel.Sheet.8">
                  <p:embed/>
                </p:oleObj>
              </mc:Choice>
              <mc:Fallback>
                <p:oleObj name="Worksheet" r:id="rId4" imgW="5095824" imgH="4048057" progId="Excel.Sheet.8">
                  <p:embed/>
                  <p:pic>
                    <p:nvPicPr>
                      <p:cNvPr id="5124" name="Object 4"/>
                      <p:cNvPicPr>
                        <a:picLocks noChangeAspect="1" noChangeArrowheads="1"/>
                      </p:cNvPicPr>
                      <p:nvPr/>
                    </p:nvPicPr>
                    <p:blipFill>
                      <a:blip r:embed="rId5"/>
                      <a:srcRect/>
                      <a:stretch>
                        <a:fillRect/>
                      </a:stretch>
                    </p:blipFill>
                    <p:spPr bwMode="auto">
                      <a:xfrm>
                        <a:off x="1752600" y="1600200"/>
                        <a:ext cx="5548987" cy="43180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6820547"/>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Internal Controls</a:t>
            </a:r>
          </a:p>
        </p:txBody>
      </p:sp>
      <p:sp>
        <p:nvSpPr>
          <p:cNvPr id="2" name="Content Placeholder 1"/>
          <p:cNvSpPr>
            <a:spLocks noGrp="1"/>
          </p:cNvSpPr>
          <p:nvPr>
            <p:ph idx="1"/>
          </p:nvPr>
        </p:nvSpPr>
        <p:spPr/>
        <p:txBody>
          <a:bodyPr/>
          <a:lstStyle/>
          <a:p>
            <a:pPr lvl="0">
              <a:buClr>
                <a:srgbClr val="000000"/>
              </a:buClr>
            </a:pPr>
            <a:r>
              <a:rPr lang="en-US" sz="2600" b="1" dirty="0">
                <a:solidFill>
                  <a:schemeClr val="bg2"/>
                </a:solidFill>
                <a:ea typeface="Tahoma" panose="020B0604030504040204" pitchFamily="34" charset="0"/>
                <a:cs typeface="Tahoma" panose="020B0604030504040204" pitchFamily="34" charset="0"/>
              </a:rPr>
              <a:t>Internal Control</a:t>
            </a:r>
            <a:r>
              <a:rPr lang="en-US" sz="2600" b="1" dirty="0">
                <a:ea typeface="Tahoma" panose="020B0604030504040204" pitchFamily="34" charset="0"/>
                <a:cs typeface="Tahoma" panose="020B0604030504040204" pitchFamily="34" charset="0"/>
              </a:rPr>
              <a:t>: </a:t>
            </a:r>
            <a:r>
              <a:rPr lang="en-US" sz="2600" dirty="0">
                <a:ea typeface="Tahoma" panose="020B0604030504040204" pitchFamily="34" charset="0"/>
                <a:cs typeface="Tahoma" panose="020B0604030504040204" pitchFamily="34" charset="0"/>
              </a:rPr>
              <a:t>the process designed to ensure reliable financial reporting, effective and efficient operations, and compliance with applicable laws and regulations</a:t>
            </a:r>
            <a:r>
              <a:rPr lang="en-US" sz="2600" dirty="0" smtClean="0">
                <a:ea typeface="Tahoma" panose="020B0604030504040204" pitchFamily="34" charset="0"/>
                <a:cs typeface="Tahoma" panose="020B0604030504040204" pitchFamily="34" charset="0"/>
              </a:rPr>
              <a:t>.</a:t>
            </a:r>
            <a:endParaRPr lang="en-US" sz="2600" dirty="0">
              <a:ea typeface="Tahoma" panose="020B0604030504040204" pitchFamily="34" charset="0"/>
              <a:cs typeface="Tahoma" panose="020B0604030504040204" pitchFamily="34" charset="0"/>
            </a:endParaRPr>
          </a:p>
          <a:p>
            <a:r>
              <a:rPr lang="en-US" sz="2600" dirty="0">
                <a:ea typeface="Tahoma" panose="020B0604030504040204" pitchFamily="34" charset="0"/>
                <a:cs typeface="Tahoma" panose="020B0604030504040204" pitchFamily="34" charset="0"/>
              </a:rPr>
              <a:t>The framework established by The Committee of Sponsoring Organizations of the </a:t>
            </a:r>
            <a:r>
              <a:rPr lang="en-US" sz="2600" dirty="0" err="1">
                <a:ea typeface="Tahoma" panose="020B0604030504040204" pitchFamily="34" charset="0"/>
                <a:cs typeface="Tahoma" panose="020B0604030504040204" pitchFamily="34" charset="0"/>
              </a:rPr>
              <a:t>Treadway</a:t>
            </a:r>
            <a:r>
              <a:rPr lang="en-US" sz="2600" dirty="0">
                <a:ea typeface="Tahoma" panose="020B0604030504040204" pitchFamily="34" charset="0"/>
                <a:cs typeface="Tahoma" panose="020B0604030504040204" pitchFamily="34" charset="0"/>
              </a:rPr>
              <a:t> Commission (COSO) in 1992 is the de facto standard by which SOX compliance is judged. COSO’s framework, titled </a:t>
            </a:r>
            <a:r>
              <a:rPr lang="en-US" sz="2600" i="1" dirty="0">
                <a:ea typeface="Tahoma" panose="020B0604030504040204" pitchFamily="34" charset="0"/>
                <a:cs typeface="Tahoma" panose="020B0604030504040204" pitchFamily="34" charset="0"/>
              </a:rPr>
              <a:t>Internal Control—An Integrated Framework, </a:t>
            </a:r>
            <a:r>
              <a:rPr lang="en-US" sz="2600" dirty="0">
                <a:ea typeface="Tahoma" panose="020B0604030504040204" pitchFamily="34" charset="0"/>
                <a:cs typeface="Tahoma" panose="020B0604030504040204" pitchFamily="34" charset="0"/>
              </a:rPr>
              <a:t>recognizes five interrelated components.</a:t>
            </a:r>
          </a:p>
          <a:p>
            <a:endParaRPr lang="en-US" dirty="0"/>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solidFill>
                  <a:schemeClr val="bg1"/>
                </a:solidFill>
              </a:rPr>
              <a:t>  6-</a:t>
            </a:r>
            <a:fld id="{86103F27-AA34-4069-B652-A178AD0674B3}" type="slidenum">
              <a:rPr lang="en-US" smtClean="0">
                <a:solidFill>
                  <a:schemeClr val="bg1"/>
                </a:solidFill>
              </a:rPr>
              <a:pPr>
                <a:defRPr/>
              </a:pPr>
              <a:t>2</a:t>
            </a:fld>
            <a:endParaRPr lang="en-US" dirty="0">
              <a:solidFill>
                <a:schemeClr val="bg1"/>
              </a:solidFill>
            </a:endParaRPr>
          </a:p>
        </p:txBody>
      </p:sp>
    </p:spTree>
    <p:extLst>
      <p:ext uri="{BB962C8B-B14F-4D97-AF65-F5344CB8AC3E}">
        <p14:creationId xmlns:p14="http://schemas.microsoft.com/office/powerpoint/2010/main" val="2000141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Starting with the Unadjusted Book Balance </a:t>
            </a:r>
            <a:r>
              <a:rPr lang="en-US" sz="4000" b="1" dirty="0" smtClean="0">
                <a:ea typeface="Tahoma" panose="020B0604030504040204" pitchFamily="34" charset="0"/>
                <a:cs typeface="Tahoma" panose="020B0604030504040204" pitchFamily="34" charset="0"/>
              </a:rPr>
              <a:t>(Continued</a:t>
            </a:r>
            <a:r>
              <a:rPr lang="en-US" sz="4000" b="1" dirty="0">
                <a:ea typeface="Tahoma" panose="020B0604030504040204" pitchFamily="34" charset="0"/>
                <a:cs typeface="Tahoma" panose="020B0604030504040204" pitchFamily="34" charset="0"/>
              </a:rPr>
              <a:t>)</a:t>
            </a:r>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29</a:t>
            </a:fld>
            <a:endParaRPr lang="en-US" dirty="0">
              <a:solidFill>
                <a:schemeClr val="bg1"/>
              </a:solidFill>
              <a:cs typeface="Arial" charset="0"/>
            </a:endParaRPr>
          </a:p>
        </p:txBody>
      </p:sp>
      <p:graphicFrame>
        <p:nvGraphicFramePr>
          <p:cNvPr id="6" name="Object 4">
            <a:extLst>
              <a:ext uri="{FF2B5EF4-FFF2-40B4-BE49-F238E27FC236}">
                <a16:creationId xmlns:a16="http://schemas.microsoft.com/office/drawing/2014/main" xmlns="" id="{80169294-9322-405E-82BD-5786D3586894}"/>
              </a:ext>
            </a:extLst>
          </p:cNvPr>
          <p:cNvGraphicFramePr>
            <a:graphicFrameLocks noChangeAspect="1"/>
          </p:cNvGraphicFramePr>
          <p:nvPr>
            <p:extLst>
              <p:ext uri="{D42A27DB-BD31-4B8C-83A1-F6EECF244321}">
                <p14:modId xmlns:p14="http://schemas.microsoft.com/office/powerpoint/2010/main" val="1778014482"/>
              </p:ext>
            </p:extLst>
          </p:nvPr>
        </p:nvGraphicFramePr>
        <p:xfrm>
          <a:off x="1766213" y="1625600"/>
          <a:ext cx="5548987" cy="4318000"/>
        </p:xfrm>
        <a:graphic>
          <a:graphicData uri="http://schemas.openxmlformats.org/presentationml/2006/ole">
            <mc:AlternateContent xmlns:mc="http://schemas.openxmlformats.org/markup-compatibility/2006">
              <mc:Choice xmlns:v="urn:schemas-microsoft-com:vml" Requires="v">
                <p:oleObj spid="_x0000_s94481" name="Worksheet" r:id="rId4" imgW="5095824" imgH="4048057" progId="Excel.Sheet.8">
                  <p:embed/>
                </p:oleObj>
              </mc:Choice>
              <mc:Fallback>
                <p:oleObj name="Worksheet" r:id="rId4" imgW="5095824" imgH="4048057" progId="Excel.Sheet.8">
                  <p:embed/>
                  <p:pic>
                    <p:nvPicPr>
                      <p:cNvPr id="6148" name="Object 4"/>
                      <p:cNvPicPr>
                        <a:picLocks noChangeAspect="1" noChangeArrowheads="1"/>
                      </p:cNvPicPr>
                      <p:nvPr/>
                    </p:nvPicPr>
                    <p:blipFill>
                      <a:blip r:embed="rId5"/>
                      <a:srcRect/>
                      <a:stretch>
                        <a:fillRect/>
                      </a:stretch>
                    </p:blipFill>
                    <p:spPr bwMode="auto">
                      <a:xfrm>
                        <a:off x="1766213" y="1625600"/>
                        <a:ext cx="5548987" cy="43180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40277270"/>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Starting with the Unadjusted Book Balance </a:t>
            </a:r>
            <a:r>
              <a:rPr lang="en-US" sz="4000" b="1" dirty="0" smtClean="0">
                <a:ea typeface="Tahoma" panose="020B0604030504040204" pitchFamily="34" charset="0"/>
                <a:cs typeface="Tahoma" panose="020B0604030504040204" pitchFamily="34" charset="0"/>
              </a:rPr>
              <a:t>(Concluded</a:t>
            </a:r>
            <a:r>
              <a:rPr lang="en-US" sz="4000" b="1" dirty="0">
                <a:ea typeface="Tahoma" panose="020B0604030504040204" pitchFamily="34" charset="0"/>
                <a:cs typeface="Tahoma" panose="020B0604030504040204" pitchFamily="34" charset="0"/>
              </a:rPr>
              <a:t>)</a:t>
            </a:r>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30</a:t>
            </a:fld>
            <a:endParaRPr lang="en-US" dirty="0">
              <a:solidFill>
                <a:schemeClr val="bg1"/>
              </a:solidFill>
              <a:cs typeface="Arial" charset="0"/>
            </a:endParaRPr>
          </a:p>
        </p:txBody>
      </p:sp>
      <p:graphicFrame>
        <p:nvGraphicFramePr>
          <p:cNvPr id="6" name="Object 4">
            <a:extLst>
              <a:ext uri="{FF2B5EF4-FFF2-40B4-BE49-F238E27FC236}">
                <a16:creationId xmlns:a16="http://schemas.microsoft.com/office/drawing/2014/main" xmlns="" id="{2EEEA2FB-5D38-4068-B25A-1C4459BA2BE6}"/>
              </a:ext>
            </a:extLst>
          </p:cNvPr>
          <p:cNvGraphicFramePr>
            <a:graphicFrameLocks noChangeAspect="1"/>
          </p:cNvGraphicFramePr>
          <p:nvPr>
            <p:extLst>
              <p:ext uri="{D42A27DB-BD31-4B8C-83A1-F6EECF244321}">
                <p14:modId xmlns:p14="http://schemas.microsoft.com/office/powerpoint/2010/main" val="999918912"/>
              </p:ext>
            </p:extLst>
          </p:nvPr>
        </p:nvGraphicFramePr>
        <p:xfrm>
          <a:off x="1828800" y="1625600"/>
          <a:ext cx="5451064" cy="4241800"/>
        </p:xfrm>
        <a:graphic>
          <a:graphicData uri="http://schemas.openxmlformats.org/presentationml/2006/ole">
            <mc:AlternateContent xmlns:mc="http://schemas.openxmlformats.org/markup-compatibility/2006">
              <mc:Choice xmlns:v="urn:schemas-microsoft-com:vml" Requires="v">
                <p:oleObj spid="_x0000_s91410" name="Worksheet" r:id="rId4" imgW="5095824" imgH="4048057" progId="Excel.Sheet.8">
                  <p:embed/>
                </p:oleObj>
              </mc:Choice>
              <mc:Fallback>
                <p:oleObj name="Worksheet" r:id="rId4" imgW="5095824" imgH="4048057" progId="Excel.Sheet.8">
                  <p:embed/>
                  <p:pic>
                    <p:nvPicPr>
                      <p:cNvPr id="7172" name="Object 4"/>
                      <p:cNvPicPr>
                        <a:picLocks noChangeAspect="1" noChangeArrowheads="1"/>
                      </p:cNvPicPr>
                      <p:nvPr/>
                    </p:nvPicPr>
                    <p:blipFill>
                      <a:blip r:embed="rId5"/>
                      <a:srcRect/>
                      <a:stretch>
                        <a:fillRect/>
                      </a:stretch>
                    </p:blipFill>
                    <p:spPr bwMode="auto">
                      <a:xfrm>
                        <a:off x="1828800" y="1625600"/>
                        <a:ext cx="5451064" cy="42418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153184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4000" b="1" dirty="0">
                <a:ea typeface="Tahoma" panose="020B0604030504040204" pitchFamily="34" charset="0"/>
                <a:cs typeface="Tahoma" panose="020B0604030504040204" pitchFamily="34" charset="0"/>
              </a:rPr>
              <a:t>Adjustment 1</a:t>
            </a:r>
          </a:p>
        </p:txBody>
      </p:sp>
      <p:sp>
        <p:nvSpPr>
          <p:cNvPr id="2" name="Content Placeholder 1"/>
          <p:cNvSpPr>
            <a:spLocks noGrp="1"/>
          </p:cNvSpPr>
          <p:nvPr>
            <p:ph idx="1"/>
          </p:nvPr>
        </p:nvSpPr>
        <p:spPr/>
        <p:txBody>
          <a:bodyPr/>
          <a:lstStyle/>
          <a:p>
            <a:pPr marL="0" indent="0">
              <a:buNone/>
            </a:pPr>
            <a:r>
              <a:rPr lang="en-US" sz="2600" dirty="0"/>
              <a:t>Record a $940 receivable collection. This </a:t>
            </a:r>
            <a:r>
              <a:rPr lang="en-US" sz="2600" b="1" dirty="0">
                <a:solidFill>
                  <a:srgbClr val="C00000"/>
                </a:solidFill>
              </a:rPr>
              <a:t>Asset Exchange Transaction</a:t>
            </a:r>
            <a:r>
              <a:rPr lang="en-US" sz="2600" dirty="0"/>
              <a:t>: (1) increases assets (Cash) and (2) decreases assets (Accounts Receivable).</a:t>
            </a:r>
            <a:endParaRPr lang="en-US" sz="2600" dirty="0">
              <a:ea typeface="Calibri" panose="020F0502020204030204" pitchFamily="34" charset="0"/>
              <a:cs typeface="Times New Roman" panose="02020603050405020304" pitchFamily="18" charset="0"/>
            </a:endParaRPr>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D00EDEF9-D035-4425-A917-BE9E5DA74FA0}" type="slidenum">
              <a:rPr lang="en-US" smtClean="0">
                <a:solidFill>
                  <a:schemeClr val="bg1"/>
                </a:solidFill>
                <a:cs typeface="Arial" charset="0"/>
              </a:rPr>
              <a:pPr/>
              <a:t>31</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1806143802"/>
              </p:ext>
            </p:extLst>
          </p:nvPr>
        </p:nvGraphicFramePr>
        <p:xfrm>
          <a:off x="304800" y="4038600"/>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200533">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333375">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Acct.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97282">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940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(940)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940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332319398"/>
              </p:ext>
            </p:extLst>
          </p:nvPr>
        </p:nvGraphicFramePr>
        <p:xfrm>
          <a:off x="990600" y="2590800"/>
          <a:ext cx="6934200" cy="1143000"/>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42383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Adj. 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940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Accounts Receivable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940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3229304159"/>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4000" b="1" dirty="0">
                <a:ea typeface="Tahoma" panose="020B0604030504040204" pitchFamily="34" charset="0"/>
                <a:cs typeface="Tahoma" panose="020B0604030504040204" pitchFamily="34" charset="0"/>
              </a:rPr>
              <a:t>Adjustment 2</a:t>
            </a:r>
          </a:p>
        </p:txBody>
      </p:sp>
      <p:sp>
        <p:nvSpPr>
          <p:cNvPr id="2" name="Content Placeholder 1"/>
          <p:cNvSpPr>
            <a:spLocks noGrp="1"/>
          </p:cNvSpPr>
          <p:nvPr>
            <p:ph idx="1"/>
          </p:nvPr>
        </p:nvSpPr>
        <p:spPr/>
        <p:txBody>
          <a:bodyPr/>
          <a:lstStyle/>
          <a:p>
            <a:pPr marL="0" indent="0">
              <a:buNone/>
            </a:pPr>
            <a:r>
              <a:rPr lang="en-US" sz="2200" dirty="0"/>
              <a:t>Assume the $27 recording error occurred because GSRI’s accountant accidentally transposed two numbers when recording check </a:t>
            </a:r>
            <a:r>
              <a:rPr lang="en-US" sz="2200" dirty="0" smtClean="0"/>
              <a:t>number </a:t>
            </a:r>
            <a:r>
              <a:rPr lang="en-US" sz="2200" dirty="0"/>
              <a:t>633 for utilities expense. This </a:t>
            </a:r>
            <a:r>
              <a:rPr lang="en-US" sz="2200" b="1" dirty="0">
                <a:solidFill>
                  <a:srgbClr val="C30C20"/>
                </a:solidFill>
              </a:rPr>
              <a:t>Error Correction</a:t>
            </a:r>
            <a:r>
              <a:rPr lang="en-US" sz="2200" dirty="0"/>
              <a:t>: (1) increases assets (Cash) and (2) decreases expenses (Utilities Expense).</a:t>
            </a:r>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D00EDEF9-D035-4425-A917-BE9E5DA74FA0}" type="slidenum">
              <a:rPr lang="en-US" smtClean="0">
                <a:solidFill>
                  <a:schemeClr val="bg1"/>
                </a:solidFill>
                <a:cs typeface="Arial" charset="0"/>
              </a:rPr>
              <a:pPr/>
              <a:t>32</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436754455"/>
              </p:ext>
            </p:extLst>
          </p:nvPr>
        </p:nvGraphicFramePr>
        <p:xfrm>
          <a:off x="381000" y="4114800"/>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200533">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333375">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Acct.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97282">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27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27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(27)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27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27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62138903"/>
              </p:ext>
            </p:extLst>
          </p:nvPr>
        </p:nvGraphicFramePr>
        <p:xfrm>
          <a:off x="1143000" y="2743200"/>
          <a:ext cx="6934200" cy="1143000"/>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42383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Adj. 2</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27</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Utilities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27</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2427764113"/>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4000" b="1" dirty="0" smtClean="0">
                <a:ea typeface="Tahoma" panose="020B0604030504040204" pitchFamily="34" charset="0"/>
                <a:cs typeface="Tahoma" panose="020B0604030504040204" pitchFamily="34" charset="0"/>
              </a:rPr>
              <a:t>Adjustment 3</a:t>
            </a:r>
            <a:endParaRPr lang="en-US" sz="40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sz="2600" dirty="0"/>
              <a:t>Record an $8.40 service charge. This expense transaction reduces assets, stockholders’ equity, net income, and cash, by (1) increasing expense (Bank Service Charge Expense) and (2) decreasing assets (Cash).</a:t>
            </a:r>
            <a:endParaRPr lang="en-US" sz="2600" dirty="0">
              <a:ea typeface="Calibri" panose="020F0502020204030204" pitchFamily="34" charset="0"/>
              <a:cs typeface="Times New Roman" panose="02020603050405020304" pitchFamily="18" charset="0"/>
            </a:endParaRPr>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D00EDEF9-D035-4425-A917-BE9E5DA74FA0}" type="slidenum">
              <a:rPr lang="en-US" smtClean="0">
                <a:solidFill>
                  <a:schemeClr val="bg1"/>
                </a:solidFill>
                <a:cs typeface="Arial" charset="0"/>
              </a:rPr>
              <a:pPr/>
              <a:t>33</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43637891"/>
              </p:ext>
            </p:extLst>
          </p:nvPr>
        </p:nvGraphicFramePr>
        <p:xfrm>
          <a:off x="228600" y="4343400"/>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304800">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457200">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Acct.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mn-lt"/>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304800">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050" b="0" i="0" u="none" strike="noStrike" dirty="0">
                        <a:solidFill>
                          <a:schemeClr val="tx1"/>
                        </a:solidFill>
                        <a:effectLst/>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050" b="0" i="0" u="none" strike="noStrike" dirty="0">
                          <a:solidFill>
                            <a:schemeClr val="tx1"/>
                          </a:solidFill>
                          <a:effectLst/>
                          <a:latin typeface="+mn-lt"/>
                          <a:ea typeface="Tahoma" panose="020B0604030504040204" pitchFamily="34" charset="0"/>
                          <a:cs typeface="Tahoma" panose="020B0604030504040204" pitchFamily="34" charset="0"/>
                        </a:rPr>
                        <a:t>(8.40)</a:t>
                      </a: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(8.40)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8.40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(8.40)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r" fontAlgn="b"/>
                      <a:r>
                        <a:rPr lang="en-US" sz="1050" b="0" i="0" u="none" strike="noStrike" dirty="0">
                          <a:solidFill>
                            <a:schemeClr val="tx1"/>
                          </a:solidFill>
                          <a:effectLst/>
                          <a:latin typeface="+mn-lt"/>
                          <a:ea typeface="Tahoma" panose="020B0604030504040204" pitchFamily="34" charset="0"/>
                          <a:cs typeface="Tahoma" panose="020B0604030504040204" pitchFamily="34" charset="0"/>
                        </a:rPr>
                        <a:t>(8.40)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893339254"/>
              </p:ext>
            </p:extLst>
          </p:nvPr>
        </p:nvGraphicFramePr>
        <p:xfrm>
          <a:off x="1524000" y="2971800"/>
          <a:ext cx="6934200" cy="1143000"/>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42383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Adj. 3</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Bank Service Charge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8.40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8.40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2489094440"/>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4000" b="1" dirty="0">
                <a:ea typeface="Tahoma" panose="020B0604030504040204" pitchFamily="34" charset="0"/>
                <a:cs typeface="Tahoma" panose="020B0604030504040204" pitchFamily="34" charset="0"/>
              </a:rPr>
              <a:t>Adjustment 4</a:t>
            </a:r>
          </a:p>
        </p:txBody>
      </p:sp>
      <p:sp>
        <p:nvSpPr>
          <p:cNvPr id="2" name="Content Placeholder 1"/>
          <p:cNvSpPr>
            <a:spLocks noGrp="1"/>
          </p:cNvSpPr>
          <p:nvPr>
            <p:ph idx="1"/>
          </p:nvPr>
        </p:nvSpPr>
        <p:spPr/>
        <p:txBody>
          <a:bodyPr/>
          <a:lstStyle/>
          <a:p>
            <a:pPr marL="0" indent="0">
              <a:buNone/>
            </a:pPr>
            <a:r>
              <a:rPr lang="en-US" sz="2600" dirty="0"/>
              <a:t>The $289.51 NSF check reduces GSRI’s cash balance. This </a:t>
            </a:r>
            <a:r>
              <a:rPr lang="en-US" sz="2600" b="1" dirty="0">
                <a:solidFill>
                  <a:srgbClr val="C00000"/>
                </a:solidFill>
              </a:rPr>
              <a:t>Asset Exchange Transaction</a:t>
            </a:r>
            <a:r>
              <a:rPr lang="en-US" sz="2600" dirty="0"/>
              <a:t>: (1) increases assets (Accounts Receivable) and (2) decreases assets (Cash)</a:t>
            </a:r>
            <a:r>
              <a:rPr lang="en-US" sz="2600" dirty="0" smtClean="0"/>
              <a:t>.</a:t>
            </a:r>
            <a:endParaRPr lang="en-US" sz="2600" dirty="0">
              <a:ea typeface="Calibri" panose="020F0502020204030204" pitchFamily="34" charset="0"/>
              <a:cs typeface="Times New Roman" panose="02020603050405020304" pitchFamily="18" charset="0"/>
            </a:endParaRPr>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D00EDEF9-D035-4425-A917-BE9E5DA74FA0}" type="slidenum">
              <a:rPr lang="en-US" smtClean="0">
                <a:solidFill>
                  <a:schemeClr val="bg1"/>
                </a:solidFill>
                <a:cs typeface="Arial" charset="0"/>
              </a:rPr>
              <a:pPr/>
              <a:t>34</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1461402780"/>
              </p:ext>
            </p:extLst>
          </p:nvPr>
        </p:nvGraphicFramePr>
        <p:xfrm>
          <a:off x="228600" y="4191000"/>
          <a:ext cx="8534402" cy="1540992"/>
        </p:xfrm>
        <a:graphic>
          <a:graphicData uri="http://schemas.openxmlformats.org/drawingml/2006/table">
            <a:tbl>
              <a:tblPr firstRow="1" firstCol="1" bandRow="1">
                <a:tableStyleId>{5C22544A-7EE6-4342-B048-85BDC9FD1C3A}</a:tableStyleId>
              </a:tblPr>
              <a:tblGrid>
                <a:gridCol w="738741">
                  <a:extLst>
                    <a:ext uri="{9D8B030D-6E8A-4147-A177-3AD203B41FA5}">
                      <a16:colId xmlns:a16="http://schemas.microsoft.com/office/drawing/2014/main" xmlns="" val="4038268786"/>
                    </a:ext>
                  </a:extLst>
                </a:gridCol>
                <a:gridCol w="175659">
                  <a:extLst>
                    <a:ext uri="{9D8B030D-6E8A-4147-A177-3AD203B41FA5}">
                      <a16:colId xmlns:a16="http://schemas.microsoft.com/office/drawing/2014/main" xmlns="" val="3906683118"/>
                    </a:ext>
                  </a:extLst>
                </a:gridCol>
                <a:gridCol w="809329">
                  <a:extLst>
                    <a:ext uri="{9D8B030D-6E8A-4147-A177-3AD203B41FA5}">
                      <a16:colId xmlns:a16="http://schemas.microsoft.com/office/drawing/2014/main" xmlns="" val="2246321599"/>
                    </a:ext>
                  </a:extLst>
                </a:gridCol>
                <a:gridCol w="181271">
                  <a:extLst>
                    <a:ext uri="{9D8B030D-6E8A-4147-A177-3AD203B41FA5}">
                      <a16:colId xmlns:a16="http://schemas.microsoft.com/office/drawing/2014/main" xmlns="" val="695920123"/>
                    </a:ext>
                  </a:extLst>
                </a:gridCol>
                <a:gridCol w="619033">
                  <a:extLst>
                    <a:ext uri="{9D8B030D-6E8A-4147-A177-3AD203B41FA5}">
                      <a16:colId xmlns:a16="http://schemas.microsoft.com/office/drawing/2014/main" xmlns="" val="118549055"/>
                    </a:ext>
                  </a:extLst>
                </a:gridCol>
                <a:gridCol w="162560">
                  <a:extLst>
                    <a:ext uri="{9D8B030D-6E8A-4147-A177-3AD203B41FA5}">
                      <a16:colId xmlns:a16="http://schemas.microsoft.com/office/drawing/2014/main" xmlns="" val="2501135130"/>
                    </a:ext>
                  </a:extLst>
                </a:gridCol>
                <a:gridCol w="742407">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3352611176"/>
                    </a:ext>
                  </a:extLst>
                </a:gridCol>
                <a:gridCol w="751840">
                  <a:extLst>
                    <a:ext uri="{9D8B030D-6E8A-4147-A177-3AD203B41FA5}">
                      <a16:colId xmlns:a16="http://schemas.microsoft.com/office/drawing/2014/main" xmlns="" val="3201792686"/>
                    </a:ext>
                  </a:extLst>
                </a:gridCol>
                <a:gridCol w="162560">
                  <a:extLst>
                    <a:ext uri="{9D8B030D-6E8A-4147-A177-3AD203B41FA5}">
                      <a16:colId xmlns:a16="http://schemas.microsoft.com/office/drawing/2014/main" xmlns="" val="1493837017"/>
                    </a:ext>
                  </a:extLst>
                </a:gridCol>
                <a:gridCol w="751840">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8382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675640">
                  <a:extLst>
                    <a:ext uri="{9D8B030D-6E8A-4147-A177-3AD203B41FA5}">
                      <a16:colId xmlns:a16="http://schemas.microsoft.com/office/drawing/2014/main" xmlns="" val="4138122333"/>
                    </a:ext>
                  </a:extLst>
                </a:gridCol>
                <a:gridCol w="381002">
                  <a:extLst>
                    <a:ext uri="{9D8B030D-6E8A-4147-A177-3AD203B41FA5}">
                      <a16:colId xmlns:a16="http://schemas.microsoft.com/office/drawing/2014/main" xmlns="" val="2181816611"/>
                    </a:ext>
                  </a:extLst>
                </a:gridCol>
              </a:tblGrid>
              <a:tr h="200533">
                <a:tc gridSpan="3">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3332919631"/>
                  </a:ext>
                </a:extLst>
              </a:tr>
              <a:tr h="333375">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Cash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Acct. Rec.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Common Stock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Retained Earnings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tc>
                <a:extLst>
                  <a:ext uri="{0D108BD9-81ED-4DB2-BD59-A6C34878D82A}">
                    <a16:rowId xmlns:a16="http://schemas.microsoft.com/office/drawing/2014/main" xmlns="" val="1642231011"/>
                  </a:ext>
                </a:extLst>
              </a:tr>
              <a:tr h="97282">
                <a:tc>
                  <a:txBody>
                    <a:bodyPr/>
                    <a:lstStyle/>
                    <a:p>
                      <a:pPr marL="0" marR="0" algn="ctr">
                        <a:lnSpc>
                          <a:spcPct val="107000"/>
                        </a:lnSpc>
                        <a:spcBef>
                          <a:spcPts val="0"/>
                        </a:spcBef>
                        <a:spcAft>
                          <a:spcPts val="0"/>
                        </a:spcAft>
                      </a:pPr>
                      <a:r>
                        <a:rPr lang="en-US" sz="10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(289.51)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289.51</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n/a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(289.51)</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marL="0" marR="0" algn="ctr">
                        <a:lnSpc>
                          <a:spcPct val="107000"/>
                        </a:lnSpc>
                        <a:spcBef>
                          <a:spcPts val="0"/>
                        </a:spcBef>
                        <a:spcAft>
                          <a:spcPts val="0"/>
                        </a:spcAft>
                      </a:pPr>
                      <a:r>
                        <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3597092188"/>
                  </a:ext>
                </a:extLst>
              </a:tr>
            </a:tbl>
          </a:graphicData>
        </a:graphic>
      </p:graphicFrame>
      <p:graphicFrame>
        <p:nvGraphicFramePr>
          <p:cNvPr id="7" name="Table 6">
            <a:extLst>
              <a:ext uri="{FF2B5EF4-FFF2-40B4-BE49-F238E27FC236}">
                <a16:creationId xmlns:a16="http://schemas.microsoft.com/office/drawing/2014/main" xmlns="" id="{6E53E621-56E8-4D7E-920D-ED5002404F30}"/>
              </a:ext>
            </a:extLst>
          </p:cNvPr>
          <p:cNvGraphicFramePr>
            <a:graphicFrameLocks noGrp="1"/>
          </p:cNvGraphicFramePr>
          <p:nvPr>
            <p:extLst>
              <p:ext uri="{D42A27DB-BD31-4B8C-83A1-F6EECF244321}">
                <p14:modId xmlns:p14="http://schemas.microsoft.com/office/powerpoint/2010/main" val="611066247"/>
              </p:ext>
            </p:extLst>
          </p:nvPr>
        </p:nvGraphicFramePr>
        <p:xfrm>
          <a:off x="1066800" y="2743200"/>
          <a:ext cx="6934200" cy="1143000"/>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423838">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23784">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Adj. 2</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Accounts Receivable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289.51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95378">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289,51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3944139295"/>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Cash Short and Over</a:t>
            </a:r>
            <a:endParaRPr lang="en-US" sz="4000" b="1" i="1" dirty="0">
              <a:solidFill>
                <a:srgbClr val="C30C20"/>
              </a:solidFill>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sz="2200" dirty="0"/>
              <a:t>When using a cash register, employees sometimes make mistakes in collecting cash or making change for customers. If the cash register does not reconcile by a small amount at the end of the day, we use an account called Cash Short and Over to force a balance</a:t>
            </a:r>
            <a:r>
              <a:rPr lang="en-US" sz="2200" dirty="0" smtClean="0"/>
              <a:t>.</a:t>
            </a:r>
          </a:p>
          <a:p>
            <a:pPr marL="0" indent="0">
              <a:buNone/>
            </a:pPr>
            <a:r>
              <a:rPr lang="en-US" sz="2200" dirty="0"/>
              <a:t>Assume a </a:t>
            </a:r>
            <a:r>
              <a:rPr lang="en-US" sz="2200" dirty="0" smtClean="0"/>
              <a:t>cash register </a:t>
            </a:r>
            <a:r>
              <a:rPr lang="en-US" sz="2200" dirty="0"/>
              <a:t>was to </a:t>
            </a:r>
            <a:r>
              <a:rPr lang="en-US" sz="2200" dirty="0" smtClean="0"/>
              <a:t>have a </a:t>
            </a:r>
            <a:r>
              <a:rPr lang="en-US" sz="2200" dirty="0"/>
              <a:t>balance of $487.50</a:t>
            </a:r>
            <a:r>
              <a:rPr lang="en-US" sz="2200" dirty="0" smtClean="0"/>
              <a:t>, but </a:t>
            </a:r>
            <a:r>
              <a:rPr lang="en-US" sz="2200" dirty="0"/>
              <a:t>contained </a:t>
            </a:r>
            <a:r>
              <a:rPr lang="en-US" sz="2200" dirty="0" smtClean="0"/>
              <a:t>only $</a:t>
            </a:r>
            <a:r>
              <a:rPr lang="en-US" sz="2200" dirty="0"/>
              <a:t>486.50 at the end </a:t>
            </a:r>
            <a:r>
              <a:rPr lang="en-US" sz="2200" dirty="0" smtClean="0"/>
              <a:t>of the </a:t>
            </a:r>
            <a:r>
              <a:rPr lang="en-US" sz="2200" dirty="0"/>
              <a:t>day.</a:t>
            </a:r>
          </a:p>
          <a:p>
            <a:pPr marL="0" indent="0">
              <a:buNone/>
            </a:pPr>
            <a:endParaRPr lang="en-US" sz="2600" dirty="0"/>
          </a:p>
          <a:p>
            <a:endParaRPr lang="en-US" dirty="0"/>
          </a:p>
        </p:txBody>
      </p:sp>
      <p:sp>
        <p:nvSpPr>
          <p:cNvPr id="57346"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CA18433-FF08-403A-B9D2-9EBC772413E5}" type="slidenum">
              <a:rPr lang="en-US" smtClean="0">
                <a:solidFill>
                  <a:schemeClr val="bg1"/>
                </a:solidFill>
                <a:cs typeface="Arial" charset="0"/>
              </a:rPr>
              <a:pPr/>
              <a:t>35</a:t>
            </a:fld>
            <a:endParaRPr lang="en-US" dirty="0">
              <a:solidFill>
                <a:schemeClr val="bg1"/>
              </a:solidFill>
              <a:cs typeface="Arial" charset="0"/>
            </a:endParaRPr>
          </a:p>
        </p:txBody>
      </p:sp>
      <p:graphicFrame>
        <p:nvGraphicFramePr>
          <p:cNvPr id="3" name="Table 2">
            <a:extLst>
              <a:ext uri="{FF2B5EF4-FFF2-40B4-BE49-F238E27FC236}">
                <a16:creationId xmlns:a16="http://schemas.microsoft.com/office/drawing/2014/main" xmlns="" id="{412C78F6-375D-4A17-9ABF-12558BD4A2D8}"/>
              </a:ext>
            </a:extLst>
          </p:cNvPr>
          <p:cNvGraphicFramePr>
            <a:graphicFrameLocks noGrp="1"/>
          </p:cNvGraphicFramePr>
          <p:nvPr>
            <p:extLst>
              <p:ext uri="{D42A27DB-BD31-4B8C-83A1-F6EECF244321}">
                <p14:modId xmlns:p14="http://schemas.microsoft.com/office/powerpoint/2010/main" val="3306376554"/>
              </p:ext>
            </p:extLst>
          </p:nvPr>
        </p:nvGraphicFramePr>
        <p:xfrm>
          <a:off x="1752600" y="4114800"/>
          <a:ext cx="5552440" cy="1538605"/>
        </p:xfrm>
        <a:graphic>
          <a:graphicData uri="http://schemas.openxmlformats.org/drawingml/2006/table">
            <a:tbl>
              <a:tblPr>
                <a:tableStyleId>{5C22544A-7EE6-4342-B048-85BDC9FD1C3A}</a:tableStyleId>
              </a:tblPr>
              <a:tblGrid>
                <a:gridCol w="247650">
                  <a:extLst>
                    <a:ext uri="{9D8B030D-6E8A-4147-A177-3AD203B41FA5}">
                      <a16:colId xmlns:a16="http://schemas.microsoft.com/office/drawing/2014/main" xmlns="" val="3635134279"/>
                    </a:ext>
                  </a:extLst>
                </a:gridCol>
                <a:gridCol w="2857500">
                  <a:extLst>
                    <a:ext uri="{9D8B030D-6E8A-4147-A177-3AD203B41FA5}">
                      <a16:colId xmlns:a16="http://schemas.microsoft.com/office/drawing/2014/main" xmlns="" val="1764775878"/>
                    </a:ext>
                  </a:extLst>
                </a:gridCol>
                <a:gridCol w="177800">
                  <a:extLst>
                    <a:ext uri="{9D8B030D-6E8A-4147-A177-3AD203B41FA5}">
                      <a16:colId xmlns:a16="http://schemas.microsoft.com/office/drawing/2014/main" xmlns="" val="3703950334"/>
                    </a:ext>
                  </a:extLst>
                </a:gridCol>
                <a:gridCol w="1128395">
                  <a:extLst>
                    <a:ext uri="{9D8B030D-6E8A-4147-A177-3AD203B41FA5}">
                      <a16:colId xmlns:a16="http://schemas.microsoft.com/office/drawing/2014/main" xmlns="" val="4287560067"/>
                    </a:ext>
                  </a:extLst>
                </a:gridCol>
                <a:gridCol w="88900">
                  <a:extLst>
                    <a:ext uri="{9D8B030D-6E8A-4147-A177-3AD203B41FA5}">
                      <a16:colId xmlns:a16="http://schemas.microsoft.com/office/drawing/2014/main" xmlns="" val="2040430304"/>
                    </a:ext>
                  </a:extLst>
                </a:gridCol>
                <a:gridCol w="1052195">
                  <a:extLst>
                    <a:ext uri="{9D8B030D-6E8A-4147-A177-3AD203B41FA5}">
                      <a16:colId xmlns:a16="http://schemas.microsoft.com/office/drawing/2014/main" xmlns="" val="2949769792"/>
                    </a:ext>
                  </a:extLst>
                </a:gridCol>
              </a:tblGrid>
              <a:tr h="423545">
                <a:tc>
                  <a:txBody>
                    <a:bodyPr/>
                    <a:lstStyle/>
                    <a:p>
                      <a:pPr marL="0" marR="0">
                        <a:lnSpc>
                          <a:spcPct val="107000"/>
                        </a:lnSpc>
                        <a:spcBef>
                          <a:spcPts val="0"/>
                        </a:spcBef>
                        <a:spcAft>
                          <a:spcPts val="800"/>
                        </a:spcAft>
                      </a:pPr>
                      <a:r>
                        <a:rPr lang="en-US" sz="1400" dirty="0">
                          <a:effectLst/>
                          <a:highlight>
                            <a:srgbClr val="0000FF"/>
                          </a:highligh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Account Title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ct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Debit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ct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Credit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973540982"/>
                  </a:ext>
                </a:extLst>
              </a:tr>
              <a:tr h="323850">
                <a:tc>
                  <a:txBody>
                    <a:bodyPr/>
                    <a:lstStyle/>
                    <a:p>
                      <a:pPr marL="0" marR="0">
                        <a:lnSpc>
                          <a:spcPct val="107000"/>
                        </a:lnSpc>
                        <a:spcBef>
                          <a:spcPts val="0"/>
                        </a:spcBef>
                        <a:spcAft>
                          <a:spcPts val="800"/>
                        </a:spcAft>
                      </a:pPr>
                      <a:r>
                        <a:rPr lang="en-US" sz="1400" dirty="0">
                          <a:effectLst/>
                          <a:highlight>
                            <a:srgbClr val="0000FF"/>
                          </a:highlight>
                          <a:latin typeface="+mn-lt"/>
                        </a:rPr>
                        <a:t>C</a:t>
                      </a:r>
                      <a:endParaRPr lang="en-US" sz="1100" dirty="0">
                        <a:effectLst/>
                        <a:latin typeface="+mn-lt"/>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Cash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486.50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531637333"/>
                  </a:ext>
                </a:extLst>
              </a:tr>
              <a:tr h="395605">
                <a:tc>
                  <a:txBody>
                    <a:bodyPr/>
                    <a:lstStyle/>
                    <a:p>
                      <a:pPr marL="0" marR="0">
                        <a:lnSpc>
                          <a:spcPct val="107000"/>
                        </a:lnSpc>
                        <a:spcBef>
                          <a:spcPts val="0"/>
                        </a:spcBef>
                        <a:spcAft>
                          <a:spcPts val="800"/>
                        </a:spcAft>
                      </a:pPr>
                      <a:r>
                        <a:rPr lang="en-US" sz="1400" dirty="0">
                          <a:effectLst/>
                          <a:highlight>
                            <a:srgbClr val="0000FF"/>
                          </a:highligh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Cash Short and Over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095904039"/>
                  </a:ext>
                </a:extLst>
              </a:tr>
              <a:tr h="395605">
                <a:tc>
                  <a:txBody>
                    <a:bodyPr/>
                    <a:lstStyle/>
                    <a:p>
                      <a:pPr marL="0" marR="0">
                        <a:lnSpc>
                          <a:spcPct val="107000"/>
                        </a:lnSpc>
                        <a:spcBef>
                          <a:spcPts val="0"/>
                        </a:spcBef>
                        <a:spcAft>
                          <a:spcPts val="800"/>
                        </a:spcAft>
                      </a:pPr>
                      <a:r>
                        <a:rPr lang="en-US" sz="1400" dirty="0">
                          <a:effectLst/>
                          <a:highlight>
                            <a:srgbClr val="0000FF"/>
                          </a:highligh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Sales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487.50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212687088"/>
                  </a:ext>
                </a:extLst>
              </a:tr>
            </a:tbl>
          </a:graphicData>
        </a:graphic>
      </p:graphicFrame>
    </p:spTree>
    <p:extLst>
      <p:ext uri="{BB962C8B-B14F-4D97-AF65-F5344CB8AC3E}">
        <p14:creationId xmlns:p14="http://schemas.microsoft.com/office/powerpoint/2010/main" val="2050464267"/>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6-4: Show how a petty cash fund affects financial statements.</a:t>
            </a:r>
            <a:br>
              <a:rPr lang="en-US" dirty="0"/>
            </a:br>
            <a:endParaRPr lang="en-US" dirty="0"/>
          </a:p>
        </p:txBody>
      </p:sp>
      <p:sp>
        <p:nvSpPr>
          <p:cNvPr id="17410" name="Slide Number Placeholder 2"/>
          <p:cNvSpPr>
            <a:spLocks noGrp="1"/>
          </p:cNvSpPr>
          <p:nvPr>
            <p:ph type="sldNum" sz="quarter" idx="11"/>
          </p:nvPr>
        </p:nvSpPr>
        <p:spPr>
          <a:xfrm>
            <a:off x="8153400" y="6400800"/>
            <a:ext cx="838200" cy="381000"/>
          </a:xfrm>
          <a:noFill/>
        </p:spPr>
        <p:txBody>
          <a:bodyPr/>
          <a:lstStyle/>
          <a:p>
            <a:r>
              <a:rPr lang="en-US" dirty="0">
                <a:solidFill>
                  <a:schemeClr val="bg1"/>
                </a:solidFill>
                <a:cs typeface="Arial" charset="0"/>
              </a:rPr>
              <a:t>6-</a:t>
            </a:r>
            <a:fld id="{8E04DE85-5BF3-4C03-A70B-7F1A18BE4AC7}" type="slidenum">
              <a:rPr lang="en-US" smtClean="0">
                <a:solidFill>
                  <a:schemeClr val="bg1"/>
                </a:solidFill>
                <a:cs typeface="Arial" charset="0"/>
              </a:rPr>
              <a:pPr/>
              <a:t>36</a:t>
            </a:fld>
            <a:endParaRPr lang="en-US" dirty="0">
              <a:solidFill>
                <a:schemeClr val="bg1"/>
              </a:solidFill>
              <a:cs typeface="Arial" charset="0"/>
            </a:endParaRPr>
          </a:p>
        </p:txBody>
      </p:sp>
    </p:spTree>
    <p:extLst>
      <p:ext uri="{BB962C8B-B14F-4D97-AF65-F5344CB8AC3E}">
        <p14:creationId xmlns:p14="http://schemas.microsoft.com/office/powerpoint/2010/main" val="408518735"/>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Using Petty Cash Funds</a:t>
            </a:r>
            <a:endParaRPr lang="en-US" sz="4000" b="1" i="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sz="2600" dirty="0"/>
              <a:t>A petty cash fund is used to make small expenditures that cannot wait for the formal check</a:t>
            </a:r>
            <a:r>
              <a:rPr lang="en-US" sz="2600" dirty="0" smtClean="0"/>
              <a:t>-writing </a:t>
            </a:r>
            <a:r>
              <a:rPr lang="en-US" sz="2600" dirty="0"/>
              <a:t>process. The fund is operated on an </a:t>
            </a:r>
            <a:r>
              <a:rPr lang="en-US" sz="2600" dirty="0" err="1"/>
              <a:t>imprest</a:t>
            </a:r>
            <a:r>
              <a:rPr lang="en-US" sz="2600" dirty="0"/>
              <a:t> basis. This means that when the fund gets low on cash it is replenished. The petty cash custodian is always responsible for the cash in the fund. This is an excellent internal control.</a:t>
            </a:r>
          </a:p>
          <a:p>
            <a:endParaRPr lang="en-US" dirty="0"/>
          </a:p>
        </p:txBody>
      </p:sp>
      <p:sp>
        <p:nvSpPr>
          <p:cNvPr id="57346"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CA18433-FF08-403A-B9D2-9EBC772413E5}" type="slidenum">
              <a:rPr lang="en-US" smtClean="0">
                <a:solidFill>
                  <a:schemeClr val="bg1"/>
                </a:solidFill>
                <a:cs typeface="Arial" charset="0"/>
              </a:rPr>
              <a:pPr/>
              <a:t>37</a:t>
            </a:fld>
            <a:endParaRPr lang="en-US" dirty="0">
              <a:solidFill>
                <a:schemeClr val="bg1"/>
              </a:solidFill>
              <a:cs typeface="Arial" charset="0"/>
            </a:endParaRPr>
          </a:p>
        </p:txBody>
      </p:sp>
    </p:spTree>
    <p:extLst>
      <p:ext uri="{BB962C8B-B14F-4D97-AF65-F5344CB8AC3E}">
        <p14:creationId xmlns:p14="http://schemas.microsoft.com/office/powerpoint/2010/main" val="189590744"/>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Establishing Petty Cash Funds</a:t>
            </a:r>
          </a:p>
        </p:txBody>
      </p:sp>
      <p:sp>
        <p:nvSpPr>
          <p:cNvPr id="2" name="Content Placeholder 1"/>
          <p:cNvSpPr>
            <a:spLocks noGrp="1"/>
          </p:cNvSpPr>
          <p:nvPr>
            <p:ph idx="1"/>
          </p:nvPr>
        </p:nvSpPr>
        <p:spPr/>
        <p:txBody>
          <a:bodyPr/>
          <a:lstStyle/>
          <a:p>
            <a:pPr>
              <a:lnSpc>
                <a:spcPct val="90000"/>
              </a:lnSpc>
              <a:spcAft>
                <a:spcPts val="0"/>
              </a:spcAft>
              <a:defRPr/>
            </a:pPr>
            <a:r>
              <a:rPr lang="en-US" sz="2600" dirty="0">
                <a:effectLst>
                  <a:outerShdw blurRad="38100" dist="38100" dir="2700000" algn="tl">
                    <a:srgbClr val="FFFFFF"/>
                  </a:outerShdw>
                </a:effectLst>
              </a:rPr>
              <a:t>In this </a:t>
            </a:r>
            <a:r>
              <a:rPr lang="en-US" sz="2600" b="1" dirty="0">
                <a:solidFill>
                  <a:schemeClr val="bg2"/>
                </a:solidFill>
                <a:effectLst>
                  <a:outerShdw blurRad="38100" dist="38100" dir="2700000" algn="tl">
                    <a:srgbClr val="FFFFFF"/>
                  </a:outerShdw>
                </a:effectLst>
              </a:rPr>
              <a:t>Asset Exchange Transaction</a:t>
            </a:r>
            <a:r>
              <a:rPr lang="en-US" sz="2600" dirty="0">
                <a:effectLst>
                  <a:outerShdw blurRad="38100" dist="38100" dir="2700000" algn="tl">
                    <a:srgbClr val="FFFFFF"/>
                  </a:outerShdw>
                </a:effectLst>
              </a:rPr>
              <a:t>, the treasurer prepares a $300 check payable to the petty cash custodian.</a:t>
            </a:r>
          </a:p>
          <a:p>
            <a:pPr>
              <a:lnSpc>
                <a:spcPct val="90000"/>
              </a:lnSpc>
              <a:spcAft>
                <a:spcPts val="0"/>
              </a:spcAft>
              <a:defRPr/>
            </a:pPr>
            <a:r>
              <a:rPr lang="en-US" sz="2600" dirty="0">
                <a:effectLst>
                  <a:outerShdw blurRad="38100" dist="38100" dir="2700000" algn="tl">
                    <a:srgbClr val="FFFFFF"/>
                  </a:outerShdw>
                </a:effectLst>
              </a:rPr>
              <a:t>The petty cash custodian takes the check to the bank and gets $300 cash for the fund.</a:t>
            </a: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38</a:t>
            </a:fld>
            <a:endParaRPr lang="en-US" dirty="0">
              <a:solidFill>
                <a:schemeClr val="bg1"/>
              </a:solidFill>
              <a:cs typeface="Arial" charset="0"/>
            </a:endParaRPr>
          </a:p>
        </p:txBody>
      </p:sp>
      <p:graphicFrame>
        <p:nvGraphicFramePr>
          <p:cNvPr id="3" name="Table 2">
            <a:extLst>
              <a:ext uri="{FF2B5EF4-FFF2-40B4-BE49-F238E27FC236}">
                <a16:creationId xmlns:a16="http://schemas.microsoft.com/office/drawing/2014/main" xmlns="" id="{EB8A8DC8-AD4E-4F64-9A11-ABB9122ABAE3}"/>
              </a:ext>
            </a:extLst>
          </p:cNvPr>
          <p:cNvGraphicFramePr>
            <a:graphicFrameLocks noGrp="1"/>
          </p:cNvGraphicFramePr>
          <p:nvPr>
            <p:extLst>
              <p:ext uri="{D42A27DB-BD31-4B8C-83A1-F6EECF244321}">
                <p14:modId xmlns:p14="http://schemas.microsoft.com/office/powerpoint/2010/main" val="2540958091"/>
              </p:ext>
            </p:extLst>
          </p:nvPr>
        </p:nvGraphicFramePr>
        <p:xfrm>
          <a:off x="1719580" y="3657600"/>
          <a:ext cx="5704840" cy="1154811"/>
        </p:xfrm>
        <a:graphic>
          <a:graphicData uri="http://schemas.openxmlformats.org/drawingml/2006/table">
            <a:tbl>
              <a:tblPr>
                <a:tableStyleId>{5C22544A-7EE6-4342-B048-85BDC9FD1C3A}</a:tableStyleId>
              </a:tblPr>
              <a:tblGrid>
                <a:gridCol w="304800">
                  <a:extLst>
                    <a:ext uri="{9D8B030D-6E8A-4147-A177-3AD203B41FA5}">
                      <a16:colId xmlns:a16="http://schemas.microsoft.com/office/drawing/2014/main" xmlns="" val="2287108555"/>
                    </a:ext>
                  </a:extLst>
                </a:gridCol>
                <a:gridCol w="2881663">
                  <a:extLst>
                    <a:ext uri="{9D8B030D-6E8A-4147-A177-3AD203B41FA5}">
                      <a16:colId xmlns:a16="http://schemas.microsoft.com/office/drawing/2014/main" xmlns="" val="616977163"/>
                    </a:ext>
                  </a:extLst>
                </a:gridCol>
                <a:gridCol w="182680">
                  <a:extLst>
                    <a:ext uri="{9D8B030D-6E8A-4147-A177-3AD203B41FA5}">
                      <a16:colId xmlns:a16="http://schemas.microsoft.com/office/drawing/2014/main" xmlns="" val="467829784"/>
                    </a:ext>
                  </a:extLst>
                </a:gridCol>
                <a:gridCol w="1126657">
                  <a:extLst>
                    <a:ext uri="{9D8B030D-6E8A-4147-A177-3AD203B41FA5}">
                      <a16:colId xmlns:a16="http://schemas.microsoft.com/office/drawing/2014/main" xmlns="" val="1180602570"/>
                    </a:ext>
                  </a:extLst>
                </a:gridCol>
                <a:gridCol w="228600">
                  <a:extLst>
                    <a:ext uri="{9D8B030D-6E8A-4147-A177-3AD203B41FA5}">
                      <a16:colId xmlns:a16="http://schemas.microsoft.com/office/drawing/2014/main" xmlns="" val="498375644"/>
                    </a:ext>
                  </a:extLst>
                </a:gridCol>
                <a:gridCol w="980440">
                  <a:extLst>
                    <a:ext uri="{9D8B030D-6E8A-4147-A177-3AD203B41FA5}">
                      <a16:colId xmlns:a16="http://schemas.microsoft.com/office/drawing/2014/main" xmlns="" val="3765827425"/>
                    </a:ext>
                  </a:extLst>
                </a:gridCol>
              </a:tblGrid>
              <a:tr h="423545">
                <a:tc>
                  <a:txBody>
                    <a:bodyPr/>
                    <a:lstStyle/>
                    <a:p>
                      <a:pPr marL="0" marR="0">
                        <a:lnSpc>
                          <a:spcPct val="107000"/>
                        </a:lnSpc>
                        <a:spcBef>
                          <a:spcPts val="0"/>
                        </a:spcBef>
                        <a:spcAft>
                          <a:spcPts val="800"/>
                        </a:spcAft>
                      </a:pPr>
                      <a:r>
                        <a:rPr lang="en-US" sz="2000" dirty="0">
                          <a:effectLst/>
                          <a:highlight>
                            <a:srgbClr val="0000FF"/>
                          </a:highlight>
                          <a:latin typeface="+mn-lt"/>
                          <a:ea typeface="Tahoma" panose="020B0604030504040204" pitchFamily="34" charset="0"/>
                          <a:cs typeface="Tahoma" panose="020B0604030504040204" pitchFamily="34" charset="0"/>
                        </a:rPr>
                        <a:t> </a:t>
                      </a:r>
                      <a:endParaRPr lang="en-US" sz="20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2000" dirty="0">
                          <a:effectLst/>
                          <a:latin typeface="+mn-lt"/>
                          <a:ea typeface="Tahoma" panose="020B0604030504040204" pitchFamily="34" charset="0"/>
                          <a:cs typeface="Tahoma" panose="020B0604030504040204" pitchFamily="34" charset="0"/>
                        </a:rPr>
                        <a:t> Account Title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r>
                        <a:rPr lang="en-US" sz="20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ctr">
                        <a:lnSpc>
                          <a:spcPct val="107000"/>
                        </a:lnSpc>
                        <a:spcBef>
                          <a:spcPts val="0"/>
                        </a:spcBef>
                        <a:spcAft>
                          <a:spcPts val="800"/>
                        </a:spcAft>
                      </a:pPr>
                      <a:r>
                        <a:rPr lang="en-US" sz="2000" dirty="0">
                          <a:effectLst/>
                          <a:latin typeface="+mn-lt"/>
                          <a:ea typeface="Tahoma" panose="020B0604030504040204" pitchFamily="34" charset="0"/>
                          <a:cs typeface="Tahoma" panose="020B0604030504040204" pitchFamily="34" charset="0"/>
                        </a:rPr>
                        <a:t>Debit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endParaRPr lang="en-US" sz="20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ctr">
                        <a:lnSpc>
                          <a:spcPct val="107000"/>
                        </a:lnSpc>
                        <a:spcBef>
                          <a:spcPts val="0"/>
                        </a:spcBef>
                        <a:spcAft>
                          <a:spcPts val="800"/>
                        </a:spcAft>
                      </a:pPr>
                      <a:r>
                        <a:rPr lang="en-US" sz="2000" dirty="0">
                          <a:effectLst/>
                          <a:latin typeface="+mn-lt"/>
                          <a:ea typeface="Tahoma" panose="020B0604030504040204" pitchFamily="34" charset="0"/>
                          <a:cs typeface="Tahoma" panose="020B0604030504040204" pitchFamily="34" charset="0"/>
                        </a:rPr>
                        <a:t>Credit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1132510674"/>
                  </a:ext>
                </a:extLst>
              </a:tr>
              <a:tr h="323850">
                <a:tc>
                  <a:txBody>
                    <a:bodyPr/>
                    <a:lstStyle/>
                    <a:p>
                      <a:pPr marL="0" marR="0">
                        <a:lnSpc>
                          <a:spcPct val="107000"/>
                        </a:lnSpc>
                        <a:spcBef>
                          <a:spcPts val="0"/>
                        </a:spcBef>
                        <a:spcAft>
                          <a:spcPts val="800"/>
                        </a:spcAft>
                      </a:pPr>
                      <a:endParaRPr lang="en-US" sz="20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2000" dirty="0">
                          <a:effectLst/>
                          <a:latin typeface="+mn-lt"/>
                          <a:ea typeface="Tahoma" panose="020B0604030504040204" pitchFamily="34" charset="0"/>
                          <a:cs typeface="Tahoma" panose="020B0604030504040204" pitchFamily="34" charset="0"/>
                        </a:rPr>
                        <a:t>Petty Cash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r>
                        <a:rPr lang="en-US" sz="20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r>
                        <a:rPr lang="en-US" sz="2000" dirty="0">
                          <a:effectLst/>
                          <a:latin typeface="+mn-lt"/>
                          <a:ea typeface="Tahoma" panose="020B0604030504040204" pitchFamily="34" charset="0"/>
                          <a:cs typeface="Tahoma" panose="020B0604030504040204" pitchFamily="34" charset="0"/>
                        </a:rPr>
                        <a:t>300.00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r>
                        <a:rPr lang="en-US" sz="20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endParaRPr lang="en-US" sz="20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3596306729"/>
                  </a:ext>
                </a:extLst>
              </a:tr>
              <a:tr h="395605">
                <a:tc>
                  <a:txBody>
                    <a:bodyPr/>
                    <a:lstStyle/>
                    <a:p>
                      <a:pPr marL="0" marR="0">
                        <a:lnSpc>
                          <a:spcPct val="107000"/>
                        </a:lnSpc>
                        <a:spcBef>
                          <a:spcPts val="0"/>
                        </a:spcBef>
                        <a:spcAft>
                          <a:spcPts val="800"/>
                        </a:spcAft>
                      </a:pPr>
                      <a:r>
                        <a:rPr lang="en-US" sz="2000" dirty="0">
                          <a:effectLst/>
                          <a:highlight>
                            <a:srgbClr val="0000FF"/>
                          </a:highlight>
                          <a:latin typeface="+mn-lt"/>
                          <a:ea typeface="Tahoma" panose="020B0604030504040204" pitchFamily="34" charset="0"/>
                          <a:cs typeface="Tahoma" panose="020B0604030504040204" pitchFamily="34" charset="0"/>
                        </a:rPr>
                        <a:t> </a:t>
                      </a:r>
                      <a:endParaRPr lang="en-US" sz="20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2000" dirty="0">
                          <a:effectLst/>
                          <a:latin typeface="+mn-lt"/>
                          <a:ea typeface="Tahoma" panose="020B0604030504040204" pitchFamily="34" charset="0"/>
                          <a:cs typeface="Tahoma" panose="020B0604030504040204" pitchFamily="34" charset="0"/>
                        </a:rPr>
                        <a:t>     Cash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r>
                        <a:rPr lang="en-US" sz="20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endParaRPr lang="en-US" sz="20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r>
                        <a:rPr lang="en-US" sz="20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r>
                        <a:rPr lang="en-US" sz="2000" dirty="0">
                          <a:effectLst/>
                          <a:latin typeface="+mn-lt"/>
                          <a:ea typeface="Tahoma" panose="020B0604030504040204" pitchFamily="34" charset="0"/>
                          <a:cs typeface="Tahoma" panose="020B0604030504040204" pitchFamily="34" charset="0"/>
                        </a:rPr>
                        <a:t>300.00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653119157"/>
                  </a:ext>
                </a:extLst>
              </a:tr>
            </a:tbl>
          </a:graphicData>
        </a:graphic>
      </p:graphicFrame>
    </p:spTree>
    <p:extLst>
      <p:ext uri="{BB962C8B-B14F-4D97-AF65-F5344CB8AC3E}">
        <p14:creationId xmlns:p14="http://schemas.microsoft.com/office/powerpoint/2010/main" val="3491144219"/>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COSO Components</a:t>
            </a:r>
          </a:p>
        </p:txBody>
      </p:sp>
      <p:sp>
        <p:nvSpPr>
          <p:cNvPr id="2" name="Content Placeholder 1"/>
          <p:cNvSpPr>
            <a:spLocks noGrp="1"/>
          </p:cNvSpPr>
          <p:nvPr>
            <p:ph idx="1"/>
          </p:nvPr>
        </p:nvSpPr>
        <p:spPr/>
        <p:txBody>
          <a:bodyPr/>
          <a:lstStyle/>
          <a:p>
            <a:pPr>
              <a:spcBef>
                <a:spcPct val="50000"/>
              </a:spcBef>
            </a:pPr>
            <a:r>
              <a:rPr lang="en-US" sz="2600" dirty="0">
                <a:ea typeface="Tahoma" panose="020B0604030504040204" pitchFamily="34" charset="0"/>
                <a:cs typeface="Tahoma" panose="020B0604030504040204" pitchFamily="34" charset="0"/>
              </a:rPr>
              <a:t>The five interrelated COSO components include</a:t>
            </a:r>
            <a:r>
              <a:rPr lang="en-US" sz="2600" dirty="0" smtClean="0">
                <a:ea typeface="Tahoma" panose="020B0604030504040204" pitchFamily="34" charset="0"/>
                <a:cs typeface="Tahoma" panose="020B0604030504040204" pitchFamily="34" charset="0"/>
              </a:rPr>
              <a:t>:</a:t>
            </a:r>
          </a:p>
          <a:p>
            <a:pPr lvl="1">
              <a:buClr>
                <a:srgbClr val="000000"/>
              </a:buClr>
            </a:pPr>
            <a:r>
              <a:rPr lang="en-US" sz="2600" b="1" dirty="0" smtClean="0">
                <a:solidFill>
                  <a:srgbClr val="C30C20"/>
                </a:solidFill>
              </a:rPr>
              <a:t>Control Environment</a:t>
            </a:r>
          </a:p>
          <a:p>
            <a:pPr lvl="1">
              <a:buClr>
                <a:srgbClr val="000000"/>
              </a:buClr>
            </a:pPr>
            <a:r>
              <a:rPr lang="en-US" sz="2600" b="1" dirty="0" smtClean="0">
                <a:solidFill>
                  <a:srgbClr val="C30C20"/>
                </a:solidFill>
              </a:rPr>
              <a:t>Control Activities</a:t>
            </a:r>
            <a:endParaRPr lang="en-US" sz="2600" b="1" dirty="0">
              <a:solidFill>
                <a:srgbClr val="C30C20"/>
              </a:solidFill>
            </a:endParaRPr>
          </a:p>
          <a:p>
            <a:pPr lvl="1">
              <a:buClr>
                <a:srgbClr val="000000"/>
              </a:buClr>
            </a:pPr>
            <a:r>
              <a:rPr lang="en-US" sz="2600" b="1" dirty="0" smtClean="0">
                <a:solidFill>
                  <a:srgbClr val="C30C20"/>
                </a:solidFill>
              </a:rPr>
              <a:t>Risk Assessment</a:t>
            </a:r>
          </a:p>
          <a:p>
            <a:pPr lvl="1">
              <a:buClr>
                <a:srgbClr val="000000"/>
              </a:buClr>
            </a:pPr>
            <a:r>
              <a:rPr lang="en-US" sz="2600" b="1" dirty="0" smtClean="0">
                <a:solidFill>
                  <a:srgbClr val="C30C20"/>
                </a:solidFill>
              </a:rPr>
              <a:t>Information and Communication</a:t>
            </a:r>
          </a:p>
          <a:p>
            <a:pPr lvl="1">
              <a:buClr>
                <a:srgbClr val="000000"/>
              </a:buClr>
            </a:pPr>
            <a:r>
              <a:rPr lang="en-US" sz="2600" b="1" dirty="0" smtClean="0">
                <a:solidFill>
                  <a:srgbClr val="C30C20"/>
                </a:solidFill>
              </a:rPr>
              <a:t>Monitoring</a:t>
            </a:r>
          </a:p>
          <a:p>
            <a:pPr marL="0" indent="0">
              <a:spcBef>
                <a:spcPct val="50000"/>
              </a:spcBef>
              <a:buNone/>
            </a:pPr>
            <a:endParaRPr lang="en-US" sz="2600" b="1" dirty="0" smtClean="0">
              <a:solidFill>
                <a:srgbClr val="C30C20"/>
              </a:solidFill>
              <a:ea typeface="Tahoma" panose="020B0604030504040204" pitchFamily="34" charset="0"/>
              <a:cs typeface="Tahoma" panose="020B0604030504040204" pitchFamily="34" charset="0"/>
            </a:endParaRPr>
          </a:p>
          <a:p>
            <a:endParaRPr lang="en-US" dirty="0"/>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solidFill>
                  <a:schemeClr val="bg1"/>
                </a:solidFill>
              </a:rPr>
              <a:t>  6-</a:t>
            </a:r>
            <a:fld id="{86103F27-AA34-4069-B652-A178AD0674B3}" type="slidenum">
              <a:rPr lang="en-US" smtClean="0">
                <a:solidFill>
                  <a:schemeClr val="bg1"/>
                </a:solidFill>
              </a:rPr>
              <a:pPr>
                <a:defRPr/>
              </a:pPr>
              <a:t>3</a:t>
            </a:fld>
            <a:endParaRPr lang="en-US" dirty="0">
              <a:solidFill>
                <a:schemeClr val="bg1"/>
              </a:solidFill>
            </a:endParaRPr>
          </a:p>
        </p:txBody>
      </p:sp>
    </p:spTree>
    <p:extLst>
      <p:ext uri="{BB962C8B-B14F-4D97-AF65-F5344CB8AC3E}">
        <p14:creationId xmlns:p14="http://schemas.microsoft.com/office/powerpoint/2010/main" val="36810669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sz="4000" b="1" dirty="0">
                <a:solidFill>
                  <a:srgbClr val="C30C20"/>
                </a:solidFill>
                <a:ea typeface="Tahoma" panose="020B0604030504040204" pitchFamily="34" charset="0"/>
                <a:cs typeface="Tahoma" panose="020B0604030504040204" pitchFamily="34" charset="0"/>
              </a:rPr>
              <a:t>Exhibit 6.4: Petty Cash Voucher</a:t>
            </a:r>
            <a:endParaRPr lang="en-US" sz="4000" b="1" i="1" dirty="0">
              <a:solidFill>
                <a:srgbClr val="C30C20"/>
              </a:solidFill>
              <a:ea typeface="Tahoma" panose="020B0604030504040204" pitchFamily="34" charset="0"/>
              <a:cs typeface="Tahoma" panose="020B0604030504040204" pitchFamily="34" charset="0"/>
            </a:endParaRPr>
          </a:p>
        </p:txBody>
      </p:sp>
      <p:sp>
        <p:nvSpPr>
          <p:cNvPr id="57346"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CA18433-FF08-403A-B9D2-9EBC772413E5}" type="slidenum">
              <a:rPr lang="en-US" smtClean="0">
                <a:solidFill>
                  <a:schemeClr val="bg1"/>
                </a:solidFill>
                <a:cs typeface="Arial" charset="0"/>
              </a:rPr>
              <a:pPr/>
              <a:t>39</a:t>
            </a:fld>
            <a:endParaRPr lang="en-US" dirty="0">
              <a:solidFill>
                <a:schemeClr val="bg1"/>
              </a:solidFill>
              <a:cs typeface="Arial" charset="0"/>
            </a:endParaRPr>
          </a:p>
        </p:txBody>
      </p:sp>
      <p:sp>
        <p:nvSpPr>
          <p:cNvPr id="57349" name="Text Box 8"/>
          <p:cNvSpPr txBox="1">
            <a:spLocks noChangeArrowheads="1"/>
          </p:cNvSpPr>
          <p:nvPr/>
        </p:nvSpPr>
        <p:spPr bwMode="auto">
          <a:xfrm>
            <a:off x="7586663" y="2038350"/>
            <a:ext cx="914400" cy="457200"/>
          </a:xfrm>
          <a:prstGeom prst="rect">
            <a:avLst/>
          </a:prstGeom>
          <a:noFill/>
          <a:ln w="9525">
            <a:noFill/>
            <a:miter lim="800000"/>
            <a:headEnd/>
            <a:tailEnd/>
          </a:ln>
        </p:spPr>
        <p:txBody>
          <a:bodyPr>
            <a:spAutoFit/>
          </a:bodyPr>
          <a:lstStyle/>
          <a:p>
            <a:pPr>
              <a:spcBef>
                <a:spcPct val="50000"/>
              </a:spcBef>
            </a:pPr>
            <a:r>
              <a:rPr lang="en-US" sz="2400" dirty="0">
                <a:latin typeface="Tahoma"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2321812060"/>
              </p:ext>
            </p:extLst>
          </p:nvPr>
        </p:nvGraphicFramePr>
        <p:xfrm>
          <a:off x="876300" y="1566569"/>
          <a:ext cx="7848600" cy="2624431"/>
        </p:xfrm>
        <a:graphic>
          <a:graphicData uri="http://schemas.openxmlformats.org/drawingml/2006/table">
            <a:tbl>
              <a:tblPr firstRow="1" firstCol="1" bandRow="1"/>
              <a:tblGrid>
                <a:gridCol w="3209984"/>
                <a:gridCol w="336991"/>
                <a:gridCol w="1862655"/>
                <a:gridCol w="610765"/>
                <a:gridCol w="1828205"/>
              </a:tblGrid>
              <a:tr h="454624">
                <a:tc gridSpan="3">
                  <a:txBody>
                    <a:bodyPr/>
                    <a:lstStyle/>
                    <a:p>
                      <a:pPr marL="0" marR="0">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Petty Cash Voucher No</a:t>
                      </a:r>
                      <a:r>
                        <a:rPr lang="en-US" sz="2100" dirty="0" smtClean="0">
                          <a:effectLst/>
                          <a:latin typeface="+mn-lt"/>
                          <a:ea typeface="Calibri" panose="020F0502020204030204" pitchFamily="34" charset="0"/>
                          <a:cs typeface="Times New Roman" panose="02020603050405020304" pitchFamily="18" charset="0"/>
                        </a:rPr>
                        <a:t>.</a:t>
                      </a:r>
                      <a:r>
                        <a:rPr lang="en-US" sz="2100" baseline="0" dirty="0" smtClean="0">
                          <a:effectLst/>
                          <a:latin typeface="+mn-lt"/>
                          <a:ea typeface="Calibri" panose="020F0502020204030204" pitchFamily="34" charset="0"/>
                          <a:cs typeface="Times New Roman" panose="02020603050405020304" pitchFamily="18" charset="0"/>
                        </a:rPr>
                        <a:t> </a:t>
                      </a:r>
                      <a:r>
                        <a:rPr lang="en-US" sz="2100" dirty="0" smtClean="0">
                          <a:effectLst/>
                          <a:latin typeface="+mn-lt"/>
                          <a:ea typeface="Calibri" panose="020F0502020204030204" pitchFamily="34" charset="0"/>
                          <a:cs typeface="Times New Roman" panose="02020603050405020304" pitchFamily="18" charset="0"/>
                        </a:rPr>
                        <a:t>_____________</a:t>
                      </a:r>
                      <a:endParaRPr lang="en-US" sz="1700" dirty="0">
                        <a:effectLst/>
                        <a:latin typeface="+mn-lt"/>
                        <a:ea typeface="Calibri" panose="020F0502020204030204" pitchFamily="34" charset="0"/>
                        <a:cs typeface="Times New Roman" panose="02020603050405020304" pitchFamily="18" charset="0"/>
                      </a:endParaRPr>
                    </a:p>
                  </a:txBody>
                  <a:tcPr marL="104079" marR="10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800"/>
                        </a:spcAft>
                      </a:pPr>
                      <a:r>
                        <a:rPr lang="en-US" sz="2100" b="1" dirty="0">
                          <a:effectLst/>
                          <a:latin typeface="+mn-lt"/>
                          <a:ea typeface="Calibri" panose="020F0502020204030204" pitchFamily="34" charset="0"/>
                          <a:cs typeface="Times New Roman" panose="02020603050405020304" pitchFamily="18" charset="0"/>
                        </a:rPr>
                        <a:t> </a:t>
                      </a:r>
                      <a:endParaRPr lang="en-US" sz="1700" dirty="0">
                        <a:effectLst/>
                        <a:latin typeface="+mn-lt"/>
                        <a:ea typeface="Calibri" panose="020F0502020204030204" pitchFamily="34" charset="0"/>
                        <a:cs typeface="Times New Roman" panose="02020603050405020304" pitchFamily="18" charset="0"/>
                      </a:endParaRPr>
                    </a:p>
                  </a:txBody>
                  <a:tcPr marL="104079" marR="10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r>
              <a:tr h="346448">
                <a:tc gridSpan="2">
                  <a:txBody>
                    <a:bodyPr/>
                    <a:lstStyle/>
                    <a:p>
                      <a:pPr marL="0" marR="0">
                        <a:lnSpc>
                          <a:spcPct val="107000"/>
                        </a:lnSpc>
                        <a:spcBef>
                          <a:spcPts val="0"/>
                        </a:spcBef>
                        <a:spcAft>
                          <a:spcPts val="800"/>
                        </a:spcAft>
                      </a:pPr>
                      <a:r>
                        <a:rPr lang="en-US" sz="2100">
                          <a:effectLst/>
                          <a:latin typeface="+mn-lt"/>
                          <a:ea typeface="Calibri" panose="020F0502020204030204" pitchFamily="34" charset="0"/>
                          <a:cs typeface="Times New Roman" panose="02020603050405020304" pitchFamily="18" charset="0"/>
                        </a:rPr>
                        <a:t>To</a:t>
                      </a:r>
                      <a:endParaRPr lang="en-US" sz="1700">
                        <a:effectLst/>
                        <a:latin typeface="+mn-lt"/>
                        <a:ea typeface="Calibri" panose="020F0502020204030204" pitchFamily="34" charset="0"/>
                        <a:cs typeface="Times New Roman" panose="02020603050405020304" pitchFamily="18" charset="0"/>
                      </a:endParaRPr>
                    </a:p>
                  </a:txBody>
                  <a:tcPr marL="104079" marR="10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gridSpan="3">
                  <a:txBody>
                    <a:bodyPr/>
                    <a:lstStyle/>
                    <a:p>
                      <a:pPr marL="0" marR="0">
                        <a:lnSpc>
                          <a:spcPct val="107000"/>
                        </a:lnSpc>
                        <a:spcBef>
                          <a:spcPts val="0"/>
                        </a:spcBef>
                        <a:spcAft>
                          <a:spcPts val="800"/>
                        </a:spcAft>
                      </a:pPr>
                      <a:r>
                        <a:rPr lang="en-US" sz="2100">
                          <a:effectLst/>
                          <a:latin typeface="+mn-lt"/>
                          <a:ea typeface="Calibri" panose="020F0502020204030204" pitchFamily="34" charset="0"/>
                          <a:cs typeface="Times New Roman" panose="02020603050405020304" pitchFamily="18" charset="0"/>
                        </a:rPr>
                        <a:t>Date</a:t>
                      </a:r>
                      <a:endParaRPr lang="en-US" sz="1700">
                        <a:effectLst/>
                        <a:latin typeface="+mn-lt"/>
                        <a:ea typeface="Calibri" panose="020F0502020204030204" pitchFamily="34" charset="0"/>
                        <a:cs typeface="Times New Roman" panose="02020603050405020304" pitchFamily="18" charset="0"/>
                      </a:endParaRPr>
                    </a:p>
                  </a:txBody>
                  <a:tcPr marL="104079" marR="10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r>
              <a:tr h="1385789">
                <a:tc>
                  <a:txBody>
                    <a:bodyPr/>
                    <a:lstStyle/>
                    <a:p>
                      <a:pPr marL="0" marR="0">
                        <a:lnSpc>
                          <a:spcPct val="107000"/>
                        </a:lnSpc>
                        <a:spcBef>
                          <a:spcPts val="0"/>
                        </a:spcBef>
                        <a:spcAft>
                          <a:spcPts val="800"/>
                        </a:spcAft>
                      </a:pPr>
                      <a:r>
                        <a:rPr lang="en-US" sz="2100">
                          <a:effectLst/>
                          <a:latin typeface="+mn-lt"/>
                          <a:ea typeface="Calibri" panose="020F0502020204030204" pitchFamily="34" charset="0"/>
                          <a:cs typeface="Times New Roman" panose="02020603050405020304" pitchFamily="18" charset="0"/>
                        </a:rPr>
                        <a:t>Explanation</a:t>
                      </a:r>
                      <a:endParaRPr lang="en-US" sz="17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100">
                          <a:effectLst/>
                          <a:latin typeface="+mn-lt"/>
                          <a:ea typeface="Calibri" panose="020F0502020204030204" pitchFamily="34" charset="0"/>
                          <a:cs typeface="Times New Roman" panose="02020603050405020304" pitchFamily="18" charset="0"/>
                        </a:rPr>
                        <a:t> </a:t>
                      </a:r>
                      <a:endParaRPr lang="en-US" sz="1700">
                        <a:effectLst/>
                        <a:latin typeface="+mn-lt"/>
                        <a:ea typeface="Calibri" panose="020F0502020204030204" pitchFamily="34" charset="0"/>
                        <a:cs typeface="Times New Roman" panose="02020603050405020304" pitchFamily="18" charset="0"/>
                      </a:endParaRPr>
                    </a:p>
                  </a:txBody>
                  <a:tcPr marL="104079" marR="10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marL="0" marR="0">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Account Number</a:t>
                      </a:r>
                      <a:endParaRPr lang="en-US" sz="1700" dirty="0">
                        <a:effectLst/>
                        <a:latin typeface="+mn-lt"/>
                        <a:ea typeface="Calibri" panose="020F0502020204030204" pitchFamily="34" charset="0"/>
                        <a:cs typeface="Times New Roman" panose="02020603050405020304" pitchFamily="18" charset="0"/>
                      </a:endParaRPr>
                    </a:p>
                  </a:txBody>
                  <a:tcPr marL="104079" marR="10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Amount</a:t>
                      </a:r>
                      <a:endParaRPr lang="en-US" sz="1700" dirty="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 </a:t>
                      </a:r>
                      <a:endParaRPr lang="en-US" sz="1700" dirty="0">
                        <a:effectLst/>
                        <a:latin typeface="+mn-lt"/>
                        <a:ea typeface="Calibri" panose="020F0502020204030204" pitchFamily="34" charset="0"/>
                        <a:cs typeface="Times New Roman" panose="02020603050405020304" pitchFamily="18" charset="0"/>
                      </a:endParaRPr>
                    </a:p>
                  </a:txBody>
                  <a:tcPr marL="104079" marR="10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437570">
                <a:tc gridSpan="2">
                  <a:txBody>
                    <a:bodyPr/>
                    <a:lstStyle/>
                    <a:p>
                      <a:pPr marL="0" marR="0">
                        <a:lnSpc>
                          <a:spcPct val="107000"/>
                        </a:lnSpc>
                        <a:spcBef>
                          <a:spcPts val="0"/>
                        </a:spcBef>
                        <a:spcAft>
                          <a:spcPts val="800"/>
                        </a:spcAft>
                      </a:pPr>
                      <a:r>
                        <a:rPr lang="en-US" sz="2100">
                          <a:effectLst/>
                          <a:latin typeface="+mn-lt"/>
                          <a:ea typeface="Calibri" panose="020F0502020204030204" pitchFamily="34" charset="0"/>
                          <a:cs typeface="Times New Roman" panose="02020603050405020304" pitchFamily="18" charset="0"/>
                        </a:rPr>
                        <a:t>Approved by</a:t>
                      </a:r>
                      <a:endParaRPr lang="en-US" sz="1700">
                        <a:effectLst/>
                        <a:latin typeface="+mn-lt"/>
                        <a:ea typeface="Calibri" panose="020F0502020204030204" pitchFamily="34" charset="0"/>
                        <a:cs typeface="Times New Roman" panose="02020603050405020304" pitchFamily="18" charset="0"/>
                      </a:endParaRPr>
                    </a:p>
                  </a:txBody>
                  <a:tcPr marL="104079" marR="10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gridSpan="3">
                  <a:txBody>
                    <a:bodyPr/>
                    <a:lstStyle/>
                    <a:p>
                      <a:pPr marL="0" marR="0">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Received By</a:t>
                      </a:r>
                      <a:endParaRPr lang="en-US" sz="1700" dirty="0">
                        <a:effectLst/>
                        <a:latin typeface="+mn-lt"/>
                        <a:ea typeface="Calibri" panose="020F0502020204030204" pitchFamily="34" charset="0"/>
                        <a:cs typeface="Times New Roman" panose="02020603050405020304" pitchFamily="18" charset="0"/>
                      </a:endParaRPr>
                    </a:p>
                  </a:txBody>
                  <a:tcPr marL="104079" marR="104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405011642"/>
      </p:ext>
    </p:extLst>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Using Petty Cash Funds</a:t>
            </a:r>
          </a:p>
        </p:txBody>
      </p:sp>
      <p:sp>
        <p:nvSpPr>
          <p:cNvPr id="2" name="Content Placeholder 1"/>
          <p:cNvSpPr>
            <a:spLocks noGrp="1"/>
          </p:cNvSpPr>
          <p:nvPr>
            <p:ph idx="1"/>
          </p:nvPr>
        </p:nvSpPr>
        <p:spPr/>
        <p:txBody>
          <a:bodyPr/>
          <a:lstStyle/>
          <a:p>
            <a:pPr marL="0" indent="0">
              <a:buNone/>
            </a:pPr>
            <a:r>
              <a:rPr lang="en-US" sz="2200" dirty="0"/>
              <a:t>During the month the petty cash custodian paid out $78.40 for FedEx deliveries, $43.60 for late-working employee meals, $28 for cab fare to the airport for a salesperson, and $66.00 for office postage stamps. The petty cash custodian asked for and received a receipt for each disbursement made this month. The fund is getting low on cash so the petty cash custodian requests that the fund be replenished.</a:t>
            </a: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40</a:t>
            </a:fld>
            <a:endParaRPr lang="en-US" dirty="0">
              <a:solidFill>
                <a:schemeClr val="bg1"/>
              </a:solidFill>
              <a:cs typeface="Arial" charset="0"/>
            </a:endParaRPr>
          </a:p>
        </p:txBody>
      </p:sp>
      <p:graphicFrame>
        <p:nvGraphicFramePr>
          <p:cNvPr id="3" name="Table 2">
            <a:extLst>
              <a:ext uri="{FF2B5EF4-FFF2-40B4-BE49-F238E27FC236}">
                <a16:creationId xmlns:a16="http://schemas.microsoft.com/office/drawing/2014/main" xmlns="" id="{EB8A8DC8-AD4E-4F64-9A11-ABB9122ABAE3}"/>
              </a:ext>
            </a:extLst>
          </p:cNvPr>
          <p:cNvGraphicFramePr>
            <a:graphicFrameLocks noGrp="1"/>
          </p:cNvGraphicFramePr>
          <p:nvPr>
            <p:extLst>
              <p:ext uri="{D42A27DB-BD31-4B8C-83A1-F6EECF244321}">
                <p14:modId xmlns:p14="http://schemas.microsoft.com/office/powerpoint/2010/main" val="2383717046"/>
              </p:ext>
            </p:extLst>
          </p:nvPr>
        </p:nvGraphicFramePr>
        <p:xfrm>
          <a:off x="1915160" y="3505200"/>
          <a:ext cx="5704840" cy="2221614"/>
        </p:xfrm>
        <a:graphic>
          <a:graphicData uri="http://schemas.openxmlformats.org/drawingml/2006/table">
            <a:tbl>
              <a:tblPr>
                <a:tableStyleId>{5C22544A-7EE6-4342-B048-85BDC9FD1C3A}</a:tableStyleId>
              </a:tblPr>
              <a:tblGrid>
                <a:gridCol w="304800">
                  <a:extLst>
                    <a:ext uri="{9D8B030D-6E8A-4147-A177-3AD203B41FA5}">
                      <a16:colId xmlns:a16="http://schemas.microsoft.com/office/drawing/2014/main" xmlns="" val="2287108555"/>
                    </a:ext>
                  </a:extLst>
                </a:gridCol>
                <a:gridCol w="2881663">
                  <a:extLst>
                    <a:ext uri="{9D8B030D-6E8A-4147-A177-3AD203B41FA5}">
                      <a16:colId xmlns:a16="http://schemas.microsoft.com/office/drawing/2014/main" xmlns="" val="616977163"/>
                    </a:ext>
                  </a:extLst>
                </a:gridCol>
                <a:gridCol w="182680">
                  <a:extLst>
                    <a:ext uri="{9D8B030D-6E8A-4147-A177-3AD203B41FA5}">
                      <a16:colId xmlns:a16="http://schemas.microsoft.com/office/drawing/2014/main" xmlns="" val="467829784"/>
                    </a:ext>
                  </a:extLst>
                </a:gridCol>
                <a:gridCol w="1126657">
                  <a:extLst>
                    <a:ext uri="{9D8B030D-6E8A-4147-A177-3AD203B41FA5}">
                      <a16:colId xmlns:a16="http://schemas.microsoft.com/office/drawing/2014/main" xmlns="" val="1180602570"/>
                    </a:ext>
                  </a:extLst>
                </a:gridCol>
                <a:gridCol w="228600">
                  <a:extLst>
                    <a:ext uri="{9D8B030D-6E8A-4147-A177-3AD203B41FA5}">
                      <a16:colId xmlns:a16="http://schemas.microsoft.com/office/drawing/2014/main" xmlns="" val="498375644"/>
                    </a:ext>
                  </a:extLst>
                </a:gridCol>
                <a:gridCol w="980440">
                  <a:extLst>
                    <a:ext uri="{9D8B030D-6E8A-4147-A177-3AD203B41FA5}">
                      <a16:colId xmlns:a16="http://schemas.microsoft.com/office/drawing/2014/main" xmlns="" val="3765827425"/>
                    </a:ext>
                  </a:extLst>
                </a:gridCol>
              </a:tblGrid>
              <a:tr h="303047">
                <a:tc>
                  <a:txBody>
                    <a:bodyPr/>
                    <a:lstStyle/>
                    <a:p>
                      <a:pPr marL="0" marR="0">
                        <a:lnSpc>
                          <a:spcPct val="107000"/>
                        </a:lnSpc>
                        <a:spcBef>
                          <a:spcPts val="0"/>
                        </a:spcBef>
                        <a:spcAft>
                          <a:spcPts val="800"/>
                        </a:spcAft>
                      </a:pPr>
                      <a:r>
                        <a:rPr lang="en-US" sz="1800" dirty="0">
                          <a:effectLst/>
                          <a:highlight>
                            <a:srgbClr val="0000FF"/>
                          </a:highlight>
                          <a:latin typeface="+mn-lt"/>
                          <a:ea typeface="Tahoma" panose="020B0604030504040204" pitchFamily="34" charset="0"/>
                          <a:cs typeface="Tahoma" panose="020B0604030504040204" pitchFamily="34" charset="0"/>
                        </a:rPr>
                        <a:t> </a:t>
                      </a: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Account Title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ct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Debit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ct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Credit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1132510674"/>
                  </a:ext>
                </a:extLst>
              </a:tr>
              <a:tr h="310630">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Miscellaneous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216.00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3596306729"/>
                  </a:ext>
                </a:extLst>
              </a:tr>
              <a:tr h="274085">
                <a:tc>
                  <a:txBody>
                    <a:bodyPr/>
                    <a:lstStyle/>
                    <a:p>
                      <a:pPr marL="0" marR="0">
                        <a:lnSpc>
                          <a:spcPct val="107000"/>
                        </a:lnSpc>
                        <a:spcBef>
                          <a:spcPts val="0"/>
                        </a:spcBef>
                        <a:spcAft>
                          <a:spcPts val="800"/>
                        </a:spcAft>
                      </a:pPr>
                      <a:r>
                        <a:rPr lang="en-US" sz="1800" dirty="0">
                          <a:effectLst/>
                          <a:highlight>
                            <a:srgbClr val="0000FF"/>
                          </a:highlight>
                          <a:latin typeface="+mn-lt"/>
                          <a:ea typeface="Tahoma" panose="020B0604030504040204" pitchFamily="34" charset="0"/>
                          <a:cs typeface="Tahoma" panose="020B0604030504040204" pitchFamily="34" charset="0"/>
                        </a:rPr>
                        <a:t> </a:t>
                      </a: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Petty Cash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216.00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653119157"/>
                  </a:ext>
                </a:extLst>
              </a:tr>
              <a:tr h="265376">
                <a:tc gridSpan="6">
                  <a:txBody>
                    <a:bodyPr/>
                    <a:lstStyle/>
                    <a:p>
                      <a:pPr marL="0" marR="0">
                        <a:lnSpc>
                          <a:spcPct val="107000"/>
                        </a:lnSpc>
                        <a:spcBef>
                          <a:spcPts val="0"/>
                        </a:spcBef>
                        <a:spcAft>
                          <a:spcPts val="800"/>
                        </a:spcAft>
                      </a:pPr>
                      <a:r>
                        <a:rPr lang="en-US" sz="1800" i="1" dirty="0">
                          <a:effectLst/>
                          <a:latin typeface="+mn-lt"/>
                          <a:ea typeface="Tahoma" panose="020B0604030504040204" pitchFamily="34" charset="0"/>
                          <a:cs typeface="Tahoma" panose="020B0604030504040204" pitchFamily="34" charset="0"/>
                        </a:rPr>
                        <a:t>To record expenses paid from the petty cash fund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hMerge="1">
                  <a:txBody>
                    <a:bodyPr/>
                    <a:lstStyle/>
                    <a:p>
                      <a:pPr marL="0" marR="0">
                        <a:lnSpc>
                          <a:spcPct val="107000"/>
                        </a:lnSpc>
                        <a:spcBef>
                          <a:spcPts val="0"/>
                        </a:spcBef>
                        <a:spcAft>
                          <a:spcPts val="80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hMerge="1">
                  <a:txBody>
                    <a:bodyPr/>
                    <a:lstStyle/>
                    <a:p>
                      <a:pPr marL="0" marR="0">
                        <a:lnSpc>
                          <a:spcPct val="107000"/>
                        </a:lnSpc>
                        <a:spcBef>
                          <a:spcPts val="0"/>
                        </a:spcBef>
                        <a:spcAft>
                          <a:spcPts val="80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hMerge="1">
                  <a:txBody>
                    <a:bodyPr/>
                    <a:lstStyle/>
                    <a:p>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hMerge="1">
                  <a:txBody>
                    <a:bodyPr/>
                    <a:lstStyle/>
                    <a:p>
                      <a:pPr marL="0" marR="0" algn="r">
                        <a:lnSpc>
                          <a:spcPct val="107000"/>
                        </a:lnSpc>
                        <a:spcBef>
                          <a:spcPts val="0"/>
                        </a:spcBef>
                        <a:spcAft>
                          <a:spcPts val="80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hMerge="1">
                  <a:txBody>
                    <a:bodyPr/>
                    <a:lstStyle/>
                    <a:p>
                      <a:pPr marL="0" marR="0" algn="r">
                        <a:lnSpc>
                          <a:spcPct val="107000"/>
                        </a:lnSpc>
                        <a:spcBef>
                          <a:spcPts val="0"/>
                        </a:spcBef>
                        <a:spcAft>
                          <a:spcPts val="80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1467870371"/>
                  </a:ext>
                </a:extLst>
              </a:tr>
              <a:tr h="319339">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Petty Cash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algn="r"/>
                      <a:r>
                        <a:rPr lang="en-US" sz="1800" dirty="0">
                          <a:effectLst/>
                          <a:latin typeface="+mn-lt"/>
                          <a:ea typeface="Tahoma" panose="020B0604030504040204" pitchFamily="34" charset="0"/>
                          <a:cs typeface="Tahoma" panose="020B0604030504040204" pitchFamily="34" charset="0"/>
                        </a:rPr>
                        <a:t>216.00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3958626460"/>
                  </a:ext>
                </a:extLst>
              </a:tr>
              <a:tr h="292357">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Cash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216.00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2083781588"/>
                  </a:ext>
                </a:extLst>
              </a:tr>
              <a:tr h="379456">
                <a:tc gridSpan="6">
                  <a:txBody>
                    <a:bodyPr/>
                    <a:lstStyle/>
                    <a:p>
                      <a:pPr marL="0" marR="0">
                        <a:lnSpc>
                          <a:spcPct val="107000"/>
                        </a:lnSpc>
                        <a:spcBef>
                          <a:spcPts val="0"/>
                        </a:spcBef>
                        <a:spcAft>
                          <a:spcPts val="800"/>
                        </a:spcAft>
                      </a:pPr>
                      <a:r>
                        <a:rPr lang="en-US" sz="1800" i="1" dirty="0">
                          <a:effectLst/>
                          <a:latin typeface="+mn-lt"/>
                          <a:ea typeface="Tahoma" panose="020B0604030504040204" pitchFamily="34" charset="0"/>
                          <a:cs typeface="Tahoma" panose="020B0604030504040204" pitchFamily="34" charset="0"/>
                        </a:rPr>
                        <a:t>To replenish the petty cash fund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hMerge="1">
                  <a:txBody>
                    <a:bodyPr/>
                    <a:lstStyle/>
                    <a:p>
                      <a:pPr marL="0" marR="0">
                        <a:lnSpc>
                          <a:spcPct val="107000"/>
                        </a:lnSpc>
                        <a:spcBef>
                          <a:spcPts val="0"/>
                        </a:spcBef>
                        <a:spcAft>
                          <a:spcPts val="80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hMerge="1">
                  <a:txBody>
                    <a:bodyPr/>
                    <a:lstStyle/>
                    <a:p>
                      <a:pPr marL="0" marR="0">
                        <a:lnSpc>
                          <a:spcPct val="107000"/>
                        </a:lnSpc>
                        <a:spcBef>
                          <a:spcPts val="0"/>
                        </a:spcBef>
                        <a:spcAft>
                          <a:spcPts val="80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hMerge="1">
                  <a:txBody>
                    <a:bodyPr/>
                    <a:lstStyle/>
                    <a:p>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hMerge="1">
                  <a:txBody>
                    <a:bodyPr/>
                    <a:lstStyle/>
                    <a:p>
                      <a:pPr marL="0" marR="0" algn="r">
                        <a:lnSpc>
                          <a:spcPct val="107000"/>
                        </a:lnSpc>
                        <a:spcBef>
                          <a:spcPts val="0"/>
                        </a:spcBef>
                        <a:spcAft>
                          <a:spcPts val="80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hMerge="1">
                  <a:txBody>
                    <a:bodyPr/>
                    <a:lstStyle/>
                    <a:p>
                      <a:pPr marL="0" marR="0" algn="r">
                        <a:lnSpc>
                          <a:spcPct val="107000"/>
                        </a:lnSpc>
                        <a:spcBef>
                          <a:spcPts val="0"/>
                        </a:spcBef>
                        <a:spcAft>
                          <a:spcPts val="80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3598714897"/>
                  </a:ext>
                </a:extLst>
              </a:tr>
            </a:tbl>
          </a:graphicData>
        </a:graphic>
      </p:graphicFrame>
    </p:spTree>
    <p:extLst>
      <p:ext uri="{BB962C8B-B14F-4D97-AF65-F5344CB8AC3E}">
        <p14:creationId xmlns:p14="http://schemas.microsoft.com/office/powerpoint/2010/main" val="2254599062"/>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Journal Entry with More Detail</a:t>
            </a:r>
          </a:p>
        </p:txBody>
      </p:sp>
      <p:sp>
        <p:nvSpPr>
          <p:cNvPr id="2" name="Content Placeholder 1"/>
          <p:cNvSpPr>
            <a:spLocks noGrp="1"/>
          </p:cNvSpPr>
          <p:nvPr>
            <p:ph idx="1"/>
          </p:nvPr>
        </p:nvSpPr>
        <p:spPr/>
        <p:txBody>
          <a:bodyPr/>
          <a:lstStyle/>
          <a:p>
            <a:pPr marL="0" indent="0">
              <a:buNone/>
            </a:pPr>
            <a:r>
              <a:rPr lang="en-US" sz="2600" dirty="0">
                <a:ea typeface="Tahoma" panose="020B0604030504040204" pitchFamily="34" charset="0"/>
                <a:cs typeface="Tahoma" panose="020B0604030504040204" pitchFamily="34" charset="0"/>
              </a:rPr>
              <a:t>If management desires more detailed information about petty cash expenditures, the vouchers can be sorted into postage, $66; delivery charges, $78.40; taxi fares, $28; and supper money, $43.60, in which case the journal entry to replenish the fund would be recorded as follows:</a:t>
            </a: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41</a:t>
            </a:fld>
            <a:endParaRPr lang="en-US" dirty="0">
              <a:solidFill>
                <a:schemeClr val="bg1"/>
              </a:solidFill>
              <a:cs typeface="Arial" charset="0"/>
            </a:endParaRPr>
          </a:p>
        </p:txBody>
      </p:sp>
      <p:graphicFrame>
        <p:nvGraphicFramePr>
          <p:cNvPr id="3" name="Table 2">
            <a:extLst>
              <a:ext uri="{FF2B5EF4-FFF2-40B4-BE49-F238E27FC236}">
                <a16:creationId xmlns:a16="http://schemas.microsoft.com/office/drawing/2014/main" xmlns="" id="{EB8A8DC8-AD4E-4F64-9A11-ABB9122ABAE3}"/>
              </a:ext>
            </a:extLst>
          </p:cNvPr>
          <p:cNvGraphicFramePr>
            <a:graphicFrameLocks noGrp="1"/>
          </p:cNvGraphicFramePr>
          <p:nvPr>
            <p:extLst>
              <p:ext uri="{D42A27DB-BD31-4B8C-83A1-F6EECF244321}">
                <p14:modId xmlns:p14="http://schemas.microsoft.com/office/powerpoint/2010/main" val="1116477452"/>
              </p:ext>
            </p:extLst>
          </p:nvPr>
        </p:nvGraphicFramePr>
        <p:xfrm>
          <a:off x="1686560" y="3581400"/>
          <a:ext cx="5704840" cy="1825867"/>
        </p:xfrm>
        <a:graphic>
          <a:graphicData uri="http://schemas.openxmlformats.org/drawingml/2006/table">
            <a:tbl>
              <a:tblPr>
                <a:tableStyleId>{5C22544A-7EE6-4342-B048-85BDC9FD1C3A}</a:tableStyleId>
              </a:tblPr>
              <a:tblGrid>
                <a:gridCol w="304800">
                  <a:extLst>
                    <a:ext uri="{9D8B030D-6E8A-4147-A177-3AD203B41FA5}">
                      <a16:colId xmlns:a16="http://schemas.microsoft.com/office/drawing/2014/main" xmlns="" val="2287108555"/>
                    </a:ext>
                  </a:extLst>
                </a:gridCol>
                <a:gridCol w="2881663">
                  <a:extLst>
                    <a:ext uri="{9D8B030D-6E8A-4147-A177-3AD203B41FA5}">
                      <a16:colId xmlns:a16="http://schemas.microsoft.com/office/drawing/2014/main" xmlns="" val="616977163"/>
                    </a:ext>
                  </a:extLst>
                </a:gridCol>
                <a:gridCol w="182680">
                  <a:extLst>
                    <a:ext uri="{9D8B030D-6E8A-4147-A177-3AD203B41FA5}">
                      <a16:colId xmlns:a16="http://schemas.microsoft.com/office/drawing/2014/main" xmlns="" val="467829784"/>
                    </a:ext>
                  </a:extLst>
                </a:gridCol>
                <a:gridCol w="1126657">
                  <a:extLst>
                    <a:ext uri="{9D8B030D-6E8A-4147-A177-3AD203B41FA5}">
                      <a16:colId xmlns:a16="http://schemas.microsoft.com/office/drawing/2014/main" xmlns="" val="1180602570"/>
                    </a:ext>
                  </a:extLst>
                </a:gridCol>
                <a:gridCol w="228600">
                  <a:extLst>
                    <a:ext uri="{9D8B030D-6E8A-4147-A177-3AD203B41FA5}">
                      <a16:colId xmlns:a16="http://schemas.microsoft.com/office/drawing/2014/main" xmlns="" val="498375644"/>
                    </a:ext>
                  </a:extLst>
                </a:gridCol>
                <a:gridCol w="980440">
                  <a:extLst>
                    <a:ext uri="{9D8B030D-6E8A-4147-A177-3AD203B41FA5}">
                      <a16:colId xmlns:a16="http://schemas.microsoft.com/office/drawing/2014/main" xmlns="" val="3765827425"/>
                    </a:ext>
                  </a:extLst>
                </a:gridCol>
              </a:tblGrid>
              <a:tr h="292357">
                <a:tc>
                  <a:txBody>
                    <a:bodyPr/>
                    <a:lstStyle/>
                    <a:p>
                      <a:pPr marL="0" marR="0">
                        <a:lnSpc>
                          <a:spcPct val="107000"/>
                        </a:lnSpc>
                        <a:spcBef>
                          <a:spcPts val="0"/>
                        </a:spcBef>
                        <a:spcAft>
                          <a:spcPts val="800"/>
                        </a:spcAft>
                      </a:pPr>
                      <a:r>
                        <a:rPr lang="en-US" sz="1800" dirty="0">
                          <a:effectLst/>
                          <a:highlight>
                            <a:srgbClr val="0000FF"/>
                          </a:highlight>
                          <a:latin typeface="+mn-lt"/>
                          <a:ea typeface="Tahoma" panose="020B0604030504040204" pitchFamily="34" charset="0"/>
                          <a:cs typeface="Tahoma" panose="020B0604030504040204" pitchFamily="34" charset="0"/>
                        </a:rPr>
                        <a:t> </a:t>
                      </a: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Account Title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ct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Debit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ct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Credit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1132510674"/>
                  </a:ext>
                </a:extLst>
              </a:tr>
              <a:tr h="310630">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Postage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66.00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3596306729"/>
                  </a:ext>
                </a:extLst>
              </a:tr>
              <a:tr h="274085">
                <a:tc>
                  <a:txBody>
                    <a:bodyPr/>
                    <a:lstStyle/>
                    <a:p>
                      <a:pPr marL="0" marR="0">
                        <a:lnSpc>
                          <a:spcPct val="107000"/>
                        </a:lnSpc>
                        <a:spcBef>
                          <a:spcPts val="0"/>
                        </a:spcBef>
                        <a:spcAft>
                          <a:spcPts val="800"/>
                        </a:spcAft>
                      </a:pPr>
                      <a:r>
                        <a:rPr lang="en-US" sz="1800" dirty="0">
                          <a:effectLst/>
                          <a:highlight>
                            <a:srgbClr val="0000FF"/>
                          </a:highlight>
                          <a:latin typeface="+mn-lt"/>
                          <a:ea typeface="Tahoma" panose="020B0604030504040204" pitchFamily="34" charset="0"/>
                          <a:cs typeface="Tahoma" panose="020B0604030504040204" pitchFamily="34" charset="0"/>
                        </a:rPr>
                        <a:t> </a:t>
                      </a: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Delivery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algn="r"/>
                      <a:r>
                        <a:rPr lang="en-US" sz="1800" dirty="0">
                          <a:effectLst/>
                          <a:latin typeface="+mn-lt"/>
                          <a:ea typeface="Tahoma" panose="020B0604030504040204" pitchFamily="34" charset="0"/>
                          <a:cs typeface="Tahoma" panose="020B0604030504040204" pitchFamily="34" charset="0"/>
                        </a:rPr>
                        <a:t>78.40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653119157"/>
                  </a:ext>
                </a:extLst>
              </a:tr>
              <a:tr h="274085">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Taxi Fares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algn="r"/>
                      <a:r>
                        <a:rPr lang="en-US" sz="1800" dirty="0">
                          <a:effectLst/>
                          <a:latin typeface="+mn-lt"/>
                          <a:ea typeface="Tahoma" panose="020B0604030504040204" pitchFamily="34" charset="0"/>
                          <a:cs typeface="Tahoma" panose="020B0604030504040204" pitchFamily="34" charset="0"/>
                        </a:rPr>
                        <a:t>28.00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4044729761"/>
                  </a:ext>
                </a:extLst>
              </a:tr>
              <a:tr h="274085">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Employees Meal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algn="r"/>
                      <a:r>
                        <a:rPr lang="en-US" sz="1800" dirty="0">
                          <a:effectLst/>
                          <a:latin typeface="+mn-lt"/>
                          <a:ea typeface="Tahoma" panose="020B0604030504040204" pitchFamily="34" charset="0"/>
                          <a:cs typeface="Tahoma" panose="020B0604030504040204" pitchFamily="34" charset="0"/>
                        </a:rPr>
                        <a:t>43.60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2451609071"/>
                  </a:ext>
                </a:extLst>
              </a:tr>
              <a:tr h="274085">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Cash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algn="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216.00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1166439022"/>
                  </a:ext>
                </a:extLst>
              </a:tr>
            </a:tbl>
          </a:graphicData>
        </a:graphic>
      </p:graphicFrame>
    </p:spTree>
    <p:extLst>
      <p:ext uri="{BB962C8B-B14F-4D97-AF65-F5344CB8AC3E}">
        <p14:creationId xmlns:p14="http://schemas.microsoft.com/office/powerpoint/2010/main" val="2546289931"/>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Petty Cash: Short or Over</a:t>
            </a:r>
          </a:p>
        </p:txBody>
      </p:sp>
      <p:sp>
        <p:nvSpPr>
          <p:cNvPr id="2" name="Content Placeholder 1"/>
          <p:cNvSpPr>
            <a:spLocks noGrp="1"/>
          </p:cNvSpPr>
          <p:nvPr>
            <p:ph idx="1"/>
          </p:nvPr>
        </p:nvSpPr>
        <p:spPr/>
        <p:txBody>
          <a:bodyPr/>
          <a:lstStyle/>
          <a:p>
            <a:pPr marL="0" indent="0">
              <a:buNone/>
            </a:pPr>
            <a:r>
              <a:rPr lang="en-US" sz="2600" dirty="0">
                <a:ea typeface="Tahoma" panose="020B0604030504040204" pitchFamily="34" charset="0"/>
                <a:cs typeface="Tahoma" panose="020B0604030504040204" pitchFamily="34" charset="0"/>
              </a:rPr>
              <a:t>Sometimes, cash shortages and overages are discovered when the money in the petty cash fund is physically counted. Suppose that a physical count discloses $212.30 in petty cash vouchers and only $87 in currency and coins. Assuming an </a:t>
            </a:r>
            <a:r>
              <a:rPr lang="en-US" sz="2600" dirty="0" err="1">
                <a:ea typeface="Tahoma" panose="020B0604030504040204" pitchFamily="34" charset="0"/>
                <a:cs typeface="Tahoma" panose="020B0604030504040204" pitchFamily="34" charset="0"/>
              </a:rPr>
              <a:t>imprest</a:t>
            </a:r>
            <a:r>
              <a:rPr lang="en-US" sz="2600" dirty="0">
                <a:ea typeface="Tahoma" panose="020B0604030504040204" pitchFamily="34" charset="0"/>
                <a:cs typeface="Tahoma" panose="020B0604030504040204" pitchFamily="34" charset="0"/>
              </a:rPr>
              <a:t> petty cash balance of $300, the journal entry is:</a:t>
            </a: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42</a:t>
            </a:fld>
            <a:endParaRPr lang="en-US" dirty="0">
              <a:solidFill>
                <a:schemeClr val="bg1"/>
              </a:solidFill>
              <a:cs typeface="Arial" charset="0"/>
            </a:endParaRPr>
          </a:p>
        </p:txBody>
      </p:sp>
      <p:graphicFrame>
        <p:nvGraphicFramePr>
          <p:cNvPr id="3" name="Table 2">
            <a:extLst>
              <a:ext uri="{FF2B5EF4-FFF2-40B4-BE49-F238E27FC236}">
                <a16:creationId xmlns:a16="http://schemas.microsoft.com/office/drawing/2014/main" xmlns="" id="{EB8A8DC8-AD4E-4F64-9A11-ABB9122ABAE3}"/>
              </a:ext>
            </a:extLst>
          </p:cNvPr>
          <p:cNvGraphicFramePr>
            <a:graphicFrameLocks noGrp="1"/>
          </p:cNvGraphicFramePr>
          <p:nvPr>
            <p:extLst>
              <p:ext uri="{D42A27DB-BD31-4B8C-83A1-F6EECF244321}">
                <p14:modId xmlns:p14="http://schemas.microsoft.com/office/powerpoint/2010/main" val="2362760403"/>
              </p:ext>
            </p:extLst>
          </p:nvPr>
        </p:nvGraphicFramePr>
        <p:xfrm>
          <a:off x="1752600" y="3886200"/>
          <a:ext cx="5704840" cy="1522819"/>
        </p:xfrm>
        <a:graphic>
          <a:graphicData uri="http://schemas.openxmlformats.org/drawingml/2006/table">
            <a:tbl>
              <a:tblPr>
                <a:tableStyleId>{5C22544A-7EE6-4342-B048-85BDC9FD1C3A}</a:tableStyleId>
              </a:tblPr>
              <a:tblGrid>
                <a:gridCol w="304800">
                  <a:extLst>
                    <a:ext uri="{9D8B030D-6E8A-4147-A177-3AD203B41FA5}">
                      <a16:colId xmlns:a16="http://schemas.microsoft.com/office/drawing/2014/main" xmlns="" val="2287108555"/>
                    </a:ext>
                  </a:extLst>
                </a:gridCol>
                <a:gridCol w="2881663">
                  <a:extLst>
                    <a:ext uri="{9D8B030D-6E8A-4147-A177-3AD203B41FA5}">
                      <a16:colId xmlns:a16="http://schemas.microsoft.com/office/drawing/2014/main" xmlns="" val="616977163"/>
                    </a:ext>
                  </a:extLst>
                </a:gridCol>
                <a:gridCol w="182680">
                  <a:extLst>
                    <a:ext uri="{9D8B030D-6E8A-4147-A177-3AD203B41FA5}">
                      <a16:colId xmlns:a16="http://schemas.microsoft.com/office/drawing/2014/main" xmlns="" val="467829784"/>
                    </a:ext>
                  </a:extLst>
                </a:gridCol>
                <a:gridCol w="1126657">
                  <a:extLst>
                    <a:ext uri="{9D8B030D-6E8A-4147-A177-3AD203B41FA5}">
                      <a16:colId xmlns:a16="http://schemas.microsoft.com/office/drawing/2014/main" xmlns="" val="1180602570"/>
                    </a:ext>
                  </a:extLst>
                </a:gridCol>
                <a:gridCol w="228600">
                  <a:extLst>
                    <a:ext uri="{9D8B030D-6E8A-4147-A177-3AD203B41FA5}">
                      <a16:colId xmlns:a16="http://schemas.microsoft.com/office/drawing/2014/main" xmlns="" val="498375644"/>
                    </a:ext>
                  </a:extLst>
                </a:gridCol>
                <a:gridCol w="980440">
                  <a:extLst>
                    <a:ext uri="{9D8B030D-6E8A-4147-A177-3AD203B41FA5}">
                      <a16:colId xmlns:a16="http://schemas.microsoft.com/office/drawing/2014/main" xmlns="" val="3765827425"/>
                    </a:ext>
                  </a:extLst>
                </a:gridCol>
              </a:tblGrid>
              <a:tr h="292357">
                <a:tc>
                  <a:txBody>
                    <a:bodyPr/>
                    <a:lstStyle/>
                    <a:p>
                      <a:pPr marL="0" marR="0">
                        <a:lnSpc>
                          <a:spcPct val="107000"/>
                        </a:lnSpc>
                        <a:spcBef>
                          <a:spcPts val="0"/>
                        </a:spcBef>
                        <a:spcAft>
                          <a:spcPts val="800"/>
                        </a:spcAft>
                      </a:pPr>
                      <a:r>
                        <a:rPr lang="en-US" sz="1800" dirty="0">
                          <a:effectLst/>
                          <a:highlight>
                            <a:srgbClr val="0000FF"/>
                          </a:highlight>
                          <a:latin typeface="+mn-lt"/>
                          <a:ea typeface="Tahoma" panose="020B0604030504040204" pitchFamily="34" charset="0"/>
                          <a:cs typeface="Tahoma" panose="020B0604030504040204" pitchFamily="34" charset="0"/>
                        </a:rPr>
                        <a:t> </a:t>
                      </a: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Account Title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ct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Debit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ct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Credit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1132510674"/>
                  </a:ext>
                </a:extLst>
              </a:tr>
              <a:tr h="310630">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Miscellaneous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212.30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3596306729"/>
                  </a:ext>
                </a:extLst>
              </a:tr>
              <a:tr h="274085">
                <a:tc>
                  <a:txBody>
                    <a:bodyPr/>
                    <a:lstStyle/>
                    <a:p>
                      <a:pPr marL="0" marR="0">
                        <a:lnSpc>
                          <a:spcPct val="107000"/>
                        </a:lnSpc>
                        <a:spcBef>
                          <a:spcPts val="0"/>
                        </a:spcBef>
                        <a:spcAft>
                          <a:spcPts val="800"/>
                        </a:spcAft>
                      </a:pPr>
                      <a:r>
                        <a:rPr lang="en-US" sz="1800" dirty="0">
                          <a:effectLst/>
                          <a:highlight>
                            <a:srgbClr val="0000FF"/>
                          </a:highlight>
                          <a:latin typeface="+mn-lt"/>
                          <a:ea typeface="Tahoma" panose="020B0604030504040204" pitchFamily="34" charset="0"/>
                          <a:cs typeface="Tahoma" panose="020B0604030504040204" pitchFamily="34" charset="0"/>
                        </a:rPr>
                        <a:t> </a:t>
                      </a: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Cash Short and Over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algn="r"/>
                      <a:r>
                        <a:rPr lang="en-US" sz="1800" dirty="0">
                          <a:effectLst/>
                          <a:latin typeface="+mn-lt"/>
                          <a:ea typeface="Tahoma" panose="020B0604030504040204" pitchFamily="34" charset="0"/>
                          <a:cs typeface="Tahoma" panose="020B060403050404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653119157"/>
                  </a:ext>
                </a:extLst>
              </a:tr>
              <a:tr h="121189">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     Cash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algn="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r>
                        <a:rPr lang="en-US" sz="1800" dirty="0">
                          <a:effectLst/>
                          <a:latin typeface="+mn-lt"/>
                          <a:ea typeface="Tahoma" panose="020B0604030504040204" pitchFamily="34" charset="0"/>
                          <a:cs typeface="Tahoma" panose="020B0604030504040204" pitchFamily="34" charset="0"/>
                        </a:rPr>
                        <a:t>213.00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4044729761"/>
                  </a:ext>
                </a:extLst>
              </a:tr>
              <a:tr h="274085">
                <a:tc>
                  <a:txBody>
                    <a:bodyPr/>
                    <a:lstStyle/>
                    <a:p>
                      <a:pPr marL="0" marR="0">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gridSpan="3">
                  <a:txBody>
                    <a:bodyPr/>
                    <a:lstStyle/>
                    <a:p>
                      <a:pPr marL="0" marR="0">
                        <a:lnSpc>
                          <a:spcPct val="107000"/>
                        </a:lnSpc>
                        <a:spcBef>
                          <a:spcPts val="0"/>
                        </a:spcBef>
                        <a:spcAft>
                          <a:spcPts val="800"/>
                        </a:spcAft>
                      </a:pPr>
                      <a:r>
                        <a:rPr lang="en-US" sz="1800" i="1" dirty="0">
                          <a:effectLst/>
                          <a:latin typeface="+mn-lt"/>
                          <a:ea typeface="Tahoma" panose="020B0604030504040204" pitchFamily="34" charset="0"/>
                          <a:cs typeface="Tahoma" panose="020B0604030504040204" pitchFamily="34" charset="0"/>
                        </a:rPr>
                        <a:t>To replenish the petty cash fund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hMerge="1">
                  <a:txBody>
                    <a:bodyPr/>
                    <a:lstStyle/>
                    <a:p>
                      <a:pPr marL="0" marR="0">
                        <a:lnSpc>
                          <a:spcPct val="107000"/>
                        </a:lnSpc>
                        <a:spcBef>
                          <a:spcPts val="0"/>
                        </a:spcBef>
                        <a:spcAft>
                          <a:spcPts val="80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hMerge="1">
                  <a:txBody>
                    <a:bodyPr/>
                    <a:lstStyle/>
                    <a:p>
                      <a:pPr algn="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tc>
                  <a:txBody>
                    <a:bodyPr/>
                    <a:lstStyle/>
                    <a:p>
                      <a:pPr marL="0" marR="0" algn="r">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a:txBody>
                    <a:bodyPr/>
                    <a:lstStyle/>
                    <a:p>
                      <a:pPr marL="0" marR="0" algn="r">
                        <a:lnSpc>
                          <a:spcPct val="107000"/>
                        </a:lnSpc>
                        <a:spcBef>
                          <a:spcPts val="0"/>
                        </a:spcBef>
                        <a:spcAft>
                          <a:spcPts val="800"/>
                        </a:spcAft>
                      </a:pPr>
                      <a:endParaRPr lang="en-US" sz="1800" dirty="0">
                        <a:effectLst/>
                        <a:latin typeface="+mn-lt"/>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1FF"/>
                    </a:solidFill>
                  </a:tcPr>
                </a:tc>
                <a:extLst>
                  <a:ext uri="{0D108BD9-81ED-4DB2-BD59-A6C34878D82A}">
                    <a16:rowId xmlns:a16="http://schemas.microsoft.com/office/drawing/2014/main" xmlns="" val="2451609071"/>
                  </a:ext>
                </a:extLst>
              </a:tr>
            </a:tbl>
          </a:graphicData>
        </a:graphic>
      </p:graphicFrame>
    </p:spTree>
    <p:extLst>
      <p:ext uri="{BB962C8B-B14F-4D97-AF65-F5344CB8AC3E}">
        <p14:creationId xmlns:p14="http://schemas.microsoft.com/office/powerpoint/2010/main" val="1522411141"/>
      </p:ext>
    </p:extLst>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solidFill>
                  <a:srgbClr val="C30C20"/>
                </a:solidFill>
              </a:rPr>
              <a:t>LO 6-5: Describe the auditor’s role in financial reporting.</a:t>
            </a:r>
            <a:br>
              <a:rPr lang="en-US" dirty="0">
                <a:solidFill>
                  <a:srgbClr val="C30C20"/>
                </a:solidFill>
              </a:rPr>
            </a:br>
            <a:endParaRPr lang="en-US" dirty="0">
              <a:solidFill>
                <a:srgbClr val="C30C20"/>
              </a:solidFill>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xfrm>
            <a:off x="8153400" y="6400800"/>
            <a:ext cx="838200" cy="381000"/>
          </a:xfrm>
          <a:noFill/>
        </p:spPr>
        <p:txBody>
          <a:bodyPr/>
          <a:lstStyle/>
          <a:p>
            <a:r>
              <a:rPr lang="en-US" dirty="0">
                <a:solidFill>
                  <a:schemeClr val="bg1"/>
                </a:solidFill>
                <a:cs typeface="Arial" charset="0"/>
              </a:rPr>
              <a:t>6-</a:t>
            </a:r>
            <a:fld id="{8E04DE85-5BF3-4C03-A70B-7F1A18BE4AC7}" type="slidenum">
              <a:rPr lang="en-US" smtClean="0">
                <a:solidFill>
                  <a:schemeClr val="bg1"/>
                </a:solidFill>
                <a:cs typeface="Arial" charset="0"/>
              </a:rPr>
              <a:pPr/>
              <a:t>43</a:t>
            </a:fld>
            <a:endParaRPr lang="en-US" dirty="0">
              <a:solidFill>
                <a:schemeClr val="bg1"/>
              </a:solidFill>
              <a:cs typeface="Arial" charset="0"/>
            </a:endParaRPr>
          </a:p>
        </p:txBody>
      </p:sp>
    </p:spTree>
    <p:extLst>
      <p:ext uri="{BB962C8B-B14F-4D97-AF65-F5344CB8AC3E}">
        <p14:creationId xmlns:p14="http://schemas.microsoft.com/office/powerpoint/2010/main" val="709271480"/>
      </p:ext>
    </p:extLst>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The Financial Analyst</a:t>
            </a:r>
          </a:p>
        </p:txBody>
      </p:sp>
      <p:sp>
        <p:nvSpPr>
          <p:cNvPr id="2" name="Content Placeholder 1"/>
          <p:cNvSpPr>
            <a:spLocks noGrp="1"/>
          </p:cNvSpPr>
          <p:nvPr>
            <p:ph idx="1"/>
          </p:nvPr>
        </p:nvSpPr>
        <p:spPr/>
        <p:txBody>
          <a:bodyPr/>
          <a:lstStyle/>
          <a:p>
            <a:pPr marL="457200" indent="-457200">
              <a:spcBef>
                <a:spcPct val="50000"/>
              </a:spcBef>
              <a:buFont typeface="Arial" panose="020B0604020202020204" pitchFamily="34" charset="0"/>
              <a:buChar char="•"/>
            </a:pPr>
            <a:r>
              <a:rPr lang="en-US" sz="2600" dirty="0"/>
              <a:t>Companies communicate to analysts and users through annual reports.</a:t>
            </a:r>
          </a:p>
          <a:p>
            <a:pPr>
              <a:spcBef>
                <a:spcPct val="50000"/>
              </a:spcBef>
            </a:pPr>
            <a:r>
              <a:rPr lang="en-US" sz="2600" dirty="0"/>
              <a:t>There are four sections:</a:t>
            </a:r>
          </a:p>
          <a:p>
            <a:pPr marL="603504" indent="-514350">
              <a:spcBef>
                <a:spcPct val="50000"/>
              </a:spcBef>
              <a:buFont typeface="+mj-lt"/>
              <a:buAutoNum type="arabicPeriod"/>
            </a:pPr>
            <a:r>
              <a:rPr lang="en-US" sz="2600" dirty="0"/>
              <a:t>Financial Statements</a:t>
            </a:r>
          </a:p>
          <a:p>
            <a:pPr marL="603504" indent="-514350">
              <a:spcBef>
                <a:spcPct val="50000"/>
              </a:spcBef>
              <a:buFont typeface="+mj-lt"/>
              <a:buAutoNum type="arabicPeriod"/>
            </a:pPr>
            <a:r>
              <a:rPr lang="en-US" sz="2600" dirty="0"/>
              <a:t>Notes to the Financial Statements</a:t>
            </a:r>
          </a:p>
          <a:p>
            <a:pPr marL="603504" indent="-514350">
              <a:spcBef>
                <a:spcPct val="50000"/>
              </a:spcBef>
              <a:buFont typeface="+mj-lt"/>
              <a:buAutoNum type="arabicPeriod"/>
            </a:pPr>
            <a:r>
              <a:rPr lang="en-US" sz="2600" dirty="0"/>
              <a:t>Management’s Discussion and Analysis</a:t>
            </a:r>
          </a:p>
          <a:p>
            <a:pPr marL="603504" indent="-514350">
              <a:spcBef>
                <a:spcPct val="50000"/>
              </a:spcBef>
              <a:buFont typeface="+mj-lt"/>
              <a:buAutoNum type="arabicPeriod"/>
            </a:pPr>
            <a:r>
              <a:rPr lang="en-US" sz="2600" dirty="0"/>
              <a:t>Auditor’s Report</a:t>
            </a: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44</a:t>
            </a:fld>
            <a:endParaRPr lang="en-US" dirty="0">
              <a:solidFill>
                <a:schemeClr val="bg1"/>
              </a:solidFill>
              <a:cs typeface="Arial" charset="0"/>
            </a:endParaRPr>
          </a:p>
        </p:txBody>
      </p:sp>
    </p:spTree>
    <p:extLst>
      <p:ext uri="{BB962C8B-B14F-4D97-AF65-F5344CB8AC3E}">
        <p14:creationId xmlns:p14="http://schemas.microsoft.com/office/powerpoint/2010/main" val="4244036646"/>
      </p:ext>
    </p:extLst>
  </p:cSld>
  <p:clrMapOvr>
    <a:masterClrMapping/>
  </p:clrMapOvr>
  <p:transition xmlns:p14="http://schemas.microsoft.com/office/powerpoint/2010/mai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The Financial Analyst </a:t>
            </a:r>
            <a:r>
              <a:rPr lang="en-US" sz="4000" b="1" dirty="0" smtClean="0">
                <a:solidFill>
                  <a:srgbClr val="C30C20"/>
                </a:solidFill>
                <a:ea typeface="Tahoma" panose="020B0604030504040204" pitchFamily="34" charset="0"/>
                <a:cs typeface="Tahoma" panose="020B0604030504040204" pitchFamily="34" charset="0"/>
              </a:rPr>
              <a:t>(Continued</a:t>
            </a:r>
            <a:r>
              <a:rPr lang="en-US" sz="4000" b="1" dirty="0">
                <a:solidFill>
                  <a:srgbClr val="C30C20"/>
                </a:solidFill>
                <a:ea typeface="Tahoma" panose="020B0604030504040204" pitchFamily="34" charset="0"/>
                <a:cs typeface="Tahoma" panose="020B0604030504040204" pitchFamily="34" charset="0"/>
              </a:rPr>
              <a:t>)</a:t>
            </a:r>
          </a:p>
        </p:txBody>
      </p:sp>
      <p:sp>
        <p:nvSpPr>
          <p:cNvPr id="2" name="Content Placeholder 1"/>
          <p:cNvSpPr>
            <a:spLocks noGrp="1"/>
          </p:cNvSpPr>
          <p:nvPr>
            <p:ph idx="1"/>
          </p:nvPr>
        </p:nvSpPr>
        <p:spPr/>
        <p:txBody>
          <a:bodyPr/>
          <a:lstStyle/>
          <a:p>
            <a:r>
              <a:rPr lang="en-US" sz="2600" dirty="0"/>
              <a:t>How can a financial analyst know that a company really did follow GAAP</a:t>
            </a:r>
            <a:r>
              <a:rPr lang="en-US" sz="2600" dirty="0" smtClean="0"/>
              <a:t>?</a:t>
            </a:r>
            <a:endParaRPr lang="en-US" sz="2600" dirty="0"/>
          </a:p>
          <a:p>
            <a:pPr marL="457200" indent="-457200">
              <a:buFont typeface="Arial" panose="020B0604020202020204" pitchFamily="34" charset="0"/>
              <a:buChar char="•"/>
            </a:pPr>
            <a:r>
              <a:rPr lang="en-US" sz="2600" dirty="0"/>
              <a:t>Certified Public Accountants (CPAs)</a:t>
            </a:r>
          </a:p>
          <a:p>
            <a:pPr marL="457200" indent="-457200">
              <a:buFont typeface="Arial" panose="020B0604020202020204" pitchFamily="34" charset="0"/>
              <a:buChar char="•"/>
            </a:pPr>
            <a:r>
              <a:rPr lang="en-US" sz="2600" dirty="0"/>
              <a:t>Audits</a:t>
            </a: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45</a:t>
            </a:fld>
            <a:endParaRPr lang="en-US" dirty="0">
              <a:solidFill>
                <a:schemeClr val="bg1"/>
              </a:solidFill>
              <a:cs typeface="Arial" charset="0"/>
            </a:endParaRPr>
          </a:p>
        </p:txBody>
      </p:sp>
    </p:spTree>
    <p:extLst>
      <p:ext uri="{BB962C8B-B14F-4D97-AF65-F5344CB8AC3E}">
        <p14:creationId xmlns:p14="http://schemas.microsoft.com/office/powerpoint/2010/main" val="3726989212"/>
      </p:ext>
    </p:extLst>
  </p:cSld>
  <p:clrMapOvr>
    <a:masterClrMapping/>
  </p:clrMapOvr>
  <p:transition xmlns:p14="http://schemas.microsoft.com/office/powerpoint/2010/mai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Materiality and Financial Audits</a:t>
            </a:r>
          </a:p>
        </p:txBody>
      </p:sp>
      <p:sp>
        <p:nvSpPr>
          <p:cNvPr id="2" name="Content Placeholder 1"/>
          <p:cNvSpPr>
            <a:spLocks noGrp="1"/>
          </p:cNvSpPr>
          <p:nvPr>
            <p:ph idx="1"/>
          </p:nvPr>
        </p:nvSpPr>
        <p:spPr/>
        <p:txBody>
          <a:bodyPr/>
          <a:lstStyle/>
          <a:p>
            <a:pPr>
              <a:spcBef>
                <a:spcPct val="50000"/>
              </a:spcBef>
              <a:defRPr/>
            </a:pPr>
            <a:r>
              <a:rPr lang="en-US" sz="2600" dirty="0"/>
              <a:t>Auditors do not guarantee that financial statements are absolutely correct—only that they are </a:t>
            </a:r>
            <a:r>
              <a:rPr lang="en-US" sz="2600" b="1" dirty="0">
                <a:solidFill>
                  <a:srgbClr val="CC0000"/>
                </a:solidFill>
              </a:rPr>
              <a:t>materially</a:t>
            </a:r>
            <a:r>
              <a:rPr lang="en-US" sz="2600" dirty="0"/>
              <a:t> correct</a:t>
            </a:r>
            <a:r>
              <a:rPr lang="en-US" sz="2600" dirty="0" smtClean="0"/>
              <a:t>.</a:t>
            </a:r>
            <a:endParaRPr lang="en-US" sz="2600" u="sng" dirty="0">
              <a:solidFill>
                <a:schemeClr val="tx2"/>
              </a:solidFill>
            </a:endParaRPr>
          </a:p>
          <a:p>
            <a:pPr>
              <a:buClr>
                <a:srgbClr val="000000"/>
              </a:buClr>
            </a:pPr>
            <a:r>
              <a:rPr lang="en-US" sz="2600" b="1" dirty="0">
                <a:solidFill>
                  <a:srgbClr val="C30C20"/>
                </a:solidFill>
              </a:rPr>
              <a:t>Material </a:t>
            </a:r>
            <a:r>
              <a:rPr lang="en-US" sz="2600" b="1" dirty="0" smtClean="0">
                <a:solidFill>
                  <a:srgbClr val="C30C20"/>
                </a:solidFill>
              </a:rPr>
              <a:t>Item</a:t>
            </a:r>
            <a:r>
              <a:rPr lang="en-US" sz="2600" dirty="0" smtClean="0">
                <a:solidFill>
                  <a:srgbClr val="000000"/>
                </a:solidFill>
              </a:rPr>
              <a:t>: An </a:t>
            </a:r>
            <a:r>
              <a:rPr lang="en-US" sz="2600" dirty="0">
                <a:solidFill>
                  <a:srgbClr val="000000"/>
                </a:solidFill>
              </a:rPr>
              <a:t>error, or other reporting problem, that would influence the decision of an average prudent investor.</a:t>
            </a:r>
          </a:p>
          <a:p>
            <a:endParaRPr lang="en-US" dirty="0"/>
          </a:p>
        </p:txBody>
      </p:sp>
      <p:sp>
        <p:nvSpPr>
          <p:cNvPr id="21506"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9DF6F25A-1E48-4083-A80D-7DA523FD5EB1}" type="slidenum">
              <a:rPr lang="en-US" smtClean="0">
                <a:solidFill>
                  <a:schemeClr val="bg1"/>
                </a:solidFill>
                <a:cs typeface="Arial" charset="0"/>
              </a:rPr>
              <a:pPr/>
              <a:t>46</a:t>
            </a:fld>
            <a:endParaRPr lang="en-US" dirty="0">
              <a:solidFill>
                <a:schemeClr val="bg1"/>
              </a:solidFill>
              <a:cs typeface="Arial" charset="0"/>
            </a:endParaRPr>
          </a:p>
        </p:txBody>
      </p:sp>
    </p:spTree>
  </p:cSld>
  <p:clrMapOvr>
    <a:masterClrMapping/>
  </p:clrMapOvr>
  <p:transition xmlns:p14="http://schemas.microsoft.com/office/powerpoint/2010/mai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Types of Audit Opinions</a:t>
            </a:r>
          </a:p>
        </p:txBody>
      </p:sp>
      <p:sp>
        <p:nvSpPr>
          <p:cNvPr id="2" name="Content Placeholder 1"/>
          <p:cNvSpPr>
            <a:spLocks noGrp="1"/>
          </p:cNvSpPr>
          <p:nvPr>
            <p:ph idx="1"/>
          </p:nvPr>
        </p:nvSpPr>
        <p:spPr/>
        <p:txBody>
          <a:bodyPr/>
          <a:lstStyle/>
          <a:p>
            <a:pPr>
              <a:defRPr/>
            </a:pPr>
            <a:r>
              <a:rPr lang="en-US" sz="2600" b="1" dirty="0">
                <a:solidFill>
                  <a:schemeClr val="bg2"/>
                </a:solidFill>
                <a:ea typeface="Tahoma" panose="020B0604030504040204" pitchFamily="34" charset="0"/>
                <a:cs typeface="Tahoma" panose="020B0604030504040204" pitchFamily="34" charset="0"/>
              </a:rPr>
              <a:t>The Types of Audit Opinions include</a:t>
            </a:r>
            <a:r>
              <a:rPr lang="en-US" sz="2600" b="1" dirty="0" smtClean="0">
                <a:solidFill>
                  <a:schemeClr val="bg2"/>
                </a:solidFill>
                <a:ea typeface="Tahoma" panose="020B0604030504040204" pitchFamily="34" charset="0"/>
                <a:cs typeface="Tahoma" panose="020B0604030504040204" pitchFamily="34" charset="0"/>
              </a:rPr>
              <a:t>:</a:t>
            </a:r>
          </a:p>
          <a:p>
            <a:pPr lvl="1">
              <a:buClr>
                <a:srgbClr val="000000"/>
              </a:buClr>
            </a:pPr>
            <a:r>
              <a:rPr lang="en-US" sz="2600" dirty="0" smtClean="0"/>
              <a:t>Unqualified</a:t>
            </a:r>
          </a:p>
          <a:p>
            <a:pPr lvl="1">
              <a:buClr>
                <a:srgbClr val="000000"/>
              </a:buClr>
            </a:pPr>
            <a:r>
              <a:rPr lang="en-US" sz="2600" dirty="0" smtClean="0"/>
              <a:t>Qualified</a:t>
            </a:r>
          </a:p>
          <a:p>
            <a:pPr lvl="1">
              <a:buClr>
                <a:srgbClr val="000000"/>
              </a:buClr>
            </a:pPr>
            <a:r>
              <a:rPr lang="en-US" sz="2600" dirty="0" smtClean="0"/>
              <a:t>Adverse</a:t>
            </a:r>
          </a:p>
          <a:p>
            <a:pPr lvl="1">
              <a:buClr>
                <a:srgbClr val="000000"/>
              </a:buClr>
            </a:pPr>
            <a:r>
              <a:rPr lang="en-US" sz="2600" dirty="0" smtClean="0"/>
              <a:t>Disclaimer</a:t>
            </a:r>
            <a:endParaRPr lang="en-US" sz="2600" dirty="0">
              <a:solidFill>
                <a:schemeClr val="bg2"/>
              </a:solidFill>
              <a:ea typeface="Tahoma" panose="020B0604030504040204" pitchFamily="34" charset="0"/>
              <a:cs typeface="Tahoma" panose="020B0604030504040204" pitchFamily="34" charset="0"/>
            </a:endParaRPr>
          </a:p>
          <a:p>
            <a:endParaRPr lang="en-US" dirty="0"/>
          </a:p>
        </p:txBody>
      </p:sp>
      <p:sp>
        <p:nvSpPr>
          <p:cNvPr id="52226"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9584D193-647C-42B6-B93A-71702CBDAB2E}" type="slidenum">
              <a:rPr lang="en-US" smtClean="0">
                <a:solidFill>
                  <a:schemeClr val="bg1"/>
                </a:solidFill>
                <a:cs typeface="Arial" charset="0"/>
              </a:rPr>
              <a:pPr/>
              <a:t>47</a:t>
            </a:fld>
            <a:endParaRPr lang="en-US" dirty="0">
              <a:solidFill>
                <a:schemeClr val="bg1"/>
              </a:solidFill>
              <a:cs typeface="Arial" charset="0"/>
            </a:endParaRPr>
          </a:p>
        </p:txBody>
      </p:sp>
    </p:spTree>
    <p:extLst>
      <p:ext uri="{BB962C8B-B14F-4D97-AF65-F5344CB8AC3E}">
        <p14:creationId xmlns:p14="http://schemas.microsoft.com/office/powerpoint/2010/main" val="82738539"/>
      </p:ext>
    </p:extLst>
  </p:cSld>
  <p:clrMapOvr>
    <a:masterClrMapping/>
  </p:clrMapOvr>
  <p:transition xmlns:p14="http://schemas.microsoft.com/office/powerpoint/2010/mai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6D867-80EB-486A-868C-485FCAA1B051}"/>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Confidentiality</a:t>
            </a:r>
          </a:p>
        </p:txBody>
      </p:sp>
      <p:sp>
        <p:nvSpPr>
          <p:cNvPr id="4" name="Content Placeholder 3"/>
          <p:cNvSpPr>
            <a:spLocks noGrp="1"/>
          </p:cNvSpPr>
          <p:nvPr>
            <p:ph idx="1"/>
          </p:nvPr>
        </p:nvSpPr>
        <p:spPr/>
        <p:txBody>
          <a:bodyPr/>
          <a:lstStyle/>
          <a:p>
            <a:pPr fontAlgn="auto">
              <a:spcAft>
                <a:spcPts val="0"/>
              </a:spcAft>
            </a:pPr>
            <a:r>
              <a:rPr lang="en-US" sz="2600" dirty="0">
                <a:ea typeface="Tahoma" panose="020B0604030504040204" pitchFamily="34" charset="0"/>
                <a:cs typeface="Tahoma" panose="020B0604030504040204" pitchFamily="34" charset="0"/>
              </a:rPr>
              <a:t>The </a:t>
            </a:r>
            <a:r>
              <a:rPr lang="en-US" sz="2600" b="1" dirty="0">
                <a:solidFill>
                  <a:schemeClr val="bg2"/>
                </a:solidFill>
                <a:ea typeface="Tahoma" panose="020B0604030504040204" pitchFamily="34" charset="0"/>
                <a:cs typeface="Tahoma" panose="020B0604030504040204" pitchFamily="34" charset="0"/>
              </a:rPr>
              <a:t>confidentiality rules </a:t>
            </a:r>
            <a:r>
              <a:rPr lang="en-US" sz="2600" dirty="0">
                <a:ea typeface="Tahoma" panose="020B0604030504040204" pitchFamily="34" charset="0"/>
                <a:cs typeface="Tahoma" panose="020B0604030504040204" pitchFamily="34" charset="0"/>
              </a:rPr>
              <a:t>in the code of ethics for CPAs prohibit auditors from voluntarily disclosing information they have acquired as a result of their accountant-client relationships. </a:t>
            </a:r>
          </a:p>
          <a:p>
            <a:pPr fontAlgn="auto">
              <a:spcAft>
                <a:spcPts val="0"/>
              </a:spcAft>
            </a:pPr>
            <a:r>
              <a:rPr lang="en-US" sz="2600" dirty="0">
                <a:ea typeface="Tahoma" panose="020B0604030504040204" pitchFamily="34" charset="0"/>
                <a:cs typeface="Tahoma" panose="020B0604030504040204" pitchFamily="34" charset="0"/>
              </a:rPr>
              <a:t>However, accountants may be required to testify in a court of law. </a:t>
            </a:r>
          </a:p>
          <a:p>
            <a:endParaRPr lang="en-US" dirty="0"/>
          </a:p>
        </p:txBody>
      </p:sp>
      <p:sp>
        <p:nvSpPr>
          <p:cNvPr id="3" name="Slide Number Placeholder 2">
            <a:extLst>
              <a:ext uri="{FF2B5EF4-FFF2-40B4-BE49-F238E27FC236}">
                <a16:creationId xmlns:a16="http://schemas.microsoft.com/office/drawing/2014/main" xmlns="" id="{D6DF07A6-D3F3-448D-B2F8-4E3DCC2C9EB4}"/>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solidFill>
                  <a:schemeClr val="bg1"/>
                </a:solidFill>
              </a:rPr>
              <a:t>  6-</a:t>
            </a:r>
            <a:fld id="{86103F27-AA34-4069-B652-A178AD0674B3}" type="slidenum">
              <a:rPr lang="en-US" smtClean="0">
                <a:solidFill>
                  <a:schemeClr val="bg1"/>
                </a:solidFill>
              </a:rPr>
              <a:pPr>
                <a:defRPr/>
              </a:pPr>
              <a:t>48</a:t>
            </a:fld>
            <a:endParaRPr lang="en-US" dirty="0">
              <a:solidFill>
                <a:schemeClr val="bg1"/>
              </a:solidFill>
            </a:endParaRPr>
          </a:p>
        </p:txBody>
      </p:sp>
    </p:spTree>
    <p:extLst>
      <p:ext uri="{BB962C8B-B14F-4D97-AF65-F5344CB8AC3E}">
        <p14:creationId xmlns:p14="http://schemas.microsoft.com/office/powerpoint/2010/main" val="22038593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latin typeface="+mn-lt"/>
                <a:ea typeface="Tahoma" panose="020B0604030504040204" pitchFamily="34" charset="0"/>
                <a:cs typeface="Tahoma" panose="020B0604030504040204" pitchFamily="34" charset="0"/>
              </a:rPr>
              <a:t>Key Features of Internal Control</a:t>
            </a:r>
          </a:p>
        </p:txBody>
      </p:sp>
      <p:sp>
        <p:nvSpPr>
          <p:cNvPr id="4" name="Content Placeholder 3"/>
          <p:cNvSpPr>
            <a:spLocks noGrp="1"/>
          </p:cNvSpPr>
          <p:nvPr>
            <p:ph idx="1"/>
          </p:nvPr>
        </p:nvSpPr>
        <p:spPr/>
        <p:txBody>
          <a:bodyPr/>
          <a:lstStyle/>
          <a:p>
            <a:pPr marL="457200" indent="-457200">
              <a:spcBef>
                <a:spcPct val="15000"/>
              </a:spcBef>
              <a:buFontTx/>
              <a:buAutoNum type="arabicPeriod"/>
              <a:defRPr/>
            </a:pPr>
            <a:r>
              <a:rPr lang="en-US" dirty="0" smtClean="0">
                <a:effectLst>
                  <a:outerShdw blurRad="38100" dist="38100" dir="2700000" algn="tl">
                    <a:srgbClr val="FFFFFF"/>
                  </a:outerShdw>
                </a:effectLst>
              </a:rPr>
              <a:t>Segregation </a:t>
            </a:r>
            <a:r>
              <a:rPr lang="en-US" dirty="0">
                <a:effectLst>
                  <a:outerShdw blurRad="38100" dist="38100" dir="2700000" algn="tl">
                    <a:srgbClr val="FFFFFF"/>
                  </a:outerShdw>
                </a:effectLst>
              </a:rPr>
              <a:t>of Duties</a:t>
            </a:r>
          </a:p>
          <a:p>
            <a:pPr marL="457200" indent="-457200">
              <a:spcBef>
                <a:spcPct val="15000"/>
              </a:spcBef>
              <a:buFontTx/>
              <a:buAutoNum type="arabicPeriod"/>
              <a:defRPr/>
            </a:pPr>
            <a:r>
              <a:rPr lang="en-US" dirty="0">
                <a:effectLst>
                  <a:outerShdw blurRad="38100" dist="38100" dir="2700000" algn="tl">
                    <a:srgbClr val="FFFFFF"/>
                  </a:outerShdw>
                </a:effectLst>
              </a:rPr>
              <a:t>Quality of Employees</a:t>
            </a:r>
          </a:p>
          <a:p>
            <a:pPr marL="457200" indent="-457200">
              <a:spcBef>
                <a:spcPct val="15000"/>
              </a:spcBef>
              <a:buFontTx/>
              <a:buAutoNum type="arabicPeriod"/>
              <a:defRPr/>
            </a:pPr>
            <a:r>
              <a:rPr lang="en-US" dirty="0">
                <a:effectLst>
                  <a:outerShdw blurRad="38100" dist="38100" dir="2700000" algn="tl">
                    <a:srgbClr val="FFFFFF"/>
                  </a:outerShdw>
                </a:effectLst>
              </a:rPr>
              <a:t>Bonded Employees</a:t>
            </a:r>
          </a:p>
          <a:p>
            <a:pPr marL="457200" indent="-457200">
              <a:spcBef>
                <a:spcPct val="15000"/>
              </a:spcBef>
              <a:buFontTx/>
              <a:buAutoNum type="arabicPeriod"/>
              <a:defRPr/>
            </a:pPr>
            <a:r>
              <a:rPr lang="en-US" dirty="0">
                <a:effectLst>
                  <a:outerShdw blurRad="38100" dist="38100" dir="2700000" algn="tl">
                    <a:srgbClr val="FFFFFF"/>
                  </a:outerShdw>
                </a:effectLst>
              </a:rPr>
              <a:t>Required Absences</a:t>
            </a:r>
          </a:p>
          <a:p>
            <a:pPr marL="457200" indent="-457200">
              <a:spcBef>
                <a:spcPct val="15000"/>
              </a:spcBef>
              <a:buFontTx/>
              <a:buAutoNum type="arabicPeriod"/>
              <a:defRPr/>
            </a:pPr>
            <a:r>
              <a:rPr lang="en-US" dirty="0">
                <a:effectLst>
                  <a:outerShdw blurRad="38100" dist="38100" dir="2700000" algn="tl">
                    <a:srgbClr val="FFFFFF"/>
                  </a:outerShdw>
                </a:effectLst>
              </a:rPr>
              <a:t>Procedures Manual</a:t>
            </a:r>
          </a:p>
          <a:p>
            <a:pPr marL="457200" indent="-457200">
              <a:spcBef>
                <a:spcPct val="15000"/>
              </a:spcBef>
              <a:buFontTx/>
              <a:buAutoNum type="arabicPeriod"/>
              <a:defRPr/>
            </a:pPr>
            <a:r>
              <a:rPr lang="en-US" dirty="0">
                <a:effectLst>
                  <a:outerShdw blurRad="38100" dist="38100" dir="2700000" algn="tl">
                    <a:srgbClr val="FFFFFF"/>
                  </a:outerShdw>
                </a:effectLst>
              </a:rPr>
              <a:t>Authority and Responsibility</a:t>
            </a:r>
          </a:p>
          <a:p>
            <a:pPr marL="457200" indent="-457200">
              <a:spcBef>
                <a:spcPct val="15000"/>
              </a:spcBef>
              <a:buFontTx/>
              <a:buAutoNum type="arabicPeriod"/>
              <a:defRPr/>
            </a:pPr>
            <a:r>
              <a:rPr lang="en-US" dirty="0">
                <a:effectLst>
                  <a:outerShdw blurRad="38100" dist="38100" dir="2700000" algn="tl">
                    <a:srgbClr val="FFFFFF"/>
                  </a:outerShdw>
                </a:effectLst>
              </a:rPr>
              <a:t>Prenumbered Documents</a:t>
            </a:r>
          </a:p>
          <a:p>
            <a:pPr marL="457200" indent="-457200">
              <a:spcBef>
                <a:spcPct val="15000"/>
              </a:spcBef>
              <a:buFontTx/>
              <a:buAutoNum type="arabicPeriod"/>
              <a:defRPr/>
            </a:pPr>
            <a:r>
              <a:rPr lang="en-US" dirty="0">
                <a:effectLst>
                  <a:outerShdw blurRad="38100" dist="38100" dir="2700000" algn="tl">
                    <a:srgbClr val="FFFFFF"/>
                  </a:outerShdw>
                </a:effectLst>
              </a:rPr>
              <a:t>Physical Control</a:t>
            </a:r>
          </a:p>
          <a:p>
            <a:pPr marL="457200" indent="-457200">
              <a:spcBef>
                <a:spcPct val="15000"/>
              </a:spcBef>
              <a:buFontTx/>
              <a:buAutoNum type="arabicPeriod"/>
              <a:defRPr/>
            </a:pPr>
            <a:r>
              <a:rPr lang="en-US" dirty="0">
                <a:effectLst>
                  <a:outerShdw blurRad="38100" dist="38100" dir="2700000" algn="tl">
                    <a:srgbClr val="FFFFFF"/>
                  </a:outerShdw>
                </a:effectLst>
              </a:rPr>
              <a:t>Performance Evaluations</a:t>
            </a:r>
          </a:p>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r>
              <a:rPr lang="en-US" dirty="0">
                <a:solidFill>
                  <a:schemeClr val="bg1"/>
                </a:solidFill>
              </a:rPr>
              <a:t>6-</a:t>
            </a:r>
            <a:fld id="{46321AFE-697E-4E2F-A913-F41F40876EEB}"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1140543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The Securities and Exchange Commission (SEC)</a:t>
            </a:r>
          </a:p>
        </p:txBody>
      </p:sp>
      <p:sp>
        <p:nvSpPr>
          <p:cNvPr id="2" name="Content Placeholder 1"/>
          <p:cNvSpPr>
            <a:spLocks noGrp="1"/>
          </p:cNvSpPr>
          <p:nvPr>
            <p:ph idx="1"/>
          </p:nvPr>
        </p:nvSpPr>
        <p:spPr/>
        <p:txBody>
          <a:bodyPr/>
          <a:lstStyle/>
          <a:p>
            <a:pPr fontAlgn="auto">
              <a:spcAft>
                <a:spcPts val="0"/>
              </a:spcAft>
            </a:pPr>
            <a:endParaRPr lang="en-US" sz="2600" dirty="0" smtClean="0">
              <a:ea typeface="Tahoma" panose="020B0604030504040204" pitchFamily="34" charset="0"/>
              <a:cs typeface="Tahoma" panose="020B0604030504040204" pitchFamily="34" charset="0"/>
            </a:endParaRPr>
          </a:p>
          <a:p>
            <a:pPr fontAlgn="auto">
              <a:spcAft>
                <a:spcPts val="0"/>
              </a:spcAft>
            </a:pPr>
            <a:r>
              <a:rPr lang="en-US" sz="2600" dirty="0" smtClean="0">
                <a:ea typeface="Tahoma" panose="020B0604030504040204" pitchFamily="34" charset="0"/>
                <a:cs typeface="Tahoma" panose="020B0604030504040204" pitchFamily="34" charset="0"/>
              </a:rPr>
              <a:t>The </a:t>
            </a:r>
            <a:r>
              <a:rPr lang="en-US" sz="2600" b="1" dirty="0">
                <a:solidFill>
                  <a:schemeClr val="bg2"/>
                </a:solidFill>
                <a:ea typeface="Tahoma" panose="020B0604030504040204" pitchFamily="34" charset="0"/>
                <a:cs typeface="Tahoma" panose="020B0604030504040204" pitchFamily="34" charset="0"/>
              </a:rPr>
              <a:t>SEC</a:t>
            </a:r>
            <a:r>
              <a:rPr lang="en-US" sz="2600" dirty="0">
                <a:ea typeface="Tahoma" panose="020B0604030504040204" pitchFamily="34" charset="0"/>
                <a:cs typeface="Tahoma" panose="020B0604030504040204" pitchFamily="34" charset="0"/>
              </a:rPr>
              <a:t> is a government agency authorized to establish and enforce the accounting rules for public companies</a:t>
            </a:r>
            <a:r>
              <a:rPr lang="en-US" sz="2600" dirty="0" smtClean="0">
                <a:ea typeface="Tahoma" panose="020B0604030504040204" pitchFamily="34" charset="0"/>
                <a:cs typeface="Tahoma" panose="020B0604030504040204" pitchFamily="34" charset="0"/>
              </a:rPr>
              <a:t>.</a:t>
            </a:r>
          </a:p>
          <a:p>
            <a:pPr fontAlgn="auto">
              <a:spcAft>
                <a:spcPts val="0"/>
              </a:spcAft>
            </a:pPr>
            <a:endParaRPr lang="en-US" sz="2600" dirty="0">
              <a:ea typeface="Tahoma" panose="020B0604030504040204" pitchFamily="34" charset="0"/>
              <a:cs typeface="Tahoma" panose="020B0604030504040204" pitchFamily="34" charset="0"/>
            </a:endParaRPr>
          </a:p>
          <a:p>
            <a:pPr fontAlgn="auto">
              <a:spcAft>
                <a:spcPts val="0"/>
              </a:spcAft>
            </a:pPr>
            <a:r>
              <a:rPr lang="en-US" sz="2600" dirty="0">
                <a:ea typeface="Tahoma" panose="020B0604030504040204" pitchFamily="34" charset="0"/>
                <a:cs typeface="Tahoma" panose="020B0604030504040204" pitchFamily="34" charset="0"/>
              </a:rPr>
              <a:t>Public companies have to follow the reporting rules of the </a:t>
            </a:r>
            <a:r>
              <a:rPr lang="en-US" sz="2600" b="1" dirty="0">
                <a:solidFill>
                  <a:srgbClr val="C30C20"/>
                </a:solidFill>
                <a:ea typeface="Tahoma" panose="020B0604030504040204" pitchFamily="34" charset="0"/>
                <a:cs typeface="Tahoma" panose="020B0604030504040204" pitchFamily="34" charset="0"/>
              </a:rPr>
              <a:t>SEC</a:t>
            </a:r>
            <a:r>
              <a:rPr lang="en-US" sz="2600" dirty="0">
                <a:ea typeface="Tahoma" panose="020B0604030504040204" pitchFamily="34" charset="0"/>
                <a:cs typeface="Tahoma" panose="020B0604030504040204" pitchFamily="34" charset="0"/>
              </a:rPr>
              <a:t> as well as GAAP.</a:t>
            </a: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49</a:t>
            </a:fld>
            <a:endParaRPr lang="en-US" dirty="0">
              <a:solidFill>
                <a:schemeClr val="bg1"/>
              </a:solidFill>
              <a:cs typeface="Arial" charset="0"/>
            </a:endParaRPr>
          </a:p>
        </p:txBody>
      </p:sp>
    </p:spTree>
    <p:extLst>
      <p:ext uri="{BB962C8B-B14F-4D97-AF65-F5344CB8AC3E}">
        <p14:creationId xmlns:p14="http://schemas.microsoft.com/office/powerpoint/2010/main" val="1489715856"/>
      </p:ext>
    </p:extLst>
  </p:cSld>
  <p:clrMapOvr>
    <a:masterClrMapping/>
  </p:clrMapOvr>
  <p:transition xmlns:p14="http://schemas.microsoft.com/office/powerpoint/2010/mai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Sarbanes-Oxley Act (SOX) of 2002</a:t>
            </a:r>
          </a:p>
        </p:txBody>
      </p:sp>
      <p:sp>
        <p:nvSpPr>
          <p:cNvPr id="2" name="Content Placeholder 1"/>
          <p:cNvSpPr>
            <a:spLocks noGrp="1"/>
          </p:cNvSpPr>
          <p:nvPr>
            <p:ph idx="1"/>
          </p:nvPr>
        </p:nvSpPr>
        <p:spPr/>
        <p:txBody>
          <a:bodyPr/>
          <a:lstStyle/>
          <a:p>
            <a:r>
              <a:rPr lang="en-US" sz="2600" dirty="0">
                <a:ea typeface="Tahoma" panose="020B0604030504040204" pitchFamily="34" charset="0"/>
                <a:cs typeface="Tahoma" panose="020B0604030504040204" pitchFamily="34" charset="0"/>
              </a:rPr>
              <a:t>Prior to 2002, the SEC left much of the regulation and oversight of independent audits to the AICPA. </a:t>
            </a:r>
          </a:p>
          <a:p>
            <a:endParaRPr lang="en-US" sz="2600" dirty="0">
              <a:ea typeface="Tahoma" panose="020B0604030504040204" pitchFamily="34" charset="0"/>
              <a:cs typeface="Tahoma" panose="020B0604030504040204" pitchFamily="34" charset="0"/>
            </a:endParaRPr>
          </a:p>
          <a:p>
            <a:r>
              <a:rPr lang="en-US" sz="2600" dirty="0">
                <a:ea typeface="Tahoma" panose="020B0604030504040204" pitchFamily="34" charset="0"/>
                <a:cs typeface="Tahoma" panose="020B0604030504040204" pitchFamily="34" charset="0"/>
              </a:rPr>
              <a:t>However,</a:t>
            </a:r>
            <a:r>
              <a:rPr lang="en-US" sz="2600" dirty="0">
                <a:solidFill>
                  <a:srgbClr val="000000"/>
                </a:solidFill>
                <a:ea typeface="Tahoma" panose="020B0604030504040204" pitchFamily="34" charset="0"/>
                <a:cs typeface="Tahoma" panose="020B0604030504040204" pitchFamily="34" charset="0"/>
              </a:rPr>
              <a:t> </a:t>
            </a:r>
            <a:r>
              <a:rPr lang="en-US" sz="2600" b="1" dirty="0">
                <a:solidFill>
                  <a:schemeClr val="bg2"/>
                </a:solidFill>
                <a:ea typeface="Tahoma" panose="020B0604030504040204" pitchFamily="34" charset="0"/>
                <a:cs typeface="Tahoma" panose="020B0604030504040204" pitchFamily="34" charset="0"/>
              </a:rPr>
              <a:t>SOX</a:t>
            </a:r>
            <a:r>
              <a:rPr lang="en-US" sz="2600" dirty="0">
                <a:solidFill>
                  <a:schemeClr val="bg2"/>
                </a:solidFill>
                <a:ea typeface="Tahoma" panose="020B0604030504040204" pitchFamily="34" charset="0"/>
                <a:cs typeface="Tahoma" panose="020B0604030504040204" pitchFamily="34" charset="0"/>
              </a:rPr>
              <a:t> </a:t>
            </a:r>
            <a:r>
              <a:rPr lang="en-US" sz="2600" dirty="0">
                <a:ea typeface="Tahoma" panose="020B0604030504040204" pitchFamily="34" charset="0"/>
                <a:cs typeface="Tahoma" panose="020B0604030504040204" pitchFamily="34" charset="0"/>
              </a:rPr>
              <a:t>established the PCAOB to enforce audit standards for SEC audits.</a:t>
            </a: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6-</a:t>
            </a:r>
            <a:fld id="{0D2C951F-3FAA-4AB4-8B25-FC1FFB0CF3E2}" type="slidenum">
              <a:rPr lang="en-US" smtClean="0">
                <a:solidFill>
                  <a:schemeClr val="bg1"/>
                </a:solidFill>
                <a:cs typeface="Arial" charset="0"/>
              </a:rPr>
              <a:pPr/>
              <a:t>50</a:t>
            </a:fld>
            <a:endParaRPr lang="en-US" dirty="0">
              <a:solidFill>
                <a:schemeClr val="bg1"/>
              </a:solidFill>
              <a:cs typeface="Arial" charset="0"/>
            </a:endParaRPr>
          </a:p>
        </p:txBody>
      </p:sp>
    </p:spTree>
    <p:extLst>
      <p:ext uri="{BB962C8B-B14F-4D97-AF65-F5344CB8AC3E}">
        <p14:creationId xmlns:p14="http://schemas.microsoft.com/office/powerpoint/2010/main" val="3485250481"/>
      </p:ext>
    </p:extLst>
  </p:cSld>
  <p:clrMapOvr>
    <a:masterClrMapping/>
  </p:clrMapOvr>
  <p:transition xmlns:p14="http://schemas.microsoft.com/office/powerpoint/2010/mai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4038600"/>
            <a:ext cx="5257800" cy="1371600"/>
          </a:xfrm>
        </p:spPr>
        <p:txBody>
          <a:bodyPr/>
          <a:lstStyle/>
          <a:p>
            <a:r>
              <a:rPr lang="en-US" sz="4000" b="1" dirty="0">
                <a:latin typeface="Calibri"/>
                <a:ea typeface="Tahoma" panose="020B0604030504040204" pitchFamily="34" charset="0"/>
                <a:cs typeface="Calibri"/>
              </a:rPr>
              <a:t>End of Chapter 6</a:t>
            </a:r>
            <a:r>
              <a:rPr lang="en-US" sz="4000" b="1" dirty="0">
                <a:latin typeface="Calibri"/>
                <a:cs typeface="Calibri"/>
              </a:rPr>
              <a:t/>
            </a:r>
            <a:br>
              <a:rPr lang="en-US" sz="4000" b="1" dirty="0">
                <a:latin typeface="Calibri"/>
                <a:cs typeface="Calibri"/>
              </a:rPr>
            </a:br>
            <a:endParaRPr lang="en-US" sz="4000" dirty="0">
              <a:latin typeface="Calibri"/>
              <a:cs typeface="Calibri"/>
            </a:endParaRPr>
          </a:p>
        </p:txBody>
      </p:sp>
    </p:spTree>
    <p:extLst>
      <p:ext uri="{BB962C8B-B14F-4D97-AF65-F5344CB8AC3E}">
        <p14:creationId xmlns:p14="http://schemas.microsoft.com/office/powerpoint/2010/main" val="262989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smtClean="0">
                <a:solidFill>
                  <a:srgbClr val="C30C20"/>
                </a:solidFill>
                <a:ea typeface="Tahoma" panose="020B0604030504040204" pitchFamily="34" charset="0"/>
                <a:cs typeface="Tahoma" panose="020B0604030504040204" pitchFamily="34" charset="0"/>
              </a:rPr>
              <a:t>Segregation </a:t>
            </a:r>
            <a:r>
              <a:rPr lang="en-US" sz="4000" b="1" dirty="0">
                <a:solidFill>
                  <a:srgbClr val="C30C20"/>
                </a:solidFill>
                <a:ea typeface="Tahoma" panose="020B0604030504040204" pitchFamily="34" charset="0"/>
                <a:cs typeface="Tahoma" panose="020B0604030504040204" pitchFamily="34" charset="0"/>
              </a:rPr>
              <a:t>of Duties</a:t>
            </a:r>
          </a:p>
        </p:txBody>
      </p:sp>
      <p:sp>
        <p:nvSpPr>
          <p:cNvPr id="2" name="Content Placeholder 1"/>
          <p:cNvSpPr>
            <a:spLocks noGrp="1"/>
          </p:cNvSpPr>
          <p:nvPr>
            <p:ph idx="1"/>
          </p:nvPr>
        </p:nvSpPr>
        <p:spPr/>
        <p:txBody>
          <a:bodyPr/>
          <a:lstStyle/>
          <a:p>
            <a:pPr marL="457200" indent="-457200">
              <a:spcBef>
                <a:spcPct val="50000"/>
              </a:spcBef>
              <a:buFont typeface="Arial" panose="020B0604020202020204" pitchFamily="34" charset="0"/>
              <a:buChar char="•"/>
              <a:defRPr/>
            </a:pPr>
            <a:r>
              <a:rPr lang="en-US" sz="2600" dirty="0">
                <a:effectLst>
                  <a:outerShdw blurRad="38100" dist="38100" dir="2700000" algn="tl">
                    <a:srgbClr val="FFFFFF"/>
                  </a:outerShdw>
                </a:effectLst>
              </a:rPr>
              <a:t>When duties are </a:t>
            </a:r>
            <a:r>
              <a:rPr lang="en-US" sz="2600" dirty="0" smtClean="0">
                <a:effectLst>
                  <a:outerShdw blurRad="38100" dist="38100" dir="2700000" algn="tl">
                    <a:srgbClr val="FFFFFF"/>
                  </a:outerShdw>
                </a:effectLst>
              </a:rPr>
              <a:t>segregated, </a:t>
            </a:r>
            <a:r>
              <a:rPr lang="en-US" sz="2600" dirty="0">
                <a:effectLst>
                  <a:outerShdw blurRad="38100" dist="38100" dir="2700000" algn="tl">
                    <a:srgbClr val="FFFFFF"/>
                  </a:outerShdw>
                </a:effectLst>
              </a:rPr>
              <a:t>the work of one employee can act as a check on the work of another employee. </a:t>
            </a:r>
          </a:p>
          <a:p>
            <a:pPr marL="457200" indent="-457200">
              <a:spcBef>
                <a:spcPct val="50000"/>
              </a:spcBef>
              <a:buFont typeface="Arial" panose="020B0604020202020204" pitchFamily="34" charset="0"/>
              <a:buChar char="•"/>
              <a:defRPr/>
            </a:pPr>
            <a:r>
              <a:rPr lang="en-US" sz="2600" dirty="0">
                <a:effectLst>
                  <a:outerShdw blurRad="38100" dist="38100" dir="2700000" algn="tl">
                    <a:srgbClr val="FFFFFF"/>
                  </a:outerShdw>
                </a:effectLst>
              </a:rPr>
              <a:t>The likelihood of fraud or theft is greatly reduced</a:t>
            </a:r>
            <a:r>
              <a:rPr lang="en-US" sz="2600" dirty="0" smtClean="0">
                <a:effectLst>
                  <a:outerShdw blurRad="38100" dist="38100" dir="2700000" algn="tl">
                    <a:srgbClr val="FFFFFF"/>
                  </a:outerShdw>
                </a:effectLst>
              </a:rPr>
              <a:t>.</a:t>
            </a:r>
            <a:endParaRPr lang="en-US" sz="2600" dirty="0">
              <a:effectLst>
                <a:outerShdw blurRad="38100" dist="38100" dir="2700000" algn="tl">
                  <a:srgbClr val="FFFFFF"/>
                </a:outerShdw>
              </a:effectLst>
            </a:endParaRPr>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r>
              <a:rPr lang="en-US" dirty="0">
                <a:solidFill>
                  <a:schemeClr val="bg1"/>
                </a:solidFill>
              </a:rPr>
              <a:t>6-5</a:t>
            </a:r>
          </a:p>
        </p:txBody>
      </p:sp>
    </p:spTree>
    <p:extLst>
      <p:ext uri="{BB962C8B-B14F-4D97-AF65-F5344CB8AC3E}">
        <p14:creationId xmlns:p14="http://schemas.microsoft.com/office/powerpoint/2010/main" val="3402322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Quality of Employees</a:t>
            </a:r>
          </a:p>
        </p:txBody>
      </p:sp>
      <p:sp>
        <p:nvSpPr>
          <p:cNvPr id="4" name="Content Placeholder 3"/>
          <p:cNvSpPr>
            <a:spLocks noGrp="1"/>
          </p:cNvSpPr>
          <p:nvPr>
            <p:ph idx="1"/>
          </p:nvPr>
        </p:nvSpPr>
        <p:spPr/>
        <p:txBody>
          <a:bodyPr/>
          <a:lstStyle/>
          <a:p>
            <a:pPr>
              <a:spcBef>
                <a:spcPct val="50000"/>
              </a:spcBef>
              <a:buFont typeface="Arial" panose="020B0604020202020204" pitchFamily="34" charset="0"/>
              <a:buChar char="•"/>
              <a:defRPr/>
            </a:pPr>
            <a:r>
              <a:rPr lang="en-US" sz="2600" dirty="0">
                <a:effectLst>
                  <a:outerShdw blurRad="38100" dist="38100" dir="2700000" algn="tl">
                    <a:srgbClr val="FFFFFF"/>
                  </a:outerShdw>
                </a:effectLst>
              </a:rPr>
              <a:t>The ability of </a:t>
            </a:r>
            <a:r>
              <a:rPr lang="en-US" sz="2600" b="1" dirty="0">
                <a:solidFill>
                  <a:srgbClr val="C00000"/>
                </a:solidFill>
                <a:effectLst>
                  <a:outerShdw blurRad="38100" dist="38100" dir="2700000" algn="tl">
                    <a:srgbClr val="FFFFFF"/>
                  </a:outerShdw>
                </a:effectLst>
              </a:rPr>
              <a:t>cross-trained employees </a:t>
            </a:r>
            <a:r>
              <a:rPr lang="en-US" sz="2600" dirty="0">
                <a:effectLst>
                  <a:outerShdw blurRad="38100" dist="38100" dir="2700000" algn="tl">
                    <a:srgbClr val="FFFFFF"/>
                  </a:outerShdw>
                </a:effectLst>
              </a:rPr>
              <a:t>to substitute for one another prevents disruptions in the workplace. </a:t>
            </a:r>
          </a:p>
          <a:p>
            <a:pPr>
              <a:spcBef>
                <a:spcPct val="50000"/>
              </a:spcBef>
              <a:buFont typeface="Arial" panose="020B0604020202020204" pitchFamily="34" charset="0"/>
              <a:buChar char="•"/>
              <a:defRPr/>
            </a:pPr>
            <a:r>
              <a:rPr lang="en-US" sz="2600" b="1" dirty="0">
                <a:solidFill>
                  <a:srgbClr val="C00000"/>
                </a:solidFill>
                <a:effectLst>
                  <a:outerShdw blurRad="38100" dist="38100" dir="2700000" algn="tl">
                    <a:srgbClr val="FFFFFF"/>
                  </a:outerShdw>
                </a:effectLst>
              </a:rPr>
              <a:t>Job rotation </a:t>
            </a:r>
            <a:r>
              <a:rPr lang="en-US" sz="2600" dirty="0">
                <a:effectLst>
                  <a:outerShdw blurRad="38100" dist="38100" dir="2700000" algn="tl">
                    <a:srgbClr val="FFFFFF"/>
                  </a:outerShdw>
                </a:effectLst>
              </a:rPr>
              <a:t>may help relieve boredom and increase productivity.</a:t>
            </a:r>
          </a:p>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r>
              <a:rPr lang="en-US" dirty="0">
                <a:solidFill>
                  <a:schemeClr val="bg1"/>
                </a:solidFill>
              </a:rPr>
              <a:t>6-</a:t>
            </a:r>
            <a:fld id="{46321AFE-697E-4E2F-A913-F41F40876EEB}"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32483872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Bonded Employees</a:t>
            </a:r>
          </a:p>
        </p:txBody>
      </p:sp>
      <p:sp>
        <p:nvSpPr>
          <p:cNvPr id="2" name="Content Placeholder 1"/>
          <p:cNvSpPr>
            <a:spLocks noGrp="1"/>
          </p:cNvSpPr>
          <p:nvPr>
            <p:ph idx="1"/>
          </p:nvPr>
        </p:nvSpPr>
        <p:spPr/>
        <p:txBody>
          <a:bodyPr/>
          <a:lstStyle/>
          <a:p>
            <a:pPr marL="457200" indent="-457200">
              <a:spcBef>
                <a:spcPct val="50000"/>
              </a:spcBef>
              <a:buFont typeface="Arial" panose="020B0604020202020204" pitchFamily="34" charset="0"/>
              <a:buChar char="•"/>
            </a:pPr>
            <a:r>
              <a:rPr lang="en-US" sz="2600" dirty="0"/>
              <a:t>A </a:t>
            </a:r>
            <a:r>
              <a:rPr lang="en-US" sz="2600" b="1" dirty="0">
                <a:solidFill>
                  <a:srgbClr val="C00000"/>
                </a:solidFill>
              </a:rPr>
              <a:t>fidelity bond </a:t>
            </a:r>
            <a:r>
              <a:rPr lang="en-US" sz="2600" dirty="0"/>
              <a:t>provides insurance that protects a company from </a:t>
            </a:r>
            <a:r>
              <a:rPr lang="en-US" sz="2600" dirty="0" smtClean="0"/>
              <a:t>losses </a:t>
            </a:r>
            <a:r>
              <a:rPr lang="en-US" sz="2600" dirty="0"/>
              <a:t>caused by employee dishonesty. </a:t>
            </a:r>
          </a:p>
          <a:p>
            <a:pPr marL="457200" indent="-457200">
              <a:spcBef>
                <a:spcPct val="50000"/>
              </a:spcBef>
              <a:buFont typeface="Arial" panose="020B0604020202020204" pitchFamily="34" charset="0"/>
              <a:buChar char="•"/>
            </a:pPr>
            <a:r>
              <a:rPr lang="en-US" sz="2600" dirty="0"/>
              <a:t>To become </a:t>
            </a:r>
            <a:r>
              <a:rPr lang="en-US" sz="2600" b="1" dirty="0">
                <a:solidFill>
                  <a:srgbClr val="C00000"/>
                </a:solidFill>
              </a:rPr>
              <a:t>bonded</a:t>
            </a:r>
            <a:r>
              <a:rPr lang="en-US" sz="2600" dirty="0"/>
              <a:t>, an employee’s background is investigated.</a:t>
            </a:r>
          </a:p>
          <a:p>
            <a:endParaRPr lang="en-US" dirty="0"/>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r>
              <a:rPr lang="en-US" dirty="0">
                <a:solidFill>
                  <a:schemeClr val="bg1"/>
                </a:solidFill>
              </a:rPr>
              <a:t>6-7</a:t>
            </a:r>
          </a:p>
        </p:txBody>
      </p:sp>
    </p:spTree>
    <p:extLst>
      <p:ext uri="{BB962C8B-B14F-4D97-AF65-F5344CB8AC3E}">
        <p14:creationId xmlns:p14="http://schemas.microsoft.com/office/powerpoint/2010/main" val="37085122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solidFill>
                  <a:srgbClr val="C30C20"/>
                </a:solidFill>
                <a:latin typeface="+mn-lt"/>
                <a:ea typeface="Tahoma" panose="020B0604030504040204" pitchFamily="34" charset="0"/>
                <a:cs typeface="Tahoma" panose="020B0604030504040204" pitchFamily="34" charset="0"/>
              </a:rPr>
              <a:t>Required Absences</a:t>
            </a:r>
          </a:p>
        </p:txBody>
      </p:sp>
      <p:sp>
        <p:nvSpPr>
          <p:cNvPr id="4" name="Content Placeholder 3"/>
          <p:cNvSpPr>
            <a:spLocks noGrp="1"/>
          </p:cNvSpPr>
          <p:nvPr>
            <p:ph idx="1"/>
          </p:nvPr>
        </p:nvSpPr>
        <p:spPr/>
        <p:txBody>
          <a:bodyPr/>
          <a:lstStyle/>
          <a:p>
            <a:r>
              <a:rPr lang="en-US" sz="2600" dirty="0">
                <a:effectLst>
                  <a:outerShdw blurRad="38100" dist="38100" dir="2700000" algn="tl">
                    <a:srgbClr val="FFFFFF"/>
                  </a:outerShdw>
                </a:effectLst>
              </a:rPr>
              <a:t>An employee may be able to cover up fraudulent activities if they are always present at work. </a:t>
            </a:r>
            <a:endParaRPr lang="en-US" sz="2600" b="1" dirty="0"/>
          </a:p>
          <a:p>
            <a:r>
              <a:rPr lang="en-US" sz="2600" dirty="0">
                <a:effectLst>
                  <a:outerShdw blurRad="38100" dist="38100" dir="2700000" algn="tl">
                    <a:srgbClr val="FFFFFF"/>
                  </a:outerShdw>
                </a:effectLst>
              </a:rPr>
              <a:t>All employees should be </a:t>
            </a:r>
            <a:r>
              <a:rPr lang="en-US" sz="2600" b="1" dirty="0">
                <a:solidFill>
                  <a:srgbClr val="C00000"/>
                </a:solidFill>
                <a:effectLst>
                  <a:outerShdw blurRad="38100" dist="38100" dir="2700000" algn="tl">
                    <a:srgbClr val="FFFFFF"/>
                  </a:outerShdw>
                </a:effectLst>
              </a:rPr>
              <a:t>required </a:t>
            </a:r>
            <a:r>
              <a:rPr lang="en-US" sz="2600" dirty="0">
                <a:effectLst>
                  <a:outerShdw blurRad="38100" dist="38100" dir="2700000" algn="tl">
                    <a:srgbClr val="FFFFFF"/>
                  </a:outerShdw>
                </a:effectLst>
              </a:rPr>
              <a:t>to take regular vacations and their duties should be rotated periodically.</a:t>
            </a:r>
            <a:endParaRPr lang="en-US" sz="2600" b="1" dirty="0"/>
          </a:p>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r>
              <a:rPr lang="en-US" dirty="0">
                <a:solidFill>
                  <a:schemeClr val="bg1"/>
                </a:solidFill>
              </a:rPr>
              <a:t>6-</a:t>
            </a:r>
            <a:fld id="{46321AFE-697E-4E2F-A913-F41F40876EEB}"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248222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ExplanatoryPPT-MHHE_Accessible_PPT_Template-v2</Template>
  <TotalTime>8923</TotalTime>
  <Words>6469</Words>
  <Application>Microsoft Macintosh PowerPoint</Application>
  <PresentationFormat>On-screen Show (4:3)</PresentationFormat>
  <Paragraphs>902</Paragraphs>
  <Slides>52</Slides>
  <Notes>52</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52</vt:i4>
      </vt:variant>
    </vt:vector>
  </HeadingPairs>
  <TitlesOfParts>
    <vt:vector size="61" baseType="lpstr">
      <vt:lpstr>FIRST, BREAK, LAST slides</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Worksheet</vt:lpstr>
      <vt:lpstr>Chapter 6 Internal Control and Accounting for Cash</vt:lpstr>
      <vt:lpstr>LO 6-1: Identify the key elements of a strong system of internal control. </vt:lpstr>
      <vt:lpstr>Internal Controls</vt:lpstr>
      <vt:lpstr>COSO Components</vt:lpstr>
      <vt:lpstr>Key Features of Internal Control</vt:lpstr>
      <vt:lpstr>Segregation of Duties</vt:lpstr>
      <vt:lpstr>Quality of Employees</vt:lpstr>
      <vt:lpstr>Bonded Employees</vt:lpstr>
      <vt:lpstr>Required Absences</vt:lpstr>
      <vt:lpstr>Procedures Manual</vt:lpstr>
      <vt:lpstr>Authority and Responsibility</vt:lpstr>
      <vt:lpstr>Prenumbered Documents  </vt:lpstr>
      <vt:lpstr>Physical Control</vt:lpstr>
      <vt:lpstr>Performance Evaluation</vt:lpstr>
      <vt:lpstr>Limitations</vt:lpstr>
      <vt:lpstr>LO 6-2: Identify special internal controls for cash. </vt:lpstr>
      <vt:lpstr>Accounting for Cash</vt:lpstr>
      <vt:lpstr>Exhibit 6.1: Balance Sheet Classifications that Include the Word Cash</vt:lpstr>
      <vt:lpstr>Exhibit 6.2: Bank Statement</vt:lpstr>
      <vt:lpstr>Bank Statement</vt:lpstr>
      <vt:lpstr>LO 6-3: Prepare a bank reconciliation. </vt:lpstr>
      <vt:lpstr>Reconciling the Bank Statement</vt:lpstr>
      <vt:lpstr>Reconciling the Bank Statement (Continued)</vt:lpstr>
      <vt:lpstr>Bank Reconciliation Information</vt:lpstr>
      <vt:lpstr>Bank Reconciliation Information (Continued)</vt:lpstr>
      <vt:lpstr>Starting with the Unadjusted Bank Balance</vt:lpstr>
      <vt:lpstr>Starting with the Unadjusted Bank Balance (Continued)</vt:lpstr>
      <vt:lpstr>Starting with the Unadjusted Bank Balance (Concluded)</vt:lpstr>
      <vt:lpstr>Starting with the Unadjusted Book Balance</vt:lpstr>
      <vt:lpstr>Starting with the Unadjusted Book Balance (Continued)</vt:lpstr>
      <vt:lpstr>Starting with the Unadjusted Book Balance (Concluded)</vt:lpstr>
      <vt:lpstr>Adjustment 1</vt:lpstr>
      <vt:lpstr>Adjustment 2</vt:lpstr>
      <vt:lpstr>Adjustment 3</vt:lpstr>
      <vt:lpstr>Adjustment 4</vt:lpstr>
      <vt:lpstr>Cash Short and Over</vt:lpstr>
      <vt:lpstr>LO 6-4: Show how a petty cash fund affects financial statements. </vt:lpstr>
      <vt:lpstr>Using Petty Cash Funds</vt:lpstr>
      <vt:lpstr>Establishing Petty Cash Funds</vt:lpstr>
      <vt:lpstr>Exhibit 6.4: Petty Cash Voucher</vt:lpstr>
      <vt:lpstr>Using Petty Cash Funds</vt:lpstr>
      <vt:lpstr>Journal Entry with More Detail</vt:lpstr>
      <vt:lpstr>Petty Cash: Short or Over</vt:lpstr>
      <vt:lpstr>LO 6-5: Describe the auditor’s role in financial reporting. </vt:lpstr>
      <vt:lpstr>The Financial Analyst</vt:lpstr>
      <vt:lpstr>The Financial Analyst (Continued)</vt:lpstr>
      <vt:lpstr>Materiality and Financial Audits</vt:lpstr>
      <vt:lpstr>Types of Audit Opinions</vt:lpstr>
      <vt:lpstr>Confidentiality</vt:lpstr>
      <vt:lpstr>The Securities and Exchange Commission (SEC)</vt:lpstr>
      <vt:lpstr>Sarbanes-Oxley Act (SOX) of 2002</vt:lpstr>
      <vt:lpstr>End of Chapter 6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luann</dc:creator>
  <cp:lastModifiedBy>Colton Gigot</cp:lastModifiedBy>
  <cp:revision>659</cp:revision>
  <cp:lastPrinted>1601-01-01T00:00:00Z</cp:lastPrinted>
  <dcterms:created xsi:type="dcterms:W3CDTF">1601-01-01T00:00:00Z</dcterms:created>
  <dcterms:modified xsi:type="dcterms:W3CDTF">2017-12-07T14:54:15Z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