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71" r:id="rId1"/>
  </p:sldMasterIdLst>
  <p:notesMasterIdLst>
    <p:notesMasterId r:id="rId62"/>
  </p:notesMasterIdLst>
  <p:handoutMasterIdLst>
    <p:handoutMasterId r:id="rId63"/>
  </p:handoutMasterIdLst>
  <p:sldIdLst>
    <p:sldId id="377" r:id="rId2"/>
    <p:sldId id="361" r:id="rId3"/>
    <p:sldId id="310" r:id="rId4"/>
    <p:sldId id="311" r:id="rId5"/>
    <p:sldId id="312" r:id="rId6"/>
    <p:sldId id="315" r:id="rId7"/>
    <p:sldId id="382" r:id="rId8"/>
    <p:sldId id="316" r:id="rId9"/>
    <p:sldId id="317" r:id="rId10"/>
    <p:sldId id="381" r:id="rId11"/>
    <p:sldId id="383" r:id="rId12"/>
    <p:sldId id="384" r:id="rId13"/>
    <p:sldId id="385" r:id="rId14"/>
    <p:sldId id="386" r:id="rId15"/>
    <p:sldId id="387" r:id="rId16"/>
    <p:sldId id="396" r:id="rId17"/>
    <p:sldId id="388" r:id="rId18"/>
    <p:sldId id="325" r:id="rId19"/>
    <p:sldId id="326" r:id="rId20"/>
    <p:sldId id="327" r:id="rId21"/>
    <p:sldId id="423" r:id="rId22"/>
    <p:sldId id="329" r:id="rId23"/>
    <p:sldId id="389" r:id="rId24"/>
    <p:sldId id="398" r:id="rId25"/>
    <p:sldId id="332" r:id="rId26"/>
    <p:sldId id="424" r:id="rId27"/>
    <p:sldId id="426" r:id="rId28"/>
    <p:sldId id="425" r:id="rId29"/>
    <p:sldId id="427" r:id="rId30"/>
    <p:sldId id="428" r:id="rId31"/>
    <p:sldId id="429" r:id="rId32"/>
    <p:sldId id="404" r:id="rId33"/>
    <p:sldId id="430" r:id="rId34"/>
    <p:sldId id="390" r:id="rId35"/>
    <p:sldId id="441" r:id="rId36"/>
    <p:sldId id="407" r:id="rId37"/>
    <p:sldId id="433" r:id="rId38"/>
    <p:sldId id="434" r:id="rId39"/>
    <p:sldId id="435" r:id="rId40"/>
    <p:sldId id="413" r:id="rId41"/>
    <p:sldId id="391" r:id="rId42"/>
    <p:sldId id="341" r:id="rId43"/>
    <p:sldId id="362" r:id="rId44"/>
    <p:sldId id="392" r:id="rId45"/>
    <p:sldId id="412" r:id="rId46"/>
    <p:sldId id="437" r:id="rId47"/>
    <p:sldId id="438" r:id="rId48"/>
    <p:sldId id="439" r:id="rId49"/>
    <p:sldId id="393" r:id="rId50"/>
    <p:sldId id="440" r:id="rId51"/>
    <p:sldId id="376" r:id="rId52"/>
    <p:sldId id="394" r:id="rId53"/>
    <p:sldId id="348" r:id="rId54"/>
    <p:sldId id="419" r:id="rId55"/>
    <p:sldId id="395" r:id="rId56"/>
    <p:sldId id="421" r:id="rId57"/>
    <p:sldId id="420" r:id="rId58"/>
    <p:sldId id="353" r:id="rId59"/>
    <p:sldId id="354" r:id="rId60"/>
    <p:sldId id="378" r:id="rId6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olly" initials="" lastIdx="1" clrIdx="0"/>
  <p:cmAuthor id="1" name="Molly Brown" initials="" lastIdx="3" clrIdx="1"/>
  <p:cmAuthor id="2" name="Andries, Danielle" initials="" lastIdx="1" clrIdx="2"/>
  <p:cmAuthor id="3" name="Ilene" initials="ILP" lastIdx="17" clrIdx="3"/>
  <p:cmAuthor id="4" name="Brown, Molly G - brownmg" initials="BMG-b" lastIdx="1" clrIdx="4">
    <p:extLst/>
  </p:cmAuthor>
  <p:cmAuthor id="5" name="Molly Brown" initials="MB" lastIdx="17" clrIdx="5">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63E9"/>
    <a:srgbClr val="D6EDBD"/>
    <a:srgbClr val="006AB2"/>
    <a:srgbClr val="FFFF99"/>
    <a:srgbClr val="000099"/>
    <a:srgbClr val="CC0000"/>
    <a:srgbClr val="7A3400"/>
    <a:srgbClr val="ABDDFF"/>
    <a:srgbClr val="006A4E"/>
    <a:srgbClr val="BB5D2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841" autoAdjust="0"/>
    <p:restoredTop sz="92192" autoAdjust="0"/>
  </p:normalViewPr>
  <p:slideViewPr>
    <p:cSldViewPr>
      <p:cViewPr>
        <p:scale>
          <a:sx n="100" d="100"/>
          <a:sy n="100" d="100"/>
        </p:scale>
        <p:origin x="-896" y="-80"/>
      </p:cViewPr>
      <p:guideLst>
        <p:guide orient="horz" pos="2160"/>
        <p:guide pos="2880"/>
      </p:guideLst>
    </p:cSldViewPr>
  </p:slideViewPr>
  <p:outlineViewPr>
    <p:cViewPr>
      <p:scale>
        <a:sx n="33" d="100"/>
        <a:sy n="33" d="100"/>
      </p:scale>
      <p:origin x="0" y="-687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5" d="100"/>
          <a:sy n="65" d="100"/>
        </p:scale>
        <p:origin x="-3264"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handoutMaster" Target="handoutMasters/handoutMaster1.xml"/><Relationship Id="rId64" Type="http://schemas.openxmlformats.org/officeDocument/2006/relationships/printerSettings" Target="printerSettings/printerSettings1.bin"/><Relationship Id="rId65" Type="http://schemas.openxmlformats.org/officeDocument/2006/relationships/commentAuthors" Target="commentAuthors.xml"/><Relationship Id="rId66" Type="http://schemas.openxmlformats.org/officeDocument/2006/relationships/presProps" Target="presProps.xml"/><Relationship Id="rId67" Type="http://schemas.openxmlformats.org/officeDocument/2006/relationships/viewProps" Target="viewProps.xml"/><Relationship Id="rId68" Type="http://schemas.openxmlformats.org/officeDocument/2006/relationships/theme" Target="theme/theme1.xml"/><Relationship Id="rId69"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6" Type="http://schemas.microsoft.com/office/2015/10/relationships/revisionInfo" Target="revisionInfo.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notesMaster" Target="notesMasters/notes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cs typeface="+mn-cs"/>
              </a:defRPr>
            </a:lvl1pPr>
          </a:lstStyle>
          <a:p>
            <a:pPr>
              <a:defRPr/>
            </a:pPr>
            <a:fld id="{BE8E5216-85D9-442A-88E6-16490409B404}" type="datetimeFigureOut">
              <a:rPr lang="en-US"/>
              <a:pPr>
                <a:defRPr/>
              </a:pPr>
              <a:t>12/7/17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cs typeface="+mn-cs"/>
              </a:defRPr>
            </a:lvl1pPr>
          </a:lstStyle>
          <a:p>
            <a:pPr>
              <a:defRPr/>
            </a:pPr>
            <a:fld id="{3D198E90-F9AA-451E-A8B0-2EAB18904728}" type="slidenum">
              <a:rPr lang="en-US"/>
              <a:pPr>
                <a:defRPr/>
              </a:pPr>
              <a:t>‹#›</a:t>
            </a:fld>
            <a:endParaRPr lang="en-US"/>
          </a:p>
        </p:txBody>
      </p:sp>
    </p:spTree>
    <p:extLst>
      <p:ext uri="{BB962C8B-B14F-4D97-AF65-F5344CB8AC3E}">
        <p14:creationId xmlns:p14="http://schemas.microsoft.com/office/powerpoint/2010/main" val="41872407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mn-cs"/>
              </a:defRPr>
            </a:lvl1pPr>
          </a:lstStyle>
          <a:p>
            <a:pPr>
              <a:defRPr/>
            </a:pPr>
            <a:endParaRPr lang="en-US"/>
          </a:p>
        </p:txBody>
      </p:sp>
      <p:sp>
        <p:nvSpPr>
          <p:cNvPr id="1024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mn-cs"/>
              </a:defRPr>
            </a:lvl1pPr>
          </a:lstStyle>
          <a:p>
            <a:pPr>
              <a:defRPr/>
            </a:pPr>
            <a:endParaRPr lang="en-US"/>
          </a:p>
        </p:txBody>
      </p:sp>
      <p:sp>
        <p:nvSpPr>
          <p:cNvPr id="870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mn-cs"/>
              </a:defRPr>
            </a:lvl1pPr>
          </a:lstStyle>
          <a:p>
            <a:pPr>
              <a:defRPr/>
            </a:pPr>
            <a:endParaRPr lang="en-US"/>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cs typeface="+mn-cs"/>
              </a:defRPr>
            </a:lvl1pPr>
          </a:lstStyle>
          <a:p>
            <a:pPr>
              <a:defRPr/>
            </a:pPr>
            <a:fld id="{77CA0635-1772-4472-ADFE-4545D41254CF}" type="slidenum">
              <a:rPr lang="en-US"/>
              <a:pPr>
                <a:defRPr/>
              </a:pPr>
              <a:t>‹#›</a:t>
            </a:fld>
            <a:endParaRPr lang="en-US" dirty="0"/>
          </a:p>
        </p:txBody>
      </p:sp>
    </p:spTree>
    <p:extLst>
      <p:ext uri="{BB962C8B-B14F-4D97-AF65-F5344CB8AC3E}">
        <p14:creationId xmlns:p14="http://schemas.microsoft.com/office/powerpoint/2010/main" val="31640419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sz="1200" dirty="0">
                <a:latin typeface="Tahoma" panose="020B0604030504040204" pitchFamily="34" charset="0"/>
                <a:ea typeface="Tahoma" panose="020B0604030504040204" pitchFamily="34" charset="0"/>
                <a:cs typeface="Tahoma" panose="020B0604030504040204" pitchFamily="34" charset="0"/>
              </a:rPr>
              <a:t>Why should you study accounting?  You should study accounting because it can help you succeed in business.  Businesses use accounting to keep score. Imagine trying to play football without knowing how many points a touchdown is worth. Like sports, business is competitive. If you do not know how to keep score, you likely will not succeed.</a:t>
            </a:r>
          </a:p>
          <a:p>
            <a:pPr eaLnBrk="1" hangingPunct="1"/>
            <a:endParaRPr lang="en-US" sz="1200" dirty="0">
              <a:latin typeface="Tahoma" panose="020B0604030504040204" pitchFamily="34" charset="0"/>
              <a:ea typeface="Tahoma" panose="020B0604030504040204" pitchFamily="34" charset="0"/>
              <a:cs typeface="Tahoma" panose="020B0604030504040204" pitchFamily="34" charset="0"/>
            </a:endParaRPr>
          </a:p>
          <a:p>
            <a:r>
              <a:rPr lang="en-US" sz="1200" dirty="0">
                <a:latin typeface="Tahoma" panose="020B0604030504040204" pitchFamily="34" charset="0"/>
                <a:ea typeface="Tahoma" panose="020B0604030504040204" pitchFamily="34" charset="0"/>
                <a:cs typeface="Tahoma" panose="020B0604030504040204" pitchFamily="34" charset="0"/>
              </a:rPr>
              <a:t>In this chapter, we provide a look at accounting as an information system that reports on the economic activities and financial condition of a business or other organization.</a:t>
            </a:r>
          </a:p>
          <a:p>
            <a:endParaRPr lang="en-US" dirty="0"/>
          </a:p>
        </p:txBody>
      </p:sp>
      <p:sp>
        <p:nvSpPr>
          <p:cNvPr id="4" name="Slide Number Placeholder 3"/>
          <p:cNvSpPr>
            <a:spLocks noGrp="1"/>
          </p:cNvSpPr>
          <p:nvPr>
            <p:ph type="sldNum" sz="quarter" idx="10"/>
          </p:nvPr>
        </p:nvSpPr>
        <p:spPr/>
        <p:txBody>
          <a:bodyPr/>
          <a:lstStyle/>
          <a:p>
            <a:pPr>
              <a:defRPr/>
            </a:pPr>
            <a:fld id="{77CA0635-1772-4472-ADFE-4545D41254CF}" type="slidenum">
              <a:rPr lang="en-US" smtClean="0"/>
              <a:pPr>
                <a:defRPr/>
              </a:pPr>
              <a:t>0</a:t>
            </a:fld>
            <a:endParaRPr lang="en-US" dirty="0"/>
          </a:p>
        </p:txBody>
      </p:sp>
    </p:spTree>
    <p:extLst>
      <p:ext uri="{BB962C8B-B14F-4D97-AF65-F5344CB8AC3E}">
        <p14:creationId xmlns:p14="http://schemas.microsoft.com/office/powerpoint/2010/main" val="35533794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latin typeface="Tahoma" panose="020B0604030504040204" pitchFamily="34" charset="0"/>
                <a:ea typeface="Tahoma" panose="020B0604030504040204" pitchFamily="34" charset="0"/>
                <a:cs typeface="Tahoma" panose="020B0604030504040204" pitchFamily="34" charset="0"/>
              </a:rPr>
              <a:t>Part I</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Accounting information focused on the needs of external users is called financial accounting.  For example, investors are interested in whether a business produces more overall income relative to risk.</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II</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Accounting information focused on the needs of internal users is called managerial accounting. For example, a regional manager in the business is interested in the store-by-store earnings under her control. </a:t>
            </a:r>
          </a:p>
          <a:p>
            <a:endParaRPr lang="en-US" dirty="0"/>
          </a:p>
        </p:txBody>
      </p:sp>
      <p:sp>
        <p:nvSpPr>
          <p:cNvPr id="4" name="Slide Number Placeholder 3"/>
          <p:cNvSpPr>
            <a:spLocks noGrp="1"/>
          </p:cNvSpPr>
          <p:nvPr>
            <p:ph type="sldNum" sz="quarter" idx="10"/>
          </p:nvPr>
        </p:nvSpPr>
        <p:spPr/>
        <p:txBody>
          <a:bodyPr/>
          <a:lstStyle/>
          <a:p>
            <a:pPr>
              <a:defRPr/>
            </a:pPr>
            <a:fld id="{77CA0635-1772-4472-ADFE-4545D41254CF}" type="slidenum">
              <a:rPr lang="en-US" smtClean="0"/>
              <a:pPr>
                <a:defRPr/>
              </a:pPr>
              <a:t>9</a:t>
            </a:fld>
            <a:endParaRPr lang="en-US" dirty="0"/>
          </a:p>
        </p:txBody>
      </p:sp>
    </p:spTree>
    <p:extLst>
      <p:ext uri="{BB962C8B-B14F-4D97-AF65-F5344CB8AC3E}">
        <p14:creationId xmlns:p14="http://schemas.microsoft.com/office/powerpoint/2010/main" val="34958637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a:noFill/>
        </p:spPr>
        <p:txBody>
          <a:bodyPr/>
          <a:lstStyle/>
          <a:p>
            <a:fld id="{F5A4F39E-EFEA-45A6-8C3C-C057FA57AD61}" type="slidenum">
              <a:rPr lang="en-US" smtClean="0">
                <a:cs typeface="Arial" charset="0"/>
              </a:rPr>
              <a:pPr/>
              <a:t>10</a:t>
            </a:fld>
            <a:endParaRPr lang="en-US">
              <a:cs typeface="Arial" charset="0"/>
            </a:endParaRPr>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xfrm>
            <a:off x="914400" y="4343400"/>
            <a:ext cx="5029200" cy="4114800"/>
          </a:xfrm>
          <a:noFill/>
          <a:ln/>
        </p:spPr>
        <p:txBody>
          <a:bodyPr/>
          <a:lstStyle/>
          <a:p>
            <a:pPr eaLnBrk="1" hangingPunct="1"/>
            <a:r>
              <a:rPr lang="en-US" dirty="0">
                <a:latin typeface="Tahoma" panose="020B0604030504040204" pitchFamily="34" charset="0"/>
                <a:ea typeface="Tahoma" panose="020B0604030504040204" pitchFamily="34" charset="0"/>
                <a:cs typeface="Tahoma" panose="020B0604030504040204" pitchFamily="34" charset="0"/>
              </a:rPr>
              <a:t>Part I</a:t>
            </a:r>
          </a:p>
          <a:p>
            <a:pPr eaLnBrk="1" hangingPunct="1">
              <a:spcBef>
                <a:spcPct val="50000"/>
              </a:spcBef>
            </a:pPr>
            <a:r>
              <a:rPr lang="en-US" dirty="0">
                <a:latin typeface="Tahoma" panose="020B0604030504040204" pitchFamily="34" charset="0"/>
                <a:ea typeface="Tahoma" panose="020B0604030504040204" pitchFamily="34" charset="0"/>
                <a:cs typeface="Tahoma" panose="020B0604030504040204" pitchFamily="34" charset="0"/>
              </a:rPr>
              <a:t>Not all entities allocate resources based on profitability. Organizations that are not motivated by profit are called not-for-profit entities. </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II</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Government, foundations, religious groups, the Peace Corps, and various benevolent organizations allocate resources based on humanitarian concerns.  Some examples include the John D. and Catherine T. MacArthur Foundation, the American Red Cross, and The Salvation Army.  </a:t>
            </a:r>
          </a:p>
          <a:p>
            <a:pPr eaLnBrk="1" hangingPunct="1"/>
            <a:endParaRPr lang="en-US" dirty="0"/>
          </a:p>
        </p:txBody>
      </p:sp>
    </p:spTree>
    <p:extLst>
      <p:ext uri="{BB962C8B-B14F-4D97-AF65-F5344CB8AC3E}">
        <p14:creationId xmlns:p14="http://schemas.microsoft.com/office/powerpoint/2010/main" val="27598445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latin typeface="Tahoma" panose="020B0604030504040204" pitchFamily="34" charset="0"/>
                <a:ea typeface="Tahoma" panose="020B0604030504040204" pitchFamily="34" charset="0"/>
                <a:cs typeface="Tahoma" panose="020B0604030504040204" pitchFamily="34" charset="0"/>
              </a:rPr>
              <a:t>Exhibit 1.2 shows three distinct areas of accounting; however, these areas frequently overlap.  For example, managers of all types of organizations use managerial accounting information.</a:t>
            </a:r>
          </a:p>
          <a:p>
            <a:endParaRPr lang="en-US" dirty="0"/>
          </a:p>
        </p:txBody>
      </p:sp>
      <p:sp>
        <p:nvSpPr>
          <p:cNvPr id="4" name="Slide Number Placeholder 3"/>
          <p:cNvSpPr>
            <a:spLocks noGrp="1"/>
          </p:cNvSpPr>
          <p:nvPr>
            <p:ph type="sldNum" sz="quarter" idx="10"/>
          </p:nvPr>
        </p:nvSpPr>
        <p:spPr/>
        <p:txBody>
          <a:bodyPr/>
          <a:lstStyle/>
          <a:p>
            <a:pPr>
              <a:defRPr/>
            </a:pPr>
            <a:fld id="{77CA0635-1772-4472-ADFE-4545D41254CF}" type="slidenum">
              <a:rPr lang="en-US" smtClean="0"/>
              <a:pPr>
                <a:defRPr/>
              </a:pPr>
              <a:t>11</a:t>
            </a:fld>
            <a:endParaRPr lang="en-US" dirty="0"/>
          </a:p>
        </p:txBody>
      </p:sp>
    </p:spTree>
    <p:extLst>
      <p:ext uri="{BB962C8B-B14F-4D97-AF65-F5344CB8AC3E}">
        <p14:creationId xmlns:p14="http://schemas.microsoft.com/office/powerpoint/2010/main" val="28467191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p>
            <a:fld id="{B8C5099C-AF51-4F68-9C43-EBC8570D1343}" type="slidenum">
              <a:rPr lang="en-US" smtClean="0">
                <a:cs typeface="Arial" charset="0"/>
              </a:rPr>
              <a:pPr/>
              <a:t>12</a:t>
            </a:fld>
            <a:endParaRPr lang="en-US">
              <a:cs typeface="Arial" charset="0"/>
            </a:endParaRPr>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xfrm>
            <a:off x="914400" y="4343400"/>
            <a:ext cx="5029200" cy="4114800"/>
          </a:xfrm>
          <a:noFill/>
          <a:ln/>
        </p:spPr>
        <p:txBody>
          <a:bodyPr/>
          <a:lstStyle/>
          <a:p>
            <a:r>
              <a:rPr lang="en-US" dirty="0">
                <a:latin typeface="Tahoma" panose="020B0604030504040204" pitchFamily="34" charset="0"/>
                <a:ea typeface="Tahoma" panose="020B0604030504040204" pitchFamily="34" charset="0"/>
                <a:cs typeface="Tahoma" panose="020B0604030504040204" pitchFamily="34" charset="0"/>
              </a:rPr>
              <a:t>You are probably familiar with the acronym CPA. CPA stands for certified public accountant. Public accountants provide services to various clients. They are usually paid a fee that varies depending on the service provided. Services typically offered by public accountants include audit services, tax services, and consulting services.  Audit services involve examining a company’s accounting records in order to issue an opinion about whether the company’s financial statements conform to generally accepted accounting</a:t>
            </a:r>
            <a:r>
              <a:rPr lang="en-US" baseline="0" dirty="0">
                <a:latin typeface="Tahoma" panose="020B0604030504040204" pitchFamily="34" charset="0"/>
                <a:ea typeface="Tahoma" panose="020B0604030504040204" pitchFamily="34" charset="0"/>
                <a:cs typeface="Tahoma" panose="020B0604030504040204" pitchFamily="34" charset="0"/>
              </a:rPr>
              <a:t> principles.  Tax services include both determining the amount of tax due and tax planning to help companies minimize tax expense.  Consulting services cover a wide range of activities that include everything from installing sophisticated computerized accounting systems to providing personal accounting advice.</a:t>
            </a:r>
            <a:endParaRPr lang="en-US" dirty="0">
              <a:latin typeface="Tahoma" panose="020B0604030504040204" pitchFamily="34" charset="0"/>
              <a:ea typeface="Tahoma" panose="020B0604030504040204" pitchFamily="34" charset="0"/>
              <a:cs typeface="Tahoma" panose="020B0604030504040204" pitchFamily="34" charset="0"/>
            </a:endParaRPr>
          </a:p>
          <a:p>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Accountants employed in the private sector usually work for a specific company or nonprofit organization. Private sector accountants perform a wide variety of functions for their employers. Their duties include classifying and recording transactions, billing customers and collecting amounts due, ordering merchandise, paying suppliers, preparing and analyzing financial statements, developing budgets, measuring costs, assessing performance, and making decisions. Designations such as the CMA (Certified Management Accountant) and CIA (Certified Internal Auditor) are widely recognized professional certifications held by private accountants to indicate technical competence and integrity on the part of individuals who hold them.</a:t>
            </a:r>
          </a:p>
        </p:txBody>
      </p:sp>
    </p:spTree>
    <p:extLst>
      <p:ext uri="{BB962C8B-B14F-4D97-AF65-F5344CB8AC3E}">
        <p14:creationId xmlns:p14="http://schemas.microsoft.com/office/powerpoint/2010/main" val="11916543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a:noFill/>
        </p:spPr>
        <p:txBody>
          <a:bodyPr/>
          <a:lstStyle/>
          <a:p>
            <a:fld id="{F5A4F39E-EFEA-45A6-8C3C-C057FA57AD61}" type="slidenum">
              <a:rPr lang="en-US" smtClean="0">
                <a:cs typeface="Arial" charset="0"/>
              </a:rPr>
              <a:pPr/>
              <a:t>13</a:t>
            </a:fld>
            <a:endParaRPr lang="en-US">
              <a:cs typeface="Arial" charset="0"/>
            </a:endParaRPr>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xfrm>
            <a:off x="914400" y="4343400"/>
            <a:ext cx="5029200" cy="4114800"/>
          </a:xfrm>
          <a:noFill/>
          <a:ln/>
        </p:spPr>
        <p:txBody>
          <a:bodyPr/>
          <a:lstStyle/>
          <a:p>
            <a:pPr eaLnBrk="1" hangingPunct="1">
              <a:spcBef>
                <a:spcPct val="50000"/>
              </a:spcBef>
            </a:pPr>
            <a:r>
              <a:rPr lang="en-US" dirty="0">
                <a:latin typeface="Tahoma" panose="020B0604030504040204" pitchFamily="34" charset="0"/>
                <a:ea typeface="Tahoma" panose="020B0604030504040204" pitchFamily="34" charset="0"/>
                <a:cs typeface="Tahoma" panose="020B0604030504040204" pitchFamily="34" charset="0"/>
              </a:rPr>
              <a:t>The</a:t>
            </a:r>
            <a:r>
              <a:rPr lang="en-US" baseline="0" dirty="0">
                <a:latin typeface="Tahoma" panose="020B0604030504040204" pitchFamily="34" charset="0"/>
                <a:ea typeface="Tahoma" panose="020B0604030504040204" pitchFamily="34" charset="0"/>
                <a:cs typeface="Tahoma" panose="020B0604030504040204" pitchFamily="34" charset="0"/>
              </a:rPr>
              <a:t> Financial Accounting Standards Board (FASB)</a:t>
            </a:r>
            <a:r>
              <a:rPr lang="en-US" dirty="0">
                <a:latin typeface="Tahoma" panose="020B0604030504040204" pitchFamily="34" charset="0"/>
                <a:ea typeface="Tahoma" panose="020B0604030504040204" pitchFamily="34" charset="0"/>
                <a:cs typeface="Tahoma" panose="020B0604030504040204" pitchFamily="34" charset="0"/>
              </a:rPr>
              <a:t> establishes measurement and reporting rules that businesses use to facilitate communication.</a:t>
            </a:r>
          </a:p>
          <a:p>
            <a:pPr eaLnBrk="1" hangingPunct="1">
              <a:spcBef>
                <a:spcPct val="50000"/>
              </a:spcBef>
            </a:pPr>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The FASB is a privately funded organization with the primary authority for establishing accounting standards in the United States. The measurement rules established by the FASB are called generally accepted accounting principles (GAAP).</a:t>
            </a:r>
            <a:r>
              <a:rPr lang="en-US" dirty="0">
                <a:solidFill>
                  <a:schemeClr val="tx2"/>
                </a:solidFill>
                <a:latin typeface="Tahoma" panose="020B0604030504040204" pitchFamily="34" charset="0"/>
                <a:ea typeface="Tahoma" panose="020B0604030504040204" pitchFamily="34" charset="0"/>
                <a:cs typeface="Tahoma" panose="020B0604030504040204" pitchFamily="34" charset="0"/>
              </a:rPr>
              <a:t> Financial reports issued to the public must follow GAAP.  This textbook introduces these principles so you will be able to understand business activity presented in accounting reports issued in the United States. </a:t>
            </a:r>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endParaRPr lang="en-US" dirty="0"/>
          </a:p>
        </p:txBody>
      </p:sp>
    </p:spTree>
    <p:extLst>
      <p:ext uri="{BB962C8B-B14F-4D97-AF65-F5344CB8AC3E}">
        <p14:creationId xmlns:p14="http://schemas.microsoft.com/office/powerpoint/2010/main" val="30582197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fld id="{B346E799-2FAD-4F89-A5BA-D07F5BB6F1DD}" type="slidenum">
              <a:rPr lang="en-US" smtClean="0">
                <a:cs typeface="Arial" charset="0"/>
              </a:rPr>
              <a:pPr/>
              <a:t>14</a:t>
            </a:fld>
            <a:endParaRPr lang="en-US">
              <a:cs typeface="Arial" charset="0"/>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xfrm>
            <a:off x="914400" y="4343400"/>
            <a:ext cx="5029200" cy="4114800"/>
          </a:xfrm>
          <a:noFill/>
          <a:ln/>
        </p:spPr>
        <p:txBody>
          <a:bodyPr/>
          <a:lstStyle/>
          <a:p>
            <a:pPr algn="l"/>
            <a:r>
              <a:rPr lang="en-US" dirty="0">
                <a:latin typeface="Tahoma" panose="020B0604030504040204" pitchFamily="34" charset="0"/>
                <a:ea typeface="Tahoma" panose="020B0604030504040204" pitchFamily="34" charset="0"/>
                <a:cs typeface="Tahoma" panose="020B0604030504040204" pitchFamily="34" charset="0"/>
              </a:rPr>
              <a:t>Learning Objective 1-2: </a:t>
            </a:r>
            <a:r>
              <a:rPr lang="en-US" sz="1200" dirty="0">
                <a:solidFill>
                  <a:schemeClr val="tx2"/>
                </a:solidFill>
                <a:latin typeface="Tahoma" panose="020B0604030504040204" pitchFamily="34" charset="0"/>
                <a:ea typeface="Tahoma" panose="020B0604030504040204" pitchFamily="34" charset="0"/>
                <a:cs typeface="Tahoma" panose="020B0604030504040204" pitchFamily="34" charset="0"/>
              </a:rPr>
              <a:t>Identify reporting entities.</a:t>
            </a:r>
          </a:p>
          <a:p>
            <a:pPr eaLnBrk="1" hangingPunct="1"/>
            <a:endParaRPr lang="en-US" dirty="0"/>
          </a:p>
        </p:txBody>
      </p:sp>
    </p:spTree>
    <p:extLst>
      <p:ext uri="{BB962C8B-B14F-4D97-AF65-F5344CB8AC3E}">
        <p14:creationId xmlns:p14="http://schemas.microsoft.com/office/powerpoint/2010/main" val="21210903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a:noFill/>
        </p:spPr>
        <p:txBody>
          <a:bodyPr/>
          <a:lstStyle/>
          <a:p>
            <a:fld id="{F5A4F39E-EFEA-45A6-8C3C-C057FA57AD61}" type="slidenum">
              <a:rPr lang="en-US" smtClean="0">
                <a:cs typeface="Arial" charset="0"/>
              </a:rPr>
              <a:pPr/>
              <a:t>15</a:t>
            </a:fld>
            <a:endParaRPr lang="en-US">
              <a:cs typeface="Arial" charset="0"/>
            </a:endParaRPr>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xfrm>
            <a:off x="914400" y="4343400"/>
            <a:ext cx="5029200" cy="4114800"/>
          </a:xfrm>
          <a:noFill/>
          <a:ln/>
        </p:spPr>
        <p:txBody>
          <a:bodyPr/>
          <a:lstStyle/>
          <a:p>
            <a:pPr eaLnBrk="1" hangingPunct="1"/>
            <a:r>
              <a:rPr lang="en-US" dirty="0">
                <a:latin typeface="Tahoma" panose="020B0604030504040204" pitchFamily="34" charset="0"/>
                <a:ea typeface="Tahoma" panose="020B0604030504040204" pitchFamily="34" charset="0"/>
                <a:cs typeface="Tahoma" panose="020B0604030504040204" pitchFamily="34" charset="0"/>
              </a:rPr>
              <a:t>Part I</a:t>
            </a:r>
          </a:p>
          <a:p>
            <a:pPr eaLnBrk="1" hangingPunct="1">
              <a:spcBef>
                <a:spcPct val="0"/>
              </a:spcBef>
            </a:pPr>
            <a:r>
              <a:rPr lang="en-US" dirty="0">
                <a:latin typeface="Tahoma" panose="020B0604030504040204" pitchFamily="34" charset="0"/>
                <a:ea typeface="Tahoma" panose="020B0604030504040204" pitchFamily="34" charset="0"/>
                <a:cs typeface="Tahoma" panose="020B0604030504040204" pitchFamily="34" charset="0"/>
              </a:rPr>
              <a:t>Financial accounting reports disclose the financial activities of particular individuals or organizations described as </a:t>
            </a:r>
            <a:r>
              <a:rPr lang="en-US" dirty="0">
                <a:solidFill>
                  <a:srgbClr val="FF3300"/>
                </a:solidFill>
                <a:latin typeface="Tahoma" panose="020B0604030504040204" pitchFamily="34" charset="0"/>
                <a:ea typeface="Tahoma" panose="020B0604030504040204" pitchFamily="34" charset="0"/>
                <a:cs typeface="Tahoma" panose="020B0604030504040204" pitchFamily="34" charset="0"/>
              </a:rPr>
              <a:t>reporting entities</a:t>
            </a:r>
            <a:r>
              <a:rPr lang="en-US" dirty="0">
                <a:latin typeface="Tahoma" panose="020B0604030504040204" pitchFamily="34" charset="0"/>
                <a:ea typeface="Tahoma" panose="020B0604030504040204" pitchFamily="34" charset="0"/>
                <a:cs typeface="Tahoma" panose="020B0604030504040204" pitchFamily="34" charset="0"/>
              </a:rPr>
              <a:t>.  </a:t>
            </a:r>
            <a:br>
              <a:rPr lang="en-US" dirty="0">
                <a:latin typeface="Tahoma" panose="020B0604030504040204" pitchFamily="34" charset="0"/>
                <a:ea typeface="Tahoma" panose="020B0604030504040204" pitchFamily="34" charset="0"/>
                <a:cs typeface="Tahoma" panose="020B0604030504040204" pitchFamily="34" charset="0"/>
              </a:rPr>
            </a:br>
            <a:r>
              <a:rPr lang="en-US" dirty="0">
                <a:latin typeface="Tahoma" panose="020B0604030504040204" pitchFamily="34" charset="0"/>
                <a:ea typeface="Tahoma" panose="020B0604030504040204" pitchFamily="34" charset="0"/>
                <a:cs typeface="Tahoma" panose="020B0604030504040204" pitchFamily="34" charset="0"/>
              </a:rPr>
              <a:t/>
            </a:r>
            <a:br>
              <a:rPr lang="en-US" dirty="0">
                <a:latin typeface="Tahoma" panose="020B0604030504040204" pitchFamily="34" charset="0"/>
                <a:ea typeface="Tahoma" panose="020B0604030504040204" pitchFamily="34" charset="0"/>
                <a:cs typeface="Tahoma" panose="020B0604030504040204" pitchFamily="34" charset="0"/>
              </a:rPr>
            </a:br>
            <a:r>
              <a:rPr lang="en-US" dirty="0">
                <a:latin typeface="Tahoma" panose="020B0604030504040204" pitchFamily="34" charset="0"/>
                <a:ea typeface="Tahoma" panose="020B0604030504040204" pitchFamily="34" charset="0"/>
                <a:cs typeface="Tahoma" panose="020B0604030504040204" pitchFamily="34" charset="0"/>
              </a:rPr>
              <a:t>Each entity is treated as a separate reporting unit.</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II</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For example, a business, the person who owns the business, and a bank that loans money to the business are treated as three separate reporting entities. Accountants would prepare three separate sets of financial reports to describe the economic activities of each of the three entities.</a:t>
            </a:r>
          </a:p>
          <a:p>
            <a:pPr eaLnBrk="1" hangingPunct="1"/>
            <a:endParaRPr lang="en-US" dirty="0"/>
          </a:p>
        </p:txBody>
      </p:sp>
    </p:spTree>
    <p:extLst>
      <p:ext uri="{BB962C8B-B14F-4D97-AF65-F5344CB8AC3E}">
        <p14:creationId xmlns:p14="http://schemas.microsoft.com/office/powerpoint/2010/main" val="37938820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fld id="{B346E799-2FAD-4F89-A5BA-D07F5BB6F1DD}" type="slidenum">
              <a:rPr lang="en-US" smtClean="0">
                <a:cs typeface="Arial" charset="0"/>
              </a:rPr>
              <a:pPr/>
              <a:t>16</a:t>
            </a:fld>
            <a:endParaRPr lang="en-US">
              <a:cs typeface="Arial" charset="0"/>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xfrm>
            <a:off x="914400" y="4343400"/>
            <a:ext cx="5029200" cy="4114800"/>
          </a:xfrm>
          <a:noFill/>
          <a:ln/>
        </p:spPr>
        <p:txBody>
          <a:bodyPr/>
          <a:lstStyle/>
          <a:p>
            <a:pPr algn="l"/>
            <a:r>
              <a:rPr lang="en-US" dirty="0">
                <a:latin typeface="Tahoma" panose="020B0604030504040204" pitchFamily="34" charset="0"/>
                <a:ea typeface="Tahoma" panose="020B0604030504040204" pitchFamily="34" charset="0"/>
                <a:cs typeface="Tahoma" panose="020B0604030504040204" pitchFamily="34" charset="0"/>
              </a:rPr>
              <a:t>Learning Objective 1-3: </a:t>
            </a:r>
            <a:r>
              <a:rPr lang="en-US" sz="1200" dirty="0">
                <a:solidFill>
                  <a:schemeClr val="tx2"/>
                </a:solidFill>
                <a:latin typeface="Tahoma" panose="020B0604030504040204" pitchFamily="34" charset="0"/>
                <a:ea typeface="Tahoma" panose="020B0604030504040204" pitchFamily="34" charset="0"/>
                <a:cs typeface="Tahoma" panose="020B0604030504040204" pitchFamily="34" charset="0"/>
              </a:rPr>
              <a:t>Identify the components of the accounting equation.</a:t>
            </a:r>
          </a:p>
          <a:p>
            <a:pPr eaLnBrk="1" hangingPunct="1"/>
            <a:endParaRPr lang="en-US" dirty="0"/>
          </a:p>
        </p:txBody>
      </p:sp>
    </p:spTree>
    <p:extLst>
      <p:ext uri="{BB962C8B-B14F-4D97-AF65-F5344CB8AC3E}">
        <p14:creationId xmlns:p14="http://schemas.microsoft.com/office/powerpoint/2010/main" val="31195504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p:spPr>
        <p:txBody>
          <a:bodyPr/>
          <a:lstStyle/>
          <a:p>
            <a:fld id="{05141E09-93A0-4067-AE51-D425BA54B4EB}" type="slidenum">
              <a:rPr lang="en-US" smtClean="0">
                <a:cs typeface="Arial" charset="0"/>
              </a:rPr>
              <a:pPr/>
              <a:t>17</a:t>
            </a:fld>
            <a:endParaRPr lang="en-US">
              <a:cs typeface="Arial" charset="0"/>
            </a:endParaRPr>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xfrm>
            <a:off x="914400" y="4343400"/>
            <a:ext cx="5029200" cy="4114800"/>
          </a:xfrm>
          <a:noFill/>
          <a:ln/>
        </p:spPr>
        <p:txBody>
          <a:bodyPr/>
          <a:lstStyle/>
          <a:p>
            <a:pPr eaLnBrk="1" hangingPunct="1"/>
            <a:r>
              <a:rPr lang="en-US" dirty="0">
                <a:latin typeface="Tahoma" panose="020B0604030504040204" pitchFamily="34" charset="0"/>
                <a:ea typeface="Tahoma" panose="020B0604030504040204" pitchFamily="34" charset="0"/>
                <a:cs typeface="Tahoma" panose="020B0604030504040204" pitchFamily="34" charset="0"/>
              </a:rPr>
              <a:t>The information reported in financial statements is organized into categories known as elements.  Eight of the ten financial elements the Financial Accounting Standards Board has defined are discussed in this chapter:  assets, liabilities, equity, contributed capital, revenue, expenses, distributions, and net income.  The other two elements (gains and losses) are discussed in a later chapter. </a:t>
            </a:r>
          </a:p>
        </p:txBody>
      </p:sp>
    </p:spTree>
    <p:extLst>
      <p:ext uri="{BB962C8B-B14F-4D97-AF65-F5344CB8AC3E}">
        <p14:creationId xmlns:p14="http://schemas.microsoft.com/office/powerpoint/2010/main" val="19908455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a:spLocks noGrp="1" noChangeArrowheads="1"/>
          </p:cNvSpPr>
          <p:nvPr>
            <p:ph type="sldNum" sz="quarter" idx="5"/>
          </p:nvPr>
        </p:nvSpPr>
        <p:spPr>
          <a:noFill/>
        </p:spPr>
        <p:txBody>
          <a:bodyPr/>
          <a:lstStyle/>
          <a:p>
            <a:fld id="{F17D9D0E-86EF-4D2E-9B00-0962D634E284}" type="slidenum">
              <a:rPr lang="en-US" smtClean="0">
                <a:cs typeface="Arial" charset="0"/>
              </a:rPr>
              <a:pPr/>
              <a:t>18</a:t>
            </a:fld>
            <a:endParaRPr lang="en-US">
              <a:cs typeface="Arial" charset="0"/>
            </a:endParaRPr>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xfrm>
            <a:off x="914400" y="4343400"/>
            <a:ext cx="5029200" cy="4114800"/>
          </a:xfrm>
          <a:noFill/>
          <a:ln/>
        </p:spPr>
        <p:txBody>
          <a:bodyPr/>
          <a:lstStyle/>
          <a:p>
            <a:pPr eaLnBrk="1" hangingPunct="1"/>
            <a:r>
              <a:rPr lang="en-US" dirty="0">
                <a:latin typeface="Tahoma" panose="020B0604030504040204" pitchFamily="34" charset="0"/>
                <a:ea typeface="Tahoma" panose="020B0604030504040204" pitchFamily="34" charset="0"/>
                <a:cs typeface="Tahoma" panose="020B0604030504040204" pitchFamily="34" charset="0"/>
              </a:rPr>
              <a:t>The elements represent broad categories.  Accountants do not identify financial statement items like cash, equipment, buildings, and land as elements, but rather as </a:t>
            </a:r>
            <a:r>
              <a:rPr lang="en-US" dirty="0" err="1">
                <a:latin typeface="Tahoma" panose="020B0604030504040204" pitchFamily="34" charset="0"/>
                <a:ea typeface="Tahoma" panose="020B0604030504040204" pitchFamily="34" charset="0"/>
                <a:cs typeface="Tahoma" panose="020B0604030504040204" pitchFamily="34" charset="0"/>
              </a:rPr>
              <a:t>subclassifications</a:t>
            </a:r>
            <a:r>
              <a:rPr lang="en-US" dirty="0">
                <a:latin typeface="Tahoma" panose="020B0604030504040204" pitchFamily="34" charset="0"/>
                <a:ea typeface="Tahoma" panose="020B0604030504040204" pitchFamily="34" charset="0"/>
                <a:cs typeface="Tahoma" panose="020B0604030504040204" pitchFamily="34" charset="0"/>
              </a:rPr>
              <a:t> of the asset element known as accounts.  The </a:t>
            </a:r>
            <a:r>
              <a:rPr lang="en-US" dirty="0" err="1">
                <a:latin typeface="Tahoma" panose="020B0604030504040204" pitchFamily="34" charset="0"/>
                <a:ea typeface="Tahoma" panose="020B0604030504040204" pitchFamily="34" charset="0"/>
                <a:cs typeface="Tahoma" panose="020B0604030504040204" pitchFamily="34" charset="0"/>
              </a:rPr>
              <a:t>subclassifications</a:t>
            </a:r>
            <a:r>
              <a:rPr lang="en-US" dirty="0">
                <a:latin typeface="Tahoma" panose="020B0604030504040204" pitchFamily="34" charset="0"/>
                <a:ea typeface="Tahoma" panose="020B0604030504040204" pitchFamily="34" charset="0"/>
                <a:cs typeface="Tahoma" panose="020B0604030504040204" pitchFamily="34" charset="0"/>
              </a:rPr>
              <a:t> of the elements are frequently called </a:t>
            </a:r>
            <a:r>
              <a:rPr lang="en-US" dirty="0">
                <a:solidFill>
                  <a:srgbClr val="FF3300"/>
                </a:solidFill>
                <a:latin typeface="Tahoma" panose="020B0604030504040204" pitchFamily="34" charset="0"/>
                <a:ea typeface="Tahoma" panose="020B0604030504040204" pitchFamily="34" charset="0"/>
                <a:cs typeface="Tahoma" panose="020B0604030504040204" pitchFamily="34" charset="0"/>
              </a:rPr>
              <a:t>accounts</a:t>
            </a:r>
            <a:r>
              <a:rPr lang="en-US" dirty="0">
                <a:latin typeface="Tahoma" panose="020B0604030504040204" pitchFamily="34" charset="0"/>
                <a:ea typeface="Tahoma" panose="020B0604030504040204" pitchFamily="34" charset="0"/>
                <a:cs typeface="Tahoma" panose="020B0604030504040204" pitchFamily="34" charset="0"/>
              </a:rPr>
              <a:t>. Accounts are reported in the financial statements.</a:t>
            </a:r>
          </a:p>
        </p:txBody>
      </p:sp>
    </p:spTree>
    <p:extLst>
      <p:ext uri="{BB962C8B-B14F-4D97-AF65-F5344CB8AC3E}">
        <p14:creationId xmlns:p14="http://schemas.microsoft.com/office/powerpoint/2010/main" val="17861860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fld id="{B346E799-2FAD-4F89-A5BA-D07F5BB6F1DD}" type="slidenum">
              <a:rPr lang="en-US" smtClean="0">
                <a:cs typeface="Arial" charset="0"/>
              </a:rPr>
              <a:pPr/>
              <a:t>1</a:t>
            </a:fld>
            <a:endParaRPr lang="en-US">
              <a:cs typeface="Arial" charset="0"/>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xfrm>
            <a:off x="914400" y="4343400"/>
            <a:ext cx="5029200" cy="4114800"/>
          </a:xfrm>
          <a:noFill/>
          <a:ln/>
        </p:spPr>
        <p:txBody>
          <a:bodyPr/>
          <a:lstStyle/>
          <a:p>
            <a:pPr eaLnBrk="1" hangingPunct="1"/>
            <a:r>
              <a:rPr lang="en-US" dirty="0">
                <a:latin typeface="Tahoma" panose="020B0604030504040204" pitchFamily="34" charset="0"/>
                <a:ea typeface="Tahoma" panose="020B0604030504040204" pitchFamily="34" charset="0"/>
                <a:cs typeface="Tahoma" panose="020B0604030504040204" pitchFamily="34" charset="0"/>
              </a:rPr>
              <a:t>SECTION 1: COLLECTING AND ORGANIZING INFORMATION</a:t>
            </a:r>
            <a:endParaRPr lang="en-US" dirty="0">
              <a:solidFill>
                <a:schemeClr val="tx2"/>
              </a:solidFill>
              <a:latin typeface="Tahoma" panose="020B0604030504040204" pitchFamily="34" charset="0"/>
              <a:ea typeface="Tahoma" panose="020B0604030504040204" pitchFamily="34" charset="0"/>
              <a:cs typeface="Tahoma" panose="020B0604030504040204" pitchFamily="34" charset="0"/>
            </a:endParaRPr>
          </a:p>
          <a:p>
            <a:pPr eaLnBrk="1" hangingPunct="1"/>
            <a:endParaRPr lang="en-US" dirty="0"/>
          </a:p>
        </p:txBody>
      </p:sp>
    </p:spTree>
    <p:extLst>
      <p:ext uri="{BB962C8B-B14F-4D97-AF65-F5344CB8AC3E}">
        <p14:creationId xmlns:p14="http://schemas.microsoft.com/office/powerpoint/2010/main" val="11702311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7"/>
          <p:cNvSpPr>
            <a:spLocks noGrp="1" noChangeArrowheads="1"/>
          </p:cNvSpPr>
          <p:nvPr>
            <p:ph type="sldNum" sz="quarter" idx="5"/>
          </p:nvPr>
        </p:nvSpPr>
        <p:spPr>
          <a:noFill/>
        </p:spPr>
        <p:txBody>
          <a:bodyPr/>
          <a:lstStyle/>
          <a:p>
            <a:fld id="{2E03C582-4BBA-4F33-8804-747D818DCFE8}" type="slidenum">
              <a:rPr lang="en-US" smtClean="0">
                <a:cs typeface="Arial" charset="0"/>
              </a:rPr>
              <a:pPr/>
              <a:t>19</a:t>
            </a:fld>
            <a:endParaRPr lang="en-US">
              <a:cs typeface="Arial" charset="0"/>
            </a:endParaRPr>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xfrm>
            <a:off x="914400" y="4343400"/>
            <a:ext cx="5029200" cy="4114800"/>
          </a:xfrm>
          <a:noFill/>
          <a:ln/>
        </p:spPr>
        <p:txBody>
          <a:bodyPr/>
          <a:lstStyle/>
          <a:p>
            <a:pPr eaLnBrk="1" hangingPunct="1"/>
            <a:r>
              <a:rPr lang="en-US" dirty="0">
                <a:latin typeface="Tahoma" panose="020B0604030504040204" pitchFamily="34" charset="0"/>
                <a:ea typeface="Tahoma" panose="020B0604030504040204" pitchFamily="34" charset="0"/>
                <a:cs typeface="Tahoma" panose="020B0604030504040204" pitchFamily="34" charset="0"/>
              </a:rPr>
              <a:t>Part I</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The assets of a business belong to the resource providers.  These resource providers have claims on the assets. </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II</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The resource providers who have claims on the assets are the creditors and investors. </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III</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This is known as the accounting equation.  It recognizes the relationship among the assets, the creditors’ claims (called liabilities), and the  investors’ claims (called equity).</a:t>
            </a:r>
          </a:p>
        </p:txBody>
      </p:sp>
    </p:spTree>
    <p:extLst>
      <p:ext uri="{BB962C8B-B14F-4D97-AF65-F5344CB8AC3E}">
        <p14:creationId xmlns:p14="http://schemas.microsoft.com/office/powerpoint/2010/main" val="29107924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7"/>
          <p:cNvSpPr>
            <a:spLocks noGrp="1" noChangeArrowheads="1"/>
          </p:cNvSpPr>
          <p:nvPr>
            <p:ph type="sldNum" sz="quarter" idx="5"/>
          </p:nvPr>
        </p:nvSpPr>
        <p:spPr>
          <a:noFill/>
        </p:spPr>
        <p:txBody>
          <a:bodyPr/>
          <a:lstStyle/>
          <a:p>
            <a:fld id="{821C7191-F334-4DC0-BFA5-079587D00F0A}" type="slidenum">
              <a:rPr lang="en-US" smtClean="0">
                <a:cs typeface="Arial" charset="0"/>
              </a:rPr>
              <a:pPr/>
              <a:t>20</a:t>
            </a:fld>
            <a:endParaRPr lang="en-US">
              <a:cs typeface="Arial" charset="0"/>
            </a:endParaRPr>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xfrm>
            <a:off x="914400" y="4343400"/>
            <a:ext cx="5029200" cy="4114800"/>
          </a:xfrm>
          <a:noFill/>
          <a:ln/>
        </p:spPr>
        <p:txBody>
          <a:bodyPr/>
          <a:lstStyle/>
          <a:p>
            <a:pPr eaLnBrk="1" hangingPunct="1"/>
            <a:r>
              <a:rPr lang="en-US" dirty="0">
                <a:latin typeface="Tahoma" panose="020B0604030504040204" pitchFamily="34" charset="0"/>
                <a:ea typeface="Tahoma" panose="020B0604030504040204" pitchFamily="34" charset="0"/>
                <a:cs typeface="Tahoma" panose="020B0604030504040204" pitchFamily="34" charset="0"/>
              </a:rPr>
              <a:t>Part I</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To illustrate, assume a company has assets of $500, liabilities of $200 and equity of $300 dollars.  </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II</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Algebraically, the amount of total assets minus total liabilities equals the equity.</a:t>
            </a:r>
          </a:p>
        </p:txBody>
      </p:sp>
    </p:spTree>
    <p:extLst>
      <p:ext uri="{BB962C8B-B14F-4D97-AF65-F5344CB8AC3E}">
        <p14:creationId xmlns:p14="http://schemas.microsoft.com/office/powerpoint/2010/main" val="2264111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7"/>
          <p:cNvSpPr>
            <a:spLocks noGrp="1" noChangeArrowheads="1"/>
          </p:cNvSpPr>
          <p:nvPr>
            <p:ph type="sldNum" sz="quarter" idx="5"/>
          </p:nvPr>
        </p:nvSpPr>
        <p:spPr>
          <a:noFill/>
        </p:spPr>
        <p:txBody>
          <a:bodyPr/>
          <a:lstStyle/>
          <a:p>
            <a:fld id="{F62A6FC9-4F27-49CF-BC6B-16E9D24EC4B3}" type="slidenum">
              <a:rPr lang="en-US" smtClean="0">
                <a:cs typeface="Arial" charset="0"/>
              </a:rPr>
              <a:pPr/>
              <a:t>21</a:t>
            </a:fld>
            <a:endParaRPr lang="en-US">
              <a:cs typeface="Arial" charset="0"/>
            </a:endParaRPr>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xfrm>
            <a:off x="914400" y="4343400"/>
            <a:ext cx="5029200" cy="4114800"/>
          </a:xfrm>
          <a:noFill/>
          <a:ln/>
        </p:spPr>
        <p:txBody>
          <a:bodyPr/>
          <a:lstStyle/>
          <a:p>
            <a:pPr eaLnBrk="1" hangingPunct="1"/>
            <a:r>
              <a:rPr lang="en-US" dirty="0">
                <a:latin typeface="Tahoma" panose="020B0604030504040204" pitchFamily="34" charset="0"/>
                <a:ea typeface="Tahoma" panose="020B0604030504040204" pitchFamily="34" charset="0"/>
                <a:cs typeface="Tahoma" panose="020B0604030504040204" pitchFamily="34" charset="0"/>
              </a:rPr>
              <a:t>Part I</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Equity can also be viewed as two distinct parts.  First, common stock represents assets received from investors (owners).  The owners of such businesses are often called stockholders, and the ownership interest in the business is called stockholders’ equity.  </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Second, retained earnings represents assets obtained through the earnings activities.  Assets a business has earned can either be distributed to the owners or kept in the business.  Retained earnings is therefore a component of stockholders’ equity that represents the owners’ claims on the assets. </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II</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When a business has common stock and retained earnings, the accounting equation is slightly modified to specifically refer to stockholders’ equity.</a:t>
            </a:r>
          </a:p>
          <a:p>
            <a:pPr eaLnBrk="1" hangingPunct="1"/>
            <a:endParaRPr lang="en-US" dirty="0"/>
          </a:p>
          <a:p>
            <a:pPr eaLnBrk="1" hangingPunct="1"/>
            <a:endParaRPr lang="en-US" dirty="0"/>
          </a:p>
        </p:txBody>
      </p:sp>
    </p:spTree>
    <p:extLst>
      <p:ext uri="{BB962C8B-B14F-4D97-AF65-F5344CB8AC3E}">
        <p14:creationId xmlns:p14="http://schemas.microsoft.com/office/powerpoint/2010/main" val="19346422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fld id="{B346E799-2FAD-4F89-A5BA-D07F5BB6F1DD}" type="slidenum">
              <a:rPr lang="en-US" smtClean="0">
                <a:cs typeface="Arial" charset="0"/>
              </a:rPr>
              <a:pPr/>
              <a:t>22</a:t>
            </a:fld>
            <a:endParaRPr lang="en-US">
              <a:cs typeface="Arial" charset="0"/>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xfrm>
            <a:off x="914400" y="4343400"/>
            <a:ext cx="5029200" cy="4114800"/>
          </a:xfrm>
          <a:noFill/>
          <a:ln/>
        </p:spPr>
        <p:txBody>
          <a:bodyPr/>
          <a:lstStyle/>
          <a:p>
            <a:pPr algn="l"/>
            <a:r>
              <a:rPr lang="en-US" dirty="0">
                <a:latin typeface="Tahoma" panose="020B0604030504040204" pitchFamily="34" charset="0"/>
                <a:ea typeface="Tahoma" panose="020B0604030504040204" pitchFamily="34" charset="0"/>
                <a:cs typeface="Tahoma" panose="020B0604030504040204" pitchFamily="34" charset="0"/>
              </a:rPr>
              <a:t>Learning Objective 1-4: </a:t>
            </a:r>
            <a:r>
              <a:rPr lang="en-US" sz="1200" dirty="0">
                <a:solidFill>
                  <a:schemeClr val="tx2"/>
                </a:solidFill>
                <a:latin typeface="Tahoma" panose="020B0604030504040204" pitchFamily="34" charset="0"/>
                <a:ea typeface="Tahoma" panose="020B0604030504040204" pitchFamily="34" charset="0"/>
                <a:cs typeface="Tahoma" panose="020B0604030504040204" pitchFamily="34" charset="0"/>
              </a:rPr>
              <a:t>Show how business events affect the accounting equation.</a:t>
            </a:r>
          </a:p>
          <a:p>
            <a:pPr eaLnBrk="1" hangingPunct="1"/>
            <a:endParaRPr lang="en-US" dirty="0"/>
          </a:p>
        </p:txBody>
      </p:sp>
    </p:spTree>
    <p:extLst>
      <p:ext uri="{BB962C8B-B14F-4D97-AF65-F5344CB8AC3E}">
        <p14:creationId xmlns:p14="http://schemas.microsoft.com/office/powerpoint/2010/main" val="20405340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eaLnBrk="1" hangingPunct="1">
              <a:spcBef>
                <a:spcPct val="50000"/>
              </a:spcBef>
            </a:pPr>
            <a:endParaRPr lang="en-US" dirty="0">
              <a:latin typeface="Tahoma" pitchFamily="34" charset="0"/>
            </a:endParaRPr>
          </a:p>
          <a:p>
            <a:pPr marL="228600" indent="-228600" eaLnBrk="1" hangingPunct="1">
              <a:spcBef>
                <a:spcPct val="50000"/>
              </a:spcBef>
            </a:pPr>
            <a:r>
              <a:rPr lang="en-US" dirty="0">
                <a:latin typeface="Tahoma" pitchFamily="34" charset="0"/>
              </a:rPr>
              <a:t>	An accounting event is an economic occurrence that changes an enterprise’s assets, liabilities, or stockholders’ equity.  A transaction is a particular type of event that involves transferring something of value between two entities.  These transactions include:</a:t>
            </a:r>
          </a:p>
          <a:p>
            <a:pPr marL="685800" lvl="1" indent="-228600" eaLnBrk="1" hangingPunct="1">
              <a:spcBef>
                <a:spcPct val="50000"/>
              </a:spcBef>
              <a:buFontTx/>
              <a:buChar char="•"/>
            </a:pPr>
            <a:r>
              <a:rPr lang="en-US" dirty="0">
                <a:latin typeface="Tahoma" pitchFamily="34" charset="0"/>
              </a:rPr>
              <a:t>asset source transactions.</a:t>
            </a:r>
          </a:p>
          <a:p>
            <a:pPr marL="685800" lvl="1" indent="-228600" eaLnBrk="1" hangingPunct="1">
              <a:spcBef>
                <a:spcPct val="50000"/>
              </a:spcBef>
              <a:buFontTx/>
              <a:buChar char="•"/>
            </a:pPr>
            <a:r>
              <a:rPr lang="en-US" dirty="0">
                <a:latin typeface="Tahoma" pitchFamily="34" charset="0"/>
              </a:rPr>
              <a:t>asset exchange transactions.</a:t>
            </a:r>
          </a:p>
          <a:p>
            <a:pPr marL="685800" lvl="1" indent="-228600" eaLnBrk="1" hangingPunct="1">
              <a:spcBef>
                <a:spcPct val="50000"/>
              </a:spcBef>
              <a:buFontTx/>
              <a:buChar char="•"/>
            </a:pPr>
            <a:r>
              <a:rPr lang="en-US" dirty="0">
                <a:latin typeface="Tahoma" pitchFamily="34" charset="0"/>
              </a:rPr>
              <a:t>asset use transactions.</a:t>
            </a:r>
          </a:p>
          <a:p>
            <a:endParaRPr lang="en-US" dirty="0"/>
          </a:p>
        </p:txBody>
      </p:sp>
      <p:sp>
        <p:nvSpPr>
          <p:cNvPr id="4" name="Slide Number Placeholder 3"/>
          <p:cNvSpPr>
            <a:spLocks noGrp="1"/>
          </p:cNvSpPr>
          <p:nvPr>
            <p:ph type="sldNum" sz="quarter" idx="10"/>
          </p:nvPr>
        </p:nvSpPr>
        <p:spPr/>
        <p:txBody>
          <a:bodyPr/>
          <a:lstStyle/>
          <a:p>
            <a:pPr>
              <a:defRPr/>
            </a:pPr>
            <a:fld id="{77CA0635-1772-4472-ADFE-4545D41254CF}" type="slidenum">
              <a:rPr lang="en-US" smtClean="0"/>
              <a:pPr>
                <a:defRPr/>
              </a:pPr>
              <a:t>23</a:t>
            </a:fld>
            <a:endParaRPr lang="en-US" dirty="0"/>
          </a:p>
        </p:txBody>
      </p:sp>
    </p:spTree>
    <p:extLst>
      <p:ext uri="{BB962C8B-B14F-4D97-AF65-F5344CB8AC3E}">
        <p14:creationId xmlns:p14="http://schemas.microsoft.com/office/powerpoint/2010/main" val="52726417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7"/>
          <p:cNvSpPr>
            <a:spLocks noGrp="1" noChangeArrowheads="1"/>
          </p:cNvSpPr>
          <p:nvPr>
            <p:ph type="sldNum" sz="quarter" idx="5"/>
          </p:nvPr>
        </p:nvSpPr>
        <p:spPr>
          <a:noFill/>
        </p:spPr>
        <p:txBody>
          <a:bodyPr/>
          <a:lstStyle/>
          <a:p>
            <a:fld id="{06930EF6-C46F-49DC-92EF-51D89529B5B5}" type="slidenum">
              <a:rPr lang="en-US" smtClean="0">
                <a:cs typeface="Arial" charset="0"/>
              </a:rPr>
              <a:pPr/>
              <a:t>24</a:t>
            </a:fld>
            <a:endParaRPr lang="en-US">
              <a:cs typeface="Arial" charset="0"/>
            </a:endParaRPr>
          </a:p>
        </p:txBody>
      </p:sp>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xfrm>
            <a:off x="914400" y="4343400"/>
            <a:ext cx="5029200" cy="4114800"/>
          </a:xfrm>
          <a:noFill/>
          <a:ln/>
        </p:spPr>
        <p:txBody>
          <a:bodyPr/>
          <a:lstStyle/>
          <a:p>
            <a:pPr marL="228600" indent="-228600">
              <a:spcBef>
                <a:spcPct val="50000"/>
              </a:spcBef>
            </a:pPr>
            <a:r>
              <a:rPr lang="en-US" dirty="0">
                <a:latin typeface="Tahoma" pitchFamily="34" charset="0"/>
              </a:rPr>
              <a:t>Businesses obtain assets from three sources: Owners, Creditors, and Profitable Operations.</a:t>
            </a:r>
          </a:p>
          <a:p>
            <a:pPr marL="228600" indent="-228600">
              <a:spcBef>
                <a:spcPct val="50000"/>
              </a:spcBef>
            </a:pPr>
            <a:endParaRPr lang="en-US" dirty="0">
              <a:latin typeface="Tahoma" pitchFamily="34" charset="0"/>
            </a:endParaRPr>
          </a:p>
          <a:p>
            <a:pPr marL="228600" indent="-228600">
              <a:spcBef>
                <a:spcPct val="50000"/>
              </a:spcBef>
            </a:pPr>
            <a:r>
              <a:rPr lang="en-US" dirty="0">
                <a:latin typeface="Tahoma" pitchFamily="34" charset="0"/>
              </a:rPr>
              <a:t>First, let’s look at the effects of asset source transactions on the accounting equation.</a:t>
            </a:r>
          </a:p>
        </p:txBody>
      </p:sp>
    </p:spTree>
    <p:extLst>
      <p:ext uri="{BB962C8B-B14F-4D97-AF65-F5344CB8AC3E}">
        <p14:creationId xmlns:p14="http://schemas.microsoft.com/office/powerpoint/2010/main" val="355176281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eaLnBrk="1" hangingPunct="1"/>
            <a:r>
              <a:rPr lang="en-US" dirty="0">
                <a:latin typeface="Tahoma" panose="020B0604030504040204" pitchFamily="34" charset="0"/>
                <a:ea typeface="Tahoma" panose="020B0604030504040204" pitchFamily="34" charset="0"/>
                <a:cs typeface="Tahoma" panose="020B0604030504040204" pitchFamily="34" charset="0"/>
              </a:rPr>
              <a:t>Part I</a:t>
            </a:r>
          </a:p>
          <a:p>
            <a:pPr marL="228600" indent="-228600" eaLnBrk="1" hangingPunct="1">
              <a:spcBef>
                <a:spcPct val="50000"/>
              </a:spcBef>
            </a:pPr>
            <a:r>
              <a:rPr lang="en-US" dirty="0">
                <a:latin typeface="Tahoma" panose="020B0604030504040204" pitchFamily="34" charset="0"/>
                <a:ea typeface="Tahoma" panose="020B0604030504040204" pitchFamily="34" charset="0"/>
                <a:cs typeface="Tahoma" panose="020B0604030504040204" pitchFamily="34" charset="0"/>
              </a:rPr>
              <a:t>Event 1:  Rustic Camp Sites was formed on January 1, Year 1, when it acquired one hundred and</a:t>
            </a:r>
            <a:r>
              <a:rPr lang="en-US" baseline="0" dirty="0">
                <a:latin typeface="Tahoma" panose="020B0604030504040204" pitchFamily="34" charset="0"/>
                <a:ea typeface="Tahoma" panose="020B0604030504040204" pitchFamily="34" charset="0"/>
                <a:cs typeface="Tahoma" panose="020B0604030504040204" pitchFamily="34" charset="0"/>
              </a:rPr>
              <a:t> twenty thousand dollars</a:t>
            </a:r>
            <a:r>
              <a:rPr lang="en-US" dirty="0">
                <a:latin typeface="Tahoma" panose="020B0604030504040204" pitchFamily="34" charset="0"/>
                <a:ea typeface="Tahoma" panose="020B0604030504040204" pitchFamily="34" charset="0"/>
                <a:cs typeface="Tahoma" panose="020B0604030504040204" pitchFamily="34" charset="0"/>
              </a:rPr>
              <a:t> cash from issuing common stock.</a:t>
            </a:r>
          </a:p>
          <a:p>
            <a:pPr marL="228600" indent="-228600"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marL="228600" indent="-228600" eaLnBrk="1" hangingPunct="1"/>
            <a:r>
              <a:rPr lang="en-US" dirty="0">
                <a:latin typeface="Tahoma" panose="020B0604030504040204" pitchFamily="34" charset="0"/>
                <a:ea typeface="Tahoma" panose="020B0604030504040204" pitchFamily="34" charset="0"/>
                <a:cs typeface="Tahoma" panose="020B0604030504040204" pitchFamily="34" charset="0"/>
              </a:rPr>
              <a:t>Part II</a:t>
            </a:r>
          </a:p>
          <a:p>
            <a:pPr marL="228600" indent="-228600" eaLnBrk="1" hangingPunct="1">
              <a:spcBef>
                <a:spcPct val="50000"/>
              </a:spcBef>
            </a:pPr>
            <a:r>
              <a:rPr lang="en-US" dirty="0">
                <a:latin typeface="Tahoma" panose="020B0604030504040204" pitchFamily="34" charset="0"/>
                <a:ea typeface="Tahoma" panose="020B0604030504040204" pitchFamily="34" charset="0"/>
                <a:cs typeface="Tahoma" panose="020B0604030504040204" pitchFamily="34" charset="0"/>
              </a:rPr>
              <a:t>To record this transaction, Rustic Camp Sites increases assets (cash) and increases stockholders’ equity (common stock).  This is an asset source transaction.</a:t>
            </a:r>
          </a:p>
          <a:p>
            <a:pPr marL="228600" indent="-228600"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marL="228600" indent="-228600" eaLnBrk="1" hangingPunct="1"/>
            <a:r>
              <a:rPr lang="en-US" dirty="0">
                <a:latin typeface="Tahoma" panose="020B0604030504040204" pitchFamily="34" charset="0"/>
                <a:ea typeface="Tahoma" panose="020B0604030504040204" pitchFamily="34" charset="0"/>
                <a:cs typeface="Tahoma" panose="020B0604030504040204" pitchFamily="34" charset="0"/>
              </a:rPr>
              <a:t>Part III</a:t>
            </a:r>
          </a:p>
          <a:p>
            <a:pPr marL="228600" indent="-228600" eaLnBrk="1" hangingPunct="1"/>
            <a:r>
              <a:rPr lang="en-US" dirty="0">
                <a:latin typeface="Tahoma" panose="020B0604030504040204" pitchFamily="34" charset="0"/>
                <a:ea typeface="Tahoma" panose="020B0604030504040204" pitchFamily="34" charset="0"/>
                <a:cs typeface="Tahoma" panose="020B0604030504040204" pitchFamily="34" charset="0"/>
              </a:rPr>
              <a:t>Here is the impact of this transaction on the accounting equation. </a:t>
            </a:r>
          </a:p>
          <a:p>
            <a:pPr marL="228600" indent="-228600"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marL="228600" indent="-228600" eaLnBrk="1" hangingPunct="1"/>
            <a:r>
              <a:rPr lang="en-US" dirty="0">
                <a:latin typeface="Tahoma" panose="020B0604030504040204" pitchFamily="34" charset="0"/>
                <a:ea typeface="Tahoma" panose="020B0604030504040204" pitchFamily="34" charset="0"/>
                <a:cs typeface="Tahoma" panose="020B0604030504040204" pitchFamily="34" charset="0"/>
              </a:rPr>
              <a:t>Notice that the elements have been divided into accounts.  For example, the element of assets is divided into a Cash account and a Land account.</a:t>
            </a:r>
          </a:p>
          <a:p>
            <a:pPr marL="228600" indent="-228600"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marL="228600" indent="-228600" eaLnBrk="1" hangingPunct="1"/>
            <a:r>
              <a:rPr lang="en-US" dirty="0">
                <a:latin typeface="Tahoma" panose="020B0604030504040204" pitchFamily="34" charset="0"/>
                <a:ea typeface="Tahoma" panose="020B0604030504040204" pitchFamily="34" charset="0"/>
                <a:cs typeface="Tahoma" panose="020B0604030504040204" pitchFamily="34" charset="0"/>
              </a:rPr>
              <a:t>Part IV</a:t>
            </a:r>
          </a:p>
          <a:p>
            <a:pPr marL="228600" indent="-228600" eaLnBrk="1" hangingPunct="1"/>
            <a:r>
              <a:rPr lang="en-US" dirty="0">
                <a:latin typeface="Tahoma" panose="020B0604030504040204" pitchFamily="34" charset="0"/>
                <a:ea typeface="Tahoma" panose="020B0604030504040204" pitchFamily="34" charset="0"/>
                <a:cs typeface="Tahoma" panose="020B0604030504040204" pitchFamily="34" charset="0"/>
              </a:rPr>
              <a:t>Every transaction affects the accounting equation in at least two places.  It is from this practice that the double-entry bookkeeping system derives its name.</a:t>
            </a:r>
          </a:p>
          <a:p>
            <a:endParaRPr lang="en-US" dirty="0"/>
          </a:p>
        </p:txBody>
      </p:sp>
      <p:sp>
        <p:nvSpPr>
          <p:cNvPr id="4" name="Slide Number Placeholder 3"/>
          <p:cNvSpPr>
            <a:spLocks noGrp="1"/>
          </p:cNvSpPr>
          <p:nvPr>
            <p:ph type="sldNum" sz="quarter" idx="10"/>
          </p:nvPr>
        </p:nvSpPr>
        <p:spPr/>
        <p:txBody>
          <a:bodyPr/>
          <a:lstStyle/>
          <a:p>
            <a:pPr>
              <a:defRPr/>
            </a:pPr>
            <a:fld id="{77CA0635-1772-4472-ADFE-4545D41254CF}" type="slidenum">
              <a:rPr lang="en-US" smtClean="0"/>
              <a:pPr>
                <a:defRPr/>
              </a:pPr>
              <a:t>25</a:t>
            </a:fld>
            <a:endParaRPr lang="en-US" dirty="0"/>
          </a:p>
        </p:txBody>
      </p:sp>
    </p:spTree>
    <p:extLst>
      <p:ext uri="{BB962C8B-B14F-4D97-AF65-F5344CB8AC3E}">
        <p14:creationId xmlns:p14="http://schemas.microsoft.com/office/powerpoint/2010/main" val="385041642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latin typeface="Tahoma" panose="020B0604030504040204" pitchFamily="34" charset="0"/>
                <a:ea typeface="Tahoma" panose="020B0604030504040204" pitchFamily="34" charset="0"/>
                <a:cs typeface="Tahoma" panose="020B0604030504040204" pitchFamily="34" charset="0"/>
              </a:rPr>
              <a:t>Part I</a:t>
            </a:r>
          </a:p>
          <a:p>
            <a:pPr eaLnBrk="1" hangingPunct="1">
              <a:spcBef>
                <a:spcPct val="50000"/>
              </a:spcBef>
            </a:pPr>
            <a:r>
              <a:rPr lang="en-US" dirty="0">
                <a:latin typeface="Tahoma" panose="020B0604030504040204" pitchFamily="34" charset="0"/>
                <a:ea typeface="Tahoma" panose="020B0604030504040204" pitchFamily="34" charset="0"/>
                <a:cs typeface="Tahoma" panose="020B0604030504040204" pitchFamily="34" charset="0"/>
              </a:rPr>
              <a:t>Event 2:  Rustic Camp Sites acquired an additional $400,000 of cash by borrowing from a creditor.</a:t>
            </a:r>
          </a:p>
          <a:p>
            <a:pPr eaLnBrk="1" hangingPunct="1">
              <a:spcBef>
                <a:spcPct val="50000"/>
              </a:spcBef>
            </a:pPr>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II</a:t>
            </a:r>
          </a:p>
          <a:p>
            <a:pPr eaLnBrk="1" hangingPunct="1">
              <a:spcBef>
                <a:spcPct val="50000"/>
              </a:spcBef>
            </a:pPr>
            <a:r>
              <a:rPr lang="en-US" dirty="0">
                <a:latin typeface="Tahoma" panose="020B0604030504040204" pitchFamily="34" charset="0"/>
                <a:ea typeface="Tahoma" panose="020B0604030504040204" pitchFamily="34" charset="0"/>
                <a:cs typeface="Tahoma" panose="020B0604030504040204" pitchFamily="34" charset="0"/>
              </a:rPr>
              <a:t>To record this transaction, Rustic Camp Sites increases assets (cash) and increases liabilities (notes payable).  This is an asset source transaction.</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III</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Here is the impact of this transaction on the accounting equation. The beginning balances above came from the ending balances produced by the prior transaction.  </a:t>
            </a:r>
          </a:p>
          <a:p>
            <a:endParaRPr lang="en-US" dirty="0"/>
          </a:p>
        </p:txBody>
      </p:sp>
      <p:sp>
        <p:nvSpPr>
          <p:cNvPr id="4" name="Slide Number Placeholder 3"/>
          <p:cNvSpPr>
            <a:spLocks noGrp="1"/>
          </p:cNvSpPr>
          <p:nvPr>
            <p:ph type="sldNum" sz="quarter" idx="10"/>
          </p:nvPr>
        </p:nvSpPr>
        <p:spPr/>
        <p:txBody>
          <a:bodyPr/>
          <a:lstStyle/>
          <a:p>
            <a:pPr>
              <a:defRPr/>
            </a:pPr>
            <a:fld id="{77CA0635-1772-4472-ADFE-4545D41254CF}" type="slidenum">
              <a:rPr lang="en-US" smtClean="0"/>
              <a:pPr>
                <a:defRPr/>
              </a:pPr>
              <a:t>26</a:t>
            </a:fld>
            <a:endParaRPr lang="en-US" dirty="0"/>
          </a:p>
        </p:txBody>
      </p:sp>
    </p:spTree>
    <p:extLst>
      <p:ext uri="{BB962C8B-B14F-4D97-AF65-F5344CB8AC3E}">
        <p14:creationId xmlns:p14="http://schemas.microsoft.com/office/powerpoint/2010/main" val="310083824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latin typeface="Tahoma" panose="020B0604030504040204" pitchFamily="34" charset="0"/>
                <a:ea typeface="Tahoma" panose="020B0604030504040204" pitchFamily="34" charset="0"/>
                <a:cs typeface="Tahoma" panose="020B0604030504040204" pitchFamily="34" charset="0"/>
              </a:rPr>
              <a:t>Part I</a:t>
            </a:r>
          </a:p>
          <a:p>
            <a:pPr eaLnBrk="1" hangingPunct="1">
              <a:spcBef>
                <a:spcPct val="50000"/>
              </a:spcBef>
            </a:pPr>
            <a:r>
              <a:rPr lang="en-US" dirty="0">
                <a:latin typeface="Tahoma" panose="020B0604030504040204" pitchFamily="34" charset="0"/>
                <a:ea typeface="Tahoma" panose="020B0604030504040204" pitchFamily="34" charset="0"/>
                <a:cs typeface="Tahoma" panose="020B0604030504040204" pitchFamily="34" charset="0"/>
              </a:rPr>
              <a:t>Event 3:  Rustic Camp Sites paid $500,000 cash to purchase land.</a:t>
            </a:r>
          </a:p>
          <a:p>
            <a:pPr eaLnBrk="1" hangingPunct="1">
              <a:spcBef>
                <a:spcPct val="50000"/>
              </a:spcBef>
            </a:pPr>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II</a:t>
            </a:r>
          </a:p>
          <a:p>
            <a:pPr eaLnBrk="1" hangingPunct="1">
              <a:spcBef>
                <a:spcPct val="50000"/>
              </a:spcBef>
            </a:pPr>
            <a:r>
              <a:rPr lang="en-US" dirty="0">
                <a:latin typeface="Tahoma" panose="020B0604030504040204" pitchFamily="34" charset="0"/>
                <a:ea typeface="Tahoma" panose="020B0604030504040204" pitchFamily="34" charset="0"/>
                <a:cs typeface="Tahoma" panose="020B0604030504040204" pitchFamily="34" charset="0"/>
              </a:rPr>
              <a:t>To record this transaction, Rustic Camp Sites decreases assets (cash) and increases assets (land).  This is an asset exchange transaction.</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III</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Here is the impact of this transaction on the accounting equation. </a:t>
            </a:r>
          </a:p>
          <a:p>
            <a:endParaRPr lang="en-US" dirty="0"/>
          </a:p>
        </p:txBody>
      </p:sp>
      <p:sp>
        <p:nvSpPr>
          <p:cNvPr id="4" name="Slide Number Placeholder 3"/>
          <p:cNvSpPr>
            <a:spLocks noGrp="1"/>
          </p:cNvSpPr>
          <p:nvPr>
            <p:ph type="sldNum" sz="quarter" idx="10"/>
          </p:nvPr>
        </p:nvSpPr>
        <p:spPr/>
        <p:txBody>
          <a:bodyPr/>
          <a:lstStyle/>
          <a:p>
            <a:pPr>
              <a:defRPr/>
            </a:pPr>
            <a:fld id="{77CA0635-1772-4472-ADFE-4545D41254CF}" type="slidenum">
              <a:rPr lang="en-US" smtClean="0"/>
              <a:pPr>
                <a:defRPr/>
              </a:pPr>
              <a:t>27</a:t>
            </a:fld>
            <a:endParaRPr lang="en-US" dirty="0"/>
          </a:p>
        </p:txBody>
      </p:sp>
    </p:spTree>
    <p:extLst>
      <p:ext uri="{BB962C8B-B14F-4D97-AF65-F5344CB8AC3E}">
        <p14:creationId xmlns:p14="http://schemas.microsoft.com/office/powerpoint/2010/main" val="214790408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latin typeface="Tahoma" panose="020B0604030504040204" pitchFamily="34" charset="0"/>
                <a:ea typeface="Tahoma" panose="020B0604030504040204" pitchFamily="34" charset="0"/>
                <a:cs typeface="Tahoma" panose="020B0604030504040204" pitchFamily="34" charset="0"/>
              </a:rPr>
              <a:t>Part I</a:t>
            </a:r>
          </a:p>
          <a:p>
            <a:pPr eaLnBrk="1" hangingPunct="1">
              <a:spcBef>
                <a:spcPct val="50000"/>
              </a:spcBef>
            </a:pPr>
            <a:r>
              <a:rPr lang="en-US" dirty="0">
                <a:latin typeface="Tahoma" panose="020B0604030504040204" pitchFamily="34" charset="0"/>
                <a:ea typeface="Tahoma" panose="020B0604030504040204" pitchFamily="34" charset="0"/>
                <a:cs typeface="Tahoma" panose="020B0604030504040204" pitchFamily="34" charset="0"/>
              </a:rPr>
              <a:t>Event 4:  Rustic Camp Sites obtained $85,000 cash by leasing campsites to customers.</a:t>
            </a:r>
          </a:p>
          <a:p>
            <a:pPr eaLnBrk="1" hangingPunct="1">
              <a:spcBef>
                <a:spcPct val="50000"/>
              </a:spcBef>
            </a:pPr>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II</a:t>
            </a:r>
          </a:p>
          <a:p>
            <a:pPr eaLnBrk="1" hangingPunct="1">
              <a:spcBef>
                <a:spcPct val="50000"/>
              </a:spcBef>
            </a:pPr>
            <a:r>
              <a:rPr lang="en-US" dirty="0">
                <a:latin typeface="Tahoma" panose="020B0604030504040204" pitchFamily="34" charset="0"/>
                <a:ea typeface="Tahoma" panose="020B0604030504040204" pitchFamily="34" charset="0"/>
                <a:cs typeface="Tahoma" panose="020B0604030504040204" pitchFamily="34" charset="0"/>
              </a:rPr>
              <a:t>To record this transaction, Rustic Camp Sites increases assets (cash) and increases stockholders’ equity (retained earnings).  This is an asset source transaction.  Revenue represents an economic benefit a company obtains by providing customers with goods and services.  </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III</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Here is the impact of this transaction on the accounting equation. </a:t>
            </a:r>
          </a:p>
          <a:p>
            <a:endParaRPr lang="en-US" dirty="0"/>
          </a:p>
        </p:txBody>
      </p:sp>
      <p:sp>
        <p:nvSpPr>
          <p:cNvPr id="4" name="Slide Number Placeholder 3"/>
          <p:cNvSpPr>
            <a:spLocks noGrp="1"/>
          </p:cNvSpPr>
          <p:nvPr>
            <p:ph type="sldNum" sz="quarter" idx="10"/>
          </p:nvPr>
        </p:nvSpPr>
        <p:spPr/>
        <p:txBody>
          <a:bodyPr/>
          <a:lstStyle/>
          <a:p>
            <a:pPr>
              <a:defRPr/>
            </a:pPr>
            <a:fld id="{77CA0635-1772-4472-ADFE-4545D41254CF}" type="slidenum">
              <a:rPr lang="en-US" smtClean="0"/>
              <a:pPr>
                <a:defRPr/>
              </a:pPr>
              <a:t>28</a:t>
            </a:fld>
            <a:endParaRPr lang="en-US" dirty="0"/>
          </a:p>
        </p:txBody>
      </p:sp>
    </p:spTree>
    <p:extLst>
      <p:ext uri="{BB962C8B-B14F-4D97-AF65-F5344CB8AC3E}">
        <p14:creationId xmlns:p14="http://schemas.microsoft.com/office/powerpoint/2010/main" val="19246412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fld id="{B346E799-2FAD-4F89-A5BA-D07F5BB6F1DD}" type="slidenum">
              <a:rPr lang="en-US" smtClean="0">
                <a:cs typeface="Arial" charset="0"/>
              </a:rPr>
              <a:pPr/>
              <a:t>2</a:t>
            </a:fld>
            <a:endParaRPr lang="en-US">
              <a:cs typeface="Arial" charset="0"/>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xfrm>
            <a:off x="914400" y="4343400"/>
            <a:ext cx="5029200" cy="4114800"/>
          </a:xfrm>
          <a:noFill/>
          <a:ln/>
        </p:spPr>
        <p:txBody>
          <a:bodyPr/>
          <a:lstStyle/>
          <a:p>
            <a:pPr algn="l">
              <a:defRPr/>
            </a:pPr>
            <a:r>
              <a:rPr lang="en-US" dirty="0">
                <a:latin typeface="Tahoma" panose="020B0604030504040204" pitchFamily="34" charset="0"/>
                <a:ea typeface="Tahoma" panose="020B0604030504040204" pitchFamily="34" charset="0"/>
                <a:cs typeface="Tahoma" panose="020B0604030504040204" pitchFamily="34" charset="0"/>
              </a:rPr>
              <a:t>Learning Objective 1-1: </a:t>
            </a:r>
            <a:r>
              <a:rPr lang="en-US" sz="1200" dirty="0">
                <a:solidFill>
                  <a:schemeClr val="tx2"/>
                </a:solidFill>
                <a:latin typeface="Tahoma" panose="020B0604030504040204" pitchFamily="34" charset="0"/>
                <a:ea typeface="Tahoma" panose="020B0604030504040204" pitchFamily="34" charset="0"/>
                <a:cs typeface="Tahoma" panose="020B0604030504040204" pitchFamily="34" charset="0"/>
              </a:rPr>
              <a:t>Identify the ways accounting benefits society.</a:t>
            </a:r>
          </a:p>
          <a:p>
            <a:pPr eaLnBrk="1" hangingPunct="1"/>
            <a:endParaRPr lang="en-US" dirty="0"/>
          </a:p>
        </p:txBody>
      </p:sp>
    </p:spTree>
    <p:extLst>
      <p:ext uri="{BB962C8B-B14F-4D97-AF65-F5344CB8AC3E}">
        <p14:creationId xmlns:p14="http://schemas.microsoft.com/office/powerpoint/2010/main" val="380600138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latin typeface="Tahoma" panose="020B0604030504040204" pitchFamily="34" charset="0"/>
                <a:ea typeface="Tahoma" panose="020B0604030504040204" pitchFamily="34" charset="0"/>
                <a:cs typeface="Tahoma" panose="020B0604030504040204" pitchFamily="34" charset="0"/>
              </a:rPr>
              <a:t>Part I</a:t>
            </a:r>
          </a:p>
          <a:p>
            <a:r>
              <a:rPr lang="en-US" dirty="0">
                <a:latin typeface="Tahoma" panose="020B0604030504040204" pitchFamily="34" charset="0"/>
                <a:ea typeface="Tahoma" panose="020B0604030504040204" pitchFamily="34" charset="0"/>
                <a:cs typeface="Tahoma" panose="020B0604030504040204" pitchFamily="34" charset="0"/>
              </a:rPr>
              <a:t>Event 5:  Rustic Camp Sites paid $50,000 cash for operating expenses such as salaries, rent, and interest. (RCS could establish a separate account for each type of expense. However, the management team does not currently desire this level of detail. The number of accounts a business uses depends on the level of information managers need to make decisions.)</a:t>
            </a:r>
          </a:p>
          <a:p>
            <a:pPr eaLnBrk="1" hangingPunct="1">
              <a:spcBef>
                <a:spcPct val="50000"/>
              </a:spcBef>
            </a:pPr>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II</a:t>
            </a:r>
          </a:p>
          <a:p>
            <a:pPr eaLnBrk="1" hangingPunct="1">
              <a:spcBef>
                <a:spcPct val="50000"/>
              </a:spcBef>
            </a:pPr>
            <a:r>
              <a:rPr lang="en-US" dirty="0">
                <a:latin typeface="Tahoma" panose="020B0604030504040204" pitchFamily="34" charset="0"/>
                <a:ea typeface="Tahoma" panose="020B0604030504040204" pitchFamily="34" charset="0"/>
                <a:cs typeface="Tahoma" panose="020B0604030504040204" pitchFamily="34" charset="0"/>
              </a:rPr>
              <a:t>To record this transaction, Rustic Camp Sites decreases assets (cash) and decreases stockholders’ equity (retained earnings).  This is an asset use transaction.  In the normal course of generating revenue, a business consumes various assets and services.  The assets and services consumed to generate revenue are called expenses.    </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III</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Here is the impact of this transaction on the accounting equation. </a:t>
            </a:r>
          </a:p>
          <a:p>
            <a:endParaRPr lang="en-US" dirty="0"/>
          </a:p>
        </p:txBody>
      </p:sp>
      <p:sp>
        <p:nvSpPr>
          <p:cNvPr id="4" name="Slide Number Placeholder 3"/>
          <p:cNvSpPr>
            <a:spLocks noGrp="1"/>
          </p:cNvSpPr>
          <p:nvPr>
            <p:ph type="sldNum" sz="quarter" idx="10"/>
          </p:nvPr>
        </p:nvSpPr>
        <p:spPr/>
        <p:txBody>
          <a:bodyPr/>
          <a:lstStyle/>
          <a:p>
            <a:pPr>
              <a:defRPr/>
            </a:pPr>
            <a:fld id="{77CA0635-1772-4472-ADFE-4545D41254CF}" type="slidenum">
              <a:rPr lang="en-US" smtClean="0"/>
              <a:pPr>
                <a:defRPr/>
              </a:pPr>
              <a:t>29</a:t>
            </a:fld>
            <a:endParaRPr lang="en-US" dirty="0"/>
          </a:p>
        </p:txBody>
      </p:sp>
    </p:spTree>
    <p:extLst>
      <p:ext uri="{BB962C8B-B14F-4D97-AF65-F5344CB8AC3E}">
        <p14:creationId xmlns:p14="http://schemas.microsoft.com/office/powerpoint/2010/main" val="56185808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latin typeface="Tahoma" panose="020B0604030504040204" pitchFamily="34" charset="0"/>
                <a:ea typeface="Tahoma" panose="020B0604030504040204" pitchFamily="34" charset="0"/>
                <a:cs typeface="Tahoma" panose="020B0604030504040204" pitchFamily="34" charset="0"/>
              </a:rPr>
              <a:t>Part I</a:t>
            </a:r>
          </a:p>
          <a:p>
            <a:pPr eaLnBrk="1" hangingPunct="1">
              <a:spcBef>
                <a:spcPct val="50000"/>
              </a:spcBef>
            </a:pPr>
            <a:r>
              <a:rPr lang="en-US" dirty="0">
                <a:latin typeface="Tahoma" panose="020B0604030504040204" pitchFamily="34" charset="0"/>
                <a:ea typeface="Tahoma" panose="020B0604030504040204" pitchFamily="34" charset="0"/>
                <a:cs typeface="Tahoma" panose="020B0604030504040204" pitchFamily="34" charset="0"/>
              </a:rPr>
              <a:t>Event 6:  Rustic Camp Sites paid $4,000 in cash dividends to its owners. </a:t>
            </a:r>
          </a:p>
          <a:p>
            <a:pPr eaLnBrk="1" hangingPunct="1">
              <a:spcBef>
                <a:spcPct val="50000"/>
              </a:spcBef>
            </a:pPr>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II</a:t>
            </a:r>
          </a:p>
          <a:p>
            <a:pPr eaLnBrk="1" hangingPunct="1">
              <a:spcBef>
                <a:spcPct val="50000"/>
              </a:spcBef>
            </a:pPr>
            <a:r>
              <a:rPr lang="en-US" dirty="0">
                <a:latin typeface="Tahoma" panose="020B0604030504040204" pitchFamily="34" charset="0"/>
                <a:ea typeface="Tahoma" panose="020B0604030504040204" pitchFamily="34" charset="0"/>
                <a:cs typeface="Tahoma" panose="020B0604030504040204" pitchFamily="34" charset="0"/>
              </a:rPr>
              <a:t>To record this transaction, Rustic Camp Sites decreases assets (cash) and decreases stockholders’ equity (retained earnings).  This is an asset use transaction.  If a business transfers some or all of its earned assets to owners, the transfer is frequently called a dividend.  Since assets distributed to stockholders are not used for the purpose of generating revenue, dividends are wealth transfers, not expenses.</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III</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Here is the impact of this transaction on the accounting equation. </a:t>
            </a:r>
          </a:p>
          <a:p>
            <a:endParaRPr lang="en-US" dirty="0"/>
          </a:p>
        </p:txBody>
      </p:sp>
      <p:sp>
        <p:nvSpPr>
          <p:cNvPr id="4" name="Slide Number Placeholder 3"/>
          <p:cNvSpPr>
            <a:spLocks noGrp="1"/>
          </p:cNvSpPr>
          <p:nvPr>
            <p:ph type="sldNum" sz="quarter" idx="10"/>
          </p:nvPr>
        </p:nvSpPr>
        <p:spPr/>
        <p:txBody>
          <a:bodyPr/>
          <a:lstStyle/>
          <a:p>
            <a:pPr>
              <a:defRPr/>
            </a:pPr>
            <a:fld id="{77CA0635-1772-4472-ADFE-4545D41254CF}" type="slidenum">
              <a:rPr lang="en-US" smtClean="0"/>
              <a:pPr>
                <a:defRPr/>
              </a:pPr>
              <a:t>30</a:t>
            </a:fld>
            <a:endParaRPr lang="en-US" dirty="0"/>
          </a:p>
        </p:txBody>
      </p:sp>
    </p:spTree>
    <p:extLst>
      <p:ext uri="{BB962C8B-B14F-4D97-AF65-F5344CB8AC3E}">
        <p14:creationId xmlns:p14="http://schemas.microsoft.com/office/powerpoint/2010/main" val="256772796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latin typeface="Tahoma" panose="020B0604030504040204" pitchFamily="34" charset="0"/>
                <a:ea typeface="Tahoma" panose="020B0604030504040204" pitchFamily="34" charset="0"/>
                <a:cs typeface="Tahoma" panose="020B0604030504040204" pitchFamily="34" charset="0"/>
              </a:rPr>
              <a:t>Part I</a:t>
            </a:r>
          </a:p>
          <a:p>
            <a:pPr eaLnBrk="1" hangingPunct="1">
              <a:spcBef>
                <a:spcPct val="50000"/>
              </a:spcBef>
            </a:pPr>
            <a:r>
              <a:rPr lang="en-US" dirty="0">
                <a:latin typeface="Tahoma" panose="020B0604030504040204" pitchFamily="34" charset="0"/>
                <a:ea typeface="Tahoma" panose="020B0604030504040204" pitchFamily="34" charset="0"/>
                <a:cs typeface="Tahoma" panose="020B0604030504040204" pitchFamily="34" charset="0"/>
              </a:rPr>
              <a:t>Event 7:  The land that Rustic Camp Sites paid $500,000 to purchase had an appraised market value of $525,000 on December 31, Year 1</a:t>
            </a:r>
          </a:p>
          <a:p>
            <a:pPr eaLnBrk="1" hangingPunct="1">
              <a:spcBef>
                <a:spcPct val="50000"/>
              </a:spcBef>
            </a:pPr>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II</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The historical cost concept requires that most assets be reported at the amount paid for them (their historical cost) regardless of increases in market value.</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III</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Accountants also rely heavily on the reliability concept. Information is reliable if it can be independently verified. Appraised values are opinions and will vary from appraiser to appraiser.</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As a result of following the historical cost concept and the reliability concept, event 7 does not result in a change in Rustic Camp Sites’ accounting records. </a:t>
            </a:r>
          </a:p>
          <a:p>
            <a:endParaRPr lang="en-US" dirty="0"/>
          </a:p>
        </p:txBody>
      </p:sp>
      <p:sp>
        <p:nvSpPr>
          <p:cNvPr id="4" name="Slide Number Placeholder 3"/>
          <p:cNvSpPr>
            <a:spLocks noGrp="1"/>
          </p:cNvSpPr>
          <p:nvPr>
            <p:ph type="sldNum" sz="quarter" idx="10"/>
          </p:nvPr>
        </p:nvSpPr>
        <p:spPr/>
        <p:txBody>
          <a:bodyPr/>
          <a:lstStyle/>
          <a:p>
            <a:pPr>
              <a:defRPr/>
            </a:pPr>
            <a:fld id="{77CA0635-1772-4472-ADFE-4545D41254CF}" type="slidenum">
              <a:rPr lang="en-US" smtClean="0"/>
              <a:pPr>
                <a:defRPr/>
              </a:pPr>
              <a:t>31</a:t>
            </a:fld>
            <a:endParaRPr lang="en-US" dirty="0"/>
          </a:p>
        </p:txBody>
      </p:sp>
    </p:spTree>
    <p:extLst>
      <p:ext uri="{BB962C8B-B14F-4D97-AF65-F5344CB8AC3E}">
        <p14:creationId xmlns:p14="http://schemas.microsoft.com/office/powerpoint/2010/main" val="329051563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latin typeface="Tahoma" panose="020B0604030504040204" pitchFamily="34" charset="0"/>
                <a:ea typeface="Tahoma" panose="020B0604030504040204" pitchFamily="34" charset="0"/>
                <a:cs typeface="Tahoma" panose="020B0604030504040204" pitchFamily="34" charset="0"/>
              </a:rPr>
              <a:t>Here is a summary of the impact on the accounting equation of the transactions for Rustic Camp Sites we completed earlier.  The data in the summary are coded as follows.  The numbers in green are used in the statement of cash flows. The numbers in red are used to prepare the balance sheet. Finally, the numbers in blue are used to prepare the income statement.  The numbers reported on the statement of changes in stockholders’ equity have not been color coded because they appear in more than one statement.</a:t>
            </a:r>
          </a:p>
          <a:p>
            <a:endParaRPr lang="en-US" dirty="0">
              <a:latin typeface="Tahoma" panose="020B0604030504040204" pitchFamily="34" charset="0"/>
              <a:ea typeface="Tahoma" panose="020B0604030504040204" pitchFamily="34" charset="0"/>
              <a:cs typeface="Tahoma" panose="020B0604030504040204" pitchFamily="34" charset="0"/>
            </a:endParaRPr>
          </a:p>
          <a:p>
            <a:r>
              <a:rPr lang="en-US" sz="1200" b="0" i="0" u="none" strike="noStrike" kern="1200" baseline="0" dirty="0">
                <a:solidFill>
                  <a:schemeClr val="tx1"/>
                </a:solidFill>
                <a:latin typeface="Tahoma" panose="020B0604030504040204" pitchFamily="34" charset="0"/>
                <a:ea typeface="Tahoma" panose="020B0604030504040204" pitchFamily="34" charset="0"/>
                <a:cs typeface="Tahoma" panose="020B0604030504040204" pitchFamily="34" charset="0"/>
              </a:rPr>
              <a:t>The complete collection of a company’s accounts is called the </a:t>
            </a:r>
            <a:r>
              <a:rPr lang="en-US" sz="1200" b="1" i="0" u="none" strike="noStrike" kern="1200" baseline="0" dirty="0">
                <a:solidFill>
                  <a:schemeClr val="tx1"/>
                </a:solidFill>
                <a:latin typeface="Tahoma" panose="020B0604030504040204" pitchFamily="34" charset="0"/>
                <a:ea typeface="Tahoma" panose="020B0604030504040204" pitchFamily="34" charset="0"/>
                <a:cs typeface="Tahoma" panose="020B0604030504040204" pitchFamily="34" charset="0"/>
              </a:rPr>
              <a:t>general ledger. </a:t>
            </a:r>
            <a:r>
              <a:rPr lang="en-US" sz="1200" b="0" i="0" u="none" strike="noStrike" kern="1200" baseline="0" dirty="0">
                <a:solidFill>
                  <a:schemeClr val="tx1"/>
                </a:solidFill>
                <a:latin typeface="Tahoma" panose="020B0604030504040204" pitchFamily="34" charset="0"/>
                <a:ea typeface="Tahoma" panose="020B0604030504040204" pitchFamily="34" charset="0"/>
                <a:cs typeface="Tahoma" panose="020B0604030504040204" pitchFamily="34" charset="0"/>
              </a:rPr>
              <a:t>A summary of the accounting events and the general ledger accounts is shown in Exhibit 1.3.</a:t>
            </a:r>
          </a:p>
          <a:p>
            <a:endParaRPr lang="en-US" dirty="0"/>
          </a:p>
        </p:txBody>
      </p:sp>
      <p:sp>
        <p:nvSpPr>
          <p:cNvPr id="4" name="Slide Number Placeholder 3"/>
          <p:cNvSpPr>
            <a:spLocks noGrp="1"/>
          </p:cNvSpPr>
          <p:nvPr>
            <p:ph type="sldNum" sz="quarter" idx="10"/>
          </p:nvPr>
        </p:nvSpPr>
        <p:spPr/>
        <p:txBody>
          <a:bodyPr/>
          <a:lstStyle/>
          <a:p>
            <a:pPr>
              <a:defRPr/>
            </a:pPr>
            <a:fld id="{77CA0635-1772-4472-ADFE-4545D41254CF}" type="slidenum">
              <a:rPr lang="en-US" smtClean="0"/>
              <a:pPr>
                <a:defRPr/>
              </a:pPr>
              <a:t>32</a:t>
            </a:fld>
            <a:endParaRPr lang="en-US" dirty="0"/>
          </a:p>
        </p:txBody>
      </p:sp>
    </p:spTree>
    <p:extLst>
      <p:ext uri="{BB962C8B-B14F-4D97-AF65-F5344CB8AC3E}">
        <p14:creationId xmlns:p14="http://schemas.microsoft.com/office/powerpoint/2010/main" val="33692392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fld id="{B346E799-2FAD-4F89-A5BA-D07F5BB6F1DD}" type="slidenum">
              <a:rPr lang="en-US" smtClean="0">
                <a:cs typeface="Arial" charset="0"/>
              </a:rPr>
              <a:pPr/>
              <a:t>33</a:t>
            </a:fld>
            <a:endParaRPr lang="en-US">
              <a:cs typeface="Arial" charset="0"/>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xfrm>
            <a:off x="914400" y="4343400"/>
            <a:ext cx="5029200" cy="4114800"/>
          </a:xfrm>
          <a:noFill/>
          <a:ln/>
        </p:spPr>
        <p:txBody>
          <a:bodyPr/>
          <a:lstStyle/>
          <a:p>
            <a:r>
              <a:rPr lang="en-US" dirty="0">
                <a:latin typeface="Tahoma" panose="020B0604030504040204" pitchFamily="34" charset="0"/>
                <a:ea typeface="Tahoma" panose="020B0604030504040204" pitchFamily="34" charset="0"/>
                <a:cs typeface="Tahoma" panose="020B0604030504040204" pitchFamily="34" charset="0"/>
              </a:rPr>
              <a:t>Learning Objective 1-5: </a:t>
            </a:r>
            <a:r>
              <a:rPr lang="en-US" dirty="0">
                <a:solidFill>
                  <a:schemeClr val="tx2"/>
                </a:solidFill>
                <a:latin typeface="Tahoma" panose="020B0604030504040204" pitchFamily="34" charset="0"/>
                <a:ea typeface="Tahoma" panose="020B0604030504040204" pitchFamily="34" charset="0"/>
                <a:cs typeface="Tahoma" panose="020B0604030504040204" pitchFamily="34" charset="0"/>
              </a:rPr>
              <a:t>Interpret information shown in an accounting equation.</a:t>
            </a:r>
          </a:p>
          <a:p>
            <a:pPr eaLnBrk="1" hangingPunct="1"/>
            <a:endParaRPr lang="en-US" dirty="0"/>
          </a:p>
        </p:txBody>
      </p:sp>
    </p:spTree>
    <p:extLst>
      <p:ext uri="{BB962C8B-B14F-4D97-AF65-F5344CB8AC3E}">
        <p14:creationId xmlns:p14="http://schemas.microsoft.com/office/powerpoint/2010/main" val="306632084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latin typeface="Tahoma" panose="020B0604030504040204" pitchFamily="34" charset="0"/>
                <a:ea typeface="Tahoma" panose="020B0604030504040204" pitchFamily="34" charset="0"/>
                <a:cs typeface="Tahoma" panose="020B0604030504040204" pitchFamily="34" charset="0"/>
              </a:rPr>
              <a:t>Part I</a:t>
            </a:r>
          </a:p>
          <a:p>
            <a:pPr eaLnBrk="1" hangingPunct="1">
              <a:spcBef>
                <a:spcPct val="50000"/>
              </a:spcBef>
            </a:pPr>
            <a:r>
              <a:rPr lang="en-US" dirty="0">
                <a:latin typeface="Tahoma" panose="020B0604030504040204" pitchFamily="34" charset="0"/>
                <a:ea typeface="Tahoma" panose="020B0604030504040204" pitchFamily="34" charset="0"/>
                <a:cs typeface="Tahoma" panose="020B0604030504040204" pitchFamily="34" charset="0"/>
              </a:rPr>
              <a:t>With beginning balances of two thousand dollars in cash, one thousand two hundred dollars in liabilities, five hundred dollars in common stock, and three hundred dollars in retained earnings, Educate, Incorporated uses all of its cash to purchase land.</a:t>
            </a:r>
          </a:p>
          <a:p>
            <a:pPr eaLnBrk="1" hangingPunct="1">
              <a:spcBef>
                <a:spcPct val="50000"/>
              </a:spcBef>
            </a:pPr>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II</a:t>
            </a:r>
          </a:p>
          <a:p>
            <a:pPr eaLnBrk="1" hangingPunct="1">
              <a:spcBef>
                <a:spcPct val="50000"/>
              </a:spcBef>
            </a:pPr>
            <a:r>
              <a:rPr lang="en-US" dirty="0">
                <a:latin typeface="Tahoma" panose="020B0604030504040204" pitchFamily="34" charset="0"/>
                <a:ea typeface="Tahoma" panose="020B0604030504040204" pitchFamily="34" charset="0"/>
                <a:cs typeface="Tahoma" panose="020B0604030504040204" pitchFamily="34" charset="0"/>
              </a:rPr>
              <a:t>This event affects only the left side of the accounting equation.  After the purchase, Educate has zero cash.  This highlights the fact that liabilities, common stock and retained earnings do not represent cash.  Instead, they represent the original sources of the company’s assets.</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III</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The right side of the equation could be written as percentages to highlight the sources of the company’s assets. </a:t>
            </a:r>
          </a:p>
          <a:p>
            <a:endParaRPr lang="en-US" dirty="0"/>
          </a:p>
        </p:txBody>
      </p:sp>
      <p:sp>
        <p:nvSpPr>
          <p:cNvPr id="4" name="Slide Number Placeholder 3"/>
          <p:cNvSpPr>
            <a:spLocks noGrp="1"/>
          </p:cNvSpPr>
          <p:nvPr>
            <p:ph type="sldNum" sz="quarter" idx="10"/>
          </p:nvPr>
        </p:nvSpPr>
        <p:spPr/>
        <p:txBody>
          <a:bodyPr/>
          <a:lstStyle/>
          <a:p>
            <a:pPr>
              <a:defRPr/>
            </a:pPr>
            <a:fld id="{77CA0635-1772-4472-ADFE-4545D41254CF}" type="slidenum">
              <a:rPr lang="en-US" smtClean="0"/>
              <a:pPr>
                <a:defRPr/>
              </a:pPr>
              <a:t>34</a:t>
            </a:fld>
            <a:endParaRPr lang="en-US" dirty="0"/>
          </a:p>
        </p:txBody>
      </p:sp>
    </p:spTree>
    <p:extLst>
      <p:ext uri="{BB962C8B-B14F-4D97-AF65-F5344CB8AC3E}">
        <p14:creationId xmlns:p14="http://schemas.microsoft.com/office/powerpoint/2010/main" val="91491054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latin typeface="Tahoma" panose="020B0604030504040204" pitchFamily="34" charset="0"/>
                <a:ea typeface="Tahoma" panose="020B0604030504040204" pitchFamily="34" charset="0"/>
                <a:cs typeface="Tahoma" panose="020B0604030504040204" pitchFamily="34" charset="0"/>
              </a:rPr>
              <a:t>Part I</a:t>
            </a:r>
          </a:p>
          <a:p>
            <a:pPr eaLnBrk="1" hangingPunct="1">
              <a:spcBef>
                <a:spcPct val="50000"/>
              </a:spcBef>
            </a:pPr>
            <a:r>
              <a:rPr lang="en-US" dirty="0">
                <a:latin typeface="Tahoma" panose="020B0604030504040204" pitchFamily="34" charset="0"/>
                <a:ea typeface="Tahoma" panose="020B0604030504040204" pitchFamily="34" charset="0"/>
                <a:cs typeface="Tahoma" panose="020B0604030504040204" pitchFamily="34" charset="0"/>
              </a:rPr>
              <a:t>While the amount of retained earnings does not represent the amount of cash a company has on hand, it does limit the amount of cash that can be used to pay dividends.</a:t>
            </a:r>
          </a:p>
          <a:p>
            <a:pPr eaLnBrk="1" hangingPunct="1">
              <a:spcBef>
                <a:spcPct val="50000"/>
              </a:spcBef>
            </a:pPr>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II</a:t>
            </a:r>
          </a:p>
          <a:p>
            <a:pPr eaLnBrk="1" hangingPunct="1">
              <a:spcBef>
                <a:spcPct val="50000"/>
              </a:spcBef>
            </a:pPr>
            <a:r>
              <a:rPr lang="en-US" dirty="0">
                <a:latin typeface="Tahoma" panose="020B0604030504040204" pitchFamily="34" charset="0"/>
                <a:ea typeface="Tahoma" panose="020B0604030504040204" pitchFamily="34" charset="0"/>
                <a:cs typeface="Tahoma" panose="020B0604030504040204" pitchFamily="34" charset="0"/>
              </a:rPr>
              <a:t>If Creative Associates sells its land for one thousand, nine hundred dollars, it will have two thousand, four hundred dollars of cash available.</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III</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However, dividends must be paid from assets generated from earnings.  Creative Associates has only retained six hundred dollars of earnings, so six hundred is the maximum amount of dividends the company may pay.</a:t>
            </a:r>
          </a:p>
          <a:p>
            <a:endParaRPr lang="en-US" dirty="0"/>
          </a:p>
        </p:txBody>
      </p:sp>
      <p:sp>
        <p:nvSpPr>
          <p:cNvPr id="4" name="Slide Number Placeholder 3"/>
          <p:cNvSpPr>
            <a:spLocks noGrp="1"/>
          </p:cNvSpPr>
          <p:nvPr>
            <p:ph type="sldNum" sz="quarter" idx="10"/>
          </p:nvPr>
        </p:nvSpPr>
        <p:spPr/>
        <p:txBody>
          <a:bodyPr/>
          <a:lstStyle/>
          <a:p>
            <a:pPr>
              <a:defRPr/>
            </a:pPr>
            <a:fld id="{77CA0635-1772-4472-ADFE-4545D41254CF}" type="slidenum">
              <a:rPr lang="en-US" smtClean="0"/>
              <a:pPr>
                <a:defRPr/>
              </a:pPr>
              <a:t>35</a:t>
            </a:fld>
            <a:endParaRPr lang="en-US" dirty="0"/>
          </a:p>
        </p:txBody>
      </p:sp>
    </p:spTree>
    <p:extLst>
      <p:ext uri="{BB962C8B-B14F-4D97-AF65-F5344CB8AC3E}">
        <p14:creationId xmlns:p14="http://schemas.microsoft.com/office/powerpoint/2010/main" val="209670610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Tahoma" panose="020B0604030504040204" pitchFamily="34" charset="0"/>
                <a:ea typeface="Tahoma" panose="020B0604030504040204" pitchFamily="34" charset="0"/>
                <a:cs typeface="Tahoma" panose="020B0604030504040204" pitchFamily="34" charset="0"/>
              </a:rPr>
              <a:t>If a business ceases to operate, its remaining assets are sold and the sale proceeds are returned to the creditors and investors through a process called business </a:t>
            </a:r>
            <a:r>
              <a:rPr lang="en-US" sz="1200" b="1" i="0" u="none" strike="noStrike" kern="1200" baseline="0" dirty="0">
                <a:solidFill>
                  <a:schemeClr val="tx1"/>
                </a:solidFill>
                <a:latin typeface="Tahoma" panose="020B0604030504040204" pitchFamily="34" charset="0"/>
                <a:ea typeface="Tahoma" panose="020B0604030504040204" pitchFamily="34" charset="0"/>
                <a:cs typeface="Tahoma" panose="020B0604030504040204" pitchFamily="34" charset="0"/>
              </a:rPr>
              <a:t>liquidation.</a:t>
            </a:r>
          </a:p>
          <a:p>
            <a:endParaRPr lang="en-US" sz="1200" b="1" i="0" u="none" strike="noStrike" kern="1200" baseline="0" dirty="0">
              <a:solidFill>
                <a:schemeClr val="tx1"/>
              </a:solidFill>
              <a:latin typeface="Tahoma" panose="020B0604030504040204" pitchFamily="34" charset="0"/>
              <a:ea typeface="Tahoma" panose="020B0604030504040204" pitchFamily="34" charset="0"/>
              <a:cs typeface="Tahoma" panose="020B0604030504040204" pitchFamily="34" charset="0"/>
            </a:endParaRPr>
          </a:p>
          <a:p>
            <a:r>
              <a:rPr lang="en-US" sz="1200" b="0" i="0" u="none" strike="noStrike" kern="1200" baseline="0" dirty="0">
                <a:solidFill>
                  <a:schemeClr val="tx1"/>
                </a:solidFill>
                <a:latin typeface="Tahoma" panose="020B0604030504040204" pitchFamily="34" charset="0"/>
                <a:ea typeface="Tahoma" panose="020B0604030504040204" pitchFamily="34" charset="0"/>
                <a:cs typeface="Tahoma" panose="020B0604030504040204" pitchFamily="34" charset="0"/>
              </a:rPr>
              <a:t>Equation 1: To illustrate, assume Cruz Company was started on January 1, Year 1, when it acquired $200 cash from creditors and $100 cash from investors.</a:t>
            </a:r>
          </a:p>
          <a:p>
            <a:endParaRPr lang="en-US" sz="1200" b="0" i="0" u="none" strike="noStrike" kern="1200" baseline="0" dirty="0">
              <a:solidFill>
                <a:schemeClr val="tx1"/>
              </a:solidFill>
              <a:latin typeface="Tahoma" panose="020B0604030504040204" pitchFamily="34" charset="0"/>
              <a:ea typeface="Tahoma" panose="020B0604030504040204" pitchFamily="34" charset="0"/>
              <a:cs typeface="Tahoma" panose="020B0604030504040204" pitchFamily="34" charset="0"/>
            </a:endParaRPr>
          </a:p>
          <a:p>
            <a:r>
              <a:rPr lang="en-US" sz="1200" b="0" i="0" u="none" strike="noStrike" kern="1200" baseline="0" dirty="0">
                <a:solidFill>
                  <a:schemeClr val="tx1"/>
                </a:solidFill>
                <a:latin typeface="Tahoma" panose="020B0604030504040204" pitchFamily="34" charset="0"/>
                <a:ea typeface="Tahoma" panose="020B0604030504040204" pitchFamily="34" charset="0"/>
                <a:cs typeface="Tahoma" panose="020B0604030504040204" pitchFamily="34" charset="0"/>
              </a:rPr>
              <a:t>Equation 2: Assume Cruz had a net operating loss of $75 during Year 1.</a:t>
            </a:r>
          </a:p>
          <a:p>
            <a:endParaRPr lang="en-US" sz="1200" b="0" i="0" u="none" strike="noStrike" kern="1200" baseline="0" dirty="0">
              <a:solidFill>
                <a:schemeClr val="tx1"/>
              </a:solidFill>
              <a:latin typeface="Tahoma" panose="020B0604030504040204" pitchFamily="34" charset="0"/>
              <a:ea typeface="Tahoma" panose="020B0604030504040204" pitchFamily="34" charset="0"/>
              <a:cs typeface="Tahoma" panose="020B0604030504040204" pitchFamily="34" charset="0"/>
            </a:endParaRPr>
          </a:p>
          <a:p>
            <a:r>
              <a:rPr lang="en-US" sz="1200" b="0" i="0" u="none" strike="noStrike" kern="1200" baseline="0" dirty="0">
                <a:solidFill>
                  <a:schemeClr val="tx1"/>
                </a:solidFill>
                <a:latin typeface="Tahoma" panose="020B0604030504040204" pitchFamily="34" charset="0"/>
                <a:ea typeface="Tahoma" panose="020B0604030504040204" pitchFamily="34" charset="0"/>
                <a:cs typeface="Tahoma" panose="020B0604030504040204" pitchFamily="34" charset="0"/>
              </a:rPr>
              <a:t>If Cruz is forced to liquidate at this point, the creditors would receive $200 and the owners (investors) would receive only $25.</a:t>
            </a:r>
          </a:p>
          <a:p>
            <a:endParaRPr lang="en-US" dirty="0"/>
          </a:p>
        </p:txBody>
      </p:sp>
      <p:sp>
        <p:nvSpPr>
          <p:cNvPr id="4" name="Slide Number Placeholder 3"/>
          <p:cNvSpPr>
            <a:spLocks noGrp="1"/>
          </p:cNvSpPr>
          <p:nvPr>
            <p:ph type="sldNum" sz="quarter" idx="10"/>
          </p:nvPr>
        </p:nvSpPr>
        <p:spPr/>
        <p:txBody>
          <a:bodyPr/>
          <a:lstStyle/>
          <a:p>
            <a:pPr>
              <a:defRPr/>
            </a:pPr>
            <a:fld id="{77CA0635-1772-4472-ADFE-4545D41254CF}" type="slidenum">
              <a:rPr lang="en-US" smtClean="0"/>
              <a:pPr>
                <a:defRPr/>
              </a:pPr>
              <a:t>36</a:t>
            </a:fld>
            <a:endParaRPr lang="en-US" dirty="0"/>
          </a:p>
        </p:txBody>
      </p:sp>
    </p:spTree>
    <p:extLst>
      <p:ext uri="{BB962C8B-B14F-4D97-AF65-F5344CB8AC3E}">
        <p14:creationId xmlns:p14="http://schemas.microsoft.com/office/powerpoint/2010/main" val="150941100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Tahoma" panose="020B0604030504040204" pitchFamily="34" charset="0"/>
                <a:ea typeface="Tahoma" panose="020B0604030504040204" pitchFamily="34" charset="0"/>
                <a:cs typeface="Tahoma" panose="020B0604030504040204" pitchFamily="34" charset="0"/>
              </a:rPr>
              <a:t>If a business ceases to operate, its remaining assets are sold and the sale proceeds are returned to the creditors and investors through a process called business </a:t>
            </a:r>
            <a:r>
              <a:rPr lang="en-US" sz="1200" b="1" i="0" u="none" strike="noStrike" kern="1200" baseline="0" dirty="0">
                <a:solidFill>
                  <a:schemeClr val="tx1"/>
                </a:solidFill>
                <a:latin typeface="Tahoma" panose="020B0604030504040204" pitchFamily="34" charset="0"/>
                <a:ea typeface="Tahoma" panose="020B0604030504040204" pitchFamily="34" charset="0"/>
                <a:cs typeface="Tahoma" panose="020B0604030504040204" pitchFamily="34" charset="0"/>
              </a:rPr>
              <a:t>liquidation.</a:t>
            </a:r>
          </a:p>
          <a:p>
            <a:endParaRPr lang="en-US" sz="1200" b="1" i="0" u="none" strike="noStrike" kern="1200" baseline="0" dirty="0">
              <a:solidFill>
                <a:schemeClr val="tx1"/>
              </a:solidFill>
              <a:latin typeface="Tahoma" panose="020B0604030504040204" pitchFamily="34" charset="0"/>
              <a:ea typeface="Tahoma" panose="020B0604030504040204" pitchFamily="34" charset="0"/>
              <a:cs typeface="Tahoma" panose="020B0604030504040204" pitchFamily="34" charset="0"/>
            </a:endParaRPr>
          </a:p>
          <a:p>
            <a:r>
              <a:rPr lang="en-US" sz="1200" b="0" i="0" u="none" strike="noStrike" kern="1200" baseline="0" dirty="0">
                <a:solidFill>
                  <a:schemeClr val="tx1"/>
                </a:solidFill>
                <a:latin typeface="Tahoma" panose="020B0604030504040204" pitchFamily="34" charset="0"/>
                <a:ea typeface="Tahoma" panose="020B0604030504040204" pitchFamily="34" charset="0"/>
                <a:cs typeface="Tahoma" panose="020B0604030504040204" pitchFamily="34" charset="0"/>
              </a:rPr>
              <a:t>Equation 1: To illustrate, assume Cruz Company was started on January 1, Year 1, when it acquired $200 cash from creditors and $100 cash from investors.</a:t>
            </a:r>
          </a:p>
          <a:p>
            <a:endParaRPr lang="en-US" sz="1200" b="0" i="0" u="none" strike="noStrike" kern="1200" baseline="0" dirty="0">
              <a:solidFill>
                <a:schemeClr val="tx1"/>
              </a:solidFill>
              <a:latin typeface="Tahoma" panose="020B0604030504040204" pitchFamily="34" charset="0"/>
              <a:ea typeface="Tahoma" panose="020B0604030504040204" pitchFamily="34" charset="0"/>
              <a:cs typeface="Tahoma" panose="020B0604030504040204" pitchFamily="34" charset="0"/>
            </a:endParaRPr>
          </a:p>
          <a:p>
            <a:r>
              <a:rPr lang="en-US" sz="1200" b="0" i="0" u="none" strike="noStrike" kern="1200" baseline="0" dirty="0">
                <a:solidFill>
                  <a:schemeClr val="tx1"/>
                </a:solidFill>
                <a:latin typeface="Tahoma" panose="020B0604030504040204" pitchFamily="34" charset="0"/>
                <a:ea typeface="Tahoma" panose="020B0604030504040204" pitchFamily="34" charset="0"/>
                <a:cs typeface="Tahoma" panose="020B0604030504040204" pitchFamily="34" charset="0"/>
              </a:rPr>
              <a:t>Equation 2: Assume Cruz had a net operating loss of $120 during Year 1.</a:t>
            </a:r>
          </a:p>
          <a:p>
            <a:endParaRPr lang="en-US" sz="1200" b="0" i="0" u="none" strike="noStrike" kern="1200" baseline="0" dirty="0">
              <a:solidFill>
                <a:schemeClr val="tx1"/>
              </a:solidFill>
              <a:latin typeface="Tahoma" panose="020B0604030504040204" pitchFamily="34" charset="0"/>
              <a:ea typeface="Tahoma" panose="020B0604030504040204" pitchFamily="34" charset="0"/>
              <a:cs typeface="Tahoma" panose="020B0604030504040204" pitchFamily="34" charset="0"/>
            </a:endParaRPr>
          </a:p>
          <a:p>
            <a:r>
              <a:rPr lang="en-US" sz="1200" b="0" i="0" u="none" strike="noStrike" kern="1200" baseline="0" dirty="0">
                <a:solidFill>
                  <a:schemeClr val="tx1"/>
                </a:solidFill>
                <a:latin typeface="Tahoma" panose="020B0604030504040204" pitchFamily="34" charset="0"/>
                <a:ea typeface="Tahoma" panose="020B0604030504040204" pitchFamily="34" charset="0"/>
                <a:cs typeface="Tahoma" panose="020B0604030504040204" pitchFamily="34" charset="0"/>
              </a:rPr>
              <a:t>If Cruz is forced to liquidate at this point, the investors would receive zero and the creditors would receive only $180 even though the business owes them $200. </a:t>
            </a:r>
          </a:p>
          <a:p>
            <a:endParaRPr lang="en-US" sz="1200" b="0" i="0" u="none" strike="noStrike" kern="1200" baseline="0" dirty="0">
              <a:solidFill>
                <a:schemeClr val="tx1"/>
              </a:solidFill>
              <a:latin typeface="Tahoma" panose="020B0604030504040204" pitchFamily="34" charset="0"/>
              <a:ea typeface="Tahoma" panose="020B0604030504040204" pitchFamily="34" charset="0"/>
              <a:cs typeface="Tahoma" panose="020B0604030504040204" pitchFamily="34" charset="0"/>
            </a:endParaRPr>
          </a:p>
          <a:p>
            <a:r>
              <a:rPr lang="en-US" sz="1200" b="0" i="0" u="none" strike="noStrike" kern="1200" baseline="0" dirty="0">
                <a:solidFill>
                  <a:schemeClr val="tx1"/>
                </a:solidFill>
                <a:latin typeface="Tahoma" panose="020B0604030504040204" pitchFamily="34" charset="0"/>
                <a:ea typeface="Tahoma" panose="020B0604030504040204" pitchFamily="34" charset="0"/>
                <a:cs typeface="Tahoma" panose="020B0604030504040204" pitchFamily="34" charset="0"/>
              </a:rPr>
              <a:t>Simply stated, Cruz cannot distribute assets that it does not have. This case shows that creditors, as well as investors, are at risk of losing some or all of the resources they provide to businesses.</a:t>
            </a:r>
          </a:p>
          <a:p>
            <a:r>
              <a:rPr lang="en-US" sz="1200" b="0" i="0" u="none" strike="noStrike" kern="1200" baseline="0" dirty="0">
                <a:solidFill>
                  <a:schemeClr val="tx1"/>
                </a:solidFill>
                <a:latin typeface="Tahoma" panose="020B0604030504040204" pitchFamily="34" charset="0"/>
                <a:ea typeface="Tahoma" panose="020B0604030504040204" pitchFamily="34" charset="0"/>
                <a:cs typeface="Tahoma" panose="020B0604030504040204" pitchFamily="34" charset="0"/>
              </a:rPr>
              <a:t>However, creditors are at lesser risk because they are first in line to receive assets in case of liquidation.</a:t>
            </a:r>
            <a:endParaRPr lang="en-US" dirty="0">
              <a:latin typeface="Tahoma" panose="020B0604030504040204" pitchFamily="34" charset="0"/>
              <a:ea typeface="Tahoma" panose="020B0604030504040204" pitchFamily="34" charset="0"/>
              <a:cs typeface="Tahoma" panose="020B0604030504040204" pitchFamily="34" charset="0"/>
            </a:endParaRPr>
          </a:p>
          <a:p>
            <a:endParaRPr lang="en-US" dirty="0"/>
          </a:p>
        </p:txBody>
      </p:sp>
      <p:sp>
        <p:nvSpPr>
          <p:cNvPr id="4" name="Slide Number Placeholder 3"/>
          <p:cNvSpPr>
            <a:spLocks noGrp="1"/>
          </p:cNvSpPr>
          <p:nvPr>
            <p:ph type="sldNum" sz="quarter" idx="10"/>
          </p:nvPr>
        </p:nvSpPr>
        <p:spPr/>
        <p:txBody>
          <a:bodyPr/>
          <a:lstStyle/>
          <a:p>
            <a:pPr>
              <a:defRPr/>
            </a:pPr>
            <a:fld id="{77CA0635-1772-4472-ADFE-4545D41254CF}" type="slidenum">
              <a:rPr lang="en-US" smtClean="0"/>
              <a:pPr>
                <a:defRPr/>
              </a:pPr>
              <a:t>37</a:t>
            </a:fld>
            <a:endParaRPr lang="en-US" dirty="0"/>
          </a:p>
        </p:txBody>
      </p:sp>
    </p:spTree>
    <p:extLst>
      <p:ext uri="{BB962C8B-B14F-4D97-AF65-F5344CB8AC3E}">
        <p14:creationId xmlns:p14="http://schemas.microsoft.com/office/powerpoint/2010/main" val="196964044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Tahoma" panose="020B0604030504040204" pitchFamily="34" charset="0"/>
                <a:ea typeface="Tahoma" panose="020B0604030504040204" pitchFamily="34" charset="0"/>
                <a:cs typeface="Tahoma" panose="020B0604030504040204" pitchFamily="34" charset="0"/>
              </a:rPr>
              <a:t>It is interesting to note that even profitable companies can be forced to liquidate. To illustrate, assume Bandera Company acquires $300 cash from creditors and $500 cash from Investors and earns $200 of net income during its first year of operations. Also assume Bandera pays $950 to purchase land.</a:t>
            </a:r>
          </a:p>
          <a:p>
            <a:endParaRPr lang="en-US" sz="1200" b="0" i="0" u="none" strike="noStrike" kern="1200" baseline="0" dirty="0">
              <a:solidFill>
                <a:schemeClr val="tx1"/>
              </a:solidFill>
              <a:latin typeface="Tahoma" panose="020B0604030504040204" pitchFamily="34" charset="0"/>
              <a:ea typeface="Tahoma" panose="020B0604030504040204" pitchFamily="34" charset="0"/>
              <a:cs typeface="Tahoma" panose="020B0604030504040204" pitchFamily="34" charset="0"/>
            </a:endParaRPr>
          </a:p>
          <a:p>
            <a:r>
              <a:rPr lang="en-US" sz="1200" b="0" i="0" u="none" strike="noStrike" kern="1200" baseline="0" dirty="0">
                <a:solidFill>
                  <a:schemeClr val="tx1"/>
                </a:solidFill>
                <a:latin typeface="Tahoma" panose="020B0604030504040204" pitchFamily="34" charset="0"/>
                <a:ea typeface="Tahoma" panose="020B0604030504040204" pitchFamily="34" charset="0"/>
                <a:cs typeface="Tahoma" panose="020B0604030504040204" pitchFamily="34" charset="0"/>
              </a:rPr>
              <a:t>At this point, if the liabilities come due and the creditors demand payment, Bandera could be forced into bankruptcy. Assuming the land could not be sold immediately, Bandera has only $50 cash available to settle a $300 debt. A company must properly manage its assets, as well as its liabilities and stockholders’ equity, in order to </a:t>
            </a:r>
            <a:r>
              <a:rPr lang="en-US" sz="1200" b="0" i="0" u="none" strike="noStrike" kern="1200" baseline="0">
                <a:solidFill>
                  <a:schemeClr val="tx1"/>
                </a:solidFill>
                <a:latin typeface="Tahoma" panose="020B0604030504040204" pitchFamily="34" charset="0"/>
                <a:ea typeface="Tahoma" panose="020B0604030504040204" pitchFamily="34" charset="0"/>
                <a:cs typeface="Tahoma" panose="020B0604030504040204" pitchFamily="34" charset="0"/>
              </a:rPr>
              <a:t>remain a going </a:t>
            </a:r>
            <a:r>
              <a:rPr lang="en-US" sz="1200" b="0" i="0" u="none" strike="noStrike" kern="1200" baseline="0" dirty="0">
                <a:solidFill>
                  <a:schemeClr val="tx1"/>
                </a:solidFill>
                <a:latin typeface="Tahoma" panose="020B0604030504040204" pitchFamily="34" charset="0"/>
                <a:ea typeface="Tahoma" panose="020B0604030504040204" pitchFamily="34" charset="0"/>
                <a:cs typeface="Tahoma" panose="020B0604030504040204" pitchFamily="34" charset="0"/>
              </a:rPr>
              <a:t>concern.</a:t>
            </a:r>
          </a:p>
          <a:p>
            <a:endParaRPr lang="en-US" sz="1200" b="0" i="0" u="none" strike="noStrike" kern="1200" baseline="0" dirty="0">
              <a:solidFill>
                <a:schemeClr val="tx1"/>
              </a:solidFill>
              <a:latin typeface="Tahoma" panose="020B0604030504040204" pitchFamily="34" charset="0"/>
              <a:ea typeface="Tahoma" panose="020B0604030504040204" pitchFamily="34" charset="0"/>
              <a:cs typeface="Tahoma" panose="020B0604030504040204" pitchFamily="34" charset="0"/>
            </a:endParaRPr>
          </a:p>
          <a:p>
            <a:r>
              <a:rPr lang="en-US" sz="1200" b="0" i="0" u="none" strike="noStrike" kern="1200" baseline="0" dirty="0">
                <a:solidFill>
                  <a:schemeClr val="tx1"/>
                </a:solidFill>
                <a:latin typeface="Tahoma" panose="020B0604030504040204" pitchFamily="34" charset="0"/>
                <a:ea typeface="Tahoma" panose="020B0604030504040204" pitchFamily="34" charset="0"/>
                <a:cs typeface="Tahoma" panose="020B0604030504040204" pitchFamily="34" charset="0"/>
              </a:rPr>
              <a:t>The </a:t>
            </a:r>
            <a:r>
              <a:rPr lang="en-US" sz="1200" b="1" i="0" u="none" strike="noStrike" kern="1200" baseline="0" dirty="0">
                <a:solidFill>
                  <a:schemeClr val="tx1"/>
                </a:solidFill>
                <a:latin typeface="Tahoma" panose="020B0604030504040204" pitchFamily="34" charset="0"/>
                <a:ea typeface="Tahoma" panose="020B0604030504040204" pitchFamily="34" charset="0"/>
                <a:cs typeface="Tahoma" panose="020B0604030504040204" pitchFamily="34" charset="0"/>
              </a:rPr>
              <a:t>going concern </a:t>
            </a:r>
            <a:r>
              <a:rPr lang="en-US" sz="1200" b="0" i="0" u="none" strike="noStrike" kern="1200" baseline="0" dirty="0">
                <a:solidFill>
                  <a:schemeClr val="tx1"/>
                </a:solidFill>
                <a:latin typeface="Tahoma" panose="020B0604030504040204" pitchFamily="34" charset="0"/>
                <a:ea typeface="Tahoma" panose="020B0604030504040204" pitchFamily="34" charset="0"/>
                <a:cs typeface="Tahoma" panose="020B0604030504040204" pitchFamily="34" charset="0"/>
              </a:rPr>
              <a:t>doctrine assumes that a business is able to continue its operations into the foreseeable future.</a:t>
            </a:r>
            <a:endParaRPr lang="en-US" dirty="0">
              <a:latin typeface="Tahoma" panose="020B0604030504040204" pitchFamily="34" charset="0"/>
              <a:ea typeface="Tahoma" panose="020B0604030504040204" pitchFamily="34" charset="0"/>
              <a:cs typeface="Tahoma" panose="020B0604030504040204" pitchFamily="34" charset="0"/>
            </a:endParaRPr>
          </a:p>
          <a:p>
            <a:endParaRPr lang="en-US" dirty="0"/>
          </a:p>
        </p:txBody>
      </p:sp>
      <p:sp>
        <p:nvSpPr>
          <p:cNvPr id="4" name="Slide Number Placeholder 3"/>
          <p:cNvSpPr>
            <a:spLocks noGrp="1"/>
          </p:cNvSpPr>
          <p:nvPr>
            <p:ph type="sldNum" sz="quarter" idx="10"/>
          </p:nvPr>
        </p:nvSpPr>
        <p:spPr/>
        <p:txBody>
          <a:bodyPr/>
          <a:lstStyle/>
          <a:p>
            <a:pPr>
              <a:defRPr/>
            </a:pPr>
            <a:fld id="{77CA0635-1772-4472-ADFE-4545D41254CF}" type="slidenum">
              <a:rPr lang="en-US" smtClean="0"/>
              <a:pPr>
                <a:defRPr/>
              </a:pPr>
              <a:t>38</a:t>
            </a:fld>
            <a:endParaRPr lang="en-US" dirty="0"/>
          </a:p>
        </p:txBody>
      </p:sp>
    </p:spTree>
    <p:extLst>
      <p:ext uri="{BB962C8B-B14F-4D97-AF65-F5344CB8AC3E}">
        <p14:creationId xmlns:p14="http://schemas.microsoft.com/office/powerpoint/2010/main" val="27633582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p:spPr>
        <p:txBody>
          <a:bodyPr/>
          <a:lstStyle/>
          <a:p>
            <a:fld id="{0774281B-3848-4717-8F2F-3C9100145241}" type="slidenum">
              <a:rPr lang="en-US" smtClean="0">
                <a:cs typeface="Arial" charset="0"/>
              </a:rPr>
              <a:pPr/>
              <a:t>3</a:t>
            </a:fld>
            <a:endParaRPr lang="en-US">
              <a:cs typeface="Arial" charset="0"/>
            </a:endParaRPr>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xfrm>
            <a:off x="914400" y="4343400"/>
            <a:ext cx="5029200" cy="4114800"/>
          </a:xfrm>
          <a:noFill/>
          <a:ln/>
        </p:spPr>
        <p:txBody>
          <a:bodyPr/>
          <a:lstStyle/>
          <a:p>
            <a:r>
              <a:rPr lang="en-US" dirty="0">
                <a:latin typeface="Tahoma" panose="020B0604030504040204" pitchFamily="34" charset="0"/>
                <a:ea typeface="Tahoma" panose="020B0604030504040204" pitchFamily="34" charset="0"/>
                <a:cs typeface="Tahoma" panose="020B0604030504040204" pitchFamily="34" charset="0"/>
              </a:rPr>
              <a:t>Accounting provides information that is useful in answering questions about resource allocation. Do not underestimate the importance of reliable information used to answer these questions.  The users of accounting information include a variety of people and organizations. </a:t>
            </a:r>
          </a:p>
        </p:txBody>
      </p:sp>
    </p:spTree>
    <p:extLst>
      <p:ext uri="{BB962C8B-B14F-4D97-AF65-F5344CB8AC3E}">
        <p14:creationId xmlns:p14="http://schemas.microsoft.com/office/powerpoint/2010/main" val="374776449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latin typeface="Tahoma" panose="020B0604030504040204" pitchFamily="34" charset="0"/>
                <a:ea typeface="Tahoma" panose="020B0604030504040204" pitchFamily="34" charset="0"/>
                <a:cs typeface="Tahoma" panose="020B0604030504040204" pitchFamily="34" charset="0"/>
              </a:rPr>
              <a:t>View One</a:t>
            </a:r>
            <a:r>
              <a:rPr lang="en-US" b="1" dirty="0">
                <a:latin typeface="Tahoma" panose="020B0604030504040204" pitchFamily="34" charset="0"/>
                <a:ea typeface="Tahoma" panose="020B0604030504040204" pitchFamily="34" charset="0"/>
                <a:cs typeface="Tahoma" panose="020B0604030504040204" pitchFamily="34" charset="0"/>
              </a:rPr>
              <a:t>: </a:t>
            </a:r>
            <a:r>
              <a:rPr lang="en-US" sz="1200" b="0" dirty="0">
                <a:latin typeface="Tahoma" panose="020B0604030504040204" pitchFamily="34" charset="0"/>
                <a:ea typeface="Tahoma" panose="020B0604030504040204" pitchFamily="34" charset="0"/>
                <a:cs typeface="Tahoma" panose="020B0604030504040204" pitchFamily="34" charset="0"/>
              </a:rPr>
              <a:t>Creditors are a source of assets or alternatively as obligations to the business.’</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b="0" dirty="0">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0" dirty="0">
                <a:latin typeface="Tahoma" panose="020B0604030504040204" pitchFamily="34" charset="0"/>
                <a:ea typeface="Tahoma" panose="020B0604030504040204" pitchFamily="34" charset="0"/>
                <a:cs typeface="Tahoma" panose="020B0604030504040204" pitchFamily="34" charset="0"/>
              </a:rPr>
              <a:t>View Two: Common stock and retained earnings can be viewed as sources of assets or, alternatively, as commitments to the investors.</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b="0" dirty="0">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en-US" sz="1200" b="0" i="0" u="none" strike="noStrike" cap="none" normalizeH="0" baseline="0" dirty="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rPr>
              <a:t>The </a:t>
            </a:r>
            <a:r>
              <a:rPr lang="en-US" dirty="0">
                <a:latin typeface="Tahoma" panose="020B0604030504040204" pitchFamily="34" charset="0"/>
                <a:ea typeface="Tahoma" panose="020B0604030504040204" pitchFamily="34" charset="0"/>
                <a:cs typeface="Tahoma" panose="020B0604030504040204" pitchFamily="34" charset="0"/>
              </a:rPr>
              <a:t>business has a </a:t>
            </a:r>
            <a:r>
              <a:rPr lang="en-US" b="1" dirty="0">
                <a:latin typeface="Tahoma" panose="020B0604030504040204" pitchFamily="34" charset="0"/>
                <a:ea typeface="Tahoma" panose="020B0604030504040204" pitchFamily="34" charset="0"/>
                <a:cs typeface="Tahoma" panose="020B0604030504040204" pitchFamily="34" charset="0"/>
              </a:rPr>
              <a:t>stewardship </a:t>
            </a:r>
            <a:r>
              <a:rPr lang="en-US" dirty="0">
                <a:latin typeface="Tahoma" panose="020B0604030504040204" pitchFamily="34" charset="0"/>
                <a:ea typeface="Tahoma" panose="020B0604030504040204" pitchFamily="34" charset="0"/>
                <a:cs typeface="Tahoma" panose="020B0604030504040204" pitchFamily="34" charset="0"/>
              </a:rPr>
              <a:t>function, which means that it has a duty to protect and use the assets for the benefit of the owners.</a:t>
            </a:r>
            <a:endParaRPr kumimoji="0" lang="en-US" sz="1200" b="0" i="0" u="none" strike="noStrike" cap="none" normalizeH="0" baseline="0" dirty="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endParaRPr>
          </a:p>
          <a:p>
            <a:endParaRPr lang="en-US" dirty="0"/>
          </a:p>
        </p:txBody>
      </p:sp>
      <p:sp>
        <p:nvSpPr>
          <p:cNvPr id="4" name="Slide Number Placeholder 3"/>
          <p:cNvSpPr>
            <a:spLocks noGrp="1"/>
          </p:cNvSpPr>
          <p:nvPr>
            <p:ph type="sldNum" sz="quarter" idx="10"/>
          </p:nvPr>
        </p:nvSpPr>
        <p:spPr/>
        <p:txBody>
          <a:bodyPr/>
          <a:lstStyle/>
          <a:p>
            <a:pPr>
              <a:defRPr/>
            </a:pPr>
            <a:fld id="{77CA0635-1772-4472-ADFE-4545D41254CF}" type="slidenum">
              <a:rPr lang="en-US" smtClean="0"/>
              <a:pPr>
                <a:defRPr/>
              </a:pPr>
              <a:t>39</a:t>
            </a:fld>
            <a:endParaRPr lang="en-US" dirty="0"/>
          </a:p>
        </p:txBody>
      </p:sp>
    </p:spTree>
    <p:extLst>
      <p:ext uri="{BB962C8B-B14F-4D97-AF65-F5344CB8AC3E}">
        <p14:creationId xmlns:p14="http://schemas.microsoft.com/office/powerpoint/2010/main" val="329262985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fld id="{B346E799-2FAD-4F89-A5BA-D07F5BB6F1DD}" type="slidenum">
              <a:rPr lang="en-US" smtClean="0">
                <a:cs typeface="Arial" charset="0"/>
              </a:rPr>
              <a:pPr/>
              <a:t>40</a:t>
            </a:fld>
            <a:endParaRPr lang="en-US">
              <a:cs typeface="Arial" charset="0"/>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xfrm>
            <a:off x="914400" y="4343400"/>
            <a:ext cx="5029200" cy="4114800"/>
          </a:xfrm>
          <a:noFill/>
          <a:ln/>
        </p:spPr>
        <p:txBody>
          <a:bodyPr/>
          <a:lstStyle/>
          <a:p>
            <a:pPr algn="l"/>
            <a:r>
              <a:rPr lang="en-US" dirty="0">
                <a:latin typeface="Tahoma" panose="020B0604030504040204" pitchFamily="34" charset="0"/>
                <a:ea typeface="Tahoma" panose="020B0604030504040204" pitchFamily="34" charset="0"/>
                <a:cs typeface="Tahoma" panose="020B0604030504040204" pitchFamily="34" charset="0"/>
              </a:rPr>
              <a:t>Learning Objective 1-6: </a:t>
            </a:r>
            <a:r>
              <a:rPr lang="en-US" sz="1200" dirty="0">
                <a:solidFill>
                  <a:schemeClr val="tx2"/>
                </a:solidFill>
                <a:latin typeface="Tahoma" panose="020B0604030504040204" pitchFamily="34" charset="0"/>
                <a:ea typeface="Tahoma" panose="020B0604030504040204" pitchFamily="34" charset="0"/>
                <a:cs typeface="Tahoma" panose="020B0604030504040204" pitchFamily="34" charset="0"/>
              </a:rPr>
              <a:t>Classify business events as asset source, use, or exchange transactions.</a:t>
            </a:r>
          </a:p>
          <a:p>
            <a:pPr eaLnBrk="1" hangingPunct="1"/>
            <a:endParaRPr lang="en-US" dirty="0"/>
          </a:p>
        </p:txBody>
      </p:sp>
    </p:spTree>
    <p:extLst>
      <p:ext uri="{BB962C8B-B14F-4D97-AF65-F5344CB8AC3E}">
        <p14:creationId xmlns:p14="http://schemas.microsoft.com/office/powerpoint/2010/main" val="239846254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7"/>
          <p:cNvSpPr>
            <a:spLocks noGrp="1" noChangeArrowheads="1"/>
          </p:cNvSpPr>
          <p:nvPr>
            <p:ph type="sldNum" sz="quarter" idx="5"/>
          </p:nvPr>
        </p:nvSpPr>
        <p:spPr>
          <a:noFill/>
        </p:spPr>
        <p:txBody>
          <a:bodyPr/>
          <a:lstStyle/>
          <a:p>
            <a:fld id="{4EAF1E81-40D2-4493-AAB6-F8E158D12ECF}" type="slidenum">
              <a:rPr lang="en-US" smtClean="0">
                <a:cs typeface="Arial" charset="0"/>
              </a:rPr>
              <a:pPr/>
              <a:t>41</a:t>
            </a:fld>
            <a:endParaRPr lang="en-US">
              <a:cs typeface="Arial" charset="0"/>
            </a:endParaRPr>
          </a:p>
        </p:txBody>
      </p:sp>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a:xfrm>
            <a:off x="914400" y="4343400"/>
            <a:ext cx="5029200" cy="4114800"/>
          </a:xfrm>
          <a:noFill/>
          <a:ln/>
        </p:spPr>
        <p:txBody>
          <a:bodyPr/>
          <a:lstStyle/>
          <a:p>
            <a:pPr eaLnBrk="1" hangingPunct="1"/>
            <a:r>
              <a:rPr lang="en-US" dirty="0">
                <a:latin typeface="Tahoma" panose="020B0604030504040204" pitchFamily="34" charset="0"/>
                <a:ea typeface="Tahoma" panose="020B0604030504040204" pitchFamily="34" charset="0"/>
                <a:cs typeface="Tahoma" panose="020B0604030504040204" pitchFamily="34" charset="0"/>
              </a:rPr>
              <a:t>The transactions that have been described have been classified into one of three categories:  asset source transactions, asset exchange transactions, and asset use transactions.</a:t>
            </a:r>
          </a:p>
        </p:txBody>
      </p:sp>
    </p:spTree>
    <p:extLst>
      <p:ext uri="{BB962C8B-B14F-4D97-AF65-F5344CB8AC3E}">
        <p14:creationId xmlns:p14="http://schemas.microsoft.com/office/powerpoint/2010/main" val="316931715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fld id="{B346E799-2FAD-4F89-A5BA-D07F5BB6F1DD}" type="slidenum">
              <a:rPr lang="en-US" smtClean="0">
                <a:cs typeface="Arial" charset="0"/>
              </a:rPr>
              <a:pPr/>
              <a:t>42</a:t>
            </a:fld>
            <a:endParaRPr lang="en-US">
              <a:cs typeface="Arial" charset="0"/>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xfrm>
            <a:off x="914400" y="4343400"/>
            <a:ext cx="5029200" cy="4114800"/>
          </a:xfrm>
          <a:noFill/>
          <a:ln/>
        </p:spPr>
        <p:txBody>
          <a:bodyPr/>
          <a:lstStyle/>
          <a:p>
            <a:pPr eaLnBrk="1" hangingPunct="1"/>
            <a:r>
              <a:rPr lang="en-US" dirty="0">
                <a:latin typeface="Tahoma" panose="020B0604030504040204" pitchFamily="34" charset="0"/>
                <a:ea typeface="Tahoma" panose="020B0604030504040204" pitchFamily="34" charset="0"/>
                <a:cs typeface="Tahoma" panose="020B0604030504040204" pitchFamily="34" charset="0"/>
              </a:rPr>
              <a:t>SECTION 2: REPORTING INFORMATION</a:t>
            </a:r>
            <a:endParaRPr lang="en-US" dirty="0">
              <a:solidFill>
                <a:schemeClr val="tx2"/>
              </a:solidFill>
              <a:latin typeface="Tahoma" panose="020B0604030504040204" pitchFamily="34" charset="0"/>
              <a:ea typeface="Tahoma" panose="020B0604030504040204" pitchFamily="34" charset="0"/>
              <a:cs typeface="Tahoma" panose="020B0604030504040204" pitchFamily="34" charset="0"/>
            </a:endParaRPr>
          </a:p>
          <a:p>
            <a:pPr eaLnBrk="1" hangingPunct="1"/>
            <a:endParaRPr lang="en-US" dirty="0"/>
          </a:p>
        </p:txBody>
      </p:sp>
    </p:spTree>
    <p:extLst>
      <p:ext uri="{BB962C8B-B14F-4D97-AF65-F5344CB8AC3E}">
        <p14:creationId xmlns:p14="http://schemas.microsoft.com/office/powerpoint/2010/main" val="392711911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fld id="{B346E799-2FAD-4F89-A5BA-D07F5BB6F1DD}" type="slidenum">
              <a:rPr lang="en-US" smtClean="0">
                <a:cs typeface="Arial" charset="0"/>
              </a:rPr>
              <a:pPr/>
              <a:t>43</a:t>
            </a:fld>
            <a:endParaRPr lang="en-US">
              <a:cs typeface="Arial" charset="0"/>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xfrm>
            <a:off x="914400" y="4343400"/>
            <a:ext cx="5029200" cy="4114800"/>
          </a:xfrm>
          <a:noFill/>
          <a:ln/>
        </p:spPr>
        <p:txBody>
          <a:bodyPr/>
          <a:lstStyle/>
          <a:p>
            <a:pPr algn="l"/>
            <a:r>
              <a:rPr lang="en-US" dirty="0">
                <a:latin typeface="Tahoma" panose="020B0604030504040204" pitchFamily="34" charset="0"/>
                <a:ea typeface="Tahoma" panose="020B0604030504040204" pitchFamily="34" charset="0"/>
                <a:cs typeface="Tahoma" panose="020B0604030504040204" pitchFamily="34" charset="0"/>
              </a:rPr>
              <a:t>Learning Objective 1-7: </a:t>
            </a:r>
            <a:r>
              <a:rPr lang="en-US" sz="1200" dirty="0">
                <a:solidFill>
                  <a:schemeClr val="tx2"/>
                </a:solidFill>
                <a:latin typeface="Tahoma" panose="020B0604030504040204" pitchFamily="34" charset="0"/>
                <a:ea typeface="Tahoma" panose="020B0604030504040204" pitchFamily="34" charset="0"/>
                <a:cs typeface="Tahoma" panose="020B0604030504040204" pitchFamily="34" charset="0"/>
              </a:rPr>
              <a:t>Prepare an income statement, a statement of changes in stockholders’ equity, and a balance sheet.</a:t>
            </a:r>
          </a:p>
          <a:p>
            <a:pPr eaLnBrk="1" hangingPunct="1"/>
            <a:endParaRPr lang="en-US" dirty="0"/>
          </a:p>
        </p:txBody>
      </p:sp>
    </p:spTree>
    <p:extLst>
      <p:ext uri="{BB962C8B-B14F-4D97-AF65-F5344CB8AC3E}">
        <p14:creationId xmlns:p14="http://schemas.microsoft.com/office/powerpoint/2010/main" val="164933330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latin typeface="Tahoma" panose="020B0604030504040204" pitchFamily="34" charset="0"/>
                <a:ea typeface="Tahoma" panose="020B0604030504040204" pitchFamily="34" charset="0"/>
                <a:cs typeface="Tahoma" panose="020B0604030504040204" pitchFamily="34" charset="0"/>
              </a:rPr>
              <a:t>Part I</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Recall this summary of the impact on the accounting equation of the transactions for Rustic Camp Sites we completed earlier.  The data in the summary are coded as follows.  The numbers in green are used in the statement of cash flows. The numbers in red are used to prepare the balance sheet. Finally, the numbers in blue are used to prepare the income statement.  The numbers reported on the statement of changes in stockholders’ equity have not been color coded because they appear in more than one statement.</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II</a:t>
            </a:r>
          </a:p>
          <a:p>
            <a:pPr eaLnBrk="1" hangingPunct="1">
              <a:spcBef>
                <a:spcPct val="50000"/>
              </a:spcBef>
            </a:pPr>
            <a:r>
              <a:rPr lang="en-US" dirty="0">
                <a:solidFill>
                  <a:srgbClr val="000000"/>
                </a:solidFill>
                <a:latin typeface="Tahoma" panose="020B0604030504040204" pitchFamily="34" charset="0"/>
                <a:ea typeface="Tahoma" panose="020B0604030504040204" pitchFamily="34" charset="0"/>
                <a:cs typeface="Tahoma" panose="020B0604030504040204" pitchFamily="34" charset="0"/>
              </a:rPr>
              <a:t>Now, let’s prepare the financial statements for Rustic Camp Sites using the data presented above.</a:t>
            </a:r>
            <a:r>
              <a:rPr lang="en-US" dirty="0">
                <a:latin typeface="Tahoma" panose="020B0604030504040204" pitchFamily="34" charset="0"/>
                <a:ea typeface="Tahoma" panose="020B0604030504040204" pitchFamily="34" charset="0"/>
                <a:cs typeface="Tahoma" panose="020B0604030504040204" pitchFamily="34" charset="0"/>
              </a:rPr>
              <a:t> </a:t>
            </a:r>
          </a:p>
          <a:p>
            <a:endParaRPr lang="en-US" dirty="0"/>
          </a:p>
        </p:txBody>
      </p:sp>
      <p:sp>
        <p:nvSpPr>
          <p:cNvPr id="4" name="Slide Number Placeholder 3"/>
          <p:cNvSpPr>
            <a:spLocks noGrp="1"/>
          </p:cNvSpPr>
          <p:nvPr>
            <p:ph type="sldNum" sz="quarter" idx="10"/>
          </p:nvPr>
        </p:nvSpPr>
        <p:spPr/>
        <p:txBody>
          <a:bodyPr/>
          <a:lstStyle/>
          <a:p>
            <a:pPr>
              <a:defRPr/>
            </a:pPr>
            <a:fld id="{77CA0635-1772-4472-ADFE-4545D41254CF}" type="slidenum">
              <a:rPr lang="en-US" smtClean="0"/>
              <a:pPr>
                <a:defRPr/>
              </a:pPr>
              <a:t>44</a:t>
            </a:fld>
            <a:endParaRPr lang="en-US" dirty="0"/>
          </a:p>
        </p:txBody>
      </p:sp>
    </p:spTree>
    <p:extLst>
      <p:ext uri="{BB962C8B-B14F-4D97-AF65-F5344CB8AC3E}">
        <p14:creationId xmlns:p14="http://schemas.microsoft.com/office/powerpoint/2010/main" val="240489551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latin typeface="Tahoma" panose="020B0604030504040204" pitchFamily="34" charset="0"/>
                <a:ea typeface="Tahoma" panose="020B0604030504040204" pitchFamily="34" charset="0"/>
                <a:cs typeface="Tahoma" panose="020B0604030504040204" pitchFamily="34" charset="0"/>
              </a:rPr>
              <a:t>Part I</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Here is the income statement. The information used to prepare this statement  (and the others that will follow) was drawn from the ledger accounts. </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II</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Businesses consume assets and services in order to generate revenues, thereby creating greater quantities of other assets.  The income statement follows the Matching Concept.  The Matching Concept states that the income statement matches asset increases from operating a business (revenues) with asset decreases from operating the business (expenses).</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III</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Rustic Camp Sites has net income because its revenues are greater than its expenses.  However, if expenses are greater than revenues, the difference is a net loss.</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IV</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Income is measured for a span of time called an accounting period.  While accounting periods of one year are normal for external financial reporting, income can be measured weekly, monthly, quarterly, semi-annually, or over any appropriate time period.  </a:t>
            </a:r>
          </a:p>
          <a:p>
            <a:endParaRPr lang="en-US" dirty="0"/>
          </a:p>
        </p:txBody>
      </p:sp>
      <p:sp>
        <p:nvSpPr>
          <p:cNvPr id="4" name="Slide Number Placeholder 3"/>
          <p:cNvSpPr>
            <a:spLocks noGrp="1"/>
          </p:cNvSpPr>
          <p:nvPr>
            <p:ph type="sldNum" sz="quarter" idx="10"/>
          </p:nvPr>
        </p:nvSpPr>
        <p:spPr/>
        <p:txBody>
          <a:bodyPr/>
          <a:lstStyle/>
          <a:p>
            <a:pPr>
              <a:defRPr/>
            </a:pPr>
            <a:fld id="{77CA0635-1772-4472-ADFE-4545D41254CF}" type="slidenum">
              <a:rPr lang="en-US" smtClean="0"/>
              <a:pPr>
                <a:defRPr/>
              </a:pPr>
              <a:t>45</a:t>
            </a:fld>
            <a:endParaRPr lang="en-US" dirty="0"/>
          </a:p>
        </p:txBody>
      </p:sp>
    </p:spTree>
    <p:extLst>
      <p:ext uri="{BB962C8B-B14F-4D97-AF65-F5344CB8AC3E}">
        <p14:creationId xmlns:p14="http://schemas.microsoft.com/office/powerpoint/2010/main" val="323657925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latin typeface="Tahoma" panose="020B0604030504040204" pitchFamily="34" charset="0"/>
                <a:ea typeface="Tahoma" panose="020B0604030504040204" pitchFamily="34" charset="0"/>
                <a:cs typeface="Tahoma" panose="020B0604030504040204" pitchFamily="34" charset="0"/>
              </a:rPr>
              <a:t>Here is the statement of changes in stockholders’ equity.  This statement explains the effects of transactions on stockholders’ equity during the accounting period. It starts with the beginning balance in the Common Stock account and adds or subtracts any changes that occurred during the accounting period.  The statement also describes the changes in retained earnings for the accounting period.</a:t>
            </a:r>
          </a:p>
          <a:p>
            <a:endParaRPr lang="en-US" dirty="0"/>
          </a:p>
        </p:txBody>
      </p:sp>
      <p:sp>
        <p:nvSpPr>
          <p:cNvPr id="4" name="Slide Number Placeholder 3"/>
          <p:cNvSpPr>
            <a:spLocks noGrp="1"/>
          </p:cNvSpPr>
          <p:nvPr>
            <p:ph type="sldNum" sz="quarter" idx="10"/>
          </p:nvPr>
        </p:nvSpPr>
        <p:spPr/>
        <p:txBody>
          <a:bodyPr/>
          <a:lstStyle/>
          <a:p>
            <a:pPr>
              <a:defRPr/>
            </a:pPr>
            <a:fld id="{77CA0635-1772-4472-ADFE-4545D41254CF}" type="slidenum">
              <a:rPr lang="en-US" smtClean="0"/>
              <a:pPr>
                <a:defRPr/>
              </a:pPr>
              <a:t>46</a:t>
            </a:fld>
            <a:endParaRPr lang="en-US" dirty="0"/>
          </a:p>
        </p:txBody>
      </p:sp>
    </p:spTree>
    <p:extLst>
      <p:ext uri="{BB962C8B-B14F-4D97-AF65-F5344CB8AC3E}">
        <p14:creationId xmlns:p14="http://schemas.microsoft.com/office/powerpoint/2010/main" val="245693881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latin typeface="Tahoma" panose="020B0604030504040204" pitchFamily="34" charset="0"/>
                <a:ea typeface="Tahoma" panose="020B0604030504040204" pitchFamily="34" charset="0"/>
                <a:cs typeface="Tahoma" panose="020B0604030504040204" pitchFamily="34" charset="0"/>
              </a:rPr>
              <a:t>Part I</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Here is the balance sheet.  Notice that total assets equals total liabilities plus equity—just like we discussed earlier with the accounting equation.</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The balance sheet lists the assets and liabilities of the business and the owners’ claims. </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II</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Assets are listed in the order of liquidity.  This means that assets are listed in order of how rapidly they will be converted to cash.</a:t>
            </a:r>
          </a:p>
          <a:p>
            <a:endParaRPr lang="en-US" dirty="0"/>
          </a:p>
        </p:txBody>
      </p:sp>
      <p:sp>
        <p:nvSpPr>
          <p:cNvPr id="4" name="Slide Number Placeholder 3"/>
          <p:cNvSpPr>
            <a:spLocks noGrp="1"/>
          </p:cNvSpPr>
          <p:nvPr>
            <p:ph type="sldNum" sz="quarter" idx="10"/>
          </p:nvPr>
        </p:nvSpPr>
        <p:spPr/>
        <p:txBody>
          <a:bodyPr/>
          <a:lstStyle/>
          <a:p>
            <a:pPr>
              <a:defRPr/>
            </a:pPr>
            <a:fld id="{77CA0635-1772-4472-ADFE-4545D41254CF}" type="slidenum">
              <a:rPr lang="en-US" smtClean="0"/>
              <a:pPr>
                <a:defRPr/>
              </a:pPr>
              <a:t>47</a:t>
            </a:fld>
            <a:endParaRPr lang="en-US" dirty="0"/>
          </a:p>
        </p:txBody>
      </p:sp>
    </p:spTree>
    <p:extLst>
      <p:ext uri="{BB962C8B-B14F-4D97-AF65-F5344CB8AC3E}">
        <p14:creationId xmlns:p14="http://schemas.microsoft.com/office/powerpoint/2010/main" val="144014149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fld id="{B346E799-2FAD-4F89-A5BA-D07F5BB6F1DD}" type="slidenum">
              <a:rPr lang="en-US" smtClean="0">
                <a:cs typeface="Arial" charset="0"/>
              </a:rPr>
              <a:pPr/>
              <a:t>48</a:t>
            </a:fld>
            <a:endParaRPr lang="en-US">
              <a:cs typeface="Arial" charset="0"/>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xfrm>
            <a:off x="914400" y="4343400"/>
            <a:ext cx="5029200" cy="4114800"/>
          </a:xfrm>
          <a:noFill/>
          <a:ln/>
        </p:spPr>
        <p:txBody>
          <a:bodyPr/>
          <a:lstStyle/>
          <a:p>
            <a:pPr algn="l"/>
            <a:r>
              <a:rPr lang="en-US" dirty="0">
                <a:latin typeface="Tahoma" panose="020B0604030504040204" pitchFamily="34" charset="0"/>
                <a:ea typeface="Tahoma" panose="020B0604030504040204" pitchFamily="34" charset="0"/>
                <a:cs typeface="Tahoma" panose="020B0604030504040204" pitchFamily="34" charset="0"/>
              </a:rPr>
              <a:t>Learning Objective 1-8: </a:t>
            </a:r>
            <a:r>
              <a:rPr lang="en-US" sz="1200" dirty="0">
                <a:solidFill>
                  <a:schemeClr val="tx2"/>
                </a:solidFill>
                <a:latin typeface="Tahoma" panose="020B0604030504040204" pitchFamily="34" charset="0"/>
                <a:ea typeface="Tahoma" panose="020B0604030504040204" pitchFamily="34" charset="0"/>
                <a:cs typeface="Tahoma" panose="020B0604030504040204" pitchFamily="34" charset="0"/>
              </a:rPr>
              <a:t>Prepare a statement of cash flows.</a:t>
            </a:r>
          </a:p>
          <a:p>
            <a:pPr eaLnBrk="1" hangingPunct="1"/>
            <a:endParaRPr lang="en-US" dirty="0"/>
          </a:p>
        </p:txBody>
      </p:sp>
    </p:spTree>
    <p:extLst>
      <p:ext uri="{BB962C8B-B14F-4D97-AF65-F5344CB8AC3E}">
        <p14:creationId xmlns:p14="http://schemas.microsoft.com/office/powerpoint/2010/main" val="3183268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noFill/>
        </p:spPr>
        <p:txBody>
          <a:bodyPr/>
          <a:lstStyle/>
          <a:p>
            <a:fld id="{8FFD4D64-E221-454F-A8E2-70D8EEB65879}" type="slidenum">
              <a:rPr lang="en-US" smtClean="0">
                <a:cs typeface="Arial" charset="0"/>
              </a:rPr>
              <a:pPr/>
              <a:t>4</a:t>
            </a:fld>
            <a:endParaRPr lang="en-US">
              <a:cs typeface="Arial" charset="0"/>
            </a:endParaRPr>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xfrm>
            <a:off x="914400" y="4343400"/>
            <a:ext cx="5029200" cy="4114800"/>
          </a:xfrm>
          <a:noFill/>
          <a:ln/>
        </p:spPr>
        <p:txBody>
          <a:bodyPr/>
          <a:lstStyle/>
          <a:p>
            <a:r>
              <a:rPr lang="en-US" dirty="0">
                <a:solidFill>
                  <a:srgbClr val="000000"/>
                </a:solidFill>
                <a:latin typeface="Tahoma" panose="020B0604030504040204" pitchFamily="34" charset="0"/>
                <a:ea typeface="Tahoma" panose="020B0604030504040204" pitchFamily="34" charset="0"/>
                <a:cs typeface="Tahoma" panose="020B0604030504040204" pitchFamily="34" charset="0"/>
              </a:rPr>
              <a:t>Suppose you want to start a business.  You will likely need such resources as money, equipment, land, materials, employees, and so on.  In the United States, you would compete for these resources in open markets.  A </a:t>
            </a:r>
            <a:r>
              <a:rPr lang="en-US" dirty="0">
                <a:solidFill>
                  <a:srgbClr val="FF3300"/>
                </a:solidFill>
                <a:latin typeface="Tahoma" panose="020B0604030504040204" pitchFamily="34" charset="0"/>
                <a:ea typeface="Tahoma" panose="020B0604030504040204" pitchFamily="34" charset="0"/>
                <a:cs typeface="Tahoma" panose="020B0604030504040204" pitchFamily="34" charset="0"/>
              </a:rPr>
              <a:t>market</a:t>
            </a:r>
            <a:r>
              <a:rPr lang="en-US" dirty="0">
                <a:solidFill>
                  <a:srgbClr val="000000"/>
                </a:solidFill>
                <a:latin typeface="Tahoma" panose="020B0604030504040204" pitchFamily="34" charset="0"/>
                <a:ea typeface="Tahoma" panose="020B0604030504040204" pitchFamily="34" charset="0"/>
                <a:cs typeface="Tahoma" panose="020B0604030504040204" pitchFamily="34" charset="0"/>
              </a:rPr>
              <a:t> is a </a:t>
            </a:r>
            <a:r>
              <a:rPr lang="en-US" dirty="0">
                <a:latin typeface="Tahoma" panose="020B0604030504040204" pitchFamily="34" charset="0"/>
                <a:ea typeface="Tahoma" panose="020B0604030504040204" pitchFamily="34" charset="0"/>
                <a:cs typeface="Tahoma" panose="020B0604030504040204" pitchFamily="34" charset="0"/>
              </a:rPr>
              <a:t>is a group of people or entities organized to exchange items of value. </a:t>
            </a:r>
          </a:p>
          <a:p>
            <a:endParaRPr lang="en-US" dirty="0">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solidFill>
                  <a:schemeClr val="tx2"/>
                </a:solidFill>
                <a:latin typeface="Tahoma" panose="020B0604030504040204" pitchFamily="34" charset="0"/>
                <a:ea typeface="Tahoma" panose="020B0604030504040204" pitchFamily="34" charset="0"/>
                <a:cs typeface="Tahoma" panose="020B0604030504040204" pitchFamily="34" charset="0"/>
              </a:rPr>
              <a:t>Here are some common terms for the added value created in the transformation process: Profit, Income, and Earnings.  Accountants measure the added value as the difference between the cost of the product or service and the selling price of that product or service.  </a:t>
            </a:r>
          </a:p>
          <a:p>
            <a:endParaRPr lang="en-US" dirty="0"/>
          </a:p>
        </p:txBody>
      </p:sp>
    </p:spTree>
    <p:extLst>
      <p:ext uri="{BB962C8B-B14F-4D97-AF65-F5344CB8AC3E}">
        <p14:creationId xmlns:p14="http://schemas.microsoft.com/office/powerpoint/2010/main" val="749754549"/>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latin typeface="Tahoma" panose="020B0604030504040204" pitchFamily="34" charset="0"/>
                <a:ea typeface="Tahoma" panose="020B0604030504040204" pitchFamily="34" charset="0"/>
                <a:cs typeface="Tahoma" panose="020B0604030504040204" pitchFamily="34" charset="0"/>
              </a:rPr>
              <a:t>Part I</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Here is the statement of cash flows.  It has three major sections: Operating, Investing, and Financing.</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II</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Operating activities involve receiving cash from revenue and paying cash for expenses.</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III</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Investing activities involve paying cash for productive assets or receiving cash from selling productive assets.</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IV</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Financing activities include obtaining cash from owners or from creditors and paying cash to owners (dividends) or creditors.</a:t>
            </a:r>
          </a:p>
          <a:p>
            <a:endParaRPr lang="en-US" dirty="0"/>
          </a:p>
        </p:txBody>
      </p:sp>
      <p:sp>
        <p:nvSpPr>
          <p:cNvPr id="4" name="Slide Number Placeholder 3"/>
          <p:cNvSpPr>
            <a:spLocks noGrp="1"/>
          </p:cNvSpPr>
          <p:nvPr>
            <p:ph type="sldNum" sz="quarter" idx="10"/>
          </p:nvPr>
        </p:nvSpPr>
        <p:spPr/>
        <p:txBody>
          <a:bodyPr/>
          <a:lstStyle/>
          <a:p>
            <a:pPr>
              <a:defRPr/>
            </a:pPr>
            <a:fld id="{77CA0635-1772-4472-ADFE-4545D41254CF}" type="slidenum">
              <a:rPr lang="en-US" smtClean="0"/>
              <a:pPr>
                <a:defRPr/>
              </a:pPr>
              <a:t>49</a:t>
            </a:fld>
            <a:endParaRPr lang="en-US" dirty="0"/>
          </a:p>
        </p:txBody>
      </p:sp>
    </p:spTree>
    <p:extLst>
      <p:ext uri="{BB962C8B-B14F-4D97-AF65-F5344CB8AC3E}">
        <p14:creationId xmlns:p14="http://schemas.microsoft.com/office/powerpoint/2010/main" val="84027785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Rectangle 7"/>
          <p:cNvSpPr>
            <a:spLocks noGrp="1" noChangeArrowheads="1"/>
          </p:cNvSpPr>
          <p:nvPr>
            <p:ph type="sldNum" sz="quarter" idx="5"/>
          </p:nvPr>
        </p:nvSpPr>
        <p:spPr>
          <a:noFill/>
        </p:spPr>
        <p:txBody>
          <a:bodyPr/>
          <a:lstStyle/>
          <a:p>
            <a:fld id="{42484BB4-6926-472F-B5F8-4F2BC0804CB1}" type="slidenum">
              <a:rPr lang="en-US" smtClean="0">
                <a:cs typeface="Arial" charset="0"/>
              </a:rPr>
              <a:pPr/>
              <a:t>50</a:t>
            </a:fld>
            <a:endParaRPr lang="en-US">
              <a:cs typeface="Arial" charset="0"/>
            </a:endParaRPr>
          </a:p>
        </p:txBody>
      </p:sp>
      <p:sp>
        <p:nvSpPr>
          <p:cNvPr id="114690" name="Rectangle 2"/>
          <p:cNvSpPr>
            <a:spLocks noGrp="1" noRot="1" noChangeAspect="1" noChangeArrowheads="1" noTextEdit="1"/>
          </p:cNvSpPr>
          <p:nvPr>
            <p:ph type="sldImg"/>
          </p:nvPr>
        </p:nvSpPr>
        <p:spPr>
          <a:ln/>
        </p:spPr>
      </p:sp>
      <p:sp>
        <p:nvSpPr>
          <p:cNvPr id="114691" name="Rectangle 3"/>
          <p:cNvSpPr>
            <a:spLocks noGrp="1" noChangeArrowheads="1"/>
          </p:cNvSpPr>
          <p:nvPr>
            <p:ph type="body" idx="1"/>
          </p:nvPr>
        </p:nvSpPr>
        <p:spPr>
          <a:xfrm>
            <a:off x="914400" y="4343400"/>
            <a:ext cx="5029200" cy="4114800"/>
          </a:xfrm>
          <a:noFill/>
          <a:ln/>
        </p:spPr>
        <p:txBody>
          <a:bodyPr/>
          <a:lstStyle/>
          <a:p>
            <a:r>
              <a:rPr lang="en-US" sz="1200" b="0" i="0" u="none" strike="noStrike" kern="1200" baseline="0" dirty="0">
                <a:solidFill>
                  <a:schemeClr val="tx1"/>
                </a:solidFill>
                <a:latin typeface="Tahoma" panose="020B0604030504040204" pitchFamily="34" charset="0"/>
                <a:ea typeface="Tahoma" panose="020B0604030504040204" pitchFamily="34" charset="0"/>
                <a:cs typeface="Tahoma" panose="020B0604030504040204" pitchFamily="34" charset="0"/>
              </a:rPr>
              <a:t>The primary cash inflows and outflows related to the types of business activity introduced in this chapter are summarized in Exhibit 1.5. The exhibit will be expanded as additional types of events are introduced in subsequent chapters.</a:t>
            </a:r>
            <a:endParaRPr lang="en-US"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305210091"/>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fld id="{B346E799-2FAD-4F89-A5BA-D07F5BB6F1DD}" type="slidenum">
              <a:rPr lang="en-US" smtClean="0">
                <a:cs typeface="Arial" charset="0"/>
              </a:rPr>
              <a:pPr/>
              <a:t>51</a:t>
            </a:fld>
            <a:endParaRPr lang="en-US">
              <a:cs typeface="Arial" charset="0"/>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xfrm>
            <a:off x="914400" y="4343400"/>
            <a:ext cx="5029200" cy="4114800"/>
          </a:xfrm>
          <a:noFill/>
          <a:ln/>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latin typeface="Tahoma" panose="020B0604030504040204" pitchFamily="34" charset="0"/>
                <a:ea typeface="Tahoma" panose="020B0604030504040204" pitchFamily="34" charset="0"/>
                <a:cs typeface="Tahoma" panose="020B0604030504040204" pitchFamily="34" charset="0"/>
              </a:rPr>
              <a:t>Learning Objective 1-9: </a:t>
            </a:r>
            <a:r>
              <a:rPr lang="en-US" sz="1200" dirty="0">
                <a:solidFill>
                  <a:schemeClr val="tx2"/>
                </a:solidFill>
                <a:latin typeface="Tahoma" panose="020B0604030504040204" pitchFamily="34" charset="0"/>
                <a:ea typeface="Tahoma" panose="020B0604030504040204" pitchFamily="34" charset="0"/>
                <a:cs typeface="Tahoma" panose="020B0604030504040204" pitchFamily="34" charset="0"/>
              </a:rPr>
              <a:t>Close revenue, expense, and dividend accounts.</a:t>
            </a:r>
          </a:p>
          <a:p>
            <a:pPr eaLnBrk="1" hangingPunct="1"/>
            <a:endParaRPr lang="en-US" dirty="0"/>
          </a:p>
        </p:txBody>
      </p:sp>
    </p:spTree>
    <p:extLst>
      <p:ext uri="{BB962C8B-B14F-4D97-AF65-F5344CB8AC3E}">
        <p14:creationId xmlns:p14="http://schemas.microsoft.com/office/powerpoint/2010/main" val="2611979586"/>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Rectangle 7"/>
          <p:cNvSpPr>
            <a:spLocks noGrp="1" noChangeArrowheads="1"/>
          </p:cNvSpPr>
          <p:nvPr>
            <p:ph type="sldNum" sz="quarter" idx="5"/>
          </p:nvPr>
        </p:nvSpPr>
        <p:spPr>
          <a:noFill/>
        </p:spPr>
        <p:txBody>
          <a:bodyPr/>
          <a:lstStyle/>
          <a:p>
            <a:fld id="{9F16C454-23A0-4F40-A471-63C45AD42FD4}" type="slidenum">
              <a:rPr lang="en-US" smtClean="0">
                <a:cs typeface="Arial" charset="0"/>
              </a:rPr>
              <a:pPr/>
              <a:t>52</a:t>
            </a:fld>
            <a:endParaRPr lang="en-US">
              <a:cs typeface="Arial" charset="0"/>
            </a:endParaRPr>
          </a:p>
        </p:txBody>
      </p:sp>
      <p:sp>
        <p:nvSpPr>
          <p:cNvPr id="118786" name="Rectangle 2"/>
          <p:cNvSpPr>
            <a:spLocks noGrp="1" noRot="1" noChangeAspect="1" noChangeArrowheads="1" noTextEdit="1"/>
          </p:cNvSpPr>
          <p:nvPr>
            <p:ph type="sldImg"/>
          </p:nvPr>
        </p:nvSpPr>
        <p:spPr>
          <a:ln/>
        </p:spPr>
      </p:sp>
      <p:sp>
        <p:nvSpPr>
          <p:cNvPr id="118787" name="Rectangle 3"/>
          <p:cNvSpPr>
            <a:spLocks noGrp="1" noChangeArrowheads="1"/>
          </p:cNvSpPr>
          <p:nvPr>
            <p:ph type="body" idx="1"/>
          </p:nvPr>
        </p:nvSpPr>
        <p:spPr>
          <a:noFill/>
          <a:ln/>
        </p:spPr>
        <p:txBody>
          <a:bodyPr lIns="91435" tIns="45718" rIns="91435" bIns="45718"/>
          <a:lstStyle/>
          <a:p>
            <a:r>
              <a:rPr lang="en-US" dirty="0">
                <a:latin typeface="Tahoma" panose="020B0604030504040204" pitchFamily="34" charset="0"/>
                <a:ea typeface="Tahoma" panose="020B0604030504040204" pitchFamily="34" charset="0"/>
                <a:cs typeface="Tahoma" panose="020B0604030504040204" pitchFamily="34" charset="0"/>
              </a:rPr>
              <a:t>At the end of the year, closing journal entries are prepared.  Closing entries serve two purposes.  First, they transfer net income (or loss) and dividends to Retained Earnings.  This process gets the Retained Earnings account balance up to date.  Second, they establish zero balances in all income statement and dividend accounts so they are ready to start collecting amounts for the next accounting period.</a:t>
            </a:r>
          </a:p>
          <a:p>
            <a:endParaRPr lang="en-US" dirty="0"/>
          </a:p>
        </p:txBody>
      </p:sp>
    </p:spTree>
    <p:extLst>
      <p:ext uri="{BB962C8B-B14F-4D97-AF65-F5344CB8AC3E}">
        <p14:creationId xmlns:p14="http://schemas.microsoft.com/office/powerpoint/2010/main" val="159427671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Rectangle 7"/>
          <p:cNvSpPr>
            <a:spLocks noGrp="1" noChangeArrowheads="1"/>
          </p:cNvSpPr>
          <p:nvPr>
            <p:ph type="sldNum" sz="quarter" idx="5"/>
          </p:nvPr>
        </p:nvSpPr>
        <p:spPr>
          <a:noFill/>
        </p:spPr>
        <p:txBody>
          <a:bodyPr/>
          <a:lstStyle/>
          <a:p>
            <a:fld id="{6112C895-0E26-464C-BD06-66E25565F723}" type="slidenum">
              <a:rPr lang="en-US" smtClean="0">
                <a:cs typeface="Arial" charset="0"/>
              </a:rPr>
              <a:pPr/>
              <a:t>53</a:t>
            </a:fld>
            <a:endParaRPr lang="en-US">
              <a:cs typeface="Arial" charset="0"/>
            </a:endParaRPr>
          </a:p>
        </p:txBody>
      </p:sp>
      <p:sp>
        <p:nvSpPr>
          <p:cNvPr id="120834" name="Rectangle 2"/>
          <p:cNvSpPr>
            <a:spLocks noGrp="1" noRot="1" noChangeAspect="1" noChangeArrowheads="1" noTextEdit="1"/>
          </p:cNvSpPr>
          <p:nvPr>
            <p:ph type="sldImg"/>
          </p:nvPr>
        </p:nvSpPr>
        <p:spPr>
          <a:ln/>
        </p:spPr>
      </p:sp>
      <p:sp>
        <p:nvSpPr>
          <p:cNvPr id="120835" name="Rectangle 3"/>
          <p:cNvSpPr>
            <a:spLocks noGrp="1" noChangeArrowheads="1"/>
          </p:cNvSpPr>
          <p:nvPr>
            <p:ph type="body" idx="1"/>
          </p:nvPr>
        </p:nvSpPr>
        <p:spPr>
          <a:noFill/>
          <a:ln/>
        </p:spPr>
        <p:txBody>
          <a:bodyPr lIns="91435" tIns="45718" rIns="91435" bIns="45718"/>
          <a:lstStyle/>
          <a:p>
            <a:pPr>
              <a:spcBef>
                <a:spcPct val="50000"/>
              </a:spcBef>
            </a:pPr>
            <a:r>
              <a:rPr lang="en-US" dirty="0">
                <a:latin typeface="Tahoma" panose="020B0604030504040204" pitchFamily="34" charset="0"/>
                <a:ea typeface="Tahoma" panose="020B0604030504040204" pitchFamily="34" charset="0"/>
                <a:cs typeface="Tahoma" panose="020B0604030504040204" pitchFamily="34" charset="0"/>
              </a:rPr>
              <a:t>Part I</a:t>
            </a:r>
          </a:p>
          <a:p>
            <a:pPr>
              <a:spcBef>
                <a:spcPct val="50000"/>
              </a:spcBef>
            </a:pPr>
            <a:r>
              <a:rPr lang="en-US" dirty="0">
                <a:latin typeface="Tahoma" panose="020B0604030504040204" pitchFamily="34" charset="0"/>
                <a:ea typeface="Tahoma" panose="020B0604030504040204" pitchFamily="34" charset="0"/>
                <a:cs typeface="Tahoma" panose="020B0604030504040204" pitchFamily="34" charset="0"/>
              </a:rPr>
              <a:t>Accounts that are closed (revenues, expenses, and dividends) are referred to as temporary accounts.  Temporary accounts track financial results for a limited period of time.</a:t>
            </a:r>
          </a:p>
          <a:p>
            <a:pPr>
              <a:spcBef>
                <a:spcPct val="50000"/>
              </a:spcBef>
            </a:pPr>
            <a:endParaRPr lang="en-US" dirty="0">
              <a:latin typeface="Tahoma" panose="020B0604030504040204" pitchFamily="34" charset="0"/>
              <a:ea typeface="Tahoma" panose="020B0604030504040204" pitchFamily="34" charset="0"/>
              <a:cs typeface="Tahoma" panose="020B0604030504040204" pitchFamily="34" charset="0"/>
            </a:endParaRPr>
          </a:p>
          <a:p>
            <a:pPr>
              <a:spcBef>
                <a:spcPct val="50000"/>
              </a:spcBef>
            </a:pPr>
            <a:r>
              <a:rPr lang="en-US" dirty="0">
                <a:latin typeface="Tahoma" panose="020B0604030504040204" pitchFamily="34" charset="0"/>
                <a:ea typeface="Tahoma" panose="020B0604030504040204" pitchFamily="34" charset="0"/>
                <a:cs typeface="Tahoma" panose="020B0604030504040204" pitchFamily="34" charset="0"/>
              </a:rPr>
              <a:t>Part II</a:t>
            </a:r>
          </a:p>
          <a:p>
            <a:pPr>
              <a:spcBef>
                <a:spcPct val="50000"/>
              </a:spcBef>
            </a:pPr>
            <a:r>
              <a:rPr lang="en-US" dirty="0">
                <a:latin typeface="Tahoma" panose="020B0604030504040204" pitchFamily="34" charset="0"/>
                <a:ea typeface="Tahoma" panose="020B0604030504040204" pitchFamily="34" charset="0"/>
                <a:cs typeface="Tahoma" panose="020B0604030504040204" pitchFamily="34" charset="0"/>
              </a:rPr>
              <a:t>Accounts that are not closed (assets, liabilities, and equity) are referred to a permanent accounts. Permanent accounts track financial results from year to year.</a:t>
            </a:r>
          </a:p>
          <a:p>
            <a:pPr>
              <a:spcBef>
                <a:spcPct val="50000"/>
              </a:spcBef>
            </a:pPr>
            <a:endParaRPr lang="en-US" dirty="0">
              <a:solidFill>
                <a:srgbClr val="002060"/>
              </a:solidFill>
            </a:endParaRPr>
          </a:p>
          <a:p>
            <a:pPr>
              <a:spcBef>
                <a:spcPct val="50000"/>
              </a:spcBef>
            </a:pPr>
            <a:endParaRPr lang="en-US" dirty="0">
              <a:solidFill>
                <a:srgbClr val="002060"/>
              </a:solidFill>
            </a:endParaRPr>
          </a:p>
          <a:p>
            <a:pPr algn="ctr">
              <a:spcBef>
                <a:spcPct val="50000"/>
              </a:spcBef>
            </a:pPr>
            <a:endParaRPr lang="en-US" dirty="0">
              <a:solidFill>
                <a:srgbClr val="002060"/>
              </a:solidFill>
            </a:endParaRPr>
          </a:p>
          <a:p>
            <a:endParaRPr lang="en-US" dirty="0">
              <a:solidFill>
                <a:srgbClr val="002060"/>
              </a:solidFill>
            </a:endParaRPr>
          </a:p>
        </p:txBody>
      </p:sp>
    </p:spTree>
    <p:extLst>
      <p:ext uri="{BB962C8B-B14F-4D97-AF65-F5344CB8AC3E}">
        <p14:creationId xmlns:p14="http://schemas.microsoft.com/office/powerpoint/2010/main" val="292269758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fld id="{B346E799-2FAD-4F89-A5BA-D07F5BB6F1DD}" type="slidenum">
              <a:rPr lang="en-US" smtClean="0">
                <a:cs typeface="Arial" charset="0"/>
              </a:rPr>
              <a:pPr/>
              <a:t>54</a:t>
            </a:fld>
            <a:endParaRPr lang="en-US">
              <a:cs typeface="Arial" charset="0"/>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xfrm>
            <a:off x="914400" y="4343400"/>
            <a:ext cx="5029200" cy="4114800"/>
          </a:xfrm>
          <a:noFill/>
          <a:ln/>
        </p:spPr>
        <p:txBody>
          <a:bodyPr/>
          <a:lstStyle/>
          <a:p>
            <a:r>
              <a:rPr lang="en-US" dirty="0">
                <a:latin typeface="Tahoma" panose="020B0604030504040204" pitchFamily="34" charset="0"/>
                <a:ea typeface="Tahoma" panose="020B0604030504040204" pitchFamily="34" charset="0"/>
                <a:cs typeface="Tahoma" panose="020B0604030504040204" pitchFamily="34" charset="0"/>
              </a:rPr>
              <a:t>Learning Objective 1-10: </a:t>
            </a:r>
            <a:r>
              <a:rPr lang="en-US" dirty="0">
                <a:solidFill>
                  <a:schemeClr val="tx2"/>
                </a:solidFill>
                <a:latin typeface="Tahoma" panose="020B0604030504040204" pitchFamily="34" charset="0"/>
                <a:ea typeface="Tahoma" panose="020B0604030504040204" pitchFamily="34" charset="0"/>
                <a:cs typeface="Tahoma" panose="020B0604030504040204" pitchFamily="34" charset="0"/>
              </a:rPr>
              <a:t>Record business events using a horizontal financial statements model</a:t>
            </a:r>
            <a:r>
              <a:rPr lang="en-US" dirty="0">
                <a:solidFill>
                  <a:schemeClr val="tx2"/>
                </a:solidFill>
                <a:latin typeface="Tahoma" pitchFamily="34" charset="0"/>
              </a:rPr>
              <a:t>.</a:t>
            </a:r>
          </a:p>
          <a:p>
            <a:pPr eaLnBrk="1" hangingPunct="1"/>
            <a:endParaRPr lang="en-US" dirty="0"/>
          </a:p>
        </p:txBody>
      </p:sp>
    </p:spTree>
    <p:extLst>
      <p:ext uri="{BB962C8B-B14F-4D97-AF65-F5344CB8AC3E}">
        <p14:creationId xmlns:p14="http://schemas.microsoft.com/office/powerpoint/2010/main" val="1712161600"/>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latin typeface="Tahoma" panose="020B0604030504040204" pitchFamily="34" charset="0"/>
                <a:ea typeface="Tahoma" panose="020B0604030504040204" pitchFamily="34" charset="0"/>
                <a:cs typeface="Tahoma" panose="020B0604030504040204" pitchFamily="34" charset="0"/>
              </a:rPr>
              <a:t>This is called the horizontal statements model.  We will use it throughout this text.  This model helps you visualize several financial statements simultaneously to help you understand how business events affect financial statements.  This is a learning aid—not a financial statement.  The model frequently uses abbreviations such as OA for Operating Activities, IA for Investing Activities, FA for Financing Activities, NA for not affected, and NC for net change in cash.</a:t>
            </a:r>
          </a:p>
          <a:p>
            <a:endParaRPr lang="en-US" dirty="0"/>
          </a:p>
        </p:txBody>
      </p:sp>
      <p:sp>
        <p:nvSpPr>
          <p:cNvPr id="4" name="Slide Number Placeholder 3"/>
          <p:cNvSpPr>
            <a:spLocks noGrp="1"/>
          </p:cNvSpPr>
          <p:nvPr>
            <p:ph type="sldNum" sz="quarter" idx="10"/>
          </p:nvPr>
        </p:nvSpPr>
        <p:spPr/>
        <p:txBody>
          <a:bodyPr/>
          <a:lstStyle/>
          <a:p>
            <a:pPr>
              <a:defRPr/>
            </a:pPr>
            <a:fld id="{77CA0635-1772-4472-ADFE-4545D41254CF}" type="slidenum">
              <a:rPr lang="en-US" smtClean="0"/>
              <a:pPr>
                <a:defRPr/>
              </a:pPr>
              <a:t>55</a:t>
            </a:fld>
            <a:endParaRPr lang="en-US" dirty="0"/>
          </a:p>
        </p:txBody>
      </p:sp>
    </p:spTree>
    <p:extLst>
      <p:ext uri="{BB962C8B-B14F-4D97-AF65-F5344CB8AC3E}">
        <p14:creationId xmlns:p14="http://schemas.microsoft.com/office/powerpoint/2010/main" val="89395862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Rectangle 7"/>
          <p:cNvSpPr>
            <a:spLocks noGrp="1" noChangeArrowheads="1"/>
          </p:cNvSpPr>
          <p:nvPr>
            <p:ph type="sldNum" sz="quarter" idx="5"/>
          </p:nvPr>
        </p:nvSpPr>
        <p:spPr>
          <a:noFill/>
        </p:spPr>
        <p:txBody>
          <a:bodyPr/>
          <a:lstStyle/>
          <a:p>
            <a:fld id="{571F3D80-03F4-477A-B367-93688A50196B}" type="slidenum">
              <a:rPr lang="en-US" smtClean="0">
                <a:cs typeface="Arial" charset="0"/>
              </a:rPr>
              <a:pPr/>
              <a:t>56</a:t>
            </a:fld>
            <a:endParaRPr lang="en-US">
              <a:cs typeface="Arial" charset="0"/>
            </a:endParaRPr>
          </a:p>
        </p:txBody>
      </p:sp>
      <p:sp>
        <p:nvSpPr>
          <p:cNvPr id="126978" name="Rectangle 2"/>
          <p:cNvSpPr>
            <a:spLocks noGrp="1" noRot="1" noChangeAspect="1" noChangeArrowheads="1" noTextEdit="1"/>
          </p:cNvSpPr>
          <p:nvPr>
            <p:ph type="sldImg"/>
          </p:nvPr>
        </p:nvSpPr>
        <p:spPr>
          <a:ln/>
        </p:spPr>
      </p:sp>
      <p:sp>
        <p:nvSpPr>
          <p:cNvPr id="126979" name="Rectangle 3"/>
          <p:cNvSpPr>
            <a:spLocks noGrp="1" noChangeArrowheads="1"/>
          </p:cNvSpPr>
          <p:nvPr>
            <p:ph type="body" idx="1"/>
          </p:nvPr>
        </p:nvSpPr>
        <p:spPr>
          <a:xfrm>
            <a:off x="914400" y="4343400"/>
            <a:ext cx="5029200" cy="4114800"/>
          </a:xfrm>
          <a:noFill/>
          <a:ln/>
        </p:spPr>
        <p:txBody>
          <a:bodyPr/>
          <a:lstStyle/>
          <a:p>
            <a:pPr eaLnBrk="1" hangingPunct="1"/>
            <a:r>
              <a:rPr lang="en-US" dirty="0">
                <a:latin typeface="Tahoma" panose="020B0604030504040204" pitchFamily="34" charset="0"/>
                <a:ea typeface="Tahoma" panose="020B0604030504040204" pitchFamily="34" charset="0"/>
                <a:cs typeface="Tahoma" panose="020B0604030504040204" pitchFamily="34" charset="0"/>
              </a:rPr>
              <a:t>Part I</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Organizations exist in many different forms. Service businesses, which include doctors, attorneys, accountants, dry cleaners, and housekeepers, provide services to their customers.</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II</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Merchandising businesses, sometimes called retail or wholesale companies, sell goods to customers that other entities make.</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III</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Manufacturing businesses make the goods that they sell to their customers. </a:t>
            </a:r>
          </a:p>
        </p:txBody>
      </p:sp>
    </p:spTree>
    <p:extLst>
      <p:ext uri="{BB962C8B-B14F-4D97-AF65-F5344CB8AC3E}">
        <p14:creationId xmlns:p14="http://schemas.microsoft.com/office/powerpoint/2010/main" val="787534938"/>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Rectangle 7"/>
          <p:cNvSpPr>
            <a:spLocks noGrp="1" noChangeArrowheads="1"/>
          </p:cNvSpPr>
          <p:nvPr>
            <p:ph type="sldNum" sz="quarter" idx="5"/>
          </p:nvPr>
        </p:nvSpPr>
        <p:spPr>
          <a:noFill/>
        </p:spPr>
        <p:txBody>
          <a:bodyPr/>
          <a:lstStyle/>
          <a:p>
            <a:fld id="{8E37C475-BBC7-4DAE-8387-4848C79C9111}" type="slidenum">
              <a:rPr lang="en-US" smtClean="0">
                <a:cs typeface="Arial" charset="0"/>
              </a:rPr>
              <a:pPr/>
              <a:t>57</a:t>
            </a:fld>
            <a:endParaRPr lang="en-US">
              <a:cs typeface="Arial" charset="0"/>
            </a:endParaRPr>
          </a:p>
        </p:txBody>
      </p:sp>
      <p:sp>
        <p:nvSpPr>
          <p:cNvPr id="129026" name="Rectangle 2"/>
          <p:cNvSpPr>
            <a:spLocks noGrp="1" noRot="1" noChangeAspect="1" noChangeArrowheads="1" noTextEdit="1"/>
          </p:cNvSpPr>
          <p:nvPr>
            <p:ph type="sldImg"/>
          </p:nvPr>
        </p:nvSpPr>
        <p:spPr>
          <a:ln/>
        </p:spPr>
      </p:sp>
      <p:sp>
        <p:nvSpPr>
          <p:cNvPr id="129027" name="Rectangle 3"/>
          <p:cNvSpPr>
            <a:spLocks noGrp="1" noChangeArrowheads="1"/>
          </p:cNvSpPr>
          <p:nvPr>
            <p:ph type="body" idx="1"/>
          </p:nvPr>
        </p:nvSpPr>
        <p:spPr>
          <a:noFill/>
          <a:ln/>
        </p:spPr>
        <p:txBody>
          <a:bodyPr/>
          <a:lstStyle/>
          <a:p>
            <a:pPr marL="228600" indent="-228600" eaLnBrk="1" hangingPunct="1">
              <a:spcBef>
                <a:spcPct val="50000"/>
              </a:spcBef>
            </a:pPr>
            <a:r>
              <a:rPr lang="en-US" dirty="0">
                <a:latin typeface="Tahoma" panose="020B0604030504040204" pitchFamily="34" charset="0"/>
                <a:ea typeface="Tahoma" panose="020B0604030504040204" pitchFamily="34" charset="0"/>
                <a:cs typeface="Tahoma" panose="020B0604030504040204" pitchFamily="34" charset="0"/>
              </a:rPr>
              <a:t>Part I</a:t>
            </a:r>
          </a:p>
          <a:p>
            <a:pPr marL="228600" indent="-228600" eaLnBrk="1" hangingPunct="1">
              <a:spcBef>
                <a:spcPct val="50000"/>
              </a:spcBef>
            </a:pPr>
            <a:r>
              <a:rPr lang="en-US" dirty="0">
                <a:latin typeface="Tahoma" panose="020B0604030504040204" pitchFamily="34" charset="0"/>
                <a:ea typeface="Tahoma" panose="020B0604030504040204" pitchFamily="34" charset="0"/>
                <a:cs typeface="Tahoma" panose="020B0604030504040204" pitchFamily="34" charset="0"/>
              </a:rPr>
              <a:t>Annual reports consist of financial statements, notes to the financial statements, the auditor’s report, and management’s discussion and analysis.</a:t>
            </a:r>
          </a:p>
          <a:p>
            <a:pPr marL="228600" indent="-228600" eaLnBrk="1" hangingPunct="1">
              <a:spcBef>
                <a:spcPct val="50000"/>
              </a:spcBef>
            </a:pPr>
            <a:endParaRPr lang="en-US" dirty="0">
              <a:latin typeface="Tahoma" panose="020B0604030504040204" pitchFamily="34" charset="0"/>
              <a:ea typeface="Tahoma" panose="020B0604030504040204" pitchFamily="34" charset="0"/>
              <a:cs typeface="Tahoma" panose="020B0604030504040204" pitchFamily="34" charset="0"/>
            </a:endParaRPr>
          </a:p>
          <a:p>
            <a:pPr marL="228600" indent="-228600" eaLnBrk="1" hangingPunct="1">
              <a:spcBef>
                <a:spcPct val="50000"/>
              </a:spcBef>
            </a:pPr>
            <a:r>
              <a:rPr lang="en-US" dirty="0">
                <a:latin typeface="Tahoma" panose="020B0604030504040204" pitchFamily="34" charset="0"/>
                <a:ea typeface="Tahoma" panose="020B0604030504040204" pitchFamily="34" charset="0"/>
                <a:cs typeface="Tahoma" panose="020B0604030504040204" pitchFamily="34" charset="0"/>
              </a:rPr>
              <a:t>Part II</a:t>
            </a:r>
          </a:p>
          <a:p>
            <a:pPr marL="228600" indent="-228600" eaLnBrk="1" hangingPunct="1">
              <a:spcBef>
                <a:spcPct val="0"/>
              </a:spcBef>
            </a:pPr>
            <a:r>
              <a:rPr lang="en-US" dirty="0">
                <a:latin typeface="Tahoma" panose="020B0604030504040204" pitchFamily="34" charset="0"/>
                <a:ea typeface="Tahoma" panose="020B0604030504040204" pitchFamily="34" charset="0"/>
                <a:cs typeface="Tahoma" panose="020B0604030504040204" pitchFamily="34" charset="0"/>
              </a:rPr>
              <a:t>Traditionally, large companies have distributed expensive annual reports with many color photographs.  </a:t>
            </a:r>
            <a:br>
              <a:rPr lang="en-US" dirty="0">
                <a:latin typeface="Tahoma" panose="020B0604030504040204" pitchFamily="34" charset="0"/>
                <a:ea typeface="Tahoma" panose="020B0604030504040204" pitchFamily="34" charset="0"/>
                <a:cs typeface="Tahoma" panose="020B0604030504040204" pitchFamily="34" charset="0"/>
              </a:rPr>
            </a:br>
            <a:endParaRPr lang="en-US" dirty="0">
              <a:latin typeface="Tahoma" panose="020B0604030504040204" pitchFamily="34" charset="0"/>
              <a:ea typeface="Tahoma" panose="020B0604030504040204" pitchFamily="34" charset="0"/>
              <a:cs typeface="Tahoma" panose="020B0604030504040204" pitchFamily="34" charset="0"/>
            </a:endParaRPr>
          </a:p>
          <a:p>
            <a:pPr marL="228600" indent="-228600" eaLnBrk="1" hangingPunct="1">
              <a:spcBef>
                <a:spcPct val="0"/>
              </a:spcBef>
            </a:pPr>
            <a:r>
              <a:rPr lang="en-US" dirty="0">
                <a:latin typeface="Tahoma" panose="020B0604030504040204" pitchFamily="34" charset="0"/>
                <a:ea typeface="Tahoma" panose="020B0604030504040204" pitchFamily="34" charset="0"/>
                <a:cs typeface="Tahoma" panose="020B0604030504040204" pitchFamily="34" charset="0"/>
              </a:rPr>
              <a:t>Increasingly, however, companies are issuing more modest annual reports or are simply distributing their 10-K reports</a:t>
            </a:r>
            <a:r>
              <a:rPr lang="en-US" dirty="0"/>
              <a:t>.  </a:t>
            </a:r>
          </a:p>
          <a:p>
            <a:pPr marL="228600" indent="-228600" eaLnBrk="1" hangingPunct="1">
              <a:spcBef>
                <a:spcPct val="50000"/>
              </a:spcBef>
            </a:pPr>
            <a:endParaRPr lang="en-US" dirty="0"/>
          </a:p>
          <a:p>
            <a:pPr marL="228600" indent="-228600" eaLnBrk="1" hangingPunct="1">
              <a:spcBef>
                <a:spcPct val="50000"/>
              </a:spcBef>
            </a:pPr>
            <a:endParaRPr lang="en-US" dirty="0"/>
          </a:p>
        </p:txBody>
      </p:sp>
    </p:spTree>
    <p:extLst>
      <p:ext uri="{BB962C8B-B14F-4D97-AF65-F5344CB8AC3E}">
        <p14:creationId xmlns:p14="http://schemas.microsoft.com/office/powerpoint/2010/main" val="3674677622"/>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Rectangle 7"/>
          <p:cNvSpPr>
            <a:spLocks noGrp="1" noChangeArrowheads="1"/>
          </p:cNvSpPr>
          <p:nvPr>
            <p:ph type="sldNum" sz="quarter" idx="5"/>
          </p:nvPr>
        </p:nvSpPr>
        <p:spPr>
          <a:noFill/>
        </p:spPr>
        <p:txBody>
          <a:bodyPr/>
          <a:lstStyle/>
          <a:p>
            <a:fld id="{3D52DB8E-C546-4977-8C7F-6C5DBE2AE745}" type="slidenum">
              <a:rPr lang="en-US" smtClean="0">
                <a:cs typeface="Arial" charset="0"/>
              </a:rPr>
              <a:pPr/>
              <a:t>58</a:t>
            </a:fld>
            <a:endParaRPr lang="en-US">
              <a:cs typeface="Arial" charset="0"/>
            </a:endParaRPr>
          </a:p>
        </p:txBody>
      </p:sp>
      <p:sp>
        <p:nvSpPr>
          <p:cNvPr id="131074" name="Rectangle 2"/>
          <p:cNvSpPr>
            <a:spLocks noGrp="1" noRot="1" noChangeAspect="1" noChangeArrowheads="1" noTextEdit="1"/>
          </p:cNvSpPr>
          <p:nvPr>
            <p:ph type="sldImg"/>
          </p:nvPr>
        </p:nvSpPr>
        <p:spPr>
          <a:ln/>
        </p:spPr>
      </p:sp>
      <p:sp>
        <p:nvSpPr>
          <p:cNvPr id="131075" name="Rectangle 3"/>
          <p:cNvSpPr>
            <a:spLocks noGrp="1" noChangeArrowheads="1"/>
          </p:cNvSpPr>
          <p:nvPr>
            <p:ph type="body" idx="1"/>
          </p:nvPr>
        </p:nvSpPr>
        <p:spPr>
          <a:noFill/>
          <a:ln/>
        </p:spPr>
        <p:txBody>
          <a:bodyPr/>
          <a:lstStyle/>
          <a:p>
            <a:pPr marL="228600" indent="-228600" eaLnBrk="1" hangingPunct="1">
              <a:spcBef>
                <a:spcPct val="0"/>
              </a:spcBef>
            </a:pPr>
            <a:r>
              <a:rPr lang="en-US" dirty="0">
                <a:latin typeface="Tahoma" pitchFamily="34" charset="0"/>
              </a:rPr>
              <a:t>The financial statements of real-world companies include numerous items relating to advanced topics that are not covered in introductory accounting textbooks.  </a:t>
            </a:r>
          </a:p>
          <a:p>
            <a:pPr marL="228600" indent="-228600" eaLnBrk="1" hangingPunct="1">
              <a:spcBef>
                <a:spcPct val="0"/>
              </a:spcBef>
            </a:pPr>
            <a:endParaRPr lang="en-US" dirty="0">
              <a:latin typeface="Tahoma" pitchFamily="34" charset="0"/>
            </a:endParaRPr>
          </a:p>
          <a:p>
            <a:pPr marL="228600" indent="-228600" eaLnBrk="1" hangingPunct="1">
              <a:spcBef>
                <a:spcPct val="0"/>
              </a:spcBef>
            </a:pPr>
            <a:r>
              <a:rPr lang="en-US" dirty="0">
                <a:latin typeface="Tahoma" pitchFamily="34" charset="0"/>
              </a:rPr>
              <a:t>However, we encourage you to look for annual reports in the library, from your employer, or on the Internet.</a:t>
            </a:r>
          </a:p>
          <a:p>
            <a:pPr marL="228600" indent="-228600" eaLnBrk="1" hangingPunct="1">
              <a:spcBef>
                <a:spcPct val="0"/>
              </a:spcBef>
            </a:pPr>
            <a:endParaRPr lang="en-US" dirty="0">
              <a:latin typeface="Tahoma" pitchFamily="34" charset="0"/>
            </a:endParaRPr>
          </a:p>
          <a:p>
            <a:pPr marL="228600" indent="-228600" eaLnBrk="1" hangingPunct="1">
              <a:spcBef>
                <a:spcPct val="0"/>
              </a:spcBef>
            </a:pPr>
            <a:r>
              <a:rPr lang="en-US" dirty="0">
                <a:latin typeface="Tahoma" pitchFamily="34" charset="0"/>
              </a:rPr>
              <a:t>The best way to learn accounting is to use it.</a:t>
            </a:r>
          </a:p>
          <a:p>
            <a:pPr marL="228600" indent="-228600" eaLnBrk="1" hangingPunct="1">
              <a:spcBef>
                <a:spcPct val="0"/>
              </a:spcBef>
            </a:pPr>
            <a:r>
              <a:rPr lang="en-US" dirty="0">
                <a:latin typeface="Tahoma" pitchFamily="34" charset="0"/>
              </a:rPr>
              <a:t> </a:t>
            </a:r>
          </a:p>
          <a:p>
            <a:pPr marL="228600" indent="-228600" eaLnBrk="1" hangingPunct="1">
              <a:spcBef>
                <a:spcPct val="50000"/>
              </a:spcBef>
            </a:pPr>
            <a:endParaRPr lang="en-US" dirty="0"/>
          </a:p>
        </p:txBody>
      </p:sp>
    </p:spTree>
    <p:extLst>
      <p:ext uri="{BB962C8B-B14F-4D97-AF65-F5344CB8AC3E}">
        <p14:creationId xmlns:p14="http://schemas.microsoft.com/office/powerpoint/2010/main" val="26685456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p>
            <a:fld id="{B8C5099C-AF51-4F68-9C43-EBC8570D1343}" type="slidenum">
              <a:rPr lang="en-US" smtClean="0">
                <a:cs typeface="Arial" charset="0"/>
              </a:rPr>
              <a:pPr/>
              <a:t>5</a:t>
            </a:fld>
            <a:endParaRPr lang="en-US">
              <a:cs typeface="Arial" charset="0"/>
            </a:endParaRPr>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xfrm>
            <a:off x="914400" y="4343400"/>
            <a:ext cx="5029200" cy="4114800"/>
          </a:xfrm>
          <a:noFill/>
          <a:ln/>
        </p:spPr>
        <p:txBody>
          <a:bodyPr/>
          <a:lstStyle/>
          <a:p>
            <a:pPr eaLnBrk="1" hangingPunct="1"/>
            <a:r>
              <a:rPr lang="en-US" dirty="0">
                <a:latin typeface="Tahoma" panose="020B0604030504040204" pitchFamily="34" charset="0"/>
                <a:ea typeface="Tahoma" panose="020B0604030504040204" pitchFamily="34" charset="0"/>
                <a:cs typeface="Tahoma" panose="020B0604030504040204" pitchFamily="34" charset="0"/>
              </a:rPr>
              <a:t>Part I</a:t>
            </a:r>
          </a:p>
          <a:p>
            <a:pPr eaLnBrk="1" hangingPunct="1">
              <a:spcBef>
                <a:spcPct val="50000"/>
              </a:spcBef>
            </a:pPr>
            <a:r>
              <a:rPr lang="en-US" dirty="0">
                <a:latin typeface="Tahoma" panose="020B0604030504040204" pitchFamily="34" charset="0"/>
                <a:ea typeface="Tahoma" panose="020B0604030504040204" pitchFamily="34" charset="0"/>
                <a:cs typeface="Tahoma" panose="020B0604030504040204" pitchFamily="34" charset="0"/>
              </a:rPr>
              <a:t>Conversion agents need financial resources (money) to establish and operate their businesses.</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II</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Investors provide resources in exchange for ownership interests in a business.  Ownership interests entitle investors to share in the distribution of income.</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III</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Creditors provide financial resources to businesses on a lending basis.  Creditors expect businesses to repay borrowed resources at a future date plus a specified fee called interest</a:t>
            </a:r>
            <a:r>
              <a:rPr lang="en-US" b="1" dirty="0">
                <a:latin typeface="Tahoma" panose="020B0604030504040204" pitchFamily="34" charset="0"/>
                <a:ea typeface="Tahoma" panose="020B0604030504040204" pitchFamily="34" charset="0"/>
                <a:cs typeface="Tahoma" panose="020B0604030504040204" pitchFamily="34" charset="0"/>
              </a:rPr>
              <a:t>.</a:t>
            </a:r>
            <a:r>
              <a:rPr lang="en-US" dirty="0">
                <a:latin typeface="Tahoma" panose="020B0604030504040204" pitchFamily="34" charset="0"/>
                <a:ea typeface="Tahoma" panose="020B0604030504040204" pitchFamily="34" charset="0"/>
                <a:cs typeface="Tahoma" panose="020B0604030504040204" pitchFamily="34" charset="0"/>
              </a:rPr>
              <a:t> </a:t>
            </a:r>
          </a:p>
        </p:txBody>
      </p:sp>
    </p:spTree>
    <p:extLst>
      <p:ext uri="{BB962C8B-B14F-4D97-AF65-F5344CB8AC3E}">
        <p14:creationId xmlns:p14="http://schemas.microsoft.com/office/powerpoint/2010/main" val="2232797421"/>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Tahoma" panose="020B0604030504040204" pitchFamily="34" charset="0"/>
                <a:ea typeface="Tahoma" panose="020B0604030504040204" pitchFamily="34" charset="0"/>
                <a:cs typeface="Tahoma" panose="020B0604030504040204" pitchFamily="34" charset="0"/>
              </a:rPr>
              <a:t>End of Chapter 1.</a:t>
            </a:r>
          </a:p>
        </p:txBody>
      </p:sp>
      <p:sp>
        <p:nvSpPr>
          <p:cNvPr id="4" name="Slide Number Placeholder 3"/>
          <p:cNvSpPr>
            <a:spLocks noGrp="1"/>
          </p:cNvSpPr>
          <p:nvPr>
            <p:ph type="sldNum" sz="quarter" idx="10"/>
          </p:nvPr>
        </p:nvSpPr>
        <p:spPr/>
        <p:txBody>
          <a:bodyPr/>
          <a:lstStyle/>
          <a:p>
            <a:pPr>
              <a:defRPr/>
            </a:pPr>
            <a:fld id="{77CA0635-1772-4472-ADFE-4545D41254CF}" type="slidenum">
              <a:rPr lang="en-US" smtClean="0"/>
              <a:pPr>
                <a:defRPr/>
              </a:pPr>
              <a:t>59</a:t>
            </a:fld>
            <a:endParaRPr lang="en-US" dirty="0"/>
          </a:p>
        </p:txBody>
      </p:sp>
    </p:spTree>
    <p:extLst>
      <p:ext uri="{BB962C8B-B14F-4D97-AF65-F5344CB8AC3E}">
        <p14:creationId xmlns:p14="http://schemas.microsoft.com/office/powerpoint/2010/main" val="31143385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Tahoma" panose="020B0604030504040204" pitchFamily="34" charset="0"/>
                <a:ea typeface="Tahoma" panose="020B0604030504040204" pitchFamily="34" charset="0"/>
                <a:cs typeface="Tahoma" panose="020B0604030504040204" pitchFamily="34" charset="0"/>
              </a:rPr>
              <a:t>How can you get the resources you need to start a business? You must go to open markets and convince resource owners that you can produce profits.</a:t>
            </a:r>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The market for business resources involves three distinct participants:  consumers, conversion agents, and resource owners.</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II</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Consumers use resources.  Resources, however, are frequently not in a form that consumers want.</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III</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Conversion agents (businesses) add value by transforming resources such as trees into desirable products such as furniture. </a:t>
            </a:r>
          </a:p>
          <a:p>
            <a:pPr eaLnBrk="1" hangingPunct="1"/>
            <a:endParaRPr lang="en-US" dirty="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a:latin typeface="Tahoma" panose="020B0604030504040204" pitchFamily="34" charset="0"/>
                <a:ea typeface="Tahoma" panose="020B0604030504040204" pitchFamily="34" charset="0"/>
                <a:cs typeface="Tahoma" panose="020B0604030504040204" pitchFamily="34" charset="0"/>
              </a:rPr>
              <a:t>Part IV</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Resource owners control the distribution of resources to conversion agents.  Resource owners include investors and creditors. </a:t>
            </a:r>
          </a:p>
          <a:p>
            <a:endParaRPr lang="en-US" dirty="0"/>
          </a:p>
        </p:txBody>
      </p:sp>
      <p:sp>
        <p:nvSpPr>
          <p:cNvPr id="4" name="Slide Number Placeholder 3"/>
          <p:cNvSpPr>
            <a:spLocks noGrp="1"/>
          </p:cNvSpPr>
          <p:nvPr>
            <p:ph type="sldNum" sz="quarter" idx="10"/>
          </p:nvPr>
        </p:nvSpPr>
        <p:spPr/>
        <p:txBody>
          <a:bodyPr/>
          <a:lstStyle/>
          <a:p>
            <a:pPr>
              <a:defRPr/>
            </a:pPr>
            <a:fld id="{77CA0635-1772-4472-ADFE-4545D41254CF}" type="slidenum">
              <a:rPr lang="en-US" smtClean="0"/>
              <a:pPr>
                <a:defRPr/>
              </a:pPr>
              <a:t>6</a:t>
            </a:fld>
            <a:endParaRPr lang="en-US" dirty="0"/>
          </a:p>
        </p:txBody>
      </p:sp>
    </p:spTree>
    <p:extLst>
      <p:ext uri="{BB962C8B-B14F-4D97-AF65-F5344CB8AC3E}">
        <p14:creationId xmlns:p14="http://schemas.microsoft.com/office/powerpoint/2010/main" val="35887713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a:noFill/>
        </p:spPr>
        <p:txBody>
          <a:bodyPr/>
          <a:lstStyle/>
          <a:p>
            <a:fld id="{F5A4F39E-EFEA-45A6-8C3C-C057FA57AD61}" type="slidenum">
              <a:rPr lang="en-US" smtClean="0">
                <a:cs typeface="Arial" charset="0"/>
              </a:rPr>
              <a:pPr/>
              <a:t>7</a:t>
            </a:fld>
            <a:endParaRPr lang="en-US">
              <a:cs typeface="Arial" charset="0"/>
            </a:endParaRPr>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xfrm>
            <a:off x="914400" y="4343400"/>
            <a:ext cx="5029200" cy="4114800"/>
          </a:xfrm>
          <a:noFill/>
          <a:ln/>
        </p:spPr>
        <p:txBody>
          <a:bodyPr/>
          <a:lstStyle/>
          <a:p>
            <a:pPr eaLnBrk="1" hangingPunct="1">
              <a:spcBef>
                <a:spcPct val="0"/>
              </a:spcBef>
            </a:pPr>
            <a:r>
              <a:rPr lang="en-US" dirty="0">
                <a:latin typeface="Tahoma" pitchFamily="34" charset="0"/>
              </a:rPr>
              <a:t>In their most primitive form, </a:t>
            </a:r>
            <a:r>
              <a:rPr lang="en-US" dirty="0">
                <a:solidFill>
                  <a:srgbClr val="FF3300"/>
                </a:solidFill>
                <a:latin typeface="Tahoma" pitchFamily="34" charset="0"/>
              </a:rPr>
              <a:t>physical resources</a:t>
            </a:r>
            <a:r>
              <a:rPr lang="en-US" dirty="0">
                <a:latin typeface="Tahoma" pitchFamily="34" charset="0"/>
              </a:rPr>
              <a:t> are called natural resources. The process of transforming natural resources can include several stages and numerous independent businesses.  In this process, one conversion agent’s output becomes another’s input.</a:t>
            </a:r>
            <a:br>
              <a:rPr lang="en-US" dirty="0">
                <a:latin typeface="Tahoma" pitchFamily="34" charset="0"/>
              </a:rPr>
            </a:br>
            <a:endParaRPr lang="en-US" dirty="0">
              <a:latin typeface="Tahoma" pitchFamily="34" charset="0"/>
            </a:endParaRPr>
          </a:p>
          <a:p>
            <a:pPr eaLnBrk="1" hangingPunct="1">
              <a:spcBef>
                <a:spcPct val="0"/>
              </a:spcBef>
            </a:pPr>
            <a:r>
              <a:rPr lang="en-US" dirty="0">
                <a:latin typeface="Tahoma" pitchFamily="34" charset="0"/>
              </a:rPr>
              <a:t>Owners of physical resources seek to sell those resources to profitable businesses because profitable businesses are more likely to be able to pay for them.</a:t>
            </a:r>
          </a:p>
          <a:p>
            <a:pPr eaLnBrk="1" hangingPunct="1"/>
            <a:endParaRPr lang="en-US" dirty="0"/>
          </a:p>
        </p:txBody>
      </p:sp>
    </p:spTree>
    <p:extLst>
      <p:ext uri="{BB962C8B-B14F-4D97-AF65-F5344CB8AC3E}">
        <p14:creationId xmlns:p14="http://schemas.microsoft.com/office/powerpoint/2010/main" val="4406982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p:spPr>
        <p:txBody>
          <a:bodyPr/>
          <a:lstStyle/>
          <a:p>
            <a:fld id="{C98ABB23-7842-44E1-A198-A3C2B8F3D603}" type="slidenum">
              <a:rPr lang="en-US" smtClean="0">
                <a:cs typeface="Arial" charset="0"/>
              </a:rPr>
              <a:pPr/>
              <a:t>8</a:t>
            </a:fld>
            <a:endParaRPr lang="en-US">
              <a:cs typeface="Arial" charset="0"/>
            </a:endParaRPr>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xfrm>
            <a:off x="914400" y="4343400"/>
            <a:ext cx="5029200" cy="4114800"/>
          </a:xfrm>
          <a:noFill/>
          <a:ln/>
        </p:spPr>
        <p:txBody>
          <a:bodyPr/>
          <a:lstStyle/>
          <a:p>
            <a:pPr eaLnBrk="1" hangingPunct="1">
              <a:spcBef>
                <a:spcPct val="0"/>
              </a:spcBef>
            </a:pPr>
            <a:r>
              <a:rPr lang="en-US" dirty="0">
                <a:solidFill>
                  <a:srgbClr val="FF3300"/>
                </a:solidFill>
                <a:latin typeface="Tahoma" pitchFamily="34" charset="0"/>
              </a:rPr>
              <a:t>Labor resources</a:t>
            </a:r>
            <a:r>
              <a:rPr lang="en-US" dirty="0">
                <a:latin typeface="Tahoma" pitchFamily="34" charset="0"/>
              </a:rPr>
              <a:t> include intellectual as well as physical labor.</a:t>
            </a:r>
            <a:br>
              <a:rPr lang="en-US" dirty="0">
                <a:latin typeface="Tahoma" pitchFamily="34" charset="0"/>
              </a:rPr>
            </a:br>
            <a:r>
              <a:rPr lang="en-US" dirty="0">
                <a:latin typeface="Tahoma" pitchFamily="34" charset="0"/>
              </a:rPr>
              <a:t/>
            </a:r>
            <a:br>
              <a:rPr lang="en-US" dirty="0">
                <a:latin typeface="Tahoma" pitchFamily="34" charset="0"/>
              </a:rPr>
            </a:br>
            <a:r>
              <a:rPr lang="en-US" dirty="0">
                <a:latin typeface="Tahoma" pitchFamily="34" charset="0"/>
              </a:rPr>
              <a:t>Workers seek relationships with businesses (conversion agents) that have high earnings potential because these businesses are better able to provide rewards (pay high wages).</a:t>
            </a:r>
          </a:p>
          <a:p>
            <a:pPr eaLnBrk="1" hangingPunct="1"/>
            <a:endParaRPr lang="en-US" dirty="0"/>
          </a:p>
        </p:txBody>
      </p:sp>
    </p:spTree>
    <p:extLst>
      <p:ext uri="{BB962C8B-B14F-4D97-AF65-F5344CB8AC3E}">
        <p14:creationId xmlns:p14="http://schemas.microsoft.com/office/powerpoint/2010/main" val="33217616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amp; Subtitle Left">
    <p:spTree>
      <p:nvGrpSpPr>
        <p:cNvPr id="1" name=""/>
        <p:cNvGrpSpPr/>
        <p:nvPr/>
      </p:nvGrpSpPr>
      <p:grpSpPr>
        <a:xfrm>
          <a:off x="0" y="0"/>
          <a:ext cx="0" cy="0"/>
          <a:chOff x="0" y="0"/>
          <a:chExt cx="0" cy="0"/>
        </a:xfrm>
      </p:grpSpPr>
      <p:sp>
        <p:nvSpPr>
          <p:cNvPr id="8" name="Title Background"/>
          <p:cNvSpPr/>
          <p:nvPr/>
        </p:nvSpPr>
        <p:spPr>
          <a:xfrm>
            <a:off x="0" y="32766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Title 1"/>
          <p:cNvSpPr>
            <a:spLocks noGrp="1"/>
          </p:cNvSpPr>
          <p:nvPr>
            <p:ph type="ctrTitle"/>
          </p:nvPr>
        </p:nvSpPr>
        <p:spPr>
          <a:xfrm>
            <a:off x="228600" y="3429000"/>
            <a:ext cx="5105400" cy="609600"/>
          </a:xfrm>
          <a:prstGeom prst="rect">
            <a:avLst/>
          </a:prstGeom>
          <a:effectLst>
            <a:outerShdw blurRad="50800" dist="38100" dir="5400000" algn="t" rotWithShape="0">
              <a:prstClr val="black">
                <a:alpha val="40000"/>
              </a:prstClr>
            </a:outerShdw>
          </a:effectLst>
        </p:spPr>
        <p:txBody>
          <a:bodyPr/>
          <a:lstStyle>
            <a:lvl1pPr>
              <a:defRPr lang="en-US" sz="3600" b="1" kern="1200" dirty="0">
                <a:solidFill>
                  <a:schemeClr val="bg1"/>
                </a:solidFill>
                <a:latin typeface="+mj-lt"/>
                <a:ea typeface="+mj-ea"/>
                <a:cs typeface="+mj-cs"/>
              </a:defRPr>
            </a:lvl1pPr>
          </a:lstStyle>
          <a:p>
            <a:r>
              <a:rPr lang="en-US" dirty="0"/>
              <a:t>Click to edit Master title style</a:t>
            </a:r>
          </a:p>
        </p:txBody>
      </p:sp>
      <p:sp>
        <p:nvSpPr>
          <p:cNvPr id="7" name="Text"/>
          <p:cNvSpPr>
            <a:spLocks noGrp="1"/>
          </p:cNvSpPr>
          <p:nvPr>
            <p:ph type="body" sz="quarter" idx="10"/>
          </p:nvPr>
        </p:nvSpPr>
        <p:spPr>
          <a:xfrm>
            <a:off x="228600" y="4114800"/>
            <a:ext cx="5105400" cy="685800"/>
          </a:xfrm>
          <a:prstGeom prst="rect">
            <a:avLst/>
          </a:prstGeom>
        </p:spPr>
        <p:txBody>
          <a:bodyPr/>
          <a:lstStyle>
            <a:lvl1pPr marL="0" indent="0">
              <a:buNone/>
              <a:defRPr lang="en-US" sz="2000" b="0" kern="1200" dirty="0">
                <a:solidFill>
                  <a:schemeClr val="bg1"/>
                </a:solidFill>
                <a:effectLst/>
                <a:latin typeface="STIX Two Text" panose="02020603050405020304" pitchFamily="18" charset="0"/>
                <a:ea typeface="Verdana" panose="020B0604030504040204" pitchFamily="34" charset="0"/>
                <a:cs typeface="Verdana" panose="020B0604030504040204" pitchFamily="34" charset="0"/>
              </a:defRPr>
            </a:lvl1pPr>
            <a:lvl2pPr marL="457200" indent="0">
              <a:buNone/>
              <a:defRPr lang="en-US" sz="2000" b="0" kern="1200" dirty="0">
                <a:solidFill>
                  <a:schemeClr val="bg1"/>
                </a:solidFill>
                <a:effectLst/>
                <a:latin typeface="STIX Two Text" panose="02020603050405020304" pitchFamily="18" charset="0"/>
                <a:ea typeface="Verdana" panose="020B0604030504040204" pitchFamily="34" charset="0"/>
                <a:cs typeface="Verdana" panose="020B0604030504040204" pitchFamily="34" charset="0"/>
              </a:defRPr>
            </a:lvl2pPr>
            <a:lvl3pPr marL="914400" indent="0">
              <a:buNone/>
              <a:defRPr lang="en-US" sz="2000" b="0" kern="1200" dirty="0">
                <a:solidFill>
                  <a:schemeClr val="bg1"/>
                </a:solidFill>
                <a:effectLst/>
                <a:latin typeface="STIX Two Text" panose="02020603050405020304" pitchFamily="18" charset="0"/>
                <a:ea typeface="Verdana" panose="020B0604030504040204" pitchFamily="34" charset="0"/>
                <a:cs typeface="Verdana" panose="020B0604030504040204" pitchFamily="34" charset="0"/>
              </a:defRPr>
            </a:lvl3pPr>
            <a:lvl4pPr marL="1371600" indent="0">
              <a:buNone/>
              <a:defRPr lang="en-US" sz="2000" b="0" kern="1200" dirty="0">
                <a:solidFill>
                  <a:schemeClr val="bg1"/>
                </a:solidFill>
                <a:effectLst/>
                <a:latin typeface="STIX Two Text" panose="02020603050405020304" pitchFamily="18" charset="0"/>
                <a:ea typeface="Verdana" panose="020B0604030504040204" pitchFamily="34" charset="0"/>
                <a:cs typeface="Verdana" panose="020B0604030504040204" pitchFamily="34" charset="0"/>
              </a:defRPr>
            </a:lvl4pPr>
            <a:lvl5pPr marL="1828800" indent="0">
              <a:buNone/>
              <a:defRPr lang="en-US" sz="2000" b="0" kern="1200" dirty="0">
                <a:solidFill>
                  <a:schemeClr val="bg1"/>
                </a:solidFill>
                <a:effectLst/>
                <a:latin typeface="STIX Two Text" panose="02020603050405020304" pitchFamily="18" charset="0"/>
                <a:ea typeface="Verdana" panose="020B0604030504040204" pitchFamily="34" charset="0"/>
                <a:cs typeface="Verdan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Photo credit"/>
          <p:cNvSpPr>
            <a:spLocks noGrp="1"/>
          </p:cNvSpPr>
          <p:nvPr>
            <p:ph type="body" sz="quarter" idx="11" hasCustomPrompt="1"/>
          </p:nvPr>
        </p:nvSpPr>
        <p:spPr>
          <a:xfrm>
            <a:off x="6096000" y="6486525"/>
            <a:ext cx="3048000" cy="228600"/>
          </a:xfrm>
          <a:prstGeom prst="rect">
            <a:avLst/>
          </a:prstGeom>
        </p:spPr>
        <p:txBody>
          <a:bodyPr/>
          <a:lstStyle>
            <a:lvl1pPr marL="0" indent="0" algn="r">
              <a:buNone/>
              <a:defRPr sz="800" baseline="0">
                <a:solidFill>
                  <a:schemeClr val="bg1"/>
                </a:solidFill>
              </a:defRPr>
            </a:lvl1pPr>
          </a:lstStyle>
          <a:p>
            <a:pPr lvl="0"/>
            <a:r>
              <a:rPr lang="en-US" dirty="0"/>
              <a:t>Insert Photo Credit Here</a:t>
            </a:r>
          </a:p>
        </p:txBody>
      </p:sp>
    </p:spTree>
    <p:extLst>
      <p:ext uri="{BB962C8B-B14F-4D97-AF65-F5344CB8AC3E}">
        <p14:creationId xmlns:p14="http://schemas.microsoft.com/office/powerpoint/2010/main" val="1156028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Color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8229600" cy="609600"/>
          </a:xfrm>
          <a:prstGeom prst="rect">
            <a:avLst/>
          </a:prstGeom>
        </p:spPr>
        <p:txBody>
          <a:bodyPr/>
          <a:lstStyle>
            <a:lvl1pPr>
              <a:defRPr lang="en-US" sz="4000" b="1" kern="1200" dirty="0">
                <a:solidFill>
                  <a:schemeClr val="bg2"/>
                </a:solidFill>
                <a:latin typeface="+mj-lt"/>
                <a:ea typeface="Verdana" panose="020B0604030504040204" pitchFamily="34" charset="0"/>
                <a:cs typeface="Verdana" panose="020B0604030504040204" pitchFamily="34" charset="0"/>
              </a:defRPr>
            </a:lvl1pPr>
          </a:lstStyle>
          <a:p>
            <a:r>
              <a:rPr lang="en-US" dirty="0"/>
              <a:t>Click to edit Master title style</a:t>
            </a:r>
          </a:p>
        </p:txBody>
      </p:sp>
      <p:sp>
        <p:nvSpPr>
          <p:cNvPr id="3" name="Content Placeholder 1"/>
          <p:cNvSpPr>
            <a:spLocks noGrp="1"/>
          </p:cNvSpPr>
          <p:nvPr>
            <p:ph idx="1"/>
          </p:nvPr>
        </p:nvSpPr>
        <p:spPr>
          <a:xfrm>
            <a:off x="457200" y="1219200"/>
            <a:ext cx="8229600" cy="4724399"/>
          </a:xfrm>
          <a:prstGeom prst="rect">
            <a:avLst/>
          </a:prstGeom>
        </p:spPr>
        <p:txBody>
          <a:bodyPr/>
          <a:lstStyle>
            <a:lvl1pPr marL="342900" indent="-342900">
              <a:spcAft>
                <a:spcPts val="800"/>
              </a:spcAft>
              <a:defRPr lang="en-US" sz="2600" b="0" kern="1200" dirty="0">
                <a:solidFill>
                  <a:schemeClr val="tx1"/>
                </a:solidFill>
                <a:latin typeface="+mn-lt"/>
                <a:ea typeface="Verdana" panose="020B0604030504040204" pitchFamily="34" charset="0"/>
                <a:cs typeface="Verdana" panose="020B0604030504040204" pitchFamily="34" charset="0"/>
              </a:defRPr>
            </a:lvl1pPr>
            <a:lvl2pPr marL="742950" indent="-285750">
              <a:spcAft>
                <a:spcPts val="800"/>
              </a:spcAft>
              <a:defRPr lang="en-US" sz="2000" b="0" kern="1200" dirty="0">
                <a:solidFill>
                  <a:schemeClr val="tx1"/>
                </a:solidFill>
                <a:latin typeface="+mn-lt"/>
                <a:ea typeface="Verdana" panose="020B0604030504040204" pitchFamily="34" charset="0"/>
                <a:cs typeface="Verdana" panose="020B0604030504040204" pitchFamily="34" charset="0"/>
              </a:defRPr>
            </a:lvl2pPr>
            <a:lvl3pPr marL="1143000" indent="-228600">
              <a:spcAft>
                <a:spcPts val="800"/>
              </a:spcAft>
              <a:defRPr lang="en-US" sz="1800" b="0" kern="1200" dirty="0">
                <a:solidFill>
                  <a:schemeClr val="tx1"/>
                </a:solidFill>
                <a:latin typeface="+mn-lt"/>
                <a:ea typeface="Verdana" panose="020B0604030504040204" pitchFamily="34" charset="0"/>
                <a:cs typeface="Verdana" panose="020B0604030504040204" pitchFamily="34" charset="0"/>
              </a:defRPr>
            </a:lvl3pPr>
            <a:lvl4pPr marL="1600200" indent="-228600">
              <a:spcAft>
                <a:spcPts val="800"/>
              </a:spcAft>
              <a:defRPr lang="en-US" sz="1600" b="0" kern="1200" dirty="0">
                <a:solidFill>
                  <a:schemeClr val="tx1"/>
                </a:solidFill>
                <a:latin typeface="+mn-lt"/>
                <a:ea typeface="Verdana" panose="020B0604030504040204" pitchFamily="34" charset="0"/>
                <a:cs typeface="Verdana" panose="020B0604030504040204" pitchFamily="34" charset="0"/>
              </a:defRPr>
            </a:lvl4pPr>
            <a:lvl5pPr marL="2057400" indent="-228600">
              <a:spcAft>
                <a:spcPts val="800"/>
              </a:spcAft>
              <a:defRPr lang="en-US" sz="1600" b="0" kern="1200" dirty="0">
                <a:solidFill>
                  <a:schemeClr val="tx1"/>
                </a:solidFill>
                <a:latin typeface="+mn-lt"/>
                <a:ea typeface="Verdana" panose="020B0604030504040204" pitchFamily="34" charset="0"/>
                <a:cs typeface="Verdana" panose="020B0604030504040204" pitchFamily="34" charset="0"/>
              </a:defRPr>
            </a:lvl5pPr>
          </a:lstStyle>
          <a:p>
            <a:pPr marL="342900" lvl="0" indent="-342900" algn="l" defTabSz="457200" rtl="0" eaLnBrk="1" latinLnBrk="0" hangingPunct="1">
              <a:spcBef>
                <a:spcPct val="20000"/>
              </a:spcBef>
              <a:spcAft>
                <a:spcPts val="800"/>
              </a:spcAft>
              <a:buFont typeface="Arial"/>
              <a:buChar char="•"/>
            </a:pPr>
            <a:r>
              <a:rPr lang="en-US" dirty="0"/>
              <a:t>Click to edit Master text styles</a:t>
            </a:r>
          </a:p>
          <a:p>
            <a:pPr marL="742950" lvl="1" indent="-285750" algn="l" defTabSz="457200" rtl="0" eaLnBrk="1" latinLnBrk="0" hangingPunct="1">
              <a:spcBef>
                <a:spcPct val="20000"/>
              </a:spcBef>
              <a:spcAft>
                <a:spcPts val="800"/>
              </a:spcAft>
              <a:buFont typeface="Arial"/>
              <a:buChar char="–"/>
            </a:pPr>
            <a:r>
              <a:rPr lang="en-US" dirty="0"/>
              <a:t>Second level</a:t>
            </a:r>
          </a:p>
          <a:p>
            <a:pPr marL="1143000" lvl="2" indent="-228600" algn="l" defTabSz="457200" rtl="0" eaLnBrk="1" latinLnBrk="0" hangingPunct="1">
              <a:spcBef>
                <a:spcPct val="20000"/>
              </a:spcBef>
              <a:spcAft>
                <a:spcPts val="800"/>
              </a:spcAft>
              <a:buFont typeface="Arial"/>
              <a:buChar char="•"/>
            </a:pPr>
            <a:r>
              <a:rPr lang="en-US" dirty="0"/>
              <a:t>Third level</a:t>
            </a:r>
          </a:p>
          <a:p>
            <a:pPr marL="1600200" lvl="3" indent="-228600" algn="l" defTabSz="457200" rtl="0" eaLnBrk="1" latinLnBrk="0" hangingPunct="1">
              <a:spcBef>
                <a:spcPct val="20000"/>
              </a:spcBef>
              <a:spcAft>
                <a:spcPts val="800"/>
              </a:spcAft>
              <a:buFont typeface="Arial"/>
              <a:buChar char="–"/>
            </a:pPr>
            <a:r>
              <a:rPr lang="en-US" dirty="0"/>
              <a:t>Fourth level</a:t>
            </a:r>
          </a:p>
          <a:p>
            <a:pPr marL="2057400" lvl="4" indent="-228600" algn="l" defTabSz="457200" rtl="0" eaLnBrk="1" latinLnBrk="0" hangingPunct="1">
              <a:spcBef>
                <a:spcPct val="20000"/>
              </a:spcBef>
              <a:spcAft>
                <a:spcPts val="800"/>
              </a:spcAft>
              <a:buFont typeface="Arial"/>
              <a:buChar char="»"/>
            </a:pPr>
            <a:r>
              <a:rPr lang="en-US" dirty="0"/>
              <a:t>Fifth level</a:t>
            </a:r>
          </a:p>
        </p:txBody>
      </p:sp>
      <p:sp>
        <p:nvSpPr>
          <p:cNvPr id="5" name="Text Placeholder 6"/>
          <p:cNvSpPr>
            <a:spLocks noGrp="1"/>
          </p:cNvSpPr>
          <p:nvPr>
            <p:ph type="body" sz="quarter" idx="10" hasCustomPrompt="1"/>
          </p:nvPr>
        </p:nvSpPr>
        <p:spPr>
          <a:xfrm>
            <a:off x="5867400" y="6553200"/>
            <a:ext cx="3276600" cy="152400"/>
          </a:xfrm>
          <a:prstGeom prst="rect">
            <a:avLst/>
          </a:prstGeom>
        </p:spPr>
        <p:txBody>
          <a:bodyPr anchor="ctr"/>
          <a:lstStyle>
            <a:lvl1pPr marL="0" indent="0" algn="r">
              <a:buNone/>
              <a:defRPr sz="800">
                <a:solidFill>
                  <a:schemeClr val="bg1"/>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
        <p:nvSpPr>
          <p:cNvPr id="7" name="Text Placeholder 3"/>
          <p:cNvSpPr>
            <a:spLocks noGrp="1"/>
          </p:cNvSpPr>
          <p:nvPr>
            <p:ph type="body" sz="quarter" idx="12" hasCustomPrompt="1"/>
          </p:nvPr>
        </p:nvSpPr>
        <p:spPr>
          <a:xfrm>
            <a:off x="3810000" y="6019800"/>
            <a:ext cx="1524000" cy="228600"/>
          </a:xfrm>
          <a:prstGeom prst="rect">
            <a:avLst/>
          </a:prstGeom>
        </p:spPr>
        <p:txBody>
          <a:bodyPr/>
          <a:lstStyle>
            <a:lvl1pPr marL="0" indent="0">
              <a:buNone/>
              <a:defRPr sz="800"/>
            </a:lvl1pPr>
          </a:lstStyle>
          <a:p>
            <a:pPr lvl="0"/>
            <a:r>
              <a:rPr lang="en-US" dirty="0"/>
              <a:t>Jump to long image description</a:t>
            </a:r>
          </a:p>
        </p:txBody>
      </p:sp>
      <p:sp>
        <p:nvSpPr>
          <p:cNvPr id="6" name="Rectangle 6"/>
          <p:cNvSpPr>
            <a:spLocks noGrp="1" noChangeArrowheads="1"/>
          </p:cNvSpPr>
          <p:nvPr>
            <p:ph type="sldNum" sz="quarter" idx="11"/>
          </p:nvPr>
        </p:nvSpPr>
        <p:spPr>
          <a:xfrm>
            <a:off x="8305800" y="6400800"/>
            <a:ext cx="838200" cy="381000"/>
          </a:xfrm>
          <a:prstGeom prst="rect">
            <a:avLst/>
          </a:prstGeom>
        </p:spPr>
        <p:txBody>
          <a:bodyPr/>
          <a:lstStyle>
            <a:lvl1pPr>
              <a:defRPr>
                <a:solidFill>
                  <a:schemeClr val="bg1"/>
                </a:solidFill>
              </a:defRPr>
            </a:lvl1pPr>
          </a:lstStyle>
          <a:p>
            <a:pPr>
              <a:defRPr/>
            </a:pPr>
            <a:r>
              <a:rPr lang="en-US" dirty="0" smtClean="0"/>
              <a:t>1-</a:t>
            </a:r>
            <a:fld id="{1837EFBA-6031-446B-9BE3-4ED7B501BA39}" type="slidenum">
              <a:rPr lang="en-US" smtClean="0"/>
              <a:pPr>
                <a:defRPr/>
              </a:pPr>
              <a:t>‹#›</a:t>
            </a:fld>
            <a:endParaRPr lang="en-US" dirty="0"/>
          </a:p>
        </p:txBody>
      </p:sp>
    </p:spTree>
    <p:extLst>
      <p:ext uri="{BB962C8B-B14F-4D97-AF65-F5344CB8AC3E}">
        <p14:creationId xmlns:p14="http://schemas.microsoft.com/office/powerpoint/2010/main" val="9943513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olor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4919662"/>
            <a:ext cx="5486400" cy="566738"/>
          </a:xfrm>
          <a:prstGeom prst="rect">
            <a:avLst/>
          </a:prstGeom>
        </p:spPr>
        <p:txBody>
          <a:bodyPr anchor="b"/>
          <a:lstStyle>
            <a:lvl1pPr algn="l" defTabSz="457200" rtl="0" eaLnBrk="1" latinLnBrk="0" hangingPunct="1">
              <a:spcBef>
                <a:spcPct val="0"/>
              </a:spcBef>
              <a:buNone/>
              <a:defRPr lang="en-US" sz="3200" b="1" kern="1200" dirty="0">
                <a:solidFill>
                  <a:schemeClr val="bg2"/>
                </a:solidFill>
                <a:latin typeface="+mj-lt"/>
                <a:ea typeface="Verdana" panose="020B0604030504040204" pitchFamily="34" charset="0"/>
                <a:cs typeface="Verdana" panose="020B0604030504040204" pitchFamily="34" charset="0"/>
              </a:defRPr>
            </a:lvl1pPr>
          </a:lstStyle>
          <a:p>
            <a:r>
              <a:rPr lang="en-US" dirty="0"/>
              <a:t>Click to edit Master title style</a:t>
            </a:r>
          </a:p>
        </p:txBody>
      </p:sp>
      <p:sp>
        <p:nvSpPr>
          <p:cNvPr id="4" name="Text Placeholder 1"/>
          <p:cNvSpPr>
            <a:spLocks noGrp="1"/>
          </p:cNvSpPr>
          <p:nvPr>
            <p:ph type="body" sz="half" idx="2"/>
          </p:nvPr>
        </p:nvSpPr>
        <p:spPr>
          <a:xfrm>
            <a:off x="1828800" y="5562600"/>
            <a:ext cx="5486400" cy="609600"/>
          </a:xfrm>
          <a:prstGeom prst="rect">
            <a:avLst/>
          </a:prstGeom>
        </p:spPr>
        <p:txBody>
          <a:bodyPr/>
          <a:lstStyle>
            <a:lvl1pPr marL="0" indent="0">
              <a:buNone/>
              <a:defRPr lang="en-US" sz="1800" b="0" kern="1200" dirty="0">
                <a:solidFill>
                  <a:schemeClr val="tx1"/>
                </a:solidFill>
                <a:latin typeface="+mj-lt"/>
                <a:ea typeface="Verdana" panose="020B0604030504040204" pitchFamily="34" charset="0"/>
                <a:cs typeface="Verdana" panose="020B060403050404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3" name="Picture Placeholder 1"/>
          <p:cNvSpPr>
            <a:spLocks noGrp="1"/>
          </p:cNvSpPr>
          <p:nvPr>
            <p:ph type="pic" idx="1"/>
          </p:nvPr>
        </p:nvSpPr>
        <p:spPr>
          <a:xfrm>
            <a:off x="1124744" y="152400"/>
            <a:ext cx="6894512" cy="4541838"/>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6" name="Text Placeholder 2"/>
          <p:cNvSpPr>
            <a:spLocks noGrp="1"/>
          </p:cNvSpPr>
          <p:nvPr>
            <p:ph type="body" sz="quarter" idx="10" hasCustomPrompt="1"/>
          </p:nvPr>
        </p:nvSpPr>
        <p:spPr>
          <a:xfrm>
            <a:off x="5867400" y="6553200"/>
            <a:ext cx="3276600" cy="152400"/>
          </a:xfrm>
          <a:prstGeom prst="rect">
            <a:avLst/>
          </a:prstGeom>
        </p:spPr>
        <p:txBody>
          <a:bodyPr anchor="ctr"/>
          <a:lstStyle>
            <a:lvl1pPr marL="0" indent="0" algn="r">
              <a:buNone/>
              <a:defRPr sz="800">
                <a:solidFill>
                  <a:schemeClr val="bg1"/>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
        <p:nvSpPr>
          <p:cNvPr id="7" name="Text Placeholder 3"/>
          <p:cNvSpPr>
            <a:spLocks noGrp="1"/>
          </p:cNvSpPr>
          <p:nvPr>
            <p:ph type="body" sz="quarter" idx="16" hasCustomPrompt="1"/>
          </p:nvPr>
        </p:nvSpPr>
        <p:spPr>
          <a:xfrm>
            <a:off x="3886200" y="4700650"/>
            <a:ext cx="1371600" cy="99950"/>
          </a:xfrm>
          <a:prstGeom prst="rect">
            <a:avLst/>
          </a:prstGeom>
        </p:spPr>
        <p:txBody>
          <a:bodyPr lIns="0" tIns="0" rIns="0" bIns="0"/>
          <a:lstStyle>
            <a:lvl1pPr marL="0" indent="0" algn="ctr">
              <a:buNone/>
              <a:defRPr sz="800"/>
            </a:lvl1pPr>
          </a:lstStyle>
          <a:p>
            <a:pPr lvl="0"/>
            <a:r>
              <a:rPr lang="en-US" dirty="0"/>
              <a:t>Jump to long image </a:t>
            </a:r>
            <a:r>
              <a:rPr lang="en-US" dirty="0" smtClean="0"/>
              <a:t>description</a:t>
            </a:r>
            <a:endParaRPr lang="en-US" dirty="0"/>
          </a:p>
        </p:txBody>
      </p:sp>
      <p:sp>
        <p:nvSpPr>
          <p:cNvPr id="8" name="Rectangle 6"/>
          <p:cNvSpPr>
            <a:spLocks noGrp="1" noChangeArrowheads="1"/>
          </p:cNvSpPr>
          <p:nvPr>
            <p:ph type="sldNum" sz="quarter" idx="11"/>
          </p:nvPr>
        </p:nvSpPr>
        <p:spPr>
          <a:xfrm>
            <a:off x="8305800" y="6400800"/>
            <a:ext cx="838200" cy="381000"/>
          </a:xfrm>
          <a:prstGeom prst="rect">
            <a:avLst/>
          </a:prstGeom>
        </p:spPr>
        <p:txBody>
          <a:bodyPr/>
          <a:lstStyle>
            <a:lvl1pPr>
              <a:defRPr>
                <a:solidFill>
                  <a:schemeClr val="bg1"/>
                </a:solidFill>
              </a:defRPr>
            </a:lvl1pPr>
          </a:lstStyle>
          <a:p>
            <a:pPr>
              <a:defRPr/>
            </a:pPr>
            <a:r>
              <a:rPr lang="en-US" dirty="0" smtClean="0"/>
              <a:t>1-</a:t>
            </a:r>
            <a:fld id="{1837EFBA-6031-446B-9BE3-4ED7B501BA39}" type="slidenum">
              <a:rPr lang="en-US" smtClean="0"/>
              <a:pPr>
                <a:defRPr/>
              </a:pPr>
              <a:t>‹#›</a:t>
            </a:fld>
            <a:endParaRPr lang="en-US" dirty="0"/>
          </a:p>
        </p:txBody>
      </p:sp>
    </p:spTree>
    <p:extLst>
      <p:ext uri="{BB962C8B-B14F-4D97-AF65-F5344CB8AC3E}">
        <p14:creationId xmlns:p14="http://schemas.microsoft.com/office/powerpoint/2010/main" val="28957926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olor_Title and Video">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8229600" cy="609600"/>
          </a:xfrm>
          <a:prstGeom prst="rect">
            <a:avLst/>
          </a:prstGeom>
        </p:spPr>
        <p:txBody>
          <a:bodyPr/>
          <a:lstStyle>
            <a:lvl1pPr>
              <a:defRPr lang="en-US" sz="4000" b="1" kern="1200" dirty="0">
                <a:solidFill>
                  <a:schemeClr val="bg2"/>
                </a:solidFill>
                <a:latin typeface="+mj-lt"/>
                <a:ea typeface="Verdana" panose="020B0604030504040204" pitchFamily="34" charset="0"/>
                <a:cs typeface="Verdana" panose="020B0604030504040204" pitchFamily="34" charset="0"/>
              </a:defRPr>
            </a:lvl1pPr>
          </a:lstStyle>
          <a:p>
            <a:r>
              <a:rPr lang="en-US" dirty="0"/>
              <a:t>Click to edit Master title style</a:t>
            </a:r>
          </a:p>
        </p:txBody>
      </p:sp>
      <p:sp>
        <p:nvSpPr>
          <p:cNvPr id="6" name="Media Placeholder 5"/>
          <p:cNvSpPr>
            <a:spLocks noGrp="1"/>
          </p:cNvSpPr>
          <p:nvPr>
            <p:ph type="media" sz="quarter" idx="11"/>
          </p:nvPr>
        </p:nvSpPr>
        <p:spPr>
          <a:xfrm>
            <a:off x="0" y="1295400"/>
            <a:ext cx="9144000" cy="4648200"/>
          </a:xfrm>
          <a:prstGeom prst="rect">
            <a:avLst/>
          </a:prstGeom>
        </p:spPr>
        <p:txBody>
          <a:bodyPr/>
          <a:lstStyle/>
          <a:p>
            <a:r>
              <a:rPr lang="en-US"/>
              <a:t>Click icon to add media</a:t>
            </a:r>
          </a:p>
        </p:txBody>
      </p:sp>
      <p:sp>
        <p:nvSpPr>
          <p:cNvPr id="9" name="TextBox 8"/>
          <p:cNvSpPr txBox="1"/>
          <p:nvPr/>
        </p:nvSpPr>
        <p:spPr>
          <a:xfrm>
            <a:off x="2933700" y="5943600"/>
            <a:ext cx="3276600" cy="3686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Click above to play video</a:t>
            </a:r>
          </a:p>
        </p:txBody>
      </p:sp>
      <p:sp>
        <p:nvSpPr>
          <p:cNvPr id="7" name="Text Placeholder 6"/>
          <p:cNvSpPr>
            <a:spLocks noGrp="1"/>
          </p:cNvSpPr>
          <p:nvPr>
            <p:ph type="body" sz="quarter" idx="10" hasCustomPrompt="1"/>
          </p:nvPr>
        </p:nvSpPr>
        <p:spPr>
          <a:xfrm>
            <a:off x="5867400" y="6553200"/>
            <a:ext cx="3276600" cy="152400"/>
          </a:xfrm>
          <a:prstGeom prst="rect">
            <a:avLst/>
          </a:prstGeom>
        </p:spPr>
        <p:txBody>
          <a:bodyPr anchor="ctr"/>
          <a:lstStyle>
            <a:lvl1pPr marL="0" indent="0" algn="r">
              <a:buNone/>
              <a:defRPr sz="800">
                <a:solidFill>
                  <a:schemeClr val="bg1"/>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Video Credit Here</a:t>
            </a:r>
          </a:p>
        </p:txBody>
      </p:sp>
      <p:sp>
        <p:nvSpPr>
          <p:cNvPr id="8" name="Rectangle 6"/>
          <p:cNvSpPr>
            <a:spLocks noGrp="1" noChangeArrowheads="1"/>
          </p:cNvSpPr>
          <p:nvPr>
            <p:ph type="sldNum" sz="quarter" idx="12"/>
          </p:nvPr>
        </p:nvSpPr>
        <p:spPr>
          <a:xfrm>
            <a:off x="8305800" y="6400800"/>
            <a:ext cx="838200" cy="381000"/>
          </a:xfrm>
          <a:prstGeom prst="rect">
            <a:avLst/>
          </a:prstGeom>
        </p:spPr>
        <p:txBody>
          <a:bodyPr/>
          <a:lstStyle>
            <a:lvl1pPr>
              <a:defRPr>
                <a:solidFill>
                  <a:schemeClr val="bg1"/>
                </a:solidFill>
              </a:defRPr>
            </a:lvl1pPr>
          </a:lstStyle>
          <a:p>
            <a:pPr>
              <a:defRPr/>
            </a:pPr>
            <a:r>
              <a:rPr lang="en-US" dirty="0" smtClean="0"/>
              <a:t>1-</a:t>
            </a:r>
            <a:fld id="{1837EFBA-6031-446B-9BE3-4ED7B501BA39}" type="slidenum">
              <a:rPr lang="en-US" smtClean="0"/>
              <a:pPr>
                <a:defRPr/>
              </a:pPr>
              <a:t>‹#›</a:t>
            </a:fld>
            <a:endParaRPr lang="en-US" dirty="0"/>
          </a:p>
        </p:txBody>
      </p:sp>
    </p:spTree>
    <p:extLst>
      <p:ext uri="{BB962C8B-B14F-4D97-AF65-F5344CB8AC3E}">
        <p14:creationId xmlns:p14="http://schemas.microsoft.com/office/powerpoint/2010/main" val="6459655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hf hdr="0" ftr="0" dt="0"/>
  <p:extLst mod="1">
    <p:ext uri="{DCECCB84-F9BA-43D5-87BE-67443E8EF086}">
      <p15:sldGuideLst xmlns:p15="http://schemas.microsoft.com/office/powerpoint/2012/main" xmlns="">
        <p15:guide id="1" orient="horz" pos="2160">
          <p15:clr>
            <a:srgbClr val="FBAE40"/>
          </p15:clr>
        </p15:guide>
        <p15:guide id="2" pos="528">
          <p15:clr>
            <a:srgbClr val="FBAE40"/>
          </p15:clr>
        </p15:guide>
        <p15:guide id="3" pos="5136">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8229600" cy="1143000"/>
          </a:xfrm>
          <a:prstGeom prst="rect">
            <a:avLst/>
          </a:prstGeom>
        </p:spPr>
        <p:txBody>
          <a:bodyPr/>
          <a:lstStyle>
            <a:lvl1pPr>
              <a:defRPr lang="en-US" sz="4000" b="1" kern="1200" dirty="0">
                <a:solidFill>
                  <a:schemeClr val="bg2"/>
                </a:solidFill>
                <a:latin typeface="+mj-lt"/>
                <a:ea typeface="Verdana" panose="020B0604030504040204" pitchFamily="34" charset="0"/>
                <a:cs typeface="Verdana" panose="020B0604030504040204" pitchFamily="34" charset="0"/>
              </a:defRPr>
            </a:lvl1pPr>
          </a:lstStyle>
          <a:p>
            <a:r>
              <a:rPr lang="en-US" dirty="0"/>
              <a:t>Click to edit Master title style</a:t>
            </a:r>
          </a:p>
        </p:txBody>
      </p:sp>
      <p:sp>
        <p:nvSpPr>
          <p:cNvPr id="4" name="Rectangle 6"/>
          <p:cNvSpPr>
            <a:spLocks noGrp="1" noChangeArrowheads="1"/>
          </p:cNvSpPr>
          <p:nvPr>
            <p:ph type="sldNum" sz="quarter" idx="11"/>
          </p:nvPr>
        </p:nvSpPr>
        <p:spPr>
          <a:xfrm>
            <a:off x="8305800" y="6400800"/>
            <a:ext cx="838200" cy="381000"/>
          </a:xfrm>
          <a:prstGeom prst="rect">
            <a:avLst/>
          </a:prstGeom>
        </p:spPr>
        <p:txBody>
          <a:bodyPr/>
          <a:lstStyle>
            <a:lvl1pPr>
              <a:defRPr>
                <a:solidFill>
                  <a:schemeClr val="bg1"/>
                </a:solidFill>
              </a:defRPr>
            </a:lvl1pPr>
          </a:lstStyle>
          <a:p>
            <a:pPr>
              <a:defRPr/>
            </a:pPr>
            <a:r>
              <a:rPr lang="en-US" dirty="0" smtClean="0"/>
              <a:t>1-</a:t>
            </a:r>
            <a:fld id="{1837EFBA-6031-446B-9BE3-4ED7B501BA39}" type="slidenum">
              <a:rPr lang="en-US" smtClean="0"/>
              <a:pPr>
                <a:defRPr/>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8229600" cy="1143000"/>
          </a:xfrm>
          <a:prstGeom prst="rect">
            <a:avLst/>
          </a:prstGeom>
        </p:spPr>
        <p:txBody>
          <a:bodyPr/>
          <a:lstStyle>
            <a:lvl1pPr>
              <a:defRPr lang="en-US" sz="4000" b="1" kern="1200" dirty="0">
                <a:solidFill>
                  <a:schemeClr val="bg2"/>
                </a:solidFill>
                <a:latin typeface="+mj-lt"/>
                <a:ea typeface="Verdana" panose="020B0604030504040204" pitchFamily="34" charset="0"/>
                <a:cs typeface="Verdana" panose="020B0604030504040204" pitchFamily="34" charset="0"/>
              </a:defRPr>
            </a:lvl1pPr>
          </a:lstStyle>
          <a:p>
            <a:r>
              <a:rPr lang="en-US" dirty="0"/>
              <a:t>Click to edit Master title style</a:t>
            </a:r>
          </a:p>
        </p:txBody>
      </p:sp>
      <p:sp>
        <p:nvSpPr>
          <p:cNvPr id="3" name="Content Placeholder 2"/>
          <p:cNvSpPr>
            <a:spLocks noGrp="1"/>
          </p:cNvSpPr>
          <p:nvPr>
            <p:ph idx="1"/>
          </p:nvPr>
        </p:nvSpPr>
        <p:spPr>
          <a:xfrm>
            <a:off x="685800" y="1798638"/>
            <a:ext cx="8229600" cy="4525962"/>
          </a:xfrm>
          <a:prstGeom prst="rect">
            <a:avLst/>
          </a:prstGeom>
        </p:spPr>
        <p:txBody>
          <a:bodyPr/>
          <a:lstStyle>
            <a:lvl1pPr>
              <a:defRPr lang="en-US" sz="2600" b="0" kern="1200" dirty="0">
                <a:solidFill>
                  <a:schemeClr val="tx1"/>
                </a:solidFill>
                <a:latin typeface="STIX Two Text" panose="02020603050405020304" pitchFamily="18" charset="0"/>
                <a:ea typeface="Verdana" panose="020B0604030504040204" pitchFamily="34" charset="0"/>
                <a:cs typeface="Verdana" panose="020B0604030504040204" pitchFamily="34" charset="0"/>
              </a:defRPr>
            </a:lvl1pPr>
            <a:lvl2pPr>
              <a:defRPr lang="en-US" sz="2000" b="0" kern="1200" dirty="0">
                <a:solidFill>
                  <a:schemeClr val="tx1"/>
                </a:solidFill>
                <a:latin typeface="STIX Two Text" panose="02020603050405020304" pitchFamily="18" charset="0"/>
                <a:ea typeface="Verdana" panose="020B0604030504040204" pitchFamily="34" charset="0"/>
                <a:cs typeface="Verdana" panose="020B0604030504040204" pitchFamily="34" charset="0"/>
              </a:defRPr>
            </a:lvl2pPr>
            <a:lvl3pPr>
              <a:defRPr lang="en-US" sz="1800" b="0" kern="1200" dirty="0">
                <a:solidFill>
                  <a:schemeClr val="tx1"/>
                </a:solidFill>
                <a:latin typeface="STIX Two Text" panose="02020603050405020304" pitchFamily="18" charset="0"/>
                <a:ea typeface="Verdana" panose="020B0604030504040204" pitchFamily="34" charset="0"/>
                <a:cs typeface="Verdana" panose="020B0604030504040204" pitchFamily="34" charset="0"/>
              </a:defRPr>
            </a:lvl3pPr>
            <a:lvl4pPr>
              <a:defRPr lang="en-US" sz="1600" b="0" kern="1200" dirty="0">
                <a:solidFill>
                  <a:schemeClr val="tx1"/>
                </a:solidFill>
                <a:latin typeface="STIX Two Text" panose="02020603050405020304" pitchFamily="18" charset="0"/>
                <a:ea typeface="Verdana" panose="020B0604030504040204" pitchFamily="34" charset="0"/>
                <a:cs typeface="Verdana" panose="020B0604030504040204" pitchFamily="34" charset="0"/>
              </a:defRPr>
            </a:lvl4pPr>
            <a:lvl5pPr>
              <a:defRPr lang="en-US" sz="1600" b="0" kern="1200" dirty="0">
                <a:solidFill>
                  <a:schemeClr val="tx1"/>
                </a:solidFill>
                <a:latin typeface="STIX Two Text" panose="02020603050405020304" pitchFamily="18" charset="0"/>
                <a:ea typeface="Verdana" panose="020B0604030504040204" pitchFamily="34" charset="0"/>
                <a:cs typeface="Verdan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6"/>
          <p:cNvSpPr>
            <a:spLocks noGrp="1" noChangeArrowheads="1"/>
          </p:cNvSpPr>
          <p:nvPr>
            <p:ph type="sldNum" sz="quarter" idx="11"/>
          </p:nvPr>
        </p:nvSpPr>
        <p:spPr>
          <a:xfrm>
            <a:off x="8305800" y="6400800"/>
            <a:ext cx="838200" cy="381000"/>
          </a:xfrm>
          <a:prstGeom prst="rect">
            <a:avLst/>
          </a:prstGeom>
        </p:spPr>
        <p:txBody>
          <a:bodyPr/>
          <a:lstStyle>
            <a:lvl1pPr>
              <a:defRPr>
                <a:solidFill>
                  <a:schemeClr val="bg1"/>
                </a:solidFill>
              </a:defRPr>
            </a:lvl1pPr>
          </a:lstStyle>
          <a:p>
            <a:pPr>
              <a:defRPr/>
            </a:pPr>
            <a:r>
              <a:rPr lang="en-US" dirty="0" smtClean="0"/>
              <a:t>1-</a:t>
            </a:r>
            <a:fld id="{1837EFBA-6031-446B-9BE3-4ED7B501BA39}" type="slidenum">
              <a:rPr lang="en-US" smtClean="0"/>
              <a:pPr>
                <a:defRPr/>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Title-Only Left">
    <p:spTree>
      <p:nvGrpSpPr>
        <p:cNvPr id="1" name=""/>
        <p:cNvGrpSpPr/>
        <p:nvPr/>
      </p:nvGrpSpPr>
      <p:grpSpPr>
        <a:xfrm>
          <a:off x="0" y="0"/>
          <a:ext cx="0" cy="0"/>
          <a:chOff x="0" y="0"/>
          <a:chExt cx="0" cy="0"/>
        </a:xfrm>
      </p:grpSpPr>
      <p:sp>
        <p:nvSpPr>
          <p:cNvPr id="8" name="Title background"/>
          <p:cNvSpPr/>
          <p:nvPr/>
        </p:nvSpPr>
        <p:spPr>
          <a:xfrm>
            <a:off x="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Title 1"/>
          <p:cNvSpPr>
            <a:spLocks noGrp="1"/>
          </p:cNvSpPr>
          <p:nvPr>
            <p:ph type="ctrTitle"/>
          </p:nvPr>
        </p:nvSpPr>
        <p:spPr>
          <a:xfrm>
            <a:off x="228600" y="3581400"/>
            <a:ext cx="5105400" cy="1371600"/>
          </a:xfrm>
          <a:prstGeom prst="rect">
            <a:avLst/>
          </a:prstGeom>
          <a:effectLst>
            <a:outerShdw blurRad="50800" dist="38100" dir="5400000" algn="t" rotWithShape="0">
              <a:prstClr val="black">
                <a:alpha val="40000"/>
              </a:prstClr>
            </a:outerShdw>
          </a:effectLst>
        </p:spPr>
        <p:txBody>
          <a:bodyPr/>
          <a:lstStyle>
            <a:lvl1pPr algn="ctr" defTabSz="457200" rtl="0" eaLnBrk="1" latinLnBrk="0" hangingPunct="1">
              <a:spcBef>
                <a:spcPct val="0"/>
              </a:spcBef>
              <a:buNone/>
              <a:defRPr lang="en-US" sz="3600" b="1" kern="1200" dirty="0">
                <a:solidFill>
                  <a:schemeClr val="bg1"/>
                </a:solidFill>
                <a:latin typeface="+mj-lt"/>
                <a:ea typeface="+mj-ea"/>
                <a:cs typeface="+mj-cs"/>
              </a:defRPr>
            </a:lvl1pPr>
          </a:lstStyle>
          <a:p>
            <a:r>
              <a:rPr lang="en-US" dirty="0"/>
              <a:t>Click to edit Master title style</a:t>
            </a:r>
          </a:p>
        </p:txBody>
      </p:sp>
      <p:sp>
        <p:nvSpPr>
          <p:cNvPr id="4" name="Photo credit"/>
          <p:cNvSpPr>
            <a:spLocks noGrp="1"/>
          </p:cNvSpPr>
          <p:nvPr>
            <p:ph type="body" sz="quarter" idx="11" hasCustomPrompt="1"/>
          </p:nvPr>
        </p:nvSpPr>
        <p:spPr>
          <a:xfrm>
            <a:off x="6096000" y="6486525"/>
            <a:ext cx="3048000" cy="228600"/>
          </a:xfrm>
          <a:prstGeom prst="rect">
            <a:avLst/>
          </a:prstGeom>
        </p:spPr>
        <p:txBody>
          <a:bodyPr/>
          <a:lstStyle>
            <a:lvl1pPr marL="0" indent="0" algn="r">
              <a:buNone/>
              <a:defRPr sz="800" baseline="0">
                <a:solidFill>
                  <a:schemeClr val="bg1"/>
                </a:solidFill>
              </a:defRPr>
            </a:lvl1pPr>
          </a:lstStyle>
          <a:p>
            <a:pPr lvl="0"/>
            <a:r>
              <a:rPr lang="en-US" dirty="0"/>
              <a:t>Insert Photo Credit Here</a:t>
            </a:r>
          </a:p>
        </p:txBody>
      </p:sp>
      <p:sp>
        <p:nvSpPr>
          <p:cNvPr id="6" name="Rectangle 6"/>
          <p:cNvSpPr>
            <a:spLocks noGrp="1" noChangeArrowheads="1"/>
          </p:cNvSpPr>
          <p:nvPr>
            <p:ph type="sldNum" sz="quarter" idx="12"/>
          </p:nvPr>
        </p:nvSpPr>
        <p:spPr>
          <a:xfrm>
            <a:off x="8305800" y="6400800"/>
            <a:ext cx="838200" cy="381000"/>
          </a:xfrm>
          <a:prstGeom prst="rect">
            <a:avLst/>
          </a:prstGeom>
        </p:spPr>
        <p:txBody>
          <a:bodyPr/>
          <a:lstStyle>
            <a:lvl1pPr>
              <a:defRPr>
                <a:solidFill>
                  <a:schemeClr val="bg1"/>
                </a:solidFill>
              </a:defRPr>
            </a:lvl1pPr>
          </a:lstStyle>
          <a:p>
            <a:pPr>
              <a:defRPr/>
            </a:pPr>
            <a:r>
              <a:rPr lang="en-US" dirty="0" smtClean="0"/>
              <a:t>1-</a:t>
            </a:r>
            <a:fld id="{1837EFBA-6031-446B-9BE3-4ED7B501BA39}" type="slidenum">
              <a:rPr lang="en-US" smtClean="0"/>
              <a:pPr>
                <a:defRPr/>
              </a:pPr>
              <a:t>‹#›</a:t>
            </a:fld>
            <a:endParaRPr lang="en-US" dirty="0"/>
          </a:p>
        </p:txBody>
      </p:sp>
    </p:spTree>
    <p:extLst>
      <p:ext uri="{BB962C8B-B14F-4D97-AF65-F5344CB8AC3E}">
        <p14:creationId xmlns:p14="http://schemas.microsoft.com/office/powerpoint/2010/main" val="35992572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mp; Subtitle Right">
    <p:spTree>
      <p:nvGrpSpPr>
        <p:cNvPr id="1" name=""/>
        <p:cNvGrpSpPr/>
        <p:nvPr/>
      </p:nvGrpSpPr>
      <p:grpSpPr>
        <a:xfrm>
          <a:off x="0" y="0"/>
          <a:ext cx="0" cy="0"/>
          <a:chOff x="0" y="0"/>
          <a:chExt cx="0" cy="0"/>
        </a:xfrm>
      </p:grpSpPr>
      <p:sp>
        <p:nvSpPr>
          <p:cNvPr id="8" name="Title Background"/>
          <p:cNvSpPr/>
          <p:nvPr/>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Title 1"/>
          <p:cNvSpPr>
            <a:spLocks noGrp="1"/>
          </p:cNvSpPr>
          <p:nvPr>
            <p:ph type="ctrTitle"/>
          </p:nvPr>
        </p:nvSpPr>
        <p:spPr>
          <a:xfrm>
            <a:off x="3733800" y="3581400"/>
            <a:ext cx="5181600" cy="609600"/>
          </a:xfrm>
          <a:prstGeom prst="rect">
            <a:avLst/>
          </a:prstGeom>
          <a:effectLst>
            <a:outerShdw blurRad="50800" dist="38100" dir="5400000" algn="t" rotWithShape="0">
              <a:prstClr val="black">
                <a:alpha val="40000"/>
              </a:prstClr>
            </a:outerShdw>
          </a:effectLst>
        </p:spPr>
        <p:txBody>
          <a:bodyPr/>
          <a:lstStyle>
            <a:lvl1pPr algn="ctr" defTabSz="457200" rtl="0" eaLnBrk="1" latinLnBrk="0" hangingPunct="1">
              <a:spcBef>
                <a:spcPct val="0"/>
              </a:spcBef>
              <a:buNone/>
              <a:defRPr lang="en-US" sz="3600" b="1" kern="1200" dirty="0">
                <a:solidFill>
                  <a:schemeClr val="bg1"/>
                </a:solidFill>
                <a:latin typeface="+mj-lt"/>
                <a:ea typeface="+mj-ea"/>
                <a:cs typeface="+mj-cs"/>
              </a:defRPr>
            </a:lvl1pPr>
          </a:lstStyle>
          <a:p>
            <a:r>
              <a:rPr lang="en-US" dirty="0"/>
              <a:t>Click to edit Master title style</a:t>
            </a:r>
          </a:p>
        </p:txBody>
      </p:sp>
      <p:sp>
        <p:nvSpPr>
          <p:cNvPr id="7" name="Text"/>
          <p:cNvSpPr>
            <a:spLocks noGrp="1"/>
          </p:cNvSpPr>
          <p:nvPr>
            <p:ph type="body" sz="quarter" idx="10"/>
          </p:nvPr>
        </p:nvSpPr>
        <p:spPr>
          <a:xfrm>
            <a:off x="3733800" y="4260273"/>
            <a:ext cx="5181600" cy="692727"/>
          </a:xfrm>
          <a:prstGeom prst="rect">
            <a:avLst/>
          </a:prstGeom>
        </p:spPr>
        <p:txBody>
          <a:bodyPr/>
          <a:lstStyle>
            <a:lvl1pPr marL="0" indent="0" algn="r">
              <a:buNone/>
              <a:defRPr lang="en-US" sz="2000" b="0" kern="1200" dirty="0">
                <a:solidFill>
                  <a:schemeClr val="bg1"/>
                </a:solidFill>
                <a:effectLst/>
                <a:latin typeface="STIX Two Text" panose="02020603050405020304" pitchFamily="18" charset="0"/>
                <a:ea typeface="Verdana" panose="020B0604030504040204" pitchFamily="34" charset="0"/>
                <a:cs typeface="Verdana" panose="020B0604030504040204" pitchFamily="34" charset="0"/>
              </a:defRPr>
            </a:lvl1pPr>
            <a:lvl2pPr marL="457200" indent="0" algn="r">
              <a:buNone/>
              <a:defRPr lang="en-US" sz="2000" b="0" kern="1200" dirty="0">
                <a:solidFill>
                  <a:schemeClr val="bg1"/>
                </a:solidFill>
                <a:effectLst/>
                <a:latin typeface="STIX Two Text" panose="02020603050405020304" pitchFamily="18" charset="0"/>
                <a:ea typeface="Verdana" panose="020B0604030504040204" pitchFamily="34" charset="0"/>
                <a:cs typeface="Verdana" panose="020B0604030504040204" pitchFamily="34" charset="0"/>
              </a:defRPr>
            </a:lvl2pPr>
            <a:lvl3pPr marL="914400" indent="0" algn="r">
              <a:buNone/>
              <a:defRPr lang="en-US" sz="2000" b="0" kern="1200" dirty="0">
                <a:solidFill>
                  <a:schemeClr val="bg1"/>
                </a:solidFill>
                <a:effectLst/>
                <a:latin typeface="STIX Two Text" panose="02020603050405020304" pitchFamily="18" charset="0"/>
                <a:ea typeface="Verdana" panose="020B0604030504040204" pitchFamily="34" charset="0"/>
                <a:cs typeface="Verdana" panose="020B0604030504040204" pitchFamily="34" charset="0"/>
              </a:defRPr>
            </a:lvl3pPr>
            <a:lvl4pPr marL="1371600" indent="0" algn="r">
              <a:buNone/>
              <a:defRPr lang="en-US" sz="2000" b="0" kern="1200" dirty="0">
                <a:solidFill>
                  <a:schemeClr val="bg1"/>
                </a:solidFill>
                <a:effectLst/>
                <a:latin typeface="STIX Two Text" panose="02020603050405020304" pitchFamily="18" charset="0"/>
                <a:ea typeface="Verdana" panose="020B0604030504040204" pitchFamily="34" charset="0"/>
                <a:cs typeface="Verdana" panose="020B0604030504040204" pitchFamily="34" charset="0"/>
              </a:defRPr>
            </a:lvl4pPr>
            <a:lvl5pPr marL="1828800" indent="0" algn="r">
              <a:buNone/>
              <a:defRPr sz="2000" b="0">
                <a:solidFill>
                  <a:schemeClr val="bg1"/>
                </a:solidFill>
                <a:latin typeface="ArumSans 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Photo credit"/>
          <p:cNvSpPr>
            <a:spLocks noGrp="1"/>
          </p:cNvSpPr>
          <p:nvPr>
            <p:ph type="body" sz="quarter" idx="11" hasCustomPrompt="1"/>
          </p:nvPr>
        </p:nvSpPr>
        <p:spPr>
          <a:xfrm>
            <a:off x="6096000" y="6486525"/>
            <a:ext cx="3048000" cy="228600"/>
          </a:xfrm>
          <a:prstGeom prst="rect">
            <a:avLst/>
          </a:prstGeom>
        </p:spPr>
        <p:txBody>
          <a:bodyPr/>
          <a:lstStyle>
            <a:lvl1pPr marL="0" indent="0" algn="r">
              <a:buNone/>
              <a:defRPr sz="800" baseline="0">
                <a:solidFill>
                  <a:schemeClr val="bg1"/>
                </a:solidFill>
              </a:defRPr>
            </a:lvl1pPr>
          </a:lstStyle>
          <a:p>
            <a:pPr lvl="0"/>
            <a:r>
              <a:rPr lang="en-US" dirty="0"/>
              <a:t>Insert Photo Credit Here</a:t>
            </a:r>
          </a:p>
        </p:txBody>
      </p:sp>
    </p:spTree>
    <p:extLst>
      <p:ext uri="{BB962C8B-B14F-4D97-AF65-F5344CB8AC3E}">
        <p14:creationId xmlns:p14="http://schemas.microsoft.com/office/powerpoint/2010/main" val="34806866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Only Left">
    <p:spTree>
      <p:nvGrpSpPr>
        <p:cNvPr id="1" name=""/>
        <p:cNvGrpSpPr/>
        <p:nvPr/>
      </p:nvGrpSpPr>
      <p:grpSpPr>
        <a:xfrm>
          <a:off x="0" y="0"/>
          <a:ext cx="0" cy="0"/>
          <a:chOff x="0" y="0"/>
          <a:chExt cx="0" cy="0"/>
        </a:xfrm>
      </p:grpSpPr>
      <p:sp>
        <p:nvSpPr>
          <p:cNvPr id="8" name="Title background"/>
          <p:cNvSpPr/>
          <p:nvPr/>
        </p:nvSpPr>
        <p:spPr>
          <a:xfrm>
            <a:off x="0" y="2438400"/>
            <a:ext cx="4876800" cy="22098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Title 1"/>
          <p:cNvSpPr>
            <a:spLocks noGrp="1"/>
          </p:cNvSpPr>
          <p:nvPr>
            <p:ph type="ctrTitle"/>
          </p:nvPr>
        </p:nvSpPr>
        <p:spPr>
          <a:xfrm>
            <a:off x="152400" y="2590800"/>
            <a:ext cx="4724400" cy="1828800"/>
          </a:xfrm>
          <a:prstGeom prst="rect">
            <a:avLst/>
          </a:prstGeom>
          <a:effectLst>
            <a:outerShdw blurRad="50800" dist="38100" dir="5400000" algn="t" rotWithShape="0">
              <a:prstClr val="black">
                <a:alpha val="40000"/>
              </a:prstClr>
            </a:outerShdw>
          </a:effectLst>
        </p:spPr>
        <p:txBody>
          <a:bodyPr/>
          <a:lstStyle>
            <a:lvl1pPr algn="ctr" defTabSz="457200" rtl="0" eaLnBrk="1" latinLnBrk="0" hangingPunct="1">
              <a:spcBef>
                <a:spcPct val="0"/>
              </a:spcBef>
              <a:buNone/>
              <a:defRPr lang="en-US" sz="3600" b="1" kern="1200" dirty="0">
                <a:solidFill>
                  <a:schemeClr val="bg1"/>
                </a:solidFill>
                <a:latin typeface="+mj-lt"/>
                <a:ea typeface="+mj-ea"/>
                <a:cs typeface="+mj-cs"/>
              </a:defRPr>
            </a:lvl1pPr>
          </a:lstStyle>
          <a:p>
            <a:r>
              <a:rPr lang="en-US" dirty="0"/>
              <a:t>Click to edit Master title style</a:t>
            </a:r>
          </a:p>
        </p:txBody>
      </p:sp>
      <p:sp>
        <p:nvSpPr>
          <p:cNvPr id="4" name="Photo credit"/>
          <p:cNvSpPr>
            <a:spLocks noGrp="1"/>
          </p:cNvSpPr>
          <p:nvPr>
            <p:ph type="body" sz="quarter" idx="11" hasCustomPrompt="1"/>
          </p:nvPr>
        </p:nvSpPr>
        <p:spPr>
          <a:xfrm>
            <a:off x="6096000" y="6486525"/>
            <a:ext cx="3048000" cy="228600"/>
          </a:xfrm>
          <a:prstGeom prst="rect">
            <a:avLst/>
          </a:prstGeom>
        </p:spPr>
        <p:txBody>
          <a:bodyPr/>
          <a:lstStyle>
            <a:lvl1pPr marL="0" indent="0" algn="r">
              <a:buNone/>
              <a:defRPr sz="800" baseline="0">
                <a:solidFill>
                  <a:schemeClr val="bg1"/>
                </a:solidFill>
              </a:defRPr>
            </a:lvl1pPr>
          </a:lstStyle>
          <a:p>
            <a:pPr lvl="0"/>
            <a:r>
              <a:rPr lang="en-US" dirty="0"/>
              <a:t>Insert Photo Credit Here</a:t>
            </a:r>
          </a:p>
        </p:txBody>
      </p:sp>
      <p:sp>
        <p:nvSpPr>
          <p:cNvPr id="6" name="Rectangle 6"/>
          <p:cNvSpPr>
            <a:spLocks noGrp="1" noChangeArrowheads="1"/>
          </p:cNvSpPr>
          <p:nvPr>
            <p:ph type="sldNum" sz="quarter" idx="12"/>
          </p:nvPr>
        </p:nvSpPr>
        <p:spPr>
          <a:xfrm>
            <a:off x="8305800" y="6400800"/>
            <a:ext cx="838200" cy="381000"/>
          </a:xfrm>
          <a:prstGeom prst="rect">
            <a:avLst/>
          </a:prstGeom>
        </p:spPr>
        <p:txBody>
          <a:bodyPr/>
          <a:lstStyle>
            <a:lvl1pPr>
              <a:defRPr>
                <a:solidFill>
                  <a:schemeClr val="bg1"/>
                </a:solidFill>
              </a:defRPr>
            </a:lvl1pPr>
          </a:lstStyle>
          <a:p>
            <a:pPr>
              <a:defRPr/>
            </a:pPr>
            <a:r>
              <a:rPr lang="en-US" dirty="0" smtClean="0"/>
              <a:t>1-</a:t>
            </a:r>
            <a:fld id="{1837EFBA-6031-446B-9BE3-4ED7B501BA39}" type="slidenum">
              <a:rPr lang="en-US" smtClean="0"/>
              <a:pPr>
                <a:defRPr/>
              </a:pPr>
              <a:t>‹#›</a:t>
            </a:fld>
            <a:endParaRPr lang="en-US" dirty="0"/>
          </a:p>
        </p:txBody>
      </p:sp>
      <p:pic>
        <p:nvPicPr>
          <p:cNvPr id="3" name="Picture 2" descr="Edmonds10e19md_nm3.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05400" y="729702"/>
            <a:ext cx="3810000" cy="4985298"/>
          </a:xfrm>
          <a:prstGeom prst="rect">
            <a:avLst/>
          </a:prstGeom>
        </p:spPr>
      </p:pic>
    </p:spTree>
    <p:extLst>
      <p:ext uri="{BB962C8B-B14F-4D97-AF65-F5344CB8AC3E}">
        <p14:creationId xmlns:p14="http://schemas.microsoft.com/office/powerpoint/2010/main" val="3336828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Only Right">
    <p:spTree>
      <p:nvGrpSpPr>
        <p:cNvPr id="1" name=""/>
        <p:cNvGrpSpPr/>
        <p:nvPr/>
      </p:nvGrpSpPr>
      <p:grpSpPr>
        <a:xfrm>
          <a:off x="0" y="0"/>
          <a:ext cx="0" cy="0"/>
          <a:chOff x="0" y="0"/>
          <a:chExt cx="0" cy="0"/>
        </a:xfrm>
      </p:grpSpPr>
      <p:sp>
        <p:nvSpPr>
          <p:cNvPr id="8" name="Rectangle 7"/>
          <p:cNvSpPr/>
          <p:nvPr/>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Title 1"/>
          <p:cNvSpPr>
            <a:spLocks noGrp="1"/>
          </p:cNvSpPr>
          <p:nvPr>
            <p:ph type="ctrTitle"/>
          </p:nvPr>
        </p:nvSpPr>
        <p:spPr>
          <a:xfrm>
            <a:off x="3733800" y="3581400"/>
            <a:ext cx="5181600" cy="1371600"/>
          </a:xfrm>
          <a:prstGeom prst="rect">
            <a:avLst/>
          </a:prstGeom>
          <a:effectLst>
            <a:outerShdw blurRad="50800" dist="38100" dir="5400000" algn="t" rotWithShape="0">
              <a:prstClr val="black">
                <a:alpha val="40000"/>
              </a:prstClr>
            </a:outerShdw>
          </a:effectLst>
        </p:spPr>
        <p:txBody>
          <a:bodyPr/>
          <a:lstStyle>
            <a:lvl1pPr>
              <a:defRPr lang="en-US" sz="3600" b="1" kern="1200" dirty="0">
                <a:solidFill>
                  <a:schemeClr val="bg1"/>
                </a:solidFill>
                <a:latin typeface="+mj-lt"/>
                <a:ea typeface="+mj-ea"/>
                <a:cs typeface="+mj-cs"/>
              </a:defRPr>
            </a:lvl1pPr>
          </a:lstStyle>
          <a:p>
            <a:r>
              <a:rPr lang="en-US" dirty="0"/>
              <a:t>Click to edit Master title style</a:t>
            </a:r>
          </a:p>
        </p:txBody>
      </p:sp>
      <p:sp>
        <p:nvSpPr>
          <p:cNvPr id="4" name="Photo credit"/>
          <p:cNvSpPr>
            <a:spLocks noGrp="1"/>
          </p:cNvSpPr>
          <p:nvPr>
            <p:ph type="body" sz="quarter" idx="11" hasCustomPrompt="1"/>
          </p:nvPr>
        </p:nvSpPr>
        <p:spPr>
          <a:xfrm>
            <a:off x="6096000" y="6486525"/>
            <a:ext cx="3048000" cy="228600"/>
          </a:xfrm>
          <a:prstGeom prst="rect">
            <a:avLst/>
          </a:prstGeom>
        </p:spPr>
        <p:txBody>
          <a:bodyPr/>
          <a:lstStyle>
            <a:lvl1pPr marL="0" indent="0" algn="r">
              <a:buNone/>
              <a:defRPr sz="800" baseline="0">
                <a:solidFill>
                  <a:schemeClr val="bg1"/>
                </a:solidFill>
              </a:defRPr>
            </a:lvl1pPr>
          </a:lstStyle>
          <a:p>
            <a:pPr lvl="0"/>
            <a:r>
              <a:rPr lang="en-US" dirty="0"/>
              <a:t>Insert Photo Credit Here</a:t>
            </a:r>
          </a:p>
        </p:txBody>
      </p:sp>
    </p:spTree>
    <p:extLst>
      <p:ext uri="{BB962C8B-B14F-4D97-AF65-F5344CB8AC3E}">
        <p14:creationId xmlns:p14="http://schemas.microsoft.com/office/powerpoint/2010/main" val="28335032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2362200"/>
            <a:ext cx="8686800" cy="1752600"/>
          </a:xfrm>
          <a:prstGeom prst="rect">
            <a:avLst/>
          </a:prstGeom>
        </p:spPr>
        <p:txBody>
          <a:bodyPr/>
          <a:lstStyle>
            <a:lvl1pPr marL="0" indent="0" algn="ctr">
              <a:buNone/>
              <a:defRPr lang="en-US" sz="3600" b="0" kern="1200" dirty="0">
                <a:solidFill>
                  <a:schemeClr val="tx1"/>
                </a:solidFill>
                <a:latin typeface="+mj-lt"/>
                <a:ea typeface="Verdana" panose="020B0604030504040204" pitchFamily="34" charset="0"/>
                <a:cs typeface="Verdana" panose="020B060403050404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Photo credit"/>
          <p:cNvSpPr>
            <a:spLocks noGrp="1"/>
          </p:cNvSpPr>
          <p:nvPr>
            <p:ph type="body" sz="quarter" idx="10" hasCustomPrompt="1"/>
          </p:nvPr>
        </p:nvSpPr>
        <p:spPr>
          <a:xfrm>
            <a:off x="5867400" y="6553200"/>
            <a:ext cx="3276600" cy="152400"/>
          </a:xfrm>
          <a:prstGeom prst="rect">
            <a:avLst/>
          </a:prstGeom>
        </p:spPr>
        <p:txBody>
          <a:bodyPr anchor="ctr"/>
          <a:lstStyle>
            <a:lvl1pPr marL="0" indent="0" algn="r">
              <a:buNone/>
              <a:defRPr sz="800">
                <a:solidFill>
                  <a:schemeClr val="bg1"/>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
        <p:nvSpPr>
          <p:cNvPr id="4" name="Title 3"/>
          <p:cNvSpPr>
            <a:spLocks noGrp="1"/>
          </p:cNvSpPr>
          <p:nvPr>
            <p:ph type="title"/>
          </p:nvPr>
        </p:nvSpPr>
        <p:spPr>
          <a:xfrm>
            <a:off x="228600" y="1524000"/>
            <a:ext cx="8686800" cy="594360"/>
          </a:xfrm>
          <a:prstGeom prst="rect">
            <a:avLst/>
          </a:prstGeom>
        </p:spPr>
        <p:txBody>
          <a:bodyPr/>
          <a:lstStyle>
            <a:lvl1pPr>
              <a:defRPr lang="en-US" sz="4400" b="1" kern="1200" dirty="0">
                <a:solidFill>
                  <a:schemeClr val="bg2"/>
                </a:solidFill>
                <a:latin typeface="+mj-lt"/>
                <a:ea typeface="Verdana" panose="020B0604030504040204" pitchFamily="34" charset="0"/>
                <a:cs typeface="Verdana" panose="020B0604030504040204" pitchFamily="34" charset="0"/>
              </a:defRPr>
            </a:lvl1pPr>
          </a:lstStyle>
          <a:p>
            <a:r>
              <a:rPr lang="en-US" dirty="0" smtClean="0"/>
              <a:t>Click to edit Master title style</a:t>
            </a:r>
            <a:endParaRPr lang="en-US" dirty="0"/>
          </a:p>
        </p:txBody>
      </p:sp>
      <p:sp>
        <p:nvSpPr>
          <p:cNvPr id="6" name="Rectangle 6"/>
          <p:cNvSpPr>
            <a:spLocks noGrp="1" noChangeArrowheads="1"/>
          </p:cNvSpPr>
          <p:nvPr>
            <p:ph type="sldNum" sz="quarter" idx="11"/>
          </p:nvPr>
        </p:nvSpPr>
        <p:spPr>
          <a:xfrm>
            <a:off x="8305800" y="6400800"/>
            <a:ext cx="838200" cy="381000"/>
          </a:xfrm>
          <a:prstGeom prst="rect">
            <a:avLst/>
          </a:prstGeom>
        </p:spPr>
        <p:txBody>
          <a:bodyPr/>
          <a:lstStyle>
            <a:lvl1pPr>
              <a:defRPr>
                <a:solidFill>
                  <a:schemeClr val="bg1"/>
                </a:solidFill>
              </a:defRPr>
            </a:lvl1pPr>
          </a:lstStyle>
          <a:p>
            <a:pPr>
              <a:defRPr/>
            </a:pPr>
            <a:r>
              <a:rPr lang="en-US" dirty="0" smtClean="0"/>
              <a:t>1-</a:t>
            </a:r>
            <a:fld id="{1837EFBA-6031-446B-9BE3-4ED7B501BA39}" type="slidenum">
              <a:rPr lang="en-US" smtClean="0"/>
              <a:pPr>
                <a:defRPr/>
              </a:pPr>
              <a:t>‹#›</a:t>
            </a:fld>
            <a:endParaRPr lang="en-US" dirty="0"/>
          </a:p>
        </p:txBody>
      </p:sp>
    </p:spTree>
    <p:extLst>
      <p:ext uri="{BB962C8B-B14F-4D97-AF65-F5344CB8AC3E}">
        <p14:creationId xmlns:p14="http://schemas.microsoft.com/office/powerpoint/2010/main" val="3859920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O">
    <p:spTree>
      <p:nvGrpSpPr>
        <p:cNvPr id="1" name=""/>
        <p:cNvGrpSpPr/>
        <p:nvPr/>
      </p:nvGrpSpPr>
      <p:grpSpPr>
        <a:xfrm>
          <a:off x="0" y="0"/>
          <a:ext cx="0" cy="0"/>
          <a:chOff x="0" y="0"/>
          <a:chExt cx="0" cy="0"/>
        </a:xfrm>
      </p:grpSpPr>
      <p:sp>
        <p:nvSpPr>
          <p:cNvPr id="5" name="Photo credit"/>
          <p:cNvSpPr>
            <a:spLocks noGrp="1"/>
          </p:cNvSpPr>
          <p:nvPr>
            <p:ph type="body" sz="quarter" idx="10" hasCustomPrompt="1"/>
          </p:nvPr>
        </p:nvSpPr>
        <p:spPr>
          <a:xfrm>
            <a:off x="5867400" y="6553200"/>
            <a:ext cx="3276600" cy="152400"/>
          </a:xfrm>
          <a:prstGeom prst="rect">
            <a:avLst/>
          </a:prstGeom>
        </p:spPr>
        <p:txBody>
          <a:bodyPr anchor="ctr"/>
          <a:lstStyle>
            <a:lvl1pPr marL="0" indent="0" algn="r">
              <a:buNone/>
              <a:defRPr sz="800">
                <a:solidFill>
                  <a:schemeClr val="bg1"/>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
        <p:nvSpPr>
          <p:cNvPr id="4" name="Title 3"/>
          <p:cNvSpPr>
            <a:spLocks noGrp="1"/>
          </p:cNvSpPr>
          <p:nvPr>
            <p:ph type="title"/>
          </p:nvPr>
        </p:nvSpPr>
        <p:spPr>
          <a:xfrm>
            <a:off x="228600" y="2362200"/>
            <a:ext cx="8686800" cy="1752600"/>
          </a:xfrm>
          <a:prstGeom prst="rect">
            <a:avLst/>
          </a:prstGeom>
        </p:spPr>
        <p:txBody>
          <a:bodyPr/>
          <a:lstStyle>
            <a:lvl1pPr>
              <a:defRPr lang="en-US" sz="4000" b="1" kern="1200" dirty="0">
                <a:solidFill>
                  <a:schemeClr val="bg2"/>
                </a:solidFill>
                <a:latin typeface="+mj-lt"/>
                <a:ea typeface="Verdana" panose="020B0604030504040204" pitchFamily="34" charset="0"/>
                <a:cs typeface="Verdana" panose="020B0604030504040204" pitchFamily="34" charset="0"/>
              </a:defRPr>
            </a:lvl1pPr>
          </a:lstStyle>
          <a:p>
            <a:r>
              <a:rPr lang="en-US" dirty="0" smtClean="0"/>
              <a:t>Click to edit Master title style</a:t>
            </a:r>
            <a:endParaRPr lang="en-US" dirty="0"/>
          </a:p>
        </p:txBody>
      </p:sp>
      <p:sp>
        <p:nvSpPr>
          <p:cNvPr id="6" name="Rectangle 6"/>
          <p:cNvSpPr>
            <a:spLocks noGrp="1" noChangeArrowheads="1"/>
          </p:cNvSpPr>
          <p:nvPr>
            <p:ph type="sldNum" sz="quarter" idx="11"/>
          </p:nvPr>
        </p:nvSpPr>
        <p:spPr>
          <a:xfrm>
            <a:off x="8305800" y="6400800"/>
            <a:ext cx="838200" cy="381000"/>
          </a:xfrm>
          <a:prstGeom prst="rect">
            <a:avLst/>
          </a:prstGeom>
        </p:spPr>
        <p:txBody>
          <a:bodyPr/>
          <a:lstStyle>
            <a:lvl1pPr>
              <a:defRPr>
                <a:solidFill>
                  <a:schemeClr val="bg1"/>
                </a:solidFill>
              </a:defRPr>
            </a:lvl1pPr>
          </a:lstStyle>
          <a:p>
            <a:pPr>
              <a:defRPr/>
            </a:pPr>
            <a:r>
              <a:rPr lang="en-US" dirty="0" smtClean="0"/>
              <a:t>1-</a:t>
            </a:r>
            <a:fld id="{1837EFBA-6031-446B-9BE3-4ED7B501BA39}" type="slidenum">
              <a:rPr lang="en-US" smtClean="0"/>
              <a:pPr>
                <a:defRPr/>
              </a:pPr>
              <a:t>‹#›</a:t>
            </a:fld>
            <a:endParaRPr lang="en-US" dirty="0"/>
          </a:p>
        </p:txBody>
      </p:sp>
    </p:spTree>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lor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4406900"/>
            <a:ext cx="7772400" cy="1362075"/>
          </a:xfrm>
          <a:prstGeom prst="rect">
            <a:avLst/>
          </a:prstGeom>
        </p:spPr>
        <p:txBody>
          <a:bodyPr anchor="t"/>
          <a:lstStyle>
            <a:lvl1pPr algn="l">
              <a:defRPr lang="en-US" sz="4400" b="1" kern="1200" dirty="0">
                <a:solidFill>
                  <a:schemeClr val="bg2"/>
                </a:solidFill>
                <a:latin typeface="+mj-lt"/>
                <a:ea typeface="Verdana" panose="020B0604030504040204" pitchFamily="34" charset="0"/>
                <a:cs typeface="Verdana" panose="020B0604030504040204" pitchFamily="34" charset="0"/>
              </a:defRPr>
            </a:lvl1pPr>
          </a:lstStyle>
          <a:p>
            <a:r>
              <a:rPr lang="en-US" dirty="0"/>
              <a:t>Click to edit Master title style</a:t>
            </a:r>
          </a:p>
        </p:txBody>
      </p:sp>
      <p:sp>
        <p:nvSpPr>
          <p:cNvPr id="3" name="Text Placeholder 2"/>
          <p:cNvSpPr>
            <a:spLocks noGrp="1"/>
          </p:cNvSpPr>
          <p:nvPr>
            <p:ph type="body" idx="1"/>
          </p:nvPr>
        </p:nvSpPr>
        <p:spPr>
          <a:xfrm>
            <a:off x="685800" y="2906714"/>
            <a:ext cx="7772400" cy="1500187"/>
          </a:xfrm>
          <a:prstGeom prst="rect">
            <a:avLst/>
          </a:prstGeom>
        </p:spPr>
        <p:txBody>
          <a:bodyPr anchor="b"/>
          <a:lstStyle>
            <a:lvl1pPr marL="0" indent="0">
              <a:buNone/>
              <a:defRPr lang="en-US" sz="2000" b="0" kern="1200" dirty="0">
                <a:solidFill>
                  <a:schemeClr val="accent3"/>
                </a:solidFill>
                <a:latin typeface="+mj-lt"/>
                <a:ea typeface="Verdana" panose="020B0604030504040204" pitchFamily="34" charset="0"/>
                <a:cs typeface="Verdana" panose="020B060403050404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5" name="Photo credit"/>
          <p:cNvSpPr>
            <a:spLocks noGrp="1"/>
          </p:cNvSpPr>
          <p:nvPr>
            <p:ph type="body" sz="quarter" idx="10" hasCustomPrompt="1"/>
          </p:nvPr>
        </p:nvSpPr>
        <p:spPr>
          <a:xfrm>
            <a:off x="5867400" y="6553200"/>
            <a:ext cx="3276600" cy="152400"/>
          </a:xfrm>
          <a:prstGeom prst="rect">
            <a:avLst/>
          </a:prstGeom>
        </p:spPr>
        <p:txBody>
          <a:bodyPr anchor="ctr"/>
          <a:lstStyle>
            <a:lvl1pPr marL="0" indent="0" algn="r">
              <a:buNone/>
              <a:defRPr sz="800">
                <a:solidFill>
                  <a:schemeClr val="bg1"/>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
        <p:nvSpPr>
          <p:cNvPr id="6" name="Rectangle 6"/>
          <p:cNvSpPr>
            <a:spLocks noGrp="1" noChangeArrowheads="1"/>
          </p:cNvSpPr>
          <p:nvPr>
            <p:ph type="sldNum" sz="quarter" idx="11"/>
          </p:nvPr>
        </p:nvSpPr>
        <p:spPr>
          <a:xfrm>
            <a:off x="8305800" y="6400800"/>
            <a:ext cx="838200" cy="381000"/>
          </a:xfrm>
          <a:prstGeom prst="rect">
            <a:avLst/>
          </a:prstGeom>
        </p:spPr>
        <p:txBody>
          <a:bodyPr/>
          <a:lstStyle>
            <a:lvl1pPr>
              <a:defRPr>
                <a:solidFill>
                  <a:schemeClr val="bg1"/>
                </a:solidFill>
              </a:defRPr>
            </a:lvl1pPr>
          </a:lstStyle>
          <a:p>
            <a:pPr>
              <a:defRPr/>
            </a:pPr>
            <a:r>
              <a:rPr lang="en-US" dirty="0" smtClean="0"/>
              <a:t>1-</a:t>
            </a:r>
            <a:fld id="{1837EFBA-6031-446B-9BE3-4ED7B501BA39}" type="slidenum">
              <a:rPr lang="en-US" smtClean="0"/>
              <a:pPr>
                <a:defRPr/>
              </a:pPr>
              <a:t>‹#›</a:t>
            </a:fld>
            <a:endParaRPr lang="en-US" dirty="0"/>
          </a:p>
        </p:txBody>
      </p:sp>
    </p:spTree>
    <p:extLst>
      <p:ext uri="{BB962C8B-B14F-4D97-AF65-F5344CB8AC3E}">
        <p14:creationId xmlns:p14="http://schemas.microsoft.com/office/powerpoint/2010/main" val="10755641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lor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8229600" cy="609600"/>
          </a:xfrm>
          <a:prstGeom prst="rect">
            <a:avLst/>
          </a:prstGeom>
        </p:spPr>
        <p:txBody>
          <a:bodyPr/>
          <a:lstStyle>
            <a:lvl1pPr>
              <a:defRPr lang="en-US" sz="4000" b="1" kern="1200" dirty="0">
                <a:solidFill>
                  <a:schemeClr val="bg2"/>
                </a:solidFill>
                <a:latin typeface="+mj-lt"/>
                <a:ea typeface="Verdana" panose="020B0604030504040204" pitchFamily="34" charset="0"/>
                <a:cs typeface="Verdana" panose="020B0604030504040204" pitchFamily="34" charset="0"/>
              </a:defRPr>
            </a:lvl1pPr>
          </a:lstStyle>
          <a:p>
            <a:r>
              <a:rPr lang="en-US" dirty="0"/>
              <a:t>Click to edit Master title style</a:t>
            </a:r>
          </a:p>
        </p:txBody>
      </p:sp>
      <p:sp>
        <p:nvSpPr>
          <p:cNvPr id="3" name="Content Placeholder 1"/>
          <p:cNvSpPr>
            <a:spLocks noGrp="1"/>
          </p:cNvSpPr>
          <p:nvPr>
            <p:ph idx="1"/>
          </p:nvPr>
        </p:nvSpPr>
        <p:spPr>
          <a:xfrm>
            <a:off x="457200" y="1219200"/>
            <a:ext cx="8229600" cy="4724399"/>
          </a:xfrm>
          <a:prstGeom prst="rect">
            <a:avLst/>
          </a:prstGeom>
        </p:spPr>
        <p:txBody>
          <a:bodyPr/>
          <a:lstStyle>
            <a:lvl1pPr>
              <a:spcAft>
                <a:spcPts val="800"/>
              </a:spcAft>
              <a:defRPr lang="en-US" sz="2600" b="0" kern="1200" dirty="0">
                <a:solidFill>
                  <a:schemeClr val="tx1"/>
                </a:solidFill>
                <a:latin typeface="+mn-lt"/>
                <a:ea typeface="Verdana" panose="020B0604030504040204" pitchFamily="34" charset="0"/>
                <a:cs typeface="Verdana" panose="020B0604030504040204" pitchFamily="34" charset="0"/>
              </a:defRPr>
            </a:lvl1pPr>
            <a:lvl2pPr>
              <a:spcAft>
                <a:spcPts val="800"/>
              </a:spcAft>
              <a:defRPr lang="en-US" sz="2000" b="0" kern="1200" dirty="0">
                <a:solidFill>
                  <a:schemeClr val="tx1"/>
                </a:solidFill>
                <a:latin typeface="+mn-lt"/>
                <a:ea typeface="Verdana" panose="020B0604030504040204" pitchFamily="34" charset="0"/>
                <a:cs typeface="Verdana" panose="020B0604030504040204" pitchFamily="34" charset="0"/>
              </a:defRPr>
            </a:lvl2pPr>
            <a:lvl3pPr>
              <a:spcAft>
                <a:spcPts val="800"/>
              </a:spcAft>
              <a:defRPr lang="en-US" sz="1800" b="0" kern="1200" dirty="0">
                <a:solidFill>
                  <a:schemeClr val="tx1"/>
                </a:solidFill>
                <a:latin typeface="+mn-lt"/>
                <a:ea typeface="Verdana" panose="020B0604030504040204" pitchFamily="34" charset="0"/>
                <a:cs typeface="Verdana" panose="020B0604030504040204" pitchFamily="34" charset="0"/>
              </a:defRPr>
            </a:lvl3pPr>
            <a:lvl4pPr>
              <a:spcAft>
                <a:spcPts val="800"/>
              </a:spcAft>
              <a:defRPr lang="en-US" sz="1600" b="0" kern="1200" dirty="0">
                <a:solidFill>
                  <a:schemeClr val="tx1"/>
                </a:solidFill>
                <a:latin typeface="+mn-lt"/>
                <a:ea typeface="Verdana" panose="020B0604030504040204" pitchFamily="34" charset="0"/>
                <a:cs typeface="Verdana" panose="020B0604030504040204" pitchFamily="34" charset="0"/>
              </a:defRPr>
            </a:lvl4pPr>
            <a:lvl5pPr>
              <a:spcAft>
                <a:spcPts val="800"/>
              </a:spcAft>
              <a:defRPr lang="en-US" sz="1600" b="0" kern="1200" dirty="0">
                <a:solidFill>
                  <a:schemeClr val="tx1"/>
                </a:solidFill>
                <a:latin typeface="+mn-lt"/>
                <a:ea typeface="Verdana" panose="020B0604030504040204" pitchFamily="34" charset="0"/>
                <a:cs typeface="Verdana" panose="020B0604030504040204" pitchFamily="34" charset="0"/>
              </a:defRPr>
            </a:lvl5pPr>
          </a:lstStyle>
          <a:p>
            <a:pPr lvl="0"/>
            <a:r>
              <a:rPr lang="en-US" dirty="0"/>
              <a:t>Click to edit Master text </a:t>
            </a:r>
            <a:r>
              <a:rPr lang="en-US" dirty="0" smtClean="0"/>
              <a:t>styles</a:t>
            </a:r>
          </a:p>
          <a:p>
            <a:pPr lvl="1"/>
            <a:r>
              <a:rPr lang="en-US" dirty="0" smtClean="0"/>
              <a:t>Second level</a:t>
            </a:r>
          </a:p>
          <a:p>
            <a:pPr lvl="2"/>
            <a:r>
              <a:rPr lang="en-US" dirty="0" smtClean="0"/>
              <a:t>Third </a:t>
            </a:r>
            <a:r>
              <a:rPr lang="en-US" dirty="0"/>
              <a:t>level</a:t>
            </a:r>
          </a:p>
          <a:p>
            <a:pPr lvl="3"/>
            <a:r>
              <a:rPr lang="en-US" dirty="0"/>
              <a:t>Fourth level</a:t>
            </a:r>
          </a:p>
          <a:p>
            <a:pPr lvl="4"/>
            <a:r>
              <a:rPr lang="en-US" dirty="0"/>
              <a:t>Fifth level</a:t>
            </a:r>
          </a:p>
        </p:txBody>
      </p:sp>
      <p:sp>
        <p:nvSpPr>
          <p:cNvPr id="5" name="Text Placeholder 6"/>
          <p:cNvSpPr>
            <a:spLocks noGrp="1"/>
          </p:cNvSpPr>
          <p:nvPr>
            <p:ph type="body" sz="quarter" idx="10" hasCustomPrompt="1"/>
          </p:nvPr>
        </p:nvSpPr>
        <p:spPr>
          <a:xfrm>
            <a:off x="5867400" y="6553200"/>
            <a:ext cx="3276600" cy="152400"/>
          </a:xfrm>
          <a:prstGeom prst="rect">
            <a:avLst/>
          </a:prstGeom>
        </p:spPr>
        <p:txBody>
          <a:bodyPr anchor="ctr"/>
          <a:lstStyle>
            <a:lvl1pPr marL="0" indent="0" algn="r">
              <a:buNone/>
              <a:defRPr sz="800">
                <a:solidFill>
                  <a:schemeClr val="bg1"/>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
        <p:nvSpPr>
          <p:cNvPr id="7" name="Text Placeholder 3"/>
          <p:cNvSpPr>
            <a:spLocks noGrp="1"/>
          </p:cNvSpPr>
          <p:nvPr>
            <p:ph type="body" sz="quarter" idx="12" hasCustomPrompt="1"/>
          </p:nvPr>
        </p:nvSpPr>
        <p:spPr>
          <a:xfrm>
            <a:off x="3810000" y="6019800"/>
            <a:ext cx="1524000" cy="228600"/>
          </a:xfrm>
          <a:prstGeom prst="rect">
            <a:avLst/>
          </a:prstGeom>
        </p:spPr>
        <p:txBody>
          <a:bodyPr/>
          <a:lstStyle>
            <a:lvl1pPr marL="0" indent="0">
              <a:buNone/>
              <a:defRPr sz="800"/>
            </a:lvl1pPr>
          </a:lstStyle>
          <a:p>
            <a:pPr lvl="0"/>
            <a:r>
              <a:rPr lang="en-US" dirty="0"/>
              <a:t>Jump to long image description</a:t>
            </a:r>
          </a:p>
        </p:txBody>
      </p:sp>
      <p:sp>
        <p:nvSpPr>
          <p:cNvPr id="6" name="Rectangle 6"/>
          <p:cNvSpPr>
            <a:spLocks noGrp="1" noChangeArrowheads="1"/>
          </p:cNvSpPr>
          <p:nvPr>
            <p:ph type="sldNum" sz="quarter" idx="11"/>
          </p:nvPr>
        </p:nvSpPr>
        <p:spPr>
          <a:xfrm>
            <a:off x="8305800" y="6400800"/>
            <a:ext cx="838200" cy="381000"/>
          </a:xfrm>
          <a:prstGeom prst="rect">
            <a:avLst/>
          </a:prstGeom>
        </p:spPr>
        <p:txBody>
          <a:bodyPr/>
          <a:lstStyle>
            <a:lvl1pPr>
              <a:defRPr>
                <a:solidFill>
                  <a:schemeClr val="bg1"/>
                </a:solidFill>
              </a:defRPr>
            </a:lvl1pPr>
          </a:lstStyle>
          <a:p>
            <a:pPr>
              <a:defRPr/>
            </a:pPr>
            <a:r>
              <a:rPr lang="en-US" dirty="0" smtClean="0"/>
              <a:t>1-</a:t>
            </a:r>
            <a:fld id="{1837EFBA-6031-446B-9BE3-4ED7B501BA39}" type="slidenum">
              <a:rPr lang="en-US" smtClean="0"/>
              <a:pPr>
                <a:defRPr/>
              </a:pPr>
              <a:t>‹#›</a:t>
            </a:fld>
            <a:endParaRPr lang="en-US" dirty="0"/>
          </a:p>
        </p:txBody>
      </p:sp>
    </p:spTree>
    <p:extLst>
      <p:ext uri="{BB962C8B-B14F-4D97-AF65-F5344CB8AC3E}">
        <p14:creationId xmlns:p14="http://schemas.microsoft.com/office/powerpoint/2010/main" val="7990722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hf hdr="0" ftr="0" dt="0"/>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6" Type="http://schemas.openxmlformats.org/officeDocument/2006/relationships/image" Target="../media/image1.png"/><Relationship Id="rId17"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Picture 9" descr="Logo: McGraw-Hill Education"/>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0" y="0"/>
            <a:ext cx="762000" cy="762000"/>
          </a:xfrm>
          <a:prstGeom prst="rect">
            <a:avLst/>
          </a:prstGeom>
        </p:spPr>
      </p:pic>
      <p:sp>
        <p:nvSpPr>
          <p:cNvPr id="13" name="Rectangle 12"/>
          <p:cNvSpPr/>
          <p:nvPr/>
        </p:nvSpPr>
        <p:spPr>
          <a:xfrm>
            <a:off x="0" y="6248400"/>
            <a:ext cx="9144000" cy="503767"/>
          </a:xfrm>
          <a:prstGeom prst="rect">
            <a:avLst/>
          </a:prstGeom>
          <a:solidFill>
            <a:srgbClr val="C30C2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endParaRPr>
          </a:p>
        </p:txBody>
      </p:sp>
      <p:pic>
        <p:nvPicPr>
          <p:cNvPr id="12" name="Picture 11" descr="Tagline: Because learning changes everything.™"/>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53481" y="6351925"/>
            <a:ext cx="3223119" cy="272375"/>
          </a:xfrm>
          <a:prstGeom prst="rect">
            <a:avLst/>
          </a:prstGeom>
        </p:spPr>
      </p:pic>
      <p:sp>
        <p:nvSpPr>
          <p:cNvPr id="14" name="Text Placeholder 2" descr="©McGraw-Hill Education. All rights reserved. Authorized only for instructor use in the classroom.  No reproduction or further distribution permitted without the prior written consent of McGraw-Hill Education.&#10;"/>
          <p:cNvSpPr txBox="1">
            <a:spLocks/>
          </p:cNvSpPr>
          <p:nvPr/>
        </p:nvSpPr>
        <p:spPr>
          <a:xfrm>
            <a:off x="0" y="6711696"/>
            <a:ext cx="9144000" cy="17175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3200" b="0" i="0" u="none" strike="noStrike" kern="1200" cap="none" spc="0" normalizeH="0" baseline="0" noProof="0" dirty="0" smtClean="0">
                <a:ln>
                  <a:noFill/>
                </a:ln>
                <a:solidFill>
                  <a:srgbClr val="6A6A6A"/>
                </a:solidFill>
                <a:effectLst/>
                <a:uLnTx/>
                <a:uFillTx/>
                <a:latin typeface="+mn-lt"/>
                <a:ea typeface="+mn-ea"/>
                <a:cs typeface="+mn-cs"/>
              </a:rPr>
              <a:t>Copyright ©2019 McGraw-Hill Education. All rights reserved. No reproduction or distribution without the prior written consent of McGraw-Hill Education.</a:t>
            </a:r>
            <a:endParaRPr kumimoji="0" lang="en-US" sz="3200" b="0" i="0" u="none" strike="noStrike" kern="1200" cap="none" spc="0" normalizeH="0" baseline="0" noProof="0" dirty="0">
              <a:ln>
                <a:noFill/>
              </a:ln>
              <a:solidFill>
                <a:srgbClr val="6A6A6A"/>
              </a:solidFill>
              <a:effectLst/>
              <a:uLnTx/>
              <a:uFillTx/>
              <a:latin typeface="+mn-lt"/>
              <a:ea typeface="+mn-ea"/>
              <a:cs typeface="+mn-cs"/>
            </a:endParaRPr>
          </a:p>
        </p:txBody>
      </p:sp>
    </p:spTree>
    <p:extLst>
      <p:ext uri="{BB962C8B-B14F-4D97-AF65-F5344CB8AC3E}">
        <p14:creationId xmlns:p14="http://schemas.microsoft.com/office/powerpoint/2010/main" val="1066235593"/>
      </p:ext>
    </p:extLst>
  </p:cSld>
  <p:clrMap bg1="lt1" tx1="dk1" bg2="lt2" tx2="dk2" accent1="accent1" accent2="accent2" accent3="accent3" accent4="accent4" accent5="accent5" accent6="accent6" hlink="hlink" folHlink="folHlink"/>
  <p:sldLayoutIdLst>
    <p:sldLayoutId id="2147483672" r:id="rId1"/>
    <p:sldLayoutId id="2147483687" r:id="rId2"/>
    <p:sldLayoutId id="2147483673" r:id="rId3"/>
    <p:sldLayoutId id="2147483674" r:id="rId4"/>
    <p:sldLayoutId id="2147483675" r:id="rId5"/>
    <p:sldLayoutId id="2147483676" r:id="rId6"/>
    <p:sldLayoutId id="2147483686" r:id="rId7"/>
    <p:sldLayoutId id="2147483677" r:id="rId8"/>
    <p:sldLayoutId id="2147483678" r:id="rId9"/>
    <p:sldLayoutId id="2147483679" r:id="rId10"/>
    <p:sldLayoutId id="2147483680" r:id="rId11"/>
    <p:sldLayoutId id="2147483681" r:id="rId12"/>
    <p:sldLayoutId id="2147483683" r:id="rId13"/>
    <p:sldLayoutId id="2147483685" r:id="rId14"/>
  </p:sldLayoutIdLst>
  <mc:AlternateContent xmlns:mc="http://schemas.openxmlformats.org/markup-compatibility/2006" xmlns:p14="http://schemas.microsoft.com/office/powerpoint/2010/main">
    <mc:Choice Requires="p14">
      <p:transition p14:dur="0"/>
    </mc:Choice>
    <mc:Fallback xmlns="">
      <p:transition/>
    </mc:Fallback>
  </mc:AlternateConten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5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5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5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5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2667000"/>
            <a:ext cx="4876800" cy="1371600"/>
          </a:xfrm>
        </p:spPr>
        <p:txBody>
          <a:bodyPr/>
          <a:lstStyle/>
          <a:p>
            <a:r>
              <a:rPr lang="en-US" dirty="0" smtClean="0"/>
              <a:t>Chapter 1</a:t>
            </a:r>
            <a:br>
              <a:rPr lang="en-US" dirty="0" smtClean="0"/>
            </a:br>
            <a:r>
              <a:rPr lang="en-US" dirty="0" smtClean="0"/>
              <a:t>An Introduction to Accounting</a:t>
            </a:r>
            <a:endParaRPr lang="en-US" dirty="0"/>
          </a:p>
        </p:txBody>
      </p:sp>
      <p:sp>
        <p:nvSpPr>
          <p:cNvPr id="2" name="Text Placeholder 1"/>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31623273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E11B1A1-185E-4617-8C25-C45AB884C3FC}"/>
              </a:ext>
            </a:extLst>
          </p:cNvPr>
          <p:cNvSpPr>
            <a:spLocks noGrp="1"/>
          </p:cNvSpPr>
          <p:nvPr>
            <p:ph type="title"/>
          </p:nvPr>
        </p:nvSpPr>
        <p:spPr/>
        <p:txBody>
          <a:bodyPr/>
          <a:lstStyle/>
          <a:p>
            <a:r>
              <a:rPr lang="en-US" smtClean="0"/>
              <a:t>Types of Accounting Information</a:t>
            </a:r>
            <a:endParaRPr lang="en-US" dirty="0"/>
          </a:p>
        </p:txBody>
      </p:sp>
      <p:sp>
        <p:nvSpPr>
          <p:cNvPr id="4" name="Content Placeholder 3"/>
          <p:cNvSpPr>
            <a:spLocks noGrp="1"/>
          </p:cNvSpPr>
          <p:nvPr>
            <p:ph idx="1"/>
          </p:nvPr>
        </p:nvSpPr>
        <p:spPr/>
        <p:txBody>
          <a:bodyPr/>
          <a:lstStyle/>
          <a:p>
            <a:r>
              <a:rPr lang="es-ES_tradnl" dirty="0" smtClean="0"/>
              <a:t>​</a:t>
            </a:r>
            <a:r>
              <a:rPr lang="en-US" b="1" dirty="0" smtClean="0">
                <a:solidFill>
                  <a:schemeClr val="bg2"/>
                </a:solidFill>
              </a:rPr>
              <a:t>Financial Accounting</a:t>
            </a:r>
            <a:r>
              <a:rPr lang="en-US" dirty="0" smtClean="0"/>
              <a:t> is focused on the needs of </a:t>
            </a:r>
            <a:r>
              <a:rPr lang="en-US" i="1" dirty="0" smtClean="0">
                <a:solidFill>
                  <a:schemeClr val="bg2"/>
                </a:solidFill>
              </a:rPr>
              <a:t>external</a:t>
            </a:r>
            <a:r>
              <a:rPr lang="en-US" dirty="0" smtClean="0"/>
              <a:t> users.</a:t>
            </a:r>
          </a:p>
          <a:p>
            <a:r>
              <a:rPr lang="es-ES_tradnl" dirty="0" smtClean="0"/>
              <a:t>​</a:t>
            </a:r>
            <a:r>
              <a:rPr lang="en-US" b="1" dirty="0" smtClean="0">
                <a:solidFill>
                  <a:schemeClr val="bg2"/>
                </a:solidFill>
              </a:rPr>
              <a:t>Managerial Accounting </a:t>
            </a:r>
            <a:r>
              <a:rPr lang="en-US" dirty="0" smtClean="0"/>
              <a:t>is focused on the needs of </a:t>
            </a:r>
            <a:r>
              <a:rPr lang="en-US" i="1" dirty="0" smtClean="0">
                <a:solidFill>
                  <a:schemeClr val="bg2"/>
                </a:solidFill>
              </a:rPr>
              <a:t>internal</a:t>
            </a:r>
            <a:r>
              <a:rPr lang="en-US" dirty="0" smtClean="0">
                <a:solidFill>
                  <a:schemeClr val="bg2"/>
                </a:solidFill>
              </a:rPr>
              <a:t> </a:t>
            </a:r>
            <a:r>
              <a:rPr lang="en-US" dirty="0" smtClean="0"/>
              <a:t>users.</a:t>
            </a:r>
          </a:p>
          <a:p>
            <a:endParaRPr lang="en-US" dirty="0"/>
          </a:p>
        </p:txBody>
      </p:sp>
      <p:sp>
        <p:nvSpPr>
          <p:cNvPr id="3" name="Slide Number Placeholder 2">
            <a:extLst>
              <a:ext uri="{FF2B5EF4-FFF2-40B4-BE49-F238E27FC236}">
                <a16:creationId xmlns:a16="http://schemas.microsoft.com/office/drawing/2014/main" xmlns="" id="{BFA825BC-8F8C-41A0-BE25-A8D6C228FC70}"/>
              </a:ext>
            </a:extLst>
          </p:cNvPr>
          <p:cNvSpPr>
            <a:spLocks noGrp="1"/>
          </p:cNvSpPr>
          <p:nvPr>
            <p:ph type="sldNum" sz="quarter" idx="11"/>
          </p:nvPr>
        </p:nvSpPr>
        <p:spPr/>
        <p:txBody>
          <a:bodyPr/>
          <a:lstStyle/>
          <a:p>
            <a:r>
              <a:rPr lang="en-US" smtClean="0"/>
              <a:t>  1-</a:t>
            </a:r>
            <a:fld id="{46321AFE-697E-4E2F-A913-F41F40876EEB}" type="slidenum">
              <a:rPr lang="en-US" smtClean="0"/>
              <a:pPr/>
              <a:t>9</a:t>
            </a:fld>
            <a:endParaRPr lang="en-US" dirty="0"/>
          </a:p>
        </p:txBody>
      </p:sp>
    </p:spTree>
    <p:extLst>
      <p:ext uri="{BB962C8B-B14F-4D97-AF65-F5344CB8AC3E}">
        <p14:creationId xmlns:p14="http://schemas.microsoft.com/office/powerpoint/2010/main" val="41992589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r>
              <a:rPr lang="en-US" smtClean="0"/>
              <a:t>Non-Business Resource Allocation</a:t>
            </a:r>
            <a:endParaRPr lang="en-US" dirty="0"/>
          </a:p>
        </p:txBody>
      </p:sp>
      <p:sp>
        <p:nvSpPr>
          <p:cNvPr id="2" name="Content Placeholder 1"/>
          <p:cNvSpPr>
            <a:spLocks noGrp="1"/>
          </p:cNvSpPr>
          <p:nvPr>
            <p:ph idx="1"/>
          </p:nvPr>
        </p:nvSpPr>
        <p:spPr/>
        <p:txBody>
          <a:bodyPr/>
          <a:lstStyle/>
          <a:p>
            <a:r>
              <a:rPr lang="en-US" smtClean="0"/>
              <a:t>Not all entities allocate resources based on profitability. Organizations that are not motivated by profit are called not-for-profit entities. </a:t>
            </a:r>
          </a:p>
          <a:p>
            <a:r>
              <a:rPr lang="en-US" smtClean="0"/>
              <a:t>Government, foundations, religious groups, the Peace Corps, and various benevolent organizations allocate resources based on humanitarian concerns. Some of these include the Red Cross and the Salvation Army.</a:t>
            </a:r>
            <a:br>
              <a:rPr lang="en-US" smtClean="0"/>
            </a:br>
            <a:endParaRPr lang="en-US" smtClean="0"/>
          </a:p>
          <a:p>
            <a:endParaRPr lang="en-US" dirty="0"/>
          </a:p>
        </p:txBody>
      </p:sp>
      <p:sp>
        <p:nvSpPr>
          <p:cNvPr id="29698" name="Slide Number Placeholder 2"/>
          <p:cNvSpPr>
            <a:spLocks noGrp="1"/>
          </p:cNvSpPr>
          <p:nvPr>
            <p:ph type="sldNum" sz="quarter" idx="11"/>
          </p:nvPr>
        </p:nvSpPr>
        <p:spPr/>
        <p:txBody>
          <a:bodyPr/>
          <a:lstStyle/>
          <a:p>
            <a:r>
              <a:rPr lang="en-US" smtClean="0"/>
              <a:t>1-</a:t>
            </a:r>
            <a:fld id="{82B374C3-708B-4D3F-AFA8-27DFAF476F6B}" type="slidenum">
              <a:rPr lang="en-US" smtClean="0"/>
              <a:pPr/>
              <a:t>10</a:t>
            </a:fld>
            <a:endParaRPr lang="en-US" dirty="0"/>
          </a:p>
        </p:txBody>
      </p:sp>
    </p:spTree>
    <p:extLst>
      <p:ext uri="{BB962C8B-B14F-4D97-AF65-F5344CB8AC3E}">
        <p14:creationId xmlns:p14="http://schemas.microsoft.com/office/powerpoint/2010/main" val="10237477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E11B1A1-185E-4617-8C25-C45AB884C3FC}"/>
              </a:ext>
            </a:extLst>
          </p:cNvPr>
          <p:cNvSpPr>
            <a:spLocks noGrp="1"/>
          </p:cNvSpPr>
          <p:nvPr>
            <p:ph type="title"/>
          </p:nvPr>
        </p:nvSpPr>
        <p:spPr/>
        <p:txBody>
          <a:bodyPr/>
          <a:lstStyle/>
          <a:p>
            <a:r>
              <a:rPr lang="en-US" smtClean="0"/>
              <a:t>Exhibit 1.2: Accounting as Information Provider </a:t>
            </a:r>
            <a:endParaRPr lang="en-US" dirty="0"/>
          </a:p>
        </p:txBody>
      </p:sp>
      <p:sp>
        <p:nvSpPr>
          <p:cNvPr id="3" name="Slide Number Placeholder 2">
            <a:extLst>
              <a:ext uri="{FF2B5EF4-FFF2-40B4-BE49-F238E27FC236}">
                <a16:creationId xmlns:a16="http://schemas.microsoft.com/office/drawing/2014/main" xmlns="" id="{BFA825BC-8F8C-41A0-BE25-A8D6C228FC70}"/>
              </a:ext>
            </a:extLst>
          </p:cNvPr>
          <p:cNvSpPr>
            <a:spLocks noGrp="1"/>
          </p:cNvSpPr>
          <p:nvPr>
            <p:ph type="sldNum" sz="quarter" idx="11"/>
          </p:nvPr>
        </p:nvSpPr>
        <p:spPr>
          <a:xfrm>
            <a:off x="8305800" y="6400800"/>
            <a:ext cx="838200" cy="381000"/>
          </a:xfrm>
        </p:spPr>
        <p:txBody>
          <a:bodyPr/>
          <a:lstStyle/>
          <a:p>
            <a:r>
              <a:rPr lang="en-US" smtClean="0"/>
              <a:t>  1-</a:t>
            </a:r>
            <a:fld id="{86103F27-AA34-4069-B652-A178AD0674B3}" type="slidenum">
              <a:rPr lang="en-US" smtClean="0"/>
              <a:pPr/>
              <a:t>11</a:t>
            </a:fld>
            <a:endParaRPr lang="en-US" dirty="0"/>
          </a:p>
        </p:txBody>
      </p:sp>
      <p:graphicFrame>
        <p:nvGraphicFramePr>
          <p:cNvPr id="5" name="Table 4">
            <a:extLst>
              <a:ext uri="{FF2B5EF4-FFF2-40B4-BE49-F238E27FC236}">
                <a16:creationId xmlns:a16="http://schemas.microsoft.com/office/drawing/2014/main" xmlns="" id="{91F9289A-21B7-442B-99B8-250112289219}"/>
              </a:ext>
            </a:extLst>
          </p:cNvPr>
          <p:cNvGraphicFramePr>
            <a:graphicFrameLocks noGrp="1"/>
          </p:cNvGraphicFramePr>
          <p:nvPr>
            <p:extLst>
              <p:ext uri="{D42A27DB-BD31-4B8C-83A1-F6EECF244321}">
                <p14:modId xmlns:p14="http://schemas.microsoft.com/office/powerpoint/2010/main" val="1529432511"/>
              </p:ext>
            </p:extLst>
          </p:nvPr>
        </p:nvGraphicFramePr>
        <p:xfrm>
          <a:off x="228600" y="2286000"/>
          <a:ext cx="8686800" cy="3041802"/>
        </p:xfrm>
        <a:graphic>
          <a:graphicData uri="http://schemas.openxmlformats.org/drawingml/2006/table">
            <a:tbl>
              <a:tblPr firstRow="1" firstCol="1" bandRow="1">
                <a:tableStyleId>{D7AC3CCA-C797-4891-BE02-D94E43425B78}</a:tableStyleId>
              </a:tblPr>
              <a:tblGrid>
                <a:gridCol w="2582004">
                  <a:extLst>
                    <a:ext uri="{9D8B030D-6E8A-4147-A177-3AD203B41FA5}">
                      <a16:colId xmlns:a16="http://schemas.microsoft.com/office/drawing/2014/main" xmlns="" val="131657620"/>
                    </a:ext>
                  </a:extLst>
                </a:gridCol>
                <a:gridCol w="2993476">
                  <a:extLst>
                    <a:ext uri="{9D8B030D-6E8A-4147-A177-3AD203B41FA5}">
                      <a16:colId xmlns:a16="http://schemas.microsoft.com/office/drawing/2014/main" xmlns="" val="1866661237"/>
                    </a:ext>
                  </a:extLst>
                </a:gridCol>
                <a:gridCol w="3111320">
                  <a:extLst>
                    <a:ext uri="{9D8B030D-6E8A-4147-A177-3AD203B41FA5}">
                      <a16:colId xmlns:a16="http://schemas.microsoft.com/office/drawing/2014/main" xmlns="" val="2792225066"/>
                    </a:ext>
                  </a:extLst>
                </a:gridCol>
              </a:tblGrid>
              <a:tr h="457200">
                <a:tc gridSpan="3">
                  <a:txBody>
                    <a:bodyPr/>
                    <a:lstStyle/>
                    <a:p>
                      <a:pPr marL="0" marR="0" algn="ctr">
                        <a:lnSpc>
                          <a:spcPct val="107000"/>
                        </a:lnSpc>
                        <a:spcBef>
                          <a:spcPts val="0"/>
                        </a:spcBef>
                        <a:spcAft>
                          <a:spcPts val="800"/>
                        </a:spcAft>
                      </a:pPr>
                      <a:endParaRPr lang="en-US" sz="1200" dirty="0">
                        <a:solidFill>
                          <a:schemeClr val="tx1"/>
                        </a:solidFill>
                        <a:effectLst/>
                        <a:latin typeface="+mn-lt"/>
                      </a:endParaRPr>
                    </a:p>
                    <a:p>
                      <a:pPr marL="0" marR="0" algn="ctr">
                        <a:lnSpc>
                          <a:spcPct val="107000"/>
                        </a:lnSpc>
                        <a:spcBef>
                          <a:spcPts val="0"/>
                        </a:spcBef>
                        <a:spcAft>
                          <a:spcPts val="800"/>
                        </a:spcAft>
                      </a:pPr>
                      <a:r>
                        <a:rPr lang="en-US" sz="2600" b="1" kern="1200" dirty="0">
                          <a:solidFill>
                            <a:schemeClr val="tx1"/>
                          </a:solidFill>
                          <a:latin typeface="+mn-lt"/>
                          <a:ea typeface="Verdana" panose="020B0604030504040204" pitchFamily="34" charset="0"/>
                          <a:cs typeface="Verdana" panose="020B0604030504040204" pitchFamily="34" charset="0"/>
                        </a:rPr>
                        <a:t>Accounting information is provided through</a:t>
                      </a:r>
                      <a:r>
                        <a:rPr lang="en-US" sz="2600" b="1" kern="1200" dirty="0" smtClean="0">
                          <a:solidFill>
                            <a:schemeClr val="tx1"/>
                          </a:solidFill>
                          <a:latin typeface="+mn-lt"/>
                          <a:ea typeface="Verdana" panose="020B0604030504040204" pitchFamily="34" charset="0"/>
                          <a:cs typeface="Verdana" panose="020B0604030504040204" pitchFamily="34" charset="0"/>
                        </a:rPr>
                        <a:t>:</a:t>
                      </a:r>
                      <a:endParaRPr lang="en-US" sz="2600" b="1" kern="1200" dirty="0">
                        <a:solidFill>
                          <a:schemeClr val="tx1"/>
                        </a:solidFill>
                        <a:latin typeface="+mn-lt"/>
                        <a:ea typeface="Verdana" panose="020B0604030504040204" pitchFamily="34" charset="0"/>
                        <a:cs typeface="Verdana" panose="020B0604030504040204" pitchFamily="34" charset="0"/>
                      </a:endParaRPr>
                    </a:p>
                  </a:txBody>
                  <a:tcPr marL="68580" marR="68580" marT="0" marB="0" anchor="ctr">
                    <a:solidFill>
                      <a:schemeClr val="bg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974241634"/>
                  </a:ext>
                </a:extLst>
              </a:tr>
              <a:tr h="457200">
                <a:tc>
                  <a:txBody>
                    <a:bodyPr/>
                    <a:lstStyle/>
                    <a:p>
                      <a:pPr marL="0" marR="0" algn="ctr">
                        <a:lnSpc>
                          <a:spcPct val="107000"/>
                        </a:lnSpc>
                        <a:spcBef>
                          <a:spcPts val="0"/>
                        </a:spcBef>
                        <a:spcAft>
                          <a:spcPts val="800"/>
                        </a:spcAft>
                      </a:pPr>
                      <a:r>
                        <a:rPr lang="en-US" sz="2000" b="1" i="1" kern="1200" dirty="0">
                          <a:solidFill>
                            <a:schemeClr val="tx1"/>
                          </a:solidFill>
                          <a:latin typeface="+mn-lt"/>
                          <a:ea typeface="Verdana" panose="020B0604030504040204" pitchFamily="34" charset="0"/>
                          <a:cs typeface="Verdana" panose="020B0604030504040204" pitchFamily="34" charset="0"/>
                        </a:rPr>
                        <a:t>Financial Accounting </a:t>
                      </a:r>
                    </a:p>
                    <a:p>
                      <a:pPr marL="0" marR="0" algn="ctr">
                        <a:lnSpc>
                          <a:spcPct val="107000"/>
                        </a:lnSpc>
                        <a:spcBef>
                          <a:spcPts val="0"/>
                        </a:spcBef>
                        <a:spcAft>
                          <a:spcPts val="800"/>
                        </a:spcAft>
                      </a:pPr>
                      <a:r>
                        <a:rPr lang="en-US" sz="2000" b="1" kern="1200" dirty="0">
                          <a:solidFill>
                            <a:schemeClr val="tx1"/>
                          </a:solidFill>
                          <a:latin typeface="+mn-lt"/>
                          <a:ea typeface="Verdana" panose="020B0604030504040204" pitchFamily="34" charset="0"/>
                          <a:cs typeface="Verdana" panose="020B0604030504040204" pitchFamily="34" charset="0"/>
                        </a:rPr>
                        <a:t>to:</a:t>
                      </a:r>
                    </a:p>
                  </a:txBody>
                  <a:tcPr marL="68580" marR="68580" marT="0" marB="0">
                    <a:solidFill>
                      <a:schemeClr val="bg1"/>
                    </a:solidFill>
                  </a:tcPr>
                </a:tc>
                <a:tc>
                  <a:txBody>
                    <a:bodyPr/>
                    <a:lstStyle/>
                    <a:p>
                      <a:pPr marL="0" marR="0" algn="ctr">
                        <a:lnSpc>
                          <a:spcPct val="107000"/>
                        </a:lnSpc>
                        <a:spcBef>
                          <a:spcPts val="0"/>
                        </a:spcBef>
                        <a:spcAft>
                          <a:spcPts val="800"/>
                        </a:spcAft>
                      </a:pPr>
                      <a:r>
                        <a:rPr lang="en-US" sz="2000" b="1" i="1" kern="1200" dirty="0">
                          <a:solidFill>
                            <a:schemeClr val="tx1"/>
                          </a:solidFill>
                          <a:latin typeface="+mn-lt"/>
                          <a:ea typeface="Verdana" panose="020B0604030504040204" pitchFamily="34" charset="0"/>
                          <a:cs typeface="Verdana" panose="020B0604030504040204" pitchFamily="34" charset="0"/>
                        </a:rPr>
                        <a:t>Managerial Accounting </a:t>
                      </a:r>
                    </a:p>
                    <a:p>
                      <a:pPr marL="0" marR="0" algn="ctr">
                        <a:lnSpc>
                          <a:spcPct val="107000"/>
                        </a:lnSpc>
                        <a:spcBef>
                          <a:spcPts val="0"/>
                        </a:spcBef>
                        <a:spcAft>
                          <a:spcPts val="800"/>
                        </a:spcAft>
                      </a:pPr>
                      <a:r>
                        <a:rPr lang="en-US" sz="2000" b="1" kern="1200" dirty="0">
                          <a:solidFill>
                            <a:schemeClr val="tx1"/>
                          </a:solidFill>
                          <a:latin typeface="+mn-lt"/>
                          <a:ea typeface="Verdana" panose="020B0604030504040204" pitchFamily="34" charset="0"/>
                          <a:cs typeface="Verdana" panose="020B0604030504040204" pitchFamily="34" charset="0"/>
                        </a:rPr>
                        <a:t>to:</a:t>
                      </a:r>
                    </a:p>
                  </a:txBody>
                  <a:tcPr marL="68580" marR="68580" marT="0" marB="0">
                    <a:solidFill>
                      <a:schemeClr val="bg1"/>
                    </a:solidFill>
                  </a:tcPr>
                </a:tc>
                <a:tc>
                  <a:txBody>
                    <a:bodyPr/>
                    <a:lstStyle/>
                    <a:p>
                      <a:pPr marL="0" marR="0" algn="ctr">
                        <a:lnSpc>
                          <a:spcPct val="107000"/>
                        </a:lnSpc>
                        <a:spcBef>
                          <a:spcPts val="0"/>
                        </a:spcBef>
                        <a:spcAft>
                          <a:spcPts val="800"/>
                        </a:spcAft>
                      </a:pPr>
                      <a:r>
                        <a:rPr lang="en-US" sz="2000" b="1" i="1" kern="1200" dirty="0">
                          <a:solidFill>
                            <a:schemeClr val="tx1"/>
                          </a:solidFill>
                          <a:latin typeface="+mn-lt"/>
                          <a:ea typeface="Verdana" panose="020B0604030504040204" pitchFamily="34" charset="0"/>
                          <a:cs typeface="Verdana" panose="020B0604030504040204" pitchFamily="34" charset="0"/>
                        </a:rPr>
                        <a:t>Nonprofit Accounting </a:t>
                      </a:r>
                    </a:p>
                    <a:p>
                      <a:pPr marL="0" marR="0" algn="ctr">
                        <a:lnSpc>
                          <a:spcPct val="107000"/>
                        </a:lnSpc>
                        <a:spcBef>
                          <a:spcPts val="0"/>
                        </a:spcBef>
                        <a:spcAft>
                          <a:spcPts val="800"/>
                        </a:spcAft>
                      </a:pPr>
                      <a:r>
                        <a:rPr lang="en-US" sz="2000" b="1" kern="1200" dirty="0">
                          <a:solidFill>
                            <a:schemeClr val="tx1"/>
                          </a:solidFill>
                          <a:latin typeface="+mn-lt"/>
                          <a:ea typeface="Verdana" panose="020B0604030504040204" pitchFamily="34" charset="0"/>
                          <a:cs typeface="Verdana" panose="020B0604030504040204" pitchFamily="34" charset="0"/>
                        </a:rPr>
                        <a:t>to:</a:t>
                      </a:r>
                    </a:p>
                  </a:txBody>
                  <a:tcPr marL="68580" marR="68580" marT="0" marB="0">
                    <a:solidFill>
                      <a:schemeClr val="bg1"/>
                    </a:solidFill>
                  </a:tcPr>
                </a:tc>
                <a:extLst>
                  <a:ext uri="{0D108BD9-81ED-4DB2-BD59-A6C34878D82A}">
                    <a16:rowId xmlns:a16="http://schemas.microsoft.com/office/drawing/2014/main" xmlns="" val="50186779"/>
                  </a:ext>
                </a:extLst>
              </a:tr>
              <a:tr h="457200">
                <a:tc>
                  <a:txBody>
                    <a:bodyPr/>
                    <a:lstStyle/>
                    <a:p>
                      <a:pPr marL="0" marR="0" algn="ctr" defTabSz="457200" rtl="0" eaLnBrk="1" latinLnBrk="0" hangingPunct="1">
                        <a:lnSpc>
                          <a:spcPct val="107000"/>
                        </a:lnSpc>
                        <a:spcBef>
                          <a:spcPts val="0"/>
                        </a:spcBef>
                        <a:spcAft>
                          <a:spcPts val="800"/>
                        </a:spcAft>
                      </a:pPr>
                      <a:r>
                        <a:rPr lang="en-US" sz="2000" b="0" kern="1200" dirty="0">
                          <a:solidFill>
                            <a:schemeClr val="tx1"/>
                          </a:solidFill>
                          <a:latin typeface="+mn-lt"/>
                          <a:ea typeface="Verdana" panose="020B0604030504040204" pitchFamily="34" charset="0"/>
                          <a:cs typeface="Verdana" panose="020B0604030504040204" pitchFamily="34" charset="0"/>
                        </a:rPr>
                        <a:t>Investors</a:t>
                      </a:r>
                    </a:p>
                  </a:txBody>
                  <a:tcPr marL="68580" marR="68580" marT="0" marB="0">
                    <a:solidFill>
                      <a:schemeClr val="bg1"/>
                    </a:solidFill>
                  </a:tcPr>
                </a:tc>
                <a:tc>
                  <a:txBody>
                    <a:bodyPr/>
                    <a:lstStyle/>
                    <a:p>
                      <a:pPr marL="0" marR="0" algn="ctr" defTabSz="457200" rtl="0" eaLnBrk="1" latinLnBrk="0" hangingPunct="1">
                        <a:lnSpc>
                          <a:spcPct val="107000"/>
                        </a:lnSpc>
                        <a:spcBef>
                          <a:spcPts val="0"/>
                        </a:spcBef>
                        <a:spcAft>
                          <a:spcPts val="800"/>
                        </a:spcAft>
                      </a:pPr>
                      <a:r>
                        <a:rPr lang="en-US" sz="2000" b="0" kern="1200" dirty="0">
                          <a:solidFill>
                            <a:schemeClr val="tx1"/>
                          </a:solidFill>
                          <a:latin typeface="+mn-lt"/>
                          <a:ea typeface="Verdana" panose="020B0604030504040204" pitchFamily="34" charset="0"/>
                          <a:cs typeface="Verdana" panose="020B0604030504040204" pitchFamily="34" charset="0"/>
                        </a:rPr>
                        <a:t>Managers</a:t>
                      </a:r>
                    </a:p>
                  </a:txBody>
                  <a:tcPr marL="68580" marR="68580" marT="0" marB="0">
                    <a:solidFill>
                      <a:schemeClr val="bg1"/>
                    </a:solidFill>
                  </a:tcPr>
                </a:tc>
                <a:tc>
                  <a:txBody>
                    <a:bodyPr/>
                    <a:lstStyle/>
                    <a:p>
                      <a:pPr marL="0" marR="0" algn="ctr" defTabSz="457200" rtl="0" eaLnBrk="1" latinLnBrk="0" hangingPunct="1">
                        <a:lnSpc>
                          <a:spcPct val="107000"/>
                        </a:lnSpc>
                        <a:spcBef>
                          <a:spcPts val="0"/>
                        </a:spcBef>
                        <a:spcAft>
                          <a:spcPts val="800"/>
                        </a:spcAft>
                      </a:pPr>
                      <a:r>
                        <a:rPr lang="en-US" sz="2000" b="0" kern="1200" dirty="0">
                          <a:solidFill>
                            <a:schemeClr val="tx1"/>
                          </a:solidFill>
                          <a:latin typeface="+mn-lt"/>
                          <a:ea typeface="Verdana" panose="020B0604030504040204" pitchFamily="34" charset="0"/>
                          <a:cs typeface="Verdana" panose="020B0604030504040204" pitchFamily="34" charset="0"/>
                        </a:rPr>
                        <a:t>Benefactors and Beneficiaries</a:t>
                      </a:r>
                    </a:p>
                  </a:txBody>
                  <a:tcPr marL="68580" marR="68580" marT="0" marB="0">
                    <a:solidFill>
                      <a:schemeClr val="bg1"/>
                    </a:solidFill>
                  </a:tcPr>
                </a:tc>
                <a:extLst>
                  <a:ext uri="{0D108BD9-81ED-4DB2-BD59-A6C34878D82A}">
                    <a16:rowId xmlns:a16="http://schemas.microsoft.com/office/drawing/2014/main" xmlns="" val="940315055"/>
                  </a:ext>
                </a:extLst>
              </a:tr>
              <a:tr h="457200">
                <a:tc>
                  <a:txBody>
                    <a:bodyPr/>
                    <a:lstStyle/>
                    <a:p>
                      <a:pPr marL="0" marR="0" algn="ctr" defTabSz="457200" rtl="0" eaLnBrk="1" latinLnBrk="0" hangingPunct="1">
                        <a:lnSpc>
                          <a:spcPct val="107000"/>
                        </a:lnSpc>
                        <a:spcBef>
                          <a:spcPts val="0"/>
                        </a:spcBef>
                        <a:spcAft>
                          <a:spcPts val="800"/>
                        </a:spcAft>
                      </a:pPr>
                      <a:r>
                        <a:rPr lang="en-US" sz="2000" b="0" kern="1200" dirty="0">
                          <a:solidFill>
                            <a:schemeClr val="tx1"/>
                          </a:solidFill>
                          <a:latin typeface="+mn-lt"/>
                          <a:ea typeface="Verdana" panose="020B0604030504040204" pitchFamily="34" charset="0"/>
                          <a:cs typeface="Verdana" panose="020B0604030504040204" pitchFamily="34" charset="0"/>
                        </a:rPr>
                        <a:t>Creditors</a:t>
                      </a:r>
                    </a:p>
                  </a:txBody>
                  <a:tcPr marL="68580" marR="68580" marT="0" marB="0">
                    <a:solidFill>
                      <a:schemeClr val="bg1"/>
                    </a:solidFill>
                  </a:tcPr>
                </a:tc>
                <a:tc>
                  <a:txBody>
                    <a:bodyPr/>
                    <a:lstStyle/>
                    <a:p>
                      <a:pPr marL="0" marR="0" algn="ctr" defTabSz="457200" rtl="0" eaLnBrk="1" latinLnBrk="0" hangingPunct="1">
                        <a:lnSpc>
                          <a:spcPct val="107000"/>
                        </a:lnSpc>
                        <a:spcBef>
                          <a:spcPts val="0"/>
                        </a:spcBef>
                        <a:spcAft>
                          <a:spcPts val="800"/>
                        </a:spcAft>
                      </a:pPr>
                      <a:r>
                        <a:rPr lang="en-US" sz="2000" b="0" kern="1200" dirty="0">
                          <a:solidFill>
                            <a:schemeClr val="tx1"/>
                          </a:solidFill>
                          <a:latin typeface="+mn-lt"/>
                          <a:ea typeface="Verdana" panose="020B0604030504040204" pitchFamily="34" charset="0"/>
                          <a:cs typeface="Verdana" panose="020B0604030504040204" pitchFamily="34" charset="0"/>
                        </a:rPr>
                        <a:t>Employees</a:t>
                      </a:r>
                    </a:p>
                  </a:txBody>
                  <a:tcPr marL="68580" marR="68580" marT="0" marB="0">
                    <a:solidFill>
                      <a:schemeClr val="bg1"/>
                    </a:solidFill>
                  </a:tcPr>
                </a:tc>
                <a:tc>
                  <a:txBody>
                    <a:bodyPr/>
                    <a:lstStyle/>
                    <a:p>
                      <a:pPr marL="0" marR="0" algn="ctr" defTabSz="457200" rtl="0" eaLnBrk="1" latinLnBrk="0" hangingPunct="1">
                        <a:lnSpc>
                          <a:spcPct val="107000"/>
                        </a:lnSpc>
                        <a:spcBef>
                          <a:spcPts val="0"/>
                        </a:spcBef>
                        <a:spcAft>
                          <a:spcPts val="800"/>
                        </a:spcAft>
                      </a:pPr>
                      <a:r>
                        <a:rPr lang="en-US" sz="2000" b="0" kern="1200" dirty="0">
                          <a:solidFill>
                            <a:schemeClr val="tx1"/>
                          </a:solidFill>
                          <a:latin typeface="+mn-lt"/>
                          <a:ea typeface="Verdana" panose="020B0604030504040204" pitchFamily="34" charset="0"/>
                          <a:cs typeface="Verdana" panose="020B0604030504040204" pitchFamily="34" charset="0"/>
                        </a:rPr>
                        <a:t>Legislators</a:t>
                      </a:r>
                    </a:p>
                  </a:txBody>
                  <a:tcPr marL="68580" marR="68580" marT="0" marB="0">
                    <a:solidFill>
                      <a:schemeClr val="bg1"/>
                    </a:solidFill>
                  </a:tcPr>
                </a:tc>
                <a:extLst>
                  <a:ext uri="{0D108BD9-81ED-4DB2-BD59-A6C34878D82A}">
                    <a16:rowId xmlns:a16="http://schemas.microsoft.com/office/drawing/2014/main" xmlns="" val="929401670"/>
                  </a:ext>
                </a:extLst>
              </a:tr>
              <a:tr h="457200">
                <a:tc>
                  <a:txBody>
                    <a:bodyPr/>
                    <a:lstStyle/>
                    <a:p>
                      <a:pPr marL="0" marR="0" algn="ctr" defTabSz="457200" rtl="0" eaLnBrk="1" latinLnBrk="0" hangingPunct="1">
                        <a:lnSpc>
                          <a:spcPct val="107000"/>
                        </a:lnSpc>
                        <a:spcBef>
                          <a:spcPts val="0"/>
                        </a:spcBef>
                        <a:spcAft>
                          <a:spcPts val="800"/>
                        </a:spcAft>
                      </a:pPr>
                      <a:r>
                        <a:rPr lang="en-US" sz="2000" b="0" kern="1200" dirty="0">
                          <a:solidFill>
                            <a:schemeClr val="tx1"/>
                          </a:solidFill>
                          <a:latin typeface="+mn-lt"/>
                          <a:ea typeface="Verdana" panose="020B0604030504040204" pitchFamily="34" charset="0"/>
                          <a:cs typeface="Verdana" panose="020B0604030504040204" pitchFamily="34" charset="0"/>
                        </a:rPr>
                        <a:t>Brokers</a:t>
                      </a:r>
                    </a:p>
                  </a:txBody>
                  <a:tcPr marL="68580" marR="68580" marT="0" marB="0">
                    <a:solidFill>
                      <a:schemeClr val="bg1"/>
                    </a:solidFill>
                  </a:tcPr>
                </a:tc>
                <a:tc>
                  <a:txBody>
                    <a:bodyPr/>
                    <a:lstStyle/>
                    <a:p>
                      <a:pPr marL="0" marR="0" algn="ctr" defTabSz="457200" rtl="0" eaLnBrk="1" latinLnBrk="0" hangingPunct="1">
                        <a:lnSpc>
                          <a:spcPct val="107000"/>
                        </a:lnSpc>
                        <a:spcBef>
                          <a:spcPts val="0"/>
                        </a:spcBef>
                        <a:spcAft>
                          <a:spcPts val="800"/>
                        </a:spcAft>
                      </a:pPr>
                      <a:r>
                        <a:rPr lang="en-US" sz="2000" b="0" kern="1200" dirty="0">
                          <a:solidFill>
                            <a:schemeClr val="tx1"/>
                          </a:solidFill>
                          <a:latin typeface="+mn-lt"/>
                          <a:ea typeface="Verdana" panose="020B0604030504040204" pitchFamily="34" charset="0"/>
                          <a:cs typeface="Verdana" panose="020B0604030504040204" pitchFamily="34" charset="0"/>
                        </a:rPr>
                        <a:t>Unions</a:t>
                      </a:r>
                    </a:p>
                  </a:txBody>
                  <a:tcPr marL="68580" marR="68580" marT="0" marB="0">
                    <a:solidFill>
                      <a:schemeClr val="bg1"/>
                    </a:solidFill>
                  </a:tcPr>
                </a:tc>
                <a:tc>
                  <a:txBody>
                    <a:bodyPr/>
                    <a:lstStyle/>
                    <a:p>
                      <a:pPr marL="0" marR="0" algn="ctr" defTabSz="457200" rtl="0" eaLnBrk="1" latinLnBrk="0" hangingPunct="1">
                        <a:lnSpc>
                          <a:spcPct val="107000"/>
                        </a:lnSpc>
                        <a:spcBef>
                          <a:spcPts val="0"/>
                        </a:spcBef>
                        <a:spcAft>
                          <a:spcPts val="800"/>
                        </a:spcAft>
                      </a:pPr>
                      <a:r>
                        <a:rPr lang="en-US" sz="2000" b="0" kern="1200" dirty="0">
                          <a:solidFill>
                            <a:schemeClr val="tx1"/>
                          </a:solidFill>
                          <a:latin typeface="+mn-lt"/>
                          <a:ea typeface="Verdana" panose="020B0604030504040204" pitchFamily="34" charset="0"/>
                          <a:cs typeface="Verdana" panose="020B0604030504040204" pitchFamily="34" charset="0"/>
                        </a:rPr>
                        <a:t>Citizens</a:t>
                      </a:r>
                    </a:p>
                  </a:txBody>
                  <a:tcPr marL="68580" marR="68580" marT="0" marB="0">
                    <a:solidFill>
                      <a:schemeClr val="bg1"/>
                    </a:solidFill>
                  </a:tcPr>
                </a:tc>
                <a:extLst>
                  <a:ext uri="{0D108BD9-81ED-4DB2-BD59-A6C34878D82A}">
                    <a16:rowId xmlns:a16="http://schemas.microsoft.com/office/drawing/2014/main" xmlns="" val="1189736205"/>
                  </a:ext>
                </a:extLst>
              </a:tr>
            </a:tbl>
          </a:graphicData>
        </a:graphic>
      </p:graphicFrame>
    </p:spTree>
    <p:extLst>
      <p:ext uri="{BB962C8B-B14F-4D97-AF65-F5344CB8AC3E}">
        <p14:creationId xmlns:p14="http://schemas.microsoft.com/office/powerpoint/2010/main" val="377812373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r>
              <a:rPr lang="en-US" smtClean="0"/>
              <a:t>Careers in Accounting</a:t>
            </a:r>
            <a:endParaRPr lang="en-US" dirty="0"/>
          </a:p>
        </p:txBody>
      </p:sp>
      <p:sp>
        <p:nvSpPr>
          <p:cNvPr id="27650" name="Slide Number Placeholder 2"/>
          <p:cNvSpPr>
            <a:spLocks noGrp="1"/>
          </p:cNvSpPr>
          <p:nvPr>
            <p:ph type="sldNum" sz="quarter" idx="11"/>
          </p:nvPr>
        </p:nvSpPr>
        <p:spPr>
          <a:xfrm>
            <a:off x="8305800" y="6400800"/>
            <a:ext cx="838200" cy="381000"/>
          </a:xfrm>
        </p:spPr>
        <p:txBody>
          <a:bodyPr/>
          <a:lstStyle/>
          <a:p>
            <a:r>
              <a:rPr lang="en-US" smtClean="0"/>
              <a:t>1-</a:t>
            </a:r>
            <a:fld id="{D00EDEF9-D035-4425-A917-BE9E5DA74FA0}" type="slidenum">
              <a:rPr lang="en-US" smtClean="0"/>
              <a:pPr/>
              <a:t>12</a:t>
            </a:fld>
            <a:endParaRPr lang="en-US" dirty="0"/>
          </a:p>
        </p:txBody>
      </p:sp>
      <p:graphicFrame>
        <p:nvGraphicFramePr>
          <p:cNvPr id="6" name="Table 5">
            <a:extLst>
              <a:ext uri="{FF2B5EF4-FFF2-40B4-BE49-F238E27FC236}">
                <a16:creationId xmlns:a16="http://schemas.microsoft.com/office/drawing/2014/main" xmlns="" id="{D4CA8691-4712-46E0-B7D4-DB62839A86C4}"/>
              </a:ext>
            </a:extLst>
          </p:cNvPr>
          <p:cNvGraphicFramePr>
            <a:graphicFrameLocks noGrp="1"/>
          </p:cNvGraphicFramePr>
          <p:nvPr>
            <p:extLst>
              <p:ext uri="{D42A27DB-BD31-4B8C-83A1-F6EECF244321}">
                <p14:modId xmlns:p14="http://schemas.microsoft.com/office/powerpoint/2010/main" val="1312517896"/>
              </p:ext>
            </p:extLst>
          </p:nvPr>
        </p:nvGraphicFramePr>
        <p:xfrm>
          <a:off x="304800" y="1280371"/>
          <a:ext cx="8610600" cy="1767418"/>
        </p:xfrm>
        <a:graphic>
          <a:graphicData uri="http://schemas.openxmlformats.org/drawingml/2006/table">
            <a:tbl>
              <a:tblPr firstRow="1" firstCol="1" bandRow="1">
                <a:tableStyleId>{616DA210-FB5B-4158-B5E0-FEB733F419BA}</a:tableStyleId>
              </a:tblPr>
              <a:tblGrid>
                <a:gridCol w="4143447">
                  <a:extLst>
                    <a:ext uri="{9D8B030D-6E8A-4147-A177-3AD203B41FA5}">
                      <a16:colId xmlns:a16="http://schemas.microsoft.com/office/drawing/2014/main" xmlns="" val="2573342983"/>
                    </a:ext>
                  </a:extLst>
                </a:gridCol>
                <a:gridCol w="4467153">
                  <a:extLst>
                    <a:ext uri="{9D8B030D-6E8A-4147-A177-3AD203B41FA5}">
                      <a16:colId xmlns:a16="http://schemas.microsoft.com/office/drawing/2014/main" xmlns="" val="1026120068"/>
                    </a:ext>
                  </a:extLst>
                </a:gridCol>
              </a:tblGrid>
              <a:tr h="1014730">
                <a:tc gridSpan="2">
                  <a:txBody>
                    <a:bodyPr/>
                    <a:lstStyle/>
                    <a:p>
                      <a:pPr marL="0" marR="0" algn="ctr">
                        <a:lnSpc>
                          <a:spcPct val="107000"/>
                        </a:lnSpc>
                        <a:spcBef>
                          <a:spcPts val="0"/>
                        </a:spcBef>
                        <a:spcAft>
                          <a:spcPts val="800"/>
                        </a:spcAft>
                      </a:pPr>
                      <a:r>
                        <a:rPr lang="en-US" sz="2600" b="1" kern="1200" dirty="0">
                          <a:solidFill>
                            <a:schemeClr val="tx1"/>
                          </a:solidFill>
                          <a:latin typeface="+mn-lt"/>
                          <a:ea typeface="Verdana" panose="020B0604030504040204" pitchFamily="34" charset="0"/>
                          <a:cs typeface="Verdana" panose="020B0604030504040204" pitchFamily="34" charset="0"/>
                        </a:rPr>
                        <a:t>Careers in Accounting can generally be divided into </a:t>
                      </a:r>
                    </a:p>
                    <a:p>
                      <a:pPr marL="0" marR="0" algn="ctr">
                        <a:lnSpc>
                          <a:spcPct val="107000"/>
                        </a:lnSpc>
                        <a:spcBef>
                          <a:spcPts val="0"/>
                        </a:spcBef>
                        <a:spcAft>
                          <a:spcPts val="800"/>
                        </a:spcAft>
                      </a:pPr>
                      <a:r>
                        <a:rPr lang="en-US" sz="2600" b="1" kern="1200" dirty="0">
                          <a:solidFill>
                            <a:schemeClr val="tx1"/>
                          </a:solidFill>
                          <a:latin typeface="+mn-lt"/>
                          <a:ea typeface="Verdana" panose="020B0604030504040204" pitchFamily="34" charset="0"/>
                          <a:cs typeface="Verdana" panose="020B0604030504040204" pitchFamily="34" charset="0"/>
                        </a:rPr>
                        <a:t>two categories:</a:t>
                      </a:r>
                    </a:p>
                  </a:txBody>
                  <a:tcPr marL="68580" marR="68580" marT="0" marB="0"/>
                </a:tc>
                <a:tc hMerge="1">
                  <a:txBody>
                    <a:bodyPr/>
                    <a:lstStyle/>
                    <a:p>
                      <a:endParaRPr lang="en-US"/>
                    </a:p>
                  </a:txBody>
                  <a:tcPr/>
                </a:tc>
                <a:extLst>
                  <a:ext uri="{0D108BD9-81ED-4DB2-BD59-A6C34878D82A}">
                    <a16:rowId xmlns:a16="http://schemas.microsoft.com/office/drawing/2014/main" xmlns="" val="2755904394"/>
                  </a:ext>
                </a:extLst>
              </a:tr>
              <a:tr h="752688">
                <a:tc>
                  <a:txBody>
                    <a:bodyPr/>
                    <a:lstStyle/>
                    <a:p>
                      <a:pPr marL="0" marR="0" algn="ctr">
                        <a:lnSpc>
                          <a:spcPct val="107000"/>
                        </a:lnSpc>
                        <a:spcBef>
                          <a:spcPts val="0"/>
                        </a:spcBef>
                        <a:spcAft>
                          <a:spcPts val="800"/>
                        </a:spcAft>
                      </a:pPr>
                      <a:r>
                        <a:rPr lang="en-US" sz="2600" b="1" kern="1200" dirty="0">
                          <a:solidFill>
                            <a:schemeClr val="bg2"/>
                          </a:solidFill>
                          <a:latin typeface="+mn-lt"/>
                          <a:ea typeface="Verdana" panose="020B0604030504040204" pitchFamily="34" charset="0"/>
                          <a:cs typeface="Verdana" panose="020B0604030504040204" pitchFamily="34" charset="0"/>
                        </a:rPr>
                        <a:t>Public Accounting</a:t>
                      </a:r>
                    </a:p>
                  </a:txBody>
                  <a:tcPr marL="68580" marR="68580" marT="0" marB="0">
                    <a:noFill/>
                  </a:tcPr>
                </a:tc>
                <a:tc>
                  <a:txBody>
                    <a:bodyPr/>
                    <a:lstStyle/>
                    <a:p>
                      <a:pPr marL="0" marR="0" algn="ctr">
                        <a:lnSpc>
                          <a:spcPct val="107000"/>
                        </a:lnSpc>
                        <a:spcBef>
                          <a:spcPts val="0"/>
                        </a:spcBef>
                        <a:spcAft>
                          <a:spcPts val="800"/>
                        </a:spcAft>
                      </a:pPr>
                      <a:r>
                        <a:rPr lang="en-US" sz="2600" b="1" kern="1200" dirty="0">
                          <a:solidFill>
                            <a:schemeClr val="bg2"/>
                          </a:solidFill>
                          <a:latin typeface="+mn-lt"/>
                          <a:ea typeface="Verdana" panose="020B0604030504040204" pitchFamily="34" charset="0"/>
                          <a:cs typeface="Verdana" panose="020B0604030504040204" pitchFamily="34" charset="0"/>
                        </a:rPr>
                        <a:t>Private Accounting</a:t>
                      </a:r>
                    </a:p>
                  </a:txBody>
                  <a:tcPr marL="68580" marR="68580" marT="0" marB="0">
                    <a:noFill/>
                  </a:tcPr>
                </a:tc>
                <a:extLst>
                  <a:ext uri="{0D108BD9-81ED-4DB2-BD59-A6C34878D82A}">
                    <a16:rowId xmlns:a16="http://schemas.microsoft.com/office/drawing/2014/main" xmlns="" val="2082980103"/>
                  </a:ext>
                </a:extLst>
              </a:tr>
            </a:tbl>
          </a:graphicData>
        </a:graphic>
      </p:graphicFrame>
      <p:graphicFrame>
        <p:nvGraphicFramePr>
          <p:cNvPr id="2" name="Table 1">
            <a:extLst>
              <a:ext uri="{FF2B5EF4-FFF2-40B4-BE49-F238E27FC236}">
                <a16:creationId xmlns:a16="http://schemas.microsoft.com/office/drawing/2014/main" xmlns="" id="{4BE84C4C-B0D7-40D5-A062-F5A89A83ECAC}"/>
              </a:ext>
            </a:extLst>
          </p:cNvPr>
          <p:cNvGraphicFramePr>
            <a:graphicFrameLocks noGrp="1"/>
          </p:cNvGraphicFramePr>
          <p:nvPr>
            <p:extLst>
              <p:ext uri="{D42A27DB-BD31-4B8C-83A1-F6EECF244321}">
                <p14:modId xmlns:p14="http://schemas.microsoft.com/office/powerpoint/2010/main" val="1940441434"/>
              </p:ext>
            </p:extLst>
          </p:nvPr>
        </p:nvGraphicFramePr>
        <p:xfrm>
          <a:off x="304800" y="3200400"/>
          <a:ext cx="8610600" cy="2560320"/>
        </p:xfrm>
        <a:graphic>
          <a:graphicData uri="http://schemas.openxmlformats.org/drawingml/2006/table">
            <a:tbl>
              <a:tblPr firstRow="1" firstCol="1" bandRow="1">
                <a:tableStyleId>{5C22544A-7EE6-4342-B048-85BDC9FD1C3A}</a:tableStyleId>
              </a:tblPr>
              <a:tblGrid>
                <a:gridCol w="4143447">
                  <a:extLst>
                    <a:ext uri="{9D8B030D-6E8A-4147-A177-3AD203B41FA5}">
                      <a16:colId xmlns:a16="http://schemas.microsoft.com/office/drawing/2014/main" xmlns="" val="1926716213"/>
                    </a:ext>
                  </a:extLst>
                </a:gridCol>
                <a:gridCol w="4467153">
                  <a:extLst>
                    <a:ext uri="{9D8B030D-6E8A-4147-A177-3AD203B41FA5}">
                      <a16:colId xmlns:a16="http://schemas.microsoft.com/office/drawing/2014/main" xmlns="" val="2032135313"/>
                    </a:ext>
                  </a:extLst>
                </a:gridCol>
              </a:tblGrid>
              <a:tr h="752688">
                <a:tc>
                  <a:txBody>
                    <a:bodyPr/>
                    <a:lstStyle/>
                    <a:p>
                      <a:pPr algn="ctr">
                        <a:defRPr/>
                      </a:pPr>
                      <a:r>
                        <a:rPr lang="en-US" sz="2800" b="1" kern="1200" dirty="0">
                          <a:solidFill>
                            <a:schemeClr val="tx1"/>
                          </a:solidFill>
                          <a:latin typeface="+mn-lt"/>
                          <a:ea typeface="Verdana" panose="020B0604030504040204" pitchFamily="34" charset="0"/>
                          <a:cs typeface="Verdana" panose="020B0604030504040204" pitchFamily="34" charset="0"/>
                        </a:rPr>
                        <a:t>Certified Public Accountant (CPA)</a:t>
                      </a:r>
                    </a:p>
                    <a:p>
                      <a:pPr algn="ctr">
                        <a:defRPr/>
                      </a:pPr>
                      <a:r>
                        <a:rPr lang="en-US" sz="2800" b="0" kern="1200" dirty="0">
                          <a:solidFill>
                            <a:schemeClr val="tx1"/>
                          </a:solidFill>
                          <a:latin typeface="+mn-lt"/>
                          <a:ea typeface="Verdana" panose="020B0604030504040204" pitchFamily="34" charset="0"/>
                          <a:cs typeface="Verdana" panose="020B0604030504040204" pitchFamily="34" charset="0"/>
                        </a:rPr>
                        <a:t>Audit Services</a:t>
                      </a:r>
                    </a:p>
                    <a:p>
                      <a:pPr algn="ctr">
                        <a:defRPr/>
                      </a:pPr>
                      <a:r>
                        <a:rPr lang="en-US" sz="2800" b="0" kern="1200" dirty="0">
                          <a:solidFill>
                            <a:schemeClr val="tx1"/>
                          </a:solidFill>
                          <a:latin typeface="+mn-lt"/>
                          <a:ea typeface="Verdana" panose="020B0604030504040204" pitchFamily="34" charset="0"/>
                          <a:cs typeface="Verdana" panose="020B0604030504040204" pitchFamily="34" charset="0"/>
                        </a:rPr>
                        <a:t>Tax Services</a:t>
                      </a:r>
                    </a:p>
                    <a:p>
                      <a:pPr algn="ctr">
                        <a:defRPr/>
                      </a:pPr>
                      <a:r>
                        <a:rPr lang="en-US" sz="2800" b="0" kern="1200" dirty="0">
                          <a:solidFill>
                            <a:schemeClr val="tx1"/>
                          </a:solidFill>
                          <a:latin typeface="+mn-lt"/>
                          <a:ea typeface="Verdana" panose="020B0604030504040204" pitchFamily="34" charset="0"/>
                          <a:cs typeface="Verdana" panose="020B0604030504040204" pitchFamily="34" charset="0"/>
                        </a:rPr>
                        <a:t>Consulting Services</a:t>
                      </a:r>
                    </a:p>
                    <a:p>
                      <a:pPr algn="ctr">
                        <a:defRPr/>
                      </a:pPr>
                      <a:endParaRPr lang="en-US" sz="2800" b="1" kern="1200" dirty="0">
                        <a:solidFill>
                          <a:schemeClr val="tx1"/>
                        </a:solidFill>
                        <a:latin typeface="+mn-lt"/>
                        <a:ea typeface="Verdana" panose="020B0604030504040204" pitchFamily="34" charset="0"/>
                        <a:cs typeface="Verdana" panose="020B060403050404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defRPr/>
                      </a:pPr>
                      <a:r>
                        <a:rPr lang="en-US" sz="2800" b="1" kern="1200" dirty="0">
                          <a:solidFill>
                            <a:schemeClr val="tx1"/>
                          </a:solidFill>
                          <a:latin typeface="+mn-lt"/>
                          <a:ea typeface="Verdana" panose="020B0604030504040204" pitchFamily="34" charset="0"/>
                          <a:cs typeface="Verdana" panose="020B0604030504040204" pitchFamily="34" charset="0"/>
                        </a:rPr>
                        <a:t>Certified Management Accountant (CMA)</a:t>
                      </a:r>
                    </a:p>
                    <a:p>
                      <a:pPr algn="ctr">
                        <a:defRPr/>
                      </a:pPr>
                      <a:endParaRPr lang="en-US" sz="2800" b="1" kern="1200" dirty="0">
                        <a:solidFill>
                          <a:schemeClr val="tx1"/>
                        </a:solidFill>
                        <a:latin typeface="+mn-lt"/>
                        <a:ea typeface="Verdana" panose="020B0604030504040204" pitchFamily="34" charset="0"/>
                        <a:cs typeface="Verdana" panose="020B0604030504040204" pitchFamily="34" charset="0"/>
                      </a:endParaRPr>
                    </a:p>
                    <a:p>
                      <a:pPr algn="ctr">
                        <a:defRPr/>
                      </a:pPr>
                      <a:r>
                        <a:rPr lang="en-US" sz="2800" b="1" kern="1200" dirty="0">
                          <a:solidFill>
                            <a:schemeClr val="tx1"/>
                          </a:solidFill>
                          <a:latin typeface="+mn-lt"/>
                          <a:ea typeface="Verdana" panose="020B0604030504040204" pitchFamily="34" charset="0"/>
                          <a:cs typeface="Verdana" panose="020B0604030504040204" pitchFamily="34" charset="0"/>
                        </a:rPr>
                        <a:t>Certified Internal </a:t>
                      </a:r>
                      <a:endParaRPr lang="en-US" sz="2800" b="1" kern="1200" dirty="0" smtClean="0">
                        <a:solidFill>
                          <a:schemeClr val="tx1"/>
                        </a:solidFill>
                        <a:latin typeface="+mn-lt"/>
                        <a:ea typeface="Verdana" panose="020B0604030504040204" pitchFamily="34" charset="0"/>
                        <a:cs typeface="Verdana" panose="020B0604030504040204" pitchFamily="34" charset="0"/>
                      </a:endParaRPr>
                    </a:p>
                    <a:p>
                      <a:pPr algn="ctr">
                        <a:defRPr/>
                      </a:pPr>
                      <a:r>
                        <a:rPr lang="en-US" sz="2800" b="1" kern="1200" dirty="0" smtClean="0">
                          <a:solidFill>
                            <a:schemeClr val="tx1"/>
                          </a:solidFill>
                          <a:latin typeface="+mn-lt"/>
                          <a:ea typeface="Verdana" panose="020B0604030504040204" pitchFamily="34" charset="0"/>
                          <a:cs typeface="Verdana" panose="020B0604030504040204" pitchFamily="34" charset="0"/>
                        </a:rPr>
                        <a:t>Auditor </a:t>
                      </a:r>
                      <a:r>
                        <a:rPr lang="en-US" sz="2800" b="1" kern="1200" dirty="0">
                          <a:solidFill>
                            <a:schemeClr val="tx1"/>
                          </a:solidFill>
                          <a:latin typeface="+mn-lt"/>
                          <a:ea typeface="Verdana" panose="020B0604030504040204" pitchFamily="34" charset="0"/>
                          <a:cs typeface="Verdana" panose="020B0604030504040204" pitchFamily="34" charset="0"/>
                        </a:rPr>
                        <a:t>(CIA)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4128258236"/>
                  </a:ext>
                </a:extLst>
              </a:tr>
            </a:tbl>
          </a:graphicData>
        </a:graphic>
      </p:graphicFrame>
    </p:spTree>
    <p:extLst>
      <p:ext uri="{BB962C8B-B14F-4D97-AF65-F5344CB8AC3E}">
        <p14:creationId xmlns:p14="http://schemas.microsoft.com/office/powerpoint/2010/main" val="4431695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r>
              <a:rPr lang="en-US" smtClean="0"/>
              <a:t>Measurement Rules</a:t>
            </a:r>
            <a:endParaRPr lang="en-US" dirty="0"/>
          </a:p>
        </p:txBody>
      </p:sp>
      <p:sp>
        <p:nvSpPr>
          <p:cNvPr id="2" name="Content Placeholder 1"/>
          <p:cNvSpPr>
            <a:spLocks noGrp="1"/>
          </p:cNvSpPr>
          <p:nvPr>
            <p:ph idx="1"/>
          </p:nvPr>
        </p:nvSpPr>
        <p:spPr/>
        <p:txBody>
          <a:bodyPr/>
          <a:lstStyle/>
          <a:p>
            <a:r>
              <a:rPr lang="en-US" dirty="0" smtClean="0"/>
              <a:t>The </a:t>
            </a:r>
            <a:r>
              <a:rPr lang="en-US" b="1" dirty="0" smtClean="0">
                <a:solidFill>
                  <a:schemeClr val="bg2"/>
                </a:solidFill>
              </a:rPr>
              <a:t>Financial Accounting Standards Board (FASB) </a:t>
            </a:r>
            <a:r>
              <a:rPr lang="en-US" dirty="0" smtClean="0"/>
              <a:t>establishes measurement and reporting rules that businesses use to facilitate communication.</a:t>
            </a:r>
          </a:p>
          <a:p>
            <a:r>
              <a:rPr lang="en-US" dirty="0" smtClean="0"/>
              <a:t>Measurement rules established by the FASB are called Generally Accepted Accounting Principles or </a:t>
            </a:r>
            <a:r>
              <a:rPr lang="en-US" b="1" dirty="0" smtClean="0">
                <a:solidFill>
                  <a:schemeClr val="bg2"/>
                </a:solidFill>
              </a:rPr>
              <a:t>GAAP</a:t>
            </a:r>
            <a:r>
              <a:rPr lang="en-US" dirty="0" smtClean="0"/>
              <a:t>.</a:t>
            </a:r>
            <a:endParaRPr lang="en-US" dirty="0"/>
          </a:p>
        </p:txBody>
      </p:sp>
      <p:sp>
        <p:nvSpPr>
          <p:cNvPr id="29698" name="Slide Number Placeholder 2"/>
          <p:cNvSpPr>
            <a:spLocks noGrp="1"/>
          </p:cNvSpPr>
          <p:nvPr>
            <p:ph type="sldNum" sz="quarter" idx="11"/>
          </p:nvPr>
        </p:nvSpPr>
        <p:spPr/>
        <p:txBody>
          <a:bodyPr/>
          <a:lstStyle/>
          <a:p>
            <a:r>
              <a:rPr lang="en-US" smtClean="0"/>
              <a:t>1-</a:t>
            </a:r>
            <a:fld id="{82B374C3-708B-4D3F-AFA8-27DFAF476F6B}" type="slidenum">
              <a:rPr lang="en-US" smtClean="0"/>
              <a:pPr/>
              <a:t>13</a:t>
            </a:fld>
            <a:endParaRPr lang="en-US" dirty="0"/>
          </a:p>
        </p:txBody>
      </p:sp>
    </p:spTree>
    <p:extLst>
      <p:ext uri="{BB962C8B-B14F-4D97-AF65-F5344CB8AC3E}">
        <p14:creationId xmlns:p14="http://schemas.microsoft.com/office/powerpoint/2010/main" val="27708029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r>
              <a:rPr lang="en-US" smtClean="0"/>
              <a:t>LO 1-2: Identify reporting entities.</a:t>
            </a:r>
            <a:endParaRPr lang="en-US" dirty="0"/>
          </a:p>
        </p:txBody>
      </p:sp>
      <p:sp>
        <p:nvSpPr>
          <p:cNvPr id="17410" name="Slide Number Placeholder 2"/>
          <p:cNvSpPr>
            <a:spLocks noGrp="1"/>
          </p:cNvSpPr>
          <p:nvPr>
            <p:ph type="sldNum" sz="quarter" idx="11"/>
          </p:nvPr>
        </p:nvSpPr>
        <p:spPr/>
        <p:txBody>
          <a:bodyPr/>
          <a:lstStyle/>
          <a:p>
            <a:r>
              <a:rPr lang="en-US" smtClean="0"/>
              <a:t>1-</a:t>
            </a:r>
            <a:fld id="{8E04DE85-5BF3-4C03-A70B-7F1A18BE4AC7}" type="slidenum">
              <a:rPr lang="en-US" smtClean="0"/>
              <a:pPr/>
              <a:t>14</a:t>
            </a:fld>
            <a:endParaRPr lang="en-US" dirty="0"/>
          </a:p>
        </p:txBody>
      </p:sp>
    </p:spTree>
    <p:extLst>
      <p:ext uri="{BB962C8B-B14F-4D97-AF65-F5344CB8AC3E}">
        <p14:creationId xmlns:p14="http://schemas.microsoft.com/office/powerpoint/2010/main" val="21022542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r>
              <a:rPr lang="en-US" smtClean="0"/>
              <a:t>Reporting Entities</a:t>
            </a:r>
            <a:endParaRPr lang="en-US" dirty="0"/>
          </a:p>
        </p:txBody>
      </p:sp>
      <p:sp>
        <p:nvSpPr>
          <p:cNvPr id="2" name="Content Placeholder 1"/>
          <p:cNvSpPr>
            <a:spLocks noGrp="1"/>
          </p:cNvSpPr>
          <p:nvPr>
            <p:ph idx="1"/>
          </p:nvPr>
        </p:nvSpPr>
        <p:spPr/>
        <p:txBody>
          <a:bodyPr/>
          <a:lstStyle/>
          <a:p>
            <a:r>
              <a:rPr lang="en-US" dirty="0" smtClean="0"/>
              <a:t>Financial accounting reports disclose the financial activities of particular individuals or organizations described as </a:t>
            </a:r>
            <a:r>
              <a:rPr lang="en-US" b="1" dirty="0" smtClean="0">
                <a:solidFill>
                  <a:schemeClr val="bg2"/>
                </a:solidFill>
              </a:rPr>
              <a:t>reporting entities</a:t>
            </a:r>
            <a:r>
              <a:rPr lang="en-US" dirty="0" smtClean="0"/>
              <a:t>.  </a:t>
            </a:r>
          </a:p>
          <a:p>
            <a:r>
              <a:rPr lang="en-US" b="1" dirty="0" smtClean="0"/>
              <a:t>Each entity is treated as a separate reporting unit. </a:t>
            </a:r>
          </a:p>
          <a:p>
            <a:pPr lvl="1"/>
            <a:r>
              <a:rPr lang="en-US" dirty="0" smtClean="0"/>
              <a:t>For example, a business, the person who owns the business, and a bank that loans money to the business are treated as three separate reporting entities. </a:t>
            </a:r>
            <a:br>
              <a:rPr lang="en-US" dirty="0" smtClean="0"/>
            </a:br>
            <a:endParaRPr lang="en-US" dirty="0" smtClean="0"/>
          </a:p>
          <a:p>
            <a:endParaRPr lang="en-US" dirty="0"/>
          </a:p>
        </p:txBody>
      </p:sp>
      <p:sp>
        <p:nvSpPr>
          <p:cNvPr id="29698" name="Slide Number Placeholder 2"/>
          <p:cNvSpPr>
            <a:spLocks noGrp="1"/>
          </p:cNvSpPr>
          <p:nvPr>
            <p:ph type="sldNum" sz="quarter" idx="11"/>
          </p:nvPr>
        </p:nvSpPr>
        <p:spPr/>
        <p:txBody>
          <a:bodyPr/>
          <a:lstStyle/>
          <a:p>
            <a:r>
              <a:rPr lang="en-US" smtClean="0"/>
              <a:t>1-</a:t>
            </a:r>
            <a:fld id="{82B374C3-708B-4D3F-AFA8-27DFAF476F6B}" type="slidenum">
              <a:rPr lang="en-US" smtClean="0"/>
              <a:pPr/>
              <a:t>15</a:t>
            </a:fld>
            <a:endParaRPr lang="en-US" dirty="0"/>
          </a:p>
        </p:txBody>
      </p:sp>
    </p:spTree>
    <p:extLst>
      <p:ext uri="{BB962C8B-B14F-4D97-AF65-F5344CB8AC3E}">
        <p14:creationId xmlns:p14="http://schemas.microsoft.com/office/powerpoint/2010/main" val="28684666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r>
              <a:rPr lang="en-US" smtClean="0"/>
              <a:t>LO 1-3: Identify the components of the accounting equation.</a:t>
            </a:r>
            <a:br>
              <a:rPr lang="en-US" smtClean="0"/>
            </a:br>
            <a:endParaRPr lang="en-US" dirty="0"/>
          </a:p>
        </p:txBody>
      </p:sp>
      <p:sp>
        <p:nvSpPr>
          <p:cNvPr id="17410" name="Slide Number Placeholder 2"/>
          <p:cNvSpPr>
            <a:spLocks noGrp="1"/>
          </p:cNvSpPr>
          <p:nvPr>
            <p:ph type="sldNum" sz="quarter" idx="11"/>
          </p:nvPr>
        </p:nvSpPr>
        <p:spPr/>
        <p:txBody>
          <a:bodyPr/>
          <a:lstStyle/>
          <a:p>
            <a:r>
              <a:rPr lang="en-US" smtClean="0"/>
              <a:t>1-</a:t>
            </a:r>
            <a:fld id="{8E04DE85-5BF3-4C03-A70B-7F1A18BE4AC7}" type="slidenum">
              <a:rPr lang="en-US" smtClean="0"/>
              <a:pPr/>
              <a:t>16</a:t>
            </a:fld>
            <a:endParaRPr lang="en-US" dirty="0"/>
          </a:p>
        </p:txBody>
      </p:sp>
    </p:spTree>
    <p:extLst>
      <p:ext uri="{BB962C8B-B14F-4D97-AF65-F5344CB8AC3E}">
        <p14:creationId xmlns:p14="http://schemas.microsoft.com/office/powerpoint/2010/main" val="7275507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ChangeArrowheads="1"/>
          </p:cNvSpPr>
          <p:nvPr>
            <p:ph type="title"/>
          </p:nvPr>
        </p:nvSpPr>
        <p:spPr/>
        <p:txBody>
          <a:bodyPr/>
          <a:lstStyle/>
          <a:p>
            <a:r>
              <a:rPr lang="en-US" smtClean="0"/>
              <a:t>Elements of Financial Statements</a:t>
            </a:r>
            <a:endParaRPr lang="en-US" dirty="0"/>
          </a:p>
        </p:txBody>
      </p:sp>
      <p:sp>
        <p:nvSpPr>
          <p:cNvPr id="48130" name="Slide Number Placeholder 2"/>
          <p:cNvSpPr>
            <a:spLocks noGrp="1"/>
          </p:cNvSpPr>
          <p:nvPr>
            <p:ph type="sldNum" sz="quarter" idx="11"/>
          </p:nvPr>
        </p:nvSpPr>
        <p:spPr/>
        <p:txBody>
          <a:bodyPr/>
          <a:lstStyle/>
          <a:p>
            <a:r>
              <a:rPr lang="en-US" smtClean="0"/>
              <a:t>1-</a:t>
            </a:r>
            <a:fld id="{72DC0AAA-F231-4010-8D2B-E605FE33CD09}" type="slidenum">
              <a:rPr lang="en-US" smtClean="0"/>
              <a:pPr/>
              <a:t>17</a:t>
            </a:fld>
            <a:endParaRPr lang="en-US" dirty="0"/>
          </a:p>
        </p:txBody>
      </p:sp>
      <p:sp>
        <p:nvSpPr>
          <p:cNvPr id="2" name="Rectangle 1">
            <a:extLst>
              <a:ext uri="{FF2B5EF4-FFF2-40B4-BE49-F238E27FC236}">
                <a16:creationId xmlns:a16="http://schemas.microsoft.com/office/drawing/2014/main" xmlns="" id="{965F3303-DE79-4C42-9A12-763314B058CB}"/>
              </a:ext>
            </a:extLst>
          </p:cNvPr>
          <p:cNvSpPr/>
          <p:nvPr/>
        </p:nvSpPr>
        <p:spPr>
          <a:xfrm>
            <a:off x="609600" y="1905000"/>
            <a:ext cx="6324600" cy="4108817"/>
          </a:xfrm>
          <a:prstGeom prst="rect">
            <a:avLst/>
          </a:prstGeom>
        </p:spPr>
        <p:txBody>
          <a:bodyPr wrap="square">
            <a:spAutoFit/>
          </a:bodyPr>
          <a:lstStyle/>
          <a:p>
            <a:pPr marL="457200" indent="-457200">
              <a:spcBef>
                <a:spcPct val="50000"/>
              </a:spcBef>
              <a:buFontTx/>
              <a:buAutoNum type="arabicPeriod"/>
            </a:pPr>
            <a:r>
              <a:rPr lang="en-US" b="1" dirty="0">
                <a:latin typeface="+mn-lt"/>
                <a:ea typeface="Verdana" panose="020B0604030504040204" pitchFamily="34" charset="0"/>
                <a:cs typeface="Verdana" panose="020B0604030504040204" pitchFamily="34" charset="0"/>
              </a:rPr>
              <a:t>Assets</a:t>
            </a:r>
          </a:p>
          <a:p>
            <a:pPr marL="457200" indent="-457200">
              <a:spcBef>
                <a:spcPct val="50000"/>
              </a:spcBef>
              <a:buFontTx/>
              <a:buAutoNum type="arabicPeriod"/>
            </a:pPr>
            <a:r>
              <a:rPr lang="en-US" b="1" dirty="0">
                <a:latin typeface="+mn-lt"/>
                <a:ea typeface="Verdana" panose="020B0604030504040204" pitchFamily="34" charset="0"/>
                <a:cs typeface="Verdana" panose="020B0604030504040204" pitchFamily="34" charset="0"/>
              </a:rPr>
              <a:t>Liabilities</a:t>
            </a:r>
          </a:p>
          <a:p>
            <a:pPr marL="457200" indent="-457200">
              <a:spcBef>
                <a:spcPct val="50000"/>
              </a:spcBef>
              <a:buFontTx/>
              <a:buAutoNum type="arabicPeriod"/>
            </a:pPr>
            <a:r>
              <a:rPr lang="en-US" b="1" dirty="0">
                <a:latin typeface="+mn-lt"/>
                <a:ea typeface="Verdana" panose="020B0604030504040204" pitchFamily="34" charset="0"/>
                <a:cs typeface="Verdana" panose="020B0604030504040204" pitchFamily="34" charset="0"/>
              </a:rPr>
              <a:t>Equity</a:t>
            </a:r>
          </a:p>
          <a:p>
            <a:pPr marL="457200" indent="-457200">
              <a:spcBef>
                <a:spcPct val="50000"/>
              </a:spcBef>
              <a:buFontTx/>
              <a:buAutoNum type="arabicPeriod"/>
            </a:pPr>
            <a:r>
              <a:rPr lang="en-US" b="1" dirty="0">
                <a:latin typeface="+mn-lt"/>
                <a:ea typeface="Verdana" panose="020B0604030504040204" pitchFamily="34" charset="0"/>
                <a:cs typeface="Verdana" panose="020B0604030504040204" pitchFamily="34" charset="0"/>
              </a:rPr>
              <a:t>Contributed Capital</a:t>
            </a:r>
          </a:p>
          <a:p>
            <a:pPr marL="457200" indent="-457200">
              <a:spcBef>
                <a:spcPct val="50000"/>
              </a:spcBef>
              <a:buFontTx/>
              <a:buAutoNum type="arabicPeriod"/>
            </a:pPr>
            <a:r>
              <a:rPr lang="en-US" b="1" dirty="0">
                <a:latin typeface="+mn-lt"/>
                <a:ea typeface="Verdana" panose="020B0604030504040204" pitchFamily="34" charset="0"/>
                <a:cs typeface="Verdana" panose="020B0604030504040204" pitchFamily="34" charset="0"/>
              </a:rPr>
              <a:t>Revenue</a:t>
            </a:r>
          </a:p>
          <a:p>
            <a:pPr marL="457200" indent="-457200">
              <a:spcBef>
                <a:spcPct val="50000"/>
              </a:spcBef>
              <a:buFontTx/>
              <a:buAutoNum type="arabicPeriod"/>
            </a:pPr>
            <a:r>
              <a:rPr lang="en-US" b="1" dirty="0">
                <a:latin typeface="+mn-lt"/>
                <a:ea typeface="Verdana" panose="020B0604030504040204" pitchFamily="34" charset="0"/>
                <a:cs typeface="Verdana" panose="020B0604030504040204" pitchFamily="34" charset="0"/>
              </a:rPr>
              <a:t>Expenses</a:t>
            </a:r>
          </a:p>
          <a:p>
            <a:pPr marL="457200" indent="-457200">
              <a:spcBef>
                <a:spcPct val="50000"/>
              </a:spcBef>
              <a:buFontTx/>
              <a:buAutoNum type="arabicPeriod"/>
            </a:pPr>
            <a:r>
              <a:rPr lang="en-US" b="1" dirty="0">
                <a:latin typeface="+mn-lt"/>
                <a:ea typeface="Verdana" panose="020B0604030504040204" pitchFamily="34" charset="0"/>
                <a:cs typeface="Verdana" panose="020B0604030504040204" pitchFamily="34" charset="0"/>
              </a:rPr>
              <a:t>Distributions</a:t>
            </a:r>
          </a:p>
          <a:p>
            <a:pPr marL="457200" indent="-457200">
              <a:spcBef>
                <a:spcPct val="50000"/>
              </a:spcBef>
              <a:buFontTx/>
              <a:buAutoNum type="arabicPeriod"/>
            </a:pPr>
            <a:r>
              <a:rPr lang="en-US" b="1" dirty="0">
                <a:latin typeface="+mn-lt"/>
                <a:ea typeface="Verdana" panose="020B0604030504040204" pitchFamily="34" charset="0"/>
                <a:cs typeface="Verdana" panose="020B0604030504040204" pitchFamily="34" charset="0"/>
              </a:rPr>
              <a:t>Net Income</a:t>
            </a:r>
          </a:p>
          <a:p>
            <a:pPr marL="457200" indent="-457200">
              <a:spcBef>
                <a:spcPct val="50000"/>
              </a:spcBef>
              <a:buFontTx/>
              <a:buAutoNum type="arabicPeriod"/>
            </a:pPr>
            <a:r>
              <a:rPr lang="en-US" b="1" dirty="0">
                <a:solidFill>
                  <a:schemeClr val="bg2"/>
                </a:solidFill>
                <a:latin typeface="+mn-lt"/>
                <a:ea typeface="Verdana" panose="020B0604030504040204" pitchFamily="34" charset="0"/>
                <a:cs typeface="Verdana" panose="020B0604030504040204" pitchFamily="34" charset="0"/>
              </a:rPr>
              <a:t>Gains</a:t>
            </a:r>
          </a:p>
          <a:p>
            <a:pPr marL="457200" indent="-457200">
              <a:spcBef>
                <a:spcPct val="50000"/>
              </a:spcBef>
              <a:buFontTx/>
              <a:buAutoNum type="arabicPeriod"/>
            </a:pPr>
            <a:r>
              <a:rPr lang="en-US" b="1" dirty="0">
                <a:solidFill>
                  <a:schemeClr val="bg2"/>
                </a:solidFill>
                <a:latin typeface="+mn-lt"/>
                <a:ea typeface="Verdana" panose="020B0604030504040204" pitchFamily="34" charset="0"/>
                <a:cs typeface="Verdana" panose="020B0604030504040204" pitchFamily="34" charset="0"/>
              </a:rPr>
              <a:t>Losses</a:t>
            </a:r>
          </a:p>
        </p:txBody>
      </p:sp>
      <p:sp>
        <p:nvSpPr>
          <p:cNvPr id="3" name="Rectangle 2">
            <a:extLst>
              <a:ext uri="{FF2B5EF4-FFF2-40B4-BE49-F238E27FC236}">
                <a16:creationId xmlns:a16="http://schemas.microsoft.com/office/drawing/2014/main" xmlns="" id="{8CA42E63-2C4A-4705-BCFA-A8B74064E703}"/>
              </a:ext>
            </a:extLst>
          </p:cNvPr>
          <p:cNvSpPr/>
          <p:nvPr/>
        </p:nvSpPr>
        <p:spPr>
          <a:xfrm>
            <a:off x="3886200" y="1905000"/>
            <a:ext cx="4953000" cy="1738938"/>
          </a:xfrm>
          <a:prstGeom prst="rect">
            <a:avLst/>
          </a:prstGeom>
        </p:spPr>
        <p:txBody>
          <a:bodyPr wrap="square">
            <a:spAutoFit/>
          </a:bodyPr>
          <a:lstStyle/>
          <a:p>
            <a:pPr>
              <a:spcBef>
                <a:spcPct val="50000"/>
              </a:spcBef>
              <a:defRPr/>
            </a:pPr>
            <a:r>
              <a:rPr lang="en-US" sz="2000" b="1" dirty="0">
                <a:latin typeface="+mn-lt"/>
                <a:ea typeface="Verdana" panose="020B0604030504040204" pitchFamily="34" charset="0"/>
                <a:cs typeface="Verdana" panose="020B0604030504040204" pitchFamily="34" charset="0"/>
              </a:rPr>
              <a:t>The elements represent broad </a:t>
            </a:r>
            <a:r>
              <a:rPr lang="en-US" sz="2000" b="1" dirty="0" smtClean="0">
                <a:latin typeface="+mn-lt"/>
                <a:ea typeface="Verdana" panose="020B0604030504040204" pitchFamily="34" charset="0"/>
                <a:cs typeface="Verdana" panose="020B0604030504040204" pitchFamily="34" charset="0"/>
              </a:rPr>
              <a:t>categories. We </a:t>
            </a:r>
            <a:r>
              <a:rPr lang="en-US" sz="2000" b="1" dirty="0">
                <a:latin typeface="+mn-lt"/>
                <a:ea typeface="Verdana" panose="020B0604030504040204" pitchFamily="34" charset="0"/>
                <a:cs typeface="Verdana" panose="020B0604030504040204" pitchFamily="34" charset="0"/>
              </a:rPr>
              <a:t>will discuss elements </a:t>
            </a:r>
            <a:r>
              <a:rPr lang="en-US" sz="2000" b="1" dirty="0" smtClean="0">
                <a:latin typeface="+mn-lt"/>
                <a:ea typeface="Verdana" panose="020B0604030504040204" pitchFamily="34" charset="0"/>
                <a:cs typeface="Verdana" panose="020B0604030504040204" pitchFamily="34" charset="0"/>
              </a:rPr>
              <a:t>1</a:t>
            </a:r>
            <a:r>
              <a:rPr lang="mr-IN" sz="2000" b="1" dirty="0" smtClean="0">
                <a:latin typeface="+mn-lt"/>
                <a:ea typeface="Verdana" panose="020B0604030504040204" pitchFamily="34" charset="0"/>
                <a:cs typeface="Verdana" panose="020B0604030504040204" pitchFamily="34" charset="0"/>
              </a:rPr>
              <a:t>–</a:t>
            </a:r>
            <a:r>
              <a:rPr lang="en-US" sz="2000" b="1" dirty="0" smtClean="0">
                <a:latin typeface="+mn-lt"/>
                <a:ea typeface="Verdana" panose="020B0604030504040204" pitchFamily="34" charset="0"/>
                <a:cs typeface="Verdana" panose="020B0604030504040204" pitchFamily="34" charset="0"/>
              </a:rPr>
              <a:t>8 </a:t>
            </a:r>
            <a:r>
              <a:rPr lang="en-US" sz="2000" b="1" dirty="0">
                <a:latin typeface="+mn-lt"/>
                <a:ea typeface="Verdana" panose="020B0604030504040204" pitchFamily="34" charset="0"/>
                <a:cs typeface="Verdana" panose="020B0604030504040204" pitchFamily="34" charset="0"/>
              </a:rPr>
              <a:t>in this chapter.  We will save elements 9 and 10 for a later chapter.</a:t>
            </a:r>
          </a:p>
          <a:p>
            <a:pPr algn="ctr">
              <a:spcBef>
                <a:spcPct val="50000"/>
              </a:spcBef>
              <a:defRPr/>
            </a:pPr>
            <a:endParaRPr lang="en-US" b="1" dirty="0">
              <a:latin typeface="Tahoma" pitchFamily="34"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p:txBody>
          <a:bodyPr/>
          <a:lstStyle/>
          <a:p>
            <a:r>
              <a:rPr lang="en-US" smtClean="0"/>
              <a:t>Elements of Financial Statements (Concluded)</a:t>
            </a:r>
            <a:endParaRPr lang="en-US" dirty="0"/>
          </a:p>
        </p:txBody>
      </p:sp>
      <p:sp>
        <p:nvSpPr>
          <p:cNvPr id="2" name="Content Placeholder 1"/>
          <p:cNvSpPr>
            <a:spLocks noGrp="1"/>
          </p:cNvSpPr>
          <p:nvPr>
            <p:ph idx="1"/>
          </p:nvPr>
        </p:nvSpPr>
        <p:spPr>
          <a:xfrm>
            <a:off x="457200" y="1524000"/>
            <a:ext cx="8229600" cy="4419599"/>
          </a:xfrm>
        </p:spPr>
        <p:txBody>
          <a:bodyPr/>
          <a:lstStyle/>
          <a:p>
            <a:pPr marL="514350" indent="-514350">
              <a:buFont typeface="+mj-lt"/>
              <a:buAutoNum type="arabicPeriod"/>
            </a:pPr>
            <a:r>
              <a:rPr lang="en-US" b="1" dirty="0" smtClean="0">
                <a:solidFill>
                  <a:schemeClr val="bg2"/>
                </a:solidFill>
              </a:rPr>
              <a:t>Assets </a:t>
            </a:r>
            <a:r>
              <a:rPr lang="mr-IN" b="1" dirty="0" smtClean="0">
                <a:solidFill>
                  <a:schemeClr val="bg2"/>
                </a:solidFill>
              </a:rPr>
              <a:t>–</a:t>
            </a:r>
            <a:r>
              <a:rPr lang="en-US" b="1" dirty="0" smtClean="0">
                <a:solidFill>
                  <a:schemeClr val="bg2"/>
                </a:solidFill>
              </a:rPr>
              <a:t> Cash, Equipment, Buildings, Land</a:t>
            </a:r>
          </a:p>
          <a:p>
            <a:pPr marL="514350" indent="-514350">
              <a:buFont typeface="+mj-lt"/>
              <a:buAutoNum type="arabicPeriod"/>
            </a:pPr>
            <a:r>
              <a:rPr lang="en-US" dirty="0" smtClean="0"/>
              <a:t>Liabilities</a:t>
            </a:r>
          </a:p>
          <a:p>
            <a:pPr marL="514350" indent="-514350">
              <a:buFont typeface="+mj-lt"/>
              <a:buAutoNum type="arabicPeriod"/>
            </a:pPr>
            <a:r>
              <a:rPr lang="en-US" dirty="0" smtClean="0"/>
              <a:t>Equity</a:t>
            </a:r>
          </a:p>
          <a:p>
            <a:pPr marL="514350" indent="-514350">
              <a:buFont typeface="+mj-lt"/>
              <a:buAutoNum type="arabicPeriod"/>
            </a:pPr>
            <a:r>
              <a:rPr lang="en-US" dirty="0" smtClean="0"/>
              <a:t>Contributed Capital</a:t>
            </a:r>
          </a:p>
          <a:p>
            <a:endParaRPr lang="en-US" dirty="0" smtClean="0"/>
          </a:p>
          <a:p>
            <a:pPr marL="0" indent="0">
              <a:buNone/>
            </a:pPr>
            <a:r>
              <a:rPr lang="en-US" dirty="0" smtClean="0"/>
              <a:t>Accountants do not identify financial statement items like cash, equipment, buildings, and land as elements, but rather as </a:t>
            </a:r>
            <a:r>
              <a:rPr lang="en-US" b="1" dirty="0" err="1" smtClean="0">
                <a:solidFill>
                  <a:schemeClr val="bg2"/>
                </a:solidFill>
              </a:rPr>
              <a:t>subclassifications</a:t>
            </a:r>
            <a:r>
              <a:rPr lang="en-US" dirty="0" smtClean="0">
                <a:solidFill>
                  <a:schemeClr val="bg2"/>
                </a:solidFill>
              </a:rPr>
              <a:t> </a:t>
            </a:r>
            <a:r>
              <a:rPr lang="en-US" dirty="0" smtClean="0"/>
              <a:t>of the asset element known as accounts. </a:t>
            </a:r>
          </a:p>
          <a:p>
            <a:endParaRPr lang="en-US" dirty="0"/>
          </a:p>
        </p:txBody>
      </p:sp>
      <p:sp>
        <p:nvSpPr>
          <p:cNvPr id="50178" name="Slide Number Placeholder 2"/>
          <p:cNvSpPr>
            <a:spLocks noGrp="1"/>
          </p:cNvSpPr>
          <p:nvPr>
            <p:ph type="sldNum" sz="quarter" idx="11"/>
          </p:nvPr>
        </p:nvSpPr>
        <p:spPr/>
        <p:txBody>
          <a:bodyPr/>
          <a:lstStyle/>
          <a:p>
            <a:r>
              <a:rPr lang="en-US" smtClean="0"/>
              <a:t>1-</a:t>
            </a:r>
            <a:fld id="{E181C592-9CB6-4767-AAFF-C18801F70F3D}" type="slidenum">
              <a:rPr lang="en-US" smtClean="0"/>
              <a:pPr/>
              <a:t>18</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ubtitle 17"/>
          <p:cNvSpPr>
            <a:spLocks noGrp="1"/>
          </p:cNvSpPr>
          <p:nvPr>
            <p:ph type="subTitle" idx="1"/>
          </p:nvPr>
        </p:nvSpPr>
        <p:spPr>
          <a:xfrm>
            <a:off x="228600" y="2971800"/>
            <a:ext cx="8686800" cy="1752600"/>
          </a:xfrm>
        </p:spPr>
        <p:txBody>
          <a:bodyPr/>
          <a:lstStyle/>
          <a:p>
            <a:r>
              <a:rPr lang="en-US" dirty="0" smtClean="0"/>
              <a:t>COLLECTING AND ORGANIZING INFORMATION</a:t>
            </a:r>
          </a:p>
          <a:p>
            <a:endParaRPr lang="en-US" dirty="0"/>
          </a:p>
        </p:txBody>
      </p:sp>
      <p:sp>
        <p:nvSpPr>
          <p:cNvPr id="17409" name="Rectangle 2"/>
          <p:cNvSpPr>
            <a:spLocks noGrp="1" noChangeArrowheads="1"/>
          </p:cNvSpPr>
          <p:nvPr>
            <p:ph type="title"/>
          </p:nvPr>
        </p:nvSpPr>
        <p:spPr>
          <a:xfrm>
            <a:off x="228600" y="2133600"/>
            <a:ext cx="8686800" cy="594360"/>
          </a:xfrm>
        </p:spPr>
        <p:txBody>
          <a:bodyPr/>
          <a:lstStyle/>
          <a:p>
            <a:r>
              <a:rPr lang="en-US" dirty="0" smtClean="0"/>
              <a:t>SECTION 1</a:t>
            </a:r>
            <a:endParaRPr lang="en-US" dirty="0"/>
          </a:p>
        </p:txBody>
      </p:sp>
      <p:sp>
        <p:nvSpPr>
          <p:cNvPr id="17410" name="Slide Number Placeholder 2"/>
          <p:cNvSpPr>
            <a:spLocks noGrp="1"/>
          </p:cNvSpPr>
          <p:nvPr>
            <p:ph type="sldNum" sz="quarter" idx="11"/>
          </p:nvPr>
        </p:nvSpPr>
        <p:spPr>
          <a:prstGeom prst="rect">
            <a:avLst/>
          </a:prstGeom>
          <a:noFill/>
        </p:spPr>
        <p:txBody>
          <a:bodyPr/>
          <a:lstStyle/>
          <a:p>
            <a:r>
              <a:rPr lang="en-US" smtClean="0">
                <a:solidFill>
                  <a:schemeClr val="bg1"/>
                </a:solidFill>
                <a:cs typeface="Arial" charset="0"/>
              </a:rPr>
              <a:t>1-</a:t>
            </a:r>
            <a:fld id="{8E04DE85-5BF3-4C03-A70B-7F1A18BE4AC7}" type="slidenum">
              <a:rPr lang="en-US" smtClean="0">
                <a:solidFill>
                  <a:schemeClr val="bg1"/>
                </a:solidFill>
                <a:cs typeface="Arial" charset="0"/>
              </a:rPr>
              <a:pPr/>
              <a:t>1</a:t>
            </a:fld>
            <a:endParaRPr lang="en-US" dirty="0">
              <a:solidFill>
                <a:schemeClr val="bg1"/>
              </a:solidFill>
              <a:cs typeface="Arial" charset="0"/>
            </a:endParaRPr>
          </a:p>
        </p:txBody>
      </p:sp>
      <p:sp>
        <p:nvSpPr>
          <p:cNvPr id="17413" name="Rectangle 5"/>
          <p:cNvSpPr>
            <a:spLocks noChangeArrowheads="1"/>
          </p:cNvSpPr>
          <p:nvPr/>
        </p:nvSpPr>
        <p:spPr bwMode="auto">
          <a:xfrm>
            <a:off x="914400" y="373380"/>
            <a:ext cx="8229600" cy="1143000"/>
          </a:xfrm>
          <a:prstGeom prst="rect">
            <a:avLst/>
          </a:prstGeom>
          <a:noFill/>
          <a:ln w="9525">
            <a:noFill/>
            <a:miter lim="800000"/>
            <a:headEnd/>
            <a:tailEnd/>
          </a:ln>
        </p:spPr>
        <p:txBody>
          <a:bodyPr anchor="ctr"/>
          <a:lstStyle/>
          <a:p>
            <a:endParaRPr lang="en-US" sz="4000" dirty="0">
              <a:solidFill>
                <a:srgbClr val="490C00"/>
              </a:solidFill>
            </a:endParaRPr>
          </a:p>
        </p:txBody>
      </p:sp>
    </p:spTree>
    <p:extLst>
      <p:ext uri="{BB962C8B-B14F-4D97-AF65-F5344CB8AC3E}">
        <p14:creationId xmlns:p14="http://schemas.microsoft.com/office/powerpoint/2010/main" val="34679218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ChangeArrowheads="1"/>
          </p:cNvSpPr>
          <p:nvPr>
            <p:ph type="title"/>
          </p:nvPr>
        </p:nvSpPr>
        <p:spPr/>
        <p:txBody>
          <a:bodyPr/>
          <a:lstStyle/>
          <a:p>
            <a:r>
              <a:rPr lang="en-US" smtClean="0"/>
              <a:t>Accounting Equation</a:t>
            </a:r>
            <a:endParaRPr lang="en-US" dirty="0"/>
          </a:p>
        </p:txBody>
      </p:sp>
      <p:sp>
        <p:nvSpPr>
          <p:cNvPr id="7" name="Content Placeholder 6"/>
          <p:cNvSpPr>
            <a:spLocks noGrp="1"/>
          </p:cNvSpPr>
          <p:nvPr>
            <p:ph idx="1"/>
          </p:nvPr>
        </p:nvSpPr>
        <p:spPr/>
        <p:txBody>
          <a:bodyPr/>
          <a:lstStyle/>
          <a:p>
            <a:pPr marL="0" indent="0" algn="ctr">
              <a:buNone/>
            </a:pPr>
            <a:r>
              <a:rPr lang="en-US" sz="3200" b="1" dirty="0" smtClean="0">
                <a:solidFill>
                  <a:schemeClr val="bg2"/>
                </a:solidFill>
              </a:rPr>
              <a:t>Assets = Claims</a:t>
            </a:r>
          </a:p>
          <a:p>
            <a:r>
              <a:rPr lang="en-US" dirty="0" smtClean="0"/>
              <a:t>Claims on the assets are from two sources:  </a:t>
            </a:r>
          </a:p>
          <a:p>
            <a:pPr lvl="1"/>
            <a:r>
              <a:rPr lang="en-US" dirty="0" smtClean="0"/>
              <a:t>Creditors (liabilities) </a:t>
            </a:r>
          </a:p>
          <a:p>
            <a:pPr lvl="1"/>
            <a:r>
              <a:rPr lang="en-US" dirty="0" smtClean="0"/>
              <a:t>Investors or owners (equity) </a:t>
            </a:r>
          </a:p>
          <a:p>
            <a:pPr marL="57150" indent="0" algn="ctr">
              <a:buNone/>
            </a:pPr>
            <a:r>
              <a:rPr lang="en-US" sz="3200" b="1" dirty="0">
                <a:solidFill>
                  <a:schemeClr val="bg2"/>
                </a:solidFill>
              </a:rPr>
              <a:t>Assets = Liabilities + Equity</a:t>
            </a:r>
          </a:p>
          <a:p>
            <a:endParaRPr lang="en-US" dirty="0"/>
          </a:p>
        </p:txBody>
      </p:sp>
      <p:sp>
        <p:nvSpPr>
          <p:cNvPr id="52226" name="Slide Number Placeholder 2"/>
          <p:cNvSpPr>
            <a:spLocks noGrp="1"/>
          </p:cNvSpPr>
          <p:nvPr>
            <p:ph type="sldNum" sz="quarter" idx="11"/>
          </p:nvPr>
        </p:nvSpPr>
        <p:spPr/>
        <p:txBody>
          <a:bodyPr/>
          <a:lstStyle/>
          <a:p>
            <a:r>
              <a:rPr lang="en-US" smtClean="0"/>
              <a:t>1-</a:t>
            </a:r>
            <a:fld id="{9584D193-647C-42B6-B93A-71702CBDAB2E}" type="slidenum">
              <a:rPr lang="en-US" smtClean="0"/>
              <a:pPr/>
              <a:t>19</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6" name="Rectangle 2"/>
          <p:cNvSpPr>
            <a:spLocks noGrp="1" noChangeArrowheads="1"/>
          </p:cNvSpPr>
          <p:nvPr>
            <p:ph type="title"/>
          </p:nvPr>
        </p:nvSpPr>
        <p:spPr/>
        <p:txBody>
          <a:bodyPr/>
          <a:lstStyle/>
          <a:p>
            <a:r>
              <a:rPr lang="en-US" smtClean="0"/>
              <a:t>Accounting Equation (Continued)</a:t>
            </a:r>
            <a:endParaRPr lang="en-US" dirty="0"/>
          </a:p>
        </p:txBody>
      </p:sp>
      <p:sp>
        <p:nvSpPr>
          <p:cNvPr id="3" name="Content Placeholder 2"/>
          <p:cNvSpPr>
            <a:spLocks noGrp="1"/>
          </p:cNvSpPr>
          <p:nvPr>
            <p:ph idx="1"/>
          </p:nvPr>
        </p:nvSpPr>
        <p:spPr>
          <a:xfrm>
            <a:off x="457200" y="1828800"/>
            <a:ext cx="8229600" cy="4114799"/>
          </a:xfrm>
        </p:spPr>
        <p:txBody>
          <a:bodyPr/>
          <a:lstStyle/>
          <a:p>
            <a:pPr marL="0" lvl="0" indent="0" algn="ctr">
              <a:buNone/>
            </a:pPr>
            <a:r>
              <a:rPr lang="en-US" sz="3200" b="1" dirty="0" smtClean="0">
                <a:solidFill>
                  <a:schemeClr val="bg2"/>
                </a:solidFill>
              </a:rPr>
              <a:t>Assets = Liabilities + Equity</a:t>
            </a:r>
            <a:endParaRPr lang="en-US" sz="3200" b="1" dirty="0">
              <a:solidFill>
                <a:schemeClr val="bg2"/>
              </a:solidFill>
            </a:endParaRPr>
          </a:p>
        </p:txBody>
      </p:sp>
      <p:sp>
        <p:nvSpPr>
          <p:cNvPr id="1047" name="Slide Number Placeholder 2"/>
          <p:cNvSpPr>
            <a:spLocks noGrp="1"/>
          </p:cNvSpPr>
          <p:nvPr>
            <p:ph type="sldNum" sz="quarter" idx="11"/>
          </p:nvPr>
        </p:nvSpPr>
        <p:spPr/>
        <p:txBody>
          <a:bodyPr/>
          <a:lstStyle/>
          <a:p>
            <a:r>
              <a:rPr lang="en-US" smtClean="0"/>
              <a:t>1-</a:t>
            </a:r>
            <a:fld id="{F47D9F42-192F-4E05-BBEF-4B563D76BBE6}" type="slidenum">
              <a:rPr lang="en-US" smtClean="0"/>
              <a:pPr/>
              <a:t>20</a:t>
            </a:fld>
            <a:endParaRPr lang="en-US" dirty="0"/>
          </a:p>
        </p:txBody>
      </p:sp>
      <p:graphicFrame>
        <p:nvGraphicFramePr>
          <p:cNvPr id="4" name="Table 3">
            <a:extLst>
              <a:ext uri="{FF2B5EF4-FFF2-40B4-BE49-F238E27FC236}">
                <a16:creationId xmlns:a16="http://schemas.microsoft.com/office/drawing/2014/main" xmlns="" id="{EABE504F-54C3-407A-92FE-686C38BAC0AD}"/>
              </a:ext>
            </a:extLst>
          </p:cNvPr>
          <p:cNvGraphicFramePr>
            <a:graphicFrameLocks noGrp="1"/>
          </p:cNvGraphicFramePr>
          <p:nvPr>
            <p:extLst>
              <p:ext uri="{D42A27DB-BD31-4B8C-83A1-F6EECF244321}">
                <p14:modId xmlns:p14="http://schemas.microsoft.com/office/powerpoint/2010/main" val="396752353"/>
              </p:ext>
            </p:extLst>
          </p:nvPr>
        </p:nvGraphicFramePr>
        <p:xfrm>
          <a:off x="1676400" y="2667000"/>
          <a:ext cx="5943600" cy="1097280"/>
        </p:xfrm>
        <a:graphic>
          <a:graphicData uri="http://schemas.openxmlformats.org/drawingml/2006/table">
            <a:tbl>
              <a:tblPr firstRow="1" bandRow="1">
                <a:tableStyleId>{5C22544A-7EE6-4342-B048-85BDC9FD1C3A}</a:tableStyleId>
              </a:tblPr>
              <a:tblGrid>
                <a:gridCol w="1879600">
                  <a:extLst>
                    <a:ext uri="{9D8B030D-6E8A-4147-A177-3AD203B41FA5}">
                      <a16:colId xmlns:a16="http://schemas.microsoft.com/office/drawing/2014/main" xmlns="" val="1821904288"/>
                    </a:ext>
                  </a:extLst>
                </a:gridCol>
                <a:gridCol w="2311400">
                  <a:extLst>
                    <a:ext uri="{9D8B030D-6E8A-4147-A177-3AD203B41FA5}">
                      <a16:colId xmlns:a16="http://schemas.microsoft.com/office/drawing/2014/main" xmlns="" val="1197589770"/>
                    </a:ext>
                  </a:extLst>
                </a:gridCol>
                <a:gridCol w="1752600">
                  <a:extLst>
                    <a:ext uri="{9D8B030D-6E8A-4147-A177-3AD203B41FA5}">
                      <a16:colId xmlns:a16="http://schemas.microsoft.com/office/drawing/2014/main" xmlns="" val="2969645416"/>
                    </a:ext>
                  </a:extLst>
                </a:gridCol>
              </a:tblGrid>
              <a:tr h="142240">
                <a:tc>
                  <a:txBody>
                    <a:bodyPr/>
                    <a:lstStyle/>
                    <a:p>
                      <a:pPr algn="ctr"/>
                      <a:r>
                        <a:rPr lang="en-US" sz="2000" b="1" kern="1200" noProof="0" dirty="0">
                          <a:solidFill>
                            <a:schemeClr val="bg2"/>
                          </a:solidFill>
                          <a:latin typeface="STIX Two Text" panose="02020603050405020304" pitchFamily="18" charset="0"/>
                          <a:ea typeface="Verdana" panose="020B0604030504040204" pitchFamily="34" charset="0"/>
                          <a:cs typeface="Verdana" panose="020B0604030504040204" pitchFamily="34" charset="0"/>
                        </a:rPr>
                        <a:t>Assets 	 = 	 </a:t>
                      </a:r>
                    </a:p>
                    <a:p>
                      <a:pPr algn="ctr"/>
                      <a:endParaRPr lang="en-US" sz="2000" b="1" kern="1200" dirty="0">
                        <a:solidFill>
                          <a:schemeClr val="bg2"/>
                        </a:solidFill>
                        <a:latin typeface="STIX Two Text" panose="02020603050405020304" pitchFamily="18"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b="1" kern="1200" noProof="0" dirty="0">
                          <a:solidFill>
                            <a:schemeClr val="bg2"/>
                          </a:solidFill>
                          <a:latin typeface="STIX Two Text" panose="02020603050405020304" pitchFamily="18" charset="0"/>
                          <a:ea typeface="Verdana" panose="020B0604030504040204" pitchFamily="34" charset="0"/>
                          <a:cs typeface="Verdana" panose="020B0604030504040204" pitchFamily="34" charset="0"/>
                        </a:rPr>
                        <a:t>	 </a:t>
                      </a:r>
                      <a:r>
                        <a:rPr lang="en-US" sz="2000" b="1" kern="1200" noProof="0" dirty="0" err="1">
                          <a:solidFill>
                            <a:schemeClr val="bg2"/>
                          </a:solidFill>
                          <a:latin typeface="STIX Two Text" panose="02020603050405020304" pitchFamily="18" charset="0"/>
                          <a:ea typeface="Verdana" panose="020B0604030504040204" pitchFamily="34" charset="0"/>
                          <a:cs typeface="Verdana" panose="020B0604030504040204" pitchFamily="34" charset="0"/>
                        </a:rPr>
                        <a:t>Liab</a:t>
                      </a:r>
                      <a:r>
                        <a:rPr lang="en-US" sz="2000" b="1" kern="1200" noProof="0" dirty="0">
                          <a:solidFill>
                            <a:schemeClr val="bg2"/>
                          </a:solidFill>
                          <a:latin typeface="STIX Two Text" panose="02020603050405020304" pitchFamily="18" charset="0"/>
                          <a:ea typeface="Verdana" panose="020B0604030504040204" pitchFamily="34" charset="0"/>
                          <a:cs typeface="Verdana" panose="020B0604030504040204" pitchFamily="34" charset="0"/>
                        </a:rPr>
                        <a:t>. 	 +</a:t>
                      </a:r>
                      <a:endParaRPr lang="en-US" sz="2000" b="1" kern="1200" dirty="0">
                        <a:solidFill>
                          <a:schemeClr val="bg2"/>
                        </a:solidFill>
                        <a:latin typeface="STIX Two Text" panose="02020603050405020304" pitchFamily="18"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kern="1200" noProof="0" dirty="0">
                          <a:solidFill>
                            <a:schemeClr val="bg2"/>
                          </a:solidFill>
                          <a:latin typeface="STIX Two Text" panose="02020603050405020304" pitchFamily="18" charset="0"/>
                          <a:ea typeface="Verdana" panose="020B0604030504040204" pitchFamily="34" charset="0"/>
                          <a:cs typeface="Verdana" panose="020B0604030504040204" pitchFamily="34" charset="0"/>
                        </a:rPr>
                        <a:t>Equity </a:t>
                      </a:r>
                      <a:endParaRPr lang="en-US" sz="2000" b="1" kern="1200" dirty="0">
                        <a:solidFill>
                          <a:schemeClr val="bg2"/>
                        </a:solidFill>
                        <a:latin typeface="STIX Two Text" panose="02020603050405020304" pitchFamily="18"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945217244"/>
                  </a:ext>
                </a:extLst>
              </a:tr>
              <a:tr h="370840">
                <a:tc>
                  <a:txBody>
                    <a:bodyPr/>
                    <a:lstStyle/>
                    <a:p>
                      <a:pPr algn="ctr"/>
                      <a:r>
                        <a:rPr lang="en-US" sz="2000" b="1" kern="1200" noProof="0" dirty="0">
                          <a:solidFill>
                            <a:schemeClr val="tx1"/>
                          </a:solidFill>
                          <a:latin typeface="STIX Two Text" panose="02020603050405020304" pitchFamily="18" charset="0"/>
                          <a:ea typeface="Verdana" panose="020B0604030504040204" pitchFamily="34" charset="0"/>
                          <a:cs typeface="Verdana" panose="020B0604030504040204" pitchFamily="34" charset="0"/>
                        </a:rPr>
                        <a:t>$   500 	 = 	</a:t>
                      </a:r>
                      <a:endParaRPr lang="en-US" sz="2000" b="1" kern="1200" dirty="0">
                        <a:solidFill>
                          <a:schemeClr val="tx1"/>
                        </a:solidFill>
                        <a:latin typeface="STIX Two Text" panose="02020603050405020304" pitchFamily="18"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b="1" kern="1200" noProof="0" dirty="0">
                          <a:solidFill>
                            <a:schemeClr val="tx1"/>
                          </a:solidFill>
                          <a:latin typeface="STIX Two Text" panose="02020603050405020304" pitchFamily="18" charset="0"/>
                          <a:ea typeface="Verdana" panose="020B0604030504040204" pitchFamily="34" charset="0"/>
                          <a:cs typeface="Verdana" panose="020B0604030504040204" pitchFamily="34" charset="0"/>
                        </a:rPr>
                        <a:t>	 $ 200 	 +</a:t>
                      </a:r>
                      <a:endParaRPr lang="en-US" sz="2000" b="1" kern="1200" dirty="0">
                        <a:solidFill>
                          <a:schemeClr val="tx1"/>
                        </a:solidFill>
                        <a:latin typeface="STIX Two Text" panose="02020603050405020304" pitchFamily="18"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kern="1200" noProof="0" dirty="0">
                          <a:solidFill>
                            <a:schemeClr val="tx1"/>
                          </a:solidFill>
                          <a:latin typeface="STIX Two Text" panose="02020603050405020304" pitchFamily="18" charset="0"/>
                          <a:ea typeface="Verdana" panose="020B0604030504040204" pitchFamily="34" charset="0"/>
                          <a:cs typeface="Verdana" panose="020B0604030504040204" pitchFamily="34" charset="0"/>
                        </a:rPr>
                        <a:t>$ 300	</a:t>
                      </a:r>
                      <a:endParaRPr lang="en-US" sz="2000" b="1" kern="1200" dirty="0">
                        <a:solidFill>
                          <a:schemeClr val="tx1"/>
                        </a:solidFill>
                        <a:latin typeface="STIX Two Text" panose="02020603050405020304" pitchFamily="18"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832868003"/>
                  </a:ext>
                </a:extLst>
              </a:tr>
            </a:tbl>
          </a:graphicData>
        </a:graphic>
      </p:graphicFrame>
      <p:graphicFrame>
        <p:nvGraphicFramePr>
          <p:cNvPr id="9" name="Table 8">
            <a:extLst>
              <a:ext uri="{FF2B5EF4-FFF2-40B4-BE49-F238E27FC236}">
                <a16:creationId xmlns:a16="http://schemas.microsoft.com/office/drawing/2014/main" xmlns="" id="{368B6B06-6417-4244-921F-E9DE4FB0FB82}"/>
              </a:ext>
            </a:extLst>
          </p:cNvPr>
          <p:cNvGraphicFramePr>
            <a:graphicFrameLocks noGrp="1"/>
          </p:cNvGraphicFramePr>
          <p:nvPr>
            <p:extLst>
              <p:ext uri="{D42A27DB-BD31-4B8C-83A1-F6EECF244321}">
                <p14:modId xmlns:p14="http://schemas.microsoft.com/office/powerpoint/2010/main" val="762409410"/>
              </p:ext>
            </p:extLst>
          </p:nvPr>
        </p:nvGraphicFramePr>
        <p:xfrm>
          <a:off x="1676400" y="4069080"/>
          <a:ext cx="5943600" cy="1097280"/>
        </p:xfrm>
        <a:graphic>
          <a:graphicData uri="http://schemas.openxmlformats.org/drawingml/2006/table">
            <a:tbl>
              <a:tblPr firstRow="1" bandRow="1">
                <a:tableStyleId>{5C22544A-7EE6-4342-B048-85BDC9FD1C3A}</a:tableStyleId>
              </a:tblPr>
              <a:tblGrid>
                <a:gridCol w="1879600">
                  <a:extLst>
                    <a:ext uri="{9D8B030D-6E8A-4147-A177-3AD203B41FA5}">
                      <a16:colId xmlns:a16="http://schemas.microsoft.com/office/drawing/2014/main" xmlns="" val="1821904288"/>
                    </a:ext>
                  </a:extLst>
                </a:gridCol>
                <a:gridCol w="2311400">
                  <a:extLst>
                    <a:ext uri="{9D8B030D-6E8A-4147-A177-3AD203B41FA5}">
                      <a16:colId xmlns:a16="http://schemas.microsoft.com/office/drawing/2014/main" xmlns="" val="1197589770"/>
                    </a:ext>
                  </a:extLst>
                </a:gridCol>
                <a:gridCol w="1752600">
                  <a:extLst>
                    <a:ext uri="{9D8B030D-6E8A-4147-A177-3AD203B41FA5}">
                      <a16:colId xmlns:a16="http://schemas.microsoft.com/office/drawing/2014/main" xmlns="" val="2969645416"/>
                    </a:ext>
                  </a:extLst>
                </a:gridCol>
              </a:tblGrid>
              <a:tr h="370840">
                <a:tc>
                  <a:txBody>
                    <a:bodyPr/>
                    <a:lstStyle/>
                    <a:p>
                      <a:pPr algn="ctr"/>
                      <a:r>
                        <a:rPr lang="en-US" sz="2000" b="1" kern="1200" noProof="0" dirty="0">
                          <a:solidFill>
                            <a:schemeClr val="bg2"/>
                          </a:solidFill>
                          <a:latin typeface="STIX Two Text" panose="02020603050405020304" pitchFamily="18" charset="0"/>
                          <a:ea typeface="Verdana" panose="020B0604030504040204" pitchFamily="34" charset="0"/>
                          <a:cs typeface="Verdana" panose="020B0604030504040204" pitchFamily="34" charset="0"/>
                        </a:rPr>
                        <a:t>Assets </a:t>
                      </a:r>
                      <a:r>
                        <a:rPr lang="en-US" sz="2000" b="1" kern="1200" noProof="0" dirty="0" smtClean="0">
                          <a:solidFill>
                            <a:schemeClr val="bg2"/>
                          </a:solidFill>
                          <a:latin typeface="STIX Two Text" panose="02020603050405020304" pitchFamily="18" charset="0"/>
                          <a:ea typeface="Verdana" panose="020B0604030504040204" pitchFamily="34" charset="0"/>
                          <a:cs typeface="Verdana" panose="020B0604030504040204" pitchFamily="34" charset="0"/>
                        </a:rPr>
                        <a:t>    </a:t>
                      </a:r>
                      <a:r>
                        <a:rPr lang="en-US" sz="2000" b="1" kern="1200" dirty="0" smtClean="0">
                          <a:solidFill>
                            <a:schemeClr val="bg2"/>
                          </a:solidFill>
                          <a:latin typeface="STIX Two Text" panose="02020603050405020304" pitchFamily="18" charset="0"/>
                          <a:ea typeface="Verdana" panose="020B0604030504040204" pitchFamily="34" charset="0"/>
                          <a:cs typeface="Verdana" panose="020B0604030504040204" pitchFamily="34" charset="0"/>
                        </a:rPr>
                        <a:t>−</a:t>
                      </a:r>
                      <a:r>
                        <a:rPr lang="en-US" sz="2000" b="1" kern="1200" noProof="0" dirty="0">
                          <a:solidFill>
                            <a:schemeClr val="bg2"/>
                          </a:solidFill>
                          <a:latin typeface="STIX Two Text" panose="02020603050405020304" pitchFamily="18" charset="0"/>
                          <a:ea typeface="Verdana" panose="020B0604030504040204" pitchFamily="34" charset="0"/>
                          <a:cs typeface="Verdana" panose="020B0604030504040204" pitchFamily="34" charset="0"/>
                        </a:rPr>
                        <a:t>	 </a:t>
                      </a:r>
                    </a:p>
                    <a:p>
                      <a:pPr algn="ctr"/>
                      <a:endParaRPr lang="en-US" sz="2000" b="1" kern="1200" dirty="0">
                        <a:solidFill>
                          <a:schemeClr val="bg2"/>
                        </a:solidFill>
                        <a:latin typeface="STIX Two Text" panose="02020603050405020304" pitchFamily="18"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b="1" kern="1200" noProof="0" dirty="0">
                          <a:solidFill>
                            <a:schemeClr val="bg2"/>
                          </a:solidFill>
                          <a:latin typeface="STIX Two Text" panose="02020603050405020304" pitchFamily="18" charset="0"/>
                          <a:ea typeface="Verdana" panose="020B0604030504040204" pitchFamily="34" charset="0"/>
                          <a:cs typeface="Verdana" panose="020B0604030504040204" pitchFamily="34" charset="0"/>
                        </a:rPr>
                        <a:t>	 </a:t>
                      </a:r>
                      <a:r>
                        <a:rPr lang="en-US" sz="2000" b="1" kern="1200" noProof="0" dirty="0" err="1">
                          <a:solidFill>
                            <a:schemeClr val="bg2"/>
                          </a:solidFill>
                          <a:latin typeface="STIX Two Text" panose="02020603050405020304" pitchFamily="18" charset="0"/>
                          <a:ea typeface="Verdana" panose="020B0604030504040204" pitchFamily="34" charset="0"/>
                          <a:cs typeface="Verdana" panose="020B0604030504040204" pitchFamily="34" charset="0"/>
                        </a:rPr>
                        <a:t>Liab</a:t>
                      </a:r>
                      <a:r>
                        <a:rPr lang="en-US" sz="2000" b="1" kern="1200" noProof="0" dirty="0">
                          <a:solidFill>
                            <a:schemeClr val="bg2"/>
                          </a:solidFill>
                          <a:latin typeface="STIX Two Text" panose="02020603050405020304" pitchFamily="18" charset="0"/>
                          <a:ea typeface="Verdana" panose="020B0604030504040204" pitchFamily="34" charset="0"/>
                          <a:cs typeface="Verdana" panose="020B0604030504040204" pitchFamily="34" charset="0"/>
                        </a:rPr>
                        <a:t>. 	 =</a:t>
                      </a:r>
                      <a:endParaRPr lang="en-US" sz="2000" b="1" kern="1200" dirty="0">
                        <a:solidFill>
                          <a:schemeClr val="bg2"/>
                        </a:solidFill>
                        <a:latin typeface="STIX Two Text" panose="02020603050405020304" pitchFamily="18"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kern="1200" noProof="0" dirty="0">
                          <a:solidFill>
                            <a:schemeClr val="bg2"/>
                          </a:solidFill>
                          <a:latin typeface="STIX Two Text" panose="02020603050405020304" pitchFamily="18" charset="0"/>
                          <a:ea typeface="Verdana" panose="020B0604030504040204" pitchFamily="34" charset="0"/>
                          <a:cs typeface="Verdana" panose="020B0604030504040204" pitchFamily="34" charset="0"/>
                        </a:rPr>
                        <a:t>Equity </a:t>
                      </a:r>
                      <a:endParaRPr lang="en-US" sz="2000" b="1" kern="1200" dirty="0">
                        <a:solidFill>
                          <a:schemeClr val="bg2"/>
                        </a:solidFill>
                        <a:latin typeface="STIX Two Text" panose="02020603050405020304" pitchFamily="18"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945217244"/>
                  </a:ext>
                </a:extLst>
              </a:tr>
              <a:tr h="370840">
                <a:tc>
                  <a:txBody>
                    <a:bodyPr/>
                    <a:lstStyle/>
                    <a:p>
                      <a:pPr algn="ctr"/>
                      <a:r>
                        <a:rPr lang="en-US" sz="2000" b="1" kern="1200" noProof="0" dirty="0">
                          <a:solidFill>
                            <a:schemeClr val="tx1"/>
                          </a:solidFill>
                          <a:latin typeface="STIX Two Text" panose="02020603050405020304" pitchFamily="18" charset="0"/>
                          <a:ea typeface="Verdana" panose="020B0604030504040204" pitchFamily="34" charset="0"/>
                          <a:cs typeface="Verdana" panose="020B0604030504040204" pitchFamily="34" charset="0"/>
                        </a:rPr>
                        <a:t>$   500 	 </a:t>
                      </a:r>
                      <a:r>
                        <a:rPr lang="en-US" sz="2000" b="1" kern="1200" dirty="0" smtClean="0">
                          <a:solidFill>
                            <a:schemeClr val="tx1"/>
                          </a:solidFill>
                          <a:latin typeface="STIX Two Text" panose="02020603050405020304" pitchFamily="18" charset="0"/>
                          <a:ea typeface="Verdana" panose="020B0604030504040204" pitchFamily="34" charset="0"/>
                          <a:cs typeface="Verdana" panose="020B0604030504040204" pitchFamily="34" charset="0"/>
                        </a:rPr>
                        <a:t>−</a:t>
                      </a:r>
                      <a:r>
                        <a:rPr lang="en-US" sz="2000" b="1" kern="1200" noProof="0" dirty="0">
                          <a:solidFill>
                            <a:schemeClr val="tx1"/>
                          </a:solidFill>
                          <a:latin typeface="STIX Two Text" panose="02020603050405020304" pitchFamily="18" charset="0"/>
                          <a:ea typeface="Verdana" panose="020B0604030504040204" pitchFamily="34" charset="0"/>
                          <a:cs typeface="Verdana" panose="020B0604030504040204" pitchFamily="34" charset="0"/>
                        </a:rPr>
                        <a:t>	</a:t>
                      </a:r>
                      <a:endParaRPr lang="en-US" sz="2000" b="1" kern="1200" dirty="0">
                        <a:solidFill>
                          <a:schemeClr val="tx1"/>
                        </a:solidFill>
                        <a:latin typeface="STIX Two Text" panose="02020603050405020304" pitchFamily="18"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b="1" kern="1200" noProof="0" dirty="0">
                          <a:solidFill>
                            <a:schemeClr val="tx1"/>
                          </a:solidFill>
                          <a:latin typeface="STIX Two Text" panose="02020603050405020304" pitchFamily="18" charset="0"/>
                          <a:ea typeface="Verdana" panose="020B0604030504040204" pitchFamily="34" charset="0"/>
                          <a:cs typeface="Verdana" panose="020B0604030504040204" pitchFamily="34" charset="0"/>
                        </a:rPr>
                        <a:t>	 $ 200 	 =</a:t>
                      </a:r>
                      <a:endParaRPr lang="en-US" sz="2000" b="1" kern="1200" dirty="0">
                        <a:solidFill>
                          <a:schemeClr val="tx1"/>
                        </a:solidFill>
                        <a:latin typeface="STIX Two Text" panose="02020603050405020304" pitchFamily="18"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kern="1200" noProof="0" dirty="0">
                          <a:solidFill>
                            <a:schemeClr val="tx1"/>
                          </a:solidFill>
                          <a:latin typeface="STIX Two Text" panose="02020603050405020304" pitchFamily="18" charset="0"/>
                          <a:ea typeface="Verdana" panose="020B0604030504040204" pitchFamily="34" charset="0"/>
                          <a:cs typeface="Verdana" panose="020B0604030504040204" pitchFamily="34" charset="0"/>
                        </a:rPr>
                        <a:t>$ 300	</a:t>
                      </a:r>
                      <a:endParaRPr lang="en-US" sz="2000" b="1" kern="1200" dirty="0">
                        <a:solidFill>
                          <a:schemeClr val="tx1"/>
                        </a:solidFill>
                        <a:latin typeface="STIX Two Text" panose="02020603050405020304" pitchFamily="18"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832868003"/>
                  </a:ext>
                </a:extLst>
              </a:tr>
            </a:tbl>
          </a:graphicData>
        </a:graphic>
      </p:graphicFrame>
    </p:spTree>
    <p:extLst>
      <p:ext uri="{BB962C8B-B14F-4D97-AF65-F5344CB8AC3E}">
        <p14:creationId xmlns:p14="http://schemas.microsoft.com/office/powerpoint/2010/main" val="4237468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ChangeArrowheads="1"/>
          </p:cNvSpPr>
          <p:nvPr>
            <p:ph type="title"/>
          </p:nvPr>
        </p:nvSpPr>
        <p:spPr/>
        <p:txBody>
          <a:bodyPr/>
          <a:lstStyle/>
          <a:p>
            <a:r>
              <a:rPr lang="en-US" smtClean="0"/>
              <a:t>Accounting Equation (Concluded)</a:t>
            </a:r>
            <a:endParaRPr lang="en-US" dirty="0"/>
          </a:p>
        </p:txBody>
      </p:sp>
      <p:sp>
        <p:nvSpPr>
          <p:cNvPr id="2" name="Content Placeholder 1"/>
          <p:cNvSpPr>
            <a:spLocks noGrp="1"/>
          </p:cNvSpPr>
          <p:nvPr>
            <p:ph idx="1"/>
          </p:nvPr>
        </p:nvSpPr>
        <p:spPr/>
        <p:txBody>
          <a:bodyPr/>
          <a:lstStyle/>
          <a:p>
            <a:pPr lvl="0"/>
            <a:r>
              <a:rPr lang="es-ES_tradnl" dirty="0" smtClean="0"/>
              <a:t>​</a:t>
            </a:r>
            <a:r>
              <a:rPr lang="en-US" b="1" dirty="0" smtClean="0">
                <a:solidFill>
                  <a:schemeClr val="bg2"/>
                </a:solidFill>
              </a:rPr>
              <a:t>Assets = Liabilities + Equity</a:t>
            </a:r>
            <a:r>
              <a:rPr lang="en-US" dirty="0" smtClean="0"/>
              <a:t>, where Equity is composed of Common Stock + Retained Earnings</a:t>
            </a:r>
          </a:p>
          <a:p>
            <a:r>
              <a:rPr lang="en-US" dirty="0" smtClean="0"/>
              <a:t>When a business has common stock and retained earnings, the accounting equation is slightly modified to specifically refer to stockholders’ equity so that the equation becomes: </a:t>
            </a:r>
            <a:r>
              <a:rPr lang="en-US" b="1" dirty="0" smtClean="0">
                <a:solidFill>
                  <a:schemeClr val="bg2"/>
                </a:solidFill>
              </a:rPr>
              <a:t>Assets = Liabilities + Stockholders’ Equity</a:t>
            </a:r>
          </a:p>
          <a:p>
            <a:endParaRPr lang="en-US" dirty="0"/>
          </a:p>
        </p:txBody>
      </p:sp>
      <p:sp>
        <p:nvSpPr>
          <p:cNvPr id="57346" name="Slide Number Placeholder 2"/>
          <p:cNvSpPr>
            <a:spLocks noGrp="1"/>
          </p:cNvSpPr>
          <p:nvPr>
            <p:ph type="sldNum" sz="quarter" idx="11"/>
          </p:nvPr>
        </p:nvSpPr>
        <p:spPr/>
        <p:txBody>
          <a:bodyPr/>
          <a:lstStyle/>
          <a:p>
            <a:r>
              <a:rPr lang="en-US" smtClean="0"/>
              <a:t>1-</a:t>
            </a:r>
            <a:fld id="{0CA18433-FF08-403A-B9D2-9EBC772413E5}" type="slidenum">
              <a:rPr lang="en-US" smtClean="0"/>
              <a:pPr/>
              <a:t>21</a:t>
            </a:fld>
            <a:endParaRPr lang="en-US" dirty="0"/>
          </a:p>
        </p:txBody>
      </p:sp>
      <p:sp>
        <p:nvSpPr>
          <p:cNvPr id="57349" name="Text Box 8"/>
          <p:cNvSpPr txBox="1">
            <a:spLocks noChangeArrowheads="1"/>
          </p:cNvSpPr>
          <p:nvPr/>
        </p:nvSpPr>
        <p:spPr bwMode="auto">
          <a:xfrm>
            <a:off x="7586663" y="2038350"/>
            <a:ext cx="914400" cy="457200"/>
          </a:xfrm>
          <a:prstGeom prst="rect">
            <a:avLst/>
          </a:prstGeom>
          <a:noFill/>
          <a:ln w="9525">
            <a:noFill/>
            <a:miter lim="800000"/>
            <a:headEnd/>
            <a:tailEnd/>
          </a:ln>
        </p:spPr>
        <p:txBody>
          <a:bodyPr>
            <a:spAutoFit/>
          </a:bodyPr>
          <a:lstStyle/>
          <a:p>
            <a:pPr>
              <a:spcBef>
                <a:spcPct val="50000"/>
              </a:spcBef>
            </a:pPr>
            <a:r>
              <a:rPr lang="en-US" sz="2400">
                <a:latin typeface="Tahoma" pitchFamily="34" charset="0"/>
              </a:rPr>
              <a:t>   </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r>
              <a:rPr lang="en-US" smtClean="0"/>
              <a:t>LO 1-4: Show how business events affect the accounting equation.</a:t>
            </a:r>
            <a:br>
              <a:rPr lang="en-US" smtClean="0"/>
            </a:br>
            <a:endParaRPr lang="en-US" dirty="0"/>
          </a:p>
        </p:txBody>
      </p:sp>
      <p:sp>
        <p:nvSpPr>
          <p:cNvPr id="17410" name="Slide Number Placeholder 2"/>
          <p:cNvSpPr>
            <a:spLocks noGrp="1"/>
          </p:cNvSpPr>
          <p:nvPr>
            <p:ph type="sldNum" sz="quarter" idx="11"/>
          </p:nvPr>
        </p:nvSpPr>
        <p:spPr/>
        <p:txBody>
          <a:bodyPr/>
          <a:lstStyle/>
          <a:p>
            <a:r>
              <a:rPr lang="en-US" smtClean="0"/>
              <a:t>1-</a:t>
            </a:r>
            <a:fld id="{8E04DE85-5BF3-4C03-A70B-7F1A18BE4AC7}" type="slidenum">
              <a:rPr lang="en-US" smtClean="0"/>
              <a:pPr/>
              <a:t>22</a:t>
            </a:fld>
            <a:endParaRPr lang="en-US" dirty="0"/>
          </a:p>
        </p:txBody>
      </p:sp>
    </p:spTree>
    <p:extLst>
      <p:ext uri="{BB962C8B-B14F-4D97-AF65-F5344CB8AC3E}">
        <p14:creationId xmlns:p14="http://schemas.microsoft.com/office/powerpoint/2010/main" val="4131400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F18ED-53CA-4065-A08D-AA8F299EDE94}"/>
              </a:ext>
            </a:extLst>
          </p:cNvPr>
          <p:cNvSpPr>
            <a:spLocks noGrp="1"/>
          </p:cNvSpPr>
          <p:nvPr>
            <p:ph type="title"/>
          </p:nvPr>
        </p:nvSpPr>
        <p:spPr/>
        <p:txBody>
          <a:bodyPr/>
          <a:lstStyle/>
          <a:p>
            <a:r>
              <a:rPr lang="en-US" smtClean="0"/>
              <a:t>Recording Business Events Under the Accounting Equation</a:t>
            </a:r>
            <a:endParaRPr lang="en-US" dirty="0"/>
          </a:p>
        </p:txBody>
      </p:sp>
      <p:sp>
        <p:nvSpPr>
          <p:cNvPr id="7" name="Content Placeholder 6"/>
          <p:cNvSpPr>
            <a:spLocks noGrp="1"/>
          </p:cNvSpPr>
          <p:nvPr>
            <p:ph idx="1"/>
          </p:nvPr>
        </p:nvSpPr>
        <p:spPr>
          <a:xfrm>
            <a:off x="457200" y="1600200"/>
            <a:ext cx="8229600" cy="4343399"/>
          </a:xfrm>
        </p:spPr>
        <p:txBody>
          <a:bodyPr/>
          <a:lstStyle/>
          <a:p>
            <a:r>
              <a:rPr lang="en-US" dirty="0" smtClean="0"/>
              <a:t>Accounting events result in transactions which can be:</a:t>
            </a:r>
          </a:p>
          <a:p>
            <a:pPr lvl="1"/>
            <a:r>
              <a:rPr lang="en-US" dirty="0" smtClean="0"/>
              <a:t>Sources</a:t>
            </a:r>
          </a:p>
          <a:p>
            <a:pPr lvl="1"/>
            <a:r>
              <a:rPr lang="en-US" dirty="0" smtClean="0"/>
              <a:t>Uses</a:t>
            </a:r>
          </a:p>
          <a:p>
            <a:pPr lvl="1"/>
            <a:r>
              <a:rPr lang="en-US" dirty="0" smtClean="0"/>
              <a:t>Exchanges</a:t>
            </a:r>
            <a:endParaRPr lang="en-US" dirty="0"/>
          </a:p>
        </p:txBody>
      </p:sp>
      <p:sp>
        <p:nvSpPr>
          <p:cNvPr id="3" name="Slide Number Placeholder 2">
            <a:extLst>
              <a:ext uri="{FF2B5EF4-FFF2-40B4-BE49-F238E27FC236}">
                <a16:creationId xmlns:a16="http://schemas.microsoft.com/office/drawing/2014/main" xmlns="" id="{662F0E57-8F58-4FFE-9DA2-6CAB800537E3}"/>
              </a:ext>
            </a:extLst>
          </p:cNvPr>
          <p:cNvSpPr>
            <a:spLocks noGrp="1"/>
          </p:cNvSpPr>
          <p:nvPr>
            <p:ph type="sldNum" sz="quarter" idx="11"/>
          </p:nvPr>
        </p:nvSpPr>
        <p:spPr/>
        <p:txBody>
          <a:bodyPr/>
          <a:lstStyle/>
          <a:p>
            <a:r>
              <a:rPr lang="en-US" smtClean="0"/>
              <a:t>  1-</a:t>
            </a:r>
            <a:fld id="{86103F27-AA34-4069-B652-A178AD0674B3}" type="slidenum">
              <a:rPr lang="en-US" smtClean="0"/>
              <a:pPr/>
              <a:t>23</a:t>
            </a:fld>
            <a:endParaRPr lang="en-US" dirty="0"/>
          </a:p>
        </p:txBody>
      </p:sp>
    </p:spTree>
    <p:extLst>
      <p:ext uri="{BB962C8B-B14F-4D97-AF65-F5344CB8AC3E}">
        <p14:creationId xmlns:p14="http://schemas.microsoft.com/office/powerpoint/2010/main" val="147343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ChangeArrowheads="1"/>
          </p:cNvSpPr>
          <p:nvPr>
            <p:ph type="title"/>
          </p:nvPr>
        </p:nvSpPr>
        <p:spPr/>
        <p:txBody>
          <a:bodyPr/>
          <a:lstStyle/>
          <a:p>
            <a:r>
              <a:rPr lang="en-US" smtClean="0"/>
              <a:t>Asset Source Transactions</a:t>
            </a:r>
            <a:endParaRPr lang="en-US" dirty="0"/>
          </a:p>
        </p:txBody>
      </p:sp>
      <p:sp>
        <p:nvSpPr>
          <p:cNvPr id="5" name="Content Placeholder 4"/>
          <p:cNvSpPr>
            <a:spLocks noGrp="1"/>
          </p:cNvSpPr>
          <p:nvPr>
            <p:ph idx="1"/>
          </p:nvPr>
        </p:nvSpPr>
        <p:spPr/>
        <p:txBody>
          <a:bodyPr/>
          <a:lstStyle/>
          <a:p>
            <a:r>
              <a:rPr lang="en-US" smtClean="0"/>
              <a:t>Businesses obtain assets from three sources:  </a:t>
            </a:r>
          </a:p>
          <a:p>
            <a:pPr lvl="1"/>
            <a:r>
              <a:rPr lang="en-US" smtClean="0"/>
              <a:t>Owners</a:t>
            </a:r>
          </a:p>
          <a:p>
            <a:pPr lvl="1"/>
            <a:r>
              <a:rPr lang="en-US" smtClean="0"/>
              <a:t>Creditors</a:t>
            </a:r>
          </a:p>
          <a:p>
            <a:pPr lvl="1"/>
            <a:r>
              <a:rPr lang="en-US" smtClean="0"/>
              <a:t>Profitable Operations</a:t>
            </a:r>
          </a:p>
          <a:p>
            <a:endParaRPr lang="en-US" dirty="0"/>
          </a:p>
        </p:txBody>
      </p:sp>
      <p:sp>
        <p:nvSpPr>
          <p:cNvPr id="61442" name="Slide Number Placeholder 2"/>
          <p:cNvSpPr>
            <a:spLocks noGrp="1"/>
          </p:cNvSpPr>
          <p:nvPr>
            <p:ph type="sldNum" sz="quarter" idx="11"/>
          </p:nvPr>
        </p:nvSpPr>
        <p:spPr/>
        <p:txBody>
          <a:bodyPr/>
          <a:lstStyle/>
          <a:p>
            <a:r>
              <a:rPr lang="en-US" smtClean="0"/>
              <a:t>1-</a:t>
            </a:r>
            <a:fld id="{E65E3C44-6488-4443-8505-4BEF9CDAE78F}" type="slidenum">
              <a:rPr lang="en-US" smtClean="0"/>
              <a:pPr/>
              <a:t>24</a:t>
            </a:fld>
            <a:endParaRPr lang="en-US" dirty="0"/>
          </a:p>
        </p:txBody>
      </p:sp>
      <p:sp>
        <p:nvSpPr>
          <p:cNvPr id="61443" name="Text Box 3"/>
          <p:cNvSpPr txBox="1">
            <a:spLocks noChangeArrowheads="1"/>
          </p:cNvSpPr>
          <p:nvPr/>
        </p:nvSpPr>
        <p:spPr bwMode="auto">
          <a:xfrm>
            <a:off x="838200" y="2057400"/>
            <a:ext cx="4495800" cy="519113"/>
          </a:xfrm>
          <a:prstGeom prst="rect">
            <a:avLst/>
          </a:prstGeom>
          <a:noFill/>
          <a:ln w="9525">
            <a:noFill/>
            <a:miter lim="800000"/>
            <a:headEnd/>
            <a:tailEnd/>
          </a:ln>
        </p:spPr>
        <p:txBody>
          <a:bodyPr>
            <a:spAutoFit/>
          </a:bodyPr>
          <a:lstStyle/>
          <a:p>
            <a:pPr marL="457200" indent="-457200" algn="ctr">
              <a:spcBef>
                <a:spcPct val="50000"/>
              </a:spcBef>
            </a:pPr>
            <a:r>
              <a:rPr lang="en-US" sz="2800" b="1">
                <a:latin typeface="Tahoma" pitchFamily="34" charset="0"/>
              </a:rPr>
              <a:t>    </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41B6D9D-445C-437C-A822-6848FACCD98D}"/>
              </a:ext>
            </a:extLst>
          </p:cNvPr>
          <p:cNvSpPr>
            <a:spLocks noGrp="1"/>
          </p:cNvSpPr>
          <p:nvPr>
            <p:ph type="title"/>
          </p:nvPr>
        </p:nvSpPr>
        <p:spPr/>
        <p:txBody>
          <a:bodyPr/>
          <a:lstStyle/>
          <a:p>
            <a:r>
              <a:rPr lang="en-US" smtClean="0"/>
              <a:t>Event 1 </a:t>
            </a:r>
            <a:endParaRPr lang="en-US" dirty="0"/>
          </a:p>
        </p:txBody>
      </p:sp>
      <p:sp>
        <p:nvSpPr>
          <p:cNvPr id="8" name="Content Placeholder 7"/>
          <p:cNvSpPr>
            <a:spLocks noGrp="1"/>
          </p:cNvSpPr>
          <p:nvPr>
            <p:ph idx="1"/>
          </p:nvPr>
        </p:nvSpPr>
        <p:spPr/>
        <p:txBody>
          <a:bodyPr/>
          <a:lstStyle/>
          <a:p>
            <a:r>
              <a:rPr lang="en-US" dirty="0" smtClean="0"/>
              <a:t>Rustic Camp Sites (RCS) was formed on January 1, Year 1, when it acquired $120,000 cash from issuing common stock.</a:t>
            </a:r>
          </a:p>
          <a:p>
            <a:r>
              <a:rPr lang="en-US" dirty="0" smtClean="0"/>
              <a:t>Using </a:t>
            </a:r>
            <a:r>
              <a:rPr lang="en-US" b="1" dirty="0" smtClean="0">
                <a:solidFill>
                  <a:schemeClr val="bg2"/>
                </a:solidFill>
              </a:rPr>
              <a:t>double-entry bookkeeping</a:t>
            </a:r>
            <a:r>
              <a:rPr lang="en-US" dirty="0" smtClean="0"/>
              <a:t>, the result of this </a:t>
            </a:r>
            <a:r>
              <a:rPr lang="en-US" b="1" dirty="0" smtClean="0">
                <a:solidFill>
                  <a:schemeClr val="bg2"/>
                </a:solidFill>
              </a:rPr>
              <a:t>asset source transaction </a:t>
            </a:r>
            <a:r>
              <a:rPr lang="en-US" dirty="0" smtClean="0"/>
              <a:t>is that it is recorded in two places: (1) RCS increases assets (cash) and (2) RCS increases stockholders’ equity (common stock).</a:t>
            </a:r>
          </a:p>
          <a:p>
            <a:endParaRPr lang="en-US" dirty="0"/>
          </a:p>
        </p:txBody>
      </p:sp>
      <p:sp>
        <p:nvSpPr>
          <p:cNvPr id="3" name="Slide Number Placeholder 2">
            <a:extLst>
              <a:ext uri="{FF2B5EF4-FFF2-40B4-BE49-F238E27FC236}">
                <a16:creationId xmlns:a16="http://schemas.microsoft.com/office/drawing/2014/main" xmlns="" id="{B9F96F1F-8EA0-4819-834C-D093584C79A0}"/>
              </a:ext>
            </a:extLst>
          </p:cNvPr>
          <p:cNvSpPr>
            <a:spLocks noGrp="1"/>
          </p:cNvSpPr>
          <p:nvPr>
            <p:ph type="sldNum" sz="quarter" idx="11"/>
          </p:nvPr>
        </p:nvSpPr>
        <p:spPr/>
        <p:txBody>
          <a:bodyPr/>
          <a:lstStyle/>
          <a:p>
            <a:r>
              <a:rPr lang="en-US" smtClean="0"/>
              <a:t>  1-</a:t>
            </a:r>
            <a:fld id="{86103F27-AA34-4069-B652-A178AD0674B3}" type="slidenum">
              <a:rPr lang="en-US" smtClean="0"/>
              <a:pPr/>
              <a:t>25</a:t>
            </a:fld>
            <a:endParaRPr lang="en-US" dirty="0"/>
          </a:p>
        </p:txBody>
      </p:sp>
      <p:graphicFrame>
        <p:nvGraphicFramePr>
          <p:cNvPr id="7" name="Table 6">
            <a:extLst>
              <a:ext uri="{FF2B5EF4-FFF2-40B4-BE49-F238E27FC236}">
                <a16:creationId xmlns:a16="http://schemas.microsoft.com/office/drawing/2014/main" xmlns="" id="{1B7A422E-4903-4BBA-88E1-022F988A6E29}"/>
              </a:ext>
            </a:extLst>
          </p:cNvPr>
          <p:cNvGraphicFramePr>
            <a:graphicFrameLocks noGrp="1"/>
          </p:cNvGraphicFramePr>
          <p:nvPr>
            <p:extLst>
              <p:ext uri="{D42A27DB-BD31-4B8C-83A1-F6EECF244321}">
                <p14:modId xmlns:p14="http://schemas.microsoft.com/office/powerpoint/2010/main" val="536256088"/>
              </p:ext>
            </p:extLst>
          </p:nvPr>
        </p:nvGraphicFramePr>
        <p:xfrm>
          <a:off x="381000" y="4572000"/>
          <a:ext cx="8218458" cy="1159242"/>
        </p:xfrm>
        <a:graphic>
          <a:graphicData uri="http://schemas.openxmlformats.org/drawingml/2006/table">
            <a:tbl>
              <a:tblPr firstRow="1" firstCol="1" bandRow="1">
                <a:tableStyleId>{5C22544A-7EE6-4342-B048-85BDC9FD1C3A}</a:tableStyleId>
              </a:tblPr>
              <a:tblGrid>
                <a:gridCol w="2419195">
                  <a:extLst>
                    <a:ext uri="{9D8B030D-6E8A-4147-A177-3AD203B41FA5}">
                      <a16:colId xmlns:a16="http://schemas.microsoft.com/office/drawing/2014/main" xmlns="" val="513257536"/>
                    </a:ext>
                  </a:extLst>
                </a:gridCol>
                <a:gridCol w="232189">
                  <a:extLst>
                    <a:ext uri="{9D8B030D-6E8A-4147-A177-3AD203B41FA5}">
                      <a16:colId xmlns:a16="http://schemas.microsoft.com/office/drawing/2014/main" xmlns="" val="1742268726"/>
                    </a:ext>
                  </a:extLst>
                </a:gridCol>
                <a:gridCol w="800909">
                  <a:extLst>
                    <a:ext uri="{9D8B030D-6E8A-4147-A177-3AD203B41FA5}">
                      <a16:colId xmlns:a16="http://schemas.microsoft.com/office/drawing/2014/main" xmlns="" val="2295802120"/>
                    </a:ext>
                  </a:extLst>
                </a:gridCol>
                <a:gridCol w="346567">
                  <a:extLst>
                    <a:ext uri="{9D8B030D-6E8A-4147-A177-3AD203B41FA5}">
                      <a16:colId xmlns:a16="http://schemas.microsoft.com/office/drawing/2014/main" xmlns="" val="2345846458"/>
                    </a:ext>
                  </a:extLst>
                </a:gridCol>
                <a:gridCol w="605970">
                  <a:extLst>
                    <a:ext uri="{9D8B030D-6E8A-4147-A177-3AD203B41FA5}">
                      <a16:colId xmlns:a16="http://schemas.microsoft.com/office/drawing/2014/main" xmlns="" val="1052935941"/>
                    </a:ext>
                  </a:extLst>
                </a:gridCol>
                <a:gridCol w="232189">
                  <a:extLst>
                    <a:ext uri="{9D8B030D-6E8A-4147-A177-3AD203B41FA5}">
                      <a16:colId xmlns:a16="http://schemas.microsoft.com/office/drawing/2014/main" xmlns="" val="1625084247"/>
                    </a:ext>
                  </a:extLst>
                </a:gridCol>
                <a:gridCol w="728098">
                  <a:extLst>
                    <a:ext uri="{9D8B030D-6E8A-4147-A177-3AD203B41FA5}">
                      <a16:colId xmlns:a16="http://schemas.microsoft.com/office/drawing/2014/main" xmlns="" val="61347592"/>
                    </a:ext>
                  </a:extLst>
                </a:gridCol>
                <a:gridCol w="349883">
                  <a:extLst>
                    <a:ext uri="{9D8B030D-6E8A-4147-A177-3AD203B41FA5}">
                      <a16:colId xmlns:a16="http://schemas.microsoft.com/office/drawing/2014/main" xmlns="" val="2917580220"/>
                    </a:ext>
                  </a:extLst>
                </a:gridCol>
                <a:gridCol w="756022">
                  <a:extLst>
                    <a:ext uri="{9D8B030D-6E8A-4147-A177-3AD203B41FA5}">
                      <a16:colId xmlns:a16="http://schemas.microsoft.com/office/drawing/2014/main" xmlns="" val="1540713612"/>
                    </a:ext>
                  </a:extLst>
                </a:gridCol>
                <a:gridCol w="291239">
                  <a:extLst>
                    <a:ext uri="{9D8B030D-6E8A-4147-A177-3AD203B41FA5}">
                      <a16:colId xmlns:a16="http://schemas.microsoft.com/office/drawing/2014/main" xmlns="" val="324570738"/>
                    </a:ext>
                  </a:extLst>
                </a:gridCol>
                <a:gridCol w="1456197">
                  <a:extLst>
                    <a:ext uri="{9D8B030D-6E8A-4147-A177-3AD203B41FA5}">
                      <a16:colId xmlns:a16="http://schemas.microsoft.com/office/drawing/2014/main" xmlns="" val="2776987158"/>
                    </a:ext>
                  </a:extLst>
                </a:gridCol>
              </a:tblGrid>
              <a:tr h="276587">
                <a:tc rowSpan="3">
                  <a:txBody>
                    <a:bodyPr/>
                    <a:lstStyle/>
                    <a:p>
                      <a:pPr marL="0" marR="0">
                        <a:lnSpc>
                          <a:spcPct val="107000"/>
                        </a:lnSpc>
                        <a:spcBef>
                          <a:spcPts val="0"/>
                        </a:spcBef>
                        <a:spcAft>
                          <a:spcPts val="0"/>
                        </a:spcAft>
                      </a:pPr>
                      <a:r>
                        <a:rPr lang="en-US" sz="1200" b="1" kern="1200" dirty="0" smtClean="0">
                          <a:solidFill>
                            <a:schemeClr val="tx1"/>
                          </a:solidFill>
                          <a:latin typeface="+mn-lt"/>
                          <a:ea typeface="Verdana" panose="020B0604030504040204" pitchFamily="34" charset="0"/>
                          <a:cs typeface="Verdana" panose="020B0604030504040204" pitchFamily="34" charset="0"/>
                        </a:rPr>
                        <a:t>Acquired </a:t>
                      </a:r>
                      <a:r>
                        <a:rPr lang="en-US" sz="1200" b="1" kern="1200" dirty="0">
                          <a:solidFill>
                            <a:schemeClr val="tx1"/>
                          </a:solidFill>
                          <a:latin typeface="+mn-lt"/>
                          <a:ea typeface="Verdana" panose="020B0604030504040204" pitchFamily="34" charset="0"/>
                          <a:cs typeface="Verdana" panose="020B0604030504040204" pitchFamily="34" charset="0"/>
                        </a:rPr>
                        <a:t>Cash through Stock Issue </a:t>
                      </a:r>
                    </a:p>
                  </a:txBody>
                  <a:tcPr marL="66734" marR="6673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2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88978" marR="88978" marT="44489" marB="4448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3">
                  <a:txBody>
                    <a:bodyPr/>
                    <a:lstStyle/>
                    <a:p>
                      <a:pPr marL="0" marR="0" algn="ctr">
                        <a:lnSpc>
                          <a:spcPct val="107000"/>
                        </a:lnSpc>
                        <a:spcBef>
                          <a:spcPts val="0"/>
                        </a:spcBef>
                        <a:spcAft>
                          <a:spcPts val="0"/>
                        </a:spcAft>
                      </a:pPr>
                      <a:r>
                        <a:rPr lang="en-US" sz="1200" b="1" kern="1200" dirty="0">
                          <a:solidFill>
                            <a:schemeClr val="tx1"/>
                          </a:solidFill>
                          <a:latin typeface="STIX Two Text" panose="02020603050405020304" pitchFamily="18" charset="0"/>
                          <a:ea typeface="Verdana" panose="020B0604030504040204" pitchFamily="34" charset="0"/>
                          <a:cs typeface="Verdana" panose="020B0604030504040204" pitchFamily="34" charset="0"/>
                        </a:rPr>
                        <a:t> Assets </a:t>
                      </a:r>
                    </a:p>
                  </a:txBody>
                  <a:tcPr marL="88978" marR="88978" marT="44489" marB="4448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hMerge="1">
                  <a:txBody>
                    <a:bodyPr/>
                    <a:lstStyle/>
                    <a:p>
                      <a:endParaRPr lang="en-US" sz="1200" dirty="0"/>
                    </a:p>
                  </a:txBody>
                  <a:tcPr marL="88978" marR="88978" marT="44489" marB="4448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hMerge="1">
                  <a:txBody>
                    <a:bodyPr/>
                    <a:lstStyle/>
                    <a:p>
                      <a:endParaRPr lang="en-US" sz="1200" dirty="0"/>
                    </a:p>
                  </a:txBody>
                  <a:tcPr marL="88978" marR="88978" marT="44489" marB="4448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endParaRPr lang="en-US" sz="1200" b="1" kern="1200" dirty="0">
                        <a:solidFill>
                          <a:schemeClr val="tx1"/>
                        </a:solidFill>
                        <a:latin typeface="STIX Two Text" panose="02020603050405020304" pitchFamily="18" charset="0"/>
                        <a:ea typeface="Verdana" panose="020B0604030504040204" pitchFamily="34" charset="0"/>
                        <a:cs typeface="Verdana" panose="020B0604030504040204" pitchFamily="34" charset="0"/>
                      </a:endParaRPr>
                    </a:p>
                  </a:txBody>
                  <a:tcPr marL="88978" marR="88978" marT="44489" marB="4448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200" b="1" kern="1200" dirty="0">
                          <a:solidFill>
                            <a:schemeClr val="tx1"/>
                          </a:solidFill>
                          <a:latin typeface="STIX Two Text" panose="02020603050405020304" pitchFamily="18" charset="0"/>
                          <a:ea typeface="Verdana" panose="020B0604030504040204" pitchFamily="34" charset="0"/>
                          <a:cs typeface="Verdana" panose="020B0604030504040204" pitchFamily="34" charset="0"/>
                        </a:rPr>
                        <a:t> </a:t>
                      </a:r>
                      <a:r>
                        <a:rPr lang="en-US" sz="1200" b="1" kern="1200" dirty="0" err="1">
                          <a:solidFill>
                            <a:schemeClr val="tx1"/>
                          </a:solidFill>
                          <a:latin typeface="STIX Two Text" panose="02020603050405020304" pitchFamily="18" charset="0"/>
                          <a:ea typeface="Verdana" panose="020B0604030504040204" pitchFamily="34" charset="0"/>
                          <a:cs typeface="Verdana" panose="020B0604030504040204" pitchFamily="34" charset="0"/>
                        </a:rPr>
                        <a:t>Liab</a:t>
                      </a:r>
                      <a:r>
                        <a:rPr lang="en-US" sz="1200" b="1" kern="1200" dirty="0">
                          <a:solidFill>
                            <a:schemeClr val="tx1"/>
                          </a:solidFill>
                          <a:latin typeface="STIX Two Text" panose="02020603050405020304" pitchFamily="18" charset="0"/>
                          <a:ea typeface="Verdana" panose="020B0604030504040204" pitchFamily="34" charset="0"/>
                          <a:cs typeface="Verdana" panose="020B0604030504040204" pitchFamily="34" charset="0"/>
                        </a:rPr>
                        <a:t>. </a:t>
                      </a:r>
                    </a:p>
                  </a:txBody>
                  <a:tcPr marL="88978" marR="88978" marT="44489" marB="4448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200" b="1" kern="1200" dirty="0" smtClean="0">
                          <a:solidFill>
                            <a:schemeClr val="tx1"/>
                          </a:solidFill>
                          <a:latin typeface="STIX Two Text" panose="02020603050405020304" pitchFamily="18" charset="0"/>
                          <a:ea typeface="Verdana" panose="020B0604030504040204" pitchFamily="34" charset="0"/>
                          <a:cs typeface="Verdana" panose="020B0604030504040204" pitchFamily="34" charset="0"/>
                        </a:rPr>
                        <a:t>+ </a:t>
                      </a:r>
                      <a:endParaRPr lang="en-US" sz="1200" b="1" kern="1200" dirty="0">
                        <a:solidFill>
                          <a:schemeClr val="tx1"/>
                        </a:solidFill>
                        <a:latin typeface="STIX Two Text" panose="02020603050405020304" pitchFamily="18" charset="0"/>
                        <a:ea typeface="Verdana" panose="020B0604030504040204" pitchFamily="34" charset="0"/>
                        <a:cs typeface="Verdana" panose="020B0604030504040204" pitchFamily="34" charset="0"/>
                      </a:endParaRPr>
                    </a:p>
                  </a:txBody>
                  <a:tcPr marL="88978" marR="88978" marT="44489" marB="4448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algn="ctr">
                        <a:lnSpc>
                          <a:spcPct val="107000"/>
                        </a:lnSpc>
                        <a:spcBef>
                          <a:spcPts val="0"/>
                        </a:spcBef>
                        <a:spcAft>
                          <a:spcPts val="0"/>
                        </a:spcAft>
                      </a:pPr>
                      <a:r>
                        <a:rPr lang="en-US" sz="1200" b="1" kern="1200" dirty="0">
                          <a:solidFill>
                            <a:schemeClr val="tx1"/>
                          </a:solidFill>
                          <a:latin typeface="STIX Two Text" panose="02020603050405020304" pitchFamily="18" charset="0"/>
                          <a:ea typeface="Verdana" panose="020B0604030504040204" pitchFamily="34" charset="0"/>
                          <a:cs typeface="Verdana" panose="020B0604030504040204" pitchFamily="34" charset="0"/>
                        </a:rPr>
                        <a:t> Stockholders' Equity </a:t>
                      </a:r>
                    </a:p>
                  </a:txBody>
                  <a:tcPr marL="88978" marR="88978" marT="44489" marB="4448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sz="1200" dirty="0">
                        <a:solidFill>
                          <a:schemeClr val="tx1"/>
                        </a:solidFill>
                      </a:endParaRPr>
                    </a:p>
                  </a:txBody>
                  <a:tcPr marL="88978" marR="88978" marT="44489" marB="4448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sz="1200" dirty="0">
                        <a:solidFill>
                          <a:schemeClr val="tx1"/>
                        </a:solidFill>
                      </a:endParaRPr>
                    </a:p>
                  </a:txBody>
                  <a:tcPr marL="88978" marR="88978" marT="44489" marB="4448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972184605"/>
                  </a:ext>
                </a:extLst>
              </a:tr>
              <a:tr h="173177">
                <a:tc vMerge="1">
                  <a:txBody>
                    <a:bodyPr/>
                    <a:lstStyle/>
                    <a:p>
                      <a:endParaRPr lang="en-US" sz="1200" dirty="0">
                        <a:solidFill>
                          <a:schemeClr val="tx1"/>
                        </a:solidFill>
                        <a:effectLst/>
                        <a:latin typeface="Calibri" panose="020F0502020204030204" pitchFamily="34" charset="0"/>
                        <a:cs typeface="Times New Roman" panose="02020603050405020304" pitchFamily="18" charset="0"/>
                      </a:endParaRPr>
                    </a:p>
                  </a:txBody>
                  <a:tcPr marL="66734" marR="6673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200" dirty="0">
                          <a:solidFill>
                            <a:schemeClr val="tx1"/>
                          </a:solidFill>
                          <a:effectLst/>
                          <a:latin typeface="+mn-lt"/>
                          <a:ea typeface="Tahoma" panose="020B0604030504040204" pitchFamily="34" charset="0"/>
                          <a:cs typeface="Tahoma" panose="020B0604030504040204" pitchFamily="34" charset="0"/>
                        </a:rPr>
                        <a:t> </a:t>
                      </a:r>
                    </a:p>
                  </a:txBody>
                  <a:tcPr marL="66734" marR="6673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Cash </a:t>
                      </a:r>
                    </a:p>
                  </a:txBody>
                  <a:tcPr marL="66734" marR="6673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 </a:t>
                      </a:r>
                    </a:p>
                  </a:txBody>
                  <a:tcPr marL="66734" marR="6673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algn="ctr"/>
                      <a:r>
                        <a:rPr lang="en-US" sz="1200" b="0" kern="1200" dirty="0">
                          <a:solidFill>
                            <a:schemeClr val="tx1"/>
                          </a:solidFill>
                          <a:latin typeface="+mn-lt"/>
                          <a:ea typeface="Verdana" panose="020B0604030504040204" pitchFamily="34" charset="0"/>
                          <a:cs typeface="Verdana" panose="020B0604030504040204" pitchFamily="34" charset="0"/>
                        </a:rPr>
                        <a:t> Land </a:t>
                      </a:r>
                    </a:p>
                  </a:txBody>
                  <a:tcPr marL="66734" marR="6673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a:t>
                      </a:r>
                    </a:p>
                  </a:txBody>
                  <a:tcPr marL="66734" marR="6673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N. Pay. </a:t>
                      </a:r>
                    </a:p>
                  </a:txBody>
                  <a:tcPr marL="66734" marR="6673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200" b="0" kern="1200" dirty="0" smtClean="0">
                          <a:solidFill>
                            <a:schemeClr val="tx1"/>
                          </a:solidFill>
                          <a:latin typeface="+mn-lt"/>
                          <a:ea typeface="Verdana" panose="020B0604030504040204" pitchFamily="34" charset="0"/>
                          <a:cs typeface="Verdana" panose="020B0604030504040204" pitchFamily="34" charset="0"/>
                        </a:rPr>
                        <a:t>+ </a:t>
                      </a:r>
                      <a:endParaRPr lang="en-US" sz="1200" b="0" kern="1200" dirty="0">
                        <a:solidFill>
                          <a:schemeClr val="tx1"/>
                        </a:solidFill>
                        <a:latin typeface="+mn-lt"/>
                        <a:ea typeface="Verdana" panose="020B0604030504040204" pitchFamily="34" charset="0"/>
                        <a:cs typeface="Verdana" panose="020B0604030504040204" pitchFamily="34" charset="0"/>
                      </a:endParaRPr>
                    </a:p>
                  </a:txBody>
                  <a:tcPr marL="66734" marR="6673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C. Stk. </a:t>
                      </a:r>
                    </a:p>
                  </a:txBody>
                  <a:tcPr marL="66734" marR="6673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200" b="0" kern="1200" dirty="0" smtClean="0">
                          <a:solidFill>
                            <a:schemeClr val="tx1"/>
                          </a:solidFill>
                          <a:latin typeface="+mn-lt"/>
                          <a:ea typeface="Verdana" panose="020B0604030504040204" pitchFamily="34" charset="0"/>
                          <a:cs typeface="Verdana" panose="020B0604030504040204" pitchFamily="34" charset="0"/>
                        </a:rPr>
                        <a:t>+</a:t>
                      </a:r>
                    </a:p>
                    <a:p>
                      <a:pPr marL="0" marR="0" algn="ctr">
                        <a:lnSpc>
                          <a:spcPct val="107000"/>
                        </a:lnSpc>
                        <a:spcBef>
                          <a:spcPts val="0"/>
                        </a:spcBef>
                        <a:spcAft>
                          <a:spcPts val="0"/>
                        </a:spcAft>
                      </a:pPr>
                      <a:r>
                        <a:rPr lang="en-US" sz="1200" b="0" kern="1200" dirty="0" smtClean="0">
                          <a:solidFill>
                            <a:schemeClr val="tx1"/>
                          </a:solidFill>
                          <a:latin typeface="+mn-lt"/>
                          <a:ea typeface="Verdana" panose="020B0604030504040204" pitchFamily="34" charset="0"/>
                          <a:cs typeface="Verdana" panose="020B0604030504040204" pitchFamily="34" charset="0"/>
                        </a:rPr>
                        <a:t> </a:t>
                      </a:r>
                      <a:endParaRPr lang="en-US" sz="1200" b="0" kern="1200" dirty="0">
                        <a:solidFill>
                          <a:schemeClr val="tx1"/>
                        </a:solidFill>
                        <a:latin typeface="+mn-lt"/>
                        <a:ea typeface="Verdana" panose="020B0604030504040204" pitchFamily="34" charset="0"/>
                        <a:cs typeface="Verdana" panose="020B0604030504040204" pitchFamily="34" charset="0"/>
                      </a:endParaRPr>
                    </a:p>
                  </a:txBody>
                  <a:tcPr marL="66734" marR="6673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en-US" sz="1200" b="0" kern="1200" dirty="0">
                          <a:solidFill>
                            <a:schemeClr val="tx1"/>
                          </a:solidFill>
                          <a:latin typeface="+mn-lt"/>
                          <a:ea typeface="Verdana" panose="020B0604030504040204" pitchFamily="34" charset="0"/>
                          <a:cs typeface="Verdana" panose="020B0604030504040204" pitchFamily="34" charset="0"/>
                        </a:rPr>
                        <a:t> Ret. Ear. </a:t>
                      </a:r>
                    </a:p>
                  </a:txBody>
                  <a:tcPr marL="66734" marR="6673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3643906897"/>
                  </a:ext>
                </a:extLst>
              </a:tr>
              <a:tr h="483220">
                <a:tc vMerge="1">
                  <a:txBody>
                    <a:bodyPr/>
                    <a:lstStyle/>
                    <a:p>
                      <a:pPr marL="0" marR="0">
                        <a:lnSpc>
                          <a:spcPct val="107000"/>
                        </a:lnSpc>
                        <a:spcBef>
                          <a:spcPts val="0"/>
                        </a:spcBef>
                        <a:spcAft>
                          <a:spcPts val="0"/>
                        </a:spcAft>
                      </a:pP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6734" marR="6673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200" dirty="0">
                          <a:solidFill>
                            <a:schemeClr val="tx1"/>
                          </a:solidFill>
                          <a:effectLst/>
                          <a:latin typeface="+mn-lt"/>
                          <a:ea typeface="Tahoma" panose="020B0604030504040204" pitchFamily="34" charset="0"/>
                          <a:cs typeface="Tahoma" panose="020B0604030504040204" pitchFamily="34" charset="0"/>
                        </a:rPr>
                        <a:t> </a:t>
                      </a:r>
                    </a:p>
                  </a:txBody>
                  <a:tcPr marL="66734" marR="6673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120,000 </a:t>
                      </a:r>
                    </a:p>
                  </a:txBody>
                  <a:tcPr marL="66734" marR="6673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 </a:t>
                      </a:r>
                    </a:p>
                  </a:txBody>
                  <a:tcPr marL="66734" marR="6673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algn="ctr"/>
                      <a:r>
                        <a:rPr lang="en-US" sz="1200" b="0" kern="1200" dirty="0">
                          <a:solidFill>
                            <a:schemeClr val="tx1"/>
                          </a:solidFill>
                          <a:latin typeface="+mn-lt"/>
                          <a:ea typeface="Verdana" panose="020B0604030504040204" pitchFamily="34" charset="0"/>
                          <a:cs typeface="Verdana" panose="020B0604030504040204" pitchFamily="34" charset="0"/>
                        </a:rPr>
                        <a:t> n/a </a:t>
                      </a:r>
                    </a:p>
                  </a:txBody>
                  <a:tcPr marL="66734" marR="6673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a:t>
                      </a:r>
                    </a:p>
                  </a:txBody>
                  <a:tcPr marL="66734" marR="6673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n/a </a:t>
                      </a:r>
                    </a:p>
                  </a:txBody>
                  <a:tcPr marL="66734" marR="6673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 </a:t>
                      </a:r>
                    </a:p>
                  </a:txBody>
                  <a:tcPr marL="66734" marR="6673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120,000 </a:t>
                      </a:r>
                    </a:p>
                  </a:txBody>
                  <a:tcPr marL="66734" marR="6673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200" b="0" kern="1200" dirty="0" smtClean="0">
                          <a:solidFill>
                            <a:schemeClr val="tx1"/>
                          </a:solidFill>
                          <a:latin typeface="+mn-lt"/>
                          <a:ea typeface="Verdana" panose="020B0604030504040204" pitchFamily="34" charset="0"/>
                          <a:cs typeface="Verdana" panose="020B0604030504040204" pitchFamily="34" charset="0"/>
                        </a:rPr>
                        <a:t> + </a:t>
                      </a:r>
                      <a:endParaRPr lang="en-US" sz="1200" b="0" kern="1200" dirty="0">
                        <a:solidFill>
                          <a:schemeClr val="tx1"/>
                        </a:solidFill>
                        <a:latin typeface="+mn-lt"/>
                        <a:ea typeface="Verdana" panose="020B0604030504040204" pitchFamily="34" charset="0"/>
                        <a:cs typeface="Verdana" panose="020B0604030504040204" pitchFamily="34" charset="0"/>
                      </a:endParaRPr>
                    </a:p>
                  </a:txBody>
                  <a:tcPr marL="66734" marR="6673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en-US" sz="1200" b="0" kern="1200" dirty="0">
                          <a:solidFill>
                            <a:schemeClr val="tx1"/>
                          </a:solidFill>
                          <a:latin typeface="+mn-lt"/>
                          <a:ea typeface="Verdana" panose="020B0604030504040204" pitchFamily="34" charset="0"/>
                          <a:cs typeface="Verdana" panose="020B0604030504040204" pitchFamily="34" charset="0"/>
                        </a:rPr>
                        <a:t> n/a </a:t>
                      </a:r>
                    </a:p>
                  </a:txBody>
                  <a:tcPr marL="66734" marR="6673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2501534451"/>
                  </a:ext>
                </a:extLst>
              </a:tr>
            </a:tbl>
          </a:graphicData>
        </a:graphic>
      </p:graphicFrame>
    </p:spTree>
    <p:extLst>
      <p:ext uri="{BB962C8B-B14F-4D97-AF65-F5344CB8AC3E}">
        <p14:creationId xmlns:p14="http://schemas.microsoft.com/office/powerpoint/2010/main" val="30144312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41B6D9D-445C-437C-A822-6848FACCD98D}"/>
              </a:ext>
            </a:extLst>
          </p:cNvPr>
          <p:cNvSpPr>
            <a:spLocks noGrp="1"/>
          </p:cNvSpPr>
          <p:nvPr>
            <p:ph type="title"/>
          </p:nvPr>
        </p:nvSpPr>
        <p:spPr/>
        <p:txBody>
          <a:bodyPr/>
          <a:lstStyle/>
          <a:p>
            <a:r>
              <a:rPr lang="en-US" smtClean="0"/>
              <a:t>Event 2</a:t>
            </a:r>
            <a:endParaRPr lang="en-US" dirty="0"/>
          </a:p>
        </p:txBody>
      </p:sp>
      <p:sp>
        <p:nvSpPr>
          <p:cNvPr id="6" name="Content Placeholder 5"/>
          <p:cNvSpPr>
            <a:spLocks noGrp="1"/>
          </p:cNvSpPr>
          <p:nvPr>
            <p:ph idx="1"/>
          </p:nvPr>
        </p:nvSpPr>
        <p:spPr/>
        <p:txBody>
          <a:bodyPr/>
          <a:lstStyle/>
          <a:p>
            <a:r>
              <a:rPr lang="en-US" sz="2000" dirty="0" smtClean="0"/>
              <a:t>RCS acquired an additional $400,000 of cash by borrowing from a creditor. </a:t>
            </a:r>
          </a:p>
          <a:p>
            <a:r>
              <a:rPr lang="en-US" sz="2000" dirty="0" smtClean="0"/>
              <a:t>Using </a:t>
            </a:r>
            <a:r>
              <a:rPr lang="en-US" sz="2000" b="1" dirty="0" smtClean="0">
                <a:solidFill>
                  <a:schemeClr val="bg2"/>
                </a:solidFill>
              </a:rPr>
              <a:t>double-entry bookkeeping</a:t>
            </a:r>
            <a:r>
              <a:rPr lang="en-US" sz="2000" dirty="0" smtClean="0"/>
              <a:t>, the result of this </a:t>
            </a:r>
            <a:r>
              <a:rPr lang="en-US" sz="2000" b="1" dirty="0" smtClean="0">
                <a:solidFill>
                  <a:schemeClr val="bg2"/>
                </a:solidFill>
              </a:rPr>
              <a:t>asset source transaction</a:t>
            </a:r>
            <a:r>
              <a:rPr lang="en-US" sz="2000" dirty="0" smtClean="0"/>
              <a:t> is that it is recorded in two places: (1) RCS increases assets (cash) and (2) RCS increases liabilities (notes payable).</a:t>
            </a:r>
          </a:p>
          <a:p>
            <a:endParaRPr lang="en-US" dirty="0"/>
          </a:p>
        </p:txBody>
      </p:sp>
      <p:sp>
        <p:nvSpPr>
          <p:cNvPr id="3" name="Slide Number Placeholder 2">
            <a:extLst>
              <a:ext uri="{FF2B5EF4-FFF2-40B4-BE49-F238E27FC236}">
                <a16:creationId xmlns:a16="http://schemas.microsoft.com/office/drawing/2014/main" xmlns="" id="{B9F96F1F-8EA0-4819-834C-D093584C79A0}"/>
              </a:ext>
            </a:extLst>
          </p:cNvPr>
          <p:cNvSpPr>
            <a:spLocks noGrp="1"/>
          </p:cNvSpPr>
          <p:nvPr>
            <p:ph type="sldNum" sz="quarter" idx="11"/>
          </p:nvPr>
        </p:nvSpPr>
        <p:spPr/>
        <p:txBody>
          <a:bodyPr/>
          <a:lstStyle/>
          <a:p>
            <a:r>
              <a:rPr lang="en-US" smtClean="0"/>
              <a:t>  1-</a:t>
            </a:r>
            <a:fld id="{86103F27-AA34-4069-B652-A178AD0674B3}" type="slidenum">
              <a:rPr lang="en-US" smtClean="0"/>
              <a:pPr/>
              <a:t>26</a:t>
            </a:fld>
            <a:endParaRPr lang="en-US" dirty="0"/>
          </a:p>
        </p:txBody>
      </p:sp>
      <p:graphicFrame>
        <p:nvGraphicFramePr>
          <p:cNvPr id="4" name="Table 3">
            <a:extLst>
              <a:ext uri="{FF2B5EF4-FFF2-40B4-BE49-F238E27FC236}">
                <a16:creationId xmlns:a16="http://schemas.microsoft.com/office/drawing/2014/main" xmlns="" id="{AC620969-06EF-4634-87D6-3A2103888D58}"/>
              </a:ext>
            </a:extLst>
          </p:cNvPr>
          <p:cNvGraphicFramePr>
            <a:graphicFrameLocks noGrp="1"/>
          </p:cNvGraphicFramePr>
          <p:nvPr>
            <p:extLst>
              <p:ext uri="{D42A27DB-BD31-4B8C-83A1-F6EECF244321}">
                <p14:modId xmlns:p14="http://schemas.microsoft.com/office/powerpoint/2010/main" val="2014688204"/>
              </p:ext>
            </p:extLst>
          </p:nvPr>
        </p:nvGraphicFramePr>
        <p:xfrm>
          <a:off x="647699" y="3429000"/>
          <a:ext cx="7848601" cy="2595829"/>
        </p:xfrm>
        <a:graphic>
          <a:graphicData uri="http://schemas.openxmlformats.org/drawingml/2006/table">
            <a:tbl>
              <a:tblPr firstRow="1" firstCol="1" bandRow="1">
                <a:tableStyleId>{5C22544A-7EE6-4342-B048-85BDC9FD1C3A}</a:tableStyleId>
              </a:tblPr>
              <a:tblGrid>
                <a:gridCol w="2544659">
                  <a:extLst>
                    <a:ext uri="{9D8B030D-6E8A-4147-A177-3AD203B41FA5}">
                      <a16:colId xmlns:a16="http://schemas.microsoft.com/office/drawing/2014/main" xmlns="" val="4051150868"/>
                    </a:ext>
                  </a:extLst>
                </a:gridCol>
                <a:gridCol w="224058">
                  <a:extLst>
                    <a:ext uri="{9D8B030D-6E8A-4147-A177-3AD203B41FA5}">
                      <a16:colId xmlns:a16="http://schemas.microsoft.com/office/drawing/2014/main" xmlns="" val="1007759459"/>
                    </a:ext>
                  </a:extLst>
                </a:gridCol>
                <a:gridCol w="958649">
                  <a:extLst>
                    <a:ext uri="{9D8B030D-6E8A-4147-A177-3AD203B41FA5}">
                      <a16:colId xmlns:a16="http://schemas.microsoft.com/office/drawing/2014/main" xmlns="" val="560676924"/>
                    </a:ext>
                  </a:extLst>
                </a:gridCol>
                <a:gridCol w="224858">
                  <a:extLst>
                    <a:ext uri="{9D8B030D-6E8A-4147-A177-3AD203B41FA5}">
                      <a16:colId xmlns:a16="http://schemas.microsoft.com/office/drawing/2014/main" xmlns="" val="4219029004"/>
                    </a:ext>
                  </a:extLst>
                </a:gridCol>
                <a:gridCol w="624962">
                  <a:extLst>
                    <a:ext uri="{9D8B030D-6E8A-4147-A177-3AD203B41FA5}">
                      <a16:colId xmlns:a16="http://schemas.microsoft.com/office/drawing/2014/main" xmlns="" val="1077431959"/>
                    </a:ext>
                  </a:extLst>
                </a:gridCol>
                <a:gridCol w="272071">
                  <a:extLst>
                    <a:ext uri="{9D8B030D-6E8A-4147-A177-3AD203B41FA5}">
                      <a16:colId xmlns:a16="http://schemas.microsoft.com/office/drawing/2014/main" xmlns="" val="671151217"/>
                    </a:ext>
                  </a:extLst>
                </a:gridCol>
                <a:gridCol w="800207">
                  <a:extLst>
                    <a:ext uri="{9D8B030D-6E8A-4147-A177-3AD203B41FA5}">
                      <a16:colId xmlns:a16="http://schemas.microsoft.com/office/drawing/2014/main" xmlns="" val="978547151"/>
                    </a:ext>
                  </a:extLst>
                </a:gridCol>
                <a:gridCol w="272071">
                  <a:extLst>
                    <a:ext uri="{9D8B030D-6E8A-4147-A177-3AD203B41FA5}">
                      <a16:colId xmlns:a16="http://schemas.microsoft.com/office/drawing/2014/main" xmlns="" val="515630531"/>
                    </a:ext>
                  </a:extLst>
                </a:gridCol>
                <a:gridCol w="845019">
                  <a:extLst>
                    <a:ext uri="{9D8B030D-6E8A-4147-A177-3AD203B41FA5}">
                      <a16:colId xmlns:a16="http://schemas.microsoft.com/office/drawing/2014/main" xmlns="" val="3532293752"/>
                    </a:ext>
                  </a:extLst>
                </a:gridCol>
                <a:gridCol w="205020">
                  <a:extLst>
                    <a:ext uri="{9D8B030D-6E8A-4147-A177-3AD203B41FA5}">
                      <a16:colId xmlns:a16="http://schemas.microsoft.com/office/drawing/2014/main" xmlns="" val="6546135"/>
                    </a:ext>
                  </a:extLst>
                </a:gridCol>
                <a:gridCol w="877027">
                  <a:extLst>
                    <a:ext uri="{9D8B030D-6E8A-4147-A177-3AD203B41FA5}">
                      <a16:colId xmlns:a16="http://schemas.microsoft.com/office/drawing/2014/main" xmlns="" val="3222608402"/>
                    </a:ext>
                  </a:extLst>
                </a:gridCol>
              </a:tblGrid>
              <a:tr h="247650">
                <a:tc>
                  <a:txBody>
                    <a:bodyPr/>
                    <a:lstStyle/>
                    <a:p>
                      <a:endParaRPr lang="en-US" sz="1200"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200" dirty="0">
                          <a:solidFill>
                            <a:schemeClr val="tx1"/>
                          </a:solidFill>
                          <a:effectLst/>
                          <a:latin typeface="+mn-lt"/>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3">
                  <a:txBody>
                    <a:bodyPr/>
                    <a:lstStyle/>
                    <a:p>
                      <a:pPr marL="0" marR="0" algn="ctr">
                        <a:lnSpc>
                          <a:spcPct val="107000"/>
                        </a:lnSpc>
                        <a:spcBef>
                          <a:spcPts val="0"/>
                        </a:spcBef>
                        <a:spcAft>
                          <a:spcPts val="0"/>
                        </a:spcAft>
                      </a:pPr>
                      <a:r>
                        <a:rPr lang="en-US" sz="1200" b="1" kern="1200" dirty="0">
                          <a:solidFill>
                            <a:schemeClr val="tx1"/>
                          </a:solidFill>
                          <a:latin typeface="+mn-lt"/>
                          <a:ea typeface="Verdana" panose="020B0604030504040204" pitchFamily="34" charset="0"/>
                          <a:cs typeface="Verdana" panose="020B0604030504040204" pitchFamily="34" charset="0"/>
                        </a:rPr>
                        <a:t> Assets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hMerge="1">
                  <a:txBody>
                    <a:bodyPr/>
                    <a:lstStyle/>
                    <a:p>
                      <a:endParaRPr lang="en-US"/>
                    </a:p>
                  </a:txBody>
                  <a:tcPr/>
                </a:tc>
                <a:tc hMerge="1">
                  <a:txBody>
                    <a:bodyPr/>
                    <a:lstStyle/>
                    <a:p>
                      <a:endParaRPr lang="en-US"/>
                    </a:p>
                  </a:txBody>
                  <a:tcPr/>
                </a:tc>
                <a:tc>
                  <a:txBody>
                    <a:bodyPr/>
                    <a:lstStyle/>
                    <a:p>
                      <a:pPr marL="0" marR="0" algn="ctr">
                        <a:lnSpc>
                          <a:spcPct val="107000"/>
                        </a:lnSpc>
                        <a:spcBef>
                          <a:spcPts val="0"/>
                        </a:spcBef>
                        <a:spcAft>
                          <a:spcPts val="0"/>
                        </a:spcAft>
                      </a:pPr>
                      <a:r>
                        <a:rPr lang="en-US" sz="1200" b="1" kern="1200" dirty="0">
                          <a:solidFill>
                            <a:schemeClr val="tx1"/>
                          </a:solidFill>
                          <a:latin typeface="+mn-lt"/>
                          <a:ea typeface="Verdana" panose="020B0604030504040204" pitchFamily="34" charset="0"/>
                          <a:cs typeface="Verdan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200" b="1" kern="1200" dirty="0">
                          <a:solidFill>
                            <a:schemeClr val="tx1"/>
                          </a:solidFill>
                          <a:latin typeface="+mn-lt"/>
                          <a:ea typeface="Verdana" panose="020B0604030504040204" pitchFamily="34" charset="0"/>
                          <a:cs typeface="Verdana" panose="020B0604030504040204" pitchFamily="34" charset="0"/>
                        </a:rPr>
                        <a:t> </a:t>
                      </a:r>
                      <a:r>
                        <a:rPr lang="en-US" sz="1200" b="1" kern="1200" dirty="0" err="1">
                          <a:solidFill>
                            <a:schemeClr val="tx1"/>
                          </a:solidFill>
                          <a:latin typeface="+mn-lt"/>
                          <a:ea typeface="Verdana" panose="020B0604030504040204" pitchFamily="34" charset="0"/>
                          <a:cs typeface="Verdana" panose="020B0604030504040204" pitchFamily="34" charset="0"/>
                        </a:rPr>
                        <a:t>Liab</a:t>
                      </a:r>
                      <a:r>
                        <a:rPr lang="en-US" sz="1200" b="1" kern="1200" dirty="0">
                          <a:solidFill>
                            <a:schemeClr val="tx1"/>
                          </a:solidFill>
                          <a:latin typeface="+mn-lt"/>
                          <a:ea typeface="Verdana" panose="020B0604030504040204" pitchFamily="34" charset="0"/>
                          <a:cs typeface="Verdan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200" b="1" kern="1200" dirty="0">
                          <a:solidFill>
                            <a:schemeClr val="tx1"/>
                          </a:solidFill>
                          <a:latin typeface="+mn-lt"/>
                          <a:ea typeface="Verdana" panose="020B0604030504040204" pitchFamily="34" charset="0"/>
                          <a:cs typeface="Verdan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algn="ctr">
                        <a:lnSpc>
                          <a:spcPct val="107000"/>
                        </a:lnSpc>
                        <a:spcBef>
                          <a:spcPts val="0"/>
                        </a:spcBef>
                        <a:spcAft>
                          <a:spcPts val="0"/>
                        </a:spcAft>
                      </a:pPr>
                      <a:r>
                        <a:rPr lang="en-US" sz="1200" b="1" kern="1200" dirty="0">
                          <a:solidFill>
                            <a:schemeClr val="tx1"/>
                          </a:solidFill>
                          <a:latin typeface="+mn-lt"/>
                          <a:ea typeface="Verdana" panose="020B0604030504040204" pitchFamily="34" charset="0"/>
                          <a:cs typeface="Verdana" panose="020B0604030504040204" pitchFamily="34" charset="0"/>
                        </a:rPr>
                        <a:t> Stockholders' Equity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3072103040"/>
                  </a:ext>
                </a:extLst>
              </a:tr>
              <a:tr h="247650">
                <a:tc>
                  <a:txBody>
                    <a:bodyPr/>
                    <a:lstStyle/>
                    <a:p>
                      <a:endParaRPr lang="en-US" sz="1200"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200" dirty="0">
                          <a:solidFill>
                            <a:schemeClr val="tx1"/>
                          </a:solidFill>
                          <a:effectLst/>
                          <a:latin typeface="+mn-lt"/>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Cash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Land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N. Pay.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C. Stk.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Ret. Ear.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2683087808"/>
                  </a:ext>
                </a:extLst>
              </a:tr>
              <a:tr h="161925">
                <a:tc>
                  <a:txBody>
                    <a:bodyPr/>
                    <a:lstStyle/>
                    <a:p>
                      <a:pPr marL="0" marR="0">
                        <a:lnSpc>
                          <a:spcPct val="107000"/>
                        </a:lnSpc>
                        <a:spcBef>
                          <a:spcPts val="0"/>
                        </a:spcBef>
                        <a:spcAft>
                          <a:spcPts val="0"/>
                        </a:spcAft>
                      </a:pPr>
                      <a:r>
                        <a:rPr lang="en-US" sz="1200" b="1" kern="1200" dirty="0">
                          <a:solidFill>
                            <a:schemeClr val="tx1"/>
                          </a:solidFill>
                          <a:latin typeface="+mn-lt"/>
                          <a:ea typeface="Verdana" panose="020B0604030504040204" pitchFamily="34" charset="0"/>
                          <a:cs typeface="Verdana" panose="020B0604030504040204" pitchFamily="34" charset="0"/>
                        </a:rPr>
                        <a:t> Beginning Balance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200" dirty="0">
                          <a:solidFill>
                            <a:schemeClr val="tx1"/>
                          </a:solidFill>
                          <a:effectLst/>
                          <a:latin typeface="+mn-lt"/>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120,000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a:lnSpc>
                          <a:spcPct val="107000"/>
                        </a:lnSpc>
                        <a:spcBef>
                          <a:spcPts val="0"/>
                        </a:spcBef>
                        <a:spcAft>
                          <a:spcPts val="0"/>
                        </a:spcAft>
                      </a:pPr>
                      <a:r>
                        <a:rPr lang="en-US" sz="1200" b="0" kern="1200">
                          <a:solidFill>
                            <a:schemeClr val="tx1"/>
                          </a:solidFill>
                          <a:latin typeface="+mn-lt"/>
                          <a:ea typeface="Verdana" panose="020B0604030504040204" pitchFamily="34" charset="0"/>
                          <a:cs typeface="Verdan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n/a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n/a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120,000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n/a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1683030646"/>
                  </a:ext>
                </a:extLst>
              </a:tr>
              <a:tr h="161925">
                <a:tc>
                  <a:txBody>
                    <a:bodyPr/>
                    <a:lstStyle/>
                    <a:p>
                      <a:pPr marL="0" marR="0">
                        <a:lnSpc>
                          <a:spcPct val="107000"/>
                        </a:lnSpc>
                        <a:spcBef>
                          <a:spcPts val="0"/>
                        </a:spcBef>
                        <a:spcAft>
                          <a:spcPts val="0"/>
                        </a:spcAft>
                      </a:pPr>
                      <a:r>
                        <a:rPr lang="en-US" sz="1200" b="1" kern="1200" dirty="0">
                          <a:solidFill>
                            <a:schemeClr val="tx1"/>
                          </a:solidFill>
                          <a:latin typeface="+mn-lt"/>
                          <a:ea typeface="Verdana" panose="020B0604030504040204" pitchFamily="34" charset="0"/>
                          <a:cs typeface="Verdana" panose="020B0604030504040204" pitchFamily="34" charset="0"/>
                        </a:rPr>
                        <a:t> Acquired Cash by Issuing Note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200" dirty="0">
                          <a:solidFill>
                            <a:schemeClr val="tx1"/>
                          </a:solidFill>
                          <a:effectLst/>
                          <a:latin typeface="+mn-lt"/>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400,000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a:lnSpc>
                          <a:spcPct val="107000"/>
                        </a:lnSpc>
                        <a:spcBef>
                          <a:spcPts val="0"/>
                        </a:spcBef>
                        <a:spcAft>
                          <a:spcPts val="0"/>
                        </a:spcAft>
                      </a:pPr>
                      <a:r>
                        <a:rPr lang="en-US" sz="1200" b="0" kern="1200">
                          <a:solidFill>
                            <a:schemeClr val="tx1"/>
                          </a:solidFill>
                          <a:latin typeface="+mn-lt"/>
                          <a:ea typeface="Verdana" panose="020B0604030504040204" pitchFamily="34" charset="0"/>
                          <a:cs typeface="Verdana" panose="020B0604030504040204" pitchFamily="34" charset="0"/>
                        </a:rPr>
                        <a:t> n/a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nSpc>
                          <a:spcPct val="107000"/>
                        </a:lnSpc>
                        <a:spcBef>
                          <a:spcPts val="0"/>
                        </a:spcBef>
                        <a:spcAft>
                          <a:spcPts val="0"/>
                        </a:spcAft>
                      </a:pPr>
                      <a:r>
                        <a:rPr lang="en-US" sz="1200" b="0" kern="1200">
                          <a:solidFill>
                            <a:schemeClr val="tx1"/>
                          </a:solidFill>
                          <a:latin typeface="+mn-lt"/>
                          <a:ea typeface="Verdana" panose="020B0604030504040204" pitchFamily="34" charset="0"/>
                          <a:cs typeface="Verdan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400,000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n/a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n/a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480321398"/>
                  </a:ext>
                </a:extLst>
              </a:tr>
              <a:tr h="161925">
                <a:tc>
                  <a:txBody>
                    <a:bodyPr/>
                    <a:lstStyle/>
                    <a:p>
                      <a:pPr marL="0" marR="0">
                        <a:lnSpc>
                          <a:spcPct val="107000"/>
                        </a:lnSpc>
                        <a:spcBef>
                          <a:spcPts val="0"/>
                        </a:spcBef>
                        <a:spcAft>
                          <a:spcPts val="0"/>
                        </a:spcAft>
                      </a:pPr>
                      <a:r>
                        <a:rPr lang="en-US" sz="1200" b="1" kern="1200" dirty="0">
                          <a:solidFill>
                            <a:schemeClr val="tx1"/>
                          </a:solidFill>
                          <a:latin typeface="+mn-lt"/>
                          <a:ea typeface="Verdana" panose="020B0604030504040204" pitchFamily="34" charset="0"/>
                          <a:cs typeface="Verdana" panose="020B0604030504040204" pitchFamily="34" charset="0"/>
                        </a:rPr>
                        <a:t> Ending Balance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200" dirty="0">
                          <a:solidFill>
                            <a:schemeClr val="tx1"/>
                          </a:solidFill>
                          <a:effectLst/>
                          <a:latin typeface="+mn-lt"/>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520,000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n/a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400,000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120,000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n/a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1889200884"/>
                  </a:ext>
                </a:extLst>
              </a:tr>
            </a:tbl>
          </a:graphicData>
        </a:graphic>
      </p:graphicFrame>
    </p:spTree>
    <p:extLst>
      <p:ext uri="{BB962C8B-B14F-4D97-AF65-F5344CB8AC3E}">
        <p14:creationId xmlns:p14="http://schemas.microsoft.com/office/powerpoint/2010/main" val="15852507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41B6D9D-445C-437C-A822-6848FACCD98D}"/>
              </a:ext>
            </a:extLst>
          </p:cNvPr>
          <p:cNvSpPr>
            <a:spLocks noGrp="1"/>
          </p:cNvSpPr>
          <p:nvPr>
            <p:ph type="title"/>
          </p:nvPr>
        </p:nvSpPr>
        <p:spPr/>
        <p:txBody>
          <a:bodyPr/>
          <a:lstStyle/>
          <a:p>
            <a:r>
              <a:rPr lang="en-US" smtClean="0"/>
              <a:t>Event 3 </a:t>
            </a:r>
            <a:endParaRPr lang="en-US" dirty="0"/>
          </a:p>
        </p:txBody>
      </p:sp>
      <p:sp>
        <p:nvSpPr>
          <p:cNvPr id="10" name="Content Placeholder 9"/>
          <p:cNvSpPr>
            <a:spLocks noGrp="1"/>
          </p:cNvSpPr>
          <p:nvPr>
            <p:ph idx="1"/>
          </p:nvPr>
        </p:nvSpPr>
        <p:spPr/>
        <p:txBody>
          <a:bodyPr/>
          <a:lstStyle/>
          <a:p>
            <a:r>
              <a:rPr lang="en-US" dirty="0" smtClean="0"/>
              <a:t>RCS paid $500,000 cash to purchase land. </a:t>
            </a:r>
          </a:p>
          <a:p>
            <a:r>
              <a:rPr lang="en-US" dirty="0" smtClean="0"/>
              <a:t>Using </a:t>
            </a:r>
            <a:r>
              <a:rPr lang="en-US" b="1" dirty="0" smtClean="0">
                <a:solidFill>
                  <a:schemeClr val="bg2"/>
                </a:solidFill>
              </a:rPr>
              <a:t>double-entry bookkeeping</a:t>
            </a:r>
            <a:r>
              <a:rPr lang="en-US" dirty="0" smtClean="0"/>
              <a:t>, the result of this </a:t>
            </a:r>
            <a:r>
              <a:rPr lang="en-US" b="1" dirty="0" smtClean="0">
                <a:solidFill>
                  <a:schemeClr val="bg2"/>
                </a:solidFill>
              </a:rPr>
              <a:t>asset exchange transaction </a:t>
            </a:r>
            <a:r>
              <a:rPr lang="en-US" dirty="0" smtClean="0"/>
              <a:t>is that it is recorded in two places: (1) RCS decreases assets (cash) and (2) RCS increases assets (land).</a:t>
            </a:r>
          </a:p>
          <a:p>
            <a:endParaRPr lang="en-US" dirty="0"/>
          </a:p>
        </p:txBody>
      </p:sp>
      <p:sp>
        <p:nvSpPr>
          <p:cNvPr id="3" name="Slide Number Placeholder 2">
            <a:extLst>
              <a:ext uri="{FF2B5EF4-FFF2-40B4-BE49-F238E27FC236}">
                <a16:creationId xmlns:a16="http://schemas.microsoft.com/office/drawing/2014/main" xmlns="" id="{B9F96F1F-8EA0-4819-834C-D093584C79A0}"/>
              </a:ext>
            </a:extLst>
          </p:cNvPr>
          <p:cNvSpPr>
            <a:spLocks noGrp="1"/>
          </p:cNvSpPr>
          <p:nvPr>
            <p:ph type="sldNum" sz="quarter" idx="11"/>
          </p:nvPr>
        </p:nvSpPr>
        <p:spPr/>
        <p:txBody>
          <a:bodyPr/>
          <a:lstStyle/>
          <a:p>
            <a:r>
              <a:rPr lang="en-US" smtClean="0"/>
              <a:t>  1-</a:t>
            </a:r>
            <a:fld id="{86103F27-AA34-4069-B652-A178AD0674B3}" type="slidenum">
              <a:rPr lang="en-US" smtClean="0"/>
              <a:pPr/>
              <a:t>27</a:t>
            </a:fld>
            <a:endParaRPr lang="en-US" dirty="0"/>
          </a:p>
        </p:txBody>
      </p:sp>
      <p:sp>
        <p:nvSpPr>
          <p:cNvPr id="6" name="Rectangle 3">
            <a:extLst>
              <a:ext uri="{FF2B5EF4-FFF2-40B4-BE49-F238E27FC236}">
                <a16:creationId xmlns:a16="http://schemas.microsoft.com/office/drawing/2014/main" xmlns="" id="{83F8B338-A5AC-4630-812C-9F3F6BFBC4C2}"/>
              </a:ext>
            </a:extLst>
          </p:cNvPr>
          <p:cNvSpPr>
            <a:spLocks noChangeArrowheads="1"/>
          </p:cNvSpPr>
          <p:nvPr/>
        </p:nvSpPr>
        <p:spPr bwMode="auto">
          <a:xfrm>
            <a:off x="685018" y="3505359"/>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Table 6">
            <a:extLst>
              <a:ext uri="{FF2B5EF4-FFF2-40B4-BE49-F238E27FC236}">
                <a16:creationId xmlns:a16="http://schemas.microsoft.com/office/drawing/2014/main" xmlns="" id="{DD8CEBC9-5A7F-4110-9D59-FD8A41288C9F}"/>
              </a:ext>
            </a:extLst>
          </p:cNvPr>
          <p:cNvGraphicFramePr>
            <a:graphicFrameLocks noGrp="1"/>
          </p:cNvGraphicFramePr>
          <p:nvPr>
            <p:extLst>
              <p:ext uri="{D42A27DB-BD31-4B8C-83A1-F6EECF244321}">
                <p14:modId xmlns:p14="http://schemas.microsoft.com/office/powerpoint/2010/main" val="1489982379"/>
              </p:ext>
            </p:extLst>
          </p:nvPr>
        </p:nvGraphicFramePr>
        <p:xfrm>
          <a:off x="762000" y="4097211"/>
          <a:ext cx="7620003" cy="1366900"/>
        </p:xfrm>
        <a:graphic>
          <a:graphicData uri="http://schemas.openxmlformats.org/drawingml/2006/table">
            <a:tbl>
              <a:tblPr firstRow="1" firstCol="1" bandRow="1">
                <a:tableStyleId>{5C22544A-7EE6-4342-B048-85BDC9FD1C3A}</a:tableStyleId>
              </a:tblPr>
              <a:tblGrid>
                <a:gridCol w="2020957">
                  <a:extLst>
                    <a:ext uri="{9D8B030D-6E8A-4147-A177-3AD203B41FA5}">
                      <a16:colId xmlns:a16="http://schemas.microsoft.com/office/drawing/2014/main" xmlns="" val="3512234701"/>
                    </a:ext>
                  </a:extLst>
                </a:gridCol>
                <a:gridCol w="231913">
                  <a:extLst>
                    <a:ext uri="{9D8B030D-6E8A-4147-A177-3AD203B41FA5}">
                      <a16:colId xmlns:a16="http://schemas.microsoft.com/office/drawing/2014/main" xmlns="" val="1092646698"/>
                    </a:ext>
                  </a:extLst>
                </a:gridCol>
                <a:gridCol w="877957">
                  <a:extLst>
                    <a:ext uri="{9D8B030D-6E8A-4147-A177-3AD203B41FA5}">
                      <a16:colId xmlns:a16="http://schemas.microsoft.com/office/drawing/2014/main" xmlns="" val="581971287"/>
                    </a:ext>
                  </a:extLst>
                </a:gridCol>
                <a:gridCol w="281609">
                  <a:extLst>
                    <a:ext uri="{9D8B030D-6E8A-4147-A177-3AD203B41FA5}">
                      <a16:colId xmlns:a16="http://schemas.microsoft.com/office/drawing/2014/main" xmlns="" val="382177569"/>
                    </a:ext>
                  </a:extLst>
                </a:gridCol>
                <a:gridCol w="828261">
                  <a:extLst>
                    <a:ext uri="{9D8B030D-6E8A-4147-A177-3AD203B41FA5}">
                      <a16:colId xmlns:a16="http://schemas.microsoft.com/office/drawing/2014/main" xmlns="" val="871594676"/>
                    </a:ext>
                  </a:extLst>
                </a:gridCol>
                <a:gridCol w="281609">
                  <a:extLst>
                    <a:ext uri="{9D8B030D-6E8A-4147-A177-3AD203B41FA5}">
                      <a16:colId xmlns:a16="http://schemas.microsoft.com/office/drawing/2014/main" xmlns="" val="3835388039"/>
                    </a:ext>
                  </a:extLst>
                </a:gridCol>
                <a:gridCol w="828261">
                  <a:extLst>
                    <a:ext uri="{9D8B030D-6E8A-4147-A177-3AD203B41FA5}">
                      <a16:colId xmlns:a16="http://schemas.microsoft.com/office/drawing/2014/main" xmlns="" val="364203164"/>
                    </a:ext>
                  </a:extLst>
                </a:gridCol>
                <a:gridCol w="281609">
                  <a:extLst>
                    <a:ext uri="{9D8B030D-6E8A-4147-A177-3AD203B41FA5}">
                      <a16:colId xmlns:a16="http://schemas.microsoft.com/office/drawing/2014/main" xmlns="" val="274825831"/>
                    </a:ext>
                  </a:extLst>
                </a:gridCol>
                <a:gridCol w="828261">
                  <a:extLst>
                    <a:ext uri="{9D8B030D-6E8A-4147-A177-3AD203B41FA5}">
                      <a16:colId xmlns:a16="http://schemas.microsoft.com/office/drawing/2014/main" xmlns="" val="3156965271"/>
                    </a:ext>
                  </a:extLst>
                </a:gridCol>
                <a:gridCol w="281609">
                  <a:extLst>
                    <a:ext uri="{9D8B030D-6E8A-4147-A177-3AD203B41FA5}">
                      <a16:colId xmlns:a16="http://schemas.microsoft.com/office/drawing/2014/main" xmlns="" val="3791982367"/>
                    </a:ext>
                  </a:extLst>
                </a:gridCol>
                <a:gridCol w="877957">
                  <a:extLst>
                    <a:ext uri="{9D8B030D-6E8A-4147-A177-3AD203B41FA5}">
                      <a16:colId xmlns:a16="http://schemas.microsoft.com/office/drawing/2014/main" xmlns="" val="1950168221"/>
                    </a:ext>
                  </a:extLst>
                </a:gridCol>
              </a:tblGrid>
              <a:tr h="247650">
                <a:tc>
                  <a:txBody>
                    <a:bodyPr/>
                    <a:lstStyle/>
                    <a:p>
                      <a:endParaRPr lang="en-US" sz="1200"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200" dirty="0">
                          <a:solidFill>
                            <a:srgbClr val="2763E9"/>
                          </a:solidFill>
                          <a:effectLst/>
                          <a:latin typeface="+mn-lt"/>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7000"/>
                        </a:lnSpc>
                        <a:spcBef>
                          <a:spcPts val="0"/>
                        </a:spcBef>
                        <a:spcAft>
                          <a:spcPts val="0"/>
                        </a:spcAft>
                      </a:pPr>
                      <a:r>
                        <a:rPr lang="en-US" sz="1200" b="1" kern="1200" dirty="0">
                          <a:solidFill>
                            <a:schemeClr val="tx1"/>
                          </a:solidFill>
                          <a:latin typeface="+mn-lt"/>
                          <a:ea typeface="Verdana" panose="020B0604030504040204" pitchFamily="34" charset="0"/>
                          <a:cs typeface="Verdana" panose="020B0604030504040204" pitchFamily="34" charset="0"/>
                        </a:rPr>
                        <a:t> Cash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a:lnSpc>
                          <a:spcPct val="107000"/>
                        </a:lnSpc>
                        <a:spcBef>
                          <a:spcPts val="0"/>
                        </a:spcBef>
                        <a:spcAft>
                          <a:spcPts val="0"/>
                        </a:spcAft>
                      </a:pPr>
                      <a:r>
                        <a:rPr lang="en-US" sz="1200" b="1" kern="1200" dirty="0">
                          <a:solidFill>
                            <a:schemeClr val="tx1"/>
                          </a:solidFill>
                          <a:latin typeface="+mn-lt"/>
                          <a:ea typeface="Verdana" panose="020B0604030504040204" pitchFamily="34" charset="0"/>
                          <a:cs typeface="Verdan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a:lnSpc>
                          <a:spcPct val="107000"/>
                        </a:lnSpc>
                        <a:spcBef>
                          <a:spcPts val="0"/>
                        </a:spcBef>
                        <a:spcAft>
                          <a:spcPts val="0"/>
                        </a:spcAft>
                      </a:pPr>
                      <a:r>
                        <a:rPr lang="en-US" sz="1200" b="1" kern="1200" dirty="0">
                          <a:solidFill>
                            <a:schemeClr val="tx1"/>
                          </a:solidFill>
                          <a:latin typeface="+mn-lt"/>
                          <a:ea typeface="Verdana" panose="020B0604030504040204" pitchFamily="34" charset="0"/>
                          <a:cs typeface="Verdana" panose="020B0604030504040204" pitchFamily="34" charset="0"/>
                        </a:rPr>
                        <a:t> Land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a:lnSpc>
                          <a:spcPct val="107000"/>
                        </a:lnSpc>
                        <a:spcBef>
                          <a:spcPts val="0"/>
                        </a:spcBef>
                        <a:spcAft>
                          <a:spcPts val="0"/>
                        </a:spcAft>
                      </a:pPr>
                      <a:r>
                        <a:rPr lang="en-US" sz="1200" b="1" kern="1200">
                          <a:solidFill>
                            <a:schemeClr val="tx1"/>
                          </a:solidFill>
                          <a:latin typeface="+mn-lt"/>
                          <a:ea typeface="Verdana" panose="020B0604030504040204" pitchFamily="34" charset="0"/>
                          <a:cs typeface="Verdan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200" b="1" kern="1200" dirty="0">
                          <a:solidFill>
                            <a:schemeClr val="tx1"/>
                          </a:solidFill>
                          <a:latin typeface="+mn-lt"/>
                          <a:ea typeface="Verdana" panose="020B0604030504040204" pitchFamily="34" charset="0"/>
                          <a:cs typeface="Verdana" panose="020B0604030504040204" pitchFamily="34" charset="0"/>
                        </a:rPr>
                        <a:t> N. Pay.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200" b="1" kern="1200">
                          <a:solidFill>
                            <a:schemeClr val="tx1"/>
                          </a:solidFill>
                          <a:latin typeface="+mn-lt"/>
                          <a:ea typeface="Verdana" panose="020B0604030504040204" pitchFamily="34" charset="0"/>
                          <a:cs typeface="Verdan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200" b="1" kern="1200" dirty="0">
                          <a:solidFill>
                            <a:schemeClr val="tx1"/>
                          </a:solidFill>
                          <a:latin typeface="+mn-lt"/>
                          <a:ea typeface="Verdana" panose="020B0604030504040204" pitchFamily="34" charset="0"/>
                          <a:cs typeface="Verdana" panose="020B0604030504040204" pitchFamily="34" charset="0"/>
                        </a:rPr>
                        <a:t> C. Stk.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200" b="1" kern="1200">
                          <a:solidFill>
                            <a:schemeClr val="tx1"/>
                          </a:solidFill>
                          <a:latin typeface="+mn-lt"/>
                          <a:ea typeface="Verdana" panose="020B0604030504040204" pitchFamily="34" charset="0"/>
                          <a:cs typeface="Verdan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200" b="1" kern="1200" dirty="0">
                          <a:solidFill>
                            <a:schemeClr val="tx1"/>
                          </a:solidFill>
                          <a:latin typeface="+mn-lt"/>
                          <a:ea typeface="Verdana" panose="020B0604030504040204" pitchFamily="34" charset="0"/>
                          <a:cs typeface="Verdana" panose="020B0604030504040204" pitchFamily="34" charset="0"/>
                        </a:rPr>
                        <a:t> Ret. Ear.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2111455391"/>
                  </a:ext>
                </a:extLst>
              </a:tr>
              <a:tr h="438150">
                <a:tc>
                  <a:txBody>
                    <a:bodyPr/>
                    <a:lstStyle/>
                    <a:p>
                      <a:pPr marL="0" marR="0">
                        <a:lnSpc>
                          <a:spcPct val="107000"/>
                        </a:lnSpc>
                        <a:spcBef>
                          <a:spcPts val="0"/>
                        </a:spcBef>
                        <a:spcAft>
                          <a:spcPts val="0"/>
                        </a:spcAft>
                      </a:pPr>
                      <a:r>
                        <a:rPr lang="en-US" sz="1200" b="1" kern="1200" dirty="0">
                          <a:solidFill>
                            <a:schemeClr val="tx1"/>
                          </a:solidFill>
                          <a:latin typeface="+mn-lt"/>
                          <a:ea typeface="Verdana" panose="020B0604030504040204" pitchFamily="34" charset="0"/>
                          <a:cs typeface="Verdana" panose="020B0604030504040204" pitchFamily="34" charset="0"/>
                        </a:rPr>
                        <a:t> Beginning Balance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200" b="1" kern="1200" dirty="0">
                          <a:solidFill>
                            <a:schemeClr val="tx1"/>
                          </a:solidFill>
                          <a:latin typeface="+mn-lt"/>
                          <a:ea typeface="Verdana" panose="020B0604030504040204" pitchFamily="34" charset="0"/>
                          <a:cs typeface="Verdan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200" dirty="0">
                          <a:solidFill>
                            <a:schemeClr val="tx1"/>
                          </a:solidFill>
                          <a:effectLst/>
                          <a:latin typeface="+mn-lt"/>
                          <a:ea typeface="Tahoma" panose="020B0604030504040204" pitchFamily="34" charset="0"/>
                          <a:cs typeface="Tahoma" panose="020B0604030504040204" pitchFamily="34" charset="0"/>
                        </a:rPr>
                        <a:t>    </a:t>
                      </a:r>
                      <a:r>
                        <a:rPr lang="en-US" sz="1200" b="0" kern="1200" dirty="0">
                          <a:solidFill>
                            <a:schemeClr val="tx1"/>
                          </a:solidFill>
                          <a:latin typeface="+mn-lt"/>
                          <a:ea typeface="Verdana" panose="020B0604030504040204" pitchFamily="34" charset="0"/>
                          <a:cs typeface="Verdana" panose="020B0604030504040204" pitchFamily="34" charset="0"/>
                        </a:rPr>
                        <a:t>520,000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a:lnSpc>
                          <a:spcPct val="107000"/>
                        </a:lnSpc>
                        <a:spcBef>
                          <a:spcPts val="0"/>
                        </a:spcBef>
                        <a:spcAft>
                          <a:spcPts val="0"/>
                        </a:spcAft>
                      </a:pPr>
                      <a:r>
                        <a:rPr lang="en-US" sz="1200" dirty="0">
                          <a:solidFill>
                            <a:schemeClr val="tx1"/>
                          </a:solidFill>
                          <a:effectLst/>
                          <a:latin typeface="+mn-lt"/>
                          <a:ea typeface="Tahoma" panose="020B0604030504040204" pitchFamily="34" charset="0"/>
                          <a:cs typeface="Tahoma" panose="020B0604030504040204" pitchFamily="34" charset="0"/>
                        </a:rPr>
                        <a:t> </a:t>
                      </a:r>
                      <a:r>
                        <a:rPr lang="en-US" sz="1200" b="0" kern="1200" dirty="0">
                          <a:solidFill>
                            <a:schemeClr val="tx1"/>
                          </a:solidFill>
                          <a:latin typeface="+mn-lt"/>
                          <a:ea typeface="Verdana" panose="020B0604030504040204" pitchFamily="34" charset="0"/>
                          <a:cs typeface="Verdana" panose="020B0604030504040204" pitchFamily="34" charset="0"/>
                        </a:rPr>
                        <a:t>n/a</a:t>
                      </a:r>
                      <a:r>
                        <a:rPr lang="en-US" sz="1200" dirty="0">
                          <a:solidFill>
                            <a:schemeClr val="tx1"/>
                          </a:solidFill>
                          <a:effectLst/>
                          <a:latin typeface="+mn-lt"/>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200" dirty="0">
                          <a:solidFill>
                            <a:schemeClr val="tx1"/>
                          </a:solidFill>
                          <a:effectLst/>
                          <a:latin typeface="+mn-lt"/>
                          <a:ea typeface="Tahoma" panose="020B0604030504040204" pitchFamily="34" charset="0"/>
                          <a:cs typeface="Tahoma" panose="020B0604030504040204" pitchFamily="34" charset="0"/>
                        </a:rPr>
                        <a:t>   </a:t>
                      </a:r>
                      <a:r>
                        <a:rPr lang="en-US" sz="1200" b="0" kern="1200" dirty="0">
                          <a:solidFill>
                            <a:schemeClr val="tx1"/>
                          </a:solidFill>
                          <a:latin typeface="+mn-lt"/>
                          <a:ea typeface="Verdana" panose="020B0604030504040204" pitchFamily="34" charset="0"/>
                          <a:cs typeface="Verdana" panose="020B0604030504040204" pitchFamily="34" charset="0"/>
                        </a:rPr>
                        <a:t>400,000</a:t>
                      </a:r>
                      <a:r>
                        <a:rPr lang="en-US" sz="1200" dirty="0">
                          <a:solidFill>
                            <a:schemeClr val="tx1"/>
                          </a:solidFill>
                          <a:effectLst/>
                          <a:latin typeface="+mn-lt"/>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200" dirty="0">
                          <a:solidFill>
                            <a:schemeClr val="tx1"/>
                          </a:solidFill>
                          <a:effectLst/>
                          <a:latin typeface="+mn-lt"/>
                          <a:ea typeface="Tahoma" panose="020B0604030504040204" pitchFamily="34" charset="0"/>
                          <a:cs typeface="Tahoma" panose="020B0604030504040204" pitchFamily="34" charset="0"/>
                        </a:rPr>
                        <a:t>   </a:t>
                      </a:r>
                      <a:r>
                        <a:rPr lang="en-US" sz="1200" b="0" kern="1200" dirty="0">
                          <a:solidFill>
                            <a:schemeClr val="tx1"/>
                          </a:solidFill>
                          <a:latin typeface="+mn-lt"/>
                          <a:ea typeface="Verdana" panose="020B0604030504040204" pitchFamily="34" charset="0"/>
                          <a:cs typeface="Verdana" panose="020B0604030504040204" pitchFamily="34" charset="0"/>
                        </a:rPr>
                        <a:t>120,000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200" dirty="0">
                          <a:solidFill>
                            <a:schemeClr val="tx1"/>
                          </a:solidFill>
                          <a:effectLst/>
                          <a:latin typeface="+mn-lt"/>
                          <a:ea typeface="Tahoma" panose="020B0604030504040204" pitchFamily="34" charset="0"/>
                          <a:cs typeface="Tahoma" panose="020B0604030504040204" pitchFamily="34" charset="0"/>
                        </a:rPr>
                        <a:t> </a:t>
                      </a:r>
                      <a:r>
                        <a:rPr lang="en-US" sz="1200" b="0" kern="1200" dirty="0">
                          <a:solidFill>
                            <a:schemeClr val="tx1"/>
                          </a:solidFill>
                          <a:latin typeface="+mn-lt"/>
                          <a:ea typeface="Verdana" panose="020B0604030504040204" pitchFamily="34" charset="0"/>
                          <a:cs typeface="Verdana" panose="020B0604030504040204" pitchFamily="34" charset="0"/>
                        </a:rPr>
                        <a:t>n/a</a:t>
                      </a:r>
                      <a:r>
                        <a:rPr lang="en-US" sz="1200" dirty="0">
                          <a:solidFill>
                            <a:schemeClr val="tx1"/>
                          </a:solidFill>
                          <a:effectLst/>
                          <a:latin typeface="+mn-lt"/>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205047460"/>
                  </a:ext>
                </a:extLst>
              </a:tr>
              <a:tr h="292925">
                <a:tc>
                  <a:txBody>
                    <a:bodyPr/>
                    <a:lstStyle/>
                    <a:p>
                      <a:pPr marL="0" marR="0">
                        <a:lnSpc>
                          <a:spcPct val="107000"/>
                        </a:lnSpc>
                        <a:spcBef>
                          <a:spcPts val="0"/>
                        </a:spcBef>
                        <a:spcAft>
                          <a:spcPts val="0"/>
                        </a:spcAft>
                      </a:pPr>
                      <a:r>
                        <a:rPr lang="en-US" sz="1200" b="1" kern="1200" dirty="0">
                          <a:solidFill>
                            <a:schemeClr val="tx1"/>
                          </a:solidFill>
                          <a:latin typeface="+mn-lt"/>
                          <a:ea typeface="Verdana" panose="020B0604030504040204" pitchFamily="34" charset="0"/>
                          <a:cs typeface="Verdana" panose="020B0604030504040204" pitchFamily="34" charset="0"/>
                        </a:rPr>
                        <a:t> Paid Cash to Buy Land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200" b="1" kern="1200" dirty="0">
                          <a:solidFill>
                            <a:schemeClr val="tx1"/>
                          </a:solidFill>
                          <a:latin typeface="+mn-lt"/>
                          <a:ea typeface="Verdana" panose="020B0604030504040204" pitchFamily="34" charset="0"/>
                          <a:cs typeface="Verdan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200" dirty="0">
                          <a:solidFill>
                            <a:schemeClr val="tx1"/>
                          </a:solidFill>
                          <a:effectLst/>
                          <a:latin typeface="+mn-lt"/>
                          <a:ea typeface="Tahoma" panose="020B0604030504040204" pitchFamily="34" charset="0"/>
                          <a:cs typeface="Tahoma" panose="020B0604030504040204" pitchFamily="34" charset="0"/>
                        </a:rPr>
                        <a:t>   </a:t>
                      </a:r>
                      <a:r>
                        <a:rPr lang="en-US" sz="1200" b="0" kern="1200" dirty="0">
                          <a:solidFill>
                            <a:schemeClr val="tx1"/>
                          </a:solidFill>
                          <a:latin typeface="+mn-lt"/>
                          <a:ea typeface="Verdana" panose="020B0604030504040204" pitchFamily="34" charset="0"/>
                          <a:cs typeface="Verdana" panose="020B0604030504040204" pitchFamily="34" charset="0"/>
                        </a:rPr>
                        <a:t>(500,000)</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a:lnSpc>
                          <a:spcPct val="107000"/>
                        </a:lnSpc>
                        <a:spcBef>
                          <a:spcPts val="0"/>
                        </a:spcBef>
                        <a:spcAft>
                          <a:spcPts val="0"/>
                        </a:spcAft>
                      </a:pPr>
                      <a:r>
                        <a:rPr lang="en-US" sz="1200" dirty="0">
                          <a:solidFill>
                            <a:schemeClr val="tx1"/>
                          </a:solidFill>
                          <a:effectLst/>
                          <a:latin typeface="+mn-lt"/>
                          <a:ea typeface="Tahoma" panose="020B0604030504040204" pitchFamily="34" charset="0"/>
                          <a:cs typeface="Tahoma" panose="020B0604030504040204" pitchFamily="34" charset="0"/>
                        </a:rPr>
                        <a:t>   </a:t>
                      </a:r>
                      <a:r>
                        <a:rPr lang="en-US" sz="1200" b="0" kern="1200" dirty="0">
                          <a:solidFill>
                            <a:schemeClr val="tx1"/>
                          </a:solidFill>
                          <a:latin typeface="+mn-lt"/>
                          <a:ea typeface="Verdana" panose="020B0604030504040204" pitchFamily="34" charset="0"/>
                          <a:cs typeface="Verdana" panose="020B0604030504040204" pitchFamily="34" charset="0"/>
                        </a:rPr>
                        <a:t>500,000</a:t>
                      </a:r>
                      <a:r>
                        <a:rPr lang="en-US" sz="1200" dirty="0">
                          <a:solidFill>
                            <a:schemeClr val="tx1"/>
                          </a:solidFill>
                          <a:effectLst/>
                          <a:latin typeface="+mn-lt"/>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200" dirty="0">
                          <a:solidFill>
                            <a:schemeClr val="tx1"/>
                          </a:solidFill>
                          <a:effectLst/>
                          <a:latin typeface="+mn-lt"/>
                          <a:ea typeface="Tahoma" panose="020B0604030504040204" pitchFamily="34" charset="0"/>
                          <a:cs typeface="Tahoma" panose="020B0604030504040204" pitchFamily="34" charset="0"/>
                        </a:rPr>
                        <a:t> </a:t>
                      </a:r>
                      <a:r>
                        <a:rPr lang="en-US" sz="1200" b="0" kern="1200" dirty="0">
                          <a:solidFill>
                            <a:schemeClr val="tx1"/>
                          </a:solidFill>
                          <a:latin typeface="+mn-lt"/>
                          <a:ea typeface="Verdana" panose="020B0604030504040204" pitchFamily="34" charset="0"/>
                          <a:cs typeface="Verdana" panose="020B0604030504040204" pitchFamily="34" charset="0"/>
                        </a:rPr>
                        <a:t>n/a</a:t>
                      </a:r>
                      <a:r>
                        <a:rPr lang="en-US" sz="1200" dirty="0">
                          <a:solidFill>
                            <a:schemeClr val="tx1"/>
                          </a:solidFill>
                          <a:effectLst/>
                          <a:latin typeface="+mn-lt"/>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200" dirty="0">
                          <a:solidFill>
                            <a:schemeClr val="tx1"/>
                          </a:solidFill>
                          <a:effectLst/>
                          <a:latin typeface="+mn-lt"/>
                          <a:ea typeface="Tahoma" panose="020B0604030504040204" pitchFamily="34" charset="0"/>
                          <a:cs typeface="Tahoma" panose="020B0604030504040204" pitchFamily="34" charset="0"/>
                        </a:rPr>
                        <a:t> </a:t>
                      </a:r>
                      <a:r>
                        <a:rPr lang="en-US" sz="1200" b="0" kern="1200" dirty="0">
                          <a:solidFill>
                            <a:schemeClr val="tx1"/>
                          </a:solidFill>
                          <a:latin typeface="+mn-lt"/>
                          <a:ea typeface="Verdana" panose="020B0604030504040204" pitchFamily="34" charset="0"/>
                          <a:cs typeface="Verdana" panose="020B0604030504040204" pitchFamily="34" charset="0"/>
                        </a:rPr>
                        <a:t>n/a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200" dirty="0">
                          <a:solidFill>
                            <a:schemeClr val="tx1"/>
                          </a:solidFill>
                          <a:effectLst/>
                          <a:latin typeface="+mn-lt"/>
                          <a:ea typeface="Tahoma" panose="020B0604030504040204" pitchFamily="34" charset="0"/>
                          <a:cs typeface="Tahoma" panose="020B0604030504040204" pitchFamily="34" charset="0"/>
                        </a:rPr>
                        <a:t> </a:t>
                      </a:r>
                      <a:r>
                        <a:rPr lang="en-US" sz="1200" b="0" kern="1200" dirty="0">
                          <a:solidFill>
                            <a:schemeClr val="tx1"/>
                          </a:solidFill>
                          <a:latin typeface="+mn-lt"/>
                          <a:ea typeface="Verdana" panose="020B0604030504040204" pitchFamily="34" charset="0"/>
                          <a:cs typeface="Verdana" panose="020B0604030504040204" pitchFamily="34" charset="0"/>
                        </a:rPr>
                        <a:t>n/a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1009572783"/>
                  </a:ext>
                </a:extLst>
              </a:tr>
              <a:tr h="388175">
                <a:tc>
                  <a:txBody>
                    <a:bodyPr/>
                    <a:lstStyle/>
                    <a:p>
                      <a:pPr marL="0" marR="0">
                        <a:lnSpc>
                          <a:spcPct val="107000"/>
                        </a:lnSpc>
                        <a:spcBef>
                          <a:spcPts val="0"/>
                        </a:spcBef>
                        <a:spcAft>
                          <a:spcPts val="0"/>
                        </a:spcAft>
                      </a:pPr>
                      <a:r>
                        <a:rPr lang="en-US" sz="1200" b="1" kern="1200">
                          <a:solidFill>
                            <a:schemeClr val="tx1"/>
                          </a:solidFill>
                          <a:latin typeface="+mn-lt"/>
                          <a:ea typeface="Verdana" panose="020B0604030504040204" pitchFamily="34" charset="0"/>
                          <a:cs typeface="Verdana" panose="020B0604030504040204" pitchFamily="34" charset="0"/>
                        </a:rPr>
                        <a:t> Ending Balance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200" b="1" kern="1200" dirty="0">
                          <a:solidFill>
                            <a:schemeClr val="tx1"/>
                          </a:solidFill>
                          <a:latin typeface="+mn-lt"/>
                          <a:ea typeface="Verdana" panose="020B0604030504040204" pitchFamily="34" charset="0"/>
                          <a:cs typeface="Verdan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20,000</a:t>
                      </a:r>
                      <a:r>
                        <a:rPr lang="en-US" sz="1200" dirty="0">
                          <a:solidFill>
                            <a:schemeClr val="tx1"/>
                          </a:solidFill>
                          <a:effectLst/>
                          <a:latin typeface="+mn-lt"/>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a:lnSpc>
                          <a:spcPct val="107000"/>
                        </a:lnSpc>
                        <a:spcBef>
                          <a:spcPts val="0"/>
                        </a:spcBef>
                        <a:spcAft>
                          <a:spcPts val="0"/>
                        </a:spcAft>
                      </a:pPr>
                      <a:r>
                        <a:rPr lang="en-US" sz="1200" dirty="0">
                          <a:solidFill>
                            <a:schemeClr val="tx1"/>
                          </a:solidFill>
                          <a:effectLst/>
                          <a:latin typeface="+mn-lt"/>
                          <a:ea typeface="Tahoma" panose="020B0604030504040204" pitchFamily="34" charset="0"/>
                          <a:cs typeface="Tahoma" panose="020B0604030504040204" pitchFamily="34" charset="0"/>
                        </a:rPr>
                        <a:t>   </a:t>
                      </a:r>
                      <a:r>
                        <a:rPr lang="en-US" sz="1200" b="0" kern="1200" dirty="0">
                          <a:solidFill>
                            <a:schemeClr val="tx1"/>
                          </a:solidFill>
                          <a:latin typeface="+mn-lt"/>
                          <a:ea typeface="Verdana" panose="020B0604030504040204" pitchFamily="34" charset="0"/>
                          <a:cs typeface="Verdana" panose="020B0604030504040204" pitchFamily="34" charset="0"/>
                        </a:rPr>
                        <a:t>500,000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200" dirty="0">
                          <a:solidFill>
                            <a:schemeClr val="tx1"/>
                          </a:solidFill>
                          <a:effectLst/>
                          <a:latin typeface="+mn-lt"/>
                          <a:ea typeface="Tahoma" panose="020B0604030504040204" pitchFamily="34" charset="0"/>
                          <a:cs typeface="Tahoma" panose="020B0604030504040204" pitchFamily="34" charset="0"/>
                        </a:rPr>
                        <a:t>   </a:t>
                      </a:r>
                      <a:r>
                        <a:rPr lang="en-US" sz="1200" b="0" kern="1200" dirty="0">
                          <a:solidFill>
                            <a:schemeClr val="tx1"/>
                          </a:solidFill>
                          <a:latin typeface="+mn-lt"/>
                          <a:ea typeface="Verdana" panose="020B0604030504040204" pitchFamily="34" charset="0"/>
                          <a:cs typeface="Verdana" panose="020B0604030504040204" pitchFamily="34" charset="0"/>
                        </a:rPr>
                        <a:t>400,000</a:t>
                      </a:r>
                      <a:r>
                        <a:rPr lang="en-US" sz="1200" dirty="0">
                          <a:solidFill>
                            <a:schemeClr val="tx1"/>
                          </a:solidFill>
                          <a:effectLst/>
                          <a:latin typeface="+mn-lt"/>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200" dirty="0">
                          <a:solidFill>
                            <a:schemeClr val="tx1"/>
                          </a:solidFill>
                          <a:effectLst/>
                          <a:latin typeface="+mn-lt"/>
                          <a:ea typeface="Tahoma" panose="020B0604030504040204" pitchFamily="34" charset="0"/>
                          <a:cs typeface="Tahoma" panose="020B0604030504040204" pitchFamily="34" charset="0"/>
                        </a:rPr>
                        <a:t>   </a:t>
                      </a:r>
                      <a:r>
                        <a:rPr lang="en-US" sz="1200" b="0" kern="1200" dirty="0">
                          <a:solidFill>
                            <a:schemeClr val="tx1"/>
                          </a:solidFill>
                          <a:latin typeface="+mn-lt"/>
                          <a:ea typeface="Verdana" panose="020B0604030504040204" pitchFamily="34" charset="0"/>
                          <a:cs typeface="Verdana" panose="020B0604030504040204" pitchFamily="34" charset="0"/>
                        </a:rPr>
                        <a:t>120,000</a:t>
                      </a:r>
                      <a:r>
                        <a:rPr lang="en-US" sz="1200" dirty="0">
                          <a:solidFill>
                            <a:schemeClr val="tx1"/>
                          </a:solidFill>
                          <a:effectLst/>
                          <a:latin typeface="+mn-lt"/>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200" dirty="0">
                          <a:solidFill>
                            <a:schemeClr val="tx1"/>
                          </a:solidFill>
                          <a:effectLst/>
                          <a:latin typeface="+mn-lt"/>
                          <a:ea typeface="Tahoma" panose="020B0604030504040204" pitchFamily="34" charset="0"/>
                          <a:cs typeface="Tahoma" panose="020B0604030504040204" pitchFamily="34" charset="0"/>
                        </a:rPr>
                        <a:t> </a:t>
                      </a:r>
                      <a:r>
                        <a:rPr lang="en-US" sz="1200" b="0" kern="1200" dirty="0">
                          <a:solidFill>
                            <a:schemeClr val="tx1"/>
                          </a:solidFill>
                          <a:latin typeface="+mn-lt"/>
                          <a:ea typeface="Verdana" panose="020B0604030504040204" pitchFamily="34" charset="0"/>
                          <a:cs typeface="Verdana" panose="020B0604030504040204" pitchFamily="34" charset="0"/>
                        </a:rPr>
                        <a:t>n/a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3995272444"/>
                  </a:ext>
                </a:extLst>
              </a:tr>
            </a:tbl>
          </a:graphicData>
        </a:graphic>
      </p:graphicFrame>
    </p:spTree>
    <p:extLst>
      <p:ext uri="{BB962C8B-B14F-4D97-AF65-F5344CB8AC3E}">
        <p14:creationId xmlns:p14="http://schemas.microsoft.com/office/powerpoint/2010/main" val="23107498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41B6D9D-445C-437C-A822-6848FACCD98D}"/>
              </a:ext>
            </a:extLst>
          </p:cNvPr>
          <p:cNvSpPr>
            <a:spLocks noGrp="1"/>
          </p:cNvSpPr>
          <p:nvPr>
            <p:ph type="title"/>
          </p:nvPr>
        </p:nvSpPr>
        <p:spPr/>
        <p:txBody>
          <a:bodyPr/>
          <a:lstStyle/>
          <a:p>
            <a:r>
              <a:rPr lang="en-US" smtClean="0"/>
              <a:t>Event 4 </a:t>
            </a:r>
            <a:endParaRPr lang="en-US" dirty="0"/>
          </a:p>
        </p:txBody>
      </p:sp>
      <p:sp>
        <p:nvSpPr>
          <p:cNvPr id="4" name="Content Placeholder 3"/>
          <p:cNvSpPr>
            <a:spLocks noGrp="1"/>
          </p:cNvSpPr>
          <p:nvPr>
            <p:ph idx="1"/>
          </p:nvPr>
        </p:nvSpPr>
        <p:spPr/>
        <p:txBody>
          <a:bodyPr/>
          <a:lstStyle/>
          <a:p>
            <a:r>
              <a:rPr lang="en-US" sz="2400" dirty="0" smtClean="0"/>
              <a:t>RCS obtained $85,000 cash by leasing campsites to customers.</a:t>
            </a:r>
          </a:p>
          <a:p>
            <a:r>
              <a:rPr lang="en-US" sz="2400" dirty="0" smtClean="0"/>
              <a:t>Using </a:t>
            </a:r>
            <a:r>
              <a:rPr lang="en-US" sz="2400" b="1" dirty="0" smtClean="0">
                <a:solidFill>
                  <a:schemeClr val="bg2"/>
                </a:solidFill>
              </a:rPr>
              <a:t>double-entry bookkeeping</a:t>
            </a:r>
            <a:r>
              <a:rPr lang="en-US" sz="2400" dirty="0" smtClean="0"/>
              <a:t>, the result of this </a:t>
            </a:r>
            <a:r>
              <a:rPr lang="en-US" sz="2400" b="1" dirty="0" smtClean="0">
                <a:solidFill>
                  <a:schemeClr val="bg2"/>
                </a:solidFill>
              </a:rPr>
              <a:t>asset source transaction</a:t>
            </a:r>
            <a:r>
              <a:rPr lang="en-US" sz="2400" dirty="0" smtClean="0"/>
              <a:t> is that it is recorded in two places: (1) RCS increases assets (cash) and (2) RCS increases stockholders’ equity (retained earnings), which is revenue.</a:t>
            </a:r>
          </a:p>
          <a:p>
            <a:endParaRPr lang="en-US" dirty="0"/>
          </a:p>
        </p:txBody>
      </p:sp>
      <p:sp>
        <p:nvSpPr>
          <p:cNvPr id="3" name="Slide Number Placeholder 2">
            <a:extLst>
              <a:ext uri="{FF2B5EF4-FFF2-40B4-BE49-F238E27FC236}">
                <a16:creationId xmlns:a16="http://schemas.microsoft.com/office/drawing/2014/main" xmlns="" id="{B9F96F1F-8EA0-4819-834C-D093584C79A0}"/>
              </a:ext>
            </a:extLst>
          </p:cNvPr>
          <p:cNvSpPr>
            <a:spLocks noGrp="1"/>
          </p:cNvSpPr>
          <p:nvPr>
            <p:ph type="sldNum" sz="quarter" idx="11"/>
          </p:nvPr>
        </p:nvSpPr>
        <p:spPr/>
        <p:txBody>
          <a:bodyPr/>
          <a:lstStyle/>
          <a:p>
            <a:r>
              <a:rPr lang="en-US" smtClean="0"/>
              <a:t>  1-</a:t>
            </a:r>
            <a:fld id="{86103F27-AA34-4069-B652-A178AD0674B3}" type="slidenum">
              <a:rPr lang="en-US" smtClean="0"/>
              <a:pPr/>
              <a:t>28</a:t>
            </a:fld>
            <a:endParaRPr lang="en-US" dirty="0"/>
          </a:p>
        </p:txBody>
      </p:sp>
      <p:graphicFrame>
        <p:nvGraphicFramePr>
          <p:cNvPr id="6" name="Table 5">
            <a:extLst>
              <a:ext uri="{FF2B5EF4-FFF2-40B4-BE49-F238E27FC236}">
                <a16:creationId xmlns:a16="http://schemas.microsoft.com/office/drawing/2014/main" xmlns="" id="{36CE42B3-E0CE-4EC6-809F-63C9443A4304}"/>
              </a:ext>
            </a:extLst>
          </p:cNvPr>
          <p:cNvGraphicFramePr>
            <a:graphicFrameLocks noGrp="1"/>
          </p:cNvGraphicFramePr>
          <p:nvPr>
            <p:extLst>
              <p:ext uri="{D42A27DB-BD31-4B8C-83A1-F6EECF244321}">
                <p14:modId xmlns:p14="http://schemas.microsoft.com/office/powerpoint/2010/main" val="327036186"/>
              </p:ext>
            </p:extLst>
          </p:nvPr>
        </p:nvGraphicFramePr>
        <p:xfrm>
          <a:off x="381000" y="3886454"/>
          <a:ext cx="8405837" cy="1513179"/>
        </p:xfrm>
        <a:graphic>
          <a:graphicData uri="http://schemas.openxmlformats.org/drawingml/2006/table">
            <a:tbl>
              <a:tblPr firstRow="1" firstCol="1" bandRow="1">
                <a:tableStyleId>{5C22544A-7EE6-4342-B048-85BDC9FD1C3A}</a:tableStyleId>
              </a:tblPr>
              <a:tblGrid>
                <a:gridCol w="2300430">
                  <a:extLst>
                    <a:ext uri="{9D8B030D-6E8A-4147-A177-3AD203B41FA5}">
                      <a16:colId xmlns:a16="http://schemas.microsoft.com/office/drawing/2014/main" xmlns="" val="215187066"/>
                    </a:ext>
                  </a:extLst>
                </a:gridCol>
                <a:gridCol w="246475">
                  <a:extLst>
                    <a:ext uri="{9D8B030D-6E8A-4147-A177-3AD203B41FA5}">
                      <a16:colId xmlns:a16="http://schemas.microsoft.com/office/drawing/2014/main" xmlns="" val="2069283544"/>
                    </a:ext>
                  </a:extLst>
                </a:gridCol>
                <a:gridCol w="903740">
                  <a:extLst>
                    <a:ext uri="{9D8B030D-6E8A-4147-A177-3AD203B41FA5}">
                      <a16:colId xmlns:a16="http://schemas.microsoft.com/office/drawing/2014/main" xmlns="" val="3478433830"/>
                    </a:ext>
                  </a:extLst>
                </a:gridCol>
                <a:gridCol w="328633">
                  <a:extLst>
                    <a:ext uri="{9D8B030D-6E8A-4147-A177-3AD203B41FA5}">
                      <a16:colId xmlns:a16="http://schemas.microsoft.com/office/drawing/2014/main" xmlns="" val="2351116705"/>
                    </a:ext>
                  </a:extLst>
                </a:gridCol>
                <a:gridCol w="821582">
                  <a:extLst>
                    <a:ext uri="{9D8B030D-6E8A-4147-A177-3AD203B41FA5}">
                      <a16:colId xmlns:a16="http://schemas.microsoft.com/office/drawing/2014/main" xmlns="" val="2213259203"/>
                    </a:ext>
                  </a:extLst>
                </a:gridCol>
                <a:gridCol w="246475">
                  <a:extLst>
                    <a:ext uri="{9D8B030D-6E8A-4147-A177-3AD203B41FA5}">
                      <a16:colId xmlns:a16="http://schemas.microsoft.com/office/drawing/2014/main" xmlns="" val="2700253118"/>
                    </a:ext>
                  </a:extLst>
                </a:gridCol>
                <a:gridCol w="903740">
                  <a:extLst>
                    <a:ext uri="{9D8B030D-6E8A-4147-A177-3AD203B41FA5}">
                      <a16:colId xmlns:a16="http://schemas.microsoft.com/office/drawing/2014/main" xmlns="" val="2546051879"/>
                    </a:ext>
                  </a:extLst>
                </a:gridCol>
                <a:gridCol w="328633">
                  <a:extLst>
                    <a:ext uri="{9D8B030D-6E8A-4147-A177-3AD203B41FA5}">
                      <a16:colId xmlns:a16="http://schemas.microsoft.com/office/drawing/2014/main" xmlns="" val="1866422821"/>
                    </a:ext>
                  </a:extLst>
                </a:gridCol>
                <a:gridCol w="739424">
                  <a:extLst>
                    <a:ext uri="{9D8B030D-6E8A-4147-A177-3AD203B41FA5}">
                      <a16:colId xmlns:a16="http://schemas.microsoft.com/office/drawing/2014/main" xmlns="" val="3152056225"/>
                    </a:ext>
                  </a:extLst>
                </a:gridCol>
                <a:gridCol w="246475">
                  <a:extLst>
                    <a:ext uri="{9D8B030D-6E8A-4147-A177-3AD203B41FA5}">
                      <a16:colId xmlns:a16="http://schemas.microsoft.com/office/drawing/2014/main" xmlns="" val="3881656203"/>
                    </a:ext>
                  </a:extLst>
                </a:gridCol>
                <a:gridCol w="1340230">
                  <a:extLst>
                    <a:ext uri="{9D8B030D-6E8A-4147-A177-3AD203B41FA5}">
                      <a16:colId xmlns:a16="http://schemas.microsoft.com/office/drawing/2014/main" xmlns="" val="1274212227"/>
                    </a:ext>
                  </a:extLst>
                </a:gridCol>
              </a:tblGrid>
              <a:tr h="247650">
                <a:tc>
                  <a:txBody>
                    <a:bodyPr/>
                    <a:lstStyle/>
                    <a:p>
                      <a:endParaRPr lang="en-US" sz="1200" dirty="0">
                        <a:latin typeface="+mn-lt"/>
                        <a:ea typeface="Tahoma" panose="020B0604030504040204" pitchFamily="34" charset="0"/>
                        <a:cs typeface="Tahoma" panose="020B060403050404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200" dirty="0">
                          <a:effectLst/>
                          <a:latin typeface="+mn-lt"/>
                          <a:ea typeface="Tahoma" panose="020B0604030504040204" pitchFamily="34" charset="0"/>
                          <a:cs typeface="Tahoma" panose="020B0604030504040204" pitchFamily="34" charset="0"/>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3">
                  <a:txBody>
                    <a:bodyPr/>
                    <a:lstStyle/>
                    <a:p>
                      <a:pPr marL="0" marR="0" algn="ctr">
                        <a:lnSpc>
                          <a:spcPct val="107000"/>
                        </a:lnSpc>
                        <a:spcBef>
                          <a:spcPts val="0"/>
                        </a:spcBef>
                        <a:spcAft>
                          <a:spcPts val="0"/>
                        </a:spcAft>
                      </a:pPr>
                      <a:r>
                        <a:rPr lang="en-US" sz="1200" b="1" kern="1200" dirty="0">
                          <a:solidFill>
                            <a:schemeClr val="tx1"/>
                          </a:solidFill>
                          <a:latin typeface="+mn-lt"/>
                          <a:ea typeface="Verdana" panose="020B0604030504040204" pitchFamily="34" charset="0"/>
                          <a:cs typeface="Verdana" panose="020B0604030504040204" pitchFamily="34" charset="0"/>
                        </a:rPr>
                        <a:t>Assets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hMerge="1">
                  <a:txBody>
                    <a:bodyPr/>
                    <a:lstStyle/>
                    <a:p>
                      <a:endParaRPr lang="en-US" sz="1200" dirty="0">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dirty="0">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200" b="1" kern="1200" dirty="0">
                          <a:solidFill>
                            <a:schemeClr val="tx1"/>
                          </a:solidFill>
                          <a:latin typeface="+mn-lt"/>
                          <a:ea typeface="Verdana" panose="020B0604030504040204" pitchFamily="34" charset="0"/>
                          <a:cs typeface="Verdana" panose="020B0604030504040204" pitchFamily="34" charset="0"/>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200" b="1" kern="1200" dirty="0">
                          <a:solidFill>
                            <a:schemeClr val="tx1"/>
                          </a:solidFill>
                          <a:latin typeface="+mn-lt"/>
                          <a:ea typeface="Verdana" panose="020B0604030504040204" pitchFamily="34" charset="0"/>
                          <a:cs typeface="Verdana" panose="020B0604030504040204" pitchFamily="34" charset="0"/>
                        </a:rPr>
                        <a:t> </a:t>
                      </a:r>
                      <a:r>
                        <a:rPr lang="en-US" sz="1200" b="1" kern="1200" dirty="0" err="1">
                          <a:solidFill>
                            <a:schemeClr val="tx1"/>
                          </a:solidFill>
                          <a:latin typeface="+mn-lt"/>
                          <a:ea typeface="Verdana" panose="020B0604030504040204" pitchFamily="34" charset="0"/>
                          <a:cs typeface="Verdana" panose="020B0604030504040204" pitchFamily="34" charset="0"/>
                        </a:rPr>
                        <a:t>Liab</a:t>
                      </a:r>
                      <a:r>
                        <a:rPr lang="en-US" sz="1200" b="1" kern="1200" dirty="0">
                          <a:solidFill>
                            <a:schemeClr val="tx1"/>
                          </a:solidFill>
                          <a:latin typeface="+mn-lt"/>
                          <a:ea typeface="Verdana" panose="020B0604030504040204" pitchFamily="34" charset="0"/>
                          <a:cs typeface="Verdana" panose="020B0604030504040204" pitchFamily="34" charset="0"/>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200" b="1" kern="1200" dirty="0">
                          <a:solidFill>
                            <a:schemeClr val="tx1"/>
                          </a:solidFill>
                          <a:latin typeface="+mn-lt"/>
                          <a:ea typeface="Verdana" panose="020B0604030504040204" pitchFamily="34" charset="0"/>
                          <a:cs typeface="Verdana" panose="020B0604030504040204" pitchFamily="34" charset="0"/>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algn="ctr">
                        <a:lnSpc>
                          <a:spcPct val="107000"/>
                        </a:lnSpc>
                        <a:spcBef>
                          <a:spcPts val="0"/>
                        </a:spcBef>
                        <a:spcAft>
                          <a:spcPts val="0"/>
                        </a:spcAft>
                      </a:pPr>
                      <a:r>
                        <a:rPr lang="en-US" sz="1200" b="1" kern="1200" dirty="0">
                          <a:solidFill>
                            <a:schemeClr val="tx1"/>
                          </a:solidFill>
                          <a:latin typeface="+mn-lt"/>
                          <a:ea typeface="Verdana" panose="020B0604030504040204" pitchFamily="34" charset="0"/>
                          <a:cs typeface="Verdana" panose="020B0604030504040204" pitchFamily="34" charset="0"/>
                        </a:rPr>
                        <a:t> Stockholders' Equity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sz="1200" dirty="0">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dirty="0">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984948442"/>
                  </a:ext>
                </a:extLst>
              </a:tr>
              <a:tr h="247650">
                <a:tc>
                  <a:txBody>
                    <a:bodyPr/>
                    <a:lstStyle/>
                    <a:p>
                      <a:endParaRPr lang="en-US" sz="1200" dirty="0">
                        <a:effectLst/>
                        <a:latin typeface="+mn-lt"/>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200" dirty="0">
                          <a:effectLst/>
                          <a:latin typeface="+mn-lt"/>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Cash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r>
                        <a:rPr lang="en-US" sz="1200" b="0" kern="1200" dirty="0">
                          <a:solidFill>
                            <a:schemeClr val="tx1"/>
                          </a:solidFill>
                          <a:latin typeface="+mn-lt"/>
                          <a:ea typeface="Verdana" panose="020B0604030504040204" pitchFamily="34" charset="0"/>
                          <a:cs typeface="Verdana" panose="020B0604030504040204" pitchFamily="34" charset="0"/>
                        </a:rPr>
                        <a:t> Land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N. Pay.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C. Stk.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Ret. Ear.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3156783620"/>
                  </a:ext>
                </a:extLst>
              </a:tr>
              <a:tr h="161925">
                <a:tc>
                  <a:txBody>
                    <a:bodyPr/>
                    <a:lstStyle/>
                    <a:p>
                      <a:pPr marL="0" marR="0">
                        <a:lnSpc>
                          <a:spcPct val="107000"/>
                        </a:lnSpc>
                        <a:spcBef>
                          <a:spcPts val="0"/>
                        </a:spcBef>
                        <a:spcAft>
                          <a:spcPts val="0"/>
                        </a:spcAft>
                      </a:pPr>
                      <a:r>
                        <a:rPr lang="en-US" sz="1200" b="1" kern="1200" dirty="0">
                          <a:solidFill>
                            <a:schemeClr val="tx1"/>
                          </a:solidFill>
                          <a:latin typeface="+mn-lt"/>
                          <a:ea typeface="Verdana" panose="020B0604030504040204" pitchFamily="34" charset="0"/>
                          <a:cs typeface="Verdana" panose="020B0604030504040204" pitchFamily="34" charset="0"/>
                        </a:rPr>
                        <a:t> Beginning Balance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200" dirty="0">
                          <a:solidFill>
                            <a:schemeClr val="tx1"/>
                          </a:solidFill>
                          <a:effectLst/>
                          <a:latin typeface="+mn-lt"/>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200" b="0" kern="1200">
                          <a:solidFill>
                            <a:schemeClr val="tx1"/>
                          </a:solidFill>
                          <a:latin typeface="+mn-lt"/>
                          <a:ea typeface="Verdana" panose="020B0604030504040204" pitchFamily="34" charset="0"/>
                          <a:cs typeface="Verdana" panose="020B0604030504040204" pitchFamily="34" charset="0"/>
                        </a:rPr>
                        <a:t>     20,000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r>
                        <a:rPr lang="en-US" sz="1200" b="0" kern="1200">
                          <a:solidFill>
                            <a:schemeClr val="tx1"/>
                          </a:solidFill>
                          <a:latin typeface="+mn-lt"/>
                          <a:ea typeface="Verdana" panose="020B0604030504040204" pitchFamily="34" charset="0"/>
                          <a:cs typeface="Verdana" panose="020B0604030504040204" pitchFamily="34" charset="0"/>
                        </a:rPr>
                        <a:t>   500,000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nSpc>
                          <a:spcPct val="107000"/>
                        </a:lnSpc>
                        <a:spcBef>
                          <a:spcPts val="0"/>
                        </a:spcBef>
                        <a:spcAft>
                          <a:spcPts val="0"/>
                        </a:spcAft>
                      </a:pPr>
                      <a:r>
                        <a:rPr lang="en-US" sz="1200" b="0" kern="1200">
                          <a:solidFill>
                            <a:schemeClr val="tx1"/>
                          </a:solidFill>
                          <a:latin typeface="+mn-lt"/>
                          <a:ea typeface="Verdana" panose="020B0604030504040204" pitchFamily="34" charset="0"/>
                          <a:cs typeface="Verdan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400,000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120,000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n/a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2812211584"/>
                  </a:ext>
                </a:extLst>
              </a:tr>
              <a:tr h="161925">
                <a:tc>
                  <a:txBody>
                    <a:bodyPr/>
                    <a:lstStyle/>
                    <a:p>
                      <a:pPr marL="0" marR="0">
                        <a:lnSpc>
                          <a:spcPct val="107000"/>
                        </a:lnSpc>
                        <a:spcBef>
                          <a:spcPts val="0"/>
                        </a:spcBef>
                        <a:spcAft>
                          <a:spcPts val="0"/>
                        </a:spcAft>
                      </a:pPr>
                      <a:r>
                        <a:rPr lang="en-US" sz="1200" b="1" kern="1200" dirty="0">
                          <a:solidFill>
                            <a:schemeClr val="tx1"/>
                          </a:solidFill>
                          <a:latin typeface="+mn-lt"/>
                          <a:ea typeface="Verdana" panose="020B0604030504040204" pitchFamily="34" charset="0"/>
                          <a:cs typeface="Verdana" panose="020B0604030504040204" pitchFamily="34" charset="0"/>
                        </a:rPr>
                        <a:t> Acquired Cash by Earning Revenue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200" dirty="0">
                          <a:solidFill>
                            <a:schemeClr val="tx1"/>
                          </a:solidFill>
                          <a:effectLst/>
                          <a:latin typeface="+mn-lt"/>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85,000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r>
                        <a:rPr lang="en-US" sz="1200" b="0" kern="1200">
                          <a:solidFill>
                            <a:schemeClr val="tx1"/>
                          </a:solidFill>
                          <a:latin typeface="+mn-lt"/>
                          <a:ea typeface="Verdana" panose="020B0604030504040204" pitchFamily="34" charset="0"/>
                          <a:cs typeface="Verdana" panose="020B0604030504040204" pitchFamily="34" charset="0"/>
                        </a:rPr>
                        <a:t> n/a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nSpc>
                          <a:spcPct val="107000"/>
                        </a:lnSpc>
                        <a:spcBef>
                          <a:spcPts val="0"/>
                        </a:spcBef>
                        <a:spcAft>
                          <a:spcPts val="0"/>
                        </a:spcAft>
                      </a:pPr>
                      <a:r>
                        <a:rPr lang="en-US" sz="1200" b="0" kern="1200">
                          <a:solidFill>
                            <a:schemeClr val="tx1"/>
                          </a:solidFill>
                          <a:latin typeface="+mn-lt"/>
                          <a:ea typeface="Verdana" panose="020B0604030504040204" pitchFamily="34" charset="0"/>
                          <a:cs typeface="Verdan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n/a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nSpc>
                          <a:spcPct val="107000"/>
                        </a:lnSpc>
                        <a:spcBef>
                          <a:spcPts val="0"/>
                        </a:spcBef>
                        <a:spcAft>
                          <a:spcPts val="0"/>
                        </a:spcAft>
                      </a:pPr>
                      <a:r>
                        <a:rPr lang="en-US" sz="1200" b="0" kern="1200">
                          <a:solidFill>
                            <a:schemeClr val="tx1"/>
                          </a:solidFill>
                          <a:latin typeface="+mn-lt"/>
                          <a:ea typeface="Verdana" panose="020B0604030504040204" pitchFamily="34" charset="0"/>
                          <a:cs typeface="Verdan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200" b="0" kern="1200">
                          <a:solidFill>
                            <a:schemeClr val="tx1"/>
                          </a:solidFill>
                          <a:latin typeface="+mn-lt"/>
                          <a:ea typeface="Verdana" panose="020B0604030504040204" pitchFamily="34" charset="0"/>
                          <a:cs typeface="Verdana" panose="020B0604030504040204" pitchFamily="34" charset="0"/>
                        </a:rPr>
                        <a:t> n/a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200" b="0" kern="1200">
                          <a:solidFill>
                            <a:schemeClr val="tx1"/>
                          </a:solidFill>
                          <a:latin typeface="+mn-lt"/>
                          <a:ea typeface="Verdana" panose="020B0604030504040204" pitchFamily="34" charset="0"/>
                          <a:cs typeface="Verdan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85,000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959382975"/>
                  </a:ext>
                </a:extLst>
              </a:tr>
              <a:tr h="161925">
                <a:tc>
                  <a:txBody>
                    <a:bodyPr/>
                    <a:lstStyle/>
                    <a:p>
                      <a:pPr marL="0" marR="0">
                        <a:lnSpc>
                          <a:spcPct val="107000"/>
                        </a:lnSpc>
                        <a:spcBef>
                          <a:spcPts val="0"/>
                        </a:spcBef>
                        <a:spcAft>
                          <a:spcPts val="0"/>
                        </a:spcAft>
                      </a:pPr>
                      <a:r>
                        <a:rPr lang="en-US" sz="1200" b="1" kern="1200" dirty="0">
                          <a:solidFill>
                            <a:schemeClr val="tx1"/>
                          </a:solidFill>
                          <a:latin typeface="+mn-lt"/>
                          <a:ea typeface="Verdana" panose="020B0604030504040204" pitchFamily="34" charset="0"/>
                          <a:cs typeface="Verdana" panose="020B0604030504040204" pitchFamily="34" charset="0"/>
                        </a:rPr>
                        <a:t> Ending Balance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200" dirty="0">
                          <a:solidFill>
                            <a:schemeClr val="tx1"/>
                          </a:solidFill>
                          <a:effectLst/>
                          <a:latin typeface="+mn-lt"/>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nSpc>
                          <a:spcPct val="107000"/>
                        </a:lnSpc>
                        <a:spcBef>
                          <a:spcPts val="0"/>
                        </a:spcBef>
                        <a:spcAft>
                          <a:spcPts val="0"/>
                        </a:spcAft>
                      </a:pPr>
                      <a:r>
                        <a:rPr lang="en-US" sz="1200" b="0" kern="1200">
                          <a:solidFill>
                            <a:schemeClr val="tx1"/>
                          </a:solidFill>
                          <a:latin typeface="+mn-lt"/>
                          <a:ea typeface="Verdana" panose="020B0604030504040204" pitchFamily="34" charset="0"/>
                          <a:cs typeface="Verdana" panose="020B0604030504040204" pitchFamily="34" charset="0"/>
                        </a:rPr>
                        <a:t>   105,000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r>
                        <a:rPr lang="en-US" sz="1200" b="0" kern="1200" dirty="0">
                          <a:solidFill>
                            <a:schemeClr val="tx1"/>
                          </a:solidFill>
                          <a:latin typeface="+mn-lt"/>
                          <a:ea typeface="Verdana" panose="020B0604030504040204" pitchFamily="34" charset="0"/>
                          <a:cs typeface="Verdana" panose="020B0604030504040204" pitchFamily="34" charset="0"/>
                        </a:rPr>
                        <a:t>   500,000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nSpc>
                          <a:spcPct val="107000"/>
                        </a:lnSpc>
                        <a:spcBef>
                          <a:spcPts val="0"/>
                        </a:spcBef>
                        <a:spcAft>
                          <a:spcPts val="0"/>
                        </a:spcAft>
                      </a:pPr>
                      <a:r>
                        <a:rPr lang="en-US" sz="1200" b="0" kern="1200">
                          <a:solidFill>
                            <a:schemeClr val="tx1"/>
                          </a:solidFill>
                          <a:latin typeface="+mn-lt"/>
                          <a:ea typeface="Verdana" panose="020B0604030504040204" pitchFamily="34" charset="0"/>
                          <a:cs typeface="Verdan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400,000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120,000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85,000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4287451349"/>
                  </a:ext>
                </a:extLst>
              </a:tr>
            </a:tbl>
          </a:graphicData>
        </a:graphic>
      </p:graphicFrame>
    </p:spTree>
    <p:extLst>
      <p:ext uri="{BB962C8B-B14F-4D97-AF65-F5344CB8AC3E}">
        <p14:creationId xmlns:p14="http://schemas.microsoft.com/office/powerpoint/2010/main" val="6698231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r>
              <a:rPr lang="en-US" dirty="0" smtClean="0"/>
              <a:t>LO 1-1: Identify the ways accounting benefits society.</a:t>
            </a:r>
            <a:endParaRPr lang="en-US" dirty="0"/>
          </a:p>
        </p:txBody>
      </p:sp>
      <p:sp>
        <p:nvSpPr>
          <p:cNvPr id="17410" name="Slide Number Placeholder 2"/>
          <p:cNvSpPr>
            <a:spLocks noGrp="1"/>
          </p:cNvSpPr>
          <p:nvPr>
            <p:ph type="sldNum" sz="quarter" idx="11"/>
          </p:nvPr>
        </p:nvSpPr>
        <p:spPr/>
        <p:txBody>
          <a:bodyPr/>
          <a:lstStyle/>
          <a:p>
            <a:r>
              <a:rPr lang="en-US" smtClean="0"/>
              <a:t>1-</a:t>
            </a:r>
            <a:fld id="{8E04DE85-5BF3-4C03-A70B-7F1A18BE4AC7}" type="slidenum">
              <a:rPr lang="en-US" smtClean="0"/>
              <a:pPr/>
              <a:t>2</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41B6D9D-445C-437C-A822-6848FACCD98D}"/>
              </a:ext>
            </a:extLst>
          </p:cNvPr>
          <p:cNvSpPr>
            <a:spLocks noGrp="1"/>
          </p:cNvSpPr>
          <p:nvPr>
            <p:ph type="title"/>
          </p:nvPr>
        </p:nvSpPr>
        <p:spPr/>
        <p:txBody>
          <a:bodyPr/>
          <a:lstStyle/>
          <a:p>
            <a:r>
              <a:rPr lang="en-US" smtClean="0"/>
              <a:t>Event 5 </a:t>
            </a:r>
            <a:endParaRPr lang="en-US" dirty="0"/>
          </a:p>
        </p:txBody>
      </p:sp>
      <p:sp>
        <p:nvSpPr>
          <p:cNvPr id="6" name="Content Placeholder 5"/>
          <p:cNvSpPr>
            <a:spLocks noGrp="1"/>
          </p:cNvSpPr>
          <p:nvPr>
            <p:ph idx="1"/>
          </p:nvPr>
        </p:nvSpPr>
        <p:spPr>
          <a:xfrm>
            <a:off x="457200" y="990600"/>
            <a:ext cx="8229600" cy="4952999"/>
          </a:xfrm>
        </p:spPr>
        <p:txBody>
          <a:bodyPr/>
          <a:lstStyle/>
          <a:p>
            <a:r>
              <a:rPr lang="en-US" dirty="0" smtClean="0"/>
              <a:t>RCS paid $50,000 cash for operating expenses such as salaries, rent, and interest.</a:t>
            </a:r>
          </a:p>
          <a:p>
            <a:r>
              <a:rPr lang="en-US" dirty="0" smtClean="0"/>
              <a:t>Using </a:t>
            </a:r>
            <a:r>
              <a:rPr lang="en-US" b="1" dirty="0" smtClean="0">
                <a:solidFill>
                  <a:schemeClr val="bg2"/>
                </a:solidFill>
              </a:rPr>
              <a:t>double-entry bookkeeping</a:t>
            </a:r>
            <a:r>
              <a:rPr lang="en-US" dirty="0" smtClean="0"/>
              <a:t>, the result of this </a:t>
            </a:r>
            <a:r>
              <a:rPr lang="en-US" b="1" dirty="0" smtClean="0">
                <a:solidFill>
                  <a:schemeClr val="bg2"/>
                </a:solidFill>
              </a:rPr>
              <a:t>asset use transaction </a:t>
            </a:r>
            <a:r>
              <a:rPr lang="en-US" dirty="0" smtClean="0"/>
              <a:t>is that it is recorded in two places: (1) RCS decreases assets (cash) and (2) RCS decreases stockholders’ equity (retained earnings), which is an expense.</a:t>
            </a:r>
          </a:p>
          <a:p>
            <a:endParaRPr lang="en-US" dirty="0"/>
          </a:p>
        </p:txBody>
      </p:sp>
      <p:sp>
        <p:nvSpPr>
          <p:cNvPr id="3" name="Slide Number Placeholder 2">
            <a:extLst>
              <a:ext uri="{FF2B5EF4-FFF2-40B4-BE49-F238E27FC236}">
                <a16:creationId xmlns:a16="http://schemas.microsoft.com/office/drawing/2014/main" xmlns="" id="{B9F96F1F-8EA0-4819-834C-D093584C79A0}"/>
              </a:ext>
            </a:extLst>
          </p:cNvPr>
          <p:cNvSpPr>
            <a:spLocks noGrp="1"/>
          </p:cNvSpPr>
          <p:nvPr>
            <p:ph type="sldNum" sz="quarter" idx="11"/>
          </p:nvPr>
        </p:nvSpPr>
        <p:spPr/>
        <p:txBody>
          <a:bodyPr/>
          <a:lstStyle/>
          <a:p>
            <a:r>
              <a:rPr lang="en-US" smtClean="0"/>
              <a:t>  1-</a:t>
            </a:r>
            <a:fld id="{86103F27-AA34-4069-B652-A178AD0674B3}" type="slidenum">
              <a:rPr lang="en-US" smtClean="0"/>
              <a:pPr/>
              <a:t>29</a:t>
            </a:fld>
            <a:endParaRPr lang="en-US" dirty="0"/>
          </a:p>
        </p:txBody>
      </p:sp>
      <p:graphicFrame>
        <p:nvGraphicFramePr>
          <p:cNvPr id="4" name="Table 3">
            <a:extLst>
              <a:ext uri="{FF2B5EF4-FFF2-40B4-BE49-F238E27FC236}">
                <a16:creationId xmlns:a16="http://schemas.microsoft.com/office/drawing/2014/main" xmlns="" id="{E485ADE5-DAA7-4443-93FE-737EFEC89A93}"/>
              </a:ext>
            </a:extLst>
          </p:cNvPr>
          <p:cNvGraphicFramePr>
            <a:graphicFrameLocks noGrp="1"/>
          </p:cNvGraphicFramePr>
          <p:nvPr>
            <p:extLst>
              <p:ext uri="{D42A27DB-BD31-4B8C-83A1-F6EECF244321}">
                <p14:modId xmlns:p14="http://schemas.microsoft.com/office/powerpoint/2010/main" val="1086525429"/>
              </p:ext>
            </p:extLst>
          </p:nvPr>
        </p:nvGraphicFramePr>
        <p:xfrm>
          <a:off x="647701" y="4138930"/>
          <a:ext cx="7886699" cy="1956815"/>
        </p:xfrm>
        <a:graphic>
          <a:graphicData uri="http://schemas.openxmlformats.org/drawingml/2006/table">
            <a:tbl>
              <a:tblPr firstRow="1" firstCol="1" bandRow="1">
                <a:tableStyleId>{5C22544A-7EE6-4342-B048-85BDC9FD1C3A}</a:tableStyleId>
              </a:tblPr>
              <a:tblGrid>
                <a:gridCol w="1878963">
                  <a:extLst>
                    <a:ext uri="{9D8B030D-6E8A-4147-A177-3AD203B41FA5}">
                      <a16:colId xmlns:a16="http://schemas.microsoft.com/office/drawing/2014/main" xmlns="" val="2186477700"/>
                    </a:ext>
                  </a:extLst>
                </a:gridCol>
                <a:gridCol w="173062">
                  <a:extLst>
                    <a:ext uri="{9D8B030D-6E8A-4147-A177-3AD203B41FA5}">
                      <a16:colId xmlns:a16="http://schemas.microsoft.com/office/drawing/2014/main" xmlns="" val="2453529556"/>
                    </a:ext>
                  </a:extLst>
                </a:gridCol>
                <a:gridCol w="840589">
                  <a:extLst>
                    <a:ext uri="{9D8B030D-6E8A-4147-A177-3AD203B41FA5}">
                      <a16:colId xmlns:a16="http://schemas.microsoft.com/office/drawing/2014/main" xmlns="" val="1315512277"/>
                    </a:ext>
                  </a:extLst>
                </a:gridCol>
                <a:gridCol w="389390">
                  <a:extLst>
                    <a:ext uri="{9D8B030D-6E8A-4147-A177-3AD203B41FA5}">
                      <a16:colId xmlns:a16="http://schemas.microsoft.com/office/drawing/2014/main" xmlns="" val="4047250066"/>
                    </a:ext>
                  </a:extLst>
                </a:gridCol>
                <a:gridCol w="985196">
                  <a:extLst>
                    <a:ext uri="{9D8B030D-6E8A-4147-A177-3AD203B41FA5}">
                      <a16:colId xmlns:a16="http://schemas.microsoft.com/office/drawing/2014/main" xmlns="" val="2878080015"/>
                    </a:ext>
                  </a:extLst>
                </a:gridCol>
                <a:gridCol w="228600">
                  <a:extLst>
                    <a:ext uri="{9D8B030D-6E8A-4147-A177-3AD203B41FA5}">
                      <a16:colId xmlns:a16="http://schemas.microsoft.com/office/drawing/2014/main" xmlns="" val="1140082496"/>
                    </a:ext>
                  </a:extLst>
                </a:gridCol>
                <a:gridCol w="781984">
                  <a:extLst>
                    <a:ext uri="{9D8B030D-6E8A-4147-A177-3AD203B41FA5}">
                      <a16:colId xmlns:a16="http://schemas.microsoft.com/office/drawing/2014/main" xmlns="" val="2747387016"/>
                    </a:ext>
                  </a:extLst>
                </a:gridCol>
                <a:gridCol w="210147">
                  <a:extLst>
                    <a:ext uri="{9D8B030D-6E8A-4147-A177-3AD203B41FA5}">
                      <a16:colId xmlns:a16="http://schemas.microsoft.com/office/drawing/2014/main" xmlns="" val="3462937149"/>
                    </a:ext>
                  </a:extLst>
                </a:gridCol>
                <a:gridCol w="1131704">
                  <a:extLst>
                    <a:ext uri="{9D8B030D-6E8A-4147-A177-3AD203B41FA5}">
                      <a16:colId xmlns:a16="http://schemas.microsoft.com/office/drawing/2014/main" xmlns="" val="545745240"/>
                    </a:ext>
                  </a:extLst>
                </a:gridCol>
                <a:gridCol w="333763">
                  <a:extLst>
                    <a:ext uri="{9D8B030D-6E8A-4147-A177-3AD203B41FA5}">
                      <a16:colId xmlns:a16="http://schemas.microsoft.com/office/drawing/2014/main" xmlns="" val="2398967679"/>
                    </a:ext>
                  </a:extLst>
                </a:gridCol>
                <a:gridCol w="933301">
                  <a:extLst>
                    <a:ext uri="{9D8B030D-6E8A-4147-A177-3AD203B41FA5}">
                      <a16:colId xmlns:a16="http://schemas.microsoft.com/office/drawing/2014/main" xmlns="" val="4177984699"/>
                    </a:ext>
                  </a:extLst>
                </a:gridCol>
              </a:tblGrid>
              <a:tr h="317446">
                <a:tc>
                  <a:txBody>
                    <a:bodyPr/>
                    <a:lstStyle/>
                    <a:p>
                      <a:endParaRPr lang="en-US" sz="1200" dirty="0">
                        <a:solidFill>
                          <a:schemeClr val="tx1"/>
                        </a:solidFill>
                        <a:effectLst/>
                        <a:latin typeface="+mn-lt"/>
                        <a:ea typeface="Tahoma" panose="020B0604030504040204" pitchFamily="34" charset="0"/>
                        <a:cs typeface="Tahoma" panose="020B0604030504040204" pitchFamily="34" charset="0"/>
                      </a:endParaRPr>
                    </a:p>
                  </a:txBody>
                  <a:tcPr marL="66753" marR="66753"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200">
                          <a:solidFill>
                            <a:schemeClr val="tx1"/>
                          </a:solidFill>
                          <a:effectLst/>
                          <a:latin typeface="+mn-lt"/>
                          <a:ea typeface="Tahoma" panose="020B0604030504040204" pitchFamily="34" charset="0"/>
                          <a:cs typeface="Tahoma" panose="020B0604030504040204" pitchFamily="34" charset="0"/>
                        </a:rPr>
                        <a:t> </a:t>
                      </a:r>
                    </a:p>
                  </a:txBody>
                  <a:tcPr marL="66753" marR="66753"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3">
                  <a:txBody>
                    <a:bodyPr/>
                    <a:lstStyle/>
                    <a:p>
                      <a:pPr marL="0" marR="0" algn="ctr">
                        <a:lnSpc>
                          <a:spcPct val="107000"/>
                        </a:lnSpc>
                        <a:spcBef>
                          <a:spcPts val="0"/>
                        </a:spcBef>
                        <a:spcAft>
                          <a:spcPts val="0"/>
                        </a:spcAft>
                      </a:pPr>
                      <a:r>
                        <a:rPr lang="en-US" sz="1200" b="1" kern="1200" dirty="0">
                          <a:solidFill>
                            <a:schemeClr val="tx1"/>
                          </a:solidFill>
                          <a:latin typeface="+mn-lt"/>
                          <a:ea typeface="Verdana" panose="020B0604030504040204" pitchFamily="34" charset="0"/>
                          <a:cs typeface="Verdana" panose="020B0604030504040204" pitchFamily="34" charset="0"/>
                        </a:rPr>
                        <a:t> Assets </a:t>
                      </a:r>
                    </a:p>
                  </a:txBody>
                  <a:tcPr marL="66753" marR="66753"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hMerge="1">
                  <a:txBody>
                    <a:bodyPr/>
                    <a:lstStyle/>
                    <a:p>
                      <a:endParaRPr lang="en-US"/>
                    </a:p>
                  </a:txBody>
                  <a:tcPr/>
                </a:tc>
                <a:tc hMerge="1">
                  <a:txBody>
                    <a:bodyPr/>
                    <a:lstStyle/>
                    <a:p>
                      <a:endParaRPr lang="en-US"/>
                    </a:p>
                  </a:txBody>
                  <a:tcPr/>
                </a:tc>
                <a:tc>
                  <a:txBody>
                    <a:bodyPr/>
                    <a:lstStyle/>
                    <a:p>
                      <a:pPr marL="0" marR="0" algn="ctr">
                        <a:lnSpc>
                          <a:spcPct val="107000"/>
                        </a:lnSpc>
                        <a:spcBef>
                          <a:spcPts val="0"/>
                        </a:spcBef>
                        <a:spcAft>
                          <a:spcPts val="0"/>
                        </a:spcAft>
                      </a:pPr>
                      <a:r>
                        <a:rPr lang="en-US" sz="1200" b="1" kern="1200" dirty="0">
                          <a:solidFill>
                            <a:schemeClr val="tx1"/>
                          </a:solidFill>
                          <a:latin typeface="+mn-lt"/>
                          <a:ea typeface="Verdana" panose="020B0604030504040204" pitchFamily="34" charset="0"/>
                          <a:cs typeface="Verdana" panose="020B0604030504040204" pitchFamily="34" charset="0"/>
                        </a:rPr>
                        <a:t> = </a:t>
                      </a:r>
                    </a:p>
                  </a:txBody>
                  <a:tcPr marL="66753" marR="66753"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200" b="1" kern="1200" dirty="0">
                          <a:solidFill>
                            <a:schemeClr val="tx1"/>
                          </a:solidFill>
                          <a:latin typeface="+mn-lt"/>
                          <a:ea typeface="Verdana" panose="020B0604030504040204" pitchFamily="34" charset="0"/>
                          <a:cs typeface="Verdana" panose="020B0604030504040204" pitchFamily="34" charset="0"/>
                        </a:rPr>
                        <a:t> </a:t>
                      </a:r>
                      <a:r>
                        <a:rPr lang="en-US" sz="1200" b="1" kern="1200" dirty="0" err="1">
                          <a:solidFill>
                            <a:schemeClr val="tx1"/>
                          </a:solidFill>
                          <a:latin typeface="+mn-lt"/>
                          <a:ea typeface="Verdana" panose="020B0604030504040204" pitchFamily="34" charset="0"/>
                          <a:cs typeface="Verdana" panose="020B0604030504040204" pitchFamily="34" charset="0"/>
                        </a:rPr>
                        <a:t>Liab</a:t>
                      </a:r>
                      <a:r>
                        <a:rPr lang="en-US" sz="1200" b="1" kern="1200" dirty="0">
                          <a:solidFill>
                            <a:schemeClr val="tx1"/>
                          </a:solidFill>
                          <a:latin typeface="+mn-lt"/>
                          <a:ea typeface="Verdana" panose="020B0604030504040204" pitchFamily="34" charset="0"/>
                          <a:cs typeface="Verdana" panose="020B0604030504040204" pitchFamily="34" charset="0"/>
                        </a:rPr>
                        <a:t>. </a:t>
                      </a:r>
                    </a:p>
                  </a:txBody>
                  <a:tcPr marL="66753" marR="66753"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200" b="1" kern="1200">
                          <a:solidFill>
                            <a:schemeClr val="tx1"/>
                          </a:solidFill>
                          <a:latin typeface="+mn-lt"/>
                          <a:ea typeface="Verdana" panose="020B0604030504040204" pitchFamily="34" charset="0"/>
                          <a:cs typeface="Verdana" panose="020B0604030504040204" pitchFamily="34" charset="0"/>
                        </a:rPr>
                        <a:t> + </a:t>
                      </a:r>
                    </a:p>
                  </a:txBody>
                  <a:tcPr marL="66753" marR="66753"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algn="ctr">
                        <a:lnSpc>
                          <a:spcPct val="107000"/>
                        </a:lnSpc>
                        <a:spcBef>
                          <a:spcPts val="0"/>
                        </a:spcBef>
                        <a:spcAft>
                          <a:spcPts val="0"/>
                        </a:spcAft>
                      </a:pPr>
                      <a:r>
                        <a:rPr lang="en-US" sz="1200" b="1" kern="1200" dirty="0">
                          <a:solidFill>
                            <a:schemeClr val="tx1"/>
                          </a:solidFill>
                          <a:latin typeface="+mn-lt"/>
                          <a:ea typeface="Verdana" panose="020B0604030504040204" pitchFamily="34" charset="0"/>
                          <a:cs typeface="Verdana" panose="020B0604030504040204" pitchFamily="34" charset="0"/>
                        </a:rPr>
                        <a:t> Stockholders' Equity </a:t>
                      </a:r>
                    </a:p>
                  </a:txBody>
                  <a:tcPr marL="66753" marR="66753"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34265522"/>
                  </a:ext>
                </a:extLst>
              </a:tr>
              <a:tr h="317446">
                <a:tc>
                  <a:txBody>
                    <a:bodyPr/>
                    <a:lstStyle/>
                    <a:p>
                      <a:endParaRPr lang="en-US" sz="1200">
                        <a:solidFill>
                          <a:schemeClr val="tx1"/>
                        </a:solidFill>
                        <a:effectLst/>
                        <a:latin typeface="+mn-lt"/>
                        <a:ea typeface="Tahoma" panose="020B0604030504040204" pitchFamily="34" charset="0"/>
                        <a:cs typeface="Tahoma" panose="020B0604030504040204" pitchFamily="34" charset="0"/>
                      </a:endParaRPr>
                    </a:p>
                  </a:txBody>
                  <a:tcPr marL="66753" marR="66753"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200">
                          <a:solidFill>
                            <a:schemeClr val="tx1"/>
                          </a:solidFill>
                          <a:effectLst/>
                          <a:latin typeface="+mn-lt"/>
                          <a:ea typeface="Tahoma" panose="020B0604030504040204" pitchFamily="34" charset="0"/>
                          <a:cs typeface="Tahoma" panose="020B0604030504040204" pitchFamily="34" charset="0"/>
                        </a:rPr>
                        <a:t> </a:t>
                      </a:r>
                    </a:p>
                  </a:txBody>
                  <a:tcPr marL="66753" marR="66753"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Cash </a:t>
                      </a:r>
                    </a:p>
                  </a:txBody>
                  <a:tcPr marL="66753" marR="66753"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 </a:t>
                      </a:r>
                    </a:p>
                  </a:txBody>
                  <a:tcPr marL="66753" marR="66753"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Land </a:t>
                      </a:r>
                    </a:p>
                  </a:txBody>
                  <a:tcPr marL="66753" marR="66753"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a:lnSpc>
                          <a:spcPct val="107000"/>
                        </a:lnSpc>
                        <a:spcBef>
                          <a:spcPts val="0"/>
                        </a:spcBef>
                        <a:spcAft>
                          <a:spcPts val="0"/>
                        </a:spcAft>
                      </a:pPr>
                      <a:r>
                        <a:rPr lang="en-US" sz="1200" b="0" kern="1200">
                          <a:solidFill>
                            <a:schemeClr val="tx1"/>
                          </a:solidFill>
                          <a:latin typeface="+mn-lt"/>
                          <a:ea typeface="Verdana" panose="020B0604030504040204" pitchFamily="34" charset="0"/>
                          <a:cs typeface="Verdana" panose="020B0604030504040204" pitchFamily="34" charset="0"/>
                        </a:rPr>
                        <a:t> = </a:t>
                      </a:r>
                    </a:p>
                  </a:txBody>
                  <a:tcPr marL="66753" marR="66753"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N. Pay. </a:t>
                      </a:r>
                    </a:p>
                  </a:txBody>
                  <a:tcPr marL="66753" marR="66753"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200" b="0" kern="1200">
                          <a:solidFill>
                            <a:schemeClr val="tx1"/>
                          </a:solidFill>
                          <a:latin typeface="+mn-lt"/>
                          <a:ea typeface="Verdana" panose="020B0604030504040204" pitchFamily="34" charset="0"/>
                          <a:cs typeface="Verdana" panose="020B0604030504040204" pitchFamily="34" charset="0"/>
                        </a:rPr>
                        <a:t> + </a:t>
                      </a:r>
                    </a:p>
                  </a:txBody>
                  <a:tcPr marL="66753" marR="66753"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200" b="0" kern="1200">
                          <a:solidFill>
                            <a:schemeClr val="tx1"/>
                          </a:solidFill>
                          <a:latin typeface="+mn-lt"/>
                          <a:ea typeface="Verdana" panose="020B0604030504040204" pitchFamily="34" charset="0"/>
                          <a:cs typeface="Verdana" panose="020B0604030504040204" pitchFamily="34" charset="0"/>
                        </a:rPr>
                        <a:t>C. Stk.</a:t>
                      </a:r>
                    </a:p>
                  </a:txBody>
                  <a:tcPr marL="66753" marR="66753"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200" b="0" kern="1200">
                          <a:solidFill>
                            <a:schemeClr val="tx1"/>
                          </a:solidFill>
                          <a:latin typeface="+mn-lt"/>
                          <a:ea typeface="Verdana" panose="020B0604030504040204" pitchFamily="34" charset="0"/>
                          <a:cs typeface="Verdana" panose="020B0604030504040204" pitchFamily="34" charset="0"/>
                        </a:rPr>
                        <a:t> + </a:t>
                      </a:r>
                    </a:p>
                  </a:txBody>
                  <a:tcPr marL="66753" marR="66753"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Ret. Ear. </a:t>
                      </a:r>
                    </a:p>
                  </a:txBody>
                  <a:tcPr marL="66753" marR="66753"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4264342468"/>
                  </a:ext>
                </a:extLst>
              </a:tr>
              <a:tr h="317446">
                <a:tc>
                  <a:txBody>
                    <a:bodyPr/>
                    <a:lstStyle/>
                    <a:p>
                      <a:pPr marL="0" marR="0" algn="l" defTabSz="457200" rtl="0" eaLnBrk="1" latinLnBrk="0" hangingPunct="1">
                        <a:lnSpc>
                          <a:spcPct val="107000"/>
                        </a:lnSpc>
                        <a:spcBef>
                          <a:spcPts val="0"/>
                        </a:spcBef>
                        <a:spcAft>
                          <a:spcPts val="0"/>
                        </a:spcAft>
                      </a:pPr>
                      <a:r>
                        <a:rPr lang="en-US" sz="1200" b="1" kern="1200" dirty="0">
                          <a:solidFill>
                            <a:schemeClr val="tx1"/>
                          </a:solidFill>
                          <a:latin typeface="+mn-lt"/>
                          <a:ea typeface="Verdana" panose="020B0604030504040204" pitchFamily="34" charset="0"/>
                          <a:cs typeface="Verdana" panose="020B0604030504040204" pitchFamily="34" charset="0"/>
                        </a:rPr>
                        <a:t> Beginning Balance </a:t>
                      </a:r>
                    </a:p>
                  </a:txBody>
                  <a:tcPr marL="66753" marR="66753"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200">
                          <a:solidFill>
                            <a:schemeClr val="tx1"/>
                          </a:solidFill>
                          <a:effectLst/>
                          <a:latin typeface="+mn-lt"/>
                          <a:ea typeface="Tahoma" panose="020B0604030504040204" pitchFamily="34" charset="0"/>
                          <a:cs typeface="Tahoma" panose="020B0604030504040204" pitchFamily="34" charset="0"/>
                        </a:rPr>
                        <a:t> </a:t>
                      </a:r>
                    </a:p>
                  </a:txBody>
                  <a:tcPr marL="66753" marR="66753"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105,000 </a:t>
                      </a:r>
                    </a:p>
                  </a:txBody>
                  <a:tcPr marL="66753" marR="66753"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 </a:t>
                      </a:r>
                    </a:p>
                  </a:txBody>
                  <a:tcPr marL="66753" marR="66753"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a:lnSpc>
                          <a:spcPct val="107000"/>
                        </a:lnSpc>
                        <a:spcBef>
                          <a:spcPts val="0"/>
                        </a:spcBef>
                        <a:spcAft>
                          <a:spcPts val="0"/>
                        </a:spcAft>
                      </a:pPr>
                      <a:r>
                        <a:rPr lang="en-US" sz="1200" b="0" kern="1200">
                          <a:solidFill>
                            <a:schemeClr val="tx1"/>
                          </a:solidFill>
                          <a:latin typeface="+mn-lt"/>
                          <a:ea typeface="Verdana" panose="020B0604030504040204" pitchFamily="34" charset="0"/>
                          <a:cs typeface="Verdana" panose="020B0604030504040204" pitchFamily="34" charset="0"/>
                        </a:rPr>
                        <a:t>   500,000 </a:t>
                      </a:r>
                    </a:p>
                  </a:txBody>
                  <a:tcPr marL="66753" marR="66753"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nSpc>
                          <a:spcPct val="107000"/>
                        </a:lnSpc>
                        <a:spcBef>
                          <a:spcPts val="0"/>
                        </a:spcBef>
                        <a:spcAft>
                          <a:spcPts val="0"/>
                        </a:spcAft>
                      </a:pPr>
                      <a:r>
                        <a:rPr lang="en-US" sz="1200" b="0" kern="1200">
                          <a:solidFill>
                            <a:schemeClr val="tx1"/>
                          </a:solidFill>
                          <a:latin typeface="+mn-lt"/>
                          <a:ea typeface="Verdana" panose="020B0604030504040204" pitchFamily="34" charset="0"/>
                          <a:cs typeface="Verdana" panose="020B0604030504040204" pitchFamily="34" charset="0"/>
                        </a:rPr>
                        <a:t> = </a:t>
                      </a:r>
                    </a:p>
                  </a:txBody>
                  <a:tcPr marL="66753" marR="66753"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400,000 </a:t>
                      </a:r>
                    </a:p>
                  </a:txBody>
                  <a:tcPr marL="66753" marR="66753"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 </a:t>
                      </a:r>
                    </a:p>
                  </a:txBody>
                  <a:tcPr marL="66753" marR="66753"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120,000</a:t>
                      </a:r>
                    </a:p>
                  </a:txBody>
                  <a:tcPr marL="66753" marR="66753"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 </a:t>
                      </a:r>
                    </a:p>
                  </a:txBody>
                  <a:tcPr marL="66753" marR="66753"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85,000 </a:t>
                      </a:r>
                    </a:p>
                  </a:txBody>
                  <a:tcPr marL="66753" marR="66753"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1414694372"/>
                  </a:ext>
                </a:extLst>
              </a:tr>
              <a:tr h="317446">
                <a:tc>
                  <a:txBody>
                    <a:bodyPr/>
                    <a:lstStyle/>
                    <a:p>
                      <a:pPr marL="0" marR="0" algn="l" defTabSz="457200" rtl="0" eaLnBrk="1" latinLnBrk="0" hangingPunct="1">
                        <a:lnSpc>
                          <a:spcPct val="107000"/>
                        </a:lnSpc>
                        <a:spcBef>
                          <a:spcPts val="0"/>
                        </a:spcBef>
                        <a:spcAft>
                          <a:spcPts val="0"/>
                        </a:spcAft>
                      </a:pPr>
                      <a:r>
                        <a:rPr lang="en-US" sz="1200" b="1" kern="1200" dirty="0">
                          <a:solidFill>
                            <a:schemeClr val="tx1"/>
                          </a:solidFill>
                          <a:latin typeface="+mn-lt"/>
                          <a:ea typeface="Verdana" panose="020B0604030504040204" pitchFamily="34" charset="0"/>
                          <a:cs typeface="Verdana" panose="020B0604030504040204" pitchFamily="34" charset="0"/>
                        </a:rPr>
                        <a:t> Used Cash to Pay Expenses </a:t>
                      </a:r>
                    </a:p>
                  </a:txBody>
                  <a:tcPr marL="66753" marR="66753"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200">
                          <a:solidFill>
                            <a:schemeClr val="tx1"/>
                          </a:solidFill>
                          <a:effectLst/>
                          <a:latin typeface="+mn-lt"/>
                          <a:ea typeface="Tahoma" panose="020B0604030504040204" pitchFamily="34" charset="0"/>
                          <a:cs typeface="Tahoma" panose="020B0604030504040204" pitchFamily="34" charset="0"/>
                        </a:rPr>
                        <a:t> </a:t>
                      </a:r>
                    </a:p>
                  </a:txBody>
                  <a:tcPr marL="66753" marR="66753"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7000"/>
                        </a:lnSpc>
                        <a:spcBef>
                          <a:spcPts val="0"/>
                        </a:spcBef>
                        <a:spcAft>
                          <a:spcPts val="0"/>
                        </a:spcAft>
                      </a:pPr>
                      <a:r>
                        <a:rPr lang="en-US" sz="1200" b="0" kern="1200">
                          <a:solidFill>
                            <a:schemeClr val="tx1"/>
                          </a:solidFill>
                          <a:latin typeface="+mn-lt"/>
                          <a:ea typeface="Verdana" panose="020B0604030504040204" pitchFamily="34" charset="0"/>
                          <a:cs typeface="Verdana" panose="020B0604030504040204" pitchFamily="34" charset="0"/>
                        </a:rPr>
                        <a:t>    (50,000)</a:t>
                      </a:r>
                    </a:p>
                  </a:txBody>
                  <a:tcPr marL="66753" marR="66753"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 </a:t>
                      </a:r>
                    </a:p>
                  </a:txBody>
                  <a:tcPr marL="66753" marR="66753"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n/a </a:t>
                      </a:r>
                    </a:p>
                  </a:txBody>
                  <a:tcPr marL="66753" marR="66753"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nSpc>
                          <a:spcPct val="107000"/>
                        </a:lnSpc>
                        <a:spcBef>
                          <a:spcPts val="0"/>
                        </a:spcBef>
                        <a:spcAft>
                          <a:spcPts val="0"/>
                        </a:spcAft>
                      </a:pPr>
                      <a:r>
                        <a:rPr lang="en-US" sz="1200" b="0" kern="1200">
                          <a:solidFill>
                            <a:schemeClr val="tx1"/>
                          </a:solidFill>
                          <a:latin typeface="+mn-lt"/>
                          <a:ea typeface="Verdana" panose="020B0604030504040204" pitchFamily="34" charset="0"/>
                          <a:cs typeface="Verdana" panose="020B0604030504040204" pitchFamily="34" charset="0"/>
                        </a:rPr>
                        <a:t> = </a:t>
                      </a:r>
                    </a:p>
                  </a:txBody>
                  <a:tcPr marL="66753" marR="66753"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n/a </a:t>
                      </a:r>
                    </a:p>
                  </a:txBody>
                  <a:tcPr marL="66753" marR="66753"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nSpc>
                          <a:spcPct val="107000"/>
                        </a:lnSpc>
                        <a:spcBef>
                          <a:spcPts val="0"/>
                        </a:spcBef>
                        <a:spcAft>
                          <a:spcPts val="0"/>
                        </a:spcAft>
                      </a:pPr>
                      <a:r>
                        <a:rPr lang="en-US" sz="1200" b="0" kern="1200">
                          <a:solidFill>
                            <a:schemeClr val="tx1"/>
                          </a:solidFill>
                          <a:latin typeface="+mn-lt"/>
                          <a:ea typeface="Verdana" panose="020B0604030504040204" pitchFamily="34" charset="0"/>
                          <a:cs typeface="Verdana" panose="020B0604030504040204" pitchFamily="34" charset="0"/>
                        </a:rPr>
                        <a:t> + </a:t>
                      </a:r>
                    </a:p>
                  </a:txBody>
                  <a:tcPr marL="66753" marR="66753"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200" b="0" kern="1200">
                          <a:solidFill>
                            <a:schemeClr val="tx1"/>
                          </a:solidFill>
                          <a:latin typeface="+mn-lt"/>
                          <a:ea typeface="Verdana" panose="020B0604030504040204" pitchFamily="34" charset="0"/>
                          <a:cs typeface="Verdana" panose="020B0604030504040204" pitchFamily="34" charset="0"/>
                        </a:rPr>
                        <a:t>n/a</a:t>
                      </a:r>
                    </a:p>
                  </a:txBody>
                  <a:tcPr marL="66753" marR="66753"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200" b="0" kern="1200">
                          <a:solidFill>
                            <a:schemeClr val="tx1"/>
                          </a:solidFill>
                          <a:latin typeface="+mn-lt"/>
                          <a:ea typeface="Verdana" panose="020B0604030504040204" pitchFamily="34" charset="0"/>
                          <a:cs typeface="Verdana" panose="020B0604030504040204" pitchFamily="34" charset="0"/>
                        </a:rPr>
                        <a:t> + </a:t>
                      </a:r>
                    </a:p>
                  </a:txBody>
                  <a:tcPr marL="66753" marR="66753"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(50,000)</a:t>
                      </a:r>
                    </a:p>
                  </a:txBody>
                  <a:tcPr marL="66753" marR="66753"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2225053132"/>
                  </a:ext>
                </a:extLst>
              </a:tr>
              <a:tr h="317446">
                <a:tc>
                  <a:txBody>
                    <a:bodyPr/>
                    <a:lstStyle/>
                    <a:p>
                      <a:pPr marL="0" marR="0" algn="l" defTabSz="457200" rtl="0" eaLnBrk="1" latinLnBrk="0" hangingPunct="1">
                        <a:lnSpc>
                          <a:spcPct val="107000"/>
                        </a:lnSpc>
                        <a:spcBef>
                          <a:spcPts val="0"/>
                        </a:spcBef>
                        <a:spcAft>
                          <a:spcPts val="0"/>
                        </a:spcAft>
                      </a:pPr>
                      <a:r>
                        <a:rPr lang="en-US" sz="1200" b="1" kern="1200" dirty="0">
                          <a:solidFill>
                            <a:schemeClr val="tx1"/>
                          </a:solidFill>
                          <a:latin typeface="+mn-lt"/>
                          <a:ea typeface="Verdana" panose="020B0604030504040204" pitchFamily="34" charset="0"/>
                          <a:cs typeface="Verdana" panose="020B0604030504040204" pitchFamily="34" charset="0"/>
                        </a:rPr>
                        <a:t> Ending Balance </a:t>
                      </a:r>
                    </a:p>
                  </a:txBody>
                  <a:tcPr marL="66753" marR="66753"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200" dirty="0">
                          <a:solidFill>
                            <a:schemeClr val="tx1"/>
                          </a:solidFill>
                          <a:effectLst/>
                          <a:latin typeface="+mn-lt"/>
                          <a:ea typeface="Tahoma" panose="020B0604030504040204" pitchFamily="34" charset="0"/>
                          <a:cs typeface="Tahoma" panose="020B0604030504040204" pitchFamily="34" charset="0"/>
                        </a:rPr>
                        <a:t> </a:t>
                      </a:r>
                    </a:p>
                  </a:txBody>
                  <a:tcPr marL="66753" marR="66753"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55,000 </a:t>
                      </a:r>
                    </a:p>
                  </a:txBody>
                  <a:tcPr marL="66753" marR="66753"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a:lnSpc>
                          <a:spcPct val="107000"/>
                        </a:lnSpc>
                        <a:spcBef>
                          <a:spcPts val="0"/>
                        </a:spcBef>
                        <a:spcAft>
                          <a:spcPts val="0"/>
                        </a:spcAft>
                      </a:pPr>
                      <a:r>
                        <a:rPr lang="en-US" sz="1200" b="0" kern="1200">
                          <a:solidFill>
                            <a:schemeClr val="tx1"/>
                          </a:solidFill>
                          <a:latin typeface="+mn-lt"/>
                          <a:ea typeface="Verdana" panose="020B0604030504040204" pitchFamily="34" charset="0"/>
                          <a:cs typeface="Verdana" panose="020B0604030504040204" pitchFamily="34" charset="0"/>
                        </a:rPr>
                        <a:t> + </a:t>
                      </a:r>
                    </a:p>
                  </a:txBody>
                  <a:tcPr marL="66753" marR="66753"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500,000 </a:t>
                      </a:r>
                    </a:p>
                  </a:txBody>
                  <a:tcPr marL="66753" marR="66753"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nSpc>
                          <a:spcPct val="107000"/>
                        </a:lnSpc>
                        <a:spcBef>
                          <a:spcPts val="0"/>
                        </a:spcBef>
                        <a:spcAft>
                          <a:spcPts val="0"/>
                        </a:spcAft>
                      </a:pPr>
                      <a:r>
                        <a:rPr lang="en-US" sz="1200" b="0" kern="1200">
                          <a:solidFill>
                            <a:schemeClr val="tx1"/>
                          </a:solidFill>
                          <a:latin typeface="+mn-lt"/>
                          <a:ea typeface="Verdana" panose="020B0604030504040204" pitchFamily="34" charset="0"/>
                          <a:cs typeface="Verdana" panose="020B0604030504040204" pitchFamily="34" charset="0"/>
                        </a:rPr>
                        <a:t> = </a:t>
                      </a:r>
                    </a:p>
                  </a:txBody>
                  <a:tcPr marL="66753" marR="66753"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400,000 </a:t>
                      </a:r>
                    </a:p>
                  </a:txBody>
                  <a:tcPr marL="66753" marR="66753"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nSpc>
                          <a:spcPct val="107000"/>
                        </a:lnSpc>
                        <a:spcBef>
                          <a:spcPts val="0"/>
                        </a:spcBef>
                        <a:spcAft>
                          <a:spcPts val="0"/>
                        </a:spcAft>
                      </a:pPr>
                      <a:r>
                        <a:rPr lang="en-US" sz="1200" b="0" kern="1200">
                          <a:solidFill>
                            <a:schemeClr val="tx1"/>
                          </a:solidFill>
                          <a:latin typeface="+mn-lt"/>
                          <a:ea typeface="Verdana" panose="020B0604030504040204" pitchFamily="34" charset="0"/>
                          <a:cs typeface="Verdana" panose="020B0604030504040204" pitchFamily="34" charset="0"/>
                        </a:rPr>
                        <a:t> + </a:t>
                      </a:r>
                    </a:p>
                  </a:txBody>
                  <a:tcPr marL="66753" marR="66753"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120,000</a:t>
                      </a:r>
                    </a:p>
                  </a:txBody>
                  <a:tcPr marL="66753" marR="66753"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 </a:t>
                      </a:r>
                    </a:p>
                  </a:txBody>
                  <a:tcPr marL="66753" marR="66753"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35,000 </a:t>
                      </a:r>
                    </a:p>
                  </a:txBody>
                  <a:tcPr marL="66753" marR="66753"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2472403860"/>
                  </a:ext>
                </a:extLst>
              </a:tr>
            </a:tbl>
          </a:graphicData>
        </a:graphic>
      </p:graphicFrame>
      <p:sp>
        <p:nvSpPr>
          <p:cNvPr id="7" name="Rectangle 3">
            <a:extLst>
              <a:ext uri="{FF2B5EF4-FFF2-40B4-BE49-F238E27FC236}">
                <a16:creationId xmlns:a16="http://schemas.microsoft.com/office/drawing/2014/main" xmlns="" id="{5F9563CD-E3CD-4F33-A452-34973F2EB550}"/>
              </a:ext>
            </a:extLst>
          </p:cNvPr>
          <p:cNvSpPr>
            <a:spLocks noChangeArrowheads="1"/>
          </p:cNvSpPr>
          <p:nvPr/>
        </p:nvSpPr>
        <p:spPr bwMode="auto">
          <a:xfrm>
            <a:off x="533400" y="41910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8173224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41B6D9D-445C-437C-A822-6848FACCD98D}"/>
              </a:ext>
            </a:extLst>
          </p:cNvPr>
          <p:cNvSpPr>
            <a:spLocks noGrp="1"/>
          </p:cNvSpPr>
          <p:nvPr>
            <p:ph type="title"/>
          </p:nvPr>
        </p:nvSpPr>
        <p:spPr/>
        <p:txBody>
          <a:bodyPr/>
          <a:lstStyle/>
          <a:p>
            <a:r>
              <a:rPr lang="en-US" smtClean="0"/>
              <a:t>Event 6 </a:t>
            </a:r>
            <a:endParaRPr lang="en-US" dirty="0"/>
          </a:p>
        </p:txBody>
      </p:sp>
      <p:sp>
        <p:nvSpPr>
          <p:cNvPr id="8" name="Content Placeholder 7"/>
          <p:cNvSpPr>
            <a:spLocks noGrp="1"/>
          </p:cNvSpPr>
          <p:nvPr>
            <p:ph idx="1"/>
          </p:nvPr>
        </p:nvSpPr>
        <p:spPr/>
        <p:txBody>
          <a:bodyPr/>
          <a:lstStyle/>
          <a:p>
            <a:r>
              <a:rPr lang="en-US" dirty="0" smtClean="0"/>
              <a:t>RCS paid $4,000 in cash dividends to its owners.</a:t>
            </a:r>
          </a:p>
          <a:p>
            <a:r>
              <a:rPr lang="en-US" dirty="0" smtClean="0"/>
              <a:t>Using </a:t>
            </a:r>
            <a:r>
              <a:rPr lang="en-US" b="1" dirty="0" smtClean="0">
                <a:solidFill>
                  <a:schemeClr val="bg2"/>
                </a:solidFill>
              </a:rPr>
              <a:t>double-entry bookkeeping</a:t>
            </a:r>
            <a:r>
              <a:rPr lang="en-US" dirty="0" smtClean="0"/>
              <a:t>, the result of this </a:t>
            </a:r>
            <a:r>
              <a:rPr lang="en-US" b="1" dirty="0" smtClean="0">
                <a:solidFill>
                  <a:schemeClr val="bg2"/>
                </a:solidFill>
              </a:rPr>
              <a:t>asset use transaction </a:t>
            </a:r>
            <a:r>
              <a:rPr lang="en-US" dirty="0" smtClean="0"/>
              <a:t>is that it is recorded in two places: (1) RCS decreases assets (cash) and (2) RCS decreases stockholders’ equity (retained earnings), which is dividends.</a:t>
            </a:r>
          </a:p>
          <a:p>
            <a:endParaRPr lang="en-US" dirty="0"/>
          </a:p>
        </p:txBody>
      </p:sp>
      <p:sp>
        <p:nvSpPr>
          <p:cNvPr id="3" name="Slide Number Placeholder 2">
            <a:extLst>
              <a:ext uri="{FF2B5EF4-FFF2-40B4-BE49-F238E27FC236}">
                <a16:creationId xmlns:a16="http://schemas.microsoft.com/office/drawing/2014/main" xmlns="" id="{B9F96F1F-8EA0-4819-834C-D093584C79A0}"/>
              </a:ext>
            </a:extLst>
          </p:cNvPr>
          <p:cNvSpPr>
            <a:spLocks noGrp="1"/>
          </p:cNvSpPr>
          <p:nvPr>
            <p:ph type="sldNum" sz="quarter" idx="11"/>
          </p:nvPr>
        </p:nvSpPr>
        <p:spPr/>
        <p:txBody>
          <a:bodyPr/>
          <a:lstStyle/>
          <a:p>
            <a:r>
              <a:rPr lang="en-US" smtClean="0"/>
              <a:t>  1-</a:t>
            </a:r>
            <a:fld id="{86103F27-AA34-4069-B652-A178AD0674B3}" type="slidenum">
              <a:rPr lang="en-US" smtClean="0"/>
              <a:pPr/>
              <a:t>30</a:t>
            </a:fld>
            <a:endParaRPr lang="en-US" dirty="0"/>
          </a:p>
        </p:txBody>
      </p:sp>
      <p:graphicFrame>
        <p:nvGraphicFramePr>
          <p:cNvPr id="6" name="Table 5">
            <a:extLst>
              <a:ext uri="{FF2B5EF4-FFF2-40B4-BE49-F238E27FC236}">
                <a16:creationId xmlns:a16="http://schemas.microsoft.com/office/drawing/2014/main" xmlns="" id="{6219EAC5-0AA0-4F45-B465-65005BB3B5CC}"/>
              </a:ext>
            </a:extLst>
          </p:cNvPr>
          <p:cNvGraphicFramePr>
            <a:graphicFrameLocks noGrp="1"/>
          </p:cNvGraphicFramePr>
          <p:nvPr>
            <p:extLst>
              <p:ext uri="{D42A27DB-BD31-4B8C-83A1-F6EECF244321}">
                <p14:modId xmlns:p14="http://schemas.microsoft.com/office/powerpoint/2010/main" val="1179434762"/>
              </p:ext>
            </p:extLst>
          </p:nvPr>
        </p:nvGraphicFramePr>
        <p:xfrm>
          <a:off x="152400" y="4496689"/>
          <a:ext cx="8686801" cy="1065834"/>
        </p:xfrm>
        <a:graphic>
          <a:graphicData uri="http://schemas.openxmlformats.org/drawingml/2006/table">
            <a:tbl>
              <a:tblPr>
                <a:tableStyleId>{5C22544A-7EE6-4342-B048-85BDC9FD1C3A}</a:tableStyleId>
              </a:tblPr>
              <a:tblGrid>
                <a:gridCol w="2288458">
                  <a:extLst>
                    <a:ext uri="{9D8B030D-6E8A-4147-A177-3AD203B41FA5}">
                      <a16:colId xmlns:a16="http://schemas.microsoft.com/office/drawing/2014/main" xmlns="" val="1104850885"/>
                    </a:ext>
                  </a:extLst>
                </a:gridCol>
                <a:gridCol w="255071">
                  <a:extLst>
                    <a:ext uri="{9D8B030D-6E8A-4147-A177-3AD203B41FA5}">
                      <a16:colId xmlns:a16="http://schemas.microsoft.com/office/drawing/2014/main" xmlns="" val="2263654650"/>
                    </a:ext>
                  </a:extLst>
                </a:gridCol>
                <a:gridCol w="1487319">
                  <a:extLst>
                    <a:ext uri="{9D8B030D-6E8A-4147-A177-3AD203B41FA5}">
                      <a16:colId xmlns:a16="http://schemas.microsoft.com/office/drawing/2014/main" xmlns="" val="1779897480"/>
                    </a:ext>
                  </a:extLst>
                </a:gridCol>
                <a:gridCol w="302493">
                  <a:extLst>
                    <a:ext uri="{9D8B030D-6E8A-4147-A177-3AD203B41FA5}">
                      <a16:colId xmlns:a16="http://schemas.microsoft.com/office/drawing/2014/main" xmlns="" val="3718105483"/>
                    </a:ext>
                  </a:extLst>
                </a:gridCol>
                <a:gridCol w="667497">
                  <a:extLst>
                    <a:ext uri="{9D8B030D-6E8A-4147-A177-3AD203B41FA5}">
                      <a16:colId xmlns:a16="http://schemas.microsoft.com/office/drawing/2014/main" xmlns="" val="3010139375"/>
                    </a:ext>
                  </a:extLst>
                </a:gridCol>
                <a:gridCol w="374344">
                  <a:extLst>
                    <a:ext uri="{9D8B030D-6E8A-4147-A177-3AD203B41FA5}">
                      <a16:colId xmlns:a16="http://schemas.microsoft.com/office/drawing/2014/main" xmlns="" val="1881603437"/>
                    </a:ext>
                  </a:extLst>
                </a:gridCol>
                <a:gridCol w="724978">
                  <a:extLst>
                    <a:ext uri="{9D8B030D-6E8A-4147-A177-3AD203B41FA5}">
                      <a16:colId xmlns:a16="http://schemas.microsoft.com/office/drawing/2014/main" xmlns="" val="2477971290"/>
                    </a:ext>
                  </a:extLst>
                </a:gridCol>
                <a:gridCol w="316864">
                  <a:extLst>
                    <a:ext uri="{9D8B030D-6E8A-4147-A177-3AD203B41FA5}">
                      <a16:colId xmlns:a16="http://schemas.microsoft.com/office/drawing/2014/main" xmlns="" val="3054449832"/>
                    </a:ext>
                  </a:extLst>
                </a:gridCol>
                <a:gridCol w="976457">
                  <a:extLst>
                    <a:ext uri="{9D8B030D-6E8A-4147-A177-3AD203B41FA5}">
                      <a16:colId xmlns:a16="http://schemas.microsoft.com/office/drawing/2014/main" xmlns="" val="3945207779"/>
                    </a:ext>
                  </a:extLst>
                </a:gridCol>
                <a:gridCol w="193998">
                  <a:extLst>
                    <a:ext uri="{9D8B030D-6E8A-4147-A177-3AD203B41FA5}">
                      <a16:colId xmlns:a16="http://schemas.microsoft.com/office/drawing/2014/main" xmlns="" val="1542539505"/>
                    </a:ext>
                  </a:extLst>
                </a:gridCol>
                <a:gridCol w="1099322">
                  <a:extLst>
                    <a:ext uri="{9D8B030D-6E8A-4147-A177-3AD203B41FA5}">
                      <a16:colId xmlns:a16="http://schemas.microsoft.com/office/drawing/2014/main" xmlns="" val="46593612"/>
                    </a:ext>
                  </a:extLst>
                </a:gridCol>
              </a:tblGrid>
              <a:tr h="239395">
                <a:tc>
                  <a:txBody>
                    <a:bodyPr/>
                    <a:lstStyle/>
                    <a:p>
                      <a:pPr marL="0" marR="0" algn="r">
                        <a:lnSpc>
                          <a:spcPct val="107000"/>
                        </a:lnSpc>
                        <a:spcBef>
                          <a:spcPts val="0"/>
                        </a:spcBef>
                        <a:spcAft>
                          <a:spcPts val="0"/>
                        </a:spcAft>
                      </a:pPr>
                      <a:r>
                        <a:rPr lang="en-US" sz="1200" b="1" dirty="0">
                          <a:effectLst/>
                          <a:latin typeface="+mn-lt"/>
                          <a:ea typeface="Tahoma" panose="020B0604030504040204" pitchFamily="34" charset="0"/>
                          <a:cs typeface="Tahoma" panose="020B0604030504040204" pitchFamily="34" charset="0"/>
                        </a:rPr>
                        <a:t> </a:t>
                      </a:r>
                    </a:p>
                  </a:txBody>
                  <a:tcPr marL="19050" marR="190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r">
                        <a:lnSpc>
                          <a:spcPct val="107000"/>
                        </a:lnSpc>
                        <a:spcBef>
                          <a:spcPts val="0"/>
                        </a:spcBef>
                        <a:spcAft>
                          <a:spcPts val="0"/>
                        </a:spcAft>
                      </a:pPr>
                      <a:r>
                        <a:rPr lang="en-US" sz="1200">
                          <a:effectLst/>
                          <a:latin typeface="+mn-lt"/>
                          <a:ea typeface="Tahoma" panose="020B0604030504040204" pitchFamily="34" charset="0"/>
                          <a:cs typeface="Tahoma" panose="020B0604030504040204" pitchFamily="34" charset="0"/>
                        </a:rPr>
                        <a:t> </a:t>
                      </a:r>
                    </a:p>
                  </a:txBody>
                  <a:tcPr marL="19050" marR="190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3">
                  <a:txBody>
                    <a:bodyPr/>
                    <a:lstStyle/>
                    <a:p>
                      <a:pPr marL="0" marR="0" algn="ctr">
                        <a:lnSpc>
                          <a:spcPct val="107000"/>
                        </a:lnSpc>
                        <a:spcBef>
                          <a:spcPts val="0"/>
                        </a:spcBef>
                        <a:spcAft>
                          <a:spcPts val="0"/>
                        </a:spcAft>
                      </a:pPr>
                      <a:r>
                        <a:rPr lang="en-US" sz="1200" b="1" kern="1200" dirty="0">
                          <a:solidFill>
                            <a:schemeClr val="tx1"/>
                          </a:solidFill>
                          <a:latin typeface="+mn-lt"/>
                          <a:ea typeface="Verdana" panose="020B0604030504040204" pitchFamily="34" charset="0"/>
                          <a:cs typeface="Verdana" panose="020B0604030504040204" pitchFamily="34" charset="0"/>
                        </a:rPr>
                        <a:t> Assets  </a:t>
                      </a:r>
                    </a:p>
                  </a:txBody>
                  <a:tcPr marL="19050" marR="190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hMerge="1">
                  <a:txBody>
                    <a:bodyPr/>
                    <a:lstStyle/>
                    <a:p>
                      <a:pPr marL="0" marR="0" algn="ctr">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algn="ctr">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200" b="1" kern="1200" dirty="0">
                          <a:solidFill>
                            <a:schemeClr val="tx1"/>
                          </a:solidFill>
                          <a:latin typeface="+mn-lt"/>
                          <a:ea typeface="Verdana" panose="020B0604030504040204" pitchFamily="34" charset="0"/>
                          <a:cs typeface="Verdana" panose="020B0604030504040204" pitchFamily="34" charset="0"/>
                        </a:rPr>
                        <a:t> = </a:t>
                      </a:r>
                    </a:p>
                  </a:txBody>
                  <a:tcPr marL="19050" marR="190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200" b="1" kern="1200" dirty="0">
                          <a:solidFill>
                            <a:schemeClr val="tx1"/>
                          </a:solidFill>
                          <a:latin typeface="+mn-lt"/>
                          <a:ea typeface="Verdana" panose="020B0604030504040204" pitchFamily="34" charset="0"/>
                          <a:cs typeface="Verdana" panose="020B0604030504040204" pitchFamily="34" charset="0"/>
                        </a:rPr>
                        <a:t> </a:t>
                      </a:r>
                      <a:r>
                        <a:rPr lang="en-US" sz="1200" b="1" kern="1200" dirty="0" err="1">
                          <a:solidFill>
                            <a:schemeClr val="tx1"/>
                          </a:solidFill>
                          <a:latin typeface="+mn-lt"/>
                          <a:ea typeface="Verdana" panose="020B0604030504040204" pitchFamily="34" charset="0"/>
                          <a:cs typeface="Verdana" panose="020B0604030504040204" pitchFamily="34" charset="0"/>
                        </a:rPr>
                        <a:t>Liab</a:t>
                      </a:r>
                      <a:r>
                        <a:rPr lang="en-US" sz="1200" b="1" kern="1200" dirty="0">
                          <a:solidFill>
                            <a:schemeClr val="tx1"/>
                          </a:solidFill>
                          <a:latin typeface="+mn-lt"/>
                          <a:ea typeface="Verdana" panose="020B0604030504040204" pitchFamily="34" charset="0"/>
                          <a:cs typeface="Verdana" panose="020B0604030504040204" pitchFamily="34" charset="0"/>
                        </a:rPr>
                        <a:t>. </a:t>
                      </a:r>
                    </a:p>
                  </a:txBody>
                  <a:tcPr marL="19050" marR="190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200" b="1" kern="1200" dirty="0">
                          <a:solidFill>
                            <a:schemeClr val="tx1"/>
                          </a:solidFill>
                          <a:latin typeface="+mn-lt"/>
                          <a:ea typeface="Verdana" panose="020B0604030504040204" pitchFamily="34" charset="0"/>
                          <a:cs typeface="Verdana" panose="020B0604030504040204" pitchFamily="34" charset="0"/>
                        </a:rPr>
                        <a:t> + </a:t>
                      </a:r>
                    </a:p>
                  </a:txBody>
                  <a:tcPr marL="19050" marR="190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algn="ctr">
                        <a:lnSpc>
                          <a:spcPct val="107000"/>
                        </a:lnSpc>
                        <a:spcBef>
                          <a:spcPts val="0"/>
                        </a:spcBef>
                        <a:spcAft>
                          <a:spcPts val="0"/>
                        </a:spcAft>
                      </a:pPr>
                      <a:r>
                        <a:rPr lang="en-US" sz="1200" b="1" kern="1200" dirty="0">
                          <a:solidFill>
                            <a:schemeClr val="tx1"/>
                          </a:solidFill>
                          <a:latin typeface="+mn-lt"/>
                          <a:ea typeface="Verdana" panose="020B0604030504040204" pitchFamily="34" charset="0"/>
                          <a:cs typeface="Verdana" panose="020B0604030504040204" pitchFamily="34" charset="0"/>
                        </a:rPr>
                        <a:t> Stockholders' Equity </a:t>
                      </a:r>
                    </a:p>
                  </a:txBody>
                  <a:tcPr marL="19050" marR="190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2102146981"/>
                  </a:ext>
                </a:extLst>
              </a:tr>
              <a:tr h="239395">
                <a:tc>
                  <a:txBody>
                    <a:bodyPr/>
                    <a:lstStyle/>
                    <a:p>
                      <a:pPr marL="0" marR="0" algn="r">
                        <a:lnSpc>
                          <a:spcPct val="107000"/>
                        </a:lnSpc>
                        <a:spcBef>
                          <a:spcPts val="0"/>
                        </a:spcBef>
                        <a:spcAft>
                          <a:spcPts val="0"/>
                        </a:spcAft>
                      </a:pPr>
                      <a:r>
                        <a:rPr lang="en-US" sz="1200" b="1">
                          <a:effectLst/>
                          <a:latin typeface="+mn-lt"/>
                          <a:ea typeface="Tahoma" panose="020B0604030504040204" pitchFamily="34" charset="0"/>
                          <a:cs typeface="Tahoma" panose="020B0604030504040204" pitchFamily="34" charset="0"/>
                        </a:rPr>
                        <a:t> </a:t>
                      </a:r>
                    </a:p>
                  </a:txBody>
                  <a:tcPr marL="19050" marR="190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r">
                        <a:lnSpc>
                          <a:spcPct val="107000"/>
                        </a:lnSpc>
                        <a:spcBef>
                          <a:spcPts val="0"/>
                        </a:spcBef>
                        <a:spcAft>
                          <a:spcPts val="0"/>
                        </a:spcAft>
                      </a:pPr>
                      <a:r>
                        <a:rPr lang="en-US" sz="1200">
                          <a:effectLst/>
                          <a:latin typeface="+mn-lt"/>
                          <a:ea typeface="Tahoma" panose="020B0604030504040204" pitchFamily="34" charset="0"/>
                          <a:cs typeface="Tahoma" panose="020B0604030504040204" pitchFamily="34" charset="0"/>
                        </a:rPr>
                        <a:t> </a:t>
                      </a:r>
                    </a:p>
                  </a:txBody>
                  <a:tcPr marL="19050" marR="190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Cash</a:t>
                      </a:r>
                    </a:p>
                  </a:txBody>
                  <a:tcPr marL="19050" marR="190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a:lnSpc>
                          <a:spcPct val="107000"/>
                        </a:lnSpc>
                        <a:spcBef>
                          <a:spcPts val="0"/>
                        </a:spcBef>
                        <a:spcAft>
                          <a:spcPts val="0"/>
                        </a:spcAft>
                      </a:pPr>
                      <a:r>
                        <a:rPr lang="en-US" sz="1200" b="0" kern="1200">
                          <a:solidFill>
                            <a:schemeClr val="tx1"/>
                          </a:solidFill>
                          <a:latin typeface="+mn-lt"/>
                          <a:ea typeface="Verdana" panose="020B0604030504040204" pitchFamily="34" charset="0"/>
                          <a:cs typeface="Verdana" panose="020B0604030504040204" pitchFamily="34" charset="0"/>
                        </a:rPr>
                        <a:t>+</a:t>
                      </a:r>
                    </a:p>
                  </a:txBody>
                  <a:tcPr marL="19050" marR="190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Land</a:t>
                      </a:r>
                    </a:p>
                  </a:txBody>
                  <a:tcPr marL="19050" marR="190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a:lnSpc>
                          <a:spcPct val="107000"/>
                        </a:lnSpc>
                        <a:spcBef>
                          <a:spcPts val="0"/>
                        </a:spcBef>
                        <a:spcAft>
                          <a:spcPts val="0"/>
                        </a:spcAft>
                      </a:pPr>
                      <a:r>
                        <a:rPr lang="en-US" sz="1200" b="0" kern="1200">
                          <a:solidFill>
                            <a:schemeClr val="tx1"/>
                          </a:solidFill>
                          <a:latin typeface="+mn-lt"/>
                          <a:ea typeface="Verdana" panose="020B0604030504040204" pitchFamily="34" charset="0"/>
                          <a:cs typeface="Verdana" panose="020B0604030504040204" pitchFamily="34" charset="0"/>
                        </a:rPr>
                        <a:t>=</a:t>
                      </a:r>
                    </a:p>
                  </a:txBody>
                  <a:tcPr marL="19050" marR="190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N. Pay.</a:t>
                      </a:r>
                    </a:p>
                  </a:txBody>
                  <a:tcPr marL="19050" marR="190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200" b="0" kern="1200">
                          <a:solidFill>
                            <a:schemeClr val="tx1"/>
                          </a:solidFill>
                          <a:latin typeface="+mn-lt"/>
                          <a:ea typeface="Verdana" panose="020B0604030504040204" pitchFamily="34" charset="0"/>
                          <a:cs typeface="Verdana" panose="020B0604030504040204" pitchFamily="34" charset="0"/>
                        </a:rPr>
                        <a:t>+</a:t>
                      </a:r>
                    </a:p>
                  </a:txBody>
                  <a:tcPr marL="19050" marR="190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200" b="0" kern="1200">
                          <a:solidFill>
                            <a:schemeClr val="tx1"/>
                          </a:solidFill>
                          <a:latin typeface="+mn-lt"/>
                          <a:ea typeface="Verdana" panose="020B0604030504040204" pitchFamily="34" charset="0"/>
                          <a:cs typeface="Verdana" panose="020B0604030504040204" pitchFamily="34" charset="0"/>
                        </a:rPr>
                        <a:t>C. Stk.</a:t>
                      </a:r>
                    </a:p>
                  </a:txBody>
                  <a:tcPr marL="19050" marR="190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200" b="0" kern="1200">
                          <a:solidFill>
                            <a:schemeClr val="tx1"/>
                          </a:solidFill>
                          <a:latin typeface="+mn-lt"/>
                          <a:ea typeface="Verdana" panose="020B0604030504040204" pitchFamily="34" charset="0"/>
                          <a:cs typeface="Verdana" panose="020B0604030504040204" pitchFamily="34" charset="0"/>
                        </a:rPr>
                        <a:t>+</a:t>
                      </a:r>
                    </a:p>
                  </a:txBody>
                  <a:tcPr marL="19050" marR="190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Ret. Ear.</a:t>
                      </a:r>
                    </a:p>
                  </a:txBody>
                  <a:tcPr marL="19050" marR="190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3650388196"/>
                  </a:ext>
                </a:extLst>
              </a:tr>
              <a:tr h="156845">
                <a:tc>
                  <a:txBody>
                    <a:bodyPr/>
                    <a:lstStyle/>
                    <a:p>
                      <a:pPr marL="0" marR="0">
                        <a:lnSpc>
                          <a:spcPct val="107000"/>
                        </a:lnSpc>
                        <a:spcBef>
                          <a:spcPts val="0"/>
                        </a:spcBef>
                        <a:spcAft>
                          <a:spcPts val="0"/>
                        </a:spcAft>
                      </a:pPr>
                      <a:r>
                        <a:rPr lang="en-US" sz="1200" b="1" kern="1200" dirty="0">
                          <a:solidFill>
                            <a:schemeClr val="tx1"/>
                          </a:solidFill>
                          <a:latin typeface="+mn-lt"/>
                          <a:ea typeface="Verdana" panose="020B0604030504040204" pitchFamily="34" charset="0"/>
                          <a:cs typeface="Verdana" panose="020B0604030504040204" pitchFamily="34" charset="0"/>
                        </a:rPr>
                        <a:t> Beginning Balance </a:t>
                      </a:r>
                    </a:p>
                  </a:txBody>
                  <a:tcPr marL="19050" marR="190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r">
                        <a:lnSpc>
                          <a:spcPct val="107000"/>
                        </a:lnSpc>
                        <a:spcBef>
                          <a:spcPts val="0"/>
                        </a:spcBef>
                        <a:spcAft>
                          <a:spcPts val="0"/>
                        </a:spcAft>
                      </a:pPr>
                      <a:r>
                        <a:rPr lang="en-US" sz="1200">
                          <a:effectLst/>
                          <a:latin typeface="+mn-lt"/>
                          <a:ea typeface="Tahoma" panose="020B0604030504040204" pitchFamily="34" charset="0"/>
                          <a:cs typeface="Tahoma" panose="020B0604030504040204" pitchFamily="34" charset="0"/>
                        </a:rPr>
                        <a:t> </a:t>
                      </a:r>
                    </a:p>
                  </a:txBody>
                  <a:tcPr marL="19050" marR="190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55,000</a:t>
                      </a:r>
                    </a:p>
                  </a:txBody>
                  <a:tcPr marL="19050" marR="190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a:t>
                      </a:r>
                    </a:p>
                  </a:txBody>
                  <a:tcPr marL="19050" marR="190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500,000</a:t>
                      </a:r>
                    </a:p>
                  </a:txBody>
                  <a:tcPr marL="19050" marR="190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a:t>
                      </a:r>
                    </a:p>
                  </a:txBody>
                  <a:tcPr marL="19050" marR="190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400,000</a:t>
                      </a:r>
                    </a:p>
                  </a:txBody>
                  <a:tcPr marL="19050" marR="190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a:t>
                      </a:r>
                    </a:p>
                  </a:txBody>
                  <a:tcPr marL="19050" marR="190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200" b="0" kern="1200">
                          <a:solidFill>
                            <a:schemeClr val="tx1"/>
                          </a:solidFill>
                          <a:latin typeface="+mn-lt"/>
                          <a:ea typeface="Verdana" panose="020B0604030504040204" pitchFamily="34" charset="0"/>
                          <a:cs typeface="Verdana" panose="020B0604030504040204" pitchFamily="34" charset="0"/>
                        </a:rPr>
                        <a:t>120,000</a:t>
                      </a:r>
                    </a:p>
                  </a:txBody>
                  <a:tcPr marL="19050" marR="190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200" b="0" kern="1200">
                          <a:solidFill>
                            <a:schemeClr val="tx1"/>
                          </a:solidFill>
                          <a:latin typeface="+mn-lt"/>
                          <a:ea typeface="Verdana" panose="020B0604030504040204" pitchFamily="34" charset="0"/>
                          <a:cs typeface="Verdana" panose="020B0604030504040204" pitchFamily="34" charset="0"/>
                        </a:rPr>
                        <a:t>+</a:t>
                      </a:r>
                    </a:p>
                  </a:txBody>
                  <a:tcPr marL="19050" marR="190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35,000</a:t>
                      </a:r>
                    </a:p>
                  </a:txBody>
                  <a:tcPr marL="19050" marR="190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206972851"/>
                  </a:ext>
                </a:extLst>
              </a:tr>
              <a:tr h="156845">
                <a:tc>
                  <a:txBody>
                    <a:bodyPr/>
                    <a:lstStyle/>
                    <a:p>
                      <a:pPr marL="0" marR="0">
                        <a:lnSpc>
                          <a:spcPct val="107000"/>
                        </a:lnSpc>
                        <a:spcBef>
                          <a:spcPts val="0"/>
                        </a:spcBef>
                        <a:spcAft>
                          <a:spcPts val="0"/>
                        </a:spcAft>
                      </a:pPr>
                      <a:r>
                        <a:rPr lang="en-US" sz="1200" b="1" kern="1200" dirty="0">
                          <a:solidFill>
                            <a:schemeClr val="tx1"/>
                          </a:solidFill>
                          <a:latin typeface="+mn-lt"/>
                          <a:ea typeface="Verdana" panose="020B0604030504040204" pitchFamily="34" charset="0"/>
                          <a:cs typeface="Verdana" panose="020B0604030504040204" pitchFamily="34" charset="0"/>
                        </a:rPr>
                        <a:t> Used Cash to Pay Dividends </a:t>
                      </a:r>
                    </a:p>
                  </a:txBody>
                  <a:tcPr marL="19050" marR="190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r">
                        <a:lnSpc>
                          <a:spcPct val="107000"/>
                        </a:lnSpc>
                        <a:spcBef>
                          <a:spcPts val="0"/>
                        </a:spcBef>
                        <a:spcAft>
                          <a:spcPts val="0"/>
                        </a:spcAft>
                      </a:pPr>
                      <a:r>
                        <a:rPr lang="en-US" sz="1200">
                          <a:effectLst/>
                          <a:latin typeface="+mn-lt"/>
                          <a:ea typeface="Tahoma" panose="020B0604030504040204" pitchFamily="34" charset="0"/>
                          <a:cs typeface="Tahoma" panose="020B0604030504040204" pitchFamily="34" charset="0"/>
                        </a:rPr>
                        <a:t> </a:t>
                      </a:r>
                    </a:p>
                  </a:txBody>
                  <a:tcPr marL="19050" marR="190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7000"/>
                        </a:lnSpc>
                        <a:spcBef>
                          <a:spcPts val="0"/>
                        </a:spcBef>
                        <a:spcAft>
                          <a:spcPts val="0"/>
                        </a:spcAft>
                      </a:pPr>
                      <a:r>
                        <a:rPr lang="en-US" sz="1200" b="0" kern="1200">
                          <a:solidFill>
                            <a:schemeClr val="tx1"/>
                          </a:solidFill>
                          <a:latin typeface="+mn-lt"/>
                          <a:ea typeface="Verdana" panose="020B0604030504040204" pitchFamily="34" charset="0"/>
                          <a:cs typeface="Verdana" panose="020B0604030504040204" pitchFamily="34" charset="0"/>
                        </a:rPr>
                        <a:t>(4,000)</a:t>
                      </a:r>
                    </a:p>
                  </a:txBody>
                  <a:tcPr marL="19050" marR="190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a:lnSpc>
                          <a:spcPct val="107000"/>
                        </a:lnSpc>
                        <a:spcBef>
                          <a:spcPts val="0"/>
                        </a:spcBef>
                        <a:spcAft>
                          <a:spcPts val="0"/>
                        </a:spcAft>
                      </a:pPr>
                      <a:r>
                        <a:rPr lang="en-US" sz="1200" b="0" kern="1200">
                          <a:solidFill>
                            <a:schemeClr val="tx1"/>
                          </a:solidFill>
                          <a:latin typeface="+mn-lt"/>
                          <a:ea typeface="Verdana" panose="020B0604030504040204" pitchFamily="34" charset="0"/>
                          <a:cs typeface="Verdana" panose="020B0604030504040204" pitchFamily="34" charset="0"/>
                        </a:rPr>
                        <a:t>+</a:t>
                      </a:r>
                    </a:p>
                  </a:txBody>
                  <a:tcPr marL="19050" marR="190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n/a</a:t>
                      </a:r>
                    </a:p>
                  </a:txBody>
                  <a:tcPr marL="19050" marR="190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a:lnSpc>
                          <a:spcPct val="107000"/>
                        </a:lnSpc>
                        <a:spcBef>
                          <a:spcPts val="0"/>
                        </a:spcBef>
                        <a:spcAft>
                          <a:spcPts val="0"/>
                        </a:spcAft>
                      </a:pPr>
                      <a:r>
                        <a:rPr lang="en-US" sz="1200" b="0" kern="1200">
                          <a:solidFill>
                            <a:schemeClr val="tx1"/>
                          </a:solidFill>
                          <a:latin typeface="+mn-lt"/>
                          <a:ea typeface="Verdana" panose="020B0604030504040204" pitchFamily="34" charset="0"/>
                          <a:cs typeface="Verdana" panose="020B0604030504040204" pitchFamily="34" charset="0"/>
                        </a:rPr>
                        <a:t>=</a:t>
                      </a:r>
                    </a:p>
                  </a:txBody>
                  <a:tcPr marL="19050" marR="190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200" b="0" kern="1200">
                          <a:solidFill>
                            <a:schemeClr val="tx1"/>
                          </a:solidFill>
                          <a:latin typeface="+mn-lt"/>
                          <a:ea typeface="Verdana" panose="020B0604030504040204" pitchFamily="34" charset="0"/>
                          <a:cs typeface="Verdana" panose="020B0604030504040204" pitchFamily="34" charset="0"/>
                        </a:rPr>
                        <a:t>n/a</a:t>
                      </a:r>
                    </a:p>
                  </a:txBody>
                  <a:tcPr marL="19050" marR="190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200" b="0" kern="1200">
                          <a:solidFill>
                            <a:schemeClr val="tx1"/>
                          </a:solidFill>
                          <a:latin typeface="+mn-lt"/>
                          <a:ea typeface="Verdana" panose="020B0604030504040204" pitchFamily="34" charset="0"/>
                          <a:cs typeface="Verdana" panose="020B0604030504040204" pitchFamily="34" charset="0"/>
                        </a:rPr>
                        <a:t>+</a:t>
                      </a:r>
                    </a:p>
                  </a:txBody>
                  <a:tcPr marL="19050" marR="190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n/a</a:t>
                      </a:r>
                    </a:p>
                  </a:txBody>
                  <a:tcPr marL="19050" marR="190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a:t>
                      </a:r>
                    </a:p>
                  </a:txBody>
                  <a:tcPr marL="19050" marR="190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(4,000)</a:t>
                      </a:r>
                    </a:p>
                  </a:txBody>
                  <a:tcPr marL="19050" marR="190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464580614"/>
                  </a:ext>
                </a:extLst>
              </a:tr>
              <a:tr h="156845">
                <a:tc>
                  <a:txBody>
                    <a:bodyPr/>
                    <a:lstStyle/>
                    <a:p>
                      <a:pPr marL="0" marR="0">
                        <a:lnSpc>
                          <a:spcPct val="107000"/>
                        </a:lnSpc>
                        <a:spcBef>
                          <a:spcPts val="0"/>
                        </a:spcBef>
                        <a:spcAft>
                          <a:spcPts val="0"/>
                        </a:spcAft>
                      </a:pPr>
                      <a:r>
                        <a:rPr lang="en-US" sz="1200" b="1" kern="1200" dirty="0">
                          <a:solidFill>
                            <a:schemeClr val="tx1"/>
                          </a:solidFill>
                          <a:latin typeface="+mn-lt"/>
                          <a:ea typeface="Verdana" panose="020B0604030504040204" pitchFamily="34" charset="0"/>
                          <a:cs typeface="Verdana" panose="020B0604030504040204" pitchFamily="34" charset="0"/>
                        </a:rPr>
                        <a:t> Ending Balance </a:t>
                      </a:r>
                    </a:p>
                  </a:txBody>
                  <a:tcPr marL="19050" marR="190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r">
                        <a:lnSpc>
                          <a:spcPct val="107000"/>
                        </a:lnSpc>
                        <a:spcBef>
                          <a:spcPts val="0"/>
                        </a:spcBef>
                        <a:spcAft>
                          <a:spcPts val="0"/>
                        </a:spcAft>
                      </a:pPr>
                      <a:r>
                        <a:rPr lang="en-US" sz="1200" dirty="0">
                          <a:effectLst/>
                          <a:latin typeface="+mn-lt"/>
                          <a:ea typeface="Tahoma" panose="020B0604030504040204" pitchFamily="34" charset="0"/>
                          <a:cs typeface="Tahoma" panose="020B0604030504040204" pitchFamily="34" charset="0"/>
                        </a:rPr>
                        <a:t> </a:t>
                      </a:r>
                    </a:p>
                  </a:txBody>
                  <a:tcPr marL="19050" marR="190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7000"/>
                        </a:lnSpc>
                        <a:spcBef>
                          <a:spcPts val="0"/>
                        </a:spcBef>
                        <a:spcAft>
                          <a:spcPts val="0"/>
                        </a:spcAft>
                      </a:pPr>
                      <a:r>
                        <a:rPr lang="en-US" sz="1200" b="0" kern="1200">
                          <a:solidFill>
                            <a:schemeClr val="tx1"/>
                          </a:solidFill>
                          <a:latin typeface="+mn-lt"/>
                          <a:ea typeface="Verdana" panose="020B0604030504040204" pitchFamily="34" charset="0"/>
                          <a:cs typeface="Verdana" panose="020B0604030504040204" pitchFamily="34" charset="0"/>
                        </a:rPr>
                        <a:t>51,000</a:t>
                      </a:r>
                    </a:p>
                  </a:txBody>
                  <a:tcPr marL="19050" marR="190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a:lnSpc>
                          <a:spcPct val="107000"/>
                        </a:lnSpc>
                        <a:spcBef>
                          <a:spcPts val="0"/>
                        </a:spcBef>
                        <a:spcAft>
                          <a:spcPts val="0"/>
                        </a:spcAft>
                      </a:pPr>
                      <a:r>
                        <a:rPr lang="en-US" sz="1200" b="0" kern="1200">
                          <a:solidFill>
                            <a:schemeClr val="tx1"/>
                          </a:solidFill>
                          <a:latin typeface="+mn-lt"/>
                          <a:ea typeface="Verdana" panose="020B0604030504040204" pitchFamily="34" charset="0"/>
                          <a:cs typeface="Verdana" panose="020B0604030504040204" pitchFamily="34" charset="0"/>
                        </a:rPr>
                        <a:t>+</a:t>
                      </a:r>
                    </a:p>
                  </a:txBody>
                  <a:tcPr marL="19050" marR="190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500,000</a:t>
                      </a:r>
                    </a:p>
                  </a:txBody>
                  <a:tcPr marL="19050" marR="190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a:lnSpc>
                          <a:spcPct val="107000"/>
                        </a:lnSpc>
                        <a:spcBef>
                          <a:spcPts val="0"/>
                        </a:spcBef>
                        <a:spcAft>
                          <a:spcPts val="0"/>
                        </a:spcAft>
                      </a:pPr>
                      <a:r>
                        <a:rPr lang="en-US" sz="1200" b="0" kern="1200">
                          <a:solidFill>
                            <a:schemeClr val="tx1"/>
                          </a:solidFill>
                          <a:latin typeface="+mn-lt"/>
                          <a:ea typeface="Verdana" panose="020B0604030504040204" pitchFamily="34" charset="0"/>
                          <a:cs typeface="Verdana" panose="020B0604030504040204" pitchFamily="34" charset="0"/>
                        </a:rPr>
                        <a:t>=</a:t>
                      </a:r>
                    </a:p>
                  </a:txBody>
                  <a:tcPr marL="19050" marR="190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400,000</a:t>
                      </a:r>
                    </a:p>
                  </a:txBody>
                  <a:tcPr marL="19050" marR="190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200" b="0" kern="1200">
                          <a:solidFill>
                            <a:schemeClr val="tx1"/>
                          </a:solidFill>
                          <a:latin typeface="+mn-lt"/>
                          <a:ea typeface="Verdana" panose="020B0604030504040204" pitchFamily="34" charset="0"/>
                          <a:cs typeface="Verdana" panose="020B0604030504040204" pitchFamily="34" charset="0"/>
                        </a:rPr>
                        <a:t>+</a:t>
                      </a:r>
                    </a:p>
                  </a:txBody>
                  <a:tcPr marL="19050" marR="190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120,000</a:t>
                      </a:r>
                    </a:p>
                  </a:txBody>
                  <a:tcPr marL="19050" marR="190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a:t>
                      </a:r>
                    </a:p>
                  </a:txBody>
                  <a:tcPr marL="19050" marR="190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31,000</a:t>
                      </a:r>
                    </a:p>
                  </a:txBody>
                  <a:tcPr marL="19050" marR="190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3763402750"/>
                  </a:ext>
                </a:extLst>
              </a:tr>
            </a:tbl>
          </a:graphicData>
        </a:graphic>
      </p:graphicFrame>
    </p:spTree>
    <p:extLst>
      <p:ext uri="{BB962C8B-B14F-4D97-AF65-F5344CB8AC3E}">
        <p14:creationId xmlns:p14="http://schemas.microsoft.com/office/powerpoint/2010/main" val="16208896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41B6D9D-445C-437C-A822-6848FACCD98D}"/>
              </a:ext>
            </a:extLst>
          </p:cNvPr>
          <p:cNvSpPr>
            <a:spLocks noGrp="1"/>
          </p:cNvSpPr>
          <p:nvPr>
            <p:ph type="title"/>
          </p:nvPr>
        </p:nvSpPr>
        <p:spPr/>
        <p:txBody>
          <a:bodyPr/>
          <a:lstStyle/>
          <a:p>
            <a:r>
              <a:rPr lang="en-US" smtClean="0"/>
              <a:t>Event 7 </a:t>
            </a:r>
            <a:endParaRPr lang="en-US" dirty="0"/>
          </a:p>
        </p:txBody>
      </p:sp>
      <p:sp>
        <p:nvSpPr>
          <p:cNvPr id="4" name="Content Placeholder 3"/>
          <p:cNvSpPr>
            <a:spLocks noGrp="1"/>
          </p:cNvSpPr>
          <p:nvPr>
            <p:ph idx="1"/>
          </p:nvPr>
        </p:nvSpPr>
        <p:spPr/>
        <p:txBody>
          <a:bodyPr/>
          <a:lstStyle/>
          <a:p>
            <a:r>
              <a:rPr lang="en-US" smtClean="0"/>
              <a:t>The land that RCS paid $500,000 to purchase had an appraised market value of $525,000 on December 31, Year 1.</a:t>
            </a:r>
          </a:p>
          <a:p>
            <a:endParaRPr lang="en-US" dirty="0"/>
          </a:p>
        </p:txBody>
      </p:sp>
      <p:sp>
        <p:nvSpPr>
          <p:cNvPr id="3" name="Slide Number Placeholder 2">
            <a:extLst>
              <a:ext uri="{FF2B5EF4-FFF2-40B4-BE49-F238E27FC236}">
                <a16:creationId xmlns:a16="http://schemas.microsoft.com/office/drawing/2014/main" xmlns="" id="{B9F96F1F-8EA0-4819-834C-D093584C79A0}"/>
              </a:ext>
            </a:extLst>
          </p:cNvPr>
          <p:cNvSpPr>
            <a:spLocks noGrp="1"/>
          </p:cNvSpPr>
          <p:nvPr>
            <p:ph type="sldNum" sz="quarter" idx="11"/>
          </p:nvPr>
        </p:nvSpPr>
        <p:spPr/>
        <p:txBody>
          <a:bodyPr/>
          <a:lstStyle/>
          <a:p>
            <a:r>
              <a:rPr lang="en-US" smtClean="0"/>
              <a:t>  1-</a:t>
            </a:r>
            <a:fld id="{86103F27-AA34-4069-B652-A178AD0674B3}" type="slidenum">
              <a:rPr lang="en-US" smtClean="0"/>
              <a:pPr/>
              <a:t>31</a:t>
            </a:fld>
            <a:endParaRPr lang="en-US" dirty="0"/>
          </a:p>
        </p:txBody>
      </p:sp>
      <p:graphicFrame>
        <p:nvGraphicFramePr>
          <p:cNvPr id="6" name="Table 5">
            <a:extLst>
              <a:ext uri="{FF2B5EF4-FFF2-40B4-BE49-F238E27FC236}">
                <a16:creationId xmlns:a16="http://schemas.microsoft.com/office/drawing/2014/main" xmlns="" id="{B883953D-2E17-438D-A6EF-063689768587}"/>
              </a:ext>
            </a:extLst>
          </p:cNvPr>
          <p:cNvGraphicFramePr>
            <a:graphicFrameLocks noGrp="1"/>
          </p:cNvGraphicFramePr>
          <p:nvPr>
            <p:extLst>
              <p:ext uri="{D42A27DB-BD31-4B8C-83A1-F6EECF244321}">
                <p14:modId xmlns:p14="http://schemas.microsoft.com/office/powerpoint/2010/main" val="1659860713"/>
              </p:ext>
            </p:extLst>
          </p:nvPr>
        </p:nvGraphicFramePr>
        <p:xfrm>
          <a:off x="152400" y="2549530"/>
          <a:ext cx="8839200" cy="3622670"/>
        </p:xfrm>
        <a:graphic>
          <a:graphicData uri="http://schemas.openxmlformats.org/drawingml/2006/table">
            <a:tbl>
              <a:tblPr firstRow="1" firstCol="1" bandRow="1">
                <a:tableStyleId>{5202B0CA-FC54-4496-8BCA-5EF66A818D29}</a:tableStyleId>
              </a:tblPr>
              <a:tblGrid>
                <a:gridCol w="4482521">
                  <a:extLst>
                    <a:ext uri="{9D8B030D-6E8A-4147-A177-3AD203B41FA5}">
                      <a16:colId xmlns:a16="http://schemas.microsoft.com/office/drawing/2014/main" xmlns="" val="1895488125"/>
                    </a:ext>
                  </a:extLst>
                </a:gridCol>
                <a:gridCol w="4356679">
                  <a:extLst>
                    <a:ext uri="{9D8B030D-6E8A-4147-A177-3AD203B41FA5}">
                      <a16:colId xmlns:a16="http://schemas.microsoft.com/office/drawing/2014/main" xmlns="" val="1940065665"/>
                    </a:ext>
                  </a:extLst>
                </a:gridCol>
              </a:tblGrid>
              <a:tr h="219926">
                <a:tc>
                  <a:txBody>
                    <a:bodyPr/>
                    <a:lstStyle/>
                    <a:p>
                      <a:pPr marL="0" marR="0">
                        <a:lnSpc>
                          <a:spcPct val="107000"/>
                        </a:lnSpc>
                        <a:spcBef>
                          <a:spcPts val="0"/>
                        </a:spcBef>
                        <a:spcAft>
                          <a:spcPts val="800"/>
                        </a:spcAft>
                      </a:pPr>
                      <a:r>
                        <a:rPr lang="en-US" sz="1800" b="1" kern="1200" dirty="0">
                          <a:solidFill>
                            <a:schemeClr val="bg1"/>
                          </a:solidFill>
                          <a:latin typeface="+mn-lt"/>
                          <a:ea typeface="Verdana" panose="020B0604030504040204" pitchFamily="34" charset="0"/>
                          <a:cs typeface="Verdana" panose="020B0604030504040204" pitchFamily="34" charset="0"/>
                        </a:rPr>
                        <a:t>Historical Cost Concept</a:t>
                      </a:r>
                    </a:p>
                  </a:txBody>
                  <a:tcPr marL="68580" marR="68580" marT="0" marB="0">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800" b="1" kern="1200" dirty="0">
                          <a:solidFill>
                            <a:schemeClr val="bg1"/>
                          </a:solidFill>
                          <a:latin typeface="+mn-lt"/>
                          <a:ea typeface="Verdana" panose="020B0604030504040204" pitchFamily="34" charset="0"/>
                          <a:cs typeface="Verdana" panose="020B0604030504040204" pitchFamily="34" charset="0"/>
                        </a:rPr>
                        <a:t>Reliability Concept</a:t>
                      </a:r>
                    </a:p>
                  </a:txBody>
                  <a:tcPr marL="68580" marR="68580" marT="0" marB="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141135734"/>
                  </a:ext>
                </a:extLst>
              </a:tr>
              <a:tr h="1468484">
                <a:tc>
                  <a:txBody>
                    <a:bodyPr/>
                    <a:lstStyle/>
                    <a:p>
                      <a:pPr marL="0" marR="0">
                        <a:lnSpc>
                          <a:spcPct val="107000"/>
                        </a:lnSpc>
                        <a:spcBef>
                          <a:spcPts val="0"/>
                        </a:spcBef>
                        <a:spcAft>
                          <a:spcPts val="800"/>
                        </a:spcAft>
                      </a:pPr>
                      <a:r>
                        <a:rPr lang="en-US" sz="1800" b="0" kern="1200" dirty="0">
                          <a:solidFill>
                            <a:schemeClr val="tx1"/>
                          </a:solidFill>
                          <a:latin typeface="+mn-lt"/>
                          <a:ea typeface="Verdana" panose="020B0604030504040204" pitchFamily="34" charset="0"/>
                          <a:cs typeface="Verdana" panose="020B0604030504040204" pitchFamily="34" charset="0"/>
                        </a:rPr>
                        <a:t>Requires that most assets be reported at the amount paid for them (their historical cost) regardless of increases in market value.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800"/>
                        </a:spcAft>
                      </a:pPr>
                      <a:r>
                        <a:rPr lang="en-US" sz="1800" b="0" kern="1200" dirty="0">
                          <a:solidFill>
                            <a:schemeClr val="tx1"/>
                          </a:solidFill>
                          <a:latin typeface="+mn-lt"/>
                          <a:ea typeface="Verdana" panose="020B0604030504040204" pitchFamily="34" charset="0"/>
                          <a:cs typeface="Verdana" panose="020B0604030504040204" pitchFamily="34" charset="0"/>
                        </a:rPr>
                        <a:t>Information is reliable if it can be independently verified.  </a:t>
                      </a:r>
                      <a:br>
                        <a:rPr lang="en-US" sz="1800" b="0" kern="1200" dirty="0">
                          <a:solidFill>
                            <a:schemeClr val="tx1"/>
                          </a:solidFill>
                          <a:latin typeface="+mn-lt"/>
                          <a:ea typeface="Verdana" panose="020B0604030504040204" pitchFamily="34" charset="0"/>
                          <a:cs typeface="Verdana" panose="020B0604030504040204" pitchFamily="34" charset="0"/>
                        </a:rPr>
                      </a:br>
                      <a:r>
                        <a:rPr lang="en-US" sz="1800" b="0" kern="1200" dirty="0">
                          <a:solidFill>
                            <a:schemeClr val="tx1"/>
                          </a:solidFill>
                          <a:latin typeface="+mn-lt"/>
                          <a:ea typeface="Verdana" panose="020B0604030504040204" pitchFamily="34" charset="0"/>
                          <a:cs typeface="Verdana" panose="020B0604030504040204" pitchFamily="34" charset="0"/>
                        </a:rPr>
                        <a:t>Appraised values are opinions and will vary from appraiser to appraiser.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218863738"/>
                  </a:ext>
                </a:extLst>
              </a:tr>
              <a:tr h="1860664">
                <a:tc>
                  <a:txBody>
                    <a:bodyPr/>
                    <a:lstStyle/>
                    <a:p>
                      <a:pPr marL="0" marR="0">
                        <a:lnSpc>
                          <a:spcPct val="107000"/>
                        </a:lnSpc>
                        <a:spcBef>
                          <a:spcPts val="0"/>
                        </a:spcBef>
                        <a:spcAft>
                          <a:spcPts val="800"/>
                        </a:spcAft>
                      </a:pPr>
                      <a:r>
                        <a:rPr lang="en-US" sz="1800" b="0" kern="1200" dirty="0">
                          <a:solidFill>
                            <a:schemeClr val="tx1"/>
                          </a:solidFill>
                          <a:latin typeface="+mn-lt"/>
                          <a:ea typeface="Verdana" panose="020B0604030504040204" pitchFamily="34" charset="0"/>
                          <a:cs typeface="Verdana" panose="020B0604030504040204" pitchFamily="34" charset="0"/>
                        </a:rPr>
                        <a:t>Accountants use the historical cost concept in this case, since it will not vary from the amount shown or recorded in the records.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800"/>
                        </a:spcAft>
                      </a:pPr>
                      <a:r>
                        <a:rPr lang="en-US" sz="1800" b="0" kern="1200" dirty="0">
                          <a:solidFill>
                            <a:schemeClr val="tx1"/>
                          </a:solidFill>
                          <a:latin typeface="+mn-lt"/>
                          <a:ea typeface="Verdana" panose="020B0604030504040204" pitchFamily="34" charset="0"/>
                          <a:cs typeface="Verdana" panose="020B0604030504040204" pitchFamily="34" charset="0"/>
                        </a:rPr>
                        <a:t>While accountants rely heavily on this concept, information must be independently verifiable to be reliable and, unfortunately, appraised values are opinions and will vary from appraiser to appraiser.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68125762"/>
                  </a:ext>
                </a:extLst>
              </a:tr>
            </a:tbl>
          </a:graphicData>
        </a:graphic>
      </p:graphicFrame>
    </p:spTree>
    <p:extLst>
      <p:ext uri="{BB962C8B-B14F-4D97-AF65-F5344CB8AC3E}">
        <p14:creationId xmlns:p14="http://schemas.microsoft.com/office/powerpoint/2010/main" val="28510900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A0524EA-62BC-4B09-9659-72D011B1EEC2}"/>
              </a:ext>
            </a:extLst>
          </p:cNvPr>
          <p:cNvSpPr>
            <a:spLocks noGrp="1"/>
          </p:cNvSpPr>
          <p:nvPr>
            <p:ph type="title"/>
          </p:nvPr>
        </p:nvSpPr>
        <p:spPr/>
        <p:txBody>
          <a:bodyPr/>
          <a:lstStyle/>
          <a:p>
            <a:r>
              <a:rPr lang="en-US" sz="3600" dirty="0" smtClean="0"/>
              <a:t>Summary of Transactions: Exhibit 1.3</a:t>
            </a:r>
            <a:endParaRPr lang="en-US" sz="3600" dirty="0"/>
          </a:p>
        </p:txBody>
      </p:sp>
      <p:sp>
        <p:nvSpPr>
          <p:cNvPr id="3" name="Slide Number Placeholder 2">
            <a:extLst>
              <a:ext uri="{FF2B5EF4-FFF2-40B4-BE49-F238E27FC236}">
                <a16:creationId xmlns:a16="http://schemas.microsoft.com/office/drawing/2014/main" xmlns="" id="{6A21D6E5-52AA-42F0-920F-7F66F49C07BB}"/>
              </a:ext>
            </a:extLst>
          </p:cNvPr>
          <p:cNvSpPr>
            <a:spLocks noGrp="1"/>
          </p:cNvSpPr>
          <p:nvPr>
            <p:ph type="sldNum" sz="quarter" idx="11"/>
          </p:nvPr>
        </p:nvSpPr>
        <p:spPr>
          <a:xfrm>
            <a:off x="8305800" y="6400800"/>
            <a:ext cx="838200" cy="381000"/>
          </a:xfrm>
        </p:spPr>
        <p:txBody>
          <a:bodyPr/>
          <a:lstStyle/>
          <a:p>
            <a:r>
              <a:rPr lang="en-US" smtClean="0"/>
              <a:t>  1-</a:t>
            </a:r>
            <a:fld id="{86103F27-AA34-4069-B652-A178AD0674B3}" type="slidenum">
              <a:rPr lang="en-US" smtClean="0"/>
              <a:pPr/>
              <a:t>32</a:t>
            </a:fld>
            <a:endParaRPr lang="en-US" dirty="0"/>
          </a:p>
        </p:txBody>
      </p:sp>
      <p:graphicFrame>
        <p:nvGraphicFramePr>
          <p:cNvPr id="4" name="Table 3">
            <a:extLst>
              <a:ext uri="{FF2B5EF4-FFF2-40B4-BE49-F238E27FC236}">
                <a16:creationId xmlns:a16="http://schemas.microsoft.com/office/drawing/2014/main" xmlns="" id="{BE934A39-50F6-4EA1-A57D-CBF93E964C6B}"/>
              </a:ext>
            </a:extLst>
          </p:cNvPr>
          <p:cNvGraphicFramePr>
            <a:graphicFrameLocks noGrp="1"/>
          </p:cNvGraphicFramePr>
          <p:nvPr>
            <p:extLst>
              <p:ext uri="{D42A27DB-BD31-4B8C-83A1-F6EECF244321}">
                <p14:modId xmlns:p14="http://schemas.microsoft.com/office/powerpoint/2010/main" val="1831034105"/>
              </p:ext>
            </p:extLst>
          </p:nvPr>
        </p:nvGraphicFramePr>
        <p:xfrm>
          <a:off x="514348" y="2529123"/>
          <a:ext cx="8096252" cy="3636648"/>
        </p:xfrm>
        <a:graphic>
          <a:graphicData uri="http://schemas.openxmlformats.org/drawingml/2006/table">
            <a:tbl>
              <a:tblPr firstRow="1" firstCol="1" bandRow="1">
                <a:tableStyleId>{5C22544A-7EE6-4342-B048-85BDC9FD1C3A}</a:tableStyleId>
              </a:tblPr>
              <a:tblGrid>
                <a:gridCol w="526893">
                  <a:extLst>
                    <a:ext uri="{9D8B030D-6E8A-4147-A177-3AD203B41FA5}">
                      <a16:colId xmlns:a16="http://schemas.microsoft.com/office/drawing/2014/main" xmlns="" val="1804074348"/>
                    </a:ext>
                  </a:extLst>
                </a:gridCol>
                <a:gridCol w="175683">
                  <a:extLst>
                    <a:ext uri="{9D8B030D-6E8A-4147-A177-3AD203B41FA5}">
                      <a16:colId xmlns:a16="http://schemas.microsoft.com/office/drawing/2014/main" xmlns="" val="20517201"/>
                    </a:ext>
                  </a:extLst>
                </a:gridCol>
                <a:gridCol w="1133687">
                  <a:extLst>
                    <a:ext uri="{9D8B030D-6E8A-4147-A177-3AD203B41FA5}">
                      <a16:colId xmlns:a16="http://schemas.microsoft.com/office/drawing/2014/main" xmlns="" val="1237890966"/>
                    </a:ext>
                  </a:extLst>
                </a:gridCol>
                <a:gridCol w="250399">
                  <a:extLst>
                    <a:ext uri="{9D8B030D-6E8A-4147-A177-3AD203B41FA5}">
                      <a16:colId xmlns:a16="http://schemas.microsoft.com/office/drawing/2014/main" xmlns="" val="452108789"/>
                    </a:ext>
                  </a:extLst>
                </a:gridCol>
                <a:gridCol w="1001599">
                  <a:extLst>
                    <a:ext uri="{9D8B030D-6E8A-4147-A177-3AD203B41FA5}">
                      <a16:colId xmlns:a16="http://schemas.microsoft.com/office/drawing/2014/main" xmlns="" val="1922649288"/>
                    </a:ext>
                  </a:extLst>
                </a:gridCol>
                <a:gridCol w="166933">
                  <a:extLst>
                    <a:ext uri="{9D8B030D-6E8A-4147-A177-3AD203B41FA5}">
                      <a16:colId xmlns:a16="http://schemas.microsoft.com/office/drawing/2014/main" xmlns="" val="25525823"/>
                    </a:ext>
                  </a:extLst>
                </a:gridCol>
                <a:gridCol w="1001599">
                  <a:extLst>
                    <a:ext uri="{9D8B030D-6E8A-4147-A177-3AD203B41FA5}">
                      <a16:colId xmlns:a16="http://schemas.microsoft.com/office/drawing/2014/main" xmlns="" val="1882974154"/>
                    </a:ext>
                  </a:extLst>
                </a:gridCol>
                <a:gridCol w="250399">
                  <a:extLst>
                    <a:ext uri="{9D8B030D-6E8A-4147-A177-3AD203B41FA5}">
                      <a16:colId xmlns:a16="http://schemas.microsoft.com/office/drawing/2014/main" xmlns="" val="977075065"/>
                    </a:ext>
                  </a:extLst>
                </a:gridCol>
                <a:gridCol w="1001599">
                  <a:extLst>
                    <a:ext uri="{9D8B030D-6E8A-4147-A177-3AD203B41FA5}">
                      <a16:colId xmlns:a16="http://schemas.microsoft.com/office/drawing/2014/main" xmlns="" val="1662325978"/>
                    </a:ext>
                  </a:extLst>
                </a:gridCol>
                <a:gridCol w="250399">
                  <a:extLst>
                    <a:ext uri="{9D8B030D-6E8A-4147-A177-3AD203B41FA5}">
                      <a16:colId xmlns:a16="http://schemas.microsoft.com/office/drawing/2014/main" xmlns="" val="1275509286"/>
                    </a:ext>
                  </a:extLst>
                </a:gridCol>
                <a:gridCol w="1085065">
                  <a:extLst>
                    <a:ext uri="{9D8B030D-6E8A-4147-A177-3AD203B41FA5}">
                      <a16:colId xmlns:a16="http://schemas.microsoft.com/office/drawing/2014/main" xmlns="" val="1387061067"/>
                    </a:ext>
                  </a:extLst>
                </a:gridCol>
                <a:gridCol w="1251997">
                  <a:extLst>
                    <a:ext uri="{9D8B030D-6E8A-4147-A177-3AD203B41FA5}">
                      <a16:colId xmlns:a16="http://schemas.microsoft.com/office/drawing/2014/main" xmlns="" val="2407616743"/>
                    </a:ext>
                  </a:extLst>
                </a:gridCol>
              </a:tblGrid>
              <a:tr h="290277">
                <a:tc>
                  <a:txBody>
                    <a:bodyPr/>
                    <a:lstStyle/>
                    <a:p>
                      <a:pPr marL="0" marR="0">
                        <a:lnSpc>
                          <a:spcPct val="100000"/>
                        </a:lnSpc>
                        <a:spcBef>
                          <a:spcPts val="0"/>
                        </a:spcBef>
                        <a:spcAft>
                          <a:spcPts val="0"/>
                        </a:spcAft>
                      </a:pPr>
                      <a:r>
                        <a:rPr lang="en-US" sz="900" dirty="0">
                          <a:solidFill>
                            <a:schemeClr val="tx1"/>
                          </a:solidFill>
                          <a:effectLst/>
                          <a:latin typeface="+mn-lt"/>
                          <a:ea typeface="Tahoma" panose="020B0604030504040204" pitchFamily="34" charset="0"/>
                          <a:cs typeface="Tahom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900" dirty="0">
                          <a:solidFill>
                            <a:schemeClr val="tx1"/>
                          </a:solidFill>
                          <a:effectLst/>
                          <a:latin typeface="+mn-lt"/>
                          <a:ea typeface="Tahoma" panose="020B0604030504040204" pitchFamily="34" charset="0"/>
                          <a:cs typeface="Tahom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3">
                  <a:txBody>
                    <a:bodyPr/>
                    <a:lstStyle/>
                    <a:p>
                      <a:pPr marL="0" marR="0" algn="ctr">
                        <a:lnSpc>
                          <a:spcPct val="100000"/>
                        </a:lnSpc>
                        <a:spcBef>
                          <a:spcPts val="0"/>
                        </a:spcBef>
                        <a:spcAft>
                          <a:spcPts val="0"/>
                        </a:spcAft>
                      </a:pPr>
                      <a:r>
                        <a:rPr lang="en-US" sz="1100" kern="1200" dirty="0">
                          <a:solidFill>
                            <a:schemeClr val="tx1"/>
                          </a:solidFill>
                          <a:latin typeface="+mn-lt"/>
                          <a:ea typeface="Verdana" panose="020B0604030504040204" pitchFamily="34" charset="0"/>
                          <a:cs typeface="Verdana" panose="020B0604030504040204" pitchFamily="34" charset="0"/>
                        </a:rPr>
                        <a:t> Assets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hMerge="1">
                  <a:txBody>
                    <a:bodyPr/>
                    <a:lstStyle/>
                    <a:p>
                      <a:endParaRPr lang="en-US"/>
                    </a:p>
                  </a:txBody>
                  <a:tcPr/>
                </a:tc>
                <a:tc hMerge="1">
                  <a:txBody>
                    <a:bodyPr/>
                    <a:lstStyle/>
                    <a:p>
                      <a:endParaRPr lang="en-US"/>
                    </a:p>
                  </a:txBody>
                  <a:tcPr/>
                </a:tc>
                <a:tc>
                  <a:txBody>
                    <a:bodyPr/>
                    <a:lstStyle/>
                    <a:p>
                      <a:pPr marL="0" marR="0" algn="ctr">
                        <a:lnSpc>
                          <a:spcPct val="100000"/>
                        </a:lnSpc>
                        <a:spcBef>
                          <a:spcPts val="0"/>
                        </a:spcBef>
                        <a:spcAft>
                          <a:spcPts val="0"/>
                        </a:spcAft>
                      </a:pPr>
                      <a:r>
                        <a:rPr lang="en-US" sz="1100" kern="1200">
                          <a:solidFill>
                            <a:schemeClr val="tx1"/>
                          </a:solidFill>
                          <a:latin typeface="+mn-lt"/>
                          <a:ea typeface="Verdana" panose="020B0604030504040204" pitchFamily="34" charset="0"/>
                          <a:cs typeface="Verdana" panose="020B0604030504040204" pitchFamily="34" charset="0"/>
                        </a:rPr>
                        <a:t> =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1100" kern="1200" dirty="0">
                          <a:solidFill>
                            <a:schemeClr val="tx1"/>
                          </a:solidFill>
                          <a:latin typeface="+mn-lt"/>
                          <a:ea typeface="Verdana" panose="020B0604030504040204" pitchFamily="34" charset="0"/>
                          <a:cs typeface="Verdana" panose="020B0604030504040204" pitchFamily="34" charset="0"/>
                        </a:rPr>
                        <a:t> </a:t>
                      </a:r>
                      <a:r>
                        <a:rPr lang="en-US" sz="1100" kern="1200" dirty="0" err="1">
                          <a:solidFill>
                            <a:schemeClr val="tx1"/>
                          </a:solidFill>
                          <a:latin typeface="+mn-lt"/>
                          <a:ea typeface="Verdana" panose="020B0604030504040204" pitchFamily="34" charset="0"/>
                          <a:cs typeface="Verdana" panose="020B0604030504040204" pitchFamily="34" charset="0"/>
                        </a:rPr>
                        <a:t>Liab</a:t>
                      </a:r>
                      <a:r>
                        <a:rPr lang="en-US" sz="1100" kern="1200" dirty="0">
                          <a:solidFill>
                            <a:schemeClr val="tx1"/>
                          </a:solidFill>
                          <a:latin typeface="+mn-lt"/>
                          <a:ea typeface="Verdana" panose="020B0604030504040204" pitchFamily="34" charset="0"/>
                          <a:cs typeface="Verdan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0000"/>
                        </a:lnSpc>
                        <a:spcBef>
                          <a:spcPts val="0"/>
                        </a:spcBef>
                        <a:spcAft>
                          <a:spcPts val="0"/>
                        </a:spcAft>
                      </a:pPr>
                      <a:r>
                        <a:rPr lang="en-US" sz="1100" kern="1200" dirty="0">
                          <a:solidFill>
                            <a:schemeClr val="tx1"/>
                          </a:solidFill>
                          <a:latin typeface="+mn-lt"/>
                          <a:ea typeface="Verdana" panose="020B0604030504040204" pitchFamily="34" charset="0"/>
                          <a:cs typeface="Verdana" panose="020B0604030504040204" pitchFamily="34" charset="0"/>
                        </a:rPr>
                        <a:t> +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algn="ctr">
                        <a:lnSpc>
                          <a:spcPct val="100000"/>
                        </a:lnSpc>
                        <a:spcBef>
                          <a:spcPts val="0"/>
                        </a:spcBef>
                        <a:spcAft>
                          <a:spcPts val="0"/>
                        </a:spcAft>
                      </a:pPr>
                      <a:r>
                        <a:rPr lang="en-US" sz="1100" kern="1200" dirty="0">
                          <a:solidFill>
                            <a:schemeClr val="tx1"/>
                          </a:solidFill>
                          <a:latin typeface="+mn-lt"/>
                          <a:ea typeface="Verdana" panose="020B0604030504040204" pitchFamily="34" charset="0"/>
                          <a:cs typeface="Verdana" panose="020B0604030504040204" pitchFamily="34" charset="0"/>
                        </a:rPr>
                        <a:t> </a:t>
                      </a:r>
                      <a:r>
                        <a:rPr lang="en-US" sz="1100" kern="1200" dirty="0" err="1">
                          <a:solidFill>
                            <a:schemeClr val="tx1"/>
                          </a:solidFill>
                          <a:latin typeface="+mn-lt"/>
                          <a:ea typeface="Verdana" panose="020B0604030504040204" pitchFamily="34" charset="0"/>
                          <a:cs typeface="Verdana" panose="020B0604030504040204" pitchFamily="34" charset="0"/>
                        </a:rPr>
                        <a:t>Stkhold</a:t>
                      </a:r>
                      <a:r>
                        <a:rPr lang="en-US" sz="1100" kern="1200" dirty="0">
                          <a:solidFill>
                            <a:schemeClr val="tx1"/>
                          </a:solidFill>
                          <a:latin typeface="+mn-lt"/>
                          <a:ea typeface="Verdana" panose="020B0604030504040204" pitchFamily="34" charset="0"/>
                          <a:cs typeface="Verdana" panose="020B0604030504040204" pitchFamily="34" charset="0"/>
                        </a:rPr>
                        <a:t>. Equity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tc hMerge="1">
                  <a:txBody>
                    <a:bodyPr/>
                    <a:lstStyle/>
                    <a:p>
                      <a:endParaRPr lang="en-US"/>
                    </a:p>
                  </a:txBody>
                  <a:tcPr/>
                </a:tc>
                <a:tc>
                  <a:txBody>
                    <a:bodyPr/>
                    <a:lstStyle/>
                    <a:p>
                      <a:pPr marL="0" marR="0" algn="ctr">
                        <a:lnSpc>
                          <a:spcPct val="100000"/>
                        </a:lnSpc>
                        <a:spcBef>
                          <a:spcPts val="0"/>
                        </a:spcBef>
                        <a:spcAft>
                          <a:spcPts val="0"/>
                        </a:spcAft>
                      </a:pPr>
                      <a:r>
                        <a:rPr lang="en-US" sz="1100" kern="1200" dirty="0">
                          <a:solidFill>
                            <a:schemeClr val="tx1"/>
                          </a:solidFill>
                          <a:latin typeface="+mn-lt"/>
                          <a:ea typeface="Verdana" panose="020B0604030504040204" pitchFamily="34" charset="0"/>
                          <a:cs typeface="Verdan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4007187752"/>
                  </a:ext>
                </a:extLst>
              </a:tr>
              <a:tr h="341713">
                <a:tc>
                  <a:txBody>
                    <a:bodyPr/>
                    <a:lstStyle/>
                    <a:p>
                      <a:pPr marL="0" marR="0">
                        <a:lnSpc>
                          <a:spcPct val="100000"/>
                        </a:lnSpc>
                        <a:spcBef>
                          <a:spcPts val="0"/>
                        </a:spcBef>
                        <a:spcAft>
                          <a:spcPts val="0"/>
                        </a:spcAft>
                      </a:pPr>
                      <a:r>
                        <a:rPr lang="en-US" sz="900">
                          <a:solidFill>
                            <a:schemeClr val="tx1"/>
                          </a:solidFill>
                          <a:effectLst/>
                          <a:latin typeface="+mn-lt"/>
                          <a:ea typeface="Tahoma" panose="020B0604030504040204" pitchFamily="34" charset="0"/>
                          <a:cs typeface="Tahom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900" dirty="0">
                          <a:solidFill>
                            <a:schemeClr val="tx1"/>
                          </a:solidFill>
                          <a:effectLst/>
                          <a:latin typeface="+mn-lt"/>
                          <a:ea typeface="Tahoma" panose="020B0604030504040204" pitchFamily="34" charset="0"/>
                          <a:cs typeface="Tahom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0000"/>
                        </a:lnSpc>
                        <a:spcBef>
                          <a:spcPts val="0"/>
                        </a:spcBef>
                        <a:spcAft>
                          <a:spcPts val="0"/>
                        </a:spcAft>
                      </a:pPr>
                      <a:r>
                        <a:rPr lang="en-US" sz="1100" b="1" kern="1200" dirty="0">
                          <a:solidFill>
                            <a:schemeClr val="tx1"/>
                          </a:solidFill>
                          <a:latin typeface="+mn-lt"/>
                          <a:ea typeface="Verdana" panose="020B0604030504040204" pitchFamily="34" charset="0"/>
                          <a:cs typeface="Verdana" panose="020B0604030504040204" pitchFamily="34" charset="0"/>
                        </a:rPr>
                        <a:t> Cash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a:lnSpc>
                          <a:spcPct val="100000"/>
                        </a:lnSpc>
                        <a:spcBef>
                          <a:spcPts val="0"/>
                        </a:spcBef>
                        <a:spcAft>
                          <a:spcPts val="0"/>
                        </a:spcAft>
                      </a:pPr>
                      <a:r>
                        <a:rPr lang="en-US" sz="1100" b="1" kern="1200" dirty="0">
                          <a:solidFill>
                            <a:schemeClr val="tx1"/>
                          </a:solidFill>
                          <a:latin typeface="+mn-lt"/>
                          <a:ea typeface="Verdana" panose="020B0604030504040204" pitchFamily="34" charset="0"/>
                          <a:cs typeface="Verdana" panose="020B0604030504040204" pitchFamily="34" charset="0"/>
                        </a:rPr>
                        <a:t> +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algn="ctr">
                        <a:lnSpc>
                          <a:spcPct val="100000"/>
                        </a:lnSpc>
                      </a:pPr>
                      <a:r>
                        <a:rPr lang="en-US" sz="1100" b="1" kern="1200" dirty="0">
                          <a:solidFill>
                            <a:schemeClr val="tx1"/>
                          </a:solidFill>
                          <a:latin typeface="+mn-lt"/>
                          <a:ea typeface="Verdana" panose="020B0604030504040204" pitchFamily="34" charset="0"/>
                          <a:cs typeface="Verdana" panose="020B0604030504040204" pitchFamily="34" charset="0"/>
                        </a:rPr>
                        <a:t> Land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a:lnSpc>
                          <a:spcPct val="100000"/>
                        </a:lnSpc>
                        <a:spcBef>
                          <a:spcPts val="0"/>
                        </a:spcBef>
                        <a:spcAft>
                          <a:spcPts val="0"/>
                        </a:spcAft>
                      </a:pPr>
                      <a:r>
                        <a:rPr lang="en-US" sz="1100" b="1" kern="1200" dirty="0">
                          <a:solidFill>
                            <a:schemeClr val="tx1"/>
                          </a:solidFill>
                          <a:latin typeface="+mn-lt"/>
                          <a:ea typeface="Verdana" panose="020B0604030504040204" pitchFamily="34" charset="0"/>
                          <a:cs typeface="Verdana" panose="020B0604030504040204" pitchFamily="34" charset="0"/>
                        </a:rPr>
                        <a:t> =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1100" b="1" kern="1200" dirty="0">
                          <a:solidFill>
                            <a:schemeClr val="tx1"/>
                          </a:solidFill>
                          <a:latin typeface="+mn-lt"/>
                          <a:ea typeface="Verdana" panose="020B0604030504040204" pitchFamily="34" charset="0"/>
                          <a:cs typeface="Verdana" panose="020B0604030504040204" pitchFamily="34" charset="0"/>
                        </a:rPr>
                        <a:t> Notes Pay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0000"/>
                        </a:lnSpc>
                        <a:spcBef>
                          <a:spcPts val="0"/>
                        </a:spcBef>
                        <a:spcAft>
                          <a:spcPts val="0"/>
                        </a:spcAft>
                      </a:pPr>
                      <a:r>
                        <a:rPr lang="en-US" sz="1100" b="1" kern="1200" dirty="0">
                          <a:solidFill>
                            <a:schemeClr val="tx1"/>
                          </a:solidFill>
                          <a:latin typeface="+mn-lt"/>
                          <a:ea typeface="Verdana" panose="020B0604030504040204" pitchFamily="34" charset="0"/>
                          <a:cs typeface="Verdana" panose="020B0604030504040204" pitchFamily="34" charset="0"/>
                        </a:rPr>
                        <a:t> +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1100" b="1" kern="1200" dirty="0">
                          <a:solidFill>
                            <a:schemeClr val="tx1"/>
                          </a:solidFill>
                          <a:latin typeface="+mn-lt"/>
                          <a:ea typeface="Verdana" panose="020B0604030504040204" pitchFamily="34" charset="0"/>
                          <a:cs typeface="Verdana" panose="020B0604030504040204" pitchFamily="34" charset="0"/>
                        </a:rPr>
                        <a:t> Com. Stk.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0000"/>
                        </a:lnSpc>
                        <a:spcBef>
                          <a:spcPts val="0"/>
                        </a:spcBef>
                        <a:spcAft>
                          <a:spcPts val="0"/>
                        </a:spcAft>
                      </a:pPr>
                      <a:r>
                        <a:rPr lang="en-US" sz="1100" b="1" kern="1200" dirty="0">
                          <a:solidFill>
                            <a:schemeClr val="tx1"/>
                          </a:solidFill>
                          <a:latin typeface="+mn-lt"/>
                          <a:ea typeface="Verdana" panose="020B0604030504040204" pitchFamily="34" charset="0"/>
                          <a:cs typeface="Verdana" panose="020B0604030504040204" pitchFamily="34" charset="0"/>
                        </a:rPr>
                        <a:t> +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0000"/>
                        </a:lnSpc>
                        <a:spcBef>
                          <a:spcPts val="0"/>
                        </a:spcBef>
                        <a:spcAft>
                          <a:spcPts val="0"/>
                        </a:spcAft>
                      </a:pPr>
                      <a:r>
                        <a:rPr lang="en-US" sz="1100" b="1" kern="1200" dirty="0">
                          <a:solidFill>
                            <a:schemeClr val="tx1"/>
                          </a:solidFill>
                          <a:latin typeface="+mn-lt"/>
                          <a:ea typeface="Verdana" panose="020B0604030504040204" pitchFamily="34" charset="0"/>
                          <a:cs typeface="Verdana" panose="020B0604030504040204" pitchFamily="34" charset="0"/>
                        </a:rPr>
                        <a:t> Ret. Earn.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0000"/>
                        </a:lnSpc>
                        <a:spcBef>
                          <a:spcPts val="0"/>
                        </a:spcBef>
                        <a:spcAft>
                          <a:spcPts val="0"/>
                        </a:spcAft>
                      </a:pPr>
                      <a:r>
                        <a:rPr lang="en-US" sz="1100" b="1" kern="1200" dirty="0">
                          <a:solidFill>
                            <a:schemeClr val="tx1"/>
                          </a:solidFill>
                          <a:latin typeface="+mn-lt"/>
                          <a:ea typeface="Verdana" panose="020B0604030504040204" pitchFamily="34" charset="0"/>
                          <a:cs typeface="Verdana" panose="020B0604030504040204" pitchFamily="34" charset="0"/>
                        </a:rPr>
                        <a:t> Other Account  Titles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757095098"/>
                  </a:ext>
                </a:extLst>
              </a:tr>
              <a:tr h="341713">
                <a:tc>
                  <a:txBody>
                    <a:bodyPr/>
                    <a:lstStyle/>
                    <a:p>
                      <a:pPr marL="0" marR="0">
                        <a:lnSpc>
                          <a:spcPct val="100000"/>
                        </a:lnSpc>
                        <a:spcBef>
                          <a:spcPts val="0"/>
                        </a:spcBef>
                        <a:spcAft>
                          <a:spcPts val="0"/>
                        </a:spcAft>
                      </a:pPr>
                      <a:r>
                        <a:rPr lang="en-US" sz="1100" kern="1200" dirty="0">
                          <a:solidFill>
                            <a:schemeClr val="tx1"/>
                          </a:solidFill>
                          <a:latin typeface="+mn-lt"/>
                          <a:ea typeface="Verdana" panose="020B0604030504040204" pitchFamily="34" charset="0"/>
                          <a:cs typeface="Verdana" panose="020B0604030504040204" pitchFamily="34" charset="0"/>
                        </a:rPr>
                        <a:t> Event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900" dirty="0">
                          <a:solidFill>
                            <a:schemeClr val="tx1"/>
                          </a:solidFill>
                          <a:effectLst/>
                          <a:latin typeface="+mn-lt"/>
                          <a:ea typeface="Tahoma" panose="020B0604030504040204" pitchFamily="34" charset="0"/>
                          <a:cs typeface="Tahom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0000"/>
                        </a:lnSpc>
                        <a:spcBef>
                          <a:spcPts val="0"/>
                        </a:spcBef>
                        <a:spcAft>
                          <a:spcPts val="0"/>
                        </a:spcAft>
                      </a:pPr>
                      <a:r>
                        <a:rPr lang="en-US" sz="1100" kern="1200" dirty="0">
                          <a:solidFill>
                            <a:schemeClr val="tx1"/>
                          </a:solidFill>
                          <a:latin typeface="+mn-lt"/>
                          <a:ea typeface="Verdana" panose="020B0604030504040204" pitchFamily="34" charset="0"/>
                          <a:cs typeface="Verdana" panose="020B0604030504040204" pitchFamily="34" charset="0"/>
                        </a:rPr>
                        <a:t> $            -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a:lnSpc>
                          <a:spcPct val="100000"/>
                        </a:lnSpc>
                        <a:spcBef>
                          <a:spcPts val="0"/>
                        </a:spcBef>
                        <a:spcAft>
                          <a:spcPts val="0"/>
                        </a:spcAft>
                      </a:pPr>
                      <a:r>
                        <a:rPr lang="en-US" sz="1100" kern="1200">
                          <a:solidFill>
                            <a:schemeClr val="tx1"/>
                          </a:solidFill>
                          <a:latin typeface="+mn-lt"/>
                          <a:ea typeface="Verdana" panose="020B0604030504040204" pitchFamily="34" charset="0"/>
                          <a:cs typeface="Verdan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algn="ctr">
                        <a:lnSpc>
                          <a:spcPct val="100000"/>
                        </a:lnSpc>
                      </a:pPr>
                      <a:r>
                        <a:rPr lang="en-US" sz="1100" kern="1200" dirty="0">
                          <a:solidFill>
                            <a:schemeClr val="tx1"/>
                          </a:solidFill>
                          <a:latin typeface="+mn-lt"/>
                          <a:ea typeface="Verdana" panose="020B0604030504040204" pitchFamily="34" charset="0"/>
                          <a:cs typeface="Verdana" panose="020B0604030504040204" pitchFamily="34" charset="0"/>
                        </a:rPr>
                        <a:t> $           -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a:lnSpc>
                          <a:spcPct val="100000"/>
                        </a:lnSpc>
                        <a:spcBef>
                          <a:spcPts val="0"/>
                        </a:spcBef>
                        <a:spcAft>
                          <a:spcPts val="0"/>
                        </a:spcAft>
                      </a:pPr>
                      <a:r>
                        <a:rPr lang="en-US" sz="1100" kern="1200">
                          <a:solidFill>
                            <a:schemeClr val="tx1"/>
                          </a:solidFill>
                          <a:latin typeface="+mn-lt"/>
                          <a:ea typeface="Verdana" panose="020B0604030504040204" pitchFamily="34" charset="0"/>
                          <a:cs typeface="Verdan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1100" kern="1200" dirty="0">
                          <a:solidFill>
                            <a:schemeClr val="tx1"/>
                          </a:solidFill>
                          <a:latin typeface="+mn-lt"/>
                          <a:ea typeface="Verdana" panose="020B0604030504040204" pitchFamily="34" charset="0"/>
                          <a:cs typeface="Verdana" panose="020B0604030504040204" pitchFamily="34" charset="0"/>
                        </a:rPr>
                        <a:t> $            -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0000"/>
                        </a:lnSpc>
                        <a:spcBef>
                          <a:spcPts val="0"/>
                        </a:spcBef>
                        <a:spcAft>
                          <a:spcPts val="0"/>
                        </a:spcAft>
                      </a:pPr>
                      <a:r>
                        <a:rPr lang="en-US" sz="1100" kern="1200" dirty="0">
                          <a:solidFill>
                            <a:schemeClr val="tx1"/>
                          </a:solidFill>
                          <a:latin typeface="+mn-lt"/>
                          <a:ea typeface="Verdana" panose="020B0604030504040204" pitchFamily="34" charset="0"/>
                          <a:cs typeface="Verdan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1100" kern="1200" dirty="0">
                          <a:solidFill>
                            <a:schemeClr val="tx1"/>
                          </a:solidFill>
                          <a:latin typeface="+mn-lt"/>
                          <a:ea typeface="Verdana" panose="020B0604030504040204" pitchFamily="34" charset="0"/>
                          <a:cs typeface="Verdana" panose="020B0604030504040204" pitchFamily="34" charset="0"/>
                        </a:rPr>
                        <a:t> $            -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0000"/>
                        </a:lnSpc>
                        <a:spcBef>
                          <a:spcPts val="0"/>
                        </a:spcBef>
                        <a:spcAft>
                          <a:spcPts val="0"/>
                        </a:spcAft>
                      </a:pPr>
                      <a:r>
                        <a:rPr lang="en-US" sz="1100" kern="1200" dirty="0">
                          <a:solidFill>
                            <a:schemeClr val="tx1"/>
                          </a:solidFill>
                          <a:latin typeface="+mn-lt"/>
                          <a:ea typeface="Verdana" panose="020B0604030504040204" pitchFamily="34" charset="0"/>
                          <a:cs typeface="Verdan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0000"/>
                        </a:lnSpc>
                        <a:spcBef>
                          <a:spcPts val="0"/>
                        </a:spcBef>
                        <a:spcAft>
                          <a:spcPts val="0"/>
                        </a:spcAft>
                      </a:pPr>
                      <a:r>
                        <a:rPr lang="en-US" sz="1100" kern="1200" dirty="0">
                          <a:solidFill>
                            <a:schemeClr val="tx1"/>
                          </a:solidFill>
                          <a:latin typeface="+mn-lt"/>
                          <a:ea typeface="Verdana" panose="020B0604030504040204" pitchFamily="34" charset="0"/>
                          <a:cs typeface="Verdana" panose="020B0604030504040204" pitchFamily="34" charset="0"/>
                        </a:rPr>
                        <a:t> $          -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0000"/>
                        </a:lnSpc>
                        <a:spcBef>
                          <a:spcPts val="0"/>
                        </a:spcBef>
                        <a:spcAft>
                          <a:spcPts val="0"/>
                        </a:spcAft>
                      </a:pPr>
                      <a:r>
                        <a:rPr lang="en-US" sz="900" dirty="0">
                          <a:solidFill>
                            <a:schemeClr val="tx1"/>
                          </a:solidFill>
                          <a:effectLst/>
                          <a:latin typeface="+mn-lt"/>
                          <a:ea typeface="Tahoma" panose="020B0604030504040204" pitchFamily="34" charset="0"/>
                          <a:cs typeface="Tahom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630755247"/>
                  </a:ext>
                </a:extLst>
              </a:tr>
              <a:tr h="341713">
                <a:tc>
                  <a:txBody>
                    <a:bodyPr/>
                    <a:lstStyle/>
                    <a:p>
                      <a:pPr marL="0" marR="0">
                        <a:lnSpc>
                          <a:spcPct val="100000"/>
                        </a:lnSpc>
                        <a:spcBef>
                          <a:spcPts val="0"/>
                        </a:spcBef>
                        <a:spcAft>
                          <a:spcPts val="0"/>
                        </a:spcAft>
                      </a:pPr>
                      <a:r>
                        <a:rPr lang="en-US" sz="1100" kern="1200" dirty="0">
                          <a:solidFill>
                            <a:schemeClr val="tx1"/>
                          </a:solidFill>
                          <a:latin typeface="+mn-lt"/>
                          <a:ea typeface="Verdana" panose="020B0604030504040204" pitchFamily="34" charset="0"/>
                          <a:cs typeface="Verdana" panose="020B0604030504040204" pitchFamily="34" charset="0"/>
                        </a:rPr>
                        <a:t>          1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900" dirty="0">
                          <a:solidFill>
                            <a:schemeClr val="tx1"/>
                          </a:solidFill>
                          <a:effectLst/>
                          <a:latin typeface="+mn-lt"/>
                          <a:ea typeface="Tahoma" panose="020B0604030504040204" pitchFamily="34" charset="0"/>
                          <a:cs typeface="Tahom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0000"/>
                        </a:lnSpc>
                        <a:spcBef>
                          <a:spcPts val="0"/>
                        </a:spcBef>
                        <a:spcAft>
                          <a:spcPts val="0"/>
                        </a:spcAft>
                      </a:pPr>
                      <a:r>
                        <a:rPr lang="en-US" sz="1100" kern="1200" dirty="0">
                          <a:solidFill>
                            <a:schemeClr val="tx1"/>
                          </a:solidFill>
                          <a:latin typeface="+mn-lt"/>
                          <a:ea typeface="Verdana" panose="020B0604030504040204" pitchFamily="34" charset="0"/>
                          <a:cs typeface="Verdana" panose="020B0604030504040204" pitchFamily="34" charset="0"/>
                        </a:rPr>
                        <a:t>      120,000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a:lnSpc>
                          <a:spcPct val="100000"/>
                        </a:lnSpc>
                        <a:spcBef>
                          <a:spcPts val="0"/>
                        </a:spcBef>
                        <a:spcAft>
                          <a:spcPts val="0"/>
                        </a:spcAft>
                      </a:pPr>
                      <a:r>
                        <a:rPr lang="en-US" sz="1100" kern="1200">
                          <a:solidFill>
                            <a:schemeClr val="tx1"/>
                          </a:solidFill>
                          <a:latin typeface="+mn-lt"/>
                          <a:ea typeface="Verdana" panose="020B0604030504040204" pitchFamily="34" charset="0"/>
                          <a:cs typeface="Verdan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algn="ctr">
                        <a:lnSpc>
                          <a:spcPct val="100000"/>
                        </a:lnSpc>
                      </a:pPr>
                      <a:r>
                        <a:rPr lang="en-US" sz="1100" kern="1200" dirty="0">
                          <a:solidFill>
                            <a:schemeClr val="tx1"/>
                          </a:solidFill>
                          <a:latin typeface="+mn-lt"/>
                          <a:ea typeface="Verdana" panose="020B0604030504040204" pitchFamily="34" charset="0"/>
                          <a:cs typeface="Verdan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a:lnSpc>
                          <a:spcPct val="100000"/>
                        </a:lnSpc>
                        <a:spcBef>
                          <a:spcPts val="0"/>
                        </a:spcBef>
                        <a:spcAft>
                          <a:spcPts val="0"/>
                        </a:spcAft>
                      </a:pPr>
                      <a:r>
                        <a:rPr lang="en-US" sz="1100" kern="1200" dirty="0">
                          <a:solidFill>
                            <a:schemeClr val="tx1"/>
                          </a:solidFill>
                          <a:latin typeface="+mn-lt"/>
                          <a:ea typeface="Verdana" panose="020B0604030504040204" pitchFamily="34" charset="0"/>
                          <a:cs typeface="Verdan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1100" kern="1200" dirty="0">
                          <a:solidFill>
                            <a:schemeClr val="tx1"/>
                          </a:solidFill>
                          <a:latin typeface="+mn-lt"/>
                          <a:ea typeface="Verdana" panose="020B0604030504040204" pitchFamily="34" charset="0"/>
                          <a:cs typeface="Verdan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0000"/>
                        </a:lnSpc>
                        <a:spcBef>
                          <a:spcPts val="0"/>
                        </a:spcBef>
                        <a:spcAft>
                          <a:spcPts val="0"/>
                        </a:spcAft>
                      </a:pPr>
                      <a:r>
                        <a:rPr lang="en-US" sz="1100" kern="1200">
                          <a:solidFill>
                            <a:schemeClr val="tx1"/>
                          </a:solidFill>
                          <a:latin typeface="+mn-lt"/>
                          <a:ea typeface="Verdana" panose="020B0604030504040204" pitchFamily="34" charset="0"/>
                          <a:cs typeface="Verdan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1100" kern="1200" dirty="0">
                          <a:solidFill>
                            <a:schemeClr val="tx1"/>
                          </a:solidFill>
                          <a:latin typeface="+mn-lt"/>
                          <a:ea typeface="Verdana" panose="020B0604030504040204" pitchFamily="34" charset="0"/>
                          <a:cs typeface="Verdana" panose="020B0604030504040204" pitchFamily="34" charset="0"/>
                        </a:rPr>
                        <a:t>      120,000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0000"/>
                        </a:lnSpc>
                        <a:spcBef>
                          <a:spcPts val="0"/>
                        </a:spcBef>
                        <a:spcAft>
                          <a:spcPts val="0"/>
                        </a:spcAft>
                      </a:pPr>
                      <a:r>
                        <a:rPr lang="en-US" sz="1100" kern="1200" dirty="0">
                          <a:solidFill>
                            <a:schemeClr val="tx1"/>
                          </a:solidFill>
                          <a:latin typeface="+mn-lt"/>
                          <a:ea typeface="Verdana" panose="020B0604030504040204" pitchFamily="34" charset="0"/>
                          <a:cs typeface="Verdan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0000"/>
                        </a:lnSpc>
                        <a:spcBef>
                          <a:spcPts val="0"/>
                        </a:spcBef>
                        <a:spcAft>
                          <a:spcPts val="0"/>
                        </a:spcAft>
                      </a:pPr>
                      <a:r>
                        <a:rPr lang="en-US" sz="1100" kern="1200">
                          <a:solidFill>
                            <a:schemeClr val="tx1"/>
                          </a:solidFill>
                          <a:latin typeface="+mn-lt"/>
                          <a:ea typeface="Verdana" panose="020B0604030504040204" pitchFamily="34" charset="0"/>
                          <a:cs typeface="Verdan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0000"/>
                        </a:lnSpc>
                        <a:spcBef>
                          <a:spcPts val="0"/>
                        </a:spcBef>
                        <a:spcAft>
                          <a:spcPts val="0"/>
                        </a:spcAft>
                      </a:pPr>
                      <a:r>
                        <a:rPr lang="en-US" sz="900" dirty="0">
                          <a:solidFill>
                            <a:schemeClr val="tx1"/>
                          </a:solidFill>
                          <a:effectLst/>
                          <a:latin typeface="+mn-lt"/>
                          <a:ea typeface="Tahoma" panose="020B0604030504040204" pitchFamily="34" charset="0"/>
                          <a:cs typeface="Tahom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393863109"/>
                  </a:ext>
                </a:extLst>
              </a:tr>
              <a:tr h="341713">
                <a:tc>
                  <a:txBody>
                    <a:bodyPr/>
                    <a:lstStyle/>
                    <a:p>
                      <a:pPr marL="0" marR="0">
                        <a:lnSpc>
                          <a:spcPct val="100000"/>
                        </a:lnSpc>
                        <a:spcBef>
                          <a:spcPts val="0"/>
                        </a:spcBef>
                        <a:spcAft>
                          <a:spcPts val="0"/>
                        </a:spcAft>
                      </a:pPr>
                      <a:r>
                        <a:rPr lang="en-US" sz="1100" kern="1200">
                          <a:solidFill>
                            <a:schemeClr val="tx1"/>
                          </a:solidFill>
                          <a:latin typeface="+mn-lt"/>
                          <a:ea typeface="Verdana" panose="020B0604030504040204" pitchFamily="34" charset="0"/>
                          <a:cs typeface="Verdana" panose="020B0604030504040204" pitchFamily="34" charset="0"/>
                        </a:rPr>
                        <a:t>          2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900" dirty="0">
                          <a:solidFill>
                            <a:schemeClr val="tx1"/>
                          </a:solidFill>
                          <a:effectLst/>
                          <a:latin typeface="+mn-lt"/>
                          <a:ea typeface="Tahoma" panose="020B0604030504040204" pitchFamily="34" charset="0"/>
                          <a:cs typeface="Tahom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0000"/>
                        </a:lnSpc>
                        <a:spcBef>
                          <a:spcPts val="0"/>
                        </a:spcBef>
                        <a:spcAft>
                          <a:spcPts val="0"/>
                        </a:spcAft>
                      </a:pPr>
                      <a:r>
                        <a:rPr lang="en-US" sz="1100" kern="1200" dirty="0">
                          <a:solidFill>
                            <a:schemeClr val="tx1"/>
                          </a:solidFill>
                          <a:latin typeface="+mn-lt"/>
                          <a:ea typeface="Verdana" panose="020B0604030504040204" pitchFamily="34" charset="0"/>
                          <a:cs typeface="Verdana" panose="020B0604030504040204" pitchFamily="34" charset="0"/>
                        </a:rPr>
                        <a:t>      400,000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a:lnSpc>
                          <a:spcPct val="100000"/>
                        </a:lnSpc>
                        <a:spcBef>
                          <a:spcPts val="0"/>
                        </a:spcBef>
                        <a:spcAft>
                          <a:spcPts val="0"/>
                        </a:spcAft>
                      </a:pPr>
                      <a:r>
                        <a:rPr lang="en-US" sz="1100" kern="1200">
                          <a:solidFill>
                            <a:schemeClr val="tx1"/>
                          </a:solidFill>
                          <a:latin typeface="+mn-lt"/>
                          <a:ea typeface="Verdana" panose="020B0604030504040204" pitchFamily="34" charset="0"/>
                          <a:cs typeface="Verdan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algn="ctr">
                        <a:lnSpc>
                          <a:spcPct val="100000"/>
                        </a:lnSpc>
                      </a:pPr>
                      <a:r>
                        <a:rPr lang="en-US" sz="1100" kern="1200">
                          <a:solidFill>
                            <a:schemeClr val="tx1"/>
                          </a:solidFill>
                          <a:latin typeface="+mn-lt"/>
                          <a:ea typeface="Verdana" panose="020B0604030504040204" pitchFamily="34" charset="0"/>
                          <a:cs typeface="Verdan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a:lnSpc>
                          <a:spcPct val="100000"/>
                        </a:lnSpc>
                        <a:spcBef>
                          <a:spcPts val="0"/>
                        </a:spcBef>
                        <a:spcAft>
                          <a:spcPts val="0"/>
                        </a:spcAft>
                      </a:pPr>
                      <a:r>
                        <a:rPr lang="en-US" sz="1100" kern="1200">
                          <a:solidFill>
                            <a:schemeClr val="tx1"/>
                          </a:solidFill>
                          <a:latin typeface="+mn-lt"/>
                          <a:ea typeface="Verdana" panose="020B0604030504040204" pitchFamily="34" charset="0"/>
                          <a:cs typeface="Verdan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1100" kern="1200" dirty="0">
                          <a:solidFill>
                            <a:schemeClr val="tx1"/>
                          </a:solidFill>
                          <a:latin typeface="+mn-lt"/>
                          <a:ea typeface="Verdana" panose="020B0604030504040204" pitchFamily="34" charset="0"/>
                          <a:cs typeface="Verdana" panose="020B0604030504040204" pitchFamily="34" charset="0"/>
                        </a:rPr>
                        <a:t>       400,000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0000"/>
                        </a:lnSpc>
                        <a:spcBef>
                          <a:spcPts val="0"/>
                        </a:spcBef>
                        <a:spcAft>
                          <a:spcPts val="0"/>
                        </a:spcAft>
                      </a:pPr>
                      <a:r>
                        <a:rPr lang="en-US" sz="1100" kern="1200">
                          <a:solidFill>
                            <a:schemeClr val="tx1"/>
                          </a:solidFill>
                          <a:latin typeface="+mn-lt"/>
                          <a:ea typeface="Verdana" panose="020B0604030504040204" pitchFamily="34" charset="0"/>
                          <a:cs typeface="Verdan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1100" kern="1200" dirty="0">
                          <a:solidFill>
                            <a:schemeClr val="tx1"/>
                          </a:solidFill>
                          <a:latin typeface="+mn-lt"/>
                          <a:ea typeface="Verdana" panose="020B0604030504040204" pitchFamily="34" charset="0"/>
                          <a:cs typeface="Verdan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0000"/>
                        </a:lnSpc>
                        <a:spcBef>
                          <a:spcPts val="0"/>
                        </a:spcBef>
                        <a:spcAft>
                          <a:spcPts val="0"/>
                        </a:spcAft>
                      </a:pPr>
                      <a:r>
                        <a:rPr lang="en-US" sz="1100" kern="1200">
                          <a:solidFill>
                            <a:schemeClr val="tx1"/>
                          </a:solidFill>
                          <a:latin typeface="+mn-lt"/>
                          <a:ea typeface="Verdana" panose="020B0604030504040204" pitchFamily="34" charset="0"/>
                          <a:cs typeface="Verdan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0000"/>
                        </a:lnSpc>
                        <a:spcBef>
                          <a:spcPts val="0"/>
                        </a:spcBef>
                        <a:spcAft>
                          <a:spcPts val="0"/>
                        </a:spcAft>
                      </a:pPr>
                      <a:r>
                        <a:rPr lang="en-US" sz="1100" kern="1200" dirty="0">
                          <a:solidFill>
                            <a:schemeClr val="tx1"/>
                          </a:solidFill>
                          <a:latin typeface="+mn-lt"/>
                          <a:ea typeface="Verdana" panose="020B0604030504040204" pitchFamily="34" charset="0"/>
                          <a:cs typeface="Verdan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0000"/>
                        </a:lnSpc>
                        <a:spcBef>
                          <a:spcPts val="0"/>
                        </a:spcBef>
                        <a:spcAft>
                          <a:spcPts val="0"/>
                        </a:spcAft>
                      </a:pPr>
                      <a:r>
                        <a:rPr lang="en-US" sz="900" dirty="0">
                          <a:solidFill>
                            <a:schemeClr val="tx1"/>
                          </a:solidFill>
                          <a:effectLst/>
                          <a:latin typeface="+mn-lt"/>
                          <a:ea typeface="Tahoma" panose="020B0604030504040204" pitchFamily="34" charset="0"/>
                          <a:cs typeface="Tahom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922682494"/>
                  </a:ext>
                </a:extLst>
              </a:tr>
              <a:tr h="341713">
                <a:tc>
                  <a:txBody>
                    <a:bodyPr/>
                    <a:lstStyle/>
                    <a:p>
                      <a:pPr marL="0" marR="0">
                        <a:lnSpc>
                          <a:spcPct val="100000"/>
                        </a:lnSpc>
                        <a:spcBef>
                          <a:spcPts val="0"/>
                        </a:spcBef>
                        <a:spcAft>
                          <a:spcPts val="0"/>
                        </a:spcAft>
                      </a:pPr>
                      <a:r>
                        <a:rPr lang="en-US" sz="1100" kern="1200">
                          <a:solidFill>
                            <a:schemeClr val="tx1"/>
                          </a:solidFill>
                          <a:latin typeface="+mn-lt"/>
                          <a:ea typeface="Verdana" panose="020B0604030504040204" pitchFamily="34" charset="0"/>
                          <a:cs typeface="Verdana" panose="020B0604030504040204" pitchFamily="34" charset="0"/>
                        </a:rPr>
                        <a:t>          3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900" dirty="0">
                          <a:solidFill>
                            <a:schemeClr val="tx1"/>
                          </a:solidFill>
                          <a:effectLst/>
                          <a:latin typeface="+mn-lt"/>
                          <a:ea typeface="Tahoma" panose="020B0604030504040204" pitchFamily="34" charset="0"/>
                          <a:cs typeface="Tahom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0000"/>
                        </a:lnSpc>
                        <a:spcBef>
                          <a:spcPts val="0"/>
                        </a:spcBef>
                        <a:spcAft>
                          <a:spcPts val="0"/>
                        </a:spcAft>
                      </a:pPr>
                      <a:r>
                        <a:rPr lang="en-US" sz="1100" kern="1200" dirty="0">
                          <a:solidFill>
                            <a:schemeClr val="tx1"/>
                          </a:solidFill>
                          <a:latin typeface="+mn-lt"/>
                          <a:ea typeface="Verdana" panose="020B0604030504040204" pitchFamily="34" charset="0"/>
                          <a:cs typeface="Verdana" panose="020B0604030504040204" pitchFamily="34" charset="0"/>
                        </a:rPr>
                        <a:t>     (500,000)</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a:lnSpc>
                          <a:spcPct val="100000"/>
                        </a:lnSpc>
                        <a:spcBef>
                          <a:spcPts val="0"/>
                        </a:spcBef>
                        <a:spcAft>
                          <a:spcPts val="0"/>
                        </a:spcAft>
                      </a:pPr>
                      <a:r>
                        <a:rPr lang="en-US" sz="1100" kern="1200" dirty="0">
                          <a:solidFill>
                            <a:schemeClr val="tx1"/>
                          </a:solidFill>
                          <a:latin typeface="+mn-lt"/>
                          <a:ea typeface="Verdana" panose="020B0604030504040204" pitchFamily="34" charset="0"/>
                          <a:cs typeface="Verdan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algn="ctr">
                        <a:lnSpc>
                          <a:spcPct val="100000"/>
                        </a:lnSpc>
                      </a:pPr>
                      <a:r>
                        <a:rPr lang="en-US" sz="1100" kern="1200" dirty="0">
                          <a:solidFill>
                            <a:schemeClr val="tx1"/>
                          </a:solidFill>
                          <a:latin typeface="+mn-lt"/>
                          <a:ea typeface="Verdana" panose="020B0604030504040204" pitchFamily="34" charset="0"/>
                          <a:cs typeface="Verdana" panose="020B0604030504040204" pitchFamily="34" charset="0"/>
                        </a:rPr>
                        <a:t>       500,000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a:lnSpc>
                          <a:spcPct val="100000"/>
                        </a:lnSpc>
                        <a:spcBef>
                          <a:spcPts val="0"/>
                        </a:spcBef>
                        <a:spcAft>
                          <a:spcPts val="0"/>
                        </a:spcAft>
                      </a:pPr>
                      <a:r>
                        <a:rPr lang="en-US" sz="1100" kern="1200">
                          <a:solidFill>
                            <a:schemeClr val="tx1"/>
                          </a:solidFill>
                          <a:latin typeface="+mn-lt"/>
                          <a:ea typeface="Verdana" panose="020B0604030504040204" pitchFamily="34" charset="0"/>
                          <a:cs typeface="Verdan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1100" kern="1200" dirty="0">
                          <a:solidFill>
                            <a:schemeClr val="tx1"/>
                          </a:solidFill>
                          <a:latin typeface="+mn-lt"/>
                          <a:ea typeface="Verdana" panose="020B0604030504040204" pitchFamily="34" charset="0"/>
                          <a:cs typeface="Verdan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0000"/>
                        </a:lnSpc>
                        <a:spcBef>
                          <a:spcPts val="0"/>
                        </a:spcBef>
                        <a:spcAft>
                          <a:spcPts val="0"/>
                        </a:spcAft>
                      </a:pPr>
                      <a:r>
                        <a:rPr lang="en-US" sz="1100" kern="1200" dirty="0">
                          <a:solidFill>
                            <a:schemeClr val="tx1"/>
                          </a:solidFill>
                          <a:latin typeface="+mn-lt"/>
                          <a:ea typeface="Verdana" panose="020B0604030504040204" pitchFamily="34" charset="0"/>
                          <a:cs typeface="Verdan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1100" kern="1200" dirty="0">
                          <a:solidFill>
                            <a:schemeClr val="tx1"/>
                          </a:solidFill>
                          <a:latin typeface="+mn-lt"/>
                          <a:ea typeface="Verdana" panose="020B0604030504040204" pitchFamily="34" charset="0"/>
                          <a:cs typeface="Verdan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0000"/>
                        </a:lnSpc>
                        <a:spcBef>
                          <a:spcPts val="0"/>
                        </a:spcBef>
                        <a:spcAft>
                          <a:spcPts val="0"/>
                        </a:spcAft>
                      </a:pPr>
                      <a:r>
                        <a:rPr lang="en-US" sz="1100" kern="1200">
                          <a:solidFill>
                            <a:schemeClr val="tx1"/>
                          </a:solidFill>
                          <a:latin typeface="+mn-lt"/>
                          <a:ea typeface="Verdana" panose="020B0604030504040204" pitchFamily="34" charset="0"/>
                          <a:cs typeface="Verdan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0000"/>
                        </a:lnSpc>
                        <a:spcBef>
                          <a:spcPts val="0"/>
                        </a:spcBef>
                        <a:spcAft>
                          <a:spcPts val="0"/>
                        </a:spcAft>
                      </a:pPr>
                      <a:r>
                        <a:rPr lang="en-US" sz="1100" kern="1200" dirty="0">
                          <a:solidFill>
                            <a:schemeClr val="tx1"/>
                          </a:solidFill>
                          <a:latin typeface="+mn-lt"/>
                          <a:ea typeface="Verdana" panose="020B0604030504040204" pitchFamily="34" charset="0"/>
                          <a:cs typeface="Verdan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0000"/>
                        </a:lnSpc>
                        <a:spcBef>
                          <a:spcPts val="0"/>
                        </a:spcBef>
                        <a:spcAft>
                          <a:spcPts val="0"/>
                        </a:spcAft>
                      </a:pPr>
                      <a:r>
                        <a:rPr lang="en-US" sz="900" dirty="0">
                          <a:solidFill>
                            <a:schemeClr val="tx1"/>
                          </a:solidFill>
                          <a:effectLst/>
                          <a:latin typeface="+mn-lt"/>
                          <a:ea typeface="Tahoma" panose="020B0604030504040204" pitchFamily="34" charset="0"/>
                          <a:cs typeface="Tahom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548989986"/>
                  </a:ext>
                </a:extLst>
              </a:tr>
              <a:tr h="225951">
                <a:tc>
                  <a:txBody>
                    <a:bodyPr/>
                    <a:lstStyle/>
                    <a:p>
                      <a:pPr marL="0" marR="0">
                        <a:lnSpc>
                          <a:spcPct val="100000"/>
                        </a:lnSpc>
                        <a:spcBef>
                          <a:spcPts val="0"/>
                        </a:spcBef>
                        <a:spcAft>
                          <a:spcPts val="0"/>
                        </a:spcAft>
                      </a:pPr>
                      <a:r>
                        <a:rPr lang="en-US" sz="1100" kern="1200" dirty="0">
                          <a:solidFill>
                            <a:schemeClr val="tx1"/>
                          </a:solidFill>
                          <a:latin typeface="+mn-lt"/>
                          <a:ea typeface="Verdana" panose="020B0604030504040204" pitchFamily="34" charset="0"/>
                          <a:cs typeface="Verdana" panose="020B0604030504040204" pitchFamily="34" charset="0"/>
                        </a:rPr>
                        <a:t>4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900" dirty="0">
                          <a:solidFill>
                            <a:schemeClr val="tx1"/>
                          </a:solidFill>
                          <a:effectLst/>
                          <a:latin typeface="+mn-lt"/>
                          <a:ea typeface="Tahoma" panose="020B0604030504040204" pitchFamily="34" charset="0"/>
                          <a:cs typeface="Tahom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0000"/>
                        </a:lnSpc>
                        <a:spcBef>
                          <a:spcPts val="0"/>
                        </a:spcBef>
                        <a:spcAft>
                          <a:spcPts val="0"/>
                        </a:spcAft>
                      </a:pPr>
                      <a:r>
                        <a:rPr lang="en-US" sz="1100" kern="1200" dirty="0">
                          <a:solidFill>
                            <a:schemeClr val="tx1"/>
                          </a:solidFill>
                          <a:latin typeface="+mn-lt"/>
                          <a:ea typeface="Verdana" panose="020B0604030504040204" pitchFamily="34" charset="0"/>
                          <a:cs typeface="Verdana" panose="020B0604030504040204" pitchFamily="34" charset="0"/>
                        </a:rPr>
                        <a:t>        85,000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a:lnSpc>
                          <a:spcPct val="100000"/>
                        </a:lnSpc>
                        <a:spcBef>
                          <a:spcPts val="0"/>
                        </a:spcBef>
                        <a:spcAft>
                          <a:spcPts val="0"/>
                        </a:spcAft>
                      </a:pPr>
                      <a:r>
                        <a:rPr lang="en-US" sz="1100" kern="1200" dirty="0">
                          <a:solidFill>
                            <a:schemeClr val="tx1"/>
                          </a:solidFill>
                          <a:latin typeface="+mn-lt"/>
                          <a:ea typeface="Verdana" panose="020B0604030504040204" pitchFamily="34" charset="0"/>
                          <a:cs typeface="Verdan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algn="ctr">
                        <a:lnSpc>
                          <a:spcPct val="100000"/>
                        </a:lnSpc>
                      </a:pPr>
                      <a:r>
                        <a:rPr lang="en-US" sz="1100" kern="1200" dirty="0">
                          <a:solidFill>
                            <a:schemeClr val="tx1"/>
                          </a:solidFill>
                          <a:latin typeface="+mn-lt"/>
                          <a:ea typeface="Verdana" panose="020B0604030504040204" pitchFamily="34" charset="0"/>
                          <a:cs typeface="Verdan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a:lnSpc>
                          <a:spcPct val="100000"/>
                        </a:lnSpc>
                        <a:spcBef>
                          <a:spcPts val="0"/>
                        </a:spcBef>
                        <a:spcAft>
                          <a:spcPts val="0"/>
                        </a:spcAft>
                      </a:pPr>
                      <a:r>
                        <a:rPr lang="en-US" sz="1100" kern="1200">
                          <a:solidFill>
                            <a:schemeClr val="tx1"/>
                          </a:solidFill>
                          <a:latin typeface="+mn-lt"/>
                          <a:ea typeface="Verdana" panose="020B0604030504040204" pitchFamily="34" charset="0"/>
                          <a:cs typeface="Verdan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1100" kern="1200">
                          <a:solidFill>
                            <a:schemeClr val="tx1"/>
                          </a:solidFill>
                          <a:latin typeface="+mn-lt"/>
                          <a:ea typeface="Verdana" panose="020B0604030504040204" pitchFamily="34" charset="0"/>
                          <a:cs typeface="Verdan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0000"/>
                        </a:lnSpc>
                        <a:spcBef>
                          <a:spcPts val="0"/>
                        </a:spcBef>
                        <a:spcAft>
                          <a:spcPts val="0"/>
                        </a:spcAft>
                      </a:pPr>
                      <a:r>
                        <a:rPr lang="en-US" sz="1100" kern="1200">
                          <a:solidFill>
                            <a:schemeClr val="tx1"/>
                          </a:solidFill>
                          <a:latin typeface="+mn-lt"/>
                          <a:ea typeface="Verdana" panose="020B0604030504040204" pitchFamily="34" charset="0"/>
                          <a:cs typeface="Verdan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1100" kern="1200" dirty="0">
                          <a:solidFill>
                            <a:schemeClr val="tx1"/>
                          </a:solidFill>
                          <a:latin typeface="+mn-lt"/>
                          <a:ea typeface="Verdana" panose="020B0604030504040204" pitchFamily="34" charset="0"/>
                          <a:cs typeface="Verdan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0000"/>
                        </a:lnSpc>
                        <a:spcBef>
                          <a:spcPts val="0"/>
                        </a:spcBef>
                        <a:spcAft>
                          <a:spcPts val="0"/>
                        </a:spcAft>
                      </a:pPr>
                      <a:r>
                        <a:rPr lang="en-US" sz="1100" kern="1200">
                          <a:solidFill>
                            <a:schemeClr val="tx1"/>
                          </a:solidFill>
                          <a:latin typeface="+mn-lt"/>
                          <a:ea typeface="Verdana" panose="020B0604030504040204" pitchFamily="34" charset="0"/>
                          <a:cs typeface="Verdan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0000"/>
                        </a:lnSpc>
                        <a:spcBef>
                          <a:spcPts val="0"/>
                        </a:spcBef>
                        <a:spcAft>
                          <a:spcPts val="0"/>
                        </a:spcAft>
                      </a:pPr>
                      <a:r>
                        <a:rPr lang="en-US" sz="1100" kern="1200" dirty="0">
                          <a:solidFill>
                            <a:schemeClr val="tx1"/>
                          </a:solidFill>
                          <a:latin typeface="+mn-lt"/>
                          <a:ea typeface="Verdana" panose="020B0604030504040204" pitchFamily="34" charset="0"/>
                          <a:cs typeface="Verdana" panose="020B0604030504040204" pitchFamily="34" charset="0"/>
                        </a:rPr>
                        <a:t>      85,000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0000"/>
                        </a:lnSpc>
                        <a:spcBef>
                          <a:spcPts val="0"/>
                        </a:spcBef>
                        <a:spcAft>
                          <a:spcPts val="0"/>
                        </a:spcAft>
                      </a:pPr>
                      <a:r>
                        <a:rPr lang="en-US" sz="1100" b="1" kern="1200" dirty="0">
                          <a:solidFill>
                            <a:srgbClr val="0070C0"/>
                          </a:solidFill>
                          <a:latin typeface="+mn-lt"/>
                          <a:ea typeface="Verdana" panose="020B0604030504040204" pitchFamily="34" charset="0"/>
                          <a:cs typeface="Verdana" panose="020B0604030504040204" pitchFamily="34" charset="0"/>
                        </a:rPr>
                        <a:t> Revenue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317431013"/>
                  </a:ext>
                </a:extLst>
              </a:tr>
              <a:tr h="341713">
                <a:tc>
                  <a:txBody>
                    <a:bodyPr/>
                    <a:lstStyle/>
                    <a:p>
                      <a:pPr marL="0" marR="0">
                        <a:lnSpc>
                          <a:spcPct val="100000"/>
                        </a:lnSpc>
                        <a:spcBef>
                          <a:spcPts val="0"/>
                        </a:spcBef>
                        <a:spcAft>
                          <a:spcPts val="0"/>
                        </a:spcAft>
                      </a:pPr>
                      <a:r>
                        <a:rPr lang="en-US" sz="1100" kern="1200">
                          <a:solidFill>
                            <a:schemeClr val="tx1"/>
                          </a:solidFill>
                          <a:latin typeface="+mn-lt"/>
                          <a:ea typeface="Verdana" panose="020B0604030504040204" pitchFamily="34" charset="0"/>
                          <a:cs typeface="Verdana" panose="020B0604030504040204" pitchFamily="34" charset="0"/>
                        </a:rPr>
                        <a:t>          5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900" dirty="0">
                          <a:solidFill>
                            <a:schemeClr val="tx1"/>
                          </a:solidFill>
                          <a:effectLst/>
                          <a:latin typeface="+mn-lt"/>
                          <a:ea typeface="Tahoma" panose="020B0604030504040204" pitchFamily="34" charset="0"/>
                          <a:cs typeface="Tahom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0000"/>
                        </a:lnSpc>
                        <a:spcBef>
                          <a:spcPts val="0"/>
                        </a:spcBef>
                        <a:spcAft>
                          <a:spcPts val="0"/>
                        </a:spcAft>
                      </a:pPr>
                      <a:r>
                        <a:rPr lang="en-US" sz="1100" kern="1200">
                          <a:solidFill>
                            <a:schemeClr val="tx1"/>
                          </a:solidFill>
                          <a:latin typeface="+mn-lt"/>
                          <a:ea typeface="Verdana" panose="020B0604030504040204" pitchFamily="34" charset="0"/>
                          <a:cs typeface="Verdana" panose="020B0604030504040204" pitchFamily="34" charset="0"/>
                        </a:rPr>
                        <a:t>       (50,000)</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a:lnSpc>
                          <a:spcPct val="100000"/>
                        </a:lnSpc>
                        <a:spcBef>
                          <a:spcPts val="0"/>
                        </a:spcBef>
                        <a:spcAft>
                          <a:spcPts val="0"/>
                        </a:spcAft>
                      </a:pPr>
                      <a:r>
                        <a:rPr lang="en-US" sz="1100" kern="1200" dirty="0">
                          <a:solidFill>
                            <a:schemeClr val="tx1"/>
                          </a:solidFill>
                          <a:latin typeface="+mn-lt"/>
                          <a:ea typeface="Verdana" panose="020B0604030504040204" pitchFamily="34" charset="0"/>
                          <a:cs typeface="Verdan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algn="ctr">
                        <a:lnSpc>
                          <a:spcPct val="100000"/>
                        </a:lnSpc>
                      </a:pPr>
                      <a:r>
                        <a:rPr lang="en-US" sz="1100" kern="1200">
                          <a:solidFill>
                            <a:schemeClr val="tx1"/>
                          </a:solidFill>
                          <a:latin typeface="+mn-lt"/>
                          <a:ea typeface="Verdana" panose="020B0604030504040204" pitchFamily="34" charset="0"/>
                          <a:cs typeface="Verdan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a:lnSpc>
                          <a:spcPct val="100000"/>
                        </a:lnSpc>
                        <a:spcBef>
                          <a:spcPts val="0"/>
                        </a:spcBef>
                        <a:spcAft>
                          <a:spcPts val="0"/>
                        </a:spcAft>
                      </a:pPr>
                      <a:r>
                        <a:rPr lang="en-US" sz="1100" kern="1200">
                          <a:solidFill>
                            <a:schemeClr val="tx1"/>
                          </a:solidFill>
                          <a:latin typeface="+mn-lt"/>
                          <a:ea typeface="Verdana" panose="020B0604030504040204" pitchFamily="34" charset="0"/>
                          <a:cs typeface="Verdan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1100" kern="1200">
                          <a:solidFill>
                            <a:schemeClr val="tx1"/>
                          </a:solidFill>
                          <a:latin typeface="+mn-lt"/>
                          <a:ea typeface="Verdana" panose="020B0604030504040204" pitchFamily="34" charset="0"/>
                          <a:cs typeface="Verdan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0000"/>
                        </a:lnSpc>
                        <a:spcBef>
                          <a:spcPts val="0"/>
                        </a:spcBef>
                        <a:spcAft>
                          <a:spcPts val="0"/>
                        </a:spcAft>
                      </a:pPr>
                      <a:r>
                        <a:rPr lang="en-US" sz="1100" kern="1200">
                          <a:solidFill>
                            <a:schemeClr val="tx1"/>
                          </a:solidFill>
                          <a:latin typeface="+mn-lt"/>
                          <a:ea typeface="Verdana" panose="020B0604030504040204" pitchFamily="34" charset="0"/>
                          <a:cs typeface="Verdan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1100" kern="1200" dirty="0">
                          <a:solidFill>
                            <a:schemeClr val="tx1"/>
                          </a:solidFill>
                          <a:latin typeface="+mn-lt"/>
                          <a:ea typeface="Verdana" panose="020B0604030504040204" pitchFamily="34" charset="0"/>
                          <a:cs typeface="Verdan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0000"/>
                        </a:lnSpc>
                        <a:spcBef>
                          <a:spcPts val="0"/>
                        </a:spcBef>
                        <a:spcAft>
                          <a:spcPts val="0"/>
                        </a:spcAft>
                      </a:pPr>
                      <a:r>
                        <a:rPr lang="en-US" sz="1100" kern="1200" dirty="0">
                          <a:solidFill>
                            <a:schemeClr val="tx1"/>
                          </a:solidFill>
                          <a:latin typeface="+mn-lt"/>
                          <a:ea typeface="Verdana" panose="020B0604030504040204" pitchFamily="34" charset="0"/>
                          <a:cs typeface="Verdan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0000"/>
                        </a:lnSpc>
                        <a:spcBef>
                          <a:spcPts val="0"/>
                        </a:spcBef>
                        <a:spcAft>
                          <a:spcPts val="0"/>
                        </a:spcAft>
                      </a:pPr>
                      <a:r>
                        <a:rPr lang="en-US" sz="1100" kern="1200" dirty="0">
                          <a:solidFill>
                            <a:schemeClr val="tx1"/>
                          </a:solidFill>
                          <a:latin typeface="+mn-lt"/>
                          <a:ea typeface="Verdana" panose="020B0604030504040204" pitchFamily="34" charset="0"/>
                          <a:cs typeface="Verdana" panose="020B0604030504040204" pitchFamily="34" charset="0"/>
                        </a:rPr>
                        <a:t>     (50,000)</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0000"/>
                        </a:lnSpc>
                        <a:spcBef>
                          <a:spcPts val="0"/>
                        </a:spcBef>
                        <a:spcAft>
                          <a:spcPts val="0"/>
                        </a:spcAft>
                      </a:pPr>
                      <a:r>
                        <a:rPr lang="en-US" sz="1100" b="1" kern="1200" dirty="0">
                          <a:solidFill>
                            <a:srgbClr val="0070C0"/>
                          </a:solidFill>
                          <a:latin typeface="+mn-lt"/>
                          <a:ea typeface="Verdana" panose="020B0604030504040204" pitchFamily="34" charset="0"/>
                          <a:cs typeface="Verdana" panose="020B0604030504040204" pitchFamily="34" charset="0"/>
                        </a:rPr>
                        <a:t> Expense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28119746"/>
                  </a:ext>
                </a:extLst>
              </a:tr>
              <a:tr h="341713">
                <a:tc>
                  <a:txBody>
                    <a:bodyPr/>
                    <a:lstStyle/>
                    <a:p>
                      <a:pPr marL="0" marR="0">
                        <a:lnSpc>
                          <a:spcPct val="100000"/>
                        </a:lnSpc>
                        <a:spcBef>
                          <a:spcPts val="0"/>
                        </a:spcBef>
                        <a:spcAft>
                          <a:spcPts val="0"/>
                        </a:spcAft>
                      </a:pPr>
                      <a:r>
                        <a:rPr lang="en-US" sz="1100" kern="1200">
                          <a:solidFill>
                            <a:schemeClr val="tx1"/>
                          </a:solidFill>
                          <a:latin typeface="+mn-lt"/>
                          <a:ea typeface="Verdana" panose="020B0604030504040204" pitchFamily="34" charset="0"/>
                          <a:cs typeface="Verdana" panose="020B0604030504040204" pitchFamily="34" charset="0"/>
                        </a:rPr>
                        <a:t>          6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900" dirty="0">
                          <a:solidFill>
                            <a:schemeClr val="tx1"/>
                          </a:solidFill>
                          <a:effectLst/>
                          <a:latin typeface="+mn-lt"/>
                          <a:ea typeface="Tahoma" panose="020B0604030504040204" pitchFamily="34" charset="0"/>
                          <a:cs typeface="Tahom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0000"/>
                        </a:lnSpc>
                        <a:spcBef>
                          <a:spcPts val="0"/>
                        </a:spcBef>
                        <a:spcAft>
                          <a:spcPts val="0"/>
                        </a:spcAft>
                      </a:pPr>
                      <a:r>
                        <a:rPr lang="en-US" sz="1100" kern="1200">
                          <a:solidFill>
                            <a:schemeClr val="tx1"/>
                          </a:solidFill>
                          <a:latin typeface="+mn-lt"/>
                          <a:ea typeface="Verdana" panose="020B0604030504040204" pitchFamily="34" charset="0"/>
                          <a:cs typeface="Verdana" panose="020B0604030504040204" pitchFamily="34" charset="0"/>
                        </a:rPr>
                        <a:t>         (4,000)</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a:lnSpc>
                          <a:spcPct val="100000"/>
                        </a:lnSpc>
                        <a:spcBef>
                          <a:spcPts val="0"/>
                        </a:spcBef>
                        <a:spcAft>
                          <a:spcPts val="0"/>
                        </a:spcAft>
                      </a:pPr>
                      <a:r>
                        <a:rPr lang="en-US" sz="1100" kern="1200" dirty="0">
                          <a:solidFill>
                            <a:schemeClr val="tx1"/>
                          </a:solidFill>
                          <a:latin typeface="+mn-lt"/>
                          <a:ea typeface="Verdana" panose="020B0604030504040204" pitchFamily="34" charset="0"/>
                          <a:cs typeface="Verdan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algn="ctr">
                        <a:lnSpc>
                          <a:spcPct val="100000"/>
                        </a:lnSpc>
                      </a:pPr>
                      <a:r>
                        <a:rPr lang="en-US" sz="1100" kern="1200" dirty="0">
                          <a:solidFill>
                            <a:schemeClr val="tx1"/>
                          </a:solidFill>
                          <a:latin typeface="+mn-lt"/>
                          <a:ea typeface="Verdana" panose="020B0604030504040204" pitchFamily="34" charset="0"/>
                          <a:cs typeface="Verdan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a:lnSpc>
                          <a:spcPct val="100000"/>
                        </a:lnSpc>
                        <a:spcBef>
                          <a:spcPts val="0"/>
                        </a:spcBef>
                        <a:spcAft>
                          <a:spcPts val="0"/>
                        </a:spcAft>
                      </a:pPr>
                      <a:r>
                        <a:rPr lang="en-US" sz="1100" kern="1200">
                          <a:solidFill>
                            <a:schemeClr val="tx1"/>
                          </a:solidFill>
                          <a:latin typeface="+mn-lt"/>
                          <a:ea typeface="Verdana" panose="020B0604030504040204" pitchFamily="34" charset="0"/>
                          <a:cs typeface="Verdan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1100" kern="1200">
                          <a:solidFill>
                            <a:schemeClr val="tx1"/>
                          </a:solidFill>
                          <a:latin typeface="+mn-lt"/>
                          <a:ea typeface="Verdana" panose="020B0604030504040204" pitchFamily="34" charset="0"/>
                          <a:cs typeface="Verdan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0000"/>
                        </a:lnSpc>
                        <a:spcBef>
                          <a:spcPts val="0"/>
                        </a:spcBef>
                        <a:spcAft>
                          <a:spcPts val="0"/>
                        </a:spcAft>
                      </a:pPr>
                      <a:r>
                        <a:rPr lang="en-US" sz="1100" kern="1200">
                          <a:solidFill>
                            <a:schemeClr val="tx1"/>
                          </a:solidFill>
                          <a:latin typeface="+mn-lt"/>
                          <a:ea typeface="Verdana" panose="020B0604030504040204" pitchFamily="34" charset="0"/>
                          <a:cs typeface="Verdan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1100" kern="1200" dirty="0">
                          <a:solidFill>
                            <a:schemeClr val="tx1"/>
                          </a:solidFill>
                          <a:latin typeface="+mn-lt"/>
                          <a:ea typeface="Verdana" panose="020B0604030504040204" pitchFamily="34" charset="0"/>
                          <a:cs typeface="Verdan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0000"/>
                        </a:lnSpc>
                        <a:spcBef>
                          <a:spcPts val="0"/>
                        </a:spcBef>
                        <a:spcAft>
                          <a:spcPts val="0"/>
                        </a:spcAft>
                      </a:pPr>
                      <a:r>
                        <a:rPr lang="en-US" sz="1100" kern="1200" dirty="0">
                          <a:solidFill>
                            <a:schemeClr val="tx1"/>
                          </a:solidFill>
                          <a:latin typeface="+mn-lt"/>
                          <a:ea typeface="Verdana" panose="020B0604030504040204" pitchFamily="34" charset="0"/>
                          <a:cs typeface="Verdan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0000"/>
                        </a:lnSpc>
                        <a:spcBef>
                          <a:spcPts val="0"/>
                        </a:spcBef>
                        <a:spcAft>
                          <a:spcPts val="0"/>
                        </a:spcAft>
                      </a:pPr>
                      <a:r>
                        <a:rPr lang="en-US" sz="1100" kern="1200" dirty="0">
                          <a:solidFill>
                            <a:schemeClr val="tx1"/>
                          </a:solidFill>
                          <a:latin typeface="+mn-lt"/>
                          <a:ea typeface="Verdana" panose="020B0604030504040204" pitchFamily="34" charset="0"/>
                          <a:cs typeface="Verdana" panose="020B0604030504040204" pitchFamily="34" charset="0"/>
                        </a:rPr>
                        <a:t>       (4,000)</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0000"/>
                        </a:lnSpc>
                        <a:spcBef>
                          <a:spcPts val="0"/>
                        </a:spcBef>
                        <a:spcAft>
                          <a:spcPts val="0"/>
                        </a:spcAft>
                      </a:pPr>
                      <a:r>
                        <a:rPr lang="en-US" sz="1100" b="1" kern="1200" dirty="0">
                          <a:solidFill>
                            <a:srgbClr val="0070C0"/>
                          </a:solidFill>
                          <a:latin typeface="+mn-lt"/>
                          <a:ea typeface="Verdana" panose="020B0604030504040204" pitchFamily="34" charset="0"/>
                          <a:cs typeface="Verdana" panose="020B0604030504040204" pitchFamily="34" charset="0"/>
                        </a:rPr>
                        <a:t> Dividend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941447472"/>
                  </a:ext>
                </a:extLst>
              </a:tr>
              <a:tr h="341713">
                <a:tc>
                  <a:txBody>
                    <a:bodyPr/>
                    <a:lstStyle/>
                    <a:p>
                      <a:pPr marL="0" marR="0">
                        <a:lnSpc>
                          <a:spcPct val="100000"/>
                        </a:lnSpc>
                        <a:spcBef>
                          <a:spcPts val="0"/>
                        </a:spcBef>
                        <a:spcAft>
                          <a:spcPts val="0"/>
                        </a:spcAft>
                      </a:pPr>
                      <a:r>
                        <a:rPr lang="en-US" sz="1100" kern="1200" dirty="0">
                          <a:solidFill>
                            <a:schemeClr val="tx1"/>
                          </a:solidFill>
                          <a:latin typeface="+mn-lt"/>
                          <a:ea typeface="Verdana" panose="020B0604030504040204" pitchFamily="34" charset="0"/>
                          <a:cs typeface="Verdana" panose="020B0604030504040204" pitchFamily="34" charset="0"/>
                        </a:rPr>
                        <a:t>          7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900" dirty="0">
                          <a:solidFill>
                            <a:schemeClr val="tx1"/>
                          </a:solidFill>
                          <a:effectLst/>
                          <a:latin typeface="+mn-lt"/>
                          <a:ea typeface="Tahoma" panose="020B0604030504040204" pitchFamily="34" charset="0"/>
                          <a:cs typeface="Tahom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0000"/>
                        </a:lnSpc>
                        <a:spcBef>
                          <a:spcPts val="0"/>
                        </a:spcBef>
                        <a:spcAft>
                          <a:spcPts val="0"/>
                        </a:spcAft>
                      </a:pPr>
                      <a:r>
                        <a:rPr lang="en-US" sz="1100" kern="1200" dirty="0">
                          <a:solidFill>
                            <a:schemeClr val="tx1"/>
                          </a:solidFill>
                          <a:latin typeface="+mn-lt"/>
                          <a:ea typeface="Verdana" panose="020B0604030504040204" pitchFamily="34" charset="0"/>
                          <a:cs typeface="Verdana" panose="020B0604030504040204" pitchFamily="34" charset="0"/>
                        </a:rPr>
                        <a:t> n/a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a:lnSpc>
                          <a:spcPct val="100000"/>
                        </a:lnSpc>
                        <a:spcBef>
                          <a:spcPts val="0"/>
                        </a:spcBef>
                        <a:spcAft>
                          <a:spcPts val="0"/>
                        </a:spcAft>
                      </a:pPr>
                      <a:r>
                        <a:rPr lang="en-US" sz="1100" kern="1200" dirty="0">
                          <a:solidFill>
                            <a:schemeClr val="tx1"/>
                          </a:solidFill>
                          <a:latin typeface="+mn-lt"/>
                          <a:ea typeface="Verdana" panose="020B0604030504040204" pitchFamily="34" charset="0"/>
                          <a:cs typeface="Verdan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algn="ctr">
                        <a:lnSpc>
                          <a:spcPct val="100000"/>
                        </a:lnSpc>
                      </a:pPr>
                      <a:r>
                        <a:rPr lang="en-US" sz="1100" kern="1200" dirty="0">
                          <a:solidFill>
                            <a:schemeClr val="tx1"/>
                          </a:solidFill>
                          <a:latin typeface="+mn-lt"/>
                          <a:ea typeface="Verdana" panose="020B0604030504040204" pitchFamily="34" charset="0"/>
                          <a:cs typeface="Verdana" panose="020B0604030504040204" pitchFamily="34" charset="0"/>
                        </a:rPr>
                        <a:t> n/a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a:lnSpc>
                          <a:spcPct val="100000"/>
                        </a:lnSpc>
                        <a:spcBef>
                          <a:spcPts val="0"/>
                        </a:spcBef>
                        <a:spcAft>
                          <a:spcPts val="0"/>
                        </a:spcAft>
                      </a:pPr>
                      <a:r>
                        <a:rPr lang="en-US" sz="1100" kern="1200" dirty="0">
                          <a:solidFill>
                            <a:schemeClr val="tx1"/>
                          </a:solidFill>
                          <a:latin typeface="+mn-lt"/>
                          <a:ea typeface="Verdana" panose="020B0604030504040204" pitchFamily="34" charset="0"/>
                          <a:cs typeface="Verdan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1100" kern="1200" dirty="0">
                          <a:solidFill>
                            <a:schemeClr val="tx1"/>
                          </a:solidFill>
                          <a:latin typeface="+mn-lt"/>
                          <a:ea typeface="Verdana" panose="020B0604030504040204" pitchFamily="34" charset="0"/>
                          <a:cs typeface="Verdana" panose="020B0604030504040204" pitchFamily="34" charset="0"/>
                        </a:rPr>
                        <a:t> n/a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0000"/>
                        </a:lnSpc>
                        <a:spcBef>
                          <a:spcPts val="0"/>
                        </a:spcBef>
                        <a:spcAft>
                          <a:spcPts val="0"/>
                        </a:spcAft>
                      </a:pPr>
                      <a:r>
                        <a:rPr lang="en-US" sz="1100" kern="1200">
                          <a:solidFill>
                            <a:schemeClr val="tx1"/>
                          </a:solidFill>
                          <a:latin typeface="+mn-lt"/>
                          <a:ea typeface="Verdana" panose="020B0604030504040204" pitchFamily="34" charset="0"/>
                          <a:cs typeface="Verdan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1100" kern="1200" dirty="0">
                          <a:solidFill>
                            <a:schemeClr val="tx1"/>
                          </a:solidFill>
                          <a:latin typeface="+mn-lt"/>
                          <a:ea typeface="Verdana" panose="020B0604030504040204" pitchFamily="34" charset="0"/>
                          <a:cs typeface="Verdana" panose="020B0604030504040204" pitchFamily="34" charset="0"/>
                        </a:rPr>
                        <a:t> n/a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0000"/>
                        </a:lnSpc>
                        <a:spcBef>
                          <a:spcPts val="0"/>
                        </a:spcBef>
                        <a:spcAft>
                          <a:spcPts val="0"/>
                        </a:spcAft>
                      </a:pPr>
                      <a:r>
                        <a:rPr lang="en-US" sz="1100" kern="1200" dirty="0">
                          <a:solidFill>
                            <a:schemeClr val="tx1"/>
                          </a:solidFill>
                          <a:latin typeface="+mn-lt"/>
                          <a:ea typeface="Verdana" panose="020B0604030504040204" pitchFamily="34" charset="0"/>
                          <a:cs typeface="Verdan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0000"/>
                        </a:lnSpc>
                        <a:spcBef>
                          <a:spcPts val="0"/>
                        </a:spcBef>
                        <a:spcAft>
                          <a:spcPts val="0"/>
                        </a:spcAft>
                      </a:pPr>
                      <a:r>
                        <a:rPr lang="en-US" sz="1100" kern="1200" dirty="0">
                          <a:solidFill>
                            <a:schemeClr val="tx1"/>
                          </a:solidFill>
                          <a:latin typeface="+mn-lt"/>
                          <a:ea typeface="Verdana" panose="020B0604030504040204" pitchFamily="34" charset="0"/>
                          <a:cs typeface="Verdana" panose="020B0604030504040204" pitchFamily="34" charset="0"/>
                        </a:rPr>
                        <a:t> n/a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0000"/>
                        </a:lnSpc>
                        <a:spcBef>
                          <a:spcPts val="0"/>
                        </a:spcBef>
                        <a:spcAft>
                          <a:spcPts val="0"/>
                        </a:spcAft>
                      </a:pPr>
                      <a:r>
                        <a:rPr lang="en-US" sz="900" dirty="0">
                          <a:solidFill>
                            <a:schemeClr val="tx1"/>
                          </a:solidFill>
                          <a:effectLst/>
                          <a:latin typeface="+mn-lt"/>
                          <a:ea typeface="Tahoma" panose="020B0604030504040204" pitchFamily="34" charset="0"/>
                          <a:cs typeface="Tahom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218004452"/>
                  </a:ext>
                </a:extLst>
              </a:tr>
              <a:tr h="341713">
                <a:tc>
                  <a:txBody>
                    <a:bodyPr/>
                    <a:lstStyle/>
                    <a:p>
                      <a:pPr marL="0" marR="0">
                        <a:lnSpc>
                          <a:spcPct val="100000"/>
                        </a:lnSpc>
                        <a:spcBef>
                          <a:spcPts val="0"/>
                        </a:spcBef>
                        <a:spcAft>
                          <a:spcPts val="0"/>
                        </a:spcAft>
                      </a:pPr>
                      <a:r>
                        <a:rPr lang="en-US" sz="1100" kern="1200" dirty="0">
                          <a:solidFill>
                            <a:schemeClr val="tx1"/>
                          </a:solidFill>
                          <a:latin typeface="+mn-lt"/>
                          <a:ea typeface="Verdana" panose="020B0604030504040204" pitchFamily="34" charset="0"/>
                          <a:cs typeface="Verdan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900" u="dbl" baseline="0" dirty="0">
                          <a:solidFill>
                            <a:schemeClr val="tx1"/>
                          </a:solidFill>
                          <a:effectLst/>
                          <a:latin typeface="+mn-lt"/>
                          <a:ea typeface="Tahoma" panose="020B0604030504040204" pitchFamily="34" charset="0"/>
                          <a:cs typeface="Tahom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0000"/>
                        </a:lnSpc>
                        <a:spcBef>
                          <a:spcPts val="0"/>
                        </a:spcBef>
                        <a:spcAft>
                          <a:spcPts val="0"/>
                        </a:spcAft>
                      </a:pPr>
                      <a:r>
                        <a:rPr lang="en-US" sz="1100" b="1" kern="1200" dirty="0">
                          <a:solidFill>
                            <a:schemeClr val="bg2"/>
                          </a:solidFill>
                          <a:latin typeface="+mn-lt"/>
                          <a:ea typeface="Verdana" panose="020B0604030504040204" pitchFamily="34" charset="0"/>
                          <a:cs typeface="Verdana" panose="020B0604030504040204" pitchFamily="34" charset="0"/>
                        </a:rPr>
                        <a:t> $     51,000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a:lnSpc>
                          <a:spcPct val="100000"/>
                        </a:lnSpc>
                        <a:spcBef>
                          <a:spcPts val="0"/>
                        </a:spcBef>
                        <a:spcAft>
                          <a:spcPts val="0"/>
                        </a:spcAft>
                      </a:pPr>
                      <a:r>
                        <a:rPr lang="en-US" sz="1100" b="1" kern="1200" dirty="0">
                          <a:solidFill>
                            <a:schemeClr val="bg2"/>
                          </a:solidFill>
                          <a:latin typeface="+mn-lt"/>
                          <a:ea typeface="Verdana" panose="020B0604030504040204" pitchFamily="34" charset="0"/>
                          <a:cs typeface="Verdana" panose="020B0604030504040204" pitchFamily="34" charset="0"/>
                        </a:rPr>
                        <a:t> +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algn="ctr">
                        <a:lnSpc>
                          <a:spcPct val="100000"/>
                        </a:lnSpc>
                      </a:pPr>
                      <a:r>
                        <a:rPr lang="en-US" sz="1100" b="1" kern="1200" dirty="0">
                          <a:solidFill>
                            <a:schemeClr val="bg2"/>
                          </a:solidFill>
                          <a:latin typeface="+mn-lt"/>
                          <a:ea typeface="Verdana" panose="020B0604030504040204" pitchFamily="34" charset="0"/>
                          <a:cs typeface="Verdana" panose="020B0604030504040204" pitchFamily="34" charset="0"/>
                        </a:rPr>
                        <a:t> $    500,000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a:lnSpc>
                          <a:spcPct val="100000"/>
                        </a:lnSpc>
                        <a:spcBef>
                          <a:spcPts val="0"/>
                        </a:spcBef>
                        <a:spcAft>
                          <a:spcPts val="0"/>
                        </a:spcAft>
                      </a:pPr>
                      <a:r>
                        <a:rPr lang="en-US" sz="1100" b="1" kern="1200" dirty="0">
                          <a:solidFill>
                            <a:schemeClr val="bg2"/>
                          </a:solidFill>
                          <a:latin typeface="+mn-lt"/>
                          <a:ea typeface="Verdana" panose="020B0604030504040204" pitchFamily="34" charset="0"/>
                          <a:cs typeface="Verdana" panose="020B0604030504040204" pitchFamily="34" charset="0"/>
                        </a:rPr>
                        <a:t> =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1100" b="1" kern="1200" dirty="0">
                          <a:solidFill>
                            <a:schemeClr val="bg2"/>
                          </a:solidFill>
                          <a:latin typeface="+mn-lt"/>
                          <a:ea typeface="Verdana" panose="020B0604030504040204" pitchFamily="34" charset="0"/>
                          <a:cs typeface="Verdana" panose="020B0604030504040204" pitchFamily="34" charset="0"/>
                        </a:rPr>
                        <a:t> $    400,000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0000"/>
                        </a:lnSpc>
                        <a:spcBef>
                          <a:spcPts val="0"/>
                        </a:spcBef>
                        <a:spcAft>
                          <a:spcPts val="0"/>
                        </a:spcAft>
                      </a:pPr>
                      <a:r>
                        <a:rPr lang="en-US" sz="1100" b="1" kern="1200" dirty="0">
                          <a:solidFill>
                            <a:schemeClr val="bg2"/>
                          </a:solidFill>
                          <a:latin typeface="+mn-lt"/>
                          <a:ea typeface="Verdana" panose="020B0604030504040204" pitchFamily="34" charset="0"/>
                          <a:cs typeface="Verdana" panose="020B0604030504040204" pitchFamily="34" charset="0"/>
                        </a:rPr>
                        <a:t> +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1100" b="1" kern="1200" dirty="0">
                          <a:solidFill>
                            <a:schemeClr val="bg2"/>
                          </a:solidFill>
                          <a:latin typeface="+mn-lt"/>
                          <a:ea typeface="Verdana" panose="020B0604030504040204" pitchFamily="34" charset="0"/>
                          <a:cs typeface="Verdana" panose="020B0604030504040204" pitchFamily="34" charset="0"/>
                        </a:rPr>
                        <a:t> $    120,000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0000"/>
                        </a:lnSpc>
                        <a:spcBef>
                          <a:spcPts val="0"/>
                        </a:spcBef>
                        <a:spcAft>
                          <a:spcPts val="0"/>
                        </a:spcAft>
                      </a:pPr>
                      <a:r>
                        <a:rPr lang="en-US" sz="1100" b="1" kern="1200" dirty="0">
                          <a:solidFill>
                            <a:schemeClr val="bg2"/>
                          </a:solidFill>
                          <a:latin typeface="+mn-lt"/>
                          <a:ea typeface="Verdana" panose="020B0604030504040204" pitchFamily="34" charset="0"/>
                          <a:cs typeface="Verdana" panose="020B0604030504040204" pitchFamily="34" charset="0"/>
                        </a:rPr>
                        <a:t> +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0000"/>
                        </a:lnSpc>
                        <a:spcBef>
                          <a:spcPts val="0"/>
                        </a:spcBef>
                        <a:spcAft>
                          <a:spcPts val="0"/>
                        </a:spcAft>
                      </a:pPr>
                      <a:r>
                        <a:rPr lang="en-US" sz="1100" b="1" kern="1200" dirty="0">
                          <a:solidFill>
                            <a:schemeClr val="bg2"/>
                          </a:solidFill>
                          <a:latin typeface="+mn-lt"/>
                          <a:ea typeface="Verdana" panose="020B0604030504040204" pitchFamily="34" charset="0"/>
                          <a:cs typeface="Verdana" panose="020B0604030504040204" pitchFamily="34" charset="0"/>
                        </a:rPr>
                        <a:t> $   31,000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0000"/>
                        </a:lnSpc>
                        <a:spcBef>
                          <a:spcPts val="0"/>
                        </a:spcBef>
                        <a:spcAft>
                          <a:spcPts val="0"/>
                        </a:spcAft>
                      </a:pPr>
                      <a:r>
                        <a:rPr lang="en-US" sz="900" u="dbl" baseline="0" dirty="0">
                          <a:solidFill>
                            <a:schemeClr val="tx1"/>
                          </a:solidFill>
                          <a:effectLst/>
                          <a:latin typeface="+mn-lt"/>
                          <a:ea typeface="Tahoma" panose="020B0604030504040204" pitchFamily="34" charset="0"/>
                          <a:cs typeface="Tahom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39419488"/>
                  </a:ext>
                </a:extLst>
              </a:tr>
            </a:tbl>
          </a:graphicData>
        </a:graphic>
      </p:graphicFrame>
      <p:sp>
        <p:nvSpPr>
          <p:cNvPr id="51" name="Rectangle 50"/>
          <p:cNvSpPr/>
          <p:nvPr/>
        </p:nvSpPr>
        <p:spPr>
          <a:xfrm>
            <a:off x="304799" y="1066800"/>
            <a:ext cx="8420101" cy="1462323"/>
          </a:xfrm>
          <a:prstGeom prst="rect">
            <a:avLst/>
          </a:prstGeom>
        </p:spPr>
        <p:txBody>
          <a:bodyPr wrap="square">
            <a:spAutoFit/>
          </a:bodyPr>
          <a:lstStyle/>
          <a:p>
            <a:pPr marL="342900" marR="0" lvl="0" indent="-342900">
              <a:lnSpc>
                <a:spcPct val="107000"/>
              </a:lnSpc>
              <a:spcBef>
                <a:spcPts val="0"/>
              </a:spcBef>
              <a:spcAft>
                <a:spcPts val="0"/>
              </a:spcAft>
              <a:buFont typeface="+mj-lt"/>
              <a:buAutoNum type="arabicPeriod"/>
            </a:pPr>
            <a:r>
              <a:rPr lang="en-US" sz="1200" dirty="0">
                <a:latin typeface="+mn-lt"/>
                <a:ea typeface="Verdana" panose="020B0604030504040204" pitchFamily="34" charset="0"/>
                <a:cs typeface="Verdana" panose="020B0604030504040204" pitchFamily="34" charset="0"/>
              </a:rPr>
              <a:t>RCS issued common stock, acquiring $120,000 cash from its owners.</a:t>
            </a:r>
          </a:p>
          <a:p>
            <a:pPr marL="342900" marR="0" lvl="0" indent="-342900">
              <a:lnSpc>
                <a:spcPct val="107000"/>
              </a:lnSpc>
              <a:spcBef>
                <a:spcPts val="0"/>
              </a:spcBef>
              <a:spcAft>
                <a:spcPts val="0"/>
              </a:spcAft>
              <a:buFont typeface="+mj-lt"/>
              <a:buAutoNum type="arabicPeriod"/>
            </a:pPr>
            <a:r>
              <a:rPr lang="en-US" sz="1200" dirty="0">
                <a:latin typeface="+mn-lt"/>
                <a:ea typeface="Verdana" panose="020B0604030504040204" pitchFamily="34" charset="0"/>
                <a:cs typeface="Verdana" panose="020B0604030504040204" pitchFamily="34" charset="0"/>
              </a:rPr>
              <a:t>RCS borrowed $400,000 cash.</a:t>
            </a:r>
          </a:p>
          <a:p>
            <a:pPr marL="342900" marR="0" lvl="0" indent="-342900">
              <a:lnSpc>
                <a:spcPct val="107000"/>
              </a:lnSpc>
              <a:spcBef>
                <a:spcPts val="0"/>
              </a:spcBef>
              <a:spcAft>
                <a:spcPts val="0"/>
              </a:spcAft>
              <a:buFont typeface="+mj-lt"/>
              <a:buAutoNum type="arabicPeriod"/>
            </a:pPr>
            <a:r>
              <a:rPr lang="en-US" sz="1200" dirty="0">
                <a:latin typeface="+mn-lt"/>
                <a:ea typeface="Verdana" panose="020B0604030504040204" pitchFamily="34" charset="0"/>
                <a:cs typeface="Verdana" panose="020B0604030504040204" pitchFamily="34" charset="0"/>
              </a:rPr>
              <a:t>RCS paid $500,000 cash to purchase land.</a:t>
            </a:r>
          </a:p>
          <a:p>
            <a:pPr marL="342900" marR="0" lvl="0" indent="-342900">
              <a:lnSpc>
                <a:spcPct val="107000"/>
              </a:lnSpc>
              <a:spcBef>
                <a:spcPts val="0"/>
              </a:spcBef>
              <a:spcAft>
                <a:spcPts val="0"/>
              </a:spcAft>
              <a:buFont typeface="+mj-lt"/>
              <a:buAutoNum type="arabicPeriod"/>
            </a:pPr>
            <a:r>
              <a:rPr lang="en-US" sz="1200" dirty="0">
                <a:latin typeface="+mn-lt"/>
                <a:ea typeface="Verdana" panose="020B0604030504040204" pitchFamily="34" charset="0"/>
                <a:cs typeface="Verdana" panose="020B0604030504040204" pitchFamily="34" charset="0"/>
              </a:rPr>
              <a:t>RCS received $85,000 cash from earning revenue.</a:t>
            </a:r>
          </a:p>
          <a:p>
            <a:pPr marL="342900" marR="0" lvl="0" indent="-342900">
              <a:lnSpc>
                <a:spcPct val="107000"/>
              </a:lnSpc>
              <a:spcBef>
                <a:spcPts val="0"/>
              </a:spcBef>
              <a:spcAft>
                <a:spcPts val="0"/>
              </a:spcAft>
              <a:buFont typeface="+mj-lt"/>
              <a:buAutoNum type="arabicPeriod"/>
            </a:pPr>
            <a:r>
              <a:rPr lang="en-US" sz="1200" dirty="0">
                <a:latin typeface="+mn-lt"/>
                <a:ea typeface="Verdana" panose="020B0604030504040204" pitchFamily="34" charset="0"/>
                <a:cs typeface="Verdana" panose="020B0604030504040204" pitchFamily="34" charset="0"/>
              </a:rPr>
              <a:t>RCS paid $50,000 cash for expenses.</a:t>
            </a:r>
          </a:p>
          <a:p>
            <a:pPr marL="342900" marR="0" lvl="0" indent="-342900">
              <a:lnSpc>
                <a:spcPct val="107000"/>
              </a:lnSpc>
              <a:spcBef>
                <a:spcPts val="0"/>
              </a:spcBef>
              <a:spcAft>
                <a:spcPts val="0"/>
              </a:spcAft>
              <a:buFont typeface="+mj-lt"/>
              <a:buAutoNum type="arabicPeriod"/>
            </a:pPr>
            <a:r>
              <a:rPr lang="en-US" sz="1200" dirty="0">
                <a:latin typeface="+mn-lt"/>
                <a:ea typeface="Verdana" panose="020B0604030504040204" pitchFamily="34" charset="0"/>
                <a:cs typeface="Verdana" panose="020B0604030504040204" pitchFamily="34" charset="0"/>
              </a:rPr>
              <a:t>RCS paid dividends of $4,000 cash to the owners.</a:t>
            </a:r>
          </a:p>
          <a:p>
            <a:pPr marL="342900" marR="0" lvl="0" indent="-342900">
              <a:lnSpc>
                <a:spcPct val="107000"/>
              </a:lnSpc>
              <a:spcBef>
                <a:spcPts val="0"/>
              </a:spcBef>
              <a:spcAft>
                <a:spcPts val="0"/>
              </a:spcAft>
              <a:buFont typeface="+mj-lt"/>
              <a:buAutoNum type="arabicPeriod"/>
            </a:pPr>
            <a:r>
              <a:rPr lang="en-US" sz="1200" dirty="0">
                <a:latin typeface="+mn-lt"/>
                <a:ea typeface="Verdana" panose="020B0604030504040204" pitchFamily="34" charset="0"/>
                <a:cs typeface="Verdana" panose="020B0604030504040204" pitchFamily="34" charset="0"/>
              </a:rPr>
              <a:t>The land that RCS paid $500,000 to purchase had an appraised market value of $525,000 on December 31, Year 1.</a:t>
            </a:r>
          </a:p>
        </p:txBody>
      </p:sp>
    </p:spTree>
    <p:extLst>
      <p:ext uri="{BB962C8B-B14F-4D97-AF65-F5344CB8AC3E}">
        <p14:creationId xmlns:p14="http://schemas.microsoft.com/office/powerpoint/2010/main" val="9461950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r>
              <a:rPr lang="en-US" smtClean="0"/>
              <a:t>LO 1-5: Interpret information shown in an accounting equation.</a:t>
            </a:r>
            <a:br>
              <a:rPr lang="en-US" smtClean="0"/>
            </a:br>
            <a:endParaRPr lang="en-US" dirty="0"/>
          </a:p>
        </p:txBody>
      </p:sp>
      <p:sp>
        <p:nvSpPr>
          <p:cNvPr id="17410" name="Slide Number Placeholder 2"/>
          <p:cNvSpPr>
            <a:spLocks noGrp="1"/>
          </p:cNvSpPr>
          <p:nvPr>
            <p:ph type="sldNum" sz="quarter" idx="11"/>
          </p:nvPr>
        </p:nvSpPr>
        <p:spPr/>
        <p:txBody>
          <a:bodyPr/>
          <a:lstStyle/>
          <a:p>
            <a:r>
              <a:rPr lang="en-US" smtClean="0"/>
              <a:t>1-</a:t>
            </a:r>
            <a:fld id="{8E04DE85-5BF3-4C03-A70B-7F1A18BE4AC7}" type="slidenum">
              <a:rPr lang="en-US" smtClean="0"/>
              <a:pPr/>
              <a:t>33</a:t>
            </a:fld>
            <a:endParaRPr lang="en-US" dirty="0"/>
          </a:p>
        </p:txBody>
      </p:sp>
    </p:spTree>
    <p:extLst>
      <p:ext uri="{BB962C8B-B14F-4D97-AF65-F5344CB8AC3E}">
        <p14:creationId xmlns:p14="http://schemas.microsoft.com/office/powerpoint/2010/main" val="1464480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66F4C6E-5132-4DB4-A5B1-038C937E06DD}"/>
              </a:ext>
            </a:extLst>
          </p:cNvPr>
          <p:cNvSpPr>
            <a:spLocks noGrp="1"/>
          </p:cNvSpPr>
          <p:nvPr>
            <p:ph type="title"/>
          </p:nvPr>
        </p:nvSpPr>
        <p:spPr/>
        <p:txBody>
          <a:bodyPr/>
          <a:lstStyle/>
          <a:p>
            <a:r>
              <a:rPr lang="en-US" dirty="0" smtClean="0"/>
              <a:t>The Left versus the Right Side of the Accounting Equation</a:t>
            </a:r>
            <a:br>
              <a:rPr lang="en-US" dirty="0" smtClean="0"/>
            </a:br>
            <a:endParaRPr lang="en-US" dirty="0"/>
          </a:p>
        </p:txBody>
      </p:sp>
      <p:sp>
        <p:nvSpPr>
          <p:cNvPr id="8" name="Content Placeholder 7"/>
          <p:cNvSpPr>
            <a:spLocks noGrp="1"/>
          </p:cNvSpPr>
          <p:nvPr>
            <p:ph idx="1"/>
          </p:nvPr>
        </p:nvSpPr>
        <p:spPr>
          <a:xfrm>
            <a:off x="457200" y="1524000"/>
            <a:ext cx="8229600" cy="4419599"/>
          </a:xfrm>
        </p:spPr>
        <p:txBody>
          <a:bodyPr/>
          <a:lstStyle/>
          <a:p>
            <a:r>
              <a:rPr lang="en-US" smtClean="0"/>
              <a:t>Transaction: Educate, Inc. </a:t>
            </a:r>
            <a:r>
              <a:rPr lang="en-US" dirty="0" smtClean="0"/>
              <a:t>purchases land for $2,000 cash.</a:t>
            </a:r>
          </a:p>
          <a:p>
            <a:pPr lvl="1"/>
            <a:r>
              <a:rPr lang="en-US" dirty="0" smtClean="0"/>
              <a:t>After the purchase, the company has zero cash.</a:t>
            </a:r>
          </a:p>
          <a:p>
            <a:pPr lvl="1"/>
            <a:r>
              <a:rPr lang="en-US" dirty="0" smtClean="0"/>
              <a:t>The right side of the equation represents sources of the company’s assets.</a:t>
            </a:r>
          </a:p>
          <a:p>
            <a:pPr lvl="1"/>
            <a:r>
              <a:rPr lang="en-US" dirty="0" smtClean="0"/>
              <a:t>Liabilities, common stock and retained earnings are not cash.</a:t>
            </a:r>
            <a:endParaRPr lang="en-US" dirty="0"/>
          </a:p>
        </p:txBody>
      </p:sp>
      <p:sp>
        <p:nvSpPr>
          <p:cNvPr id="3" name="Slide Number Placeholder 2">
            <a:extLst>
              <a:ext uri="{FF2B5EF4-FFF2-40B4-BE49-F238E27FC236}">
                <a16:creationId xmlns:a16="http://schemas.microsoft.com/office/drawing/2014/main" xmlns="" id="{F1A9860F-C573-4165-B412-874C20D2053C}"/>
              </a:ext>
            </a:extLst>
          </p:cNvPr>
          <p:cNvSpPr>
            <a:spLocks noGrp="1"/>
          </p:cNvSpPr>
          <p:nvPr>
            <p:ph type="sldNum" sz="quarter" idx="11"/>
          </p:nvPr>
        </p:nvSpPr>
        <p:spPr/>
        <p:txBody>
          <a:bodyPr/>
          <a:lstStyle/>
          <a:p>
            <a:r>
              <a:rPr lang="en-US" smtClean="0"/>
              <a:t>  1-</a:t>
            </a:r>
            <a:fld id="{86103F27-AA34-4069-B652-A178AD0674B3}" type="slidenum">
              <a:rPr lang="en-US" smtClean="0"/>
              <a:pPr/>
              <a:t>34</a:t>
            </a:fld>
            <a:endParaRPr lang="en-US" dirty="0"/>
          </a:p>
        </p:txBody>
      </p:sp>
      <p:graphicFrame>
        <p:nvGraphicFramePr>
          <p:cNvPr id="4" name="Table 3">
            <a:extLst>
              <a:ext uri="{FF2B5EF4-FFF2-40B4-BE49-F238E27FC236}">
                <a16:creationId xmlns:a16="http://schemas.microsoft.com/office/drawing/2014/main" xmlns="" id="{F6B08F06-BB78-4D6C-8ADC-BA99FF7A3CBD}"/>
              </a:ext>
            </a:extLst>
          </p:cNvPr>
          <p:cNvGraphicFramePr>
            <a:graphicFrameLocks noGrp="1"/>
          </p:cNvGraphicFramePr>
          <p:nvPr>
            <p:extLst>
              <p:ext uri="{D42A27DB-BD31-4B8C-83A1-F6EECF244321}">
                <p14:modId xmlns:p14="http://schemas.microsoft.com/office/powerpoint/2010/main" val="749541225"/>
              </p:ext>
            </p:extLst>
          </p:nvPr>
        </p:nvGraphicFramePr>
        <p:xfrm>
          <a:off x="914400" y="4212775"/>
          <a:ext cx="7010400" cy="1448478"/>
        </p:xfrm>
        <a:graphic>
          <a:graphicData uri="http://schemas.openxmlformats.org/drawingml/2006/table">
            <a:tbl>
              <a:tblPr firstRow="1" firstCol="1" bandRow="1">
                <a:tableStyleId>{5C22544A-7EE6-4342-B048-85BDC9FD1C3A}</a:tableStyleId>
              </a:tblPr>
              <a:tblGrid>
                <a:gridCol w="1255181">
                  <a:extLst>
                    <a:ext uri="{9D8B030D-6E8A-4147-A177-3AD203B41FA5}">
                      <a16:colId xmlns:a16="http://schemas.microsoft.com/office/drawing/2014/main" xmlns="" val="3439583807"/>
                    </a:ext>
                  </a:extLst>
                </a:gridCol>
                <a:gridCol w="228206">
                  <a:extLst>
                    <a:ext uri="{9D8B030D-6E8A-4147-A177-3AD203B41FA5}">
                      <a16:colId xmlns:a16="http://schemas.microsoft.com/office/drawing/2014/main" xmlns="" val="3682184883"/>
                    </a:ext>
                  </a:extLst>
                </a:gridCol>
                <a:gridCol w="751198">
                  <a:extLst>
                    <a:ext uri="{9D8B030D-6E8A-4147-A177-3AD203B41FA5}">
                      <a16:colId xmlns:a16="http://schemas.microsoft.com/office/drawing/2014/main" xmlns="" val="2661004384"/>
                    </a:ext>
                  </a:extLst>
                </a:gridCol>
                <a:gridCol w="313796">
                  <a:extLst>
                    <a:ext uri="{9D8B030D-6E8A-4147-A177-3AD203B41FA5}">
                      <a16:colId xmlns:a16="http://schemas.microsoft.com/office/drawing/2014/main" xmlns="" val="2644127479"/>
                    </a:ext>
                  </a:extLst>
                </a:gridCol>
                <a:gridCol w="798770">
                  <a:extLst>
                    <a:ext uri="{9D8B030D-6E8A-4147-A177-3AD203B41FA5}">
                      <a16:colId xmlns:a16="http://schemas.microsoft.com/office/drawing/2014/main" xmlns="" val="233805480"/>
                    </a:ext>
                  </a:extLst>
                </a:gridCol>
                <a:gridCol w="313796">
                  <a:extLst>
                    <a:ext uri="{9D8B030D-6E8A-4147-A177-3AD203B41FA5}">
                      <a16:colId xmlns:a16="http://schemas.microsoft.com/office/drawing/2014/main" xmlns="" val="1975629143"/>
                    </a:ext>
                  </a:extLst>
                </a:gridCol>
                <a:gridCol w="1045984">
                  <a:extLst>
                    <a:ext uri="{9D8B030D-6E8A-4147-A177-3AD203B41FA5}">
                      <a16:colId xmlns:a16="http://schemas.microsoft.com/office/drawing/2014/main" xmlns="" val="1808282083"/>
                    </a:ext>
                  </a:extLst>
                </a:gridCol>
                <a:gridCol w="228206">
                  <a:extLst>
                    <a:ext uri="{9D8B030D-6E8A-4147-A177-3AD203B41FA5}">
                      <a16:colId xmlns:a16="http://schemas.microsoft.com/office/drawing/2014/main" xmlns="" val="2117913514"/>
                    </a:ext>
                  </a:extLst>
                </a:gridCol>
                <a:gridCol w="817779">
                  <a:extLst>
                    <a:ext uri="{9D8B030D-6E8A-4147-A177-3AD203B41FA5}">
                      <a16:colId xmlns:a16="http://schemas.microsoft.com/office/drawing/2014/main" xmlns="" val="3100607803"/>
                    </a:ext>
                  </a:extLst>
                </a:gridCol>
                <a:gridCol w="228206">
                  <a:extLst>
                    <a:ext uri="{9D8B030D-6E8A-4147-A177-3AD203B41FA5}">
                      <a16:colId xmlns:a16="http://schemas.microsoft.com/office/drawing/2014/main" xmlns="" val="1670109789"/>
                    </a:ext>
                  </a:extLst>
                </a:gridCol>
                <a:gridCol w="1029278">
                  <a:extLst>
                    <a:ext uri="{9D8B030D-6E8A-4147-A177-3AD203B41FA5}">
                      <a16:colId xmlns:a16="http://schemas.microsoft.com/office/drawing/2014/main" xmlns="" val="173845226"/>
                    </a:ext>
                  </a:extLst>
                </a:gridCol>
              </a:tblGrid>
              <a:tr h="83375">
                <a:tc>
                  <a:txBody>
                    <a:bodyPr/>
                    <a:lstStyle/>
                    <a:p>
                      <a:pPr algn="ctr"/>
                      <a:endParaRPr lang="en-US" sz="1200" dirty="0">
                        <a:solidFill>
                          <a:schemeClr val="tx1"/>
                        </a:solidFill>
                        <a:effectLst/>
                        <a:latin typeface="+mn-lt"/>
                        <a:ea typeface="Tahoma" panose="020B0604030504040204" pitchFamily="34" charset="0"/>
                        <a:cs typeface="Tahoma" panose="020B0604030504040204" pitchFamily="34" charset="0"/>
                      </a:endParaRPr>
                    </a:p>
                  </a:txBody>
                  <a:tcPr marL="52818" marR="5281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200" dirty="0">
                          <a:solidFill>
                            <a:schemeClr val="tx1"/>
                          </a:solidFill>
                          <a:effectLst/>
                          <a:latin typeface="+mn-lt"/>
                          <a:ea typeface="Tahoma" panose="020B0604030504040204" pitchFamily="34" charset="0"/>
                          <a:cs typeface="Tahoma" panose="020B0604030504040204" pitchFamily="34" charset="0"/>
                        </a:rPr>
                        <a:t> </a:t>
                      </a:r>
                    </a:p>
                  </a:txBody>
                  <a:tcPr marL="52818" marR="5281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3">
                  <a:txBody>
                    <a:bodyPr/>
                    <a:lstStyle/>
                    <a:p>
                      <a:pPr marL="0" marR="0" algn="ctr" defTabSz="457200" rtl="0" eaLnBrk="1" latinLnBrk="0" hangingPunct="1">
                        <a:lnSpc>
                          <a:spcPct val="100000"/>
                        </a:lnSpc>
                        <a:spcBef>
                          <a:spcPts val="0"/>
                        </a:spcBef>
                        <a:spcAft>
                          <a:spcPts val="0"/>
                        </a:spcAft>
                      </a:pPr>
                      <a:r>
                        <a:rPr lang="en-US" sz="1200" b="1" kern="1200" dirty="0">
                          <a:solidFill>
                            <a:schemeClr val="tx1"/>
                          </a:solidFill>
                          <a:latin typeface="+mn-lt"/>
                          <a:ea typeface="Verdana" panose="020B0604030504040204" pitchFamily="34" charset="0"/>
                          <a:cs typeface="Verdana" panose="020B0604030504040204" pitchFamily="34" charset="0"/>
                        </a:rPr>
                        <a:t> Assets </a:t>
                      </a:r>
                    </a:p>
                  </a:txBody>
                  <a:tcPr marL="52818" marR="5281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hMerge="1">
                  <a:txBody>
                    <a:bodyPr/>
                    <a:lstStyle/>
                    <a:p>
                      <a:endParaRPr lang="en-US"/>
                    </a:p>
                  </a:txBody>
                  <a:tcPr/>
                </a:tc>
                <a:tc hMerge="1">
                  <a:txBody>
                    <a:bodyPr/>
                    <a:lstStyle/>
                    <a:p>
                      <a:endParaRPr lang="en-US"/>
                    </a:p>
                  </a:txBody>
                  <a:tcPr/>
                </a:tc>
                <a:tc>
                  <a:txBody>
                    <a:bodyPr/>
                    <a:lstStyle/>
                    <a:p>
                      <a:pPr marL="0" marR="0" algn="ctr" defTabSz="457200" rtl="0" eaLnBrk="1" latinLnBrk="0" hangingPunct="1">
                        <a:lnSpc>
                          <a:spcPct val="100000"/>
                        </a:lnSpc>
                        <a:spcBef>
                          <a:spcPts val="0"/>
                        </a:spcBef>
                        <a:spcAft>
                          <a:spcPts val="0"/>
                        </a:spcAft>
                      </a:pPr>
                      <a:r>
                        <a:rPr lang="en-US" sz="1200" b="1" kern="1200" dirty="0">
                          <a:solidFill>
                            <a:schemeClr val="tx1"/>
                          </a:solidFill>
                          <a:latin typeface="+mn-lt"/>
                          <a:ea typeface="Verdana" panose="020B0604030504040204" pitchFamily="34" charset="0"/>
                          <a:cs typeface="Verdana" panose="020B0604030504040204" pitchFamily="34" charset="0"/>
                        </a:rPr>
                        <a:t> = </a:t>
                      </a:r>
                    </a:p>
                  </a:txBody>
                  <a:tcPr marL="52818" marR="5281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defTabSz="457200" rtl="0" eaLnBrk="1" latinLnBrk="0" hangingPunct="1">
                        <a:lnSpc>
                          <a:spcPct val="100000"/>
                        </a:lnSpc>
                        <a:spcBef>
                          <a:spcPts val="0"/>
                        </a:spcBef>
                        <a:spcAft>
                          <a:spcPts val="0"/>
                        </a:spcAft>
                      </a:pPr>
                      <a:r>
                        <a:rPr lang="en-US" sz="1200" b="1" kern="1200" dirty="0">
                          <a:solidFill>
                            <a:schemeClr val="tx1"/>
                          </a:solidFill>
                          <a:latin typeface="+mn-lt"/>
                          <a:ea typeface="Verdana" panose="020B0604030504040204" pitchFamily="34" charset="0"/>
                          <a:cs typeface="Verdana" panose="020B0604030504040204" pitchFamily="34" charset="0"/>
                        </a:rPr>
                        <a:t> </a:t>
                      </a:r>
                      <a:r>
                        <a:rPr lang="en-US" sz="1200" b="1" kern="1200" dirty="0" err="1">
                          <a:solidFill>
                            <a:schemeClr val="tx1"/>
                          </a:solidFill>
                          <a:latin typeface="+mn-lt"/>
                          <a:ea typeface="Verdana" panose="020B0604030504040204" pitchFamily="34" charset="0"/>
                          <a:cs typeface="Verdana" panose="020B0604030504040204" pitchFamily="34" charset="0"/>
                        </a:rPr>
                        <a:t>Liab</a:t>
                      </a:r>
                      <a:r>
                        <a:rPr lang="en-US" sz="1200" b="1" kern="1200" dirty="0">
                          <a:solidFill>
                            <a:schemeClr val="tx1"/>
                          </a:solidFill>
                          <a:latin typeface="+mn-lt"/>
                          <a:ea typeface="Verdana" panose="020B0604030504040204" pitchFamily="34" charset="0"/>
                          <a:cs typeface="Verdana" panose="020B0604030504040204" pitchFamily="34" charset="0"/>
                        </a:rPr>
                        <a:t>. </a:t>
                      </a:r>
                    </a:p>
                  </a:txBody>
                  <a:tcPr marL="52818" marR="5281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defTabSz="457200" rtl="0" eaLnBrk="1" latinLnBrk="0" hangingPunct="1">
                        <a:lnSpc>
                          <a:spcPct val="100000"/>
                        </a:lnSpc>
                        <a:spcBef>
                          <a:spcPts val="0"/>
                        </a:spcBef>
                        <a:spcAft>
                          <a:spcPts val="0"/>
                        </a:spcAft>
                      </a:pPr>
                      <a:r>
                        <a:rPr lang="en-US" sz="1200" b="1" kern="1200" dirty="0">
                          <a:solidFill>
                            <a:schemeClr val="tx1"/>
                          </a:solidFill>
                          <a:latin typeface="+mn-lt"/>
                          <a:ea typeface="Verdana" panose="020B0604030504040204" pitchFamily="34" charset="0"/>
                          <a:cs typeface="Verdana" panose="020B0604030504040204" pitchFamily="34" charset="0"/>
                        </a:rPr>
                        <a:t> + </a:t>
                      </a:r>
                    </a:p>
                  </a:txBody>
                  <a:tcPr marL="52818" marR="5281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defTabSz="457200" rtl="0" eaLnBrk="1" latinLnBrk="0" hangingPunct="1">
                        <a:lnSpc>
                          <a:spcPct val="100000"/>
                        </a:lnSpc>
                        <a:spcBef>
                          <a:spcPts val="0"/>
                        </a:spcBef>
                        <a:spcAft>
                          <a:spcPts val="0"/>
                        </a:spcAft>
                      </a:pPr>
                      <a:r>
                        <a:rPr lang="en-US" sz="1200" b="1" kern="1200" dirty="0">
                          <a:solidFill>
                            <a:schemeClr val="tx1"/>
                          </a:solidFill>
                          <a:latin typeface="+mn-lt"/>
                          <a:ea typeface="Verdana" panose="020B0604030504040204" pitchFamily="34" charset="0"/>
                          <a:cs typeface="Verdana" panose="020B0604030504040204" pitchFamily="34" charset="0"/>
                        </a:rPr>
                        <a:t> C. Stk. </a:t>
                      </a:r>
                    </a:p>
                  </a:txBody>
                  <a:tcPr marL="52818" marR="5281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defTabSz="457200" rtl="0" eaLnBrk="1" latinLnBrk="0" hangingPunct="1">
                        <a:lnSpc>
                          <a:spcPct val="100000"/>
                        </a:lnSpc>
                        <a:spcBef>
                          <a:spcPts val="0"/>
                        </a:spcBef>
                        <a:spcAft>
                          <a:spcPts val="0"/>
                        </a:spcAft>
                      </a:pPr>
                      <a:r>
                        <a:rPr lang="en-US" sz="1200" b="1" kern="1200" dirty="0">
                          <a:solidFill>
                            <a:schemeClr val="tx1"/>
                          </a:solidFill>
                          <a:latin typeface="+mn-lt"/>
                          <a:ea typeface="Verdana" panose="020B0604030504040204" pitchFamily="34" charset="0"/>
                          <a:cs typeface="Verdana" panose="020B0604030504040204" pitchFamily="34" charset="0"/>
                        </a:rPr>
                        <a:t> + </a:t>
                      </a:r>
                    </a:p>
                  </a:txBody>
                  <a:tcPr marL="52818" marR="5281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defTabSz="457200" rtl="0" eaLnBrk="1" latinLnBrk="0" hangingPunct="1">
                        <a:lnSpc>
                          <a:spcPct val="100000"/>
                        </a:lnSpc>
                        <a:spcBef>
                          <a:spcPts val="0"/>
                        </a:spcBef>
                        <a:spcAft>
                          <a:spcPts val="0"/>
                        </a:spcAft>
                      </a:pPr>
                      <a:r>
                        <a:rPr lang="en-US" sz="1200" b="1" kern="1200" dirty="0">
                          <a:solidFill>
                            <a:schemeClr val="tx1"/>
                          </a:solidFill>
                          <a:latin typeface="+mn-lt"/>
                          <a:ea typeface="Verdana" panose="020B0604030504040204" pitchFamily="34" charset="0"/>
                          <a:cs typeface="Verdana" panose="020B0604030504040204" pitchFamily="34" charset="0"/>
                        </a:rPr>
                        <a:t> Ret. Ear. </a:t>
                      </a:r>
                    </a:p>
                  </a:txBody>
                  <a:tcPr marL="52818" marR="5281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720842935"/>
                  </a:ext>
                </a:extLst>
              </a:tr>
              <a:tr h="201237">
                <a:tc>
                  <a:txBody>
                    <a:bodyPr/>
                    <a:lstStyle/>
                    <a:p>
                      <a:pPr algn="ctr"/>
                      <a:endParaRPr lang="en-US" sz="1200" dirty="0">
                        <a:solidFill>
                          <a:schemeClr val="tx1"/>
                        </a:solidFill>
                        <a:effectLst/>
                        <a:latin typeface="+mn-lt"/>
                        <a:ea typeface="Tahoma" panose="020B0604030504040204" pitchFamily="34" charset="0"/>
                        <a:cs typeface="Tahoma" panose="020B0604030504040204" pitchFamily="34" charset="0"/>
                      </a:endParaRPr>
                    </a:p>
                  </a:txBody>
                  <a:tcPr marL="52818" marR="5281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200" dirty="0">
                          <a:solidFill>
                            <a:schemeClr val="tx1"/>
                          </a:solidFill>
                          <a:effectLst/>
                          <a:latin typeface="+mn-lt"/>
                          <a:ea typeface="Tahoma" panose="020B0604030504040204" pitchFamily="34" charset="0"/>
                          <a:cs typeface="Tahoma" panose="020B0604030504040204" pitchFamily="34" charset="0"/>
                        </a:rPr>
                        <a:t> </a:t>
                      </a:r>
                    </a:p>
                  </a:txBody>
                  <a:tcPr marL="52818" marR="5281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Cash </a:t>
                      </a:r>
                    </a:p>
                  </a:txBody>
                  <a:tcPr marL="52818" marR="5281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 </a:t>
                      </a:r>
                    </a:p>
                  </a:txBody>
                  <a:tcPr marL="52818" marR="5281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algn="ctr"/>
                      <a:r>
                        <a:rPr lang="en-US" sz="1200" b="0" kern="1200" dirty="0">
                          <a:solidFill>
                            <a:schemeClr val="tx1"/>
                          </a:solidFill>
                          <a:latin typeface="+mn-lt"/>
                          <a:ea typeface="Verdana" panose="020B0604030504040204" pitchFamily="34" charset="0"/>
                          <a:cs typeface="Verdana" panose="020B0604030504040204" pitchFamily="34" charset="0"/>
                        </a:rPr>
                        <a:t> Land </a:t>
                      </a:r>
                    </a:p>
                  </a:txBody>
                  <a:tcPr marL="52818" marR="5281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 </a:t>
                      </a:r>
                    </a:p>
                  </a:txBody>
                  <a:tcPr marL="52818" marR="5281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a:t>
                      </a:r>
                    </a:p>
                  </a:txBody>
                  <a:tcPr marL="52818" marR="5281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200" b="0" kern="1200">
                          <a:solidFill>
                            <a:schemeClr val="tx1"/>
                          </a:solidFill>
                          <a:latin typeface="+mn-lt"/>
                          <a:ea typeface="Verdana" panose="020B0604030504040204" pitchFamily="34" charset="0"/>
                          <a:cs typeface="Verdana" panose="020B0604030504040204" pitchFamily="34" charset="0"/>
                        </a:rPr>
                        <a:t> </a:t>
                      </a:r>
                    </a:p>
                  </a:txBody>
                  <a:tcPr marL="52818" marR="5281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a:t>
                      </a:r>
                    </a:p>
                  </a:txBody>
                  <a:tcPr marL="52818" marR="5281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a:t>
                      </a:r>
                    </a:p>
                  </a:txBody>
                  <a:tcPr marL="52818" marR="5281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a:t>
                      </a:r>
                    </a:p>
                  </a:txBody>
                  <a:tcPr marL="52818" marR="5281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2308604374"/>
                  </a:ext>
                </a:extLst>
              </a:tr>
              <a:tr h="327945">
                <a:tc>
                  <a:txBody>
                    <a:bodyPr/>
                    <a:lstStyle/>
                    <a:p>
                      <a:pPr marL="0" marR="0" algn="ctr" defTabSz="457200" rtl="0" eaLnBrk="1" latinLnBrk="0" hangingPunct="1">
                        <a:lnSpc>
                          <a:spcPct val="100000"/>
                        </a:lnSpc>
                        <a:spcBef>
                          <a:spcPts val="0"/>
                        </a:spcBef>
                        <a:spcAft>
                          <a:spcPts val="0"/>
                        </a:spcAft>
                      </a:pPr>
                      <a:r>
                        <a:rPr lang="en-US" sz="1200" b="1" kern="1200" dirty="0">
                          <a:solidFill>
                            <a:schemeClr val="tx1"/>
                          </a:solidFill>
                          <a:latin typeface="+mn-lt"/>
                          <a:ea typeface="Verdana" panose="020B0604030504040204" pitchFamily="34" charset="0"/>
                          <a:cs typeface="Verdana" panose="020B0604030504040204" pitchFamily="34" charset="0"/>
                        </a:rPr>
                        <a:t> Beginning Balance </a:t>
                      </a:r>
                    </a:p>
                  </a:txBody>
                  <a:tcPr marL="52818" marR="5281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200" dirty="0">
                          <a:solidFill>
                            <a:schemeClr val="tx1"/>
                          </a:solidFill>
                          <a:effectLst/>
                          <a:latin typeface="+mn-lt"/>
                          <a:ea typeface="Tahoma" panose="020B0604030504040204" pitchFamily="34" charset="0"/>
                          <a:cs typeface="Tahoma" panose="020B0604030504040204" pitchFamily="34" charset="0"/>
                        </a:rPr>
                        <a:t> </a:t>
                      </a:r>
                    </a:p>
                  </a:txBody>
                  <a:tcPr marL="52818" marR="5281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7000"/>
                        </a:lnSpc>
                        <a:spcBef>
                          <a:spcPts val="0"/>
                        </a:spcBef>
                        <a:spcAft>
                          <a:spcPts val="0"/>
                        </a:spcAft>
                      </a:pPr>
                      <a:r>
                        <a:rPr lang="en-US" sz="1200" b="0" kern="1200" dirty="0" smtClean="0">
                          <a:solidFill>
                            <a:schemeClr val="tx1"/>
                          </a:solidFill>
                          <a:latin typeface="+mn-lt"/>
                          <a:ea typeface="Verdana" panose="020B0604030504040204" pitchFamily="34" charset="0"/>
                          <a:cs typeface="Verdana" panose="020B0604030504040204" pitchFamily="34" charset="0"/>
                        </a:rPr>
                        <a:t>2,000 </a:t>
                      </a:r>
                      <a:endParaRPr lang="en-US" sz="1200" b="0" kern="1200" dirty="0">
                        <a:solidFill>
                          <a:schemeClr val="tx1"/>
                        </a:solidFill>
                        <a:latin typeface="+mn-lt"/>
                        <a:ea typeface="Verdana" panose="020B0604030504040204" pitchFamily="34" charset="0"/>
                        <a:cs typeface="Verdana" panose="020B0604030504040204" pitchFamily="34" charset="0"/>
                      </a:endParaRPr>
                    </a:p>
                  </a:txBody>
                  <a:tcPr marL="52818" marR="5281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 </a:t>
                      </a:r>
                    </a:p>
                  </a:txBody>
                  <a:tcPr marL="52818" marR="5281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algn="ctr"/>
                      <a:r>
                        <a:rPr lang="en-US" sz="1200" b="0" kern="1200" dirty="0">
                          <a:solidFill>
                            <a:schemeClr val="tx1"/>
                          </a:solidFill>
                          <a:latin typeface="+mn-lt"/>
                          <a:ea typeface="Verdana" panose="020B0604030504040204" pitchFamily="34" charset="0"/>
                          <a:cs typeface="Verdana" panose="020B0604030504040204" pitchFamily="34" charset="0"/>
                        </a:rPr>
                        <a:t> n/a </a:t>
                      </a:r>
                    </a:p>
                  </a:txBody>
                  <a:tcPr marL="52818" marR="5281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 </a:t>
                      </a:r>
                    </a:p>
                  </a:txBody>
                  <a:tcPr marL="52818" marR="5281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1,200 </a:t>
                      </a:r>
                    </a:p>
                  </a:txBody>
                  <a:tcPr marL="52818" marR="5281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 </a:t>
                      </a:r>
                    </a:p>
                  </a:txBody>
                  <a:tcPr marL="52818" marR="5281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500 </a:t>
                      </a:r>
                    </a:p>
                  </a:txBody>
                  <a:tcPr marL="52818" marR="5281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 </a:t>
                      </a:r>
                    </a:p>
                  </a:txBody>
                  <a:tcPr marL="52818" marR="5281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200" b="0" kern="1200" dirty="0" smtClean="0">
                          <a:solidFill>
                            <a:schemeClr val="tx1"/>
                          </a:solidFill>
                          <a:latin typeface="+mn-lt"/>
                          <a:ea typeface="Verdana" panose="020B0604030504040204" pitchFamily="34" charset="0"/>
                          <a:cs typeface="Verdana" panose="020B0604030504040204" pitchFamily="34" charset="0"/>
                        </a:rPr>
                        <a:t>300 </a:t>
                      </a:r>
                      <a:endParaRPr lang="en-US" sz="1200" b="0" kern="1200" dirty="0">
                        <a:solidFill>
                          <a:schemeClr val="tx1"/>
                        </a:solidFill>
                        <a:latin typeface="+mn-lt"/>
                        <a:ea typeface="Verdana" panose="020B0604030504040204" pitchFamily="34" charset="0"/>
                        <a:cs typeface="Verdana" panose="020B0604030504040204" pitchFamily="34" charset="0"/>
                      </a:endParaRPr>
                    </a:p>
                  </a:txBody>
                  <a:tcPr marL="52818" marR="5281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3576167002"/>
                  </a:ext>
                </a:extLst>
              </a:tr>
              <a:tr h="381000">
                <a:tc>
                  <a:txBody>
                    <a:bodyPr/>
                    <a:lstStyle/>
                    <a:p>
                      <a:pPr marL="0" marR="0" algn="ctr" defTabSz="457200" rtl="0" eaLnBrk="1" latinLnBrk="0" hangingPunct="1">
                        <a:lnSpc>
                          <a:spcPct val="100000"/>
                        </a:lnSpc>
                        <a:spcBef>
                          <a:spcPts val="0"/>
                        </a:spcBef>
                        <a:spcAft>
                          <a:spcPts val="0"/>
                        </a:spcAft>
                      </a:pPr>
                      <a:r>
                        <a:rPr lang="en-US" sz="1200" b="1" kern="1200" dirty="0">
                          <a:solidFill>
                            <a:schemeClr val="tx1"/>
                          </a:solidFill>
                          <a:latin typeface="+mn-lt"/>
                          <a:ea typeface="Verdana" panose="020B0604030504040204" pitchFamily="34" charset="0"/>
                          <a:cs typeface="Verdana" panose="020B0604030504040204" pitchFamily="34" charset="0"/>
                        </a:rPr>
                        <a:t> After land purchase </a:t>
                      </a:r>
                    </a:p>
                  </a:txBody>
                  <a:tcPr marL="52818" marR="5281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200" dirty="0">
                          <a:solidFill>
                            <a:schemeClr val="tx1"/>
                          </a:solidFill>
                          <a:effectLst/>
                          <a:latin typeface="+mn-lt"/>
                          <a:ea typeface="Tahoma" panose="020B0604030504040204" pitchFamily="34" charset="0"/>
                          <a:cs typeface="Tahoma" panose="020B0604030504040204" pitchFamily="34" charset="0"/>
                        </a:rPr>
                        <a:t> </a:t>
                      </a:r>
                    </a:p>
                  </a:txBody>
                  <a:tcPr marL="52818" marR="5281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a:t>
                      </a:r>
                    </a:p>
                  </a:txBody>
                  <a:tcPr marL="52818" marR="5281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 </a:t>
                      </a:r>
                    </a:p>
                  </a:txBody>
                  <a:tcPr marL="52818" marR="5281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algn="ctr"/>
                      <a:r>
                        <a:rPr lang="en-US" sz="1200" b="0" kern="1200" dirty="0">
                          <a:solidFill>
                            <a:schemeClr val="tx1"/>
                          </a:solidFill>
                          <a:latin typeface="+mn-lt"/>
                          <a:ea typeface="Verdana" panose="020B0604030504040204" pitchFamily="34" charset="0"/>
                          <a:cs typeface="Verdana" panose="020B0604030504040204" pitchFamily="34" charset="0"/>
                        </a:rPr>
                        <a:t>  2,000 </a:t>
                      </a:r>
                    </a:p>
                  </a:txBody>
                  <a:tcPr marL="52818" marR="5281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 </a:t>
                      </a:r>
                    </a:p>
                  </a:txBody>
                  <a:tcPr marL="52818" marR="5281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n/a </a:t>
                      </a:r>
                    </a:p>
                  </a:txBody>
                  <a:tcPr marL="52818" marR="5281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200" b="0" kern="1200">
                          <a:solidFill>
                            <a:schemeClr val="tx1"/>
                          </a:solidFill>
                          <a:latin typeface="+mn-lt"/>
                          <a:ea typeface="Verdana" panose="020B0604030504040204" pitchFamily="34" charset="0"/>
                          <a:cs typeface="Verdana" panose="020B0604030504040204" pitchFamily="34" charset="0"/>
                        </a:rPr>
                        <a:t> + </a:t>
                      </a:r>
                    </a:p>
                  </a:txBody>
                  <a:tcPr marL="52818" marR="5281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500 </a:t>
                      </a:r>
                    </a:p>
                  </a:txBody>
                  <a:tcPr marL="52818" marR="5281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 </a:t>
                      </a:r>
                    </a:p>
                  </a:txBody>
                  <a:tcPr marL="52818" marR="5281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200" b="0" kern="1200" dirty="0" smtClean="0">
                          <a:solidFill>
                            <a:schemeClr val="tx1"/>
                          </a:solidFill>
                          <a:latin typeface="+mn-lt"/>
                          <a:ea typeface="Verdana" panose="020B0604030504040204" pitchFamily="34" charset="0"/>
                          <a:cs typeface="Verdana" panose="020B0604030504040204" pitchFamily="34" charset="0"/>
                        </a:rPr>
                        <a:t>300 </a:t>
                      </a:r>
                      <a:endParaRPr lang="en-US" sz="1200" b="0" kern="1200" dirty="0">
                        <a:solidFill>
                          <a:schemeClr val="tx1"/>
                        </a:solidFill>
                        <a:latin typeface="+mn-lt"/>
                        <a:ea typeface="Verdana" panose="020B0604030504040204" pitchFamily="34" charset="0"/>
                        <a:cs typeface="Verdana" panose="020B0604030504040204" pitchFamily="34" charset="0"/>
                      </a:endParaRPr>
                    </a:p>
                  </a:txBody>
                  <a:tcPr marL="52818" marR="5281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4226703146"/>
                  </a:ext>
                </a:extLst>
              </a:tr>
              <a:tr h="304800">
                <a:tc>
                  <a:txBody>
                    <a:bodyPr/>
                    <a:lstStyle/>
                    <a:p>
                      <a:pPr marL="0" marR="0" algn="ctr" defTabSz="457200" rtl="0" eaLnBrk="1" latinLnBrk="0" hangingPunct="1">
                        <a:lnSpc>
                          <a:spcPct val="100000"/>
                        </a:lnSpc>
                        <a:spcBef>
                          <a:spcPts val="0"/>
                        </a:spcBef>
                        <a:spcAft>
                          <a:spcPts val="0"/>
                        </a:spcAft>
                      </a:pPr>
                      <a:r>
                        <a:rPr lang="en-US" sz="1200" b="1" kern="1200" dirty="0">
                          <a:solidFill>
                            <a:schemeClr val="tx1"/>
                          </a:solidFill>
                          <a:latin typeface="+mn-lt"/>
                          <a:ea typeface="Verdana" panose="020B0604030504040204" pitchFamily="34" charset="0"/>
                          <a:cs typeface="Verdana" panose="020B0604030504040204" pitchFamily="34" charset="0"/>
                        </a:rPr>
                        <a:t> Claims as % </a:t>
                      </a:r>
                    </a:p>
                  </a:txBody>
                  <a:tcPr marL="52818" marR="5281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200" dirty="0">
                          <a:solidFill>
                            <a:schemeClr val="tx1"/>
                          </a:solidFill>
                          <a:effectLst/>
                          <a:latin typeface="+mn-lt"/>
                          <a:ea typeface="Tahoma" panose="020B0604030504040204" pitchFamily="34" charset="0"/>
                          <a:cs typeface="Tahoma" panose="020B0604030504040204" pitchFamily="34" charset="0"/>
                        </a:rPr>
                        <a:t> </a:t>
                      </a:r>
                    </a:p>
                  </a:txBody>
                  <a:tcPr marL="52818" marR="5281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a:t>
                      </a:r>
                    </a:p>
                  </a:txBody>
                  <a:tcPr marL="52818" marR="5281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 </a:t>
                      </a:r>
                    </a:p>
                  </a:txBody>
                  <a:tcPr marL="52818" marR="5281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algn="ctr"/>
                      <a:r>
                        <a:rPr lang="en-US" sz="1200" b="0" kern="1200" dirty="0">
                          <a:solidFill>
                            <a:schemeClr val="tx1"/>
                          </a:solidFill>
                          <a:latin typeface="+mn-lt"/>
                          <a:ea typeface="Verdana" panose="020B0604030504040204" pitchFamily="34" charset="0"/>
                          <a:cs typeface="Verdana" panose="020B0604030504040204" pitchFamily="34" charset="0"/>
                        </a:rPr>
                        <a:t>  2,000 </a:t>
                      </a:r>
                    </a:p>
                  </a:txBody>
                  <a:tcPr marL="52818" marR="5281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 </a:t>
                      </a:r>
                    </a:p>
                  </a:txBody>
                  <a:tcPr marL="52818" marR="5281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60%</a:t>
                      </a:r>
                    </a:p>
                  </a:txBody>
                  <a:tcPr marL="52818" marR="5281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a:t>
                      </a:r>
                    </a:p>
                  </a:txBody>
                  <a:tcPr marL="52818" marR="5281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25%</a:t>
                      </a:r>
                    </a:p>
                  </a:txBody>
                  <a:tcPr marL="52818" marR="5281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a:t>
                      </a:r>
                    </a:p>
                  </a:txBody>
                  <a:tcPr marL="52818" marR="5281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15%</a:t>
                      </a:r>
                    </a:p>
                  </a:txBody>
                  <a:tcPr marL="52818" marR="5281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3411253590"/>
                  </a:ext>
                </a:extLst>
              </a:tr>
            </a:tbl>
          </a:graphicData>
        </a:graphic>
      </p:graphicFrame>
    </p:spTree>
    <p:extLst>
      <p:ext uri="{BB962C8B-B14F-4D97-AF65-F5344CB8AC3E}">
        <p14:creationId xmlns:p14="http://schemas.microsoft.com/office/powerpoint/2010/main" val="30125339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2EF5149-4372-4A0A-A974-E671D80C8B89}"/>
              </a:ext>
            </a:extLst>
          </p:cNvPr>
          <p:cNvSpPr>
            <a:spLocks noGrp="1"/>
          </p:cNvSpPr>
          <p:nvPr>
            <p:ph type="title"/>
          </p:nvPr>
        </p:nvSpPr>
        <p:spPr/>
        <p:txBody>
          <a:bodyPr/>
          <a:lstStyle/>
          <a:p>
            <a:r>
              <a:rPr lang="en-US" smtClean="0"/>
              <a:t>Cash and Retained Earnings</a:t>
            </a:r>
            <a:endParaRPr lang="en-US" dirty="0"/>
          </a:p>
        </p:txBody>
      </p:sp>
      <p:sp>
        <p:nvSpPr>
          <p:cNvPr id="5" name="Content Placeholder 4"/>
          <p:cNvSpPr>
            <a:spLocks noGrp="1"/>
          </p:cNvSpPr>
          <p:nvPr>
            <p:ph idx="1"/>
          </p:nvPr>
        </p:nvSpPr>
        <p:spPr>
          <a:xfrm>
            <a:off x="457200" y="1219200"/>
            <a:ext cx="8229600" cy="4800600"/>
          </a:xfrm>
        </p:spPr>
        <p:txBody>
          <a:bodyPr/>
          <a:lstStyle/>
          <a:p>
            <a:r>
              <a:rPr lang="en-US" sz="2400" dirty="0" smtClean="0"/>
              <a:t>Transaction: Creative Associates sells its land for $1,900.</a:t>
            </a:r>
          </a:p>
          <a:p>
            <a:r>
              <a:rPr lang="en-US" sz="2400" dirty="0" smtClean="0"/>
              <a:t>Retained earnings does not represent cash, but it can limit dividends.</a:t>
            </a:r>
          </a:p>
          <a:p>
            <a:r>
              <a:rPr lang="en-US" sz="2400" dirty="0" smtClean="0"/>
              <a:t>Although the company has $2,300 in cash, it may only pay $600 in dividends.</a:t>
            </a:r>
          </a:p>
          <a:p>
            <a:endParaRPr lang="en-US" dirty="0"/>
          </a:p>
        </p:txBody>
      </p:sp>
      <p:sp>
        <p:nvSpPr>
          <p:cNvPr id="3" name="Slide Number Placeholder 2">
            <a:extLst>
              <a:ext uri="{FF2B5EF4-FFF2-40B4-BE49-F238E27FC236}">
                <a16:creationId xmlns:a16="http://schemas.microsoft.com/office/drawing/2014/main" xmlns="" id="{E07468AE-BB09-4D21-8993-1D3A9F7F9973}"/>
              </a:ext>
            </a:extLst>
          </p:cNvPr>
          <p:cNvSpPr>
            <a:spLocks noGrp="1"/>
          </p:cNvSpPr>
          <p:nvPr>
            <p:ph type="sldNum" sz="quarter" idx="11"/>
          </p:nvPr>
        </p:nvSpPr>
        <p:spPr/>
        <p:txBody>
          <a:bodyPr/>
          <a:lstStyle/>
          <a:p>
            <a:r>
              <a:rPr lang="en-US" smtClean="0"/>
              <a:t>  1-</a:t>
            </a:r>
            <a:fld id="{86103F27-AA34-4069-B652-A178AD0674B3}" type="slidenum">
              <a:rPr lang="en-US" smtClean="0"/>
              <a:pPr/>
              <a:t>35</a:t>
            </a:fld>
            <a:endParaRPr lang="en-US" dirty="0"/>
          </a:p>
        </p:txBody>
      </p:sp>
      <p:graphicFrame>
        <p:nvGraphicFramePr>
          <p:cNvPr id="4" name="Table 3">
            <a:extLst>
              <a:ext uri="{FF2B5EF4-FFF2-40B4-BE49-F238E27FC236}">
                <a16:creationId xmlns:a16="http://schemas.microsoft.com/office/drawing/2014/main" xmlns="" id="{7405EC24-BF0A-40D9-B847-9BF5172C2EDC}"/>
              </a:ext>
            </a:extLst>
          </p:cNvPr>
          <p:cNvGraphicFramePr>
            <a:graphicFrameLocks noGrp="1"/>
          </p:cNvGraphicFramePr>
          <p:nvPr>
            <p:extLst>
              <p:ext uri="{D42A27DB-BD31-4B8C-83A1-F6EECF244321}">
                <p14:modId xmlns:p14="http://schemas.microsoft.com/office/powerpoint/2010/main" val="400295273"/>
              </p:ext>
            </p:extLst>
          </p:nvPr>
        </p:nvGraphicFramePr>
        <p:xfrm>
          <a:off x="685797" y="3886200"/>
          <a:ext cx="7848601" cy="811240"/>
        </p:xfrm>
        <a:graphic>
          <a:graphicData uri="http://schemas.openxmlformats.org/drawingml/2006/table">
            <a:tbl>
              <a:tblPr firstRow="1" firstCol="1" bandRow="1">
                <a:tableStyleId>{5C22544A-7EE6-4342-B048-85BDC9FD1C3A}</a:tableStyleId>
              </a:tblPr>
              <a:tblGrid>
                <a:gridCol w="1371600">
                  <a:extLst>
                    <a:ext uri="{9D8B030D-6E8A-4147-A177-3AD203B41FA5}">
                      <a16:colId xmlns:a16="http://schemas.microsoft.com/office/drawing/2014/main" xmlns="" val="1265030703"/>
                    </a:ext>
                  </a:extLst>
                </a:gridCol>
                <a:gridCol w="685800">
                  <a:extLst>
                    <a:ext uri="{9D8B030D-6E8A-4147-A177-3AD203B41FA5}">
                      <a16:colId xmlns:a16="http://schemas.microsoft.com/office/drawing/2014/main" xmlns="" val="83594259"/>
                    </a:ext>
                  </a:extLst>
                </a:gridCol>
                <a:gridCol w="1404588">
                  <a:extLst>
                    <a:ext uri="{9D8B030D-6E8A-4147-A177-3AD203B41FA5}">
                      <a16:colId xmlns:a16="http://schemas.microsoft.com/office/drawing/2014/main" xmlns="" val="3552121618"/>
                    </a:ext>
                  </a:extLst>
                </a:gridCol>
                <a:gridCol w="348012">
                  <a:extLst>
                    <a:ext uri="{9D8B030D-6E8A-4147-A177-3AD203B41FA5}">
                      <a16:colId xmlns:a16="http://schemas.microsoft.com/office/drawing/2014/main" xmlns="" val="2735736568"/>
                    </a:ext>
                  </a:extLst>
                </a:gridCol>
                <a:gridCol w="1092689">
                  <a:extLst>
                    <a:ext uri="{9D8B030D-6E8A-4147-A177-3AD203B41FA5}">
                      <a16:colId xmlns:a16="http://schemas.microsoft.com/office/drawing/2014/main" xmlns="" val="639456426"/>
                    </a:ext>
                  </a:extLst>
                </a:gridCol>
                <a:gridCol w="365551">
                  <a:extLst>
                    <a:ext uri="{9D8B030D-6E8A-4147-A177-3AD203B41FA5}">
                      <a16:colId xmlns:a16="http://schemas.microsoft.com/office/drawing/2014/main" xmlns="" val="3238617199"/>
                    </a:ext>
                  </a:extLst>
                </a:gridCol>
                <a:gridCol w="1075150">
                  <a:extLst>
                    <a:ext uri="{9D8B030D-6E8A-4147-A177-3AD203B41FA5}">
                      <a16:colId xmlns:a16="http://schemas.microsoft.com/office/drawing/2014/main" xmlns="" val="3339471228"/>
                    </a:ext>
                  </a:extLst>
                </a:gridCol>
                <a:gridCol w="365551">
                  <a:extLst>
                    <a:ext uri="{9D8B030D-6E8A-4147-A177-3AD203B41FA5}">
                      <a16:colId xmlns:a16="http://schemas.microsoft.com/office/drawing/2014/main" xmlns="" val="2522213609"/>
                    </a:ext>
                  </a:extLst>
                </a:gridCol>
                <a:gridCol w="1139660">
                  <a:extLst>
                    <a:ext uri="{9D8B030D-6E8A-4147-A177-3AD203B41FA5}">
                      <a16:colId xmlns:a16="http://schemas.microsoft.com/office/drawing/2014/main" xmlns="" val="1428541839"/>
                    </a:ext>
                  </a:extLst>
                </a:gridCol>
              </a:tblGrid>
              <a:tr h="275166">
                <a:tc gridSpan="3">
                  <a:txBody>
                    <a:bodyPr/>
                    <a:lstStyle/>
                    <a:p>
                      <a:pPr marL="0" marR="0" algn="ctr">
                        <a:lnSpc>
                          <a:spcPct val="107000"/>
                        </a:lnSpc>
                        <a:spcBef>
                          <a:spcPts val="0"/>
                        </a:spcBef>
                        <a:spcAft>
                          <a:spcPts val="0"/>
                        </a:spcAft>
                      </a:pPr>
                      <a:r>
                        <a:rPr lang="en-US" sz="1600" b="1" kern="1200" dirty="0">
                          <a:solidFill>
                            <a:schemeClr val="tx1"/>
                          </a:solidFill>
                          <a:latin typeface="+mn-lt"/>
                          <a:ea typeface="Verdana" panose="020B0604030504040204" pitchFamily="34" charset="0"/>
                          <a:cs typeface="Verdana" panose="020B0604030504040204" pitchFamily="34" charset="0"/>
                        </a:rPr>
                        <a:t>Assets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hMerge="1">
                  <a:txBody>
                    <a:bodyPr/>
                    <a:lstStyle/>
                    <a:p>
                      <a:endParaRPr lang="en-US"/>
                    </a:p>
                  </a:txBody>
                  <a:tcPr/>
                </a:tc>
                <a:tc hMerge="1">
                  <a:txBody>
                    <a:bodyPr/>
                    <a:lstStyle/>
                    <a:p>
                      <a:endParaRPr lang="en-US"/>
                    </a:p>
                  </a:txBody>
                  <a:tcPr/>
                </a:tc>
                <a:tc>
                  <a:txBody>
                    <a:bodyPr/>
                    <a:lstStyle/>
                    <a:p>
                      <a:pPr marL="0" marR="0" algn="ctr">
                        <a:lnSpc>
                          <a:spcPct val="107000"/>
                        </a:lnSpc>
                        <a:spcBef>
                          <a:spcPts val="0"/>
                        </a:spcBef>
                        <a:spcAft>
                          <a:spcPts val="0"/>
                        </a:spcAft>
                      </a:pPr>
                      <a:r>
                        <a:rPr lang="en-US" sz="1600" b="1" kern="1200" dirty="0">
                          <a:solidFill>
                            <a:schemeClr val="tx1"/>
                          </a:solidFill>
                          <a:latin typeface="+mn-lt"/>
                          <a:ea typeface="Verdana" panose="020B0604030504040204" pitchFamily="34" charset="0"/>
                          <a:cs typeface="Verdan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600" b="1" kern="1200" dirty="0">
                          <a:solidFill>
                            <a:schemeClr val="tx1"/>
                          </a:solidFill>
                          <a:latin typeface="+mn-lt"/>
                          <a:ea typeface="Verdana" panose="020B0604030504040204" pitchFamily="34" charset="0"/>
                          <a:cs typeface="Verdana" panose="020B0604030504040204" pitchFamily="34" charset="0"/>
                        </a:rPr>
                        <a:t> </a:t>
                      </a:r>
                      <a:r>
                        <a:rPr lang="en-US" sz="1600" b="1" kern="1200" dirty="0" err="1">
                          <a:solidFill>
                            <a:schemeClr val="tx1"/>
                          </a:solidFill>
                          <a:latin typeface="+mn-lt"/>
                          <a:ea typeface="Verdana" panose="020B0604030504040204" pitchFamily="34" charset="0"/>
                          <a:cs typeface="Verdana" panose="020B0604030504040204" pitchFamily="34" charset="0"/>
                        </a:rPr>
                        <a:t>Liab</a:t>
                      </a:r>
                      <a:r>
                        <a:rPr lang="en-US" sz="1600" b="1" kern="1200" dirty="0">
                          <a:solidFill>
                            <a:schemeClr val="tx1"/>
                          </a:solidFill>
                          <a:latin typeface="+mn-lt"/>
                          <a:ea typeface="Verdana" panose="020B0604030504040204" pitchFamily="34" charset="0"/>
                          <a:cs typeface="Verdan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600" b="1" kern="1200" dirty="0">
                          <a:solidFill>
                            <a:schemeClr val="tx1"/>
                          </a:solidFill>
                          <a:latin typeface="+mn-lt"/>
                          <a:ea typeface="Verdana" panose="020B0604030504040204" pitchFamily="34" charset="0"/>
                          <a:cs typeface="Verdan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600" b="1" kern="1200" dirty="0">
                          <a:solidFill>
                            <a:schemeClr val="tx1"/>
                          </a:solidFill>
                          <a:latin typeface="+mn-lt"/>
                          <a:ea typeface="Verdana" panose="020B0604030504040204" pitchFamily="34" charset="0"/>
                          <a:cs typeface="Verdana" panose="020B0604030504040204" pitchFamily="34" charset="0"/>
                        </a:rPr>
                        <a:t> C. Stk.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600" b="1" kern="1200" dirty="0">
                          <a:solidFill>
                            <a:schemeClr val="tx1"/>
                          </a:solidFill>
                          <a:latin typeface="+mn-lt"/>
                          <a:ea typeface="Verdana" panose="020B0604030504040204" pitchFamily="34" charset="0"/>
                          <a:cs typeface="Verdan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600" b="1" kern="1200" dirty="0">
                          <a:solidFill>
                            <a:schemeClr val="tx1"/>
                          </a:solidFill>
                          <a:latin typeface="+mn-lt"/>
                          <a:ea typeface="Verdana" panose="020B0604030504040204" pitchFamily="34" charset="0"/>
                          <a:cs typeface="Verdana" panose="020B0604030504040204" pitchFamily="34" charset="0"/>
                        </a:rPr>
                        <a:t> Ret. Ear.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1865309620"/>
                  </a:ext>
                </a:extLst>
              </a:tr>
              <a:tr h="275166">
                <a:tc>
                  <a:txBody>
                    <a:bodyPr/>
                    <a:lstStyle/>
                    <a:p>
                      <a:pPr marL="0" marR="0" algn="ctr">
                        <a:lnSpc>
                          <a:spcPct val="107000"/>
                        </a:lnSpc>
                        <a:spcBef>
                          <a:spcPts val="0"/>
                        </a:spcBef>
                        <a:spcAft>
                          <a:spcPts val="0"/>
                        </a:spcAft>
                      </a:pPr>
                      <a:r>
                        <a:rPr lang="en-US" sz="1600" b="1" kern="1200" dirty="0">
                          <a:solidFill>
                            <a:schemeClr val="tx1"/>
                          </a:solidFill>
                          <a:latin typeface="+mn-lt"/>
                          <a:ea typeface="Verdana" panose="020B0604030504040204" pitchFamily="34" charset="0"/>
                          <a:cs typeface="Verdana" panose="020B0604030504040204" pitchFamily="34" charset="0"/>
                        </a:rPr>
                        <a:t> Cash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a:lnSpc>
                          <a:spcPct val="107000"/>
                        </a:lnSpc>
                        <a:spcBef>
                          <a:spcPts val="0"/>
                        </a:spcBef>
                        <a:spcAft>
                          <a:spcPts val="0"/>
                        </a:spcAft>
                      </a:pPr>
                      <a:r>
                        <a:rPr lang="en-US" sz="1600" b="1" kern="1200" dirty="0">
                          <a:solidFill>
                            <a:schemeClr val="tx1"/>
                          </a:solidFill>
                          <a:latin typeface="+mn-lt"/>
                          <a:ea typeface="Verdana" panose="020B0604030504040204" pitchFamily="34" charset="0"/>
                          <a:cs typeface="Verdan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a:lnSpc>
                          <a:spcPct val="107000"/>
                        </a:lnSpc>
                        <a:spcBef>
                          <a:spcPts val="0"/>
                        </a:spcBef>
                        <a:spcAft>
                          <a:spcPts val="0"/>
                        </a:spcAft>
                      </a:pPr>
                      <a:r>
                        <a:rPr lang="en-US" sz="1600" b="1" kern="1200" dirty="0">
                          <a:solidFill>
                            <a:schemeClr val="tx1"/>
                          </a:solidFill>
                          <a:latin typeface="+mn-lt"/>
                          <a:ea typeface="Verdana" panose="020B0604030504040204" pitchFamily="34" charset="0"/>
                          <a:cs typeface="Verdana" panose="020B0604030504040204" pitchFamily="34" charset="0"/>
                        </a:rPr>
                        <a:t> Land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a:lnSpc>
                          <a:spcPct val="107000"/>
                        </a:lnSpc>
                        <a:spcBef>
                          <a:spcPts val="0"/>
                        </a:spcBef>
                        <a:spcAft>
                          <a:spcPts val="0"/>
                        </a:spcAft>
                      </a:pPr>
                      <a:r>
                        <a:rPr lang="en-US" sz="1600" b="1" kern="1200">
                          <a:solidFill>
                            <a:schemeClr val="tx1"/>
                          </a:solidFill>
                          <a:latin typeface="+mn-lt"/>
                          <a:ea typeface="Verdana" panose="020B0604030504040204" pitchFamily="34" charset="0"/>
                          <a:cs typeface="Verdan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600" b="1" kern="1200">
                          <a:solidFill>
                            <a:schemeClr val="tx1"/>
                          </a:solidFill>
                          <a:latin typeface="+mn-lt"/>
                          <a:ea typeface="Verdana" panose="020B0604030504040204" pitchFamily="34" charset="0"/>
                          <a:cs typeface="Verdan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600" b="1" kern="1200">
                          <a:solidFill>
                            <a:schemeClr val="tx1"/>
                          </a:solidFill>
                          <a:latin typeface="+mn-lt"/>
                          <a:ea typeface="Verdana" panose="020B0604030504040204" pitchFamily="34" charset="0"/>
                          <a:cs typeface="Verdan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600" b="1" kern="1200">
                          <a:solidFill>
                            <a:schemeClr val="tx1"/>
                          </a:solidFill>
                          <a:latin typeface="+mn-lt"/>
                          <a:ea typeface="Verdana" panose="020B0604030504040204" pitchFamily="34" charset="0"/>
                          <a:cs typeface="Verdan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600" b="1" kern="1200" dirty="0">
                          <a:solidFill>
                            <a:schemeClr val="tx1"/>
                          </a:solidFill>
                          <a:latin typeface="+mn-lt"/>
                          <a:ea typeface="Verdana" panose="020B0604030504040204" pitchFamily="34" charset="0"/>
                          <a:cs typeface="Verdan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600" b="1" kern="1200" dirty="0">
                          <a:solidFill>
                            <a:schemeClr val="tx1"/>
                          </a:solidFill>
                          <a:latin typeface="+mn-lt"/>
                          <a:ea typeface="Verdana" panose="020B0604030504040204" pitchFamily="34" charset="0"/>
                          <a:cs typeface="Verdan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424198628"/>
                  </a:ext>
                </a:extLst>
              </a:tr>
              <a:tr h="211666">
                <a:tc>
                  <a:txBody>
                    <a:bodyPr/>
                    <a:lstStyle/>
                    <a:p>
                      <a:pPr marL="0" marR="0">
                        <a:lnSpc>
                          <a:spcPct val="107000"/>
                        </a:lnSpc>
                        <a:spcBef>
                          <a:spcPts val="0"/>
                        </a:spcBef>
                        <a:spcAft>
                          <a:spcPts val="0"/>
                        </a:spcAft>
                      </a:pPr>
                      <a:r>
                        <a:rPr lang="en-US" sz="1200" dirty="0">
                          <a:solidFill>
                            <a:schemeClr val="tx1"/>
                          </a:solidFill>
                          <a:effectLst/>
                          <a:latin typeface="+mn-lt"/>
                          <a:ea typeface="Tahoma" panose="020B0604030504040204" pitchFamily="34" charset="0"/>
                          <a:cs typeface="Tahoma" panose="020B0604030504040204" pitchFamily="34" charset="0"/>
                        </a:rPr>
                        <a:t>         </a:t>
                      </a:r>
                      <a:r>
                        <a:rPr lang="en-US" sz="1600" b="1" kern="1200" dirty="0">
                          <a:solidFill>
                            <a:schemeClr val="tx1"/>
                          </a:solidFill>
                          <a:latin typeface="+mn-lt"/>
                          <a:ea typeface="Verdana" panose="020B0604030504040204" pitchFamily="34" charset="0"/>
                          <a:cs typeface="Verdana" panose="020B0604030504040204" pitchFamily="34" charset="0"/>
                        </a:rPr>
                        <a:t>400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a:lnSpc>
                          <a:spcPct val="107000"/>
                        </a:lnSpc>
                        <a:spcBef>
                          <a:spcPts val="0"/>
                        </a:spcBef>
                        <a:spcAft>
                          <a:spcPts val="0"/>
                        </a:spcAft>
                      </a:pPr>
                      <a:r>
                        <a:rPr lang="en-US" sz="1600" b="0" kern="1200" dirty="0">
                          <a:solidFill>
                            <a:schemeClr val="tx1"/>
                          </a:solidFill>
                          <a:latin typeface="+mn-lt"/>
                          <a:ea typeface="Verdana" panose="020B0604030504040204" pitchFamily="34" charset="0"/>
                          <a:cs typeface="Verdan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a:lnSpc>
                          <a:spcPct val="107000"/>
                        </a:lnSpc>
                        <a:spcBef>
                          <a:spcPts val="0"/>
                        </a:spcBef>
                        <a:spcAft>
                          <a:spcPts val="0"/>
                        </a:spcAft>
                      </a:pPr>
                      <a:r>
                        <a:rPr lang="en-US" sz="1600" b="0" kern="1200" dirty="0">
                          <a:solidFill>
                            <a:schemeClr val="tx1"/>
                          </a:solidFill>
                          <a:latin typeface="+mn-lt"/>
                          <a:ea typeface="Verdana" panose="020B0604030504040204" pitchFamily="34" charset="0"/>
                          <a:cs typeface="Verdana" panose="020B0604030504040204" pitchFamily="34" charset="0"/>
                        </a:rPr>
                        <a:t>     1,900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nSpc>
                          <a:spcPct val="107000"/>
                        </a:lnSpc>
                        <a:spcBef>
                          <a:spcPts val="0"/>
                        </a:spcBef>
                        <a:spcAft>
                          <a:spcPts val="0"/>
                        </a:spcAft>
                      </a:pPr>
                      <a:r>
                        <a:rPr lang="en-US" sz="1600" b="0" kern="1200" dirty="0">
                          <a:solidFill>
                            <a:schemeClr val="tx1"/>
                          </a:solidFill>
                          <a:latin typeface="+mn-lt"/>
                          <a:ea typeface="Verdana" panose="020B0604030504040204" pitchFamily="34" charset="0"/>
                          <a:cs typeface="Verdan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600" b="0" kern="1200" dirty="0">
                          <a:solidFill>
                            <a:schemeClr val="tx1"/>
                          </a:solidFill>
                          <a:latin typeface="+mn-lt"/>
                          <a:ea typeface="Verdana" panose="020B0604030504040204" pitchFamily="34" charset="0"/>
                          <a:cs typeface="Verdana" panose="020B0604030504040204" pitchFamily="34" charset="0"/>
                        </a:rPr>
                        <a:t>         700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nSpc>
                          <a:spcPct val="107000"/>
                        </a:lnSpc>
                        <a:spcBef>
                          <a:spcPts val="0"/>
                        </a:spcBef>
                        <a:spcAft>
                          <a:spcPts val="0"/>
                        </a:spcAft>
                      </a:pPr>
                      <a:r>
                        <a:rPr lang="en-US" sz="1600" b="0" kern="1200" dirty="0">
                          <a:solidFill>
                            <a:schemeClr val="tx1"/>
                          </a:solidFill>
                          <a:latin typeface="+mn-lt"/>
                          <a:ea typeface="Verdana" panose="020B0604030504040204" pitchFamily="34" charset="0"/>
                          <a:cs typeface="Verdan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600" b="0" kern="1200" dirty="0">
                          <a:solidFill>
                            <a:schemeClr val="tx1"/>
                          </a:solidFill>
                          <a:latin typeface="+mn-lt"/>
                          <a:ea typeface="Verdana" panose="020B0604030504040204" pitchFamily="34" charset="0"/>
                          <a:cs typeface="Verdana" panose="020B0604030504040204" pitchFamily="34" charset="0"/>
                        </a:rPr>
                        <a:t>      1,000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600" b="0" kern="1200" dirty="0">
                          <a:solidFill>
                            <a:schemeClr val="tx1"/>
                          </a:solidFill>
                          <a:latin typeface="+mn-lt"/>
                          <a:ea typeface="Verdana" panose="020B0604030504040204" pitchFamily="34" charset="0"/>
                          <a:cs typeface="Verdan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600" b="0" kern="1200" dirty="0">
                          <a:solidFill>
                            <a:schemeClr val="tx1"/>
                          </a:solidFill>
                          <a:latin typeface="+mn-lt"/>
                          <a:ea typeface="Verdana" panose="020B0604030504040204" pitchFamily="34" charset="0"/>
                          <a:cs typeface="Verdana" panose="020B0604030504040204" pitchFamily="34" charset="0"/>
                        </a:rPr>
                        <a:t>          600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718313398"/>
                  </a:ext>
                </a:extLst>
              </a:tr>
            </a:tbl>
          </a:graphicData>
        </a:graphic>
      </p:graphicFrame>
      <p:graphicFrame>
        <p:nvGraphicFramePr>
          <p:cNvPr id="8" name="Table 7">
            <a:extLst>
              <a:ext uri="{FF2B5EF4-FFF2-40B4-BE49-F238E27FC236}">
                <a16:creationId xmlns:a16="http://schemas.microsoft.com/office/drawing/2014/main" xmlns="" id="{11150358-A158-48D9-995C-BE2003DDA3C3}"/>
              </a:ext>
            </a:extLst>
          </p:cNvPr>
          <p:cNvGraphicFramePr>
            <a:graphicFrameLocks noGrp="1"/>
          </p:cNvGraphicFramePr>
          <p:nvPr>
            <p:extLst>
              <p:ext uri="{D42A27DB-BD31-4B8C-83A1-F6EECF244321}">
                <p14:modId xmlns:p14="http://schemas.microsoft.com/office/powerpoint/2010/main" val="1843870907"/>
              </p:ext>
            </p:extLst>
          </p:nvPr>
        </p:nvGraphicFramePr>
        <p:xfrm>
          <a:off x="685800" y="4959982"/>
          <a:ext cx="7848598" cy="788517"/>
        </p:xfrm>
        <a:graphic>
          <a:graphicData uri="http://schemas.openxmlformats.org/drawingml/2006/table">
            <a:tbl>
              <a:tblPr firstRow="1" firstCol="1" bandRow="1">
                <a:tableStyleId>{5C22544A-7EE6-4342-B048-85BDC9FD1C3A}</a:tableStyleId>
              </a:tblPr>
              <a:tblGrid>
                <a:gridCol w="1447800">
                  <a:extLst>
                    <a:ext uri="{9D8B030D-6E8A-4147-A177-3AD203B41FA5}">
                      <a16:colId xmlns:a16="http://schemas.microsoft.com/office/drawing/2014/main" xmlns="" val="3991034221"/>
                    </a:ext>
                  </a:extLst>
                </a:gridCol>
                <a:gridCol w="609600">
                  <a:extLst>
                    <a:ext uri="{9D8B030D-6E8A-4147-A177-3AD203B41FA5}">
                      <a16:colId xmlns:a16="http://schemas.microsoft.com/office/drawing/2014/main" xmlns="" val="3798923178"/>
                    </a:ext>
                  </a:extLst>
                </a:gridCol>
                <a:gridCol w="1404585">
                  <a:extLst>
                    <a:ext uri="{9D8B030D-6E8A-4147-A177-3AD203B41FA5}">
                      <a16:colId xmlns:a16="http://schemas.microsoft.com/office/drawing/2014/main" xmlns="" val="2033228762"/>
                    </a:ext>
                  </a:extLst>
                </a:gridCol>
                <a:gridCol w="365550">
                  <a:extLst>
                    <a:ext uri="{9D8B030D-6E8A-4147-A177-3AD203B41FA5}">
                      <a16:colId xmlns:a16="http://schemas.microsoft.com/office/drawing/2014/main" xmlns="" val="2977128518"/>
                    </a:ext>
                  </a:extLst>
                </a:gridCol>
                <a:gridCol w="1075151">
                  <a:extLst>
                    <a:ext uri="{9D8B030D-6E8A-4147-A177-3AD203B41FA5}">
                      <a16:colId xmlns:a16="http://schemas.microsoft.com/office/drawing/2014/main" xmlns="" val="2404680076"/>
                    </a:ext>
                  </a:extLst>
                </a:gridCol>
                <a:gridCol w="365550">
                  <a:extLst>
                    <a:ext uri="{9D8B030D-6E8A-4147-A177-3AD203B41FA5}">
                      <a16:colId xmlns:a16="http://schemas.microsoft.com/office/drawing/2014/main" xmlns="" val="859239611"/>
                    </a:ext>
                  </a:extLst>
                </a:gridCol>
                <a:gridCol w="1075151">
                  <a:extLst>
                    <a:ext uri="{9D8B030D-6E8A-4147-A177-3AD203B41FA5}">
                      <a16:colId xmlns:a16="http://schemas.microsoft.com/office/drawing/2014/main" xmlns="" val="3615227455"/>
                    </a:ext>
                  </a:extLst>
                </a:gridCol>
                <a:gridCol w="365550">
                  <a:extLst>
                    <a:ext uri="{9D8B030D-6E8A-4147-A177-3AD203B41FA5}">
                      <a16:colId xmlns:a16="http://schemas.microsoft.com/office/drawing/2014/main" xmlns="" val="3430624516"/>
                    </a:ext>
                  </a:extLst>
                </a:gridCol>
                <a:gridCol w="1139661">
                  <a:extLst>
                    <a:ext uri="{9D8B030D-6E8A-4147-A177-3AD203B41FA5}">
                      <a16:colId xmlns:a16="http://schemas.microsoft.com/office/drawing/2014/main" xmlns="" val="1627374165"/>
                    </a:ext>
                  </a:extLst>
                </a:gridCol>
              </a:tblGrid>
              <a:tr h="247650">
                <a:tc gridSpan="3">
                  <a:txBody>
                    <a:bodyPr/>
                    <a:lstStyle/>
                    <a:p>
                      <a:pPr marL="0" marR="0" algn="ctr">
                        <a:lnSpc>
                          <a:spcPct val="107000"/>
                        </a:lnSpc>
                        <a:spcBef>
                          <a:spcPts val="0"/>
                        </a:spcBef>
                        <a:spcAft>
                          <a:spcPts val="0"/>
                        </a:spcAft>
                      </a:pPr>
                      <a:r>
                        <a:rPr lang="en-US" sz="1600" b="1" kern="1200" dirty="0">
                          <a:solidFill>
                            <a:schemeClr val="tx1"/>
                          </a:solidFill>
                          <a:latin typeface="+mj-lt"/>
                          <a:ea typeface="Verdana" panose="020B0604030504040204" pitchFamily="34" charset="0"/>
                          <a:cs typeface="Verdana" panose="020B0604030504040204" pitchFamily="34" charset="0"/>
                        </a:rPr>
                        <a:t>Assets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hMerge="1">
                  <a:txBody>
                    <a:bodyPr/>
                    <a:lstStyle/>
                    <a:p>
                      <a:endParaRPr lang="en-US"/>
                    </a:p>
                  </a:txBody>
                  <a:tcPr/>
                </a:tc>
                <a:tc hMerge="1">
                  <a:txBody>
                    <a:bodyPr/>
                    <a:lstStyle/>
                    <a:p>
                      <a:endParaRPr lang="en-US"/>
                    </a:p>
                  </a:txBody>
                  <a:tcPr/>
                </a:tc>
                <a:tc>
                  <a:txBody>
                    <a:bodyPr/>
                    <a:lstStyle/>
                    <a:p>
                      <a:pPr marL="0" marR="0" algn="ctr">
                        <a:lnSpc>
                          <a:spcPct val="107000"/>
                        </a:lnSpc>
                        <a:spcBef>
                          <a:spcPts val="0"/>
                        </a:spcBef>
                        <a:spcAft>
                          <a:spcPts val="0"/>
                        </a:spcAft>
                      </a:pPr>
                      <a:r>
                        <a:rPr lang="en-US" sz="1600" b="1" kern="1200">
                          <a:solidFill>
                            <a:schemeClr val="tx1"/>
                          </a:solidFill>
                          <a:latin typeface="+mj-lt"/>
                          <a:ea typeface="Verdana" panose="020B0604030504040204" pitchFamily="34" charset="0"/>
                          <a:cs typeface="Verdan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600" b="1" kern="1200" dirty="0">
                          <a:solidFill>
                            <a:schemeClr val="tx1"/>
                          </a:solidFill>
                          <a:latin typeface="+mj-lt"/>
                          <a:ea typeface="Verdana" panose="020B0604030504040204" pitchFamily="34" charset="0"/>
                          <a:cs typeface="Verdana" panose="020B0604030504040204" pitchFamily="34" charset="0"/>
                        </a:rPr>
                        <a:t> </a:t>
                      </a:r>
                      <a:r>
                        <a:rPr lang="en-US" sz="1600" b="1" kern="1200" dirty="0" err="1">
                          <a:solidFill>
                            <a:schemeClr val="tx1"/>
                          </a:solidFill>
                          <a:latin typeface="+mj-lt"/>
                          <a:ea typeface="Verdana" panose="020B0604030504040204" pitchFamily="34" charset="0"/>
                          <a:cs typeface="Verdana" panose="020B0604030504040204" pitchFamily="34" charset="0"/>
                        </a:rPr>
                        <a:t>Liab</a:t>
                      </a:r>
                      <a:r>
                        <a:rPr lang="en-US" sz="1600" b="1" kern="1200" dirty="0">
                          <a:solidFill>
                            <a:schemeClr val="tx1"/>
                          </a:solidFill>
                          <a:latin typeface="+mj-lt"/>
                          <a:ea typeface="Verdana" panose="020B0604030504040204" pitchFamily="34" charset="0"/>
                          <a:cs typeface="Verdan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600" b="1" kern="1200">
                          <a:solidFill>
                            <a:schemeClr val="tx1"/>
                          </a:solidFill>
                          <a:latin typeface="+mj-lt"/>
                          <a:ea typeface="Verdana" panose="020B0604030504040204" pitchFamily="34" charset="0"/>
                          <a:cs typeface="Verdan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600" b="1" kern="1200" dirty="0">
                          <a:solidFill>
                            <a:schemeClr val="tx1"/>
                          </a:solidFill>
                          <a:latin typeface="+mj-lt"/>
                          <a:ea typeface="Verdana" panose="020B0604030504040204" pitchFamily="34" charset="0"/>
                          <a:cs typeface="Verdana" panose="020B0604030504040204" pitchFamily="34" charset="0"/>
                        </a:rPr>
                        <a:t> C. Stk.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600" b="1" kern="1200">
                          <a:solidFill>
                            <a:schemeClr val="tx1"/>
                          </a:solidFill>
                          <a:latin typeface="+mj-lt"/>
                          <a:ea typeface="Verdana" panose="020B0604030504040204" pitchFamily="34" charset="0"/>
                          <a:cs typeface="Verdan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600" b="1" kern="1200" dirty="0">
                          <a:solidFill>
                            <a:schemeClr val="tx1"/>
                          </a:solidFill>
                          <a:latin typeface="+mj-lt"/>
                          <a:ea typeface="Verdana" panose="020B0604030504040204" pitchFamily="34" charset="0"/>
                          <a:cs typeface="Verdana" panose="020B0604030504040204" pitchFamily="34" charset="0"/>
                        </a:rPr>
                        <a:t> Ret. Ear.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816989325"/>
                  </a:ext>
                </a:extLst>
              </a:tr>
              <a:tr h="247650">
                <a:tc>
                  <a:txBody>
                    <a:bodyPr/>
                    <a:lstStyle/>
                    <a:p>
                      <a:pPr marL="0" marR="0" algn="ctr">
                        <a:lnSpc>
                          <a:spcPct val="107000"/>
                        </a:lnSpc>
                        <a:spcBef>
                          <a:spcPts val="0"/>
                        </a:spcBef>
                        <a:spcAft>
                          <a:spcPts val="0"/>
                        </a:spcAft>
                      </a:pPr>
                      <a:r>
                        <a:rPr lang="en-US" sz="1600" b="1" kern="1200" dirty="0">
                          <a:solidFill>
                            <a:schemeClr val="tx1"/>
                          </a:solidFill>
                          <a:latin typeface="+mj-lt"/>
                          <a:ea typeface="Verdana" panose="020B0604030504040204" pitchFamily="34" charset="0"/>
                          <a:cs typeface="Verdana" panose="020B0604030504040204" pitchFamily="34" charset="0"/>
                        </a:rPr>
                        <a:t> Cash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a:lnSpc>
                          <a:spcPct val="107000"/>
                        </a:lnSpc>
                        <a:spcBef>
                          <a:spcPts val="0"/>
                        </a:spcBef>
                        <a:spcAft>
                          <a:spcPts val="0"/>
                        </a:spcAft>
                      </a:pPr>
                      <a:r>
                        <a:rPr lang="en-US" sz="1600" b="1" kern="1200" dirty="0">
                          <a:solidFill>
                            <a:schemeClr val="tx1"/>
                          </a:solidFill>
                          <a:latin typeface="+mj-lt"/>
                          <a:ea typeface="Verdana" panose="020B0604030504040204" pitchFamily="34" charset="0"/>
                          <a:cs typeface="Verdan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a:lnSpc>
                          <a:spcPct val="107000"/>
                        </a:lnSpc>
                        <a:spcBef>
                          <a:spcPts val="0"/>
                        </a:spcBef>
                        <a:spcAft>
                          <a:spcPts val="0"/>
                        </a:spcAft>
                      </a:pPr>
                      <a:r>
                        <a:rPr lang="en-US" sz="1600" b="1" kern="1200" dirty="0">
                          <a:solidFill>
                            <a:schemeClr val="tx1"/>
                          </a:solidFill>
                          <a:latin typeface="+mj-lt"/>
                          <a:ea typeface="Verdana" panose="020B0604030504040204" pitchFamily="34" charset="0"/>
                          <a:cs typeface="Verdana" panose="020B0604030504040204" pitchFamily="34" charset="0"/>
                        </a:rPr>
                        <a:t> Land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a:lnSpc>
                          <a:spcPct val="107000"/>
                        </a:lnSpc>
                        <a:spcBef>
                          <a:spcPts val="0"/>
                        </a:spcBef>
                        <a:spcAft>
                          <a:spcPts val="0"/>
                        </a:spcAft>
                      </a:pPr>
                      <a:r>
                        <a:rPr lang="en-US" sz="1600" b="1" kern="1200" dirty="0">
                          <a:solidFill>
                            <a:schemeClr val="tx1"/>
                          </a:solidFill>
                          <a:latin typeface="+mj-lt"/>
                          <a:ea typeface="Verdana" panose="020B0604030504040204" pitchFamily="34" charset="0"/>
                          <a:cs typeface="Verdan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600" b="1" kern="1200" dirty="0">
                          <a:solidFill>
                            <a:schemeClr val="tx1"/>
                          </a:solidFill>
                          <a:latin typeface="+mj-lt"/>
                          <a:ea typeface="Verdana" panose="020B0604030504040204" pitchFamily="34" charset="0"/>
                          <a:cs typeface="Verdan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600" b="1" kern="1200" dirty="0">
                          <a:solidFill>
                            <a:schemeClr val="tx1"/>
                          </a:solidFill>
                          <a:latin typeface="+mj-lt"/>
                          <a:ea typeface="Verdana" panose="020B0604030504040204" pitchFamily="34" charset="0"/>
                          <a:cs typeface="Verdan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600" b="1" kern="1200" dirty="0">
                          <a:solidFill>
                            <a:schemeClr val="tx1"/>
                          </a:solidFill>
                          <a:latin typeface="+mj-lt"/>
                          <a:ea typeface="Verdana" panose="020B0604030504040204" pitchFamily="34" charset="0"/>
                          <a:cs typeface="Verdan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600" b="1" kern="1200" dirty="0">
                          <a:solidFill>
                            <a:schemeClr val="tx1"/>
                          </a:solidFill>
                          <a:latin typeface="+mj-lt"/>
                          <a:ea typeface="Verdana" panose="020B0604030504040204" pitchFamily="34" charset="0"/>
                          <a:cs typeface="Verdan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600" b="1" kern="1200" dirty="0">
                          <a:solidFill>
                            <a:schemeClr val="tx1"/>
                          </a:solidFill>
                          <a:latin typeface="+mj-lt"/>
                          <a:ea typeface="Verdana" panose="020B0604030504040204" pitchFamily="34" charset="0"/>
                          <a:cs typeface="Verdan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1663654226"/>
                  </a:ext>
                </a:extLst>
              </a:tr>
              <a:tr h="266700">
                <a:tc>
                  <a:txBody>
                    <a:bodyPr/>
                    <a:lstStyle/>
                    <a:p>
                      <a:pPr marL="0" marR="0">
                        <a:lnSpc>
                          <a:spcPct val="107000"/>
                        </a:lnSpc>
                        <a:spcBef>
                          <a:spcPts val="0"/>
                        </a:spcBef>
                        <a:spcAft>
                          <a:spcPts val="0"/>
                        </a:spcAft>
                      </a:pPr>
                      <a:r>
                        <a:rPr lang="en-US" sz="1200" dirty="0">
                          <a:solidFill>
                            <a:schemeClr val="tx1"/>
                          </a:solidFill>
                          <a:effectLst/>
                          <a:latin typeface="+mj-lt"/>
                          <a:ea typeface="Tahoma" panose="020B0604030504040204" pitchFamily="34" charset="0"/>
                          <a:cs typeface="Tahoma" panose="020B0604030504040204" pitchFamily="34" charset="0"/>
                        </a:rPr>
                        <a:t>      </a:t>
                      </a:r>
                      <a:r>
                        <a:rPr lang="en-US" sz="1600" b="1" kern="1200" dirty="0">
                          <a:solidFill>
                            <a:schemeClr val="tx1"/>
                          </a:solidFill>
                          <a:latin typeface="+mj-lt"/>
                          <a:ea typeface="Verdana" panose="020B0604030504040204" pitchFamily="34" charset="0"/>
                          <a:cs typeface="Verdana" panose="020B0604030504040204" pitchFamily="34" charset="0"/>
                        </a:rPr>
                        <a:t>2,300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a:lnSpc>
                          <a:spcPct val="107000"/>
                        </a:lnSpc>
                        <a:spcBef>
                          <a:spcPts val="0"/>
                        </a:spcBef>
                        <a:spcAft>
                          <a:spcPts val="0"/>
                        </a:spcAft>
                      </a:pPr>
                      <a:r>
                        <a:rPr lang="en-US" sz="1600" b="0" kern="1200" dirty="0">
                          <a:solidFill>
                            <a:schemeClr val="tx1"/>
                          </a:solidFill>
                          <a:latin typeface="+mj-lt"/>
                          <a:ea typeface="Verdana" panose="020B0604030504040204" pitchFamily="34" charset="0"/>
                          <a:cs typeface="Verdan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a:lnSpc>
                          <a:spcPct val="107000"/>
                        </a:lnSpc>
                        <a:spcBef>
                          <a:spcPts val="0"/>
                        </a:spcBef>
                        <a:spcAft>
                          <a:spcPts val="0"/>
                        </a:spcAft>
                      </a:pPr>
                      <a:r>
                        <a:rPr lang="en-US" sz="1600" b="0" kern="1200" dirty="0">
                          <a:solidFill>
                            <a:schemeClr val="tx1"/>
                          </a:solidFill>
                          <a:latin typeface="+mj-lt"/>
                          <a:ea typeface="Verdana" panose="020B0604030504040204" pitchFamily="34" charset="0"/>
                          <a:cs typeface="Verdan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nSpc>
                          <a:spcPct val="107000"/>
                        </a:lnSpc>
                        <a:spcBef>
                          <a:spcPts val="0"/>
                        </a:spcBef>
                        <a:spcAft>
                          <a:spcPts val="0"/>
                        </a:spcAft>
                      </a:pPr>
                      <a:r>
                        <a:rPr lang="en-US" sz="1600" b="0" kern="1200" dirty="0">
                          <a:solidFill>
                            <a:schemeClr val="tx1"/>
                          </a:solidFill>
                          <a:latin typeface="+mj-lt"/>
                          <a:ea typeface="Verdana" panose="020B0604030504040204" pitchFamily="34" charset="0"/>
                          <a:cs typeface="Verdan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600" b="0" kern="1200" dirty="0">
                          <a:solidFill>
                            <a:schemeClr val="tx1"/>
                          </a:solidFill>
                          <a:latin typeface="+mj-lt"/>
                          <a:ea typeface="Verdana" panose="020B0604030504040204" pitchFamily="34" charset="0"/>
                          <a:cs typeface="Verdana" panose="020B0604030504040204" pitchFamily="34" charset="0"/>
                        </a:rPr>
                        <a:t>         700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nSpc>
                          <a:spcPct val="107000"/>
                        </a:lnSpc>
                        <a:spcBef>
                          <a:spcPts val="0"/>
                        </a:spcBef>
                        <a:spcAft>
                          <a:spcPts val="0"/>
                        </a:spcAft>
                      </a:pPr>
                      <a:r>
                        <a:rPr lang="en-US" sz="1600" b="0" kern="1200" dirty="0">
                          <a:solidFill>
                            <a:schemeClr val="tx1"/>
                          </a:solidFill>
                          <a:latin typeface="+mj-lt"/>
                          <a:ea typeface="Verdana" panose="020B0604030504040204" pitchFamily="34" charset="0"/>
                          <a:cs typeface="Verdan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600" b="0" kern="1200" dirty="0">
                          <a:solidFill>
                            <a:schemeClr val="tx1"/>
                          </a:solidFill>
                          <a:latin typeface="+mj-lt"/>
                          <a:ea typeface="Verdana" panose="020B0604030504040204" pitchFamily="34" charset="0"/>
                          <a:cs typeface="Verdana" panose="020B0604030504040204" pitchFamily="34" charset="0"/>
                        </a:rPr>
                        <a:t>      1,000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600" b="0" kern="1200" dirty="0">
                          <a:solidFill>
                            <a:schemeClr val="tx1"/>
                          </a:solidFill>
                          <a:latin typeface="+mj-lt"/>
                          <a:ea typeface="Verdana" panose="020B0604030504040204" pitchFamily="34" charset="0"/>
                          <a:cs typeface="Verdan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600" b="0" kern="1200" dirty="0">
                          <a:solidFill>
                            <a:schemeClr val="tx1"/>
                          </a:solidFill>
                          <a:latin typeface="+mj-lt"/>
                          <a:ea typeface="Verdana" panose="020B0604030504040204" pitchFamily="34" charset="0"/>
                          <a:cs typeface="Verdana" panose="020B0604030504040204" pitchFamily="34" charset="0"/>
                        </a:rPr>
                        <a:t>          600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169704499"/>
                  </a:ext>
                </a:extLst>
              </a:tr>
            </a:tbl>
          </a:graphicData>
        </a:graphic>
      </p:graphicFrame>
    </p:spTree>
    <p:extLst>
      <p:ext uri="{BB962C8B-B14F-4D97-AF65-F5344CB8AC3E}">
        <p14:creationId xmlns:p14="http://schemas.microsoft.com/office/powerpoint/2010/main" val="22470651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2EF5149-4372-4A0A-A974-E671D80C8B89}"/>
              </a:ext>
            </a:extLst>
          </p:cNvPr>
          <p:cNvSpPr>
            <a:spLocks noGrp="1"/>
          </p:cNvSpPr>
          <p:nvPr>
            <p:ph type="title"/>
          </p:nvPr>
        </p:nvSpPr>
        <p:spPr/>
        <p:txBody>
          <a:bodyPr/>
          <a:lstStyle/>
          <a:p>
            <a:r>
              <a:rPr lang="en-US" smtClean="0"/>
              <a:t>Business Liquidations Resulting from Net Losses: Scenario 1</a:t>
            </a:r>
            <a:endParaRPr lang="en-US" dirty="0"/>
          </a:p>
        </p:txBody>
      </p:sp>
      <p:sp>
        <p:nvSpPr>
          <p:cNvPr id="9" name="Content Placeholder 8"/>
          <p:cNvSpPr>
            <a:spLocks noGrp="1"/>
          </p:cNvSpPr>
          <p:nvPr>
            <p:ph idx="1"/>
          </p:nvPr>
        </p:nvSpPr>
        <p:spPr>
          <a:xfrm>
            <a:off x="457200" y="1447800"/>
            <a:ext cx="8229600" cy="4495799"/>
          </a:xfrm>
        </p:spPr>
        <p:txBody>
          <a:bodyPr/>
          <a:lstStyle/>
          <a:p>
            <a:r>
              <a:rPr lang="en-US" sz="2400" dirty="0" smtClean="0"/>
              <a:t>Transaction: Cruz Co. started Jan. 1, Year 1 when it acquired $200 cash from creditors and $100 cash from investors. During Year 1, Cruz had a net operating loss, ($75). </a:t>
            </a:r>
            <a:endParaRPr lang="en-US" sz="2400" dirty="0"/>
          </a:p>
        </p:txBody>
      </p:sp>
      <p:sp>
        <p:nvSpPr>
          <p:cNvPr id="3" name="Slide Number Placeholder 2">
            <a:extLst>
              <a:ext uri="{FF2B5EF4-FFF2-40B4-BE49-F238E27FC236}">
                <a16:creationId xmlns:a16="http://schemas.microsoft.com/office/drawing/2014/main" xmlns="" id="{E07468AE-BB09-4D21-8993-1D3A9F7F9973}"/>
              </a:ext>
            </a:extLst>
          </p:cNvPr>
          <p:cNvSpPr>
            <a:spLocks noGrp="1"/>
          </p:cNvSpPr>
          <p:nvPr>
            <p:ph type="sldNum" sz="quarter" idx="11"/>
          </p:nvPr>
        </p:nvSpPr>
        <p:spPr/>
        <p:txBody>
          <a:bodyPr/>
          <a:lstStyle/>
          <a:p>
            <a:r>
              <a:rPr lang="en-US" smtClean="0"/>
              <a:t>  1-</a:t>
            </a:r>
            <a:fld id="{86103F27-AA34-4069-B652-A178AD0674B3}" type="slidenum">
              <a:rPr lang="en-US" smtClean="0"/>
              <a:pPr/>
              <a:t>36</a:t>
            </a:fld>
            <a:endParaRPr lang="en-US" dirty="0"/>
          </a:p>
        </p:txBody>
      </p:sp>
      <p:sp>
        <p:nvSpPr>
          <p:cNvPr id="7" name="Rectangle 6">
            <a:extLst>
              <a:ext uri="{FF2B5EF4-FFF2-40B4-BE49-F238E27FC236}">
                <a16:creationId xmlns:a16="http://schemas.microsoft.com/office/drawing/2014/main" xmlns="" id="{68679771-AFB4-4CC1-AB32-BED7136BDD6E}"/>
              </a:ext>
            </a:extLst>
          </p:cNvPr>
          <p:cNvSpPr/>
          <p:nvPr/>
        </p:nvSpPr>
        <p:spPr>
          <a:xfrm>
            <a:off x="457200" y="5638800"/>
            <a:ext cx="8229600" cy="421654"/>
          </a:xfrm>
          <a:prstGeom prst="rect">
            <a:avLst/>
          </a:prstGeom>
        </p:spPr>
        <p:txBody>
          <a:bodyPr wrap="square">
            <a:spAutoFit/>
          </a:bodyPr>
          <a:lstStyle/>
          <a:p>
            <a:pPr>
              <a:lnSpc>
                <a:spcPct val="107000"/>
              </a:lnSpc>
              <a:spcBef>
                <a:spcPts val="0"/>
              </a:spcBef>
              <a:spcAft>
                <a:spcPts val="0"/>
              </a:spcAft>
            </a:pPr>
            <a:r>
              <a:rPr lang="en-US" sz="2000" dirty="0">
                <a:latin typeface="+mn-lt"/>
                <a:ea typeface="Verdana" panose="020B0604030504040204" pitchFamily="34" charset="0"/>
                <a:cs typeface="Verdana" panose="020B0604030504040204" pitchFamily="34" charset="0"/>
              </a:rPr>
              <a:t>If Cruz is forced to liquidate, creditors receive $200 and owners receive $25.</a:t>
            </a:r>
          </a:p>
        </p:txBody>
      </p:sp>
      <p:graphicFrame>
        <p:nvGraphicFramePr>
          <p:cNvPr id="4" name="Table 3">
            <a:extLst>
              <a:ext uri="{FF2B5EF4-FFF2-40B4-BE49-F238E27FC236}">
                <a16:creationId xmlns:a16="http://schemas.microsoft.com/office/drawing/2014/main" xmlns="" id="{2D312303-8585-4FC3-97E5-0F0857A4F4E0}"/>
              </a:ext>
            </a:extLst>
          </p:cNvPr>
          <p:cNvGraphicFramePr>
            <a:graphicFrameLocks noGrp="1"/>
          </p:cNvGraphicFramePr>
          <p:nvPr>
            <p:extLst>
              <p:ext uri="{D42A27DB-BD31-4B8C-83A1-F6EECF244321}">
                <p14:modId xmlns:p14="http://schemas.microsoft.com/office/powerpoint/2010/main" val="477354399"/>
              </p:ext>
            </p:extLst>
          </p:nvPr>
        </p:nvGraphicFramePr>
        <p:xfrm>
          <a:off x="1524000" y="3003751"/>
          <a:ext cx="5943600" cy="756208"/>
        </p:xfrm>
        <a:graphic>
          <a:graphicData uri="http://schemas.openxmlformats.org/drawingml/2006/table">
            <a:tbl>
              <a:tblPr firstRow="1" firstCol="1" bandRow="1">
                <a:tableStyleId>{5C22544A-7EE6-4342-B048-85BDC9FD1C3A}</a:tableStyleId>
              </a:tblPr>
              <a:tblGrid>
                <a:gridCol w="1584960">
                  <a:extLst>
                    <a:ext uri="{9D8B030D-6E8A-4147-A177-3AD203B41FA5}">
                      <a16:colId xmlns:a16="http://schemas.microsoft.com/office/drawing/2014/main" xmlns="" val="2477341512"/>
                    </a:ext>
                  </a:extLst>
                </a:gridCol>
                <a:gridCol w="297180">
                  <a:extLst>
                    <a:ext uri="{9D8B030D-6E8A-4147-A177-3AD203B41FA5}">
                      <a16:colId xmlns:a16="http://schemas.microsoft.com/office/drawing/2014/main" xmlns="" val="2653877909"/>
                    </a:ext>
                  </a:extLst>
                </a:gridCol>
                <a:gridCol w="1089660">
                  <a:extLst>
                    <a:ext uri="{9D8B030D-6E8A-4147-A177-3AD203B41FA5}">
                      <a16:colId xmlns:a16="http://schemas.microsoft.com/office/drawing/2014/main" xmlns="" val="1959306967"/>
                    </a:ext>
                  </a:extLst>
                </a:gridCol>
                <a:gridCol w="396240">
                  <a:extLst>
                    <a:ext uri="{9D8B030D-6E8A-4147-A177-3AD203B41FA5}">
                      <a16:colId xmlns:a16="http://schemas.microsoft.com/office/drawing/2014/main" xmlns="" val="431261308"/>
                    </a:ext>
                  </a:extLst>
                </a:gridCol>
                <a:gridCol w="990600">
                  <a:extLst>
                    <a:ext uri="{9D8B030D-6E8A-4147-A177-3AD203B41FA5}">
                      <a16:colId xmlns:a16="http://schemas.microsoft.com/office/drawing/2014/main" xmlns="" val="1793159628"/>
                    </a:ext>
                  </a:extLst>
                </a:gridCol>
                <a:gridCol w="297180">
                  <a:extLst>
                    <a:ext uri="{9D8B030D-6E8A-4147-A177-3AD203B41FA5}">
                      <a16:colId xmlns:a16="http://schemas.microsoft.com/office/drawing/2014/main" xmlns="" val="2866021282"/>
                    </a:ext>
                  </a:extLst>
                </a:gridCol>
                <a:gridCol w="1287780">
                  <a:extLst>
                    <a:ext uri="{9D8B030D-6E8A-4147-A177-3AD203B41FA5}">
                      <a16:colId xmlns:a16="http://schemas.microsoft.com/office/drawing/2014/main" xmlns="" val="2014440421"/>
                    </a:ext>
                  </a:extLst>
                </a:gridCol>
              </a:tblGrid>
              <a:tr h="247650">
                <a:tc gridSpan="7">
                  <a:txBody>
                    <a:bodyPr/>
                    <a:lstStyle/>
                    <a:p>
                      <a:pPr marL="0" marR="0" algn="ctr" defTabSz="457200" rtl="0" eaLnBrk="1" latinLnBrk="0" hangingPunct="1">
                        <a:lnSpc>
                          <a:spcPct val="100000"/>
                        </a:lnSpc>
                        <a:spcBef>
                          <a:spcPts val="0"/>
                        </a:spcBef>
                        <a:spcAft>
                          <a:spcPts val="0"/>
                        </a:spcAft>
                      </a:pPr>
                      <a:r>
                        <a:rPr lang="en-US" sz="1600" b="1" kern="1200" dirty="0" smtClean="0">
                          <a:solidFill>
                            <a:schemeClr val="tx1"/>
                          </a:solidFill>
                          <a:latin typeface="+mn-lt"/>
                          <a:ea typeface="Verdana" panose="020B0604030504040204" pitchFamily="34" charset="0"/>
                          <a:cs typeface="Verdana" panose="020B0604030504040204" pitchFamily="34" charset="0"/>
                        </a:rPr>
                        <a:t>Equation 1</a:t>
                      </a:r>
                      <a:endParaRPr lang="en-US" sz="1600" b="1" kern="1200" dirty="0">
                        <a:solidFill>
                          <a:schemeClr val="tx1"/>
                        </a:solidFill>
                        <a:latin typeface="+mn-lt"/>
                        <a:ea typeface="Verdana" panose="020B0604030504040204" pitchFamily="34" charset="0"/>
                        <a:cs typeface="Verdan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algn="ctr" defTabSz="457200" rtl="0" eaLnBrk="1" latinLnBrk="0" hangingPunct="1">
                        <a:lnSpc>
                          <a:spcPct val="100000"/>
                        </a:lnSpc>
                        <a:spcBef>
                          <a:spcPts val="0"/>
                        </a:spcBef>
                        <a:spcAft>
                          <a:spcPts val="0"/>
                        </a:spcAft>
                      </a:pPr>
                      <a:endParaRPr lang="en-US" sz="1600" b="1" kern="1200">
                        <a:solidFill>
                          <a:schemeClr val="tx1"/>
                        </a:solidFill>
                        <a:latin typeface="STIX Two Text" panose="02020603050405020304" pitchFamily="18" charset="0"/>
                        <a:ea typeface="Verdana" panose="020B0604030504040204" pitchFamily="34" charset="0"/>
                        <a:cs typeface="Verdan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algn="ctr" defTabSz="457200" rtl="0" eaLnBrk="1" latinLnBrk="0" hangingPunct="1">
                        <a:lnSpc>
                          <a:spcPct val="100000"/>
                        </a:lnSpc>
                        <a:spcBef>
                          <a:spcPts val="0"/>
                        </a:spcBef>
                        <a:spcAft>
                          <a:spcPts val="0"/>
                        </a:spcAft>
                      </a:pPr>
                      <a:endParaRPr lang="en-US" sz="1600" b="1" kern="1200" dirty="0">
                        <a:solidFill>
                          <a:schemeClr val="tx1"/>
                        </a:solidFill>
                        <a:latin typeface="STIX Two Text" panose="02020603050405020304" pitchFamily="18" charset="0"/>
                        <a:ea typeface="Verdana" panose="020B0604030504040204" pitchFamily="34" charset="0"/>
                        <a:cs typeface="Verdan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pPr marL="0" marR="0" algn="ctr" defTabSz="457200" rtl="0" eaLnBrk="1" latinLnBrk="0" hangingPunct="1">
                        <a:lnSpc>
                          <a:spcPct val="100000"/>
                        </a:lnSpc>
                        <a:spcBef>
                          <a:spcPts val="0"/>
                        </a:spcBef>
                        <a:spcAft>
                          <a:spcPts val="0"/>
                        </a:spcAft>
                      </a:pPr>
                      <a:endParaRPr lang="en-US" sz="1600" b="1" kern="1200">
                        <a:solidFill>
                          <a:schemeClr val="tx1"/>
                        </a:solidFill>
                        <a:latin typeface="STIX Two Text" panose="02020603050405020304" pitchFamily="18" charset="0"/>
                        <a:ea typeface="Verdana" panose="020B0604030504040204" pitchFamily="34" charset="0"/>
                        <a:cs typeface="Verdan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algn="ctr" defTabSz="457200" rtl="0" eaLnBrk="1" latinLnBrk="0" hangingPunct="1">
                        <a:lnSpc>
                          <a:spcPct val="100000"/>
                        </a:lnSpc>
                        <a:spcBef>
                          <a:spcPts val="0"/>
                        </a:spcBef>
                        <a:spcAft>
                          <a:spcPts val="0"/>
                        </a:spcAft>
                      </a:pPr>
                      <a:endParaRPr lang="en-US" sz="1600" b="1" kern="1200" dirty="0">
                        <a:solidFill>
                          <a:schemeClr val="tx1"/>
                        </a:solidFill>
                        <a:latin typeface="STIX Two Text" panose="02020603050405020304" pitchFamily="18" charset="0"/>
                        <a:ea typeface="Verdana" panose="020B0604030504040204" pitchFamily="34" charset="0"/>
                        <a:cs typeface="Verdan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pPr marL="0" marR="0" algn="ctr" defTabSz="457200" rtl="0" eaLnBrk="1" latinLnBrk="0" hangingPunct="1">
                        <a:lnSpc>
                          <a:spcPct val="100000"/>
                        </a:lnSpc>
                        <a:spcBef>
                          <a:spcPts val="0"/>
                        </a:spcBef>
                        <a:spcAft>
                          <a:spcPts val="0"/>
                        </a:spcAft>
                      </a:pPr>
                      <a:endParaRPr lang="en-US" sz="1600" b="1" kern="1200" dirty="0">
                        <a:solidFill>
                          <a:schemeClr val="tx1"/>
                        </a:solidFill>
                        <a:latin typeface="STIX Two Text" panose="02020603050405020304" pitchFamily="18" charset="0"/>
                        <a:ea typeface="Verdana" panose="020B0604030504040204" pitchFamily="34" charset="0"/>
                        <a:cs typeface="Verdan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pPr marL="0" marR="0" algn="ctr" defTabSz="457200" rtl="0" eaLnBrk="1" latinLnBrk="0" hangingPunct="1">
                        <a:lnSpc>
                          <a:spcPct val="100000"/>
                        </a:lnSpc>
                        <a:spcBef>
                          <a:spcPts val="0"/>
                        </a:spcBef>
                        <a:spcAft>
                          <a:spcPts val="0"/>
                        </a:spcAft>
                      </a:pPr>
                      <a:endParaRPr lang="en-US" sz="1600" b="1" kern="1200" dirty="0">
                        <a:solidFill>
                          <a:schemeClr val="tx1"/>
                        </a:solidFill>
                        <a:latin typeface="STIX Two Text" panose="02020603050405020304" pitchFamily="18" charset="0"/>
                        <a:ea typeface="Verdana" panose="020B0604030504040204" pitchFamily="34" charset="0"/>
                        <a:cs typeface="Verdan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247650">
                <a:tc>
                  <a:txBody>
                    <a:bodyPr/>
                    <a:lstStyle/>
                    <a:p>
                      <a:pPr marL="0" marR="0" algn="ctr" defTabSz="457200" rtl="0" eaLnBrk="1" latinLnBrk="0" hangingPunct="1">
                        <a:lnSpc>
                          <a:spcPct val="100000"/>
                        </a:lnSpc>
                        <a:spcBef>
                          <a:spcPts val="0"/>
                        </a:spcBef>
                        <a:spcAft>
                          <a:spcPts val="0"/>
                        </a:spcAft>
                      </a:pPr>
                      <a:r>
                        <a:rPr lang="en-US" sz="1600" b="1" kern="1200" dirty="0">
                          <a:solidFill>
                            <a:schemeClr val="tx1"/>
                          </a:solidFill>
                          <a:latin typeface="+mn-lt"/>
                          <a:ea typeface="Verdana" panose="020B0604030504040204" pitchFamily="34" charset="0"/>
                          <a:cs typeface="Verdana" panose="020B0604030504040204" pitchFamily="34" charset="0"/>
                        </a:rPr>
                        <a:t>Assets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defTabSz="457200" rtl="0" eaLnBrk="1" latinLnBrk="0" hangingPunct="1">
                        <a:lnSpc>
                          <a:spcPct val="100000"/>
                        </a:lnSpc>
                        <a:spcBef>
                          <a:spcPts val="0"/>
                        </a:spcBef>
                        <a:spcAft>
                          <a:spcPts val="0"/>
                        </a:spcAft>
                      </a:pPr>
                      <a:r>
                        <a:rPr lang="en-US" sz="1600" b="1" kern="1200">
                          <a:solidFill>
                            <a:schemeClr val="tx1"/>
                          </a:solidFill>
                          <a:latin typeface="+mn-lt"/>
                          <a:ea typeface="Verdana" panose="020B0604030504040204" pitchFamily="34" charset="0"/>
                          <a:cs typeface="Verdan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defTabSz="457200" rtl="0" eaLnBrk="1" latinLnBrk="0" hangingPunct="1">
                        <a:lnSpc>
                          <a:spcPct val="100000"/>
                        </a:lnSpc>
                        <a:spcBef>
                          <a:spcPts val="0"/>
                        </a:spcBef>
                        <a:spcAft>
                          <a:spcPts val="0"/>
                        </a:spcAft>
                      </a:pPr>
                      <a:r>
                        <a:rPr lang="en-US" sz="1600" b="1" kern="1200" dirty="0">
                          <a:solidFill>
                            <a:schemeClr val="tx1"/>
                          </a:solidFill>
                          <a:latin typeface="+mn-lt"/>
                          <a:ea typeface="Verdana" panose="020B0604030504040204" pitchFamily="34" charset="0"/>
                          <a:cs typeface="Verdana" panose="020B0604030504040204" pitchFamily="34" charset="0"/>
                        </a:rPr>
                        <a:t> </a:t>
                      </a:r>
                      <a:r>
                        <a:rPr lang="en-US" sz="1600" b="1" kern="1200" dirty="0" err="1">
                          <a:solidFill>
                            <a:schemeClr val="tx1"/>
                          </a:solidFill>
                          <a:latin typeface="+mn-lt"/>
                          <a:ea typeface="Verdana" panose="020B0604030504040204" pitchFamily="34" charset="0"/>
                          <a:cs typeface="Verdana" panose="020B0604030504040204" pitchFamily="34" charset="0"/>
                        </a:rPr>
                        <a:t>Liab</a:t>
                      </a:r>
                      <a:r>
                        <a:rPr lang="en-US" sz="1600" b="1" kern="1200" dirty="0">
                          <a:solidFill>
                            <a:schemeClr val="tx1"/>
                          </a:solidFill>
                          <a:latin typeface="+mn-lt"/>
                          <a:ea typeface="Verdana" panose="020B0604030504040204" pitchFamily="34" charset="0"/>
                          <a:cs typeface="Verdan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defTabSz="457200" rtl="0" eaLnBrk="1" latinLnBrk="0" hangingPunct="1">
                        <a:lnSpc>
                          <a:spcPct val="100000"/>
                        </a:lnSpc>
                        <a:spcBef>
                          <a:spcPts val="0"/>
                        </a:spcBef>
                        <a:spcAft>
                          <a:spcPts val="0"/>
                        </a:spcAft>
                      </a:pPr>
                      <a:r>
                        <a:rPr lang="en-US" sz="1600" b="1" kern="1200" dirty="0">
                          <a:solidFill>
                            <a:schemeClr val="tx1"/>
                          </a:solidFill>
                          <a:latin typeface="+mn-lt"/>
                          <a:ea typeface="Verdana" panose="020B0604030504040204" pitchFamily="34" charset="0"/>
                          <a:cs typeface="Verdan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defTabSz="457200" rtl="0" eaLnBrk="1" latinLnBrk="0" hangingPunct="1">
                        <a:lnSpc>
                          <a:spcPct val="100000"/>
                        </a:lnSpc>
                        <a:spcBef>
                          <a:spcPts val="0"/>
                        </a:spcBef>
                        <a:spcAft>
                          <a:spcPts val="0"/>
                        </a:spcAft>
                      </a:pPr>
                      <a:r>
                        <a:rPr lang="en-US" sz="1600" b="1" kern="1200" dirty="0">
                          <a:solidFill>
                            <a:schemeClr val="tx1"/>
                          </a:solidFill>
                          <a:latin typeface="+mn-lt"/>
                          <a:ea typeface="Verdana" panose="020B0604030504040204" pitchFamily="34" charset="0"/>
                          <a:cs typeface="Verdana" panose="020B0604030504040204" pitchFamily="34" charset="0"/>
                        </a:rPr>
                        <a:t> C. Stk.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defTabSz="457200" rtl="0" eaLnBrk="1" latinLnBrk="0" hangingPunct="1">
                        <a:lnSpc>
                          <a:spcPct val="100000"/>
                        </a:lnSpc>
                        <a:spcBef>
                          <a:spcPts val="0"/>
                        </a:spcBef>
                        <a:spcAft>
                          <a:spcPts val="0"/>
                        </a:spcAft>
                      </a:pPr>
                      <a:r>
                        <a:rPr lang="en-US" sz="1600" b="1" kern="1200" dirty="0">
                          <a:solidFill>
                            <a:schemeClr val="tx1"/>
                          </a:solidFill>
                          <a:latin typeface="+mn-lt"/>
                          <a:ea typeface="Verdana" panose="020B0604030504040204" pitchFamily="34" charset="0"/>
                          <a:cs typeface="Verdan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defTabSz="457200" rtl="0" eaLnBrk="1" latinLnBrk="0" hangingPunct="1">
                        <a:lnSpc>
                          <a:spcPct val="100000"/>
                        </a:lnSpc>
                        <a:spcBef>
                          <a:spcPts val="0"/>
                        </a:spcBef>
                        <a:spcAft>
                          <a:spcPts val="0"/>
                        </a:spcAft>
                      </a:pPr>
                      <a:r>
                        <a:rPr lang="en-US" sz="1600" b="1" kern="1200" dirty="0">
                          <a:solidFill>
                            <a:schemeClr val="tx1"/>
                          </a:solidFill>
                          <a:latin typeface="+mn-lt"/>
                          <a:ea typeface="Verdana" panose="020B0604030504040204" pitchFamily="34" charset="0"/>
                          <a:cs typeface="Verdana" panose="020B0604030504040204" pitchFamily="34" charset="0"/>
                        </a:rPr>
                        <a:t> Ret. Ear.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4002944644"/>
                  </a:ext>
                </a:extLst>
              </a:tr>
              <a:tr h="183515">
                <a:tc>
                  <a:txBody>
                    <a:bodyPr/>
                    <a:lstStyle/>
                    <a:p>
                      <a:pPr marL="0" marR="0">
                        <a:lnSpc>
                          <a:spcPct val="107000"/>
                        </a:lnSpc>
                        <a:spcBef>
                          <a:spcPts val="0"/>
                        </a:spcBef>
                        <a:spcAft>
                          <a:spcPts val="0"/>
                        </a:spcAft>
                      </a:pPr>
                      <a:r>
                        <a:rPr lang="en-US" sz="1600" b="1" kern="1200" dirty="0">
                          <a:solidFill>
                            <a:schemeClr val="tx1"/>
                          </a:solidFill>
                          <a:latin typeface="+mn-lt"/>
                          <a:ea typeface="Verdana" panose="020B0604030504040204" pitchFamily="34" charset="0"/>
                          <a:cs typeface="Verdana" panose="020B0604030504040204" pitchFamily="34" charset="0"/>
                        </a:rPr>
                        <a:t>         300   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nSpc>
                          <a:spcPct val="107000"/>
                        </a:lnSpc>
                        <a:spcBef>
                          <a:spcPts val="0"/>
                        </a:spcBef>
                        <a:spcAft>
                          <a:spcPts val="0"/>
                        </a:spcAft>
                      </a:pPr>
                      <a:r>
                        <a:rPr lang="en-US" sz="1600" b="1" kern="1200" dirty="0">
                          <a:solidFill>
                            <a:schemeClr val="tx1"/>
                          </a:solidFill>
                          <a:latin typeface="+mn-lt"/>
                          <a:ea typeface="Verdana" panose="020B0604030504040204" pitchFamily="34" charset="0"/>
                          <a:cs typeface="Verdan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600" b="1" kern="1200" dirty="0">
                          <a:solidFill>
                            <a:schemeClr val="tx1"/>
                          </a:solidFill>
                          <a:latin typeface="+mn-lt"/>
                          <a:ea typeface="Verdana" panose="020B0604030504040204" pitchFamily="34" charset="0"/>
                          <a:cs typeface="Verdana" panose="020B0604030504040204" pitchFamily="34" charset="0"/>
                        </a:rPr>
                        <a:t>         200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nSpc>
                          <a:spcPct val="107000"/>
                        </a:lnSpc>
                        <a:spcBef>
                          <a:spcPts val="0"/>
                        </a:spcBef>
                        <a:spcAft>
                          <a:spcPts val="0"/>
                        </a:spcAft>
                      </a:pPr>
                      <a:r>
                        <a:rPr lang="en-US" sz="1600" b="1" kern="1200" dirty="0">
                          <a:solidFill>
                            <a:schemeClr val="tx1"/>
                          </a:solidFill>
                          <a:latin typeface="+mn-lt"/>
                          <a:ea typeface="Verdana" panose="020B0604030504040204" pitchFamily="34" charset="0"/>
                          <a:cs typeface="Verdan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600" b="1" kern="1200" dirty="0">
                          <a:solidFill>
                            <a:schemeClr val="tx1"/>
                          </a:solidFill>
                          <a:latin typeface="+mn-lt"/>
                          <a:ea typeface="Verdana" panose="020B0604030504040204" pitchFamily="34" charset="0"/>
                          <a:cs typeface="Verdana" panose="020B0604030504040204" pitchFamily="34" charset="0"/>
                        </a:rPr>
                        <a:t>         100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600" b="1" kern="1200" dirty="0">
                          <a:solidFill>
                            <a:schemeClr val="tx1"/>
                          </a:solidFill>
                          <a:latin typeface="+mn-lt"/>
                          <a:ea typeface="Verdana" panose="020B0604030504040204" pitchFamily="34" charset="0"/>
                          <a:cs typeface="Verdan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600" b="1" kern="1200" dirty="0">
                          <a:solidFill>
                            <a:schemeClr val="tx1"/>
                          </a:solidFill>
                          <a:latin typeface="+mn-lt"/>
                          <a:ea typeface="Verdana" panose="020B0604030504040204" pitchFamily="34" charset="0"/>
                          <a:cs typeface="Verdan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191466963"/>
                  </a:ext>
                </a:extLst>
              </a:tr>
            </a:tbl>
          </a:graphicData>
        </a:graphic>
      </p:graphicFrame>
      <p:graphicFrame>
        <p:nvGraphicFramePr>
          <p:cNvPr id="5" name="Table 4">
            <a:extLst>
              <a:ext uri="{FF2B5EF4-FFF2-40B4-BE49-F238E27FC236}">
                <a16:creationId xmlns:a16="http://schemas.microsoft.com/office/drawing/2014/main" xmlns="" id="{B311931A-B680-4368-A091-41C9EA5498AB}"/>
              </a:ext>
            </a:extLst>
          </p:cNvPr>
          <p:cNvGraphicFramePr>
            <a:graphicFrameLocks noGrp="1"/>
          </p:cNvGraphicFramePr>
          <p:nvPr>
            <p:extLst>
              <p:ext uri="{D42A27DB-BD31-4B8C-83A1-F6EECF244321}">
                <p14:modId xmlns:p14="http://schemas.microsoft.com/office/powerpoint/2010/main" val="1600648608"/>
              </p:ext>
            </p:extLst>
          </p:nvPr>
        </p:nvGraphicFramePr>
        <p:xfrm>
          <a:off x="1524000" y="4410392"/>
          <a:ext cx="5943600" cy="782726"/>
        </p:xfrm>
        <a:graphic>
          <a:graphicData uri="http://schemas.openxmlformats.org/drawingml/2006/table">
            <a:tbl>
              <a:tblPr firstRow="1" firstCol="1" bandRow="1">
                <a:tableStyleId>{5C22544A-7EE6-4342-B048-85BDC9FD1C3A}</a:tableStyleId>
              </a:tblPr>
              <a:tblGrid>
                <a:gridCol w="1478009">
                  <a:extLst>
                    <a:ext uri="{9D8B030D-6E8A-4147-A177-3AD203B41FA5}">
                      <a16:colId xmlns:a16="http://schemas.microsoft.com/office/drawing/2014/main" xmlns="" val="119666048"/>
                    </a:ext>
                  </a:extLst>
                </a:gridCol>
                <a:gridCol w="295602">
                  <a:extLst>
                    <a:ext uri="{9D8B030D-6E8A-4147-A177-3AD203B41FA5}">
                      <a16:colId xmlns:a16="http://schemas.microsoft.com/office/drawing/2014/main" xmlns="" val="3580595276"/>
                    </a:ext>
                  </a:extLst>
                </a:gridCol>
                <a:gridCol w="1083873">
                  <a:extLst>
                    <a:ext uri="{9D8B030D-6E8A-4147-A177-3AD203B41FA5}">
                      <a16:colId xmlns:a16="http://schemas.microsoft.com/office/drawing/2014/main" xmlns="" val="2425153887"/>
                    </a:ext>
                  </a:extLst>
                </a:gridCol>
                <a:gridCol w="394136">
                  <a:extLst>
                    <a:ext uri="{9D8B030D-6E8A-4147-A177-3AD203B41FA5}">
                      <a16:colId xmlns:a16="http://schemas.microsoft.com/office/drawing/2014/main" xmlns="" val="3113940221"/>
                    </a:ext>
                  </a:extLst>
                </a:gridCol>
                <a:gridCol w="985339">
                  <a:extLst>
                    <a:ext uri="{9D8B030D-6E8A-4147-A177-3AD203B41FA5}">
                      <a16:colId xmlns:a16="http://schemas.microsoft.com/office/drawing/2014/main" xmlns="" val="3318782326"/>
                    </a:ext>
                  </a:extLst>
                </a:gridCol>
                <a:gridCol w="295602">
                  <a:extLst>
                    <a:ext uri="{9D8B030D-6E8A-4147-A177-3AD203B41FA5}">
                      <a16:colId xmlns:a16="http://schemas.microsoft.com/office/drawing/2014/main" xmlns="" val="4231214693"/>
                    </a:ext>
                  </a:extLst>
                </a:gridCol>
                <a:gridCol w="1411039">
                  <a:extLst>
                    <a:ext uri="{9D8B030D-6E8A-4147-A177-3AD203B41FA5}">
                      <a16:colId xmlns:a16="http://schemas.microsoft.com/office/drawing/2014/main" xmlns="" val="256115495"/>
                    </a:ext>
                  </a:extLst>
                </a:gridCol>
              </a:tblGrid>
              <a:tr h="247650">
                <a:tc gridSpan="7">
                  <a:txBody>
                    <a:bodyPr/>
                    <a:lstStyle/>
                    <a:p>
                      <a:pPr marL="0" marR="0" algn="ctr">
                        <a:lnSpc>
                          <a:spcPct val="107000"/>
                        </a:lnSpc>
                        <a:spcBef>
                          <a:spcPts val="0"/>
                        </a:spcBef>
                        <a:spcAft>
                          <a:spcPts val="0"/>
                        </a:spcAft>
                      </a:pPr>
                      <a:r>
                        <a:rPr lang="en-US" sz="1600" b="1" kern="1200" dirty="0" smtClean="0">
                          <a:solidFill>
                            <a:schemeClr val="tx1"/>
                          </a:solidFill>
                          <a:latin typeface="+mn-lt"/>
                          <a:ea typeface="Verdana" panose="020B0604030504040204" pitchFamily="34" charset="0"/>
                          <a:cs typeface="Verdana" panose="020B0604030504040204" pitchFamily="34" charset="0"/>
                        </a:rPr>
                        <a:t>Equation 2</a:t>
                      </a:r>
                      <a:endParaRPr lang="en-US" sz="1600" b="1" kern="1200" dirty="0">
                        <a:solidFill>
                          <a:schemeClr val="tx1"/>
                        </a:solidFill>
                        <a:latin typeface="+mn-lt"/>
                        <a:ea typeface="Verdana" panose="020B0604030504040204" pitchFamily="34" charset="0"/>
                        <a:cs typeface="Verdan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algn="ctr">
                        <a:lnSpc>
                          <a:spcPct val="107000"/>
                        </a:lnSpc>
                        <a:spcBef>
                          <a:spcPts val="0"/>
                        </a:spcBef>
                        <a:spcAft>
                          <a:spcPts val="0"/>
                        </a:spcAft>
                      </a:pPr>
                      <a:endParaRPr lang="en-US" sz="140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algn="ctr">
                        <a:lnSpc>
                          <a:spcPct val="107000"/>
                        </a:lnSpc>
                        <a:spcBef>
                          <a:spcPts val="0"/>
                        </a:spcBef>
                        <a:spcAft>
                          <a:spcPts val="0"/>
                        </a:spcAft>
                      </a:pPr>
                      <a:endParaRPr lang="en-US" sz="14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pPr marL="0" marR="0" algn="ctr">
                        <a:lnSpc>
                          <a:spcPct val="107000"/>
                        </a:lnSpc>
                        <a:spcBef>
                          <a:spcPts val="0"/>
                        </a:spcBef>
                        <a:spcAft>
                          <a:spcPts val="0"/>
                        </a:spcAft>
                      </a:pPr>
                      <a:endParaRPr lang="en-US" sz="14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algn="ctr">
                        <a:lnSpc>
                          <a:spcPct val="107000"/>
                        </a:lnSpc>
                        <a:spcBef>
                          <a:spcPts val="0"/>
                        </a:spcBef>
                        <a:spcAft>
                          <a:spcPts val="0"/>
                        </a:spcAft>
                      </a:pPr>
                      <a:endParaRPr lang="en-US" sz="14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pPr marL="0" marR="0">
                        <a:lnSpc>
                          <a:spcPct val="107000"/>
                        </a:lnSpc>
                        <a:spcBef>
                          <a:spcPts val="0"/>
                        </a:spcBef>
                        <a:spcAft>
                          <a:spcPts val="0"/>
                        </a:spcAft>
                      </a:pPr>
                      <a:endParaRPr lang="en-US" sz="14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pPr marL="0" marR="0" algn="ctr">
                        <a:lnSpc>
                          <a:spcPct val="107000"/>
                        </a:lnSpc>
                        <a:spcBef>
                          <a:spcPts val="0"/>
                        </a:spcBef>
                        <a:spcAft>
                          <a:spcPts val="0"/>
                        </a:spcAft>
                      </a:pPr>
                      <a:endParaRPr lang="en-US" sz="14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247650">
                <a:tc>
                  <a:txBody>
                    <a:bodyPr/>
                    <a:lstStyle/>
                    <a:p>
                      <a:pPr marL="0" marR="0" algn="ctr">
                        <a:lnSpc>
                          <a:spcPct val="107000"/>
                        </a:lnSpc>
                        <a:spcBef>
                          <a:spcPts val="0"/>
                        </a:spcBef>
                        <a:spcAft>
                          <a:spcPts val="0"/>
                        </a:spcAft>
                      </a:pPr>
                      <a:r>
                        <a:rPr lang="en-US" sz="1600" b="1" kern="1200" dirty="0">
                          <a:solidFill>
                            <a:schemeClr val="tx1"/>
                          </a:solidFill>
                          <a:latin typeface="+mn-lt"/>
                          <a:ea typeface="Verdana" panose="020B0604030504040204" pitchFamily="34" charset="0"/>
                          <a:cs typeface="Verdana" panose="020B0604030504040204" pitchFamily="34" charset="0"/>
                        </a:rPr>
                        <a:t>Assets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a:lnSpc>
                          <a:spcPct val="107000"/>
                        </a:lnSpc>
                        <a:spcBef>
                          <a:spcPts val="0"/>
                        </a:spcBef>
                        <a:spcAft>
                          <a:spcPts val="0"/>
                        </a:spcAft>
                      </a:pPr>
                      <a:r>
                        <a:rPr lang="en-US" sz="1600" b="1" kern="1200" dirty="0">
                          <a:solidFill>
                            <a:schemeClr val="tx1"/>
                          </a:solidFill>
                          <a:latin typeface="+mn-lt"/>
                          <a:ea typeface="Verdana" panose="020B0604030504040204" pitchFamily="34" charset="0"/>
                          <a:cs typeface="Verdan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600" b="1" kern="1200" dirty="0">
                          <a:solidFill>
                            <a:schemeClr val="tx1"/>
                          </a:solidFill>
                          <a:latin typeface="+mn-lt"/>
                          <a:ea typeface="Verdana" panose="020B0604030504040204" pitchFamily="34" charset="0"/>
                          <a:cs typeface="Verdana" panose="020B0604030504040204" pitchFamily="34" charset="0"/>
                        </a:rPr>
                        <a:t> </a:t>
                      </a:r>
                      <a:r>
                        <a:rPr lang="en-US" sz="1600" b="1" kern="1200" dirty="0" err="1">
                          <a:solidFill>
                            <a:schemeClr val="tx1"/>
                          </a:solidFill>
                          <a:latin typeface="+mn-lt"/>
                          <a:ea typeface="Verdana" panose="020B0604030504040204" pitchFamily="34" charset="0"/>
                          <a:cs typeface="Verdana" panose="020B0604030504040204" pitchFamily="34" charset="0"/>
                        </a:rPr>
                        <a:t>Liab</a:t>
                      </a:r>
                      <a:r>
                        <a:rPr lang="en-US" sz="1600" b="1" kern="1200" dirty="0">
                          <a:solidFill>
                            <a:schemeClr val="tx1"/>
                          </a:solidFill>
                          <a:latin typeface="+mn-lt"/>
                          <a:ea typeface="Verdana" panose="020B0604030504040204" pitchFamily="34" charset="0"/>
                          <a:cs typeface="Verdan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600" b="1" kern="1200" dirty="0">
                          <a:solidFill>
                            <a:schemeClr val="tx1"/>
                          </a:solidFill>
                          <a:latin typeface="+mn-lt"/>
                          <a:ea typeface="Verdana" panose="020B0604030504040204" pitchFamily="34" charset="0"/>
                          <a:cs typeface="Verdan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600" b="1" kern="1200" dirty="0">
                          <a:solidFill>
                            <a:schemeClr val="tx1"/>
                          </a:solidFill>
                          <a:latin typeface="+mn-lt"/>
                          <a:ea typeface="Verdana" panose="020B0604030504040204" pitchFamily="34" charset="0"/>
                          <a:cs typeface="Verdana" panose="020B0604030504040204" pitchFamily="34" charset="0"/>
                        </a:rPr>
                        <a:t> C. Stk.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600" b="1" kern="1200" dirty="0">
                          <a:solidFill>
                            <a:schemeClr val="tx1"/>
                          </a:solidFill>
                          <a:latin typeface="+mn-lt"/>
                          <a:ea typeface="Verdana" panose="020B0604030504040204" pitchFamily="34" charset="0"/>
                          <a:cs typeface="Verdan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600" b="1" kern="1200" dirty="0">
                          <a:solidFill>
                            <a:schemeClr val="tx1"/>
                          </a:solidFill>
                          <a:latin typeface="+mn-lt"/>
                          <a:ea typeface="Verdana" panose="020B0604030504040204" pitchFamily="34" charset="0"/>
                          <a:cs typeface="Verdana" panose="020B0604030504040204" pitchFamily="34" charset="0"/>
                        </a:rPr>
                        <a:t> Ret. Ear.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2811960429"/>
                  </a:ext>
                </a:extLst>
              </a:tr>
              <a:tr h="183515">
                <a:tc>
                  <a:txBody>
                    <a:bodyPr/>
                    <a:lstStyle/>
                    <a:p>
                      <a:pPr marL="0" marR="0">
                        <a:lnSpc>
                          <a:spcPct val="107000"/>
                        </a:lnSpc>
                        <a:spcBef>
                          <a:spcPts val="0"/>
                        </a:spcBef>
                        <a:spcAft>
                          <a:spcPts val="0"/>
                        </a:spcAft>
                      </a:pPr>
                      <a:r>
                        <a:rPr lang="en-US" sz="1600" b="1" kern="1200" dirty="0">
                          <a:solidFill>
                            <a:schemeClr val="tx1"/>
                          </a:solidFill>
                          <a:latin typeface="+mn-lt"/>
                          <a:ea typeface="Verdana" panose="020B0604030504040204" pitchFamily="34" charset="0"/>
                          <a:cs typeface="Verdana" panose="020B0604030504040204" pitchFamily="34" charset="0"/>
                        </a:rPr>
                        <a:t>         225  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nSpc>
                          <a:spcPct val="107000"/>
                        </a:lnSpc>
                        <a:spcBef>
                          <a:spcPts val="0"/>
                        </a:spcBef>
                        <a:spcAft>
                          <a:spcPts val="0"/>
                        </a:spcAft>
                      </a:pPr>
                      <a:r>
                        <a:rPr lang="en-US" sz="1600" b="1" kern="1200">
                          <a:solidFill>
                            <a:schemeClr val="tx1"/>
                          </a:solidFill>
                          <a:latin typeface="+mn-lt"/>
                          <a:ea typeface="Verdana" panose="020B0604030504040204" pitchFamily="34" charset="0"/>
                          <a:cs typeface="Verdan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600" b="1" kern="1200" dirty="0">
                          <a:solidFill>
                            <a:schemeClr val="tx1"/>
                          </a:solidFill>
                          <a:latin typeface="+mn-lt"/>
                          <a:ea typeface="Verdana" panose="020B0604030504040204" pitchFamily="34" charset="0"/>
                          <a:cs typeface="Verdana" panose="020B0604030504040204" pitchFamily="34" charset="0"/>
                        </a:rPr>
                        <a:t>         200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nSpc>
                          <a:spcPct val="107000"/>
                        </a:lnSpc>
                        <a:spcBef>
                          <a:spcPts val="0"/>
                        </a:spcBef>
                        <a:spcAft>
                          <a:spcPts val="0"/>
                        </a:spcAft>
                      </a:pPr>
                      <a:r>
                        <a:rPr lang="en-US" sz="1600" b="1" kern="1200" dirty="0">
                          <a:solidFill>
                            <a:schemeClr val="tx1"/>
                          </a:solidFill>
                          <a:latin typeface="+mn-lt"/>
                          <a:ea typeface="Verdana" panose="020B0604030504040204" pitchFamily="34" charset="0"/>
                          <a:cs typeface="Verdan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600" b="1" kern="1200" dirty="0">
                          <a:solidFill>
                            <a:schemeClr val="tx1"/>
                          </a:solidFill>
                          <a:latin typeface="+mn-lt"/>
                          <a:ea typeface="Verdana" panose="020B0604030504040204" pitchFamily="34" charset="0"/>
                          <a:cs typeface="Verdana" panose="020B0604030504040204" pitchFamily="34" charset="0"/>
                        </a:rPr>
                        <a:t>         100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600" b="1" kern="1200" dirty="0">
                          <a:solidFill>
                            <a:schemeClr val="tx1"/>
                          </a:solidFill>
                          <a:latin typeface="+mn-lt"/>
                          <a:ea typeface="Verdana" panose="020B0604030504040204" pitchFamily="34" charset="0"/>
                          <a:cs typeface="Verdan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600" b="1" kern="1200" dirty="0">
                          <a:solidFill>
                            <a:schemeClr val="tx1"/>
                          </a:solidFill>
                          <a:latin typeface="+mn-lt"/>
                          <a:ea typeface="Verdana" panose="020B0604030504040204" pitchFamily="34" charset="0"/>
                          <a:cs typeface="Verdana" panose="020B0604030504040204" pitchFamily="34" charset="0"/>
                        </a:rPr>
                        <a:t>          (75)</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1802736001"/>
                  </a:ext>
                </a:extLst>
              </a:tr>
            </a:tbl>
          </a:graphicData>
        </a:graphic>
      </p:graphicFrame>
    </p:spTree>
    <p:extLst>
      <p:ext uri="{BB962C8B-B14F-4D97-AF65-F5344CB8AC3E}">
        <p14:creationId xmlns:p14="http://schemas.microsoft.com/office/powerpoint/2010/main" val="38814158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2EF5149-4372-4A0A-A974-E671D80C8B89}"/>
              </a:ext>
            </a:extLst>
          </p:cNvPr>
          <p:cNvSpPr>
            <a:spLocks noGrp="1"/>
          </p:cNvSpPr>
          <p:nvPr>
            <p:ph type="title"/>
          </p:nvPr>
        </p:nvSpPr>
        <p:spPr/>
        <p:txBody>
          <a:bodyPr/>
          <a:lstStyle/>
          <a:p>
            <a:r>
              <a:rPr lang="en-US" smtClean="0"/>
              <a:t>Business Liquidations Resulting from Net Losses: Scenario 2</a:t>
            </a:r>
            <a:endParaRPr lang="en-US" dirty="0"/>
          </a:p>
        </p:txBody>
      </p:sp>
      <p:sp>
        <p:nvSpPr>
          <p:cNvPr id="6" name="Content Placeholder 5"/>
          <p:cNvSpPr>
            <a:spLocks noGrp="1"/>
          </p:cNvSpPr>
          <p:nvPr>
            <p:ph idx="1"/>
          </p:nvPr>
        </p:nvSpPr>
        <p:spPr>
          <a:xfrm>
            <a:off x="457200" y="1447800"/>
            <a:ext cx="8229600" cy="4495799"/>
          </a:xfrm>
        </p:spPr>
        <p:txBody>
          <a:bodyPr/>
          <a:lstStyle/>
          <a:p>
            <a:r>
              <a:rPr lang="en-US" sz="2000" dirty="0" smtClean="0"/>
              <a:t>Transaction: Cruz Co. started Jan. 1, Year 1 when it acquired $200 cash from creditors and $100 cash from investors. During Year 1, Cruz had a net operating loss, ($120). </a:t>
            </a:r>
          </a:p>
          <a:p>
            <a:endParaRPr lang="en-US" sz="2000" dirty="0"/>
          </a:p>
        </p:txBody>
      </p:sp>
      <p:sp>
        <p:nvSpPr>
          <p:cNvPr id="3" name="Slide Number Placeholder 2">
            <a:extLst>
              <a:ext uri="{FF2B5EF4-FFF2-40B4-BE49-F238E27FC236}">
                <a16:creationId xmlns:a16="http://schemas.microsoft.com/office/drawing/2014/main" xmlns="" id="{E07468AE-BB09-4D21-8993-1D3A9F7F9973}"/>
              </a:ext>
            </a:extLst>
          </p:cNvPr>
          <p:cNvSpPr>
            <a:spLocks noGrp="1"/>
          </p:cNvSpPr>
          <p:nvPr>
            <p:ph type="sldNum" sz="quarter" idx="11"/>
          </p:nvPr>
        </p:nvSpPr>
        <p:spPr/>
        <p:txBody>
          <a:bodyPr/>
          <a:lstStyle/>
          <a:p>
            <a:r>
              <a:rPr lang="en-US" smtClean="0"/>
              <a:t>  1-</a:t>
            </a:r>
            <a:fld id="{86103F27-AA34-4069-B652-A178AD0674B3}" type="slidenum">
              <a:rPr lang="en-US" smtClean="0"/>
              <a:pPr/>
              <a:t>37</a:t>
            </a:fld>
            <a:endParaRPr lang="en-US" dirty="0"/>
          </a:p>
        </p:txBody>
      </p:sp>
      <p:sp>
        <p:nvSpPr>
          <p:cNvPr id="7" name="Rectangle 6">
            <a:extLst>
              <a:ext uri="{FF2B5EF4-FFF2-40B4-BE49-F238E27FC236}">
                <a16:creationId xmlns:a16="http://schemas.microsoft.com/office/drawing/2014/main" xmlns="" id="{68679771-AFB4-4CC1-AB32-BED7136BDD6E}"/>
              </a:ext>
            </a:extLst>
          </p:cNvPr>
          <p:cNvSpPr/>
          <p:nvPr/>
        </p:nvSpPr>
        <p:spPr>
          <a:xfrm>
            <a:off x="457200" y="5156537"/>
            <a:ext cx="8229600" cy="1015663"/>
          </a:xfrm>
          <a:prstGeom prst="rect">
            <a:avLst/>
          </a:prstGeom>
        </p:spPr>
        <p:txBody>
          <a:bodyPr wrap="square">
            <a:spAutoFit/>
          </a:bodyPr>
          <a:lstStyle/>
          <a:p>
            <a:r>
              <a:rPr lang="en-US" sz="2000" dirty="0">
                <a:latin typeface="+mn-lt"/>
                <a:ea typeface="Verdana" panose="020B0604030504040204" pitchFamily="34" charset="0"/>
                <a:cs typeface="Verdana" panose="020B0604030504040204" pitchFamily="34" charset="0"/>
              </a:rPr>
              <a:t>If Cruz is forced to liquidate, investors receive $0 and creditors receive $180, even though they are owed $200. While creditors are at risk, they lose less because they are first in line to receive assets in liquidation</a:t>
            </a:r>
            <a:r>
              <a:rPr lang="en-US" sz="2000" dirty="0" smtClean="0">
                <a:latin typeface="+mn-lt"/>
                <a:ea typeface="Verdana" panose="020B0604030504040204" pitchFamily="34" charset="0"/>
                <a:cs typeface="Verdana" panose="020B0604030504040204" pitchFamily="34" charset="0"/>
              </a:rPr>
              <a:t>.</a:t>
            </a:r>
            <a:endParaRPr lang="en-US" sz="2000" dirty="0">
              <a:latin typeface="+mn-lt"/>
              <a:ea typeface="Verdana" panose="020B0604030504040204" pitchFamily="34" charset="0"/>
              <a:cs typeface="Verdana" panose="020B0604030504040204" pitchFamily="34" charset="0"/>
            </a:endParaRPr>
          </a:p>
        </p:txBody>
      </p:sp>
      <p:graphicFrame>
        <p:nvGraphicFramePr>
          <p:cNvPr id="4" name="Table 3">
            <a:extLst>
              <a:ext uri="{FF2B5EF4-FFF2-40B4-BE49-F238E27FC236}">
                <a16:creationId xmlns:a16="http://schemas.microsoft.com/office/drawing/2014/main" xmlns="" id="{BAAE0FC5-1F22-4FE7-8FF8-56F030535BE2}"/>
              </a:ext>
            </a:extLst>
          </p:cNvPr>
          <p:cNvGraphicFramePr>
            <a:graphicFrameLocks noGrp="1"/>
          </p:cNvGraphicFramePr>
          <p:nvPr>
            <p:extLst>
              <p:ext uri="{D42A27DB-BD31-4B8C-83A1-F6EECF244321}">
                <p14:modId xmlns:p14="http://schemas.microsoft.com/office/powerpoint/2010/main" val="1982087796"/>
              </p:ext>
            </p:extLst>
          </p:nvPr>
        </p:nvGraphicFramePr>
        <p:xfrm>
          <a:off x="1548245" y="2648946"/>
          <a:ext cx="5943600" cy="800801"/>
        </p:xfrm>
        <a:graphic>
          <a:graphicData uri="http://schemas.openxmlformats.org/drawingml/2006/table">
            <a:tbl>
              <a:tblPr firstRow="1" firstCol="1" bandRow="1">
                <a:tableStyleId>{5C22544A-7EE6-4342-B048-85BDC9FD1C3A}</a:tableStyleId>
              </a:tblPr>
              <a:tblGrid>
                <a:gridCol w="1584960">
                  <a:extLst>
                    <a:ext uri="{9D8B030D-6E8A-4147-A177-3AD203B41FA5}">
                      <a16:colId xmlns:a16="http://schemas.microsoft.com/office/drawing/2014/main" xmlns="" val="582494748"/>
                    </a:ext>
                  </a:extLst>
                </a:gridCol>
                <a:gridCol w="297180">
                  <a:extLst>
                    <a:ext uri="{9D8B030D-6E8A-4147-A177-3AD203B41FA5}">
                      <a16:colId xmlns:a16="http://schemas.microsoft.com/office/drawing/2014/main" xmlns="" val="1272754854"/>
                    </a:ext>
                  </a:extLst>
                </a:gridCol>
                <a:gridCol w="1089660">
                  <a:extLst>
                    <a:ext uri="{9D8B030D-6E8A-4147-A177-3AD203B41FA5}">
                      <a16:colId xmlns:a16="http://schemas.microsoft.com/office/drawing/2014/main" xmlns="" val="2483706191"/>
                    </a:ext>
                  </a:extLst>
                </a:gridCol>
                <a:gridCol w="396240">
                  <a:extLst>
                    <a:ext uri="{9D8B030D-6E8A-4147-A177-3AD203B41FA5}">
                      <a16:colId xmlns:a16="http://schemas.microsoft.com/office/drawing/2014/main" xmlns="" val="468463921"/>
                    </a:ext>
                  </a:extLst>
                </a:gridCol>
                <a:gridCol w="990600">
                  <a:extLst>
                    <a:ext uri="{9D8B030D-6E8A-4147-A177-3AD203B41FA5}">
                      <a16:colId xmlns:a16="http://schemas.microsoft.com/office/drawing/2014/main" xmlns="" val="520264693"/>
                    </a:ext>
                  </a:extLst>
                </a:gridCol>
                <a:gridCol w="297180">
                  <a:extLst>
                    <a:ext uri="{9D8B030D-6E8A-4147-A177-3AD203B41FA5}">
                      <a16:colId xmlns:a16="http://schemas.microsoft.com/office/drawing/2014/main" xmlns="" val="3798545533"/>
                    </a:ext>
                  </a:extLst>
                </a:gridCol>
                <a:gridCol w="1287780">
                  <a:extLst>
                    <a:ext uri="{9D8B030D-6E8A-4147-A177-3AD203B41FA5}">
                      <a16:colId xmlns:a16="http://schemas.microsoft.com/office/drawing/2014/main" xmlns="" val="1013547681"/>
                    </a:ext>
                  </a:extLst>
                </a:gridCol>
              </a:tblGrid>
              <a:tr h="256508">
                <a:tc gridSpan="7">
                  <a:txBody>
                    <a:bodyPr/>
                    <a:lstStyle/>
                    <a:p>
                      <a:pPr marL="0" marR="0" algn="ctr" defTabSz="457200" rtl="0" eaLnBrk="1" latinLnBrk="0" hangingPunct="1">
                        <a:lnSpc>
                          <a:spcPct val="107000"/>
                        </a:lnSpc>
                        <a:spcBef>
                          <a:spcPts val="0"/>
                        </a:spcBef>
                        <a:spcAft>
                          <a:spcPts val="0"/>
                        </a:spcAft>
                      </a:pPr>
                      <a:r>
                        <a:rPr lang="en-US" sz="1400" b="1" kern="1200" dirty="0" smtClean="0">
                          <a:solidFill>
                            <a:schemeClr val="tx1"/>
                          </a:solidFill>
                          <a:latin typeface="+mn-lt"/>
                          <a:ea typeface="Verdana" panose="020B0604030504040204" pitchFamily="34" charset="0"/>
                          <a:cs typeface="Verdana" panose="020B0604030504040204" pitchFamily="34" charset="0"/>
                        </a:rPr>
                        <a:t>Equation 1</a:t>
                      </a:r>
                      <a:endParaRPr lang="en-US" sz="1400" b="1" kern="1200" dirty="0">
                        <a:solidFill>
                          <a:schemeClr val="tx1"/>
                        </a:solidFill>
                        <a:latin typeface="+mn-lt"/>
                        <a:ea typeface="Verdana" panose="020B0604030504040204" pitchFamily="34" charset="0"/>
                        <a:cs typeface="Verdan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algn="ctr">
                        <a:lnSpc>
                          <a:spcPct val="107000"/>
                        </a:lnSpc>
                        <a:spcBef>
                          <a:spcPts val="0"/>
                        </a:spcBef>
                        <a:spcAft>
                          <a:spcPts val="0"/>
                        </a:spcAft>
                      </a:pPr>
                      <a:endParaRPr lang="en-US" sz="140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algn="ctr">
                        <a:lnSpc>
                          <a:spcPct val="107000"/>
                        </a:lnSpc>
                        <a:spcBef>
                          <a:spcPts val="0"/>
                        </a:spcBef>
                        <a:spcAft>
                          <a:spcPts val="0"/>
                        </a:spcAft>
                      </a:pPr>
                      <a:endParaRPr lang="en-US" sz="14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pPr marL="0" marR="0" algn="ctr">
                        <a:lnSpc>
                          <a:spcPct val="107000"/>
                        </a:lnSpc>
                        <a:spcBef>
                          <a:spcPts val="0"/>
                        </a:spcBef>
                        <a:spcAft>
                          <a:spcPts val="0"/>
                        </a:spcAft>
                      </a:pPr>
                      <a:endParaRPr lang="en-US" sz="140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algn="ctr">
                        <a:lnSpc>
                          <a:spcPct val="107000"/>
                        </a:lnSpc>
                        <a:spcBef>
                          <a:spcPts val="0"/>
                        </a:spcBef>
                        <a:spcAft>
                          <a:spcPts val="0"/>
                        </a:spcAft>
                      </a:pPr>
                      <a:endParaRPr lang="en-US" sz="14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pPr marL="0" marR="0">
                        <a:lnSpc>
                          <a:spcPct val="107000"/>
                        </a:lnSpc>
                        <a:spcBef>
                          <a:spcPts val="0"/>
                        </a:spcBef>
                        <a:spcAft>
                          <a:spcPts val="0"/>
                        </a:spcAft>
                      </a:pPr>
                      <a:endParaRPr lang="en-US" sz="140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pPr marL="0" marR="0" algn="ctr">
                        <a:lnSpc>
                          <a:spcPct val="107000"/>
                        </a:lnSpc>
                        <a:spcBef>
                          <a:spcPts val="0"/>
                        </a:spcBef>
                        <a:spcAft>
                          <a:spcPts val="0"/>
                        </a:spcAft>
                      </a:pPr>
                      <a:endParaRPr lang="en-US" sz="14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315998">
                <a:tc>
                  <a:txBody>
                    <a:bodyPr/>
                    <a:lstStyle/>
                    <a:p>
                      <a:pPr marL="0" marR="0" algn="ctr" defTabSz="457200" rtl="0" eaLnBrk="1" latinLnBrk="0" hangingPunct="1">
                        <a:lnSpc>
                          <a:spcPct val="107000"/>
                        </a:lnSpc>
                        <a:spcBef>
                          <a:spcPts val="0"/>
                        </a:spcBef>
                        <a:spcAft>
                          <a:spcPts val="0"/>
                        </a:spcAft>
                      </a:pPr>
                      <a:r>
                        <a:rPr lang="en-US" sz="1400" b="1" kern="1200" dirty="0">
                          <a:solidFill>
                            <a:schemeClr val="tx1"/>
                          </a:solidFill>
                          <a:latin typeface="+mn-lt"/>
                          <a:ea typeface="Verdana" panose="020B0604030504040204" pitchFamily="34" charset="0"/>
                          <a:cs typeface="Verdana" panose="020B0604030504040204" pitchFamily="34" charset="0"/>
                        </a:rPr>
                        <a:t>Assets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a:lnSpc>
                          <a:spcPct val="107000"/>
                        </a:lnSpc>
                        <a:spcBef>
                          <a:spcPts val="0"/>
                        </a:spcBef>
                        <a:spcAft>
                          <a:spcPts val="0"/>
                        </a:spcAft>
                      </a:pPr>
                      <a:r>
                        <a:rPr lang="en-US" sz="1400" dirty="0">
                          <a:solidFill>
                            <a:schemeClr val="tx1"/>
                          </a:solidFill>
                          <a:effectLst/>
                          <a:latin typeface="+mn-lt"/>
                          <a:ea typeface="Tahoma" panose="020B0604030504040204" pitchFamily="34" charset="0"/>
                          <a:cs typeface="Tahom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defTabSz="457200" rtl="0" eaLnBrk="1" latinLnBrk="0" hangingPunct="1">
                        <a:lnSpc>
                          <a:spcPct val="107000"/>
                        </a:lnSpc>
                        <a:spcBef>
                          <a:spcPts val="0"/>
                        </a:spcBef>
                        <a:spcAft>
                          <a:spcPts val="0"/>
                        </a:spcAft>
                      </a:pPr>
                      <a:r>
                        <a:rPr lang="en-US" sz="1400" b="0" kern="1200" dirty="0">
                          <a:solidFill>
                            <a:schemeClr val="tx1"/>
                          </a:solidFill>
                          <a:latin typeface="+mn-lt"/>
                          <a:ea typeface="Verdana" panose="020B0604030504040204" pitchFamily="34" charset="0"/>
                          <a:cs typeface="Verdana" panose="020B0604030504040204" pitchFamily="34" charset="0"/>
                        </a:rPr>
                        <a:t> </a:t>
                      </a:r>
                      <a:r>
                        <a:rPr lang="en-US" sz="1400" b="0" kern="1200" dirty="0" err="1">
                          <a:solidFill>
                            <a:schemeClr val="tx1"/>
                          </a:solidFill>
                          <a:latin typeface="+mn-lt"/>
                          <a:ea typeface="Verdana" panose="020B0604030504040204" pitchFamily="34" charset="0"/>
                          <a:cs typeface="Verdana" panose="020B0604030504040204" pitchFamily="34" charset="0"/>
                        </a:rPr>
                        <a:t>Liab</a:t>
                      </a:r>
                      <a:r>
                        <a:rPr lang="en-US" sz="1400" b="0" kern="1200" dirty="0">
                          <a:solidFill>
                            <a:schemeClr val="tx1"/>
                          </a:solidFill>
                          <a:latin typeface="+mn-lt"/>
                          <a:ea typeface="Verdana" panose="020B0604030504040204" pitchFamily="34" charset="0"/>
                          <a:cs typeface="Verdan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defTabSz="457200" rtl="0" eaLnBrk="1" latinLnBrk="0" hangingPunct="1">
                        <a:lnSpc>
                          <a:spcPct val="107000"/>
                        </a:lnSpc>
                        <a:spcBef>
                          <a:spcPts val="0"/>
                        </a:spcBef>
                        <a:spcAft>
                          <a:spcPts val="0"/>
                        </a:spcAft>
                      </a:pPr>
                      <a:r>
                        <a:rPr lang="en-US" sz="1400" b="0" kern="1200" dirty="0">
                          <a:solidFill>
                            <a:schemeClr val="tx1"/>
                          </a:solidFill>
                          <a:latin typeface="+mn-lt"/>
                          <a:ea typeface="Verdana" panose="020B0604030504040204" pitchFamily="34" charset="0"/>
                          <a:cs typeface="Verdan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defTabSz="457200" rtl="0" eaLnBrk="1" latinLnBrk="0" hangingPunct="1">
                        <a:lnSpc>
                          <a:spcPct val="107000"/>
                        </a:lnSpc>
                        <a:spcBef>
                          <a:spcPts val="0"/>
                        </a:spcBef>
                        <a:spcAft>
                          <a:spcPts val="0"/>
                        </a:spcAft>
                      </a:pPr>
                      <a:r>
                        <a:rPr lang="en-US" sz="1400" b="0" kern="1200" dirty="0">
                          <a:solidFill>
                            <a:schemeClr val="tx1"/>
                          </a:solidFill>
                          <a:latin typeface="+mn-lt"/>
                          <a:ea typeface="Verdana" panose="020B0604030504040204" pitchFamily="34" charset="0"/>
                          <a:cs typeface="Verdana" panose="020B0604030504040204" pitchFamily="34" charset="0"/>
                        </a:rPr>
                        <a:t> C. Stk.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defTabSz="457200" rtl="0" eaLnBrk="1" latinLnBrk="0" hangingPunct="1">
                        <a:lnSpc>
                          <a:spcPct val="107000"/>
                        </a:lnSpc>
                        <a:spcBef>
                          <a:spcPts val="0"/>
                        </a:spcBef>
                        <a:spcAft>
                          <a:spcPts val="0"/>
                        </a:spcAft>
                      </a:pPr>
                      <a:r>
                        <a:rPr lang="en-US" sz="1400" b="0" kern="1200" dirty="0">
                          <a:solidFill>
                            <a:schemeClr val="tx1"/>
                          </a:solidFill>
                          <a:latin typeface="+mn-lt"/>
                          <a:ea typeface="Verdana" panose="020B0604030504040204" pitchFamily="34" charset="0"/>
                          <a:cs typeface="Verdan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defTabSz="457200" rtl="0" eaLnBrk="1" latinLnBrk="0" hangingPunct="1">
                        <a:lnSpc>
                          <a:spcPct val="107000"/>
                        </a:lnSpc>
                        <a:spcBef>
                          <a:spcPts val="0"/>
                        </a:spcBef>
                        <a:spcAft>
                          <a:spcPts val="0"/>
                        </a:spcAft>
                      </a:pPr>
                      <a:r>
                        <a:rPr lang="en-US" sz="1400" b="0" kern="1200" dirty="0">
                          <a:solidFill>
                            <a:schemeClr val="tx1"/>
                          </a:solidFill>
                          <a:latin typeface="+mn-lt"/>
                          <a:ea typeface="Verdana" panose="020B0604030504040204" pitchFamily="34" charset="0"/>
                          <a:cs typeface="Verdana" panose="020B0604030504040204" pitchFamily="34" charset="0"/>
                        </a:rPr>
                        <a:t> Ret. Ear.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3512321998"/>
                  </a:ext>
                </a:extLst>
              </a:tr>
              <a:tr h="183515">
                <a:tc>
                  <a:txBody>
                    <a:bodyPr/>
                    <a:lstStyle/>
                    <a:p>
                      <a:pPr marL="0" marR="0" algn="ctr" defTabSz="457200" rtl="0" eaLnBrk="1" latinLnBrk="0" hangingPunct="1">
                        <a:lnSpc>
                          <a:spcPct val="107000"/>
                        </a:lnSpc>
                        <a:spcBef>
                          <a:spcPts val="0"/>
                        </a:spcBef>
                        <a:spcAft>
                          <a:spcPts val="0"/>
                        </a:spcAft>
                      </a:pPr>
                      <a:r>
                        <a:rPr lang="en-US" sz="1400" b="1" kern="1200" dirty="0">
                          <a:solidFill>
                            <a:schemeClr val="tx1"/>
                          </a:solidFill>
                          <a:latin typeface="+mn-lt"/>
                          <a:ea typeface="Verdana" panose="020B0604030504040204" pitchFamily="34" charset="0"/>
                          <a:cs typeface="Verdana" panose="020B0604030504040204" pitchFamily="34" charset="0"/>
                        </a:rPr>
                        <a:t>         300   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defTabSz="457200" rtl="0" eaLnBrk="1" latinLnBrk="0" hangingPunct="1">
                        <a:lnSpc>
                          <a:spcPct val="107000"/>
                        </a:lnSpc>
                        <a:spcBef>
                          <a:spcPts val="0"/>
                        </a:spcBef>
                        <a:spcAft>
                          <a:spcPts val="0"/>
                        </a:spcAft>
                      </a:pPr>
                      <a:r>
                        <a:rPr lang="en-US" sz="1400" b="1" kern="1200" dirty="0">
                          <a:solidFill>
                            <a:schemeClr val="tx1"/>
                          </a:solidFill>
                          <a:latin typeface="+mn-lt"/>
                          <a:ea typeface="Verdana" panose="020B0604030504040204" pitchFamily="34" charset="0"/>
                          <a:cs typeface="Verdan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defTabSz="457200" rtl="0" eaLnBrk="1" latinLnBrk="0" hangingPunct="1">
                        <a:lnSpc>
                          <a:spcPct val="107000"/>
                        </a:lnSpc>
                        <a:spcBef>
                          <a:spcPts val="0"/>
                        </a:spcBef>
                        <a:spcAft>
                          <a:spcPts val="0"/>
                        </a:spcAft>
                      </a:pPr>
                      <a:r>
                        <a:rPr lang="en-US" sz="1400" b="1" kern="1200" dirty="0">
                          <a:solidFill>
                            <a:schemeClr val="tx1"/>
                          </a:solidFill>
                          <a:latin typeface="+mn-lt"/>
                          <a:ea typeface="Verdana" panose="020B0604030504040204" pitchFamily="34" charset="0"/>
                          <a:cs typeface="Verdana" panose="020B0604030504040204" pitchFamily="34" charset="0"/>
                        </a:rPr>
                        <a:t>         200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defTabSz="457200" rtl="0" eaLnBrk="1" latinLnBrk="0" hangingPunct="1">
                        <a:lnSpc>
                          <a:spcPct val="107000"/>
                        </a:lnSpc>
                        <a:spcBef>
                          <a:spcPts val="0"/>
                        </a:spcBef>
                        <a:spcAft>
                          <a:spcPts val="0"/>
                        </a:spcAft>
                      </a:pPr>
                      <a:r>
                        <a:rPr lang="en-US" sz="1400" b="1" kern="1200" dirty="0">
                          <a:solidFill>
                            <a:schemeClr val="tx1"/>
                          </a:solidFill>
                          <a:latin typeface="+mn-lt"/>
                          <a:ea typeface="Verdana" panose="020B0604030504040204" pitchFamily="34" charset="0"/>
                          <a:cs typeface="Verdan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defTabSz="457200" rtl="0" eaLnBrk="1" latinLnBrk="0" hangingPunct="1">
                        <a:lnSpc>
                          <a:spcPct val="107000"/>
                        </a:lnSpc>
                        <a:spcBef>
                          <a:spcPts val="0"/>
                        </a:spcBef>
                        <a:spcAft>
                          <a:spcPts val="0"/>
                        </a:spcAft>
                      </a:pPr>
                      <a:r>
                        <a:rPr lang="en-US" sz="1400" b="1" kern="1200" dirty="0">
                          <a:solidFill>
                            <a:schemeClr val="tx1"/>
                          </a:solidFill>
                          <a:latin typeface="+mn-lt"/>
                          <a:ea typeface="Verdana" panose="020B0604030504040204" pitchFamily="34" charset="0"/>
                          <a:cs typeface="Verdana" panose="020B0604030504040204" pitchFamily="34" charset="0"/>
                        </a:rPr>
                        <a:t>         100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defTabSz="457200" rtl="0" eaLnBrk="1" latinLnBrk="0" hangingPunct="1">
                        <a:lnSpc>
                          <a:spcPct val="107000"/>
                        </a:lnSpc>
                        <a:spcBef>
                          <a:spcPts val="0"/>
                        </a:spcBef>
                        <a:spcAft>
                          <a:spcPts val="0"/>
                        </a:spcAft>
                      </a:pPr>
                      <a:r>
                        <a:rPr lang="en-US" sz="1400" b="1" kern="1200" dirty="0">
                          <a:solidFill>
                            <a:schemeClr val="tx1"/>
                          </a:solidFill>
                          <a:latin typeface="+mn-lt"/>
                          <a:ea typeface="Verdana" panose="020B0604030504040204" pitchFamily="34" charset="0"/>
                          <a:cs typeface="Verdan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defTabSz="457200" rtl="0" eaLnBrk="1" latinLnBrk="0" hangingPunct="1">
                        <a:lnSpc>
                          <a:spcPct val="107000"/>
                        </a:lnSpc>
                        <a:spcBef>
                          <a:spcPts val="0"/>
                        </a:spcBef>
                        <a:spcAft>
                          <a:spcPts val="0"/>
                        </a:spcAft>
                      </a:pPr>
                      <a:r>
                        <a:rPr lang="en-US" sz="1400" b="1" kern="1200" dirty="0">
                          <a:solidFill>
                            <a:schemeClr val="tx1"/>
                          </a:solidFill>
                          <a:latin typeface="+mn-lt"/>
                          <a:ea typeface="Verdana" panose="020B0604030504040204" pitchFamily="34" charset="0"/>
                          <a:cs typeface="Verdan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1191899150"/>
                  </a:ext>
                </a:extLst>
              </a:tr>
            </a:tbl>
          </a:graphicData>
        </a:graphic>
      </p:graphicFrame>
      <p:graphicFrame>
        <p:nvGraphicFramePr>
          <p:cNvPr id="5" name="Table 4">
            <a:extLst>
              <a:ext uri="{FF2B5EF4-FFF2-40B4-BE49-F238E27FC236}">
                <a16:creationId xmlns:a16="http://schemas.microsoft.com/office/drawing/2014/main" xmlns="" id="{4342A7CE-C429-4D7D-96AD-6DF56B61C354}"/>
              </a:ext>
            </a:extLst>
          </p:cNvPr>
          <p:cNvGraphicFramePr>
            <a:graphicFrameLocks noGrp="1"/>
          </p:cNvGraphicFramePr>
          <p:nvPr>
            <p:extLst>
              <p:ext uri="{D42A27DB-BD31-4B8C-83A1-F6EECF244321}">
                <p14:modId xmlns:p14="http://schemas.microsoft.com/office/powerpoint/2010/main" val="1183255108"/>
              </p:ext>
            </p:extLst>
          </p:nvPr>
        </p:nvGraphicFramePr>
        <p:xfrm>
          <a:off x="1524000" y="3944346"/>
          <a:ext cx="5943601" cy="932466"/>
        </p:xfrm>
        <a:graphic>
          <a:graphicData uri="http://schemas.openxmlformats.org/drawingml/2006/table">
            <a:tbl>
              <a:tblPr firstRow="1" firstCol="1" bandRow="1">
                <a:tableStyleId>{5C22544A-7EE6-4342-B048-85BDC9FD1C3A}</a:tableStyleId>
              </a:tblPr>
              <a:tblGrid>
                <a:gridCol w="1600200">
                  <a:extLst>
                    <a:ext uri="{9D8B030D-6E8A-4147-A177-3AD203B41FA5}">
                      <a16:colId xmlns:a16="http://schemas.microsoft.com/office/drawing/2014/main" xmlns="" val="2964201944"/>
                    </a:ext>
                  </a:extLst>
                </a:gridCol>
                <a:gridCol w="304800">
                  <a:extLst>
                    <a:ext uri="{9D8B030D-6E8A-4147-A177-3AD203B41FA5}">
                      <a16:colId xmlns:a16="http://schemas.microsoft.com/office/drawing/2014/main" xmlns="" val="3774994482"/>
                    </a:ext>
                  </a:extLst>
                </a:gridCol>
                <a:gridCol w="1066800">
                  <a:extLst>
                    <a:ext uri="{9D8B030D-6E8A-4147-A177-3AD203B41FA5}">
                      <a16:colId xmlns:a16="http://schemas.microsoft.com/office/drawing/2014/main" xmlns="" val="2490261154"/>
                    </a:ext>
                  </a:extLst>
                </a:gridCol>
                <a:gridCol w="381000">
                  <a:extLst>
                    <a:ext uri="{9D8B030D-6E8A-4147-A177-3AD203B41FA5}">
                      <a16:colId xmlns:a16="http://schemas.microsoft.com/office/drawing/2014/main" xmlns="" val="1402467883"/>
                    </a:ext>
                  </a:extLst>
                </a:gridCol>
                <a:gridCol w="990601">
                  <a:extLst>
                    <a:ext uri="{9D8B030D-6E8A-4147-A177-3AD203B41FA5}">
                      <a16:colId xmlns:a16="http://schemas.microsoft.com/office/drawing/2014/main" xmlns="" val="20620330"/>
                    </a:ext>
                  </a:extLst>
                </a:gridCol>
                <a:gridCol w="304800">
                  <a:extLst>
                    <a:ext uri="{9D8B030D-6E8A-4147-A177-3AD203B41FA5}">
                      <a16:colId xmlns:a16="http://schemas.microsoft.com/office/drawing/2014/main" xmlns="" val="1582685199"/>
                    </a:ext>
                  </a:extLst>
                </a:gridCol>
                <a:gridCol w="1295400">
                  <a:extLst>
                    <a:ext uri="{9D8B030D-6E8A-4147-A177-3AD203B41FA5}">
                      <a16:colId xmlns:a16="http://schemas.microsoft.com/office/drawing/2014/main" xmlns="" val="2557283069"/>
                    </a:ext>
                  </a:extLst>
                </a:gridCol>
              </a:tblGrid>
              <a:tr h="247650">
                <a:tc gridSpan="7">
                  <a:txBody>
                    <a:bodyPr/>
                    <a:lstStyle/>
                    <a:p>
                      <a:pPr marL="0" marR="0" algn="ctr">
                        <a:lnSpc>
                          <a:spcPct val="107000"/>
                        </a:lnSpc>
                        <a:spcBef>
                          <a:spcPts val="0"/>
                        </a:spcBef>
                        <a:spcAft>
                          <a:spcPts val="0"/>
                        </a:spcAft>
                      </a:pPr>
                      <a:r>
                        <a:rPr lang="en-US" sz="1400" b="1" kern="1200" dirty="0" smtClean="0">
                          <a:solidFill>
                            <a:schemeClr val="tx1"/>
                          </a:solidFill>
                          <a:latin typeface="+mn-lt"/>
                          <a:ea typeface="Verdana" panose="020B0604030504040204" pitchFamily="34" charset="0"/>
                          <a:cs typeface="Verdana" panose="020B0604030504040204" pitchFamily="34" charset="0"/>
                        </a:rPr>
                        <a:t>Equation 2</a:t>
                      </a:r>
                      <a:endParaRPr lang="en-US" sz="1400" b="1" kern="1200" dirty="0">
                        <a:solidFill>
                          <a:schemeClr val="tx1"/>
                        </a:solidFill>
                        <a:latin typeface="+mn-lt"/>
                        <a:ea typeface="Verdana" panose="020B0604030504040204" pitchFamily="34" charset="0"/>
                        <a:cs typeface="Verdan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algn="ctr">
                        <a:lnSpc>
                          <a:spcPct val="107000"/>
                        </a:lnSpc>
                        <a:spcBef>
                          <a:spcPts val="0"/>
                        </a:spcBef>
                        <a:spcAft>
                          <a:spcPts val="0"/>
                        </a:spcAft>
                      </a:pPr>
                      <a:endParaRPr lang="en-US" sz="140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algn="ctr">
                        <a:lnSpc>
                          <a:spcPct val="107000"/>
                        </a:lnSpc>
                        <a:spcBef>
                          <a:spcPts val="0"/>
                        </a:spcBef>
                        <a:spcAft>
                          <a:spcPts val="0"/>
                        </a:spcAft>
                      </a:pPr>
                      <a:endParaRPr lang="en-US" sz="14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pPr marL="0" marR="0" algn="ctr">
                        <a:lnSpc>
                          <a:spcPct val="107000"/>
                        </a:lnSpc>
                        <a:spcBef>
                          <a:spcPts val="0"/>
                        </a:spcBef>
                        <a:spcAft>
                          <a:spcPts val="0"/>
                        </a:spcAft>
                      </a:pPr>
                      <a:endParaRPr lang="en-US" sz="14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algn="ctr">
                        <a:lnSpc>
                          <a:spcPct val="107000"/>
                        </a:lnSpc>
                        <a:spcBef>
                          <a:spcPts val="0"/>
                        </a:spcBef>
                        <a:spcAft>
                          <a:spcPts val="0"/>
                        </a:spcAft>
                      </a:pPr>
                      <a:endParaRPr lang="en-US" sz="14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pPr marL="0" marR="0">
                        <a:lnSpc>
                          <a:spcPct val="107000"/>
                        </a:lnSpc>
                        <a:spcBef>
                          <a:spcPts val="0"/>
                        </a:spcBef>
                        <a:spcAft>
                          <a:spcPts val="0"/>
                        </a:spcAft>
                      </a:pPr>
                      <a:endParaRPr lang="en-US" sz="14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pPr marL="0" marR="0" algn="ctr">
                        <a:lnSpc>
                          <a:spcPct val="107000"/>
                        </a:lnSpc>
                        <a:spcBef>
                          <a:spcPts val="0"/>
                        </a:spcBef>
                        <a:spcAft>
                          <a:spcPts val="0"/>
                        </a:spcAft>
                      </a:pPr>
                      <a:endParaRPr lang="en-US" sz="14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456521">
                <a:tc>
                  <a:txBody>
                    <a:bodyPr/>
                    <a:lstStyle/>
                    <a:p>
                      <a:pPr marL="0" marR="0" algn="ctr" defTabSz="457200" rtl="0" eaLnBrk="1" latinLnBrk="0" hangingPunct="1">
                        <a:lnSpc>
                          <a:spcPct val="107000"/>
                        </a:lnSpc>
                        <a:spcBef>
                          <a:spcPts val="0"/>
                        </a:spcBef>
                        <a:spcAft>
                          <a:spcPts val="0"/>
                        </a:spcAft>
                      </a:pPr>
                      <a:r>
                        <a:rPr lang="en-US" sz="1400" b="1" kern="1200" dirty="0">
                          <a:solidFill>
                            <a:schemeClr val="tx1"/>
                          </a:solidFill>
                          <a:latin typeface="+mn-lt"/>
                          <a:ea typeface="Verdana" panose="020B0604030504040204" pitchFamily="34" charset="0"/>
                          <a:cs typeface="Verdana" panose="020B0604030504040204" pitchFamily="34" charset="0"/>
                        </a:rPr>
                        <a:t>Assets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defTabSz="457200" rtl="0" eaLnBrk="1" latinLnBrk="0" hangingPunct="1">
                        <a:lnSpc>
                          <a:spcPct val="107000"/>
                        </a:lnSpc>
                        <a:spcBef>
                          <a:spcPts val="0"/>
                        </a:spcBef>
                        <a:spcAft>
                          <a:spcPts val="0"/>
                        </a:spcAft>
                      </a:pPr>
                      <a:r>
                        <a:rPr lang="en-US" sz="1400" b="0" kern="1200" dirty="0">
                          <a:solidFill>
                            <a:schemeClr val="tx1"/>
                          </a:solidFill>
                          <a:latin typeface="+mn-lt"/>
                          <a:ea typeface="Verdana" panose="020B0604030504040204" pitchFamily="34" charset="0"/>
                          <a:cs typeface="Verdan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defTabSz="457200" rtl="0" eaLnBrk="1" latinLnBrk="0" hangingPunct="1">
                        <a:lnSpc>
                          <a:spcPct val="107000"/>
                        </a:lnSpc>
                        <a:spcBef>
                          <a:spcPts val="0"/>
                        </a:spcBef>
                        <a:spcAft>
                          <a:spcPts val="0"/>
                        </a:spcAft>
                      </a:pPr>
                      <a:r>
                        <a:rPr lang="en-US" sz="1400" b="0" kern="1200" dirty="0">
                          <a:solidFill>
                            <a:schemeClr val="tx1"/>
                          </a:solidFill>
                          <a:latin typeface="+mn-lt"/>
                          <a:ea typeface="Verdana" panose="020B0604030504040204" pitchFamily="34" charset="0"/>
                          <a:cs typeface="Verdana" panose="020B0604030504040204" pitchFamily="34" charset="0"/>
                        </a:rPr>
                        <a:t> </a:t>
                      </a:r>
                      <a:r>
                        <a:rPr lang="en-US" sz="1400" b="0" kern="1200" dirty="0" err="1">
                          <a:solidFill>
                            <a:schemeClr val="tx1"/>
                          </a:solidFill>
                          <a:latin typeface="+mn-lt"/>
                          <a:ea typeface="Verdana" panose="020B0604030504040204" pitchFamily="34" charset="0"/>
                          <a:cs typeface="Verdana" panose="020B0604030504040204" pitchFamily="34" charset="0"/>
                        </a:rPr>
                        <a:t>Liab</a:t>
                      </a:r>
                      <a:r>
                        <a:rPr lang="en-US" sz="1400" b="0" kern="1200" dirty="0">
                          <a:solidFill>
                            <a:schemeClr val="tx1"/>
                          </a:solidFill>
                          <a:latin typeface="+mn-lt"/>
                          <a:ea typeface="Verdana" panose="020B0604030504040204" pitchFamily="34" charset="0"/>
                          <a:cs typeface="Verdan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defTabSz="457200" rtl="0" eaLnBrk="1" latinLnBrk="0" hangingPunct="1">
                        <a:lnSpc>
                          <a:spcPct val="107000"/>
                        </a:lnSpc>
                        <a:spcBef>
                          <a:spcPts val="0"/>
                        </a:spcBef>
                        <a:spcAft>
                          <a:spcPts val="0"/>
                        </a:spcAft>
                      </a:pPr>
                      <a:r>
                        <a:rPr lang="en-US" sz="1400" b="0" kern="1200" dirty="0">
                          <a:solidFill>
                            <a:schemeClr val="tx1"/>
                          </a:solidFill>
                          <a:latin typeface="+mn-lt"/>
                          <a:ea typeface="Verdana" panose="020B0604030504040204" pitchFamily="34" charset="0"/>
                          <a:cs typeface="Verdan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defTabSz="457200" rtl="0" eaLnBrk="1" latinLnBrk="0" hangingPunct="1">
                        <a:lnSpc>
                          <a:spcPct val="107000"/>
                        </a:lnSpc>
                        <a:spcBef>
                          <a:spcPts val="0"/>
                        </a:spcBef>
                        <a:spcAft>
                          <a:spcPts val="0"/>
                        </a:spcAft>
                      </a:pPr>
                      <a:r>
                        <a:rPr lang="en-US" sz="1400" b="0" kern="1200" dirty="0">
                          <a:solidFill>
                            <a:schemeClr val="tx1"/>
                          </a:solidFill>
                          <a:latin typeface="+mn-lt"/>
                          <a:ea typeface="Verdana" panose="020B0604030504040204" pitchFamily="34" charset="0"/>
                          <a:cs typeface="Verdana" panose="020B0604030504040204" pitchFamily="34" charset="0"/>
                        </a:rPr>
                        <a:t> C. Stk.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defTabSz="457200" rtl="0" eaLnBrk="1" latinLnBrk="0" hangingPunct="1">
                        <a:lnSpc>
                          <a:spcPct val="107000"/>
                        </a:lnSpc>
                        <a:spcBef>
                          <a:spcPts val="0"/>
                        </a:spcBef>
                        <a:spcAft>
                          <a:spcPts val="0"/>
                        </a:spcAft>
                      </a:pPr>
                      <a:r>
                        <a:rPr lang="en-US" sz="1400" b="0" kern="1200" dirty="0">
                          <a:solidFill>
                            <a:schemeClr val="tx1"/>
                          </a:solidFill>
                          <a:latin typeface="+mn-lt"/>
                          <a:ea typeface="Verdana" panose="020B0604030504040204" pitchFamily="34" charset="0"/>
                          <a:cs typeface="Verdan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defTabSz="457200" rtl="0" eaLnBrk="1" latinLnBrk="0" hangingPunct="1">
                        <a:lnSpc>
                          <a:spcPct val="107000"/>
                        </a:lnSpc>
                        <a:spcBef>
                          <a:spcPts val="0"/>
                        </a:spcBef>
                        <a:spcAft>
                          <a:spcPts val="0"/>
                        </a:spcAft>
                      </a:pPr>
                      <a:r>
                        <a:rPr lang="en-US" sz="1400" b="0" kern="1200" dirty="0">
                          <a:solidFill>
                            <a:schemeClr val="tx1"/>
                          </a:solidFill>
                          <a:latin typeface="+mn-lt"/>
                          <a:ea typeface="Verdana" panose="020B0604030504040204" pitchFamily="34" charset="0"/>
                          <a:cs typeface="Verdana" panose="020B0604030504040204" pitchFamily="34" charset="0"/>
                        </a:rPr>
                        <a:t> Ret. Ear.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3499918698"/>
                  </a:ext>
                </a:extLst>
              </a:tr>
              <a:tr h="183515">
                <a:tc>
                  <a:txBody>
                    <a:bodyPr/>
                    <a:lstStyle/>
                    <a:p>
                      <a:pPr marL="0" marR="0" algn="ctr" defTabSz="457200" rtl="0" eaLnBrk="1" latinLnBrk="0" hangingPunct="1">
                        <a:lnSpc>
                          <a:spcPct val="107000"/>
                        </a:lnSpc>
                        <a:spcBef>
                          <a:spcPts val="0"/>
                        </a:spcBef>
                        <a:spcAft>
                          <a:spcPts val="0"/>
                        </a:spcAft>
                      </a:pPr>
                      <a:r>
                        <a:rPr lang="en-US" sz="1400" b="1" kern="1200" dirty="0">
                          <a:solidFill>
                            <a:schemeClr val="tx1"/>
                          </a:solidFill>
                          <a:latin typeface="+mn-lt"/>
                          <a:ea typeface="Verdana" panose="020B0604030504040204" pitchFamily="34" charset="0"/>
                          <a:cs typeface="Verdana" panose="020B0604030504040204" pitchFamily="34" charset="0"/>
                        </a:rPr>
                        <a:t>         225  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defTabSz="457200" rtl="0" eaLnBrk="1" latinLnBrk="0" hangingPunct="1">
                        <a:lnSpc>
                          <a:spcPct val="107000"/>
                        </a:lnSpc>
                        <a:spcBef>
                          <a:spcPts val="0"/>
                        </a:spcBef>
                        <a:spcAft>
                          <a:spcPts val="0"/>
                        </a:spcAft>
                      </a:pPr>
                      <a:r>
                        <a:rPr lang="en-US" sz="1400" b="1" kern="1200" dirty="0">
                          <a:solidFill>
                            <a:schemeClr val="tx1"/>
                          </a:solidFill>
                          <a:latin typeface="+mn-lt"/>
                          <a:ea typeface="Verdana" panose="020B0604030504040204" pitchFamily="34" charset="0"/>
                          <a:cs typeface="Verdan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defTabSz="457200" rtl="0" eaLnBrk="1" latinLnBrk="0" hangingPunct="1">
                        <a:lnSpc>
                          <a:spcPct val="107000"/>
                        </a:lnSpc>
                        <a:spcBef>
                          <a:spcPts val="0"/>
                        </a:spcBef>
                        <a:spcAft>
                          <a:spcPts val="0"/>
                        </a:spcAft>
                      </a:pPr>
                      <a:r>
                        <a:rPr lang="en-US" sz="1400" b="1" kern="1200" dirty="0">
                          <a:solidFill>
                            <a:schemeClr val="tx1"/>
                          </a:solidFill>
                          <a:latin typeface="+mn-lt"/>
                          <a:ea typeface="Verdana" panose="020B0604030504040204" pitchFamily="34" charset="0"/>
                          <a:cs typeface="Verdana" panose="020B0604030504040204" pitchFamily="34" charset="0"/>
                        </a:rPr>
                        <a:t>         200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defTabSz="457200" rtl="0" eaLnBrk="1" latinLnBrk="0" hangingPunct="1">
                        <a:lnSpc>
                          <a:spcPct val="107000"/>
                        </a:lnSpc>
                        <a:spcBef>
                          <a:spcPts val="0"/>
                        </a:spcBef>
                        <a:spcAft>
                          <a:spcPts val="0"/>
                        </a:spcAft>
                      </a:pPr>
                      <a:r>
                        <a:rPr lang="en-US" sz="1400" b="1" kern="1200" dirty="0">
                          <a:solidFill>
                            <a:schemeClr val="tx1"/>
                          </a:solidFill>
                          <a:latin typeface="+mn-lt"/>
                          <a:ea typeface="Verdana" panose="020B0604030504040204" pitchFamily="34" charset="0"/>
                          <a:cs typeface="Verdan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defTabSz="457200" rtl="0" eaLnBrk="1" latinLnBrk="0" hangingPunct="1">
                        <a:lnSpc>
                          <a:spcPct val="107000"/>
                        </a:lnSpc>
                        <a:spcBef>
                          <a:spcPts val="0"/>
                        </a:spcBef>
                        <a:spcAft>
                          <a:spcPts val="0"/>
                        </a:spcAft>
                      </a:pPr>
                      <a:r>
                        <a:rPr lang="en-US" sz="1400" b="1" kern="1200" dirty="0">
                          <a:solidFill>
                            <a:schemeClr val="tx1"/>
                          </a:solidFill>
                          <a:latin typeface="+mn-lt"/>
                          <a:ea typeface="Verdana" panose="020B0604030504040204" pitchFamily="34" charset="0"/>
                          <a:cs typeface="Verdana" panose="020B0604030504040204" pitchFamily="34" charset="0"/>
                        </a:rPr>
                        <a:t>         100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defTabSz="457200" rtl="0" eaLnBrk="1" latinLnBrk="0" hangingPunct="1">
                        <a:lnSpc>
                          <a:spcPct val="107000"/>
                        </a:lnSpc>
                        <a:spcBef>
                          <a:spcPts val="0"/>
                        </a:spcBef>
                        <a:spcAft>
                          <a:spcPts val="0"/>
                        </a:spcAft>
                      </a:pPr>
                      <a:r>
                        <a:rPr lang="en-US" sz="1400" b="1" kern="1200" dirty="0">
                          <a:solidFill>
                            <a:schemeClr val="tx1"/>
                          </a:solidFill>
                          <a:latin typeface="+mn-lt"/>
                          <a:ea typeface="Verdana" panose="020B0604030504040204" pitchFamily="34" charset="0"/>
                          <a:cs typeface="Verdan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defTabSz="457200" rtl="0" eaLnBrk="1" latinLnBrk="0" hangingPunct="1">
                        <a:lnSpc>
                          <a:spcPct val="107000"/>
                        </a:lnSpc>
                        <a:spcBef>
                          <a:spcPts val="0"/>
                        </a:spcBef>
                        <a:spcAft>
                          <a:spcPts val="0"/>
                        </a:spcAft>
                      </a:pPr>
                      <a:r>
                        <a:rPr lang="en-US" sz="1400" b="1" kern="1200" dirty="0">
                          <a:solidFill>
                            <a:schemeClr val="tx1"/>
                          </a:solidFill>
                          <a:latin typeface="+mn-lt"/>
                          <a:ea typeface="Verdana" panose="020B0604030504040204" pitchFamily="34" charset="0"/>
                          <a:cs typeface="Verdana" panose="020B0604030504040204" pitchFamily="34" charset="0"/>
                        </a:rPr>
                        <a:t>          (75)</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1272674727"/>
                  </a:ext>
                </a:extLst>
              </a:tr>
            </a:tbl>
          </a:graphicData>
        </a:graphic>
      </p:graphicFrame>
    </p:spTree>
    <p:extLst>
      <p:ext uri="{BB962C8B-B14F-4D97-AF65-F5344CB8AC3E}">
        <p14:creationId xmlns:p14="http://schemas.microsoft.com/office/powerpoint/2010/main" val="6642362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2EF5149-4372-4A0A-A974-E671D80C8B89}"/>
              </a:ext>
            </a:extLst>
          </p:cNvPr>
          <p:cNvSpPr>
            <a:spLocks noGrp="1"/>
          </p:cNvSpPr>
          <p:nvPr>
            <p:ph type="title"/>
          </p:nvPr>
        </p:nvSpPr>
        <p:spPr/>
        <p:txBody>
          <a:bodyPr/>
          <a:lstStyle/>
          <a:p>
            <a:r>
              <a:rPr lang="en-US" smtClean="0"/>
              <a:t>Business Liquidations Resulting from the Mismanagement of Assets</a:t>
            </a:r>
            <a:endParaRPr lang="en-US" dirty="0"/>
          </a:p>
        </p:txBody>
      </p:sp>
      <p:sp>
        <p:nvSpPr>
          <p:cNvPr id="8" name="Content Placeholder 7"/>
          <p:cNvSpPr>
            <a:spLocks noGrp="1"/>
          </p:cNvSpPr>
          <p:nvPr>
            <p:ph idx="1"/>
          </p:nvPr>
        </p:nvSpPr>
        <p:spPr>
          <a:xfrm>
            <a:off x="457200" y="1447800"/>
            <a:ext cx="8229600" cy="4495799"/>
          </a:xfrm>
        </p:spPr>
        <p:txBody>
          <a:bodyPr/>
          <a:lstStyle/>
          <a:p>
            <a:r>
              <a:rPr lang="en-US" sz="2000" dirty="0" smtClean="0"/>
              <a:t>Transaction: Bandera Company acquires $300 cash from creditors and $500 cash from investors. It earns $200 of net income and pays $950 to buy land</a:t>
            </a:r>
            <a:r>
              <a:rPr lang="en-US" dirty="0" smtClean="0"/>
              <a:t>.</a:t>
            </a:r>
          </a:p>
        </p:txBody>
      </p:sp>
      <p:sp>
        <p:nvSpPr>
          <p:cNvPr id="3" name="Slide Number Placeholder 2">
            <a:extLst>
              <a:ext uri="{FF2B5EF4-FFF2-40B4-BE49-F238E27FC236}">
                <a16:creationId xmlns:a16="http://schemas.microsoft.com/office/drawing/2014/main" xmlns="" id="{E07468AE-BB09-4D21-8993-1D3A9F7F9973}"/>
              </a:ext>
            </a:extLst>
          </p:cNvPr>
          <p:cNvSpPr>
            <a:spLocks noGrp="1"/>
          </p:cNvSpPr>
          <p:nvPr>
            <p:ph type="sldNum" sz="quarter" idx="11"/>
          </p:nvPr>
        </p:nvSpPr>
        <p:spPr/>
        <p:txBody>
          <a:bodyPr/>
          <a:lstStyle/>
          <a:p>
            <a:r>
              <a:rPr lang="en-US" smtClean="0"/>
              <a:t>  1-</a:t>
            </a:r>
            <a:fld id="{86103F27-AA34-4069-B652-A178AD0674B3}" type="slidenum">
              <a:rPr lang="en-US" smtClean="0"/>
              <a:pPr/>
              <a:t>38</a:t>
            </a:fld>
            <a:endParaRPr lang="en-US" dirty="0"/>
          </a:p>
        </p:txBody>
      </p:sp>
      <p:sp>
        <p:nvSpPr>
          <p:cNvPr id="7" name="Rectangle 6">
            <a:extLst>
              <a:ext uri="{FF2B5EF4-FFF2-40B4-BE49-F238E27FC236}">
                <a16:creationId xmlns:a16="http://schemas.microsoft.com/office/drawing/2014/main" xmlns="" id="{68679771-AFB4-4CC1-AB32-BED7136BDD6E}"/>
              </a:ext>
            </a:extLst>
          </p:cNvPr>
          <p:cNvSpPr/>
          <p:nvPr/>
        </p:nvSpPr>
        <p:spPr>
          <a:xfrm>
            <a:off x="415636" y="3541455"/>
            <a:ext cx="8499764" cy="2554545"/>
          </a:xfrm>
          <a:prstGeom prst="rect">
            <a:avLst/>
          </a:prstGeom>
        </p:spPr>
        <p:txBody>
          <a:bodyPr wrap="square">
            <a:spAutoFit/>
          </a:bodyPr>
          <a:lstStyle/>
          <a:p>
            <a:r>
              <a:rPr lang="en-US" sz="2000" dirty="0">
                <a:latin typeface="+mn-lt"/>
                <a:ea typeface="Verdana" panose="020B0604030504040204" pitchFamily="34" charset="0"/>
                <a:cs typeface="Verdana" panose="020B0604030504040204" pitchFamily="34" charset="0"/>
              </a:rPr>
              <a:t>If the liabilities come due and the creditors demand payment, Bandera could be forced into bankruptcy. Assuming the land could not be sold immediately, Bandera has only $50 cash available to settle a $300 debt. A company must properly manage its assets, as well as its liabilities and stockholders’ equity, in order to remain a going concern. </a:t>
            </a:r>
          </a:p>
          <a:p>
            <a:endParaRPr lang="en-US" sz="2000" dirty="0">
              <a:latin typeface="+mn-lt"/>
              <a:ea typeface="Verdana" panose="020B0604030504040204" pitchFamily="34" charset="0"/>
              <a:cs typeface="Verdana" panose="020B0604030504040204" pitchFamily="34" charset="0"/>
            </a:endParaRPr>
          </a:p>
          <a:p>
            <a:r>
              <a:rPr lang="en-US" sz="2000" dirty="0">
                <a:latin typeface="+mn-lt"/>
                <a:ea typeface="Verdana" panose="020B0604030504040204" pitchFamily="34" charset="0"/>
                <a:cs typeface="Verdana" panose="020B0604030504040204" pitchFamily="34" charset="0"/>
              </a:rPr>
              <a:t>The </a:t>
            </a:r>
            <a:r>
              <a:rPr lang="en-US" sz="2000" b="1" dirty="0">
                <a:solidFill>
                  <a:schemeClr val="bg2"/>
                </a:solidFill>
                <a:latin typeface="+mn-lt"/>
                <a:ea typeface="Verdana" panose="020B0604030504040204" pitchFamily="34" charset="0"/>
                <a:cs typeface="Verdana" panose="020B0604030504040204" pitchFamily="34" charset="0"/>
              </a:rPr>
              <a:t>going concern </a:t>
            </a:r>
            <a:r>
              <a:rPr lang="en-US" sz="2000" dirty="0">
                <a:latin typeface="+mn-lt"/>
                <a:ea typeface="Verdana" panose="020B0604030504040204" pitchFamily="34" charset="0"/>
                <a:cs typeface="Verdana" panose="020B0604030504040204" pitchFamily="34" charset="0"/>
              </a:rPr>
              <a:t>doctrine assumes that a business is able to continue its operations into the foreseeable future</a:t>
            </a:r>
            <a:r>
              <a:rPr lang="en-US" sz="2000" dirty="0" smtClean="0">
                <a:latin typeface="+mn-lt"/>
                <a:ea typeface="Verdana" panose="020B0604030504040204" pitchFamily="34" charset="0"/>
                <a:cs typeface="Verdana" panose="020B0604030504040204" pitchFamily="34" charset="0"/>
              </a:rPr>
              <a:t>.</a:t>
            </a:r>
            <a:endParaRPr lang="en-US" sz="2000" dirty="0">
              <a:latin typeface="+mn-lt"/>
              <a:ea typeface="Verdana" panose="020B0604030504040204" pitchFamily="34" charset="0"/>
              <a:cs typeface="Verdana" panose="020B0604030504040204" pitchFamily="34" charset="0"/>
            </a:endParaRPr>
          </a:p>
        </p:txBody>
      </p:sp>
      <p:graphicFrame>
        <p:nvGraphicFramePr>
          <p:cNvPr id="4" name="Table 3">
            <a:extLst>
              <a:ext uri="{FF2B5EF4-FFF2-40B4-BE49-F238E27FC236}">
                <a16:creationId xmlns:a16="http://schemas.microsoft.com/office/drawing/2014/main" xmlns="" id="{76912B75-16D4-4ECB-BF15-803A130D2E1B}"/>
              </a:ext>
            </a:extLst>
          </p:cNvPr>
          <p:cNvGraphicFramePr>
            <a:graphicFrameLocks noGrp="1"/>
          </p:cNvGraphicFramePr>
          <p:nvPr>
            <p:extLst>
              <p:ext uri="{D42A27DB-BD31-4B8C-83A1-F6EECF244321}">
                <p14:modId xmlns:p14="http://schemas.microsoft.com/office/powerpoint/2010/main" val="1072134818"/>
              </p:ext>
            </p:extLst>
          </p:nvPr>
        </p:nvGraphicFramePr>
        <p:xfrm>
          <a:off x="1918652" y="2552065"/>
          <a:ext cx="5306695" cy="901014"/>
        </p:xfrm>
        <a:graphic>
          <a:graphicData uri="http://schemas.openxmlformats.org/drawingml/2006/table">
            <a:tbl>
              <a:tblPr firstRow="1" firstCol="1" bandRow="1">
                <a:tableStyleId>{5C22544A-7EE6-4342-B048-85BDC9FD1C3A}</a:tableStyleId>
              </a:tblPr>
              <a:tblGrid>
                <a:gridCol w="800100">
                  <a:extLst>
                    <a:ext uri="{9D8B030D-6E8A-4147-A177-3AD203B41FA5}">
                      <a16:colId xmlns:a16="http://schemas.microsoft.com/office/drawing/2014/main" xmlns="" val="3834110388"/>
                    </a:ext>
                  </a:extLst>
                </a:gridCol>
                <a:gridCol w="285750">
                  <a:extLst>
                    <a:ext uri="{9D8B030D-6E8A-4147-A177-3AD203B41FA5}">
                      <a16:colId xmlns:a16="http://schemas.microsoft.com/office/drawing/2014/main" xmlns="" val="2228322346"/>
                    </a:ext>
                  </a:extLst>
                </a:gridCol>
                <a:gridCol w="742950">
                  <a:extLst>
                    <a:ext uri="{9D8B030D-6E8A-4147-A177-3AD203B41FA5}">
                      <a16:colId xmlns:a16="http://schemas.microsoft.com/office/drawing/2014/main" xmlns="" val="949495215"/>
                    </a:ext>
                  </a:extLst>
                </a:gridCol>
                <a:gridCol w="228600">
                  <a:extLst>
                    <a:ext uri="{9D8B030D-6E8A-4147-A177-3AD203B41FA5}">
                      <a16:colId xmlns:a16="http://schemas.microsoft.com/office/drawing/2014/main" xmlns="" val="2795244396"/>
                    </a:ext>
                  </a:extLst>
                </a:gridCol>
                <a:gridCol w="857250">
                  <a:extLst>
                    <a:ext uri="{9D8B030D-6E8A-4147-A177-3AD203B41FA5}">
                      <a16:colId xmlns:a16="http://schemas.microsoft.com/office/drawing/2014/main" xmlns="" val="3460880767"/>
                    </a:ext>
                  </a:extLst>
                </a:gridCol>
                <a:gridCol w="211455">
                  <a:extLst>
                    <a:ext uri="{9D8B030D-6E8A-4147-A177-3AD203B41FA5}">
                      <a16:colId xmlns:a16="http://schemas.microsoft.com/office/drawing/2014/main" xmlns="" val="795396230"/>
                    </a:ext>
                  </a:extLst>
                </a:gridCol>
                <a:gridCol w="702945">
                  <a:extLst>
                    <a:ext uri="{9D8B030D-6E8A-4147-A177-3AD203B41FA5}">
                      <a16:colId xmlns:a16="http://schemas.microsoft.com/office/drawing/2014/main" xmlns="" val="2682434714"/>
                    </a:ext>
                  </a:extLst>
                </a:gridCol>
                <a:gridCol w="285750">
                  <a:extLst>
                    <a:ext uri="{9D8B030D-6E8A-4147-A177-3AD203B41FA5}">
                      <a16:colId xmlns:a16="http://schemas.microsoft.com/office/drawing/2014/main" xmlns="" val="75862030"/>
                    </a:ext>
                  </a:extLst>
                </a:gridCol>
                <a:gridCol w="1191895">
                  <a:extLst>
                    <a:ext uri="{9D8B030D-6E8A-4147-A177-3AD203B41FA5}">
                      <a16:colId xmlns:a16="http://schemas.microsoft.com/office/drawing/2014/main" xmlns="" val="2217253962"/>
                    </a:ext>
                  </a:extLst>
                </a:gridCol>
              </a:tblGrid>
              <a:tr h="247650">
                <a:tc gridSpan="3">
                  <a:txBody>
                    <a:bodyPr/>
                    <a:lstStyle/>
                    <a:p>
                      <a:pPr marL="0" marR="0" algn="ctr">
                        <a:lnSpc>
                          <a:spcPct val="107000"/>
                        </a:lnSpc>
                        <a:spcBef>
                          <a:spcPts val="0"/>
                        </a:spcBef>
                        <a:spcAft>
                          <a:spcPts val="0"/>
                        </a:spcAft>
                      </a:pPr>
                      <a:r>
                        <a:rPr lang="en-US" sz="1100" kern="1200" dirty="0">
                          <a:solidFill>
                            <a:schemeClr val="tx1"/>
                          </a:solidFill>
                          <a:latin typeface="+mn-lt"/>
                          <a:ea typeface="Verdana" panose="020B0604030504040204" pitchFamily="34" charset="0"/>
                          <a:cs typeface="Verdana" panose="020B0604030504040204" pitchFamily="34" charset="0"/>
                        </a:rPr>
                        <a:t>Assets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hMerge="1">
                  <a:txBody>
                    <a:bodyPr/>
                    <a:lstStyle/>
                    <a:p>
                      <a:endParaRPr lang="en-US"/>
                    </a:p>
                  </a:txBody>
                  <a:tcPr/>
                </a:tc>
                <a:tc hMerge="1">
                  <a:txBody>
                    <a:bodyPr/>
                    <a:lstStyle/>
                    <a:p>
                      <a:endParaRPr lang="en-US"/>
                    </a:p>
                  </a:txBody>
                  <a:tcPr/>
                </a:tc>
                <a:tc>
                  <a:txBody>
                    <a:bodyPr/>
                    <a:lstStyle/>
                    <a:p>
                      <a:pPr marL="0" marR="0" algn="ctr">
                        <a:lnSpc>
                          <a:spcPct val="107000"/>
                        </a:lnSpc>
                        <a:spcBef>
                          <a:spcPts val="0"/>
                        </a:spcBef>
                        <a:spcAft>
                          <a:spcPts val="0"/>
                        </a:spcAft>
                      </a:pPr>
                      <a:r>
                        <a:rPr lang="en-US" sz="1100" kern="1200" dirty="0">
                          <a:solidFill>
                            <a:schemeClr val="tx1"/>
                          </a:solidFill>
                          <a:latin typeface="+mn-lt"/>
                          <a:ea typeface="Verdana" panose="020B0604030504040204" pitchFamily="34" charset="0"/>
                          <a:cs typeface="Verdan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kern="1200" dirty="0">
                          <a:solidFill>
                            <a:schemeClr val="tx1"/>
                          </a:solidFill>
                          <a:latin typeface="+mn-lt"/>
                          <a:ea typeface="Verdana" panose="020B0604030504040204" pitchFamily="34" charset="0"/>
                          <a:cs typeface="Verdana" panose="020B0604030504040204" pitchFamily="34" charset="0"/>
                        </a:rPr>
                        <a:t> </a:t>
                      </a:r>
                      <a:r>
                        <a:rPr lang="en-US" sz="1100" kern="1200" dirty="0" err="1">
                          <a:solidFill>
                            <a:schemeClr val="tx1"/>
                          </a:solidFill>
                          <a:latin typeface="+mn-lt"/>
                          <a:ea typeface="Verdana" panose="020B0604030504040204" pitchFamily="34" charset="0"/>
                          <a:cs typeface="Verdana" panose="020B0604030504040204" pitchFamily="34" charset="0"/>
                        </a:rPr>
                        <a:t>Liab</a:t>
                      </a:r>
                      <a:r>
                        <a:rPr lang="en-US" sz="1100" kern="1200" dirty="0">
                          <a:solidFill>
                            <a:schemeClr val="tx1"/>
                          </a:solidFill>
                          <a:latin typeface="+mn-lt"/>
                          <a:ea typeface="Verdana" panose="020B0604030504040204" pitchFamily="34" charset="0"/>
                          <a:cs typeface="Verdan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0"/>
                        </a:spcAft>
                      </a:pPr>
                      <a:r>
                        <a:rPr lang="en-US" sz="1100" kern="1200" dirty="0">
                          <a:solidFill>
                            <a:schemeClr val="tx1"/>
                          </a:solidFill>
                          <a:latin typeface="+mn-lt"/>
                          <a:ea typeface="Verdana" panose="020B0604030504040204" pitchFamily="34" charset="0"/>
                          <a:cs typeface="Verdan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kern="1200" dirty="0">
                          <a:solidFill>
                            <a:schemeClr val="tx1"/>
                          </a:solidFill>
                          <a:latin typeface="+mn-lt"/>
                          <a:ea typeface="Verdana" panose="020B0604030504040204" pitchFamily="34" charset="0"/>
                          <a:cs typeface="Verdana" panose="020B0604030504040204" pitchFamily="34" charset="0"/>
                        </a:rPr>
                        <a:t> C. Stk.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100" kern="1200" dirty="0">
                          <a:solidFill>
                            <a:schemeClr val="tx1"/>
                          </a:solidFill>
                          <a:latin typeface="+mn-lt"/>
                          <a:ea typeface="Verdana" panose="020B0604030504040204" pitchFamily="34" charset="0"/>
                          <a:cs typeface="Verdan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kern="1200" dirty="0">
                          <a:solidFill>
                            <a:schemeClr val="tx1"/>
                          </a:solidFill>
                          <a:latin typeface="+mn-lt"/>
                          <a:ea typeface="Verdana" panose="020B0604030504040204" pitchFamily="34" charset="0"/>
                          <a:cs typeface="Verdana" panose="020B0604030504040204" pitchFamily="34" charset="0"/>
                        </a:rPr>
                        <a:t> Ret. Ear.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1080727235"/>
                  </a:ext>
                </a:extLst>
              </a:tr>
              <a:tr h="183515">
                <a:tc>
                  <a:txBody>
                    <a:bodyPr/>
                    <a:lstStyle/>
                    <a:p>
                      <a:pPr marL="0" marR="0" algn="ctr">
                        <a:lnSpc>
                          <a:spcPct val="107000"/>
                        </a:lnSpc>
                        <a:spcBef>
                          <a:spcPts val="0"/>
                        </a:spcBef>
                        <a:spcAft>
                          <a:spcPts val="0"/>
                        </a:spcAft>
                      </a:pPr>
                      <a:r>
                        <a:rPr lang="en-US" sz="1100" b="1" kern="1200" dirty="0">
                          <a:solidFill>
                            <a:schemeClr val="tx1"/>
                          </a:solidFill>
                          <a:latin typeface="+mn-lt"/>
                          <a:ea typeface="Verdana" panose="020B0604030504040204" pitchFamily="34" charset="0"/>
                          <a:cs typeface="Verdana" panose="020B0604030504040204" pitchFamily="34" charset="0"/>
                        </a:rPr>
                        <a:t> Cash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a:lnSpc>
                          <a:spcPct val="107000"/>
                        </a:lnSpc>
                        <a:spcBef>
                          <a:spcPts val="0"/>
                        </a:spcBef>
                        <a:spcAft>
                          <a:spcPts val="0"/>
                        </a:spcAft>
                      </a:pPr>
                      <a:r>
                        <a:rPr lang="en-US" sz="1100" b="1" kern="1200" dirty="0">
                          <a:solidFill>
                            <a:schemeClr val="tx1"/>
                          </a:solidFill>
                          <a:latin typeface="+mn-lt"/>
                          <a:ea typeface="Verdana" panose="020B0604030504040204" pitchFamily="34" charset="0"/>
                          <a:cs typeface="Verdan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a:lnSpc>
                          <a:spcPct val="107000"/>
                        </a:lnSpc>
                        <a:spcBef>
                          <a:spcPts val="0"/>
                        </a:spcBef>
                        <a:spcAft>
                          <a:spcPts val="0"/>
                        </a:spcAft>
                      </a:pPr>
                      <a:r>
                        <a:rPr lang="en-US" sz="1100" b="1" kern="1200" dirty="0">
                          <a:solidFill>
                            <a:schemeClr val="tx1"/>
                          </a:solidFill>
                          <a:latin typeface="+mn-lt"/>
                          <a:ea typeface="Verdana" panose="020B0604030504040204" pitchFamily="34" charset="0"/>
                          <a:cs typeface="Verdana" panose="020B0604030504040204" pitchFamily="34" charset="0"/>
                        </a:rPr>
                        <a:t> Land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nSpc>
                          <a:spcPct val="107000"/>
                        </a:lnSpc>
                        <a:spcBef>
                          <a:spcPts val="0"/>
                        </a:spcBef>
                        <a:spcAft>
                          <a:spcPts val="0"/>
                        </a:spcAft>
                      </a:pPr>
                      <a:r>
                        <a:rPr lang="en-US" sz="1100" b="1" kern="1200" dirty="0">
                          <a:solidFill>
                            <a:schemeClr val="tx1"/>
                          </a:solidFill>
                          <a:latin typeface="+mn-lt"/>
                          <a:ea typeface="Verdana" panose="020B0604030504040204" pitchFamily="34" charset="0"/>
                          <a:cs typeface="Verdan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kern="1200" dirty="0">
                          <a:solidFill>
                            <a:schemeClr val="tx1"/>
                          </a:solidFill>
                          <a:latin typeface="+mn-lt"/>
                          <a:ea typeface="Verdana" panose="020B0604030504040204" pitchFamily="34" charset="0"/>
                          <a:cs typeface="Verdan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nSpc>
                          <a:spcPct val="107000"/>
                        </a:lnSpc>
                        <a:spcBef>
                          <a:spcPts val="0"/>
                        </a:spcBef>
                        <a:spcAft>
                          <a:spcPts val="0"/>
                        </a:spcAft>
                      </a:pPr>
                      <a:r>
                        <a:rPr lang="en-US" sz="1100" b="1" kern="1200" dirty="0">
                          <a:solidFill>
                            <a:schemeClr val="tx1"/>
                          </a:solidFill>
                          <a:latin typeface="+mn-lt"/>
                          <a:ea typeface="Verdana" panose="020B0604030504040204" pitchFamily="34" charset="0"/>
                          <a:cs typeface="Verdan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100" b="1" kern="1200" dirty="0">
                          <a:solidFill>
                            <a:schemeClr val="tx1"/>
                          </a:solidFill>
                          <a:latin typeface="+mn-lt"/>
                          <a:ea typeface="Verdana" panose="020B0604030504040204" pitchFamily="34" charset="0"/>
                          <a:cs typeface="Verdan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100" b="1" kern="1200" dirty="0">
                          <a:solidFill>
                            <a:schemeClr val="tx1"/>
                          </a:solidFill>
                          <a:latin typeface="+mn-lt"/>
                          <a:ea typeface="Verdana" panose="020B0604030504040204" pitchFamily="34" charset="0"/>
                          <a:cs typeface="Verdan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b="1" kern="1200" dirty="0">
                          <a:solidFill>
                            <a:schemeClr val="tx1"/>
                          </a:solidFill>
                          <a:latin typeface="+mn-lt"/>
                          <a:ea typeface="Verdana" panose="020B0604030504040204" pitchFamily="34" charset="0"/>
                          <a:cs typeface="Verdan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3340761240"/>
                  </a:ext>
                </a:extLst>
              </a:tr>
              <a:tr h="161925">
                <a:tc>
                  <a:txBody>
                    <a:bodyPr/>
                    <a:lstStyle/>
                    <a:p>
                      <a:pPr marL="0" marR="0" algn="r">
                        <a:lnSpc>
                          <a:spcPct val="107000"/>
                        </a:lnSpc>
                        <a:spcBef>
                          <a:spcPts val="0"/>
                        </a:spcBef>
                        <a:spcAft>
                          <a:spcPts val="0"/>
                        </a:spcAft>
                      </a:pPr>
                      <a:r>
                        <a:rPr lang="en-US" sz="1100" b="1" kern="1200" dirty="0">
                          <a:solidFill>
                            <a:schemeClr val="tx1"/>
                          </a:solidFill>
                          <a:latin typeface="+mn-lt"/>
                          <a:ea typeface="Verdana" panose="020B0604030504040204" pitchFamily="34" charset="0"/>
                          <a:cs typeface="Verdana" panose="020B0604030504040204" pitchFamily="34" charset="0"/>
                        </a:rPr>
                        <a:t>50</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a:lnSpc>
                          <a:spcPct val="107000"/>
                        </a:lnSpc>
                        <a:spcBef>
                          <a:spcPts val="0"/>
                        </a:spcBef>
                        <a:spcAft>
                          <a:spcPts val="0"/>
                        </a:spcAft>
                      </a:pPr>
                      <a:r>
                        <a:rPr lang="en-US" sz="1100" b="1" kern="1200" dirty="0">
                          <a:solidFill>
                            <a:schemeClr val="tx1"/>
                          </a:solidFill>
                          <a:latin typeface="+mn-lt"/>
                          <a:ea typeface="Verdana" panose="020B0604030504040204" pitchFamily="34" charset="0"/>
                          <a:cs typeface="Verdan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r">
                        <a:lnSpc>
                          <a:spcPct val="107000"/>
                        </a:lnSpc>
                        <a:spcBef>
                          <a:spcPts val="0"/>
                        </a:spcBef>
                        <a:spcAft>
                          <a:spcPts val="0"/>
                        </a:spcAft>
                      </a:pPr>
                      <a:r>
                        <a:rPr lang="en-US" sz="1100" b="1" kern="1200" dirty="0">
                          <a:solidFill>
                            <a:schemeClr val="tx1"/>
                          </a:solidFill>
                          <a:latin typeface="+mn-lt"/>
                          <a:ea typeface="Verdana" panose="020B0604030504040204" pitchFamily="34" charset="0"/>
                          <a:cs typeface="Verdana" panose="020B0604030504040204" pitchFamily="34" charset="0"/>
                        </a:rPr>
                        <a:t>950</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nSpc>
                          <a:spcPct val="107000"/>
                        </a:lnSpc>
                        <a:spcBef>
                          <a:spcPts val="0"/>
                        </a:spcBef>
                        <a:spcAft>
                          <a:spcPts val="0"/>
                        </a:spcAft>
                      </a:pPr>
                      <a:r>
                        <a:rPr lang="en-US" sz="1100" b="1" kern="1200">
                          <a:solidFill>
                            <a:schemeClr val="tx1"/>
                          </a:solidFill>
                          <a:latin typeface="+mn-lt"/>
                          <a:ea typeface="Verdana" panose="020B0604030504040204" pitchFamily="34" charset="0"/>
                          <a:cs typeface="Verdan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b="1" kern="1200" dirty="0">
                          <a:solidFill>
                            <a:schemeClr val="tx1"/>
                          </a:solidFill>
                          <a:latin typeface="+mn-lt"/>
                          <a:ea typeface="Verdana" panose="020B0604030504040204" pitchFamily="34" charset="0"/>
                          <a:cs typeface="Verdana" panose="020B0604030504040204" pitchFamily="34" charset="0"/>
                        </a:rPr>
                        <a:t>         300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nSpc>
                          <a:spcPct val="107000"/>
                        </a:lnSpc>
                        <a:spcBef>
                          <a:spcPts val="0"/>
                        </a:spcBef>
                        <a:spcAft>
                          <a:spcPts val="0"/>
                        </a:spcAft>
                      </a:pPr>
                      <a:r>
                        <a:rPr lang="en-US" sz="1100" b="1" kern="1200" dirty="0">
                          <a:solidFill>
                            <a:schemeClr val="tx1"/>
                          </a:solidFill>
                          <a:latin typeface="+mn-lt"/>
                          <a:ea typeface="Verdana" panose="020B0604030504040204" pitchFamily="34" charset="0"/>
                          <a:cs typeface="Verdan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100" b="1" kern="1200">
                          <a:solidFill>
                            <a:schemeClr val="tx1"/>
                          </a:solidFill>
                          <a:latin typeface="+mn-lt"/>
                          <a:ea typeface="Verdana" panose="020B0604030504040204" pitchFamily="34" charset="0"/>
                          <a:cs typeface="Verdana" panose="020B0604030504040204" pitchFamily="34" charset="0"/>
                        </a:rPr>
                        <a:t>         500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100" b="1" kern="1200" dirty="0">
                          <a:solidFill>
                            <a:schemeClr val="tx1"/>
                          </a:solidFill>
                          <a:latin typeface="+mn-lt"/>
                          <a:ea typeface="Verdana" panose="020B0604030504040204" pitchFamily="34" charset="0"/>
                          <a:cs typeface="Verdan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100" b="1" kern="1200" dirty="0">
                          <a:solidFill>
                            <a:schemeClr val="tx1"/>
                          </a:solidFill>
                          <a:latin typeface="+mn-lt"/>
                          <a:ea typeface="Verdana" panose="020B0604030504040204" pitchFamily="34" charset="0"/>
                          <a:cs typeface="Verdana" panose="020B0604030504040204" pitchFamily="34" charset="0"/>
                        </a:rPr>
                        <a:t>          200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2153620003"/>
                  </a:ext>
                </a:extLst>
              </a:tr>
            </a:tbl>
          </a:graphicData>
        </a:graphic>
      </p:graphicFrame>
    </p:spTree>
    <p:extLst>
      <p:ext uri="{BB962C8B-B14F-4D97-AF65-F5344CB8AC3E}">
        <p14:creationId xmlns:p14="http://schemas.microsoft.com/office/powerpoint/2010/main" val="19350905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p:txBody>
          <a:bodyPr/>
          <a:lstStyle/>
          <a:p>
            <a:r>
              <a:rPr lang="en-US" dirty="0" smtClean="0"/>
              <a:t>Role of Accounting in Society</a:t>
            </a:r>
            <a:endParaRPr lang="en-US" dirty="0"/>
          </a:p>
        </p:txBody>
      </p:sp>
      <p:sp>
        <p:nvSpPr>
          <p:cNvPr id="2" name="Content Placeholder 1"/>
          <p:cNvSpPr>
            <a:spLocks noGrp="1"/>
          </p:cNvSpPr>
          <p:nvPr>
            <p:ph idx="1"/>
          </p:nvPr>
        </p:nvSpPr>
        <p:spPr/>
        <p:txBody>
          <a:bodyPr/>
          <a:lstStyle/>
          <a:p>
            <a:r>
              <a:rPr lang="en-US" dirty="0" smtClean="0"/>
              <a:t>Accounting provides information that is useful in answering questions about resource allocation.</a:t>
            </a:r>
          </a:p>
          <a:p>
            <a:r>
              <a:rPr lang="en-US" dirty="0" smtClean="0"/>
              <a:t>For Example: Accounting would help you answer the following question: </a:t>
            </a:r>
            <a:r>
              <a:rPr lang="en-US" b="1" dirty="0" smtClean="0">
                <a:solidFill>
                  <a:schemeClr val="bg2"/>
                </a:solidFill>
              </a:rPr>
              <a:t>Should I invest money in IBM or General Motors?</a:t>
            </a:r>
          </a:p>
          <a:p>
            <a:endParaRPr lang="en-US" dirty="0"/>
          </a:p>
        </p:txBody>
      </p:sp>
      <p:sp>
        <p:nvSpPr>
          <p:cNvPr id="19458" name="Slide Number Placeholder 2"/>
          <p:cNvSpPr>
            <a:spLocks noGrp="1"/>
          </p:cNvSpPr>
          <p:nvPr>
            <p:ph type="sldNum" sz="quarter" idx="11"/>
          </p:nvPr>
        </p:nvSpPr>
        <p:spPr/>
        <p:txBody>
          <a:bodyPr/>
          <a:lstStyle/>
          <a:p>
            <a:r>
              <a:rPr lang="en-US" smtClean="0"/>
              <a:t>1-</a:t>
            </a:r>
            <a:fld id="{0D2C951F-3FAA-4AB4-8B25-FC1FFB0CF3E2}" type="slidenum">
              <a:rPr lang="en-US" smtClean="0"/>
              <a:pPr/>
              <a:t>3</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3A3340F8-CE7A-472E-9842-69E3FA6726C8}"/>
              </a:ext>
            </a:extLst>
          </p:cNvPr>
          <p:cNvSpPr>
            <a:spLocks noGrp="1"/>
          </p:cNvSpPr>
          <p:nvPr>
            <p:ph type="title"/>
          </p:nvPr>
        </p:nvSpPr>
        <p:spPr/>
        <p:txBody>
          <a:bodyPr/>
          <a:lstStyle/>
          <a:p>
            <a:r>
              <a:rPr lang="en-US" smtClean="0"/>
              <a:t>Two Views of the Right Side of the Accounting Equation</a:t>
            </a:r>
            <a:br>
              <a:rPr lang="en-US" smtClean="0"/>
            </a:br>
            <a:endParaRPr lang="en-US" dirty="0"/>
          </a:p>
        </p:txBody>
      </p:sp>
      <p:sp>
        <p:nvSpPr>
          <p:cNvPr id="2" name="Slide Number Placeholder 1">
            <a:extLst>
              <a:ext uri="{FF2B5EF4-FFF2-40B4-BE49-F238E27FC236}">
                <a16:creationId xmlns:a16="http://schemas.microsoft.com/office/drawing/2014/main" xmlns="" id="{C6A7B432-32DA-4871-905D-FCBFF0126D9B}"/>
              </a:ext>
            </a:extLst>
          </p:cNvPr>
          <p:cNvSpPr>
            <a:spLocks noGrp="1"/>
          </p:cNvSpPr>
          <p:nvPr>
            <p:ph type="sldNum" sz="quarter" idx="11"/>
          </p:nvPr>
        </p:nvSpPr>
        <p:spPr>
          <a:xfrm>
            <a:off x="8305800" y="6400800"/>
            <a:ext cx="838200" cy="381000"/>
          </a:xfrm>
        </p:spPr>
        <p:txBody>
          <a:bodyPr/>
          <a:lstStyle/>
          <a:p>
            <a:r>
              <a:rPr lang="en-US" smtClean="0"/>
              <a:t>  1-</a:t>
            </a:r>
            <a:fld id="{BFE21B8F-DE7F-4D3C-8F4A-8BA3D973297E}" type="slidenum">
              <a:rPr lang="en-US" smtClean="0"/>
              <a:pPr/>
              <a:t>39</a:t>
            </a:fld>
            <a:endParaRPr lang="en-US" dirty="0"/>
          </a:p>
        </p:txBody>
      </p:sp>
      <p:graphicFrame>
        <p:nvGraphicFramePr>
          <p:cNvPr id="5" name="Table 4">
            <a:extLst>
              <a:ext uri="{FF2B5EF4-FFF2-40B4-BE49-F238E27FC236}">
                <a16:creationId xmlns:a16="http://schemas.microsoft.com/office/drawing/2014/main" xmlns="" id="{1E8507FA-11D3-49BA-96AB-FC2B9C1884BB}"/>
              </a:ext>
            </a:extLst>
          </p:cNvPr>
          <p:cNvGraphicFramePr>
            <a:graphicFrameLocks noGrp="1"/>
          </p:cNvGraphicFramePr>
          <p:nvPr>
            <p:extLst>
              <p:ext uri="{D42A27DB-BD31-4B8C-83A1-F6EECF244321}">
                <p14:modId xmlns:p14="http://schemas.microsoft.com/office/powerpoint/2010/main" val="1270028936"/>
              </p:ext>
            </p:extLst>
          </p:nvPr>
        </p:nvGraphicFramePr>
        <p:xfrm>
          <a:off x="152400" y="1524000"/>
          <a:ext cx="8763000" cy="4571999"/>
        </p:xfrm>
        <a:graphic>
          <a:graphicData uri="http://schemas.openxmlformats.org/drawingml/2006/table">
            <a:tbl>
              <a:tblPr firstRow="1" firstCol="1" bandRow="1">
                <a:tableStyleId>{5C22544A-7EE6-4342-B048-85BDC9FD1C3A}</a:tableStyleId>
              </a:tblPr>
              <a:tblGrid>
                <a:gridCol w="4463861">
                  <a:extLst>
                    <a:ext uri="{9D8B030D-6E8A-4147-A177-3AD203B41FA5}">
                      <a16:colId xmlns:a16="http://schemas.microsoft.com/office/drawing/2014/main" xmlns="" val="2560190060"/>
                    </a:ext>
                  </a:extLst>
                </a:gridCol>
                <a:gridCol w="4299139">
                  <a:extLst>
                    <a:ext uri="{9D8B030D-6E8A-4147-A177-3AD203B41FA5}">
                      <a16:colId xmlns:a16="http://schemas.microsoft.com/office/drawing/2014/main" xmlns="" val="1279060759"/>
                    </a:ext>
                  </a:extLst>
                </a:gridCol>
              </a:tblGrid>
              <a:tr h="326571">
                <a:tc gridSpan="2">
                  <a:txBody>
                    <a:bodyPr/>
                    <a:lstStyle/>
                    <a:p>
                      <a:pPr marL="0" marR="0" algn="ctr">
                        <a:lnSpc>
                          <a:spcPct val="100000"/>
                        </a:lnSpc>
                        <a:spcBef>
                          <a:spcPts val="0"/>
                        </a:spcBef>
                        <a:spcAft>
                          <a:spcPts val="0"/>
                        </a:spcAft>
                      </a:pPr>
                      <a:r>
                        <a:rPr lang="en-US" sz="2000" b="1" kern="1200" dirty="0">
                          <a:solidFill>
                            <a:schemeClr val="bg2"/>
                          </a:solidFill>
                          <a:latin typeface="+mn-lt"/>
                          <a:ea typeface="Verdana" panose="020B0604030504040204" pitchFamily="34" charset="0"/>
                          <a:cs typeface="Verdana" panose="020B0604030504040204" pitchFamily="34" charset="0"/>
                        </a:rPr>
                        <a:t>Scenario 1:</a:t>
                      </a:r>
                    </a:p>
                  </a:txBody>
                  <a:tcPr marL="32680" marR="326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n-US"/>
                    </a:p>
                  </a:txBody>
                  <a:tcPr/>
                </a:tc>
                <a:extLst>
                  <a:ext uri="{0D108BD9-81ED-4DB2-BD59-A6C34878D82A}">
                    <a16:rowId xmlns:a16="http://schemas.microsoft.com/office/drawing/2014/main" xmlns="" val="1185878369"/>
                  </a:ext>
                </a:extLst>
              </a:tr>
              <a:tr h="979714">
                <a:tc>
                  <a:txBody>
                    <a:bodyPr/>
                    <a:lstStyle/>
                    <a:p>
                      <a:pPr marL="0" marR="0">
                        <a:lnSpc>
                          <a:spcPct val="100000"/>
                        </a:lnSpc>
                        <a:spcBef>
                          <a:spcPts val="0"/>
                        </a:spcBef>
                        <a:spcAft>
                          <a:spcPts val="0"/>
                        </a:spcAft>
                      </a:pPr>
                      <a:r>
                        <a:rPr lang="en-US" sz="2000" b="0" kern="1200" dirty="0">
                          <a:solidFill>
                            <a:schemeClr val="tx1"/>
                          </a:solidFill>
                          <a:latin typeface="+mn-lt"/>
                          <a:ea typeface="Verdana" panose="020B0604030504040204" pitchFamily="34" charset="0"/>
                          <a:cs typeface="Verdana" panose="020B0604030504040204" pitchFamily="34" charset="0"/>
                        </a:rPr>
                        <a:t>The right side shows the sources of assets.</a:t>
                      </a:r>
                    </a:p>
                  </a:txBody>
                  <a:tcPr marL="32680" marR="326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2000" b="0" kern="1200" dirty="0">
                          <a:solidFill>
                            <a:schemeClr val="tx1"/>
                          </a:solidFill>
                          <a:latin typeface="+mn-lt"/>
                          <a:ea typeface="Verdana" panose="020B0604030504040204" pitchFamily="34" charset="0"/>
                          <a:cs typeface="Verdana" panose="020B0604030504040204" pitchFamily="34" charset="0"/>
                        </a:rPr>
                        <a:t>Borrowing money creates an obligation to return the money.</a:t>
                      </a:r>
                    </a:p>
                  </a:txBody>
                  <a:tcPr marL="32680" marR="326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509290309"/>
                  </a:ext>
                </a:extLst>
              </a:tr>
              <a:tr h="653143">
                <a:tc gridSpan="2">
                  <a:txBody>
                    <a:bodyPr/>
                    <a:lstStyle/>
                    <a:p>
                      <a:pPr marL="0" marR="0" algn="ctr">
                        <a:lnSpc>
                          <a:spcPct val="100000"/>
                        </a:lnSpc>
                        <a:spcBef>
                          <a:spcPts val="0"/>
                        </a:spcBef>
                        <a:spcAft>
                          <a:spcPts val="0"/>
                        </a:spcAft>
                      </a:pPr>
                      <a:r>
                        <a:rPr lang="en-US" sz="2000" b="0" kern="1200" dirty="0">
                          <a:solidFill>
                            <a:schemeClr val="tx1"/>
                          </a:solidFill>
                          <a:latin typeface="+mn-lt"/>
                          <a:ea typeface="Verdana" panose="020B0604030504040204" pitchFamily="34" charset="0"/>
                          <a:cs typeface="Verdana" panose="020B0604030504040204" pitchFamily="34" charset="0"/>
                        </a:rPr>
                        <a:t>Creditors are a source of assets or alternatively as obligations to the business.</a:t>
                      </a:r>
                    </a:p>
                  </a:txBody>
                  <a:tcPr marL="32680" marR="326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xmlns="" val="829765914"/>
                  </a:ext>
                </a:extLst>
              </a:tr>
              <a:tr h="326571">
                <a:tc gridSpan="2">
                  <a:txBody>
                    <a:bodyPr/>
                    <a:lstStyle/>
                    <a:p>
                      <a:pPr marL="0" marR="0" algn="ctr">
                        <a:lnSpc>
                          <a:spcPct val="100000"/>
                        </a:lnSpc>
                        <a:spcBef>
                          <a:spcPts val="0"/>
                        </a:spcBef>
                        <a:spcAft>
                          <a:spcPts val="0"/>
                        </a:spcAft>
                      </a:pPr>
                      <a:r>
                        <a:rPr lang="en-US" sz="2000" b="1" kern="1200" dirty="0">
                          <a:solidFill>
                            <a:schemeClr val="bg2"/>
                          </a:solidFill>
                          <a:latin typeface="+mn-lt"/>
                          <a:ea typeface="Verdana" panose="020B0604030504040204" pitchFamily="34" charset="0"/>
                          <a:cs typeface="Verdana" panose="020B0604030504040204" pitchFamily="34" charset="0"/>
                        </a:rPr>
                        <a:t>Scenario 2:</a:t>
                      </a:r>
                    </a:p>
                  </a:txBody>
                  <a:tcPr marL="32680" marR="326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n-US"/>
                    </a:p>
                  </a:txBody>
                  <a:tcPr/>
                </a:tc>
                <a:extLst>
                  <a:ext uri="{0D108BD9-81ED-4DB2-BD59-A6C34878D82A}">
                    <a16:rowId xmlns:a16="http://schemas.microsoft.com/office/drawing/2014/main" xmlns="" val="2907430987"/>
                  </a:ext>
                </a:extLst>
              </a:tr>
              <a:tr h="653143">
                <a:tc>
                  <a:txBody>
                    <a:bodyPr/>
                    <a:lstStyle/>
                    <a:p>
                      <a:pPr marL="0" marR="0">
                        <a:lnSpc>
                          <a:spcPct val="100000"/>
                        </a:lnSpc>
                        <a:spcBef>
                          <a:spcPts val="0"/>
                        </a:spcBef>
                        <a:spcAft>
                          <a:spcPts val="0"/>
                        </a:spcAft>
                      </a:pPr>
                      <a:r>
                        <a:rPr lang="en-US" sz="2000" b="0" kern="1200" dirty="0">
                          <a:solidFill>
                            <a:schemeClr val="tx1"/>
                          </a:solidFill>
                          <a:latin typeface="+mn-lt"/>
                          <a:ea typeface="Verdana" panose="020B0604030504040204" pitchFamily="34" charset="0"/>
                          <a:cs typeface="Verdana" panose="020B0604030504040204" pitchFamily="34" charset="0"/>
                        </a:rPr>
                        <a:t>The right side shows the sources of assets.</a:t>
                      </a:r>
                    </a:p>
                  </a:txBody>
                  <a:tcPr marL="32680" marR="326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2000" b="0" kern="1200" dirty="0">
                          <a:solidFill>
                            <a:schemeClr val="tx1"/>
                          </a:solidFill>
                          <a:latin typeface="+mn-lt"/>
                          <a:ea typeface="Verdana" panose="020B0604030504040204" pitchFamily="34" charset="0"/>
                          <a:cs typeface="Verdana" panose="020B0604030504040204" pitchFamily="34" charset="0"/>
                        </a:rPr>
                        <a:t>From issuing stock or earning through operations.</a:t>
                      </a:r>
                    </a:p>
                  </a:txBody>
                  <a:tcPr marL="32680" marR="326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818201252"/>
                  </a:ext>
                </a:extLst>
              </a:tr>
              <a:tr h="653143">
                <a:tc gridSpan="2">
                  <a:txBody>
                    <a:bodyPr/>
                    <a:lstStyle/>
                    <a:p>
                      <a:pPr marL="0" marR="0" algn="ctr">
                        <a:lnSpc>
                          <a:spcPct val="100000"/>
                        </a:lnSpc>
                        <a:spcBef>
                          <a:spcPts val="0"/>
                        </a:spcBef>
                        <a:spcAft>
                          <a:spcPts val="0"/>
                        </a:spcAft>
                      </a:pPr>
                      <a:r>
                        <a:rPr lang="en-US" sz="2000" b="0" kern="1200" dirty="0">
                          <a:solidFill>
                            <a:schemeClr val="tx1"/>
                          </a:solidFill>
                          <a:latin typeface="+mn-lt"/>
                          <a:ea typeface="Verdana" panose="020B0604030504040204" pitchFamily="34" charset="0"/>
                          <a:cs typeface="Verdana" panose="020B0604030504040204" pitchFamily="34" charset="0"/>
                        </a:rPr>
                        <a:t>Common stock and retained earnings can be viewed as sources of assets or, alternatively, as commitments to the investors.</a:t>
                      </a:r>
                    </a:p>
                  </a:txBody>
                  <a:tcPr marL="32680" marR="326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xmlns="" val="3082215661"/>
                  </a:ext>
                </a:extLst>
              </a:tr>
              <a:tr h="979714">
                <a:tc gridSpan="2">
                  <a:txBody>
                    <a:bodyPr/>
                    <a:lstStyle/>
                    <a:p>
                      <a:pPr marL="0" marR="0">
                        <a:lnSpc>
                          <a:spcPct val="100000"/>
                        </a:lnSpc>
                        <a:spcBef>
                          <a:spcPts val="0"/>
                        </a:spcBef>
                        <a:spcAft>
                          <a:spcPts val="0"/>
                        </a:spcAft>
                      </a:pPr>
                      <a:r>
                        <a:rPr lang="en-US" sz="2000" b="0" kern="1200" dirty="0">
                          <a:solidFill>
                            <a:schemeClr val="tx1"/>
                          </a:solidFill>
                          <a:latin typeface="+mn-lt"/>
                          <a:ea typeface="Verdana" panose="020B0604030504040204" pitchFamily="34" charset="0"/>
                          <a:cs typeface="Verdana" panose="020B0604030504040204" pitchFamily="34" charset="0"/>
                        </a:rPr>
                        <a:t>In both cases, the business has a </a:t>
                      </a:r>
                      <a:r>
                        <a:rPr lang="en-US" sz="2000" b="1" i="0" kern="1200" dirty="0">
                          <a:solidFill>
                            <a:schemeClr val="bg2"/>
                          </a:solidFill>
                          <a:latin typeface="+mn-lt"/>
                          <a:ea typeface="Verdana" panose="020B0604030504040204" pitchFamily="34" charset="0"/>
                          <a:cs typeface="Verdana" panose="020B0604030504040204" pitchFamily="34" charset="0"/>
                        </a:rPr>
                        <a:t>stewardship function</a:t>
                      </a:r>
                      <a:r>
                        <a:rPr lang="en-US" sz="2000" b="0" kern="1200" dirty="0">
                          <a:solidFill>
                            <a:schemeClr val="tx1"/>
                          </a:solidFill>
                          <a:latin typeface="+mn-lt"/>
                          <a:ea typeface="Verdana" panose="020B0604030504040204" pitchFamily="34" charset="0"/>
                          <a:cs typeface="Verdana" panose="020B0604030504040204" pitchFamily="34" charset="0"/>
                        </a:rPr>
                        <a:t>, which means that it has a duty to protect and use the assets for the benefit of the owners.</a:t>
                      </a:r>
                    </a:p>
                  </a:txBody>
                  <a:tcPr marL="32680" marR="326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n-US"/>
                    </a:p>
                  </a:txBody>
                  <a:tcPr/>
                </a:tc>
                <a:extLst>
                  <a:ext uri="{0D108BD9-81ED-4DB2-BD59-A6C34878D82A}">
                    <a16:rowId xmlns:a16="http://schemas.microsoft.com/office/drawing/2014/main" xmlns="" val="571584146"/>
                  </a:ext>
                </a:extLst>
              </a:tr>
            </a:tbl>
          </a:graphicData>
        </a:graphic>
      </p:graphicFrame>
    </p:spTree>
    <p:extLst>
      <p:ext uri="{BB962C8B-B14F-4D97-AF65-F5344CB8AC3E}">
        <p14:creationId xmlns:p14="http://schemas.microsoft.com/office/powerpoint/2010/main" val="31964967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r>
              <a:rPr lang="en-US" smtClean="0"/>
              <a:t>LO 1-6: Classify business events as asset source, use, or exchange transactions.</a:t>
            </a:r>
            <a:br>
              <a:rPr lang="en-US" smtClean="0"/>
            </a:br>
            <a:endParaRPr lang="en-US" dirty="0"/>
          </a:p>
        </p:txBody>
      </p:sp>
      <p:sp>
        <p:nvSpPr>
          <p:cNvPr id="17410" name="Slide Number Placeholder 2"/>
          <p:cNvSpPr>
            <a:spLocks noGrp="1"/>
          </p:cNvSpPr>
          <p:nvPr>
            <p:ph type="sldNum" sz="quarter" idx="11"/>
          </p:nvPr>
        </p:nvSpPr>
        <p:spPr/>
        <p:txBody>
          <a:bodyPr/>
          <a:lstStyle/>
          <a:p>
            <a:r>
              <a:rPr lang="en-US" smtClean="0"/>
              <a:t>1-</a:t>
            </a:r>
            <a:fld id="{8E04DE85-5BF3-4C03-A70B-7F1A18BE4AC7}" type="slidenum">
              <a:rPr lang="en-US" smtClean="0"/>
              <a:pPr/>
              <a:t>40</a:t>
            </a:fld>
            <a:endParaRPr lang="en-US" dirty="0"/>
          </a:p>
        </p:txBody>
      </p:sp>
    </p:spTree>
    <p:extLst>
      <p:ext uri="{BB962C8B-B14F-4D97-AF65-F5344CB8AC3E}">
        <p14:creationId xmlns:p14="http://schemas.microsoft.com/office/powerpoint/2010/main" val="5004750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2"/>
          <p:cNvSpPr>
            <a:spLocks noGrp="1" noChangeArrowheads="1"/>
          </p:cNvSpPr>
          <p:nvPr>
            <p:ph type="title"/>
          </p:nvPr>
        </p:nvSpPr>
        <p:spPr/>
        <p:txBody>
          <a:bodyPr/>
          <a:lstStyle/>
          <a:p>
            <a:r>
              <a:rPr lang="en-US" smtClean="0"/>
              <a:t>Recap: Types of Transactions</a:t>
            </a:r>
            <a:endParaRPr lang="en-US"/>
          </a:p>
        </p:txBody>
      </p:sp>
      <p:sp>
        <p:nvSpPr>
          <p:cNvPr id="94210" name="Slide Number Placeholder 2"/>
          <p:cNvSpPr>
            <a:spLocks noGrp="1"/>
          </p:cNvSpPr>
          <p:nvPr>
            <p:ph type="sldNum" sz="quarter" idx="11"/>
          </p:nvPr>
        </p:nvSpPr>
        <p:spPr>
          <a:xfrm>
            <a:off x="8305800" y="6400800"/>
            <a:ext cx="838200" cy="381000"/>
          </a:xfrm>
        </p:spPr>
        <p:txBody>
          <a:bodyPr/>
          <a:lstStyle/>
          <a:p>
            <a:r>
              <a:rPr lang="en-US" smtClean="0"/>
              <a:t>1-</a:t>
            </a:r>
            <a:fld id="{D5315276-5FA6-46AB-9703-0F18FCC0F7A1}" type="slidenum">
              <a:rPr lang="en-US" smtClean="0"/>
              <a:pPr/>
              <a:t>41</a:t>
            </a:fld>
            <a:endParaRPr lang="en-US" dirty="0"/>
          </a:p>
        </p:txBody>
      </p:sp>
      <p:graphicFrame>
        <p:nvGraphicFramePr>
          <p:cNvPr id="3" name="Table 2">
            <a:extLst>
              <a:ext uri="{FF2B5EF4-FFF2-40B4-BE49-F238E27FC236}">
                <a16:creationId xmlns:a16="http://schemas.microsoft.com/office/drawing/2014/main" xmlns="" id="{32B072EB-BABE-4D03-9569-BEC36892D24D}"/>
              </a:ext>
            </a:extLst>
          </p:cNvPr>
          <p:cNvGraphicFramePr>
            <a:graphicFrameLocks noGrp="1"/>
          </p:cNvGraphicFramePr>
          <p:nvPr>
            <p:extLst>
              <p:ext uri="{D42A27DB-BD31-4B8C-83A1-F6EECF244321}">
                <p14:modId xmlns:p14="http://schemas.microsoft.com/office/powerpoint/2010/main" val="1536359819"/>
              </p:ext>
            </p:extLst>
          </p:nvPr>
        </p:nvGraphicFramePr>
        <p:xfrm>
          <a:off x="762000" y="1295400"/>
          <a:ext cx="7620000" cy="4419598"/>
        </p:xfrm>
        <a:graphic>
          <a:graphicData uri="http://schemas.openxmlformats.org/drawingml/2006/table">
            <a:tbl>
              <a:tblPr firstRow="1" firstCol="1" bandRow="1">
                <a:tableStyleId>{5C22544A-7EE6-4342-B048-85BDC9FD1C3A}</a:tableStyleId>
              </a:tblPr>
              <a:tblGrid>
                <a:gridCol w="2520902">
                  <a:extLst>
                    <a:ext uri="{9D8B030D-6E8A-4147-A177-3AD203B41FA5}">
                      <a16:colId xmlns:a16="http://schemas.microsoft.com/office/drawing/2014/main" xmlns="" val="2514951812"/>
                    </a:ext>
                  </a:extLst>
                </a:gridCol>
                <a:gridCol w="2578196">
                  <a:extLst>
                    <a:ext uri="{9D8B030D-6E8A-4147-A177-3AD203B41FA5}">
                      <a16:colId xmlns:a16="http://schemas.microsoft.com/office/drawing/2014/main" xmlns="" val="1982382782"/>
                    </a:ext>
                  </a:extLst>
                </a:gridCol>
                <a:gridCol w="2520902">
                  <a:extLst>
                    <a:ext uri="{9D8B030D-6E8A-4147-A177-3AD203B41FA5}">
                      <a16:colId xmlns:a16="http://schemas.microsoft.com/office/drawing/2014/main" xmlns="" val="411983268"/>
                    </a:ext>
                  </a:extLst>
                </a:gridCol>
              </a:tblGrid>
              <a:tr h="543011">
                <a:tc gridSpan="3">
                  <a:txBody>
                    <a:bodyPr/>
                    <a:lstStyle/>
                    <a:p>
                      <a:pPr marL="0" marR="0" algn="ctr">
                        <a:lnSpc>
                          <a:spcPct val="107000"/>
                        </a:lnSpc>
                        <a:spcBef>
                          <a:spcPts val="0"/>
                        </a:spcBef>
                        <a:spcAft>
                          <a:spcPts val="800"/>
                        </a:spcAft>
                      </a:pPr>
                      <a:r>
                        <a:rPr lang="en-US" sz="2600" b="1" kern="1200" dirty="0">
                          <a:solidFill>
                            <a:schemeClr val="bg2"/>
                          </a:solidFill>
                          <a:latin typeface="+mn-lt"/>
                          <a:ea typeface="Verdana" panose="020B0604030504040204" pitchFamily="34" charset="0"/>
                          <a:cs typeface="Verdana" panose="020B0604030504040204" pitchFamily="34" charset="0"/>
                        </a:rPr>
                        <a:t>Types of Transactions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125168943"/>
                  </a:ext>
                </a:extLst>
              </a:tr>
              <a:tr h="1111192">
                <a:tc gridSpan="3">
                  <a:txBody>
                    <a:bodyPr/>
                    <a:lstStyle/>
                    <a:p>
                      <a:pPr marL="0" marR="0" algn="ctr">
                        <a:lnSpc>
                          <a:spcPct val="107000"/>
                        </a:lnSpc>
                        <a:spcBef>
                          <a:spcPts val="0"/>
                        </a:spcBef>
                        <a:spcAft>
                          <a:spcPts val="800"/>
                        </a:spcAft>
                      </a:pPr>
                      <a:r>
                        <a:rPr lang="en-US" sz="2800" b="0" kern="1200" dirty="0">
                          <a:solidFill>
                            <a:schemeClr val="tx1"/>
                          </a:solidFill>
                          <a:latin typeface="+mn-lt"/>
                          <a:ea typeface="Verdana" panose="020B0604030504040204" pitchFamily="34" charset="0"/>
                          <a:cs typeface="Verdana" panose="020B0604030504040204" pitchFamily="34" charset="0"/>
                        </a:rPr>
                        <a:t>The described transactions have been classified into one of three categories: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841089757"/>
                  </a:ext>
                </a:extLst>
              </a:tr>
              <a:tr h="543011">
                <a:tc>
                  <a:txBody>
                    <a:bodyPr/>
                    <a:lstStyle/>
                    <a:p>
                      <a:pPr marL="0" marR="0" algn="ctr">
                        <a:lnSpc>
                          <a:spcPct val="107000"/>
                        </a:lnSpc>
                        <a:spcBef>
                          <a:spcPts val="0"/>
                        </a:spcBef>
                        <a:spcAft>
                          <a:spcPts val="800"/>
                        </a:spcAft>
                      </a:pPr>
                      <a:r>
                        <a:rPr lang="en-US" sz="2600" b="1" kern="1200" dirty="0">
                          <a:solidFill>
                            <a:schemeClr val="bg2"/>
                          </a:solidFill>
                          <a:latin typeface="+mn-lt"/>
                          <a:ea typeface="Verdana" panose="020B0604030504040204" pitchFamily="34" charset="0"/>
                          <a:cs typeface="Verdana" panose="020B0604030504040204" pitchFamily="34" charset="0"/>
                        </a:rPr>
                        <a:t>Asset Source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800"/>
                        </a:spcAft>
                      </a:pPr>
                      <a:r>
                        <a:rPr lang="en-US" sz="2600" b="1" kern="1200" dirty="0">
                          <a:solidFill>
                            <a:schemeClr val="bg2"/>
                          </a:solidFill>
                          <a:latin typeface="+mn-lt"/>
                          <a:ea typeface="Verdana" panose="020B0604030504040204" pitchFamily="34" charset="0"/>
                          <a:cs typeface="Verdana" panose="020B0604030504040204" pitchFamily="34" charset="0"/>
                        </a:rPr>
                        <a:t>Asset Exchange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800"/>
                        </a:spcAft>
                      </a:pPr>
                      <a:r>
                        <a:rPr lang="en-US" sz="2600" b="1" kern="1200" dirty="0">
                          <a:solidFill>
                            <a:schemeClr val="bg2"/>
                          </a:solidFill>
                          <a:latin typeface="+mn-lt"/>
                          <a:ea typeface="Verdana" panose="020B0604030504040204" pitchFamily="34" charset="0"/>
                          <a:cs typeface="Verdana" panose="020B0604030504040204" pitchFamily="34" charset="0"/>
                        </a:rPr>
                        <a:t>Asset Use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1438784"/>
                  </a:ext>
                </a:extLst>
              </a:tr>
              <a:tr h="1111192">
                <a:tc>
                  <a:txBody>
                    <a:bodyPr/>
                    <a:lstStyle/>
                    <a:p>
                      <a:pPr marL="0" marR="0">
                        <a:lnSpc>
                          <a:spcPct val="107000"/>
                        </a:lnSpc>
                        <a:spcBef>
                          <a:spcPts val="0"/>
                        </a:spcBef>
                        <a:spcAft>
                          <a:spcPts val="800"/>
                        </a:spcAft>
                      </a:pPr>
                      <a:r>
                        <a:rPr lang="en-US" sz="2600" b="0" kern="1200" dirty="0">
                          <a:solidFill>
                            <a:schemeClr val="tx1"/>
                          </a:solidFill>
                          <a:latin typeface="+mn-lt"/>
                          <a:ea typeface="Verdana" panose="020B0604030504040204" pitchFamily="34" charset="0"/>
                          <a:cs typeface="Verdana" panose="020B0604030504040204" pitchFamily="34" charset="0"/>
                        </a:rPr>
                        <a:t>Increase total assets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800"/>
                        </a:spcAft>
                      </a:pPr>
                      <a:r>
                        <a:rPr lang="en-US" sz="2600" b="0" kern="1200" dirty="0">
                          <a:solidFill>
                            <a:schemeClr val="tx1"/>
                          </a:solidFill>
                          <a:latin typeface="+mn-lt"/>
                          <a:ea typeface="Verdana" panose="020B0604030504040204" pitchFamily="34" charset="0"/>
                          <a:cs typeface="Verdana" panose="020B0604030504040204" pitchFamily="34" charset="0"/>
                        </a:rPr>
                        <a:t>Increase one asset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800"/>
                        </a:spcAft>
                      </a:pPr>
                      <a:r>
                        <a:rPr lang="en-US" sz="2600" b="0" kern="1200" dirty="0">
                          <a:solidFill>
                            <a:schemeClr val="tx1"/>
                          </a:solidFill>
                          <a:latin typeface="+mn-lt"/>
                          <a:ea typeface="Verdana" panose="020B0604030504040204" pitchFamily="34" charset="0"/>
                          <a:cs typeface="Verdana" panose="020B0604030504040204" pitchFamily="34" charset="0"/>
                        </a:rPr>
                        <a:t>Decrease total assets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634880426"/>
                  </a:ext>
                </a:extLst>
              </a:tr>
              <a:tr h="1111192">
                <a:tc>
                  <a:txBody>
                    <a:bodyPr/>
                    <a:lstStyle/>
                    <a:p>
                      <a:pPr marL="0" marR="0">
                        <a:lnSpc>
                          <a:spcPct val="107000"/>
                        </a:lnSpc>
                        <a:spcBef>
                          <a:spcPts val="0"/>
                        </a:spcBef>
                        <a:spcAft>
                          <a:spcPts val="800"/>
                        </a:spcAft>
                      </a:pPr>
                      <a:r>
                        <a:rPr lang="en-US" sz="2600" b="0" kern="1200" dirty="0">
                          <a:solidFill>
                            <a:schemeClr val="tx1"/>
                          </a:solidFill>
                          <a:latin typeface="+mn-lt"/>
                          <a:ea typeface="Verdana" panose="020B0604030504040204" pitchFamily="34" charset="0"/>
                          <a:cs typeface="Verdana" panose="020B0604030504040204" pitchFamily="34" charset="0"/>
                        </a:rPr>
                        <a:t>Increase total claims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800"/>
                        </a:spcAft>
                      </a:pPr>
                      <a:r>
                        <a:rPr lang="en-US" sz="2600" b="0" kern="1200" dirty="0">
                          <a:solidFill>
                            <a:schemeClr val="tx1"/>
                          </a:solidFill>
                          <a:latin typeface="+mn-lt"/>
                          <a:ea typeface="Verdana" panose="020B0604030504040204" pitchFamily="34" charset="0"/>
                          <a:cs typeface="Verdana" panose="020B0604030504040204" pitchFamily="34" charset="0"/>
                        </a:rPr>
                        <a:t>Decrease another asset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800"/>
                        </a:spcAft>
                      </a:pPr>
                      <a:r>
                        <a:rPr lang="en-US" sz="2600" b="0" kern="1200" dirty="0">
                          <a:solidFill>
                            <a:schemeClr val="tx1"/>
                          </a:solidFill>
                          <a:latin typeface="+mn-lt"/>
                          <a:ea typeface="Verdana" panose="020B0604030504040204" pitchFamily="34" charset="0"/>
                          <a:cs typeface="Verdana" panose="020B0604030504040204" pitchFamily="34" charset="0"/>
                        </a:rPr>
                        <a:t>Decrease total claims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709849050"/>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228600" y="3276600"/>
            <a:ext cx="8686800" cy="1752600"/>
          </a:xfrm>
        </p:spPr>
        <p:txBody>
          <a:bodyPr/>
          <a:lstStyle/>
          <a:p>
            <a:r>
              <a:rPr lang="en-US" smtClean="0"/>
              <a:t>REPORTING INFORMATION</a:t>
            </a:r>
            <a:endParaRPr lang="en-US" dirty="0"/>
          </a:p>
        </p:txBody>
      </p:sp>
      <p:sp>
        <p:nvSpPr>
          <p:cNvPr id="17409" name="Rectangle 2"/>
          <p:cNvSpPr>
            <a:spLocks noGrp="1" noChangeArrowheads="1"/>
          </p:cNvSpPr>
          <p:nvPr>
            <p:ph type="title"/>
          </p:nvPr>
        </p:nvSpPr>
        <p:spPr>
          <a:xfrm>
            <a:off x="228600" y="2438400"/>
            <a:ext cx="8686800" cy="594360"/>
          </a:xfrm>
        </p:spPr>
        <p:txBody>
          <a:bodyPr/>
          <a:lstStyle/>
          <a:p>
            <a:r>
              <a:rPr lang="en-US" smtClean="0"/>
              <a:t>SECTION 2</a:t>
            </a:r>
            <a:endParaRPr lang="en-US" dirty="0"/>
          </a:p>
        </p:txBody>
      </p:sp>
      <p:sp>
        <p:nvSpPr>
          <p:cNvPr id="17410" name="Slide Number Placeholder 2"/>
          <p:cNvSpPr>
            <a:spLocks noGrp="1"/>
          </p:cNvSpPr>
          <p:nvPr>
            <p:ph type="sldNum" sz="quarter" idx="11"/>
          </p:nvPr>
        </p:nvSpPr>
        <p:spPr/>
        <p:txBody>
          <a:bodyPr/>
          <a:lstStyle/>
          <a:p>
            <a:r>
              <a:rPr lang="en-US" smtClean="0"/>
              <a:t>1-</a:t>
            </a:r>
            <a:fld id="{8E04DE85-5BF3-4C03-A70B-7F1A18BE4AC7}" type="slidenum">
              <a:rPr lang="en-US" smtClean="0"/>
              <a:pPr/>
              <a:t>42</a:t>
            </a:fld>
            <a:endParaRPr lang="en-US" dirty="0"/>
          </a:p>
        </p:txBody>
      </p:sp>
    </p:spTree>
    <p:extLst>
      <p:ext uri="{BB962C8B-B14F-4D97-AF65-F5344CB8AC3E}">
        <p14:creationId xmlns:p14="http://schemas.microsoft.com/office/powerpoint/2010/main" val="3094591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r>
              <a:rPr lang="en-US" smtClean="0"/>
              <a:t>LO 1-7: Prepare an income statement, a statement of changes in stockholders’ equity, and a balance sheet.</a:t>
            </a:r>
            <a:br>
              <a:rPr lang="en-US" smtClean="0"/>
            </a:br>
            <a:endParaRPr lang="en-US" dirty="0"/>
          </a:p>
        </p:txBody>
      </p:sp>
      <p:sp>
        <p:nvSpPr>
          <p:cNvPr id="17410" name="Slide Number Placeholder 2"/>
          <p:cNvSpPr>
            <a:spLocks noGrp="1"/>
          </p:cNvSpPr>
          <p:nvPr>
            <p:ph type="sldNum" sz="quarter" idx="11"/>
          </p:nvPr>
        </p:nvSpPr>
        <p:spPr/>
        <p:txBody>
          <a:bodyPr/>
          <a:lstStyle/>
          <a:p>
            <a:r>
              <a:rPr lang="en-US" smtClean="0"/>
              <a:t>1-</a:t>
            </a:r>
            <a:fld id="{8E04DE85-5BF3-4C03-A70B-7F1A18BE4AC7}" type="slidenum">
              <a:rPr lang="en-US" smtClean="0"/>
              <a:pPr/>
              <a:t>43</a:t>
            </a:fld>
            <a:endParaRPr lang="en-US" dirty="0"/>
          </a:p>
        </p:txBody>
      </p:sp>
    </p:spTree>
    <p:extLst>
      <p:ext uri="{BB962C8B-B14F-4D97-AF65-F5344CB8AC3E}">
        <p14:creationId xmlns:p14="http://schemas.microsoft.com/office/powerpoint/2010/main" val="2433684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B75CF00E-747B-4147-9440-2F0089350BD3}"/>
              </a:ext>
            </a:extLst>
          </p:cNvPr>
          <p:cNvSpPr>
            <a:spLocks noGrp="1"/>
          </p:cNvSpPr>
          <p:nvPr>
            <p:ph type="title"/>
          </p:nvPr>
        </p:nvSpPr>
        <p:spPr/>
        <p:txBody>
          <a:bodyPr/>
          <a:lstStyle/>
          <a:p>
            <a:r>
              <a:rPr lang="en-US" smtClean="0"/>
              <a:t>Preparing Financial Statements: Summary of Transactions</a:t>
            </a:r>
            <a:endParaRPr lang="en-US" dirty="0"/>
          </a:p>
        </p:txBody>
      </p:sp>
      <p:sp>
        <p:nvSpPr>
          <p:cNvPr id="6" name="Content Placeholder 5">
            <a:extLst>
              <a:ext uri="{FF2B5EF4-FFF2-40B4-BE49-F238E27FC236}">
                <a16:creationId xmlns:a16="http://schemas.microsoft.com/office/drawing/2014/main" xmlns="" id="{26D7FD6D-3141-454A-8B80-07C7C6EC3B10}"/>
              </a:ext>
            </a:extLst>
          </p:cNvPr>
          <p:cNvSpPr>
            <a:spLocks noGrp="1"/>
          </p:cNvSpPr>
          <p:nvPr>
            <p:ph idx="1"/>
          </p:nvPr>
        </p:nvSpPr>
        <p:spPr>
          <a:xfrm>
            <a:off x="228600" y="5789213"/>
            <a:ext cx="8839200" cy="687787"/>
          </a:xfrm>
        </p:spPr>
        <p:txBody>
          <a:bodyPr/>
          <a:lstStyle/>
          <a:p>
            <a:pPr marL="0" indent="0">
              <a:buNone/>
            </a:pPr>
            <a:r>
              <a:rPr lang="en-US" sz="2000" dirty="0" smtClean="0"/>
              <a:t>Now, let’s prepare the financial statements for RCS using the data presented above. </a:t>
            </a:r>
          </a:p>
          <a:p>
            <a:endParaRPr lang="en-US" dirty="0" smtClean="0"/>
          </a:p>
          <a:p>
            <a:endParaRPr lang="en-US" dirty="0" smtClean="0"/>
          </a:p>
          <a:p>
            <a:endParaRPr lang="en-US" dirty="0" smtClean="0"/>
          </a:p>
          <a:p>
            <a:endParaRPr lang="en-US" dirty="0"/>
          </a:p>
        </p:txBody>
      </p:sp>
      <p:sp>
        <p:nvSpPr>
          <p:cNvPr id="3" name="Slide Number Placeholder 2">
            <a:extLst>
              <a:ext uri="{FF2B5EF4-FFF2-40B4-BE49-F238E27FC236}">
                <a16:creationId xmlns:a16="http://schemas.microsoft.com/office/drawing/2014/main" xmlns="" id="{E6E75BB8-A965-42EA-8156-1D9D7961EE39}"/>
              </a:ext>
            </a:extLst>
          </p:cNvPr>
          <p:cNvSpPr>
            <a:spLocks noGrp="1"/>
          </p:cNvSpPr>
          <p:nvPr>
            <p:ph type="sldNum" sz="quarter" idx="11"/>
          </p:nvPr>
        </p:nvSpPr>
        <p:spPr/>
        <p:txBody>
          <a:bodyPr/>
          <a:lstStyle/>
          <a:p>
            <a:r>
              <a:rPr lang="en-US" smtClean="0"/>
              <a:t>  1-</a:t>
            </a:r>
            <a:fld id="{86103F27-AA34-4069-B652-A178AD0674B3}" type="slidenum">
              <a:rPr lang="en-US" smtClean="0"/>
              <a:pPr/>
              <a:t>44</a:t>
            </a:fld>
            <a:endParaRPr lang="en-US" dirty="0"/>
          </a:p>
        </p:txBody>
      </p:sp>
      <p:graphicFrame>
        <p:nvGraphicFramePr>
          <p:cNvPr id="2" name="Table 1">
            <a:extLst>
              <a:ext uri="{FF2B5EF4-FFF2-40B4-BE49-F238E27FC236}">
                <a16:creationId xmlns:a16="http://schemas.microsoft.com/office/drawing/2014/main" xmlns="" id="{20A7A686-7153-4B82-A1CA-3D36E2EBCEE6}"/>
              </a:ext>
            </a:extLst>
          </p:cNvPr>
          <p:cNvGraphicFramePr>
            <a:graphicFrameLocks noGrp="1"/>
          </p:cNvGraphicFramePr>
          <p:nvPr>
            <p:extLst>
              <p:ext uri="{D42A27DB-BD31-4B8C-83A1-F6EECF244321}">
                <p14:modId xmlns:p14="http://schemas.microsoft.com/office/powerpoint/2010/main" val="1145246051"/>
              </p:ext>
            </p:extLst>
          </p:nvPr>
        </p:nvGraphicFramePr>
        <p:xfrm>
          <a:off x="838200" y="1524000"/>
          <a:ext cx="7391399" cy="4265212"/>
        </p:xfrm>
        <a:graphic>
          <a:graphicData uri="http://schemas.openxmlformats.org/drawingml/2006/table">
            <a:tbl>
              <a:tblPr firstRow="1" firstCol="1" bandRow="1">
                <a:tableStyleId>{5C22544A-7EE6-4342-B048-85BDC9FD1C3A}</a:tableStyleId>
              </a:tblPr>
              <a:tblGrid>
                <a:gridCol w="481022">
                  <a:extLst>
                    <a:ext uri="{9D8B030D-6E8A-4147-A177-3AD203B41FA5}">
                      <a16:colId xmlns:a16="http://schemas.microsoft.com/office/drawing/2014/main" xmlns="" val="3231668902"/>
                    </a:ext>
                  </a:extLst>
                </a:gridCol>
                <a:gridCol w="160389">
                  <a:extLst>
                    <a:ext uri="{9D8B030D-6E8A-4147-A177-3AD203B41FA5}">
                      <a16:colId xmlns:a16="http://schemas.microsoft.com/office/drawing/2014/main" xmlns="" val="4026067308"/>
                    </a:ext>
                  </a:extLst>
                </a:gridCol>
                <a:gridCol w="1034989">
                  <a:extLst>
                    <a:ext uri="{9D8B030D-6E8A-4147-A177-3AD203B41FA5}">
                      <a16:colId xmlns:a16="http://schemas.microsoft.com/office/drawing/2014/main" xmlns="" val="2275660968"/>
                    </a:ext>
                  </a:extLst>
                </a:gridCol>
                <a:gridCol w="228600">
                  <a:extLst>
                    <a:ext uri="{9D8B030D-6E8A-4147-A177-3AD203B41FA5}">
                      <a16:colId xmlns:a16="http://schemas.microsoft.com/office/drawing/2014/main" xmlns="" val="315557173"/>
                    </a:ext>
                  </a:extLst>
                </a:gridCol>
                <a:gridCol w="914400">
                  <a:extLst>
                    <a:ext uri="{9D8B030D-6E8A-4147-A177-3AD203B41FA5}">
                      <a16:colId xmlns:a16="http://schemas.microsoft.com/office/drawing/2014/main" xmlns="" val="4032228204"/>
                    </a:ext>
                  </a:extLst>
                </a:gridCol>
                <a:gridCol w="152400">
                  <a:extLst>
                    <a:ext uri="{9D8B030D-6E8A-4147-A177-3AD203B41FA5}">
                      <a16:colId xmlns:a16="http://schemas.microsoft.com/office/drawing/2014/main" xmlns="" val="3259800629"/>
                    </a:ext>
                  </a:extLst>
                </a:gridCol>
                <a:gridCol w="914400">
                  <a:extLst>
                    <a:ext uri="{9D8B030D-6E8A-4147-A177-3AD203B41FA5}">
                      <a16:colId xmlns:a16="http://schemas.microsoft.com/office/drawing/2014/main" xmlns="" val="4120641854"/>
                    </a:ext>
                  </a:extLst>
                </a:gridCol>
                <a:gridCol w="228600">
                  <a:extLst>
                    <a:ext uri="{9D8B030D-6E8A-4147-A177-3AD203B41FA5}">
                      <a16:colId xmlns:a16="http://schemas.microsoft.com/office/drawing/2014/main" xmlns="" val="4032291755"/>
                    </a:ext>
                  </a:extLst>
                </a:gridCol>
                <a:gridCol w="914400">
                  <a:extLst>
                    <a:ext uri="{9D8B030D-6E8A-4147-A177-3AD203B41FA5}">
                      <a16:colId xmlns:a16="http://schemas.microsoft.com/office/drawing/2014/main" xmlns="" val="870478829"/>
                    </a:ext>
                  </a:extLst>
                </a:gridCol>
                <a:gridCol w="228600">
                  <a:extLst>
                    <a:ext uri="{9D8B030D-6E8A-4147-A177-3AD203B41FA5}">
                      <a16:colId xmlns:a16="http://schemas.microsoft.com/office/drawing/2014/main" xmlns="" val="3028465145"/>
                    </a:ext>
                  </a:extLst>
                </a:gridCol>
                <a:gridCol w="990600">
                  <a:extLst>
                    <a:ext uri="{9D8B030D-6E8A-4147-A177-3AD203B41FA5}">
                      <a16:colId xmlns:a16="http://schemas.microsoft.com/office/drawing/2014/main" xmlns="" val="336112404"/>
                    </a:ext>
                  </a:extLst>
                </a:gridCol>
                <a:gridCol w="1142999">
                  <a:extLst>
                    <a:ext uri="{9D8B030D-6E8A-4147-A177-3AD203B41FA5}">
                      <a16:colId xmlns:a16="http://schemas.microsoft.com/office/drawing/2014/main" xmlns="" val="2601018160"/>
                    </a:ext>
                  </a:extLst>
                </a:gridCol>
              </a:tblGrid>
              <a:tr h="178511">
                <a:tc>
                  <a:txBody>
                    <a:bodyPr/>
                    <a:lstStyle/>
                    <a:p>
                      <a:pPr marL="0" marR="0">
                        <a:lnSpc>
                          <a:spcPct val="100000"/>
                        </a:lnSpc>
                        <a:spcBef>
                          <a:spcPts val="0"/>
                        </a:spcBef>
                        <a:spcAft>
                          <a:spcPts val="0"/>
                        </a:spcAft>
                      </a:pPr>
                      <a:r>
                        <a:rPr lang="en-US" sz="1050" dirty="0">
                          <a:solidFill>
                            <a:schemeClr val="tx1"/>
                          </a:solidFill>
                          <a:effectLst/>
                          <a:latin typeface="+mn-lt"/>
                          <a:ea typeface="Tahoma" panose="020B0604030504040204" pitchFamily="34" charset="0"/>
                          <a:cs typeface="Tahom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050" dirty="0">
                          <a:solidFill>
                            <a:schemeClr val="tx1"/>
                          </a:solidFill>
                          <a:effectLst/>
                          <a:latin typeface="+mn-lt"/>
                          <a:ea typeface="Tahoma" panose="020B0604030504040204" pitchFamily="34" charset="0"/>
                          <a:cs typeface="Tahom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gridSpan="3">
                  <a:txBody>
                    <a:bodyPr/>
                    <a:lstStyle/>
                    <a:p>
                      <a:pPr marL="0" marR="0" algn="ctr">
                        <a:lnSpc>
                          <a:spcPct val="100000"/>
                        </a:lnSpc>
                        <a:spcBef>
                          <a:spcPts val="0"/>
                        </a:spcBef>
                        <a:spcAft>
                          <a:spcPts val="0"/>
                        </a:spcAft>
                      </a:pPr>
                      <a:r>
                        <a:rPr lang="en-US" sz="1200" b="1" kern="1200" dirty="0">
                          <a:solidFill>
                            <a:schemeClr val="tx1"/>
                          </a:solidFill>
                          <a:latin typeface="+mn-lt"/>
                          <a:ea typeface="Verdana" panose="020B0604030504040204" pitchFamily="34" charset="0"/>
                          <a:cs typeface="Verdana" panose="020B0604030504040204" pitchFamily="34" charset="0"/>
                        </a:rPr>
                        <a:t> Assets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hMerge="1">
                  <a:txBody>
                    <a:bodyPr/>
                    <a:lstStyle/>
                    <a:p>
                      <a:endParaRPr lang="en-US"/>
                    </a:p>
                  </a:txBody>
                  <a:tcPr/>
                </a:tc>
                <a:tc hMerge="1">
                  <a:txBody>
                    <a:bodyPr/>
                    <a:lstStyle/>
                    <a:p>
                      <a:endParaRPr lang="en-US"/>
                    </a:p>
                  </a:txBody>
                  <a:tcPr/>
                </a:tc>
                <a:tc>
                  <a:txBody>
                    <a:bodyPr/>
                    <a:lstStyle/>
                    <a:p>
                      <a:pPr marL="0" marR="0" algn="ctr">
                        <a:lnSpc>
                          <a:spcPct val="100000"/>
                        </a:lnSpc>
                        <a:spcBef>
                          <a:spcPts val="0"/>
                        </a:spcBef>
                        <a:spcAft>
                          <a:spcPts val="0"/>
                        </a:spcAft>
                      </a:pPr>
                      <a:r>
                        <a:rPr lang="en-US" sz="1200" b="1" kern="1200" dirty="0">
                          <a:solidFill>
                            <a:schemeClr val="tx1"/>
                          </a:solidFill>
                          <a:latin typeface="+mn-lt"/>
                          <a:ea typeface="Verdana" panose="020B0604030504040204" pitchFamily="34" charset="0"/>
                          <a:cs typeface="Verdana" panose="020B0604030504040204" pitchFamily="34" charset="0"/>
                        </a:rPr>
                        <a:t> =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1200" b="1" kern="1200" dirty="0">
                          <a:solidFill>
                            <a:schemeClr val="tx1"/>
                          </a:solidFill>
                          <a:latin typeface="+mn-lt"/>
                          <a:ea typeface="Verdana" panose="020B0604030504040204" pitchFamily="34" charset="0"/>
                          <a:cs typeface="Verdana" panose="020B0604030504040204" pitchFamily="34" charset="0"/>
                        </a:rPr>
                        <a:t> </a:t>
                      </a:r>
                      <a:r>
                        <a:rPr lang="en-US" sz="1200" b="1" kern="1200" dirty="0" err="1">
                          <a:solidFill>
                            <a:schemeClr val="tx1"/>
                          </a:solidFill>
                          <a:latin typeface="+mn-lt"/>
                          <a:ea typeface="Verdana" panose="020B0604030504040204" pitchFamily="34" charset="0"/>
                          <a:cs typeface="Verdana" panose="020B0604030504040204" pitchFamily="34" charset="0"/>
                        </a:rPr>
                        <a:t>Liab</a:t>
                      </a:r>
                      <a:r>
                        <a:rPr lang="en-US" sz="1200" b="1" kern="1200" dirty="0">
                          <a:solidFill>
                            <a:schemeClr val="tx1"/>
                          </a:solidFill>
                          <a:latin typeface="+mn-lt"/>
                          <a:ea typeface="Verdana" panose="020B0604030504040204" pitchFamily="34" charset="0"/>
                          <a:cs typeface="Verdan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0000"/>
                        </a:lnSpc>
                        <a:spcBef>
                          <a:spcPts val="0"/>
                        </a:spcBef>
                        <a:spcAft>
                          <a:spcPts val="0"/>
                        </a:spcAft>
                      </a:pPr>
                      <a:r>
                        <a:rPr lang="en-US" sz="1200" b="1" kern="1200">
                          <a:solidFill>
                            <a:schemeClr val="tx1"/>
                          </a:solidFill>
                          <a:latin typeface="+mn-lt"/>
                          <a:ea typeface="Verdana" panose="020B0604030504040204" pitchFamily="34" charset="0"/>
                          <a:cs typeface="Verdana" panose="020B0604030504040204" pitchFamily="34" charset="0"/>
                        </a:rPr>
                        <a:t> +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algn="ctr">
                        <a:lnSpc>
                          <a:spcPct val="100000"/>
                        </a:lnSpc>
                        <a:spcBef>
                          <a:spcPts val="0"/>
                        </a:spcBef>
                        <a:spcAft>
                          <a:spcPts val="0"/>
                        </a:spcAft>
                      </a:pPr>
                      <a:r>
                        <a:rPr lang="en-US" sz="1200" b="1" kern="1200" dirty="0">
                          <a:solidFill>
                            <a:schemeClr val="tx1"/>
                          </a:solidFill>
                          <a:latin typeface="+mn-lt"/>
                          <a:ea typeface="Verdana" panose="020B0604030504040204" pitchFamily="34" charset="0"/>
                          <a:cs typeface="Verdana" panose="020B0604030504040204" pitchFamily="34" charset="0"/>
                        </a:rPr>
                        <a:t> </a:t>
                      </a:r>
                      <a:r>
                        <a:rPr lang="en-US" sz="1200" b="1" kern="1200" dirty="0" err="1">
                          <a:solidFill>
                            <a:schemeClr val="tx1"/>
                          </a:solidFill>
                          <a:latin typeface="+mn-lt"/>
                          <a:ea typeface="Verdana" panose="020B0604030504040204" pitchFamily="34" charset="0"/>
                          <a:cs typeface="Verdana" panose="020B0604030504040204" pitchFamily="34" charset="0"/>
                        </a:rPr>
                        <a:t>Stkhold</a:t>
                      </a:r>
                      <a:r>
                        <a:rPr lang="en-US" sz="1200" b="1" kern="1200" dirty="0">
                          <a:solidFill>
                            <a:schemeClr val="tx1"/>
                          </a:solidFill>
                          <a:latin typeface="+mn-lt"/>
                          <a:ea typeface="Verdana" panose="020B0604030504040204" pitchFamily="34" charset="0"/>
                          <a:cs typeface="Verdana" panose="020B0604030504040204" pitchFamily="34" charset="0"/>
                        </a:rPr>
                        <a:t>. Equity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tc hMerge="1">
                  <a:txBody>
                    <a:bodyPr/>
                    <a:lstStyle/>
                    <a:p>
                      <a:endParaRPr lang="en-US"/>
                    </a:p>
                  </a:txBody>
                  <a:tcPr/>
                </a:tc>
                <a:tc>
                  <a:txBody>
                    <a:bodyPr/>
                    <a:lstStyle/>
                    <a:p>
                      <a:pPr marL="0" marR="0" algn="ctr">
                        <a:lnSpc>
                          <a:spcPct val="100000"/>
                        </a:lnSpc>
                        <a:spcBef>
                          <a:spcPts val="0"/>
                        </a:spcBef>
                        <a:spcAft>
                          <a:spcPts val="0"/>
                        </a:spcAft>
                      </a:pPr>
                      <a:r>
                        <a:rPr lang="en-US" sz="1200" b="1" kern="1200" dirty="0">
                          <a:solidFill>
                            <a:schemeClr val="tx1"/>
                          </a:solidFill>
                          <a:latin typeface="+mn-lt"/>
                          <a:ea typeface="Verdana" panose="020B0604030504040204" pitchFamily="34" charset="0"/>
                          <a:cs typeface="Verdan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80508517"/>
                  </a:ext>
                </a:extLst>
              </a:tr>
              <a:tr h="75205">
                <a:tc>
                  <a:txBody>
                    <a:bodyPr/>
                    <a:lstStyle/>
                    <a:p>
                      <a:pPr marL="0" marR="0">
                        <a:lnSpc>
                          <a:spcPct val="100000"/>
                        </a:lnSpc>
                        <a:spcBef>
                          <a:spcPts val="0"/>
                        </a:spcBef>
                        <a:spcAft>
                          <a:spcPts val="0"/>
                        </a:spcAft>
                      </a:pPr>
                      <a:r>
                        <a:rPr lang="en-US" sz="1050">
                          <a:solidFill>
                            <a:schemeClr val="tx1"/>
                          </a:solidFill>
                          <a:effectLst/>
                          <a:latin typeface="+mn-lt"/>
                          <a:ea typeface="Tahoma" panose="020B0604030504040204" pitchFamily="34" charset="0"/>
                          <a:cs typeface="Tahom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050" dirty="0">
                          <a:solidFill>
                            <a:schemeClr val="tx1"/>
                          </a:solidFill>
                          <a:effectLst/>
                          <a:latin typeface="+mn-lt"/>
                          <a:ea typeface="Tahoma" panose="020B0604030504040204" pitchFamily="34" charset="0"/>
                          <a:cs typeface="Tahom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0000"/>
                        </a:lnSpc>
                        <a:spcBef>
                          <a:spcPts val="0"/>
                        </a:spcBef>
                        <a:spcAft>
                          <a:spcPts val="0"/>
                        </a:spcAft>
                      </a:pPr>
                      <a:r>
                        <a:rPr lang="en-US" sz="1200" b="1" kern="1200" dirty="0">
                          <a:solidFill>
                            <a:schemeClr val="tx1"/>
                          </a:solidFill>
                          <a:latin typeface="+mn-lt"/>
                          <a:ea typeface="Verdana" panose="020B0604030504040204" pitchFamily="34" charset="0"/>
                          <a:cs typeface="Verdana" panose="020B0604030504040204" pitchFamily="34" charset="0"/>
                        </a:rPr>
                        <a:t> Cash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a:lnSpc>
                          <a:spcPct val="100000"/>
                        </a:lnSpc>
                        <a:spcBef>
                          <a:spcPts val="0"/>
                        </a:spcBef>
                        <a:spcAft>
                          <a:spcPts val="0"/>
                        </a:spcAft>
                      </a:pPr>
                      <a:r>
                        <a:rPr lang="en-US" sz="1200" b="1" kern="1200" dirty="0">
                          <a:solidFill>
                            <a:schemeClr val="tx1"/>
                          </a:solidFill>
                          <a:latin typeface="+mn-lt"/>
                          <a:ea typeface="Verdana" panose="020B0604030504040204" pitchFamily="34" charset="0"/>
                          <a:cs typeface="Verdana" panose="020B0604030504040204" pitchFamily="34" charset="0"/>
                        </a:rPr>
                        <a:t> +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algn="ctr">
                        <a:lnSpc>
                          <a:spcPct val="100000"/>
                        </a:lnSpc>
                      </a:pPr>
                      <a:r>
                        <a:rPr lang="en-US" sz="1200" b="1" kern="1200" dirty="0">
                          <a:solidFill>
                            <a:schemeClr val="tx1"/>
                          </a:solidFill>
                          <a:latin typeface="+mn-lt"/>
                          <a:ea typeface="Verdana" panose="020B0604030504040204" pitchFamily="34" charset="0"/>
                          <a:cs typeface="Verdana" panose="020B0604030504040204" pitchFamily="34" charset="0"/>
                        </a:rPr>
                        <a:t> Land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a:lnSpc>
                          <a:spcPct val="100000"/>
                        </a:lnSpc>
                        <a:spcBef>
                          <a:spcPts val="0"/>
                        </a:spcBef>
                        <a:spcAft>
                          <a:spcPts val="0"/>
                        </a:spcAft>
                      </a:pPr>
                      <a:r>
                        <a:rPr lang="en-US" sz="1200" b="1" kern="1200" dirty="0">
                          <a:solidFill>
                            <a:schemeClr val="tx1"/>
                          </a:solidFill>
                          <a:latin typeface="+mn-lt"/>
                          <a:ea typeface="Verdana" panose="020B0604030504040204" pitchFamily="34" charset="0"/>
                          <a:cs typeface="Verdana" panose="020B0604030504040204" pitchFamily="34" charset="0"/>
                        </a:rPr>
                        <a:t> =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1200" b="1" kern="1200" dirty="0">
                          <a:solidFill>
                            <a:schemeClr val="tx1"/>
                          </a:solidFill>
                          <a:latin typeface="+mn-lt"/>
                          <a:ea typeface="Verdana" panose="020B0604030504040204" pitchFamily="34" charset="0"/>
                          <a:cs typeface="Verdana" panose="020B0604030504040204" pitchFamily="34" charset="0"/>
                        </a:rPr>
                        <a:t> Notes Pay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0000"/>
                        </a:lnSpc>
                        <a:spcBef>
                          <a:spcPts val="0"/>
                        </a:spcBef>
                        <a:spcAft>
                          <a:spcPts val="0"/>
                        </a:spcAft>
                      </a:pPr>
                      <a:r>
                        <a:rPr lang="en-US" sz="1200" b="1" kern="1200" dirty="0">
                          <a:solidFill>
                            <a:schemeClr val="tx1"/>
                          </a:solidFill>
                          <a:latin typeface="+mn-lt"/>
                          <a:ea typeface="Verdana" panose="020B0604030504040204" pitchFamily="34" charset="0"/>
                          <a:cs typeface="Verdana" panose="020B0604030504040204" pitchFamily="34" charset="0"/>
                        </a:rPr>
                        <a:t> +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1200" b="1" kern="1200" dirty="0">
                          <a:solidFill>
                            <a:schemeClr val="tx1"/>
                          </a:solidFill>
                          <a:latin typeface="+mn-lt"/>
                          <a:ea typeface="Verdana" panose="020B0604030504040204" pitchFamily="34" charset="0"/>
                          <a:cs typeface="Verdana" panose="020B0604030504040204" pitchFamily="34" charset="0"/>
                        </a:rPr>
                        <a:t> Com. Stk.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0000"/>
                        </a:lnSpc>
                        <a:spcBef>
                          <a:spcPts val="0"/>
                        </a:spcBef>
                        <a:spcAft>
                          <a:spcPts val="0"/>
                        </a:spcAft>
                      </a:pPr>
                      <a:r>
                        <a:rPr lang="en-US" sz="1200" b="1" kern="1200" dirty="0">
                          <a:solidFill>
                            <a:schemeClr val="tx1"/>
                          </a:solidFill>
                          <a:latin typeface="+mn-lt"/>
                          <a:ea typeface="Verdana" panose="020B0604030504040204" pitchFamily="34" charset="0"/>
                          <a:cs typeface="Verdana" panose="020B0604030504040204" pitchFamily="34" charset="0"/>
                        </a:rPr>
                        <a:t> +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0000"/>
                        </a:lnSpc>
                        <a:spcBef>
                          <a:spcPts val="0"/>
                        </a:spcBef>
                        <a:spcAft>
                          <a:spcPts val="0"/>
                        </a:spcAft>
                      </a:pPr>
                      <a:r>
                        <a:rPr lang="en-US" sz="1200" b="1" kern="1200" dirty="0">
                          <a:solidFill>
                            <a:schemeClr val="tx1"/>
                          </a:solidFill>
                          <a:latin typeface="+mn-lt"/>
                          <a:ea typeface="Verdana" panose="020B0604030504040204" pitchFamily="34" charset="0"/>
                          <a:cs typeface="Verdana" panose="020B0604030504040204" pitchFamily="34" charset="0"/>
                        </a:rPr>
                        <a:t> Ret. Earn.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0000"/>
                        </a:lnSpc>
                        <a:spcBef>
                          <a:spcPts val="0"/>
                        </a:spcBef>
                        <a:spcAft>
                          <a:spcPts val="0"/>
                        </a:spcAft>
                      </a:pPr>
                      <a:r>
                        <a:rPr lang="en-US" sz="1200" b="1" kern="1200" dirty="0">
                          <a:solidFill>
                            <a:schemeClr val="tx1"/>
                          </a:solidFill>
                          <a:latin typeface="+mn-lt"/>
                          <a:ea typeface="Verdana" panose="020B0604030504040204" pitchFamily="34" charset="0"/>
                          <a:cs typeface="Verdana" panose="020B0604030504040204" pitchFamily="34" charset="0"/>
                        </a:rPr>
                        <a:t> Other Account  Titles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516094690"/>
                  </a:ext>
                </a:extLst>
              </a:tr>
              <a:tr h="46062">
                <a:tc>
                  <a:txBody>
                    <a:bodyPr/>
                    <a:lstStyle/>
                    <a:p>
                      <a:pPr marL="0" marR="0">
                        <a:lnSpc>
                          <a:spcPct val="100000"/>
                        </a:lnSpc>
                        <a:spcBef>
                          <a:spcPts val="0"/>
                        </a:spcBef>
                        <a:spcAft>
                          <a:spcPts val="0"/>
                        </a:spcAft>
                      </a:pPr>
                      <a:r>
                        <a:rPr lang="en-US" sz="1200" b="1" kern="1200">
                          <a:solidFill>
                            <a:schemeClr val="tx1"/>
                          </a:solidFill>
                          <a:latin typeface="+mn-lt"/>
                          <a:ea typeface="Verdana" panose="020B0604030504040204" pitchFamily="34" charset="0"/>
                          <a:cs typeface="Verdana" panose="020B0604030504040204" pitchFamily="34" charset="0"/>
                        </a:rPr>
                        <a:t> Event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050" dirty="0">
                          <a:solidFill>
                            <a:schemeClr val="tx1"/>
                          </a:solidFill>
                          <a:effectLst/>
                          <a:latin typeface="+mn-lt"/>
                          <a:ea typeface="Tahoma" panose="020B0604030504040204" pitchFamily="34" charset="0"/>
                          <a:cs typeface="Tahom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0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            -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a:lnSpc>
                          <a:spcPct val="100000"/>
                        </a:lnSpc>
                        <a:spcBef>
                          <a:spcPts val="0"/>
                        </a:spcBef>
                        <a:spcAft>
                          <a:spcPts val="0"/>
                        </a:spcAft>
                      </a:pPr>
                      <a:r>
                        <a:rPr lang="en-US" sz="1200" b="0" kern="1200">
                          <a:solidFill>
                            <a:schemeClr val="tx1"/>
                          </a:solidFill>
                          <a:latin typeface="+mn-lt"/>
                          <a:ea typeface="Verdana" panose="020B0604030504040204" pitchFamily="34" charset="0"/>
                          <a:cs typeface="Verdan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algn="ctr">
                        <a:lnSpc>
                          <a:spcPct val="100000"/>
                        </a:lnSpc>
                      </a:pPr>
                      <a:r>
                        <a:rPr lang="en-US" sz="1200" b="0" kern="1200" dirty="0">
                          <a:solidFill>
                            <a:schemeClr val="tx1"/>
                          </a:solidFill>
                          <a:latin typeface="+mn-lt"/>
                          <a:ea typeface="Verdana" panose="020B0604030504040204" pitchFamily="34" charset="0"/>
                          <a:cs typeface="Verdana" panose="020B0604030504040204" pitchFamily="34" charset="0"/>
                        </a:rPr>
                        <a:t> $           -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a:lnSpc>
                          <a:spcPct val="100000"/>
                        </a:lnSpc>
                        <a:spcBef>
                          <a:spcPts val="0"/>
                        </a:spcBef>
                        <a:spcAft>
                          <a:spcPts val="0"/>
                        </a:spcAft>
                      </a:pPr>
                      <a:r>
                        <a:rPr lang="en-US" sz="1200" b="0" kern="1200">
                          <a:solidFill>
                            <a:schemeClr val="tx1"/>
                          </a:solidFill>
                          <a:latin typeface="+mn-lt"/>
                          <a:ea typeface="Verdana" panose="020B0604030504040204" pitchFamily="34" charset="0"/>
                          <a:cs typeface="Verdan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            -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0000"/>
                        </a:lnSpc>
                        <a:spcBef>
                          <a:spcPts val="0"/>
                        </a:spcBef>
                        <a:spcAft>
                          <a:spcPts val="0"/>
                        </a:spcAft>
                      </a:pPr>
                      <a:r>
                        <a:rPr lang="en-US" sz="1200" b="0" kern="1200">
                          <a:solidFill>
                            <a:schemeClr val="tx1"/>
                          </a:solidFill>
                          <a:latin typeface="+mn-lt"/>
                          <a:ea typeface="Verdana" panose="020B0604030504040204" pitchFamily="34" charset="0"/>
                          <a:cs typeface="Verdan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            -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0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0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          -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0000"/>
                        </a:lnSpc>
                        <a:spcBef>
                          <a:spcPts val="0"/>
                        </a:spcBef>
                        <a:spcAft>
                          <a:spcPts val="0"/>
                        </a:spcAft>
                      </a:pPr>
                      <a:r>
                        <a:rPr lang="en-US" sz="1050" dirty="0">
                          <a:solidFill>
                            <a:schemeClr val="tx1"/>
                          </a:solidFill>
                          <a:effectLst/>
                          <a:latin typeface="+mn-lt"/>
                          <a:ea typeface="Tahoma" panose="020B0604030504040204" pitchFamily="34" charset="0"/>
                          <a:cs typeface="Tahom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274182235"/>
                  </a:ext>
                </a:extLst>
              </a:tr>
              <a:tr h="105505">
                <a:tc>
                  <a:txBody>
                    <a:bodyPr/>
                    <a:lstStyle/>
                    <a:p>
                      <a:pPr marL="0" marR="0">
                        <a:lnSpc>
                          <a:spcPct val="100000"/>
                        </a:lnSpc>
                        <a:spcBef>
                          <a:spcPts val="0"/>
                        </a:spcBef>
                        <a:spcAft>
                          <a:spcPts val="0"/>
                        </a:spcAft>
                      </a:pPr>
                      <a:r>
                        <a:rPr lang="en-US" sz="1200" b="1" kern="1200">
                          <a:solidFill>
                            <a:schemeClr val="tx1"/>
                          </a:solidFill>
                          <a:latin typeface="+mn-lt"/>
                          <a:ea typeface="Verdana" panose="020B0604030504040204" pitchFamily="34" charset="0"/>
                          <a:cs typeface="Verdana" panose="020B0604030504040204" pitchFamily="34" charset="0"/>
                        </a:rPr>
                        <a:t>          1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050">
                          <a:solidFill>
                            <a:schemeClr val="tx1"/>
                          </a:solidFill>
                          <a:effectLst/>
                          <a:latin typeface="+mn-lt"/>
                          <a:ea typeface="Tahoma" panose="020B0604030504040204" pitchFamily="34" charset="0"/>
                          <a:cs typeface="Tahom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0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120,000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a:lnSpc>
                          <a:spcPct val="100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algn="ctr">
                        <a:lnSpc>
                          <a:spcPct val="100000"/>
                        </a:lnSpc>
                      </a:pPr>
                      <a:r>
                        <a:rPr lang="en-US" sz="1200" b="0" kern="1200" dirty="0">
                          <a:solidFill>
                            <a:schemeClr val="tx1"/>
                          </a:solidFill>
                          <a:latin typeface="+mn-lt"/>
                          <a:ea typeface="Verdana" panose="020B0604030504040204" pitchFamily="34" charset="0"/>
                          <a:cs typeface="Verdan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a:lnSpc>
                          <a:spcPct val="100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0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120,000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0000"/>
                        </a:lnSpc>
                        <a:spcBef>
                          <a:spcPts val="0"/>
                        </a:spcBef>
                        <a:spcAft>
                          <a:spcPts val="0"/>
                        </a:spcAft>
                      </a:pPr>
                      <a:r>
                        <a:rPr lang="en-US" sz="1200" b="0" kern="1200">
                          <a:solidFill>
                            <a:schemeClr val="tx1"/>
                          </a:solidFill>
                          <a:latin typeface="+mn-lt"/>
                          <a:ea typeface="Verdana" panose="020B0604030504040204" pitchFamily="34" charset="0"/>
                          <a:cs typeface="Verdan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0000"/>
                        </a:lnSpc>
                        <a:spcBef>
                          <a:spcPts val="0"/>
                        </a:spcBef>
                        <a:spcAft>
                          <a:spcPts val="0"/>
                        </a:spcAft>
                      </a:pPr>
                      <a:r>
                        <a:rPr lang="en-US" sz="1200" b="0" kern="1200">
                          <a:solidFill>
                            <a:schemeClr val="tx1"/>
                          </a:solidFill>
                          <a:latin typeface="+mn-lt"/>
                          <a:ea typeface="Verdana" panose="020B0604030504040204" pitchFamily="34" charset="0"/>
                          <a:cs typeface="Verdan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0000"/>
                        </a:lnSpc>
                        <a:spcBef>
                          <a:spcPts val="0"/>
                        </a:spcBef>
                        <a:spcAft>
                          <a:spcPts val="0"/>
                        </a:spcAft>
                      </a:pPr>
                      <a:r>
                        <a:rPr lang="en-US" sz="1050" dirty="0">
                          <a:solidFill>
                            <a:schemeClr val="tx1"/>
                          </a:solidFill>
                          <a:effectLst/>
                          <a:latin typeface="+mn-lt"/>
                          <a:ea typeface="Tahoma" panose="020B0604030504040204" pitchFamily="34" charset="0"/>
                          <a:cs typeface="Tahom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590662297"/>
                  </a:ext>
                </a:extLst>
              </a:tr>
              <a:tr h="316515">
                <a:tc>
                  <a:txBody>
                    <a:bodyPr/>
                    <a:lstStyle/>
                    <a:p>
                      <a:pPr marL="0" marR="0">
                        <a:lnSpc>
                          <a:spcPct val="100000"/>
                        </a:lnSpc>
                        <a:spcBef>
                          <a:spcPts val="0"/>
                        </a:spcBef>
                        <a:spcAft>
                          <a:spcPts val="0"/>
                        </a:spcAft>
                      </a:pPr>
                      <a:r>
                        <a:rPr lang="en-US" sz="1200" b="1" kern="1200">
                          <a:solidFill>
                            <a:schemeClr val="tx1"/>
                          </a:solidFill>
                          <a:latin typeface="+mn-lt"/>
                          <a:ea typeface="Verdana" panose="020B0604030504040204" pitchFamily="34" charset="0"/>
                          <a:cs typeface="Verdana" panose="020B0604030504040204" pitchFamily="34" charset="0"/>
                        </a:rPr>
                        <a:t>          2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050">
                          <a:solidFill>
                            <a:schemeClr val="tx1"/>
                          </a:solidFill>
                          <a:effectLst/>
                          <a:latin typeface="+mn-lt"/>
                          <a:ea typeface="Tahoma" panose="020B0604030504040204" pitchFamily="34" charset="0"/>
                          <a:cs typeface="Tahom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0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400,000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a:lnSpc>
                          <a:spcPct val="100000"/>
                        </a:lnSpc>
                        <a:spcBef>
                          <a:spcPts val="0"/>
                        </a:spcBef>
                        <a:spcAft>
                          <a:spcPts val="0"/>
                        </a:spcAft>
                      </a:pPr>
                      <a:r>
                        <a:rPr lang="en-US" sz="1200" b="0" kern="1200">
                          <a:solidFill>
                            <a:schemeClr val="tx1"/>
                          </a:solidFill>
                          <a:latin typeface="+mn-lt"/>
                          <a:ea typeface="Verdana" panose="020B0604030504040204" pitchFamily="34" charset="0"/>
                          <a:cs typeface="Verdan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algn="ctr">
                        <a:lnSpc>
                          <a:spcPct val="100000"/>
                        </a:lnSpc>
                      </a:pPr>
                      <a:r>
                        <a:rPr lang="en-US" sz="1200" b="0" kern="1200">
                          <a:solidFill>
                            <a:schemeClr val="tx1"/>
                          </a:solidFill>
                          <a:latin typeface="+mn-lt"/>
                          <a:ea typeface="Verdana" panose="020B0604030504040204" pitchFamily="34" charset="0"/>
                          <a:cs typeface="Verdan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a:lnSpc>
                          <a:spcPct val="100000"/>
                        </a:lnSpc>
                        <a:spcBef>
                          <a:spcPts val="0"/>
                        </a:spcBef>
                        <a:spcAft>
                          <a:spcPts val="0"/>
                        </a:spcAft>
                      </a:pPr>
                      <a:r>
                        <a:rPr lang="en-US" sz="1200" b="0" kern="1200">
                          <a:solidFill>
                            <a:schemeClr val="tx1"/>
                          </a:solidFill>
                          <a:latin typeface="+mn-lt"/>
                          <a:ea typeface="Verdana" panose="020B0604030504040204" pitchFamily="34" charset="0"/>
                          <a:cs typeface="Verdan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400,000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0000"/>
                        </a:lnSpc>
                        <a:spcBef>
                          <a:spcPts val="0"/>
                        </a:spcBef>
                        <a:spcAft>
                          <a:spcPts val="0"/>
                        </a:spcAft>
                      </a:pPr>
                      <a:r>
                        <a:rPr lang="en-US" sz="1200" b="0" kern="1200">
                          <a:solidFill>
                            <a:schemeClr val="tx1"/>
                          </a:solidFill>
                          <a:latin typeface="+mn-lt"/>
                          <a:ea typeface="Verdana" panose="020B0604030504040204" pitchFamily="34" charset="0"/>
                          <a:cs typeface="Verdan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0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0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0000"/>
                        </a:lnSpc>
                        <a:spcBef>
                          <a:spcPts val="0"/>
                        </a:spcBef>
                        <a:spcAft>
                          <a:spcPts val="0"/>
                        </a:spcAft>
                      </a:pPr>
                      <a:r>
                        <a:rPr lang="en-US" sz="1050" dirty="0">
                          <a:solidFill>
                            <a:schemeClr val="tx1"/>
                          </a:solidFill>
                          <a:effectLst/>
                          <a:latin typeface="+mn-lt"/>
                          <a:ea typeface="Tahoma" panose="020B0604030504040204" pitchFamily="34" charset="0"/>
                          <a:cs typeface="Tahom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284658578"/>
                  </a:ext>
                </a:extLst>
              </a:tr>
              <a:tr h="316515">
                <a:tc>
                  <a:txBody>
                    <a:bodyPr/>
                    <a:lstStyle/>
                    <a:p>
                      <a:pPr marL="0" marR="0">
                        <a:lnSpc>
                          <a:spcPct val="100000"/>
                        </a:lnSpc>
                        <a:spcBef>
                          <a:spcPts val="0"/>
                        </a:spcBef>
                        <a:spcAft>
                          <a:spcPts val="0"/>
                        </a:spcAft>
                      </a:pPr>
                      <a:r>
                        <a:rPr lang="en-US" sz="1200" b="1" kern="1200">
                          <a:solidFill>
                            <a:schemeClr val="tx1"/>
                          </a:solidFill>
                          <a:latin typeface="+mn-lt"/>
                          <a:ea typeface="Verdana" panose="020B0604030504040204" pitchFamily="34" charset="0"/>
                          <a:cs typeface="Verdana" panose="020B0604030504040204" pitchFamily="34" charset="0"/>
                        </a:rPr>
                        <a:t>          3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050" dirty="0">
                          <a:solidFill>
                            <a:schemeClr val="tx1"/>
                          </a:solidFill>
                          <a:effectLst/>
                          <a:latin typeface="+mn-lt"/>
                          <a:ea typeface="Tahoma" panose="020B0604030504040204" pitchFamily="34" charset="0"/>
                          <a:cs typeface="Tahom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0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(500,000)</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a:lnSpc>
                          <a:spcPct val="100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algn="ctr">
                        <a:lnSpc>
                          <a:spcPct val="100000"/>
                        </a:lnSpc>
                      </a:pPr>
                      <a:r>
                        <a:rPr lang="en-US" sz="1200" b="0" kern="1200" dirty="0">
                          <a:solidFill>
                            <a:schemeClr val="tx1"/>
                          </a:solidFill>
                          <a:latin typeface="+mn-lt"/>
                          <a:ea typeface="Verdana" panose="020B0604030504040204" pitchFamily="34" charset="0"/>
                          <a:cs typeface="Verdana" panose="020B0604030504040204" pitchFamily="34" charset="0"/>
                        </a:rPr>
                        <a:t>       500,000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a:lnSpc>
                          <a:spcPct val="100000"/>
                        </a:lnSpc>
                        <a:spcBef>
                          <a:spcPts val="0"/>
                        </a:spcBef>
                        <a:spcAft>
                          <a:spcPts val="0"/>
                        </a:spcAft>
                      </a:pPr>
                      <a:r>
                        <a:rPr lang="en-US" sz="1200" b="0" kern="1200">
                          <a:solidFill>
                            <a:schemeClr val="tx1"/>
                          </a:solidFill>
                          <a:latin typeface="+mn-lt"/>
                          <a:ea typeface="Verdana" panose="020B0604030504040204" pitchFamily="34" charset="0"/>
                          <a:cs typeface="Verdan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0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0000"/>
                        </a:lnSpc>
                        <a:spcBef>
                          <a:spcPts val="0"/>
                        </a:spcBef>
                        <a:spcAft>
                          <a:spcPts val="0"/>
                        </a:spcAft>
                      </a:pPr>
                      <a:r>
                        <a:rPr lang="en-US" sz="1200" b="0" kern="1200">
                          <a:solidFill>
                            <a:schemeClr val="tx1"/>
                          </a:solidFill>
                          <a:latin typeface="+mn-lt"/>
                          <a:ea typeface="Verdana" panose="020B0604030504040204" pitchFamily="34" charset="0"/>
                          <a:cs typeface="Verdan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0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0000"/>
                        </a:lnSpc>
                        <a:spcBef>
                          <a:spcPts val="0"/>
                        </a:spcBef>
                        <a:spcAft>
                          <a:spcPts val="0"/>
                        </a:spcAft>
                      </a:pPr>
                      <a:r>
                        <a:rPr lang="en-US" sz="1050" dirty="0">
                          <a:solidFill>
                            <a:schemeClr val="tx1"/>
                          </a:solidFill>
                          <a:effectLst/>
                          <a:latin typeface="+mn-lt"/>
                          <a:ea typeface="Tahoma" panose="020B0604030504040204" pitchFamily="34" charset="0"/>
                          <a:cs typeface="Tahom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358186695"/>
                  </a:ext>
                </a:extLst>
              </a:tr>
              <a:tr h="241852">
                <a:tc>
                  <a:txBody>
                    <a:bodyPr/>
                    <a:lstStyle/>
                    <a:p>
                      <a:pPr marL="0" marR="0">
                        <a:lnSpc>
                          <a:spcPct val="100000"/>
                        </a:lnSpc>
                        <a:spcBef>
                          <a:spcPts val="0"/>
                        </a:spcBef>
                        <a:spcAft>
                          <a:spcPts val="0"/>
                        </a:spcAft>
                      </a:pPr>
                      <a:r>
                        <a:rPr lang="en-US" sz="1200" b="1" kern="1200" dirty="0">
                          <a:solidFill>
                            <a:schemeClr val="tx1"/>
                          </a:solidFill>
                          <a:latin typeface="+mn-lt"/>
                          <a:ea typeface="Verdana" panose="020B0604030504040204" pitchFamily="34" charset="0"/>
                          <a:cs typeface="Verdana" panose="020B0604030504040204" pitchFamily="34" charset="0"/>
                        </a:rPr>
                        <a:t>4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050" dirty="0">
                          <a:solidFill>
                            <a:schemeClr val="tx1"/>
                          </a:solidFill>
                          <a:effectLst/>
                          <a:latin typeface="+mn-lt"/>
                          <a:ea typeface="Tahoma" panose="020B0604030504040204" pitchFamily="34" charset="0"/>
                          <a:cs typeface="Tahom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0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85,000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a:lnSpc>
                          <a:spcPct val="100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algn="ctr">
                        <a:lnSpc>
                          <a:spcPct val="100000"/>
                        </a:lnSpc>
                      </a:pPr>
                      <a:r>
                        <a:rPr lang="en-US" sz="1200" b="0" kern="1200" dirty="0">
                          <a:solidFill>
                            <a:schemeClr val="tx1"/>
                          </a:solidFill>
                          <a:latin typeface="+mn-lt"/>
                          <a:ea typeface="Verdana" panose="020B0604030504040204" pitchFamily="34" charset="0"/>
                          <a:cs typeface="Verdan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a:lnSpc>
                          <a:spcPct val="100000"/>
                        </a:lnSpc>
                        <a:spcBef>
                          <a:spcPts val="0"/>
                        </a:spcBef>
                        <a:spcAft>
                          <a:spcPts val="0"/>
                        </a:spcAft>
                      </a:pPr>
                      <a:r>
                        <a:rPr lang="en-US" sz="1200" b="0" kern="1200">
                          <a:solidFill>
                            <a:schemeClr val="tx1"/>
                          </a:solidFill>
                          <a:latin typeface="+mn-lt"/>
                          <a:ea typeface="Verdana" panose="020B0604030504040204" pitchFamily="34" charset="0"/>
                          <a:cs typeface="Verdan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1200" b="0" kern="1200">
                          <a:solidFill>
                            <a:schemeClr val="tx1"/>
                          </a:solidFill>
                          <a:latin typeface="+mn-lt"/>
                          <a:ea typeface="Verdana" panose="020B0604030504040204" pitchFamily="34" charset="0"/>
                          <a:cs typeface="Verdan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0000"/>
                        </a:lnSpc>
                        <a:spcBef>
                          <a:spcPts val="0"/>
                        </a:spcBef>
                        <a:spcAft>
                          <a:spcPts val="0"/>
                        </a:spcAft>
                      </a:pPr>
                      <a:r>
                        <a:rPr lang="en-US" sz="1200" b="0" kern="1200">
                          <a:solidFill>
                            <a:schemeClr val="tx1"/>
                          </a:solidFill>
                          <a:latin typeface="+mn-lt"/>
                          <a:ea typeface="Verdana" panose="020B0604030504040204" pitchFamily="34" charset="0"/>
                          <a:cs typeface="Verdan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0000"/>
                        </a:lnSpc>
                        <a:spcBef>
                          <a:spcPts val="0"/>
                        </a:spcBef>
                        <a:spcAft>
                          <a:spcPts val="0"/>
                        </a:spcAft>
                      </a:pPr>
                      <a:r>
                        <a:rPr lang="en-US" sz="1200" b="0" kern="1200">
                          <a:solidFill>
                            <a:schemeClr val="tx1"/>
                          </a:solidFill>
                          <a:latin typeface="+mn-lt"/>
                          <a:ea typeface="Verdana" panose="020B0604030504040204" pitchFamily="34" charset="0"/>
                          <a:cs typeface="Verdan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0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85,000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0000"/>
                        </a:lnSpc>
                        <a:spcBef>
                          <a:spcPts val="0"/>
                        </a:spcBef>
                        <a:spcAft>
                          <a:spcPts val="0"/>
                        </a:spcAft>
                      </a:pPr>
                      <a:r>
                        <a:rPr lang="en-US" sz="1200" b="1" kern="1200" dirty="0">
                          <a:solidFill>
                            <a:srgbClr val="2763E9"/>
                          </a:solidFill>
                          <a:latin typeface="+mn-lt"/>
                          <a:ea typeface="Verdana" panose="020B0604030504040204" pitchFamily="34" charset="0"/>
                          <a:cs typeface="Verdana" panose="020B0604030504040204" pitchFamily="34" charset="0"/>
                        </a:rPr>
                        <a:t> Revenue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96193664"/>
                  </a:ext>
                </a:extLst>
              </a:tr>
              <a:tr h="235184">
                <a:tc>
                  <a:txBody>
                    <a:bodyPr/>
                    <a:lstStyle/>
                    <a:p>
                      <a:pPr marL="0" marR="0">
                        <a:lnSpc>
                          <a:spcPct val="100000"/>
                        </a:lnSpc>
                        <a:spcBef>
                          <a:spcPts val="0"/>
                        </a:spcBef>
                        <a:spcAft>
                          <a:spcPts val="0"/>
                        </a:spcAft>
                      </a:pPr>
                      <a:r>
                        <a:rPr lang="en-US" sz="1200" b="1" kern="1200">
                          <a:solidFill>
                            <a:schemeClr val="tx1"/>
                          </a:solidFill>
                          <a:latin typeface="+mn-lt"/>
                          <a:ea typeface="Verdana" panose="020B0604030504040204" pitchFamily="34" charset="0"/>
                          <a:cs typeface="Verdana" panose="020B0604030504040204" pitchFamily="34" charset="0"/>
                        </a:rPr>
                        <a:t>          5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050" dirty="0">
                          <a:solidFill>
                            <a:schemeClr val="tx1"/>
                          </a:solidFill>
                          <a:effectLst/>
                          <a:latin typeface="+mn-lt"/>
                          <a:ea typeface="Tahoma" panose="020B0604030504040204" pitchFamily="34" charset="0"/>
                          <a:cs typeface="Tahom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0000"/>
                        </a:lnSpc>
                        <a:spcBef>
                          <a:spcPts val="0"/>
                        </a:spcBef>
                        <a:spcAft>
                          <a:spcPts val="0"/>
                        </a:spcAft>
                      </a:pPr>
                      <a:r>
                        <a:rPr lang="en-US" sz="1200" b="0" kern="1200">
                          <a:solidFill>
                            <a:schemeClr val="tx1"/>
                          </a:solidFill>
                          <a:latin typeface="+mn-lt"/>
                          <a:ea typeface="Verdana" panose="020B0604030504040204" pitchFamily="34" charset="0"/>
                          <a:cs typeface="Verdana" panose="020B0604030504040204" pitchFamily="34" charset="0"/>
                        </a:rPr>
                        <a:t>       (50,000)</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a:lnSpc>
                          <a:spcPct val="100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algn="ctr">
                        <a:lnSpc>
                          <a:spcPct val="100000"/>
                        </a:lnSpc>
                      </a:pPr>
                      <a:r>
                        <a:rPr lang="en-US" sz="1200" b="0" kern="1200">
                          <a:solidFill>
                            <a:schemeClr val="tx1"/>
                          </a:solidFill>
                          <a:latin typeface="+mn-lt"/>
                          <a:ea typeface="Verdana" panose="020B0604030504040204" pitchFamily="34" charset="0"/>
                          <a:cs typeface="Verdan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a:lnSpc>
                          <a:spcPct val="100000"/>
                        </a:lnSpc>
                        <a:spcBef>
                          <a:spcPts val="0"/>
                        </a:spcBef>
                        <a:spcAft>
                          <a:spcPts val="0"/>
                        </a:spcAft>
                      </a:pPr>
                      <a:r>
                        <a:rPr lang="en-US" sz="1200" b="0" kern="1200">
                          <a:solidFill>
                            <a:schemeClr val="tx1"/>
                          </a:solidFill>
                          <a:latin typeface="+mn-lt"/>
                          <a:ea typeface="Verdana" panose="020B0604030504040204" pitchFamily="34" charset="0"/>
                          <a:cs typeface="Verdan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0000"/>
                        </a:lnSpc>
                        <a:spcBef>
                          <a:spcPts val="0"/>
                        </a:spcBef>
                        <a:spcAft>
                          <a:spcPts val="0"/>
                        </a:spcAft>
                      </a:pPr>
                      <a:r>
                        <a:rPr lang="en-US" sz="1200" b="0" kern="1200">
                          <a:solidFill>
                            <a:schemeClr val="tx1"/>
                          </a:solidFill>
                          <a:latin typeface="+mn-lt"/>
                          <a:ea typeface="Verdana" panose="020B0604030504040204" pitchFamily="34" charset="0"/>
                          <a:cs typeface="Verdan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0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0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(50,000)</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0000"/>
                        </a:lnSpc>
                        <a:spcBef>
                          <a:spcPts val="0"/>
                        </a:spcBef>
                        <a:spcAft>
                          <a:spcPts val="0"/>
                        </a:spcAft>
                      </a:pPr>
                      <a:r>
                        <a:rPr lang="en-US" sz="1200" b="1" kern="1200" dirty="0">
                          <a:solidFill>
                            <a:srgbClr val="2763E9"/>
                          </a:solidFill>
                          <a:latin typeface="+mn-lt"/>
                          <a:ea typeface="Verdana" panose="020B0604030504040204" pitchFamily="34" charset="0"/>
                          <a:cs typeface="Verdana" panose="020B0604030504040204" pitchFamily="34" charset="0"/>
                        </a:rPr>
                        <a:t> Expense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101450015"/>
                  </a:ext>
                </a:extLst>
              </a:tr>
              <a:tr h="150620">
                <a:tc>
                  <a:txBody>
                    <a:bodyPr/>
                    <a:lstStyle/>
                    <a:p>
                      <a:pPr marL="0" marR="0">
                        <a:lnSpc>
                          <a:spcPct val="100000"/>
                        </a:lnSpc>
                        <a:spcBef>
                          <a:spcPts val="0"/>
                        </a:spcBef>
                        <a:spcAft>
                          <a:spcPts val="0"/>
                        </a:spcAft>
                      </a:pPr>
                      <a:r>
                        <a:rPr lang="en-US" sz="1200" b="1" kern="1200">
                          <a:solidFill>
                            <a:schemeClr val="tx1"/>
                          </a:solidFill>
                          <a:latin typeface="+mn-lt"/>
                          <a:ea typeface="Verdana" panose="020B0604030504040204" pitchFamily="34" charset="0"/>
                          <a:cs typeface="Verdana" panose="020B0604030504040204" pitchFamily="34" charset="0"/>
                        </a:rPr>
                        <a:t>          6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050" dirty="0">
                          <a:solidFill>
                            <a:schemeClr val="tx1"/>
                          </a:solidFill>
                          <a:effectLst/>
                          <a:latin typeface="+mn-lt"/>
                          <a:ea typeface="Tahoma" panose="020B0604030504040204" pitchFamily="34" charset="0"/>
                          <a:cs typeface="Tahom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0000"/>
                        </a:lnSpc>
                        <a:spcBef>
                          <a:spcPts val="0"/>
                        </a:spcBef>
                        <a:spcAft>
                          <a:spcPts val="0"/>
                        </a:spcAft>
                      </a:pPr>
                      <a:r>
                        <a:rPr lang="en-US" sz="1200" b="0" kern="1200">
                          <a:solidFill>
                            <a:schemeClr val="tx1"/>
                          </a:solidFill>
                          <a:latin typeface="+mn-lt"/>
                          <a:ea typeface="Verdana" panose="020B0604030504040204" pitchFamily="34" charset="0"/>
                          <a:cs typeface="Verdana" panose="020B0604030504040204" pitchFamily="34" charset="0"/>
                        </a:rPr>
                        <a:t>         (4,000)</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a:lnSpc>
                          <a:spcPct val="100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algn="ctr">
                        <a:lnSpc>
                          <a:spcPct val="100000"/>
                        </a:lnSpc>
                      </a:pPr>
                      <a:r>
                        <a:rPr lang="en-US" sz="1200" b="0" kern="1200" dirty="0">
                          <a:solidFill>
                            <a:schemeClr val="tx1"/>
                          </a:solidFill>
                          <a:latin typeface="+mn-lt"/>
                          <a:ea typeface="Verdana" panose="020B0604030504040204" pitchFamily="34" charset="0"/>
                          <a:cs typeface="Verdan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a:lnSpc>
                          <a:spcPct val="100000"/>
                        </a:lnSpc>
                        <a:spcBef>
                          <a:spcPts val="0"/>
                        </a:spcBef>
                        <a:spcAft>
                          <a:spcPts val="0"/>
                        </a:spcAft>
                      </a:pPr>
                      <a:r>
                        <a:rPr lang="en-US" sz="1200" b="0" kern="1200">
                          <a:solidFill>
                            <a:schemeClr val="tx1"/>
                          </a:solidFill>
                          <a:latin typeface="+mn-lt"/>
                          <a:ea typeface="Verdana" panose="020B0604030504040204" pitchFamily="34" charset="0"/>
                          <a:cs typeface="Verdan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1200" b="0" kern="1200">
                          <a:solidFill>
                            <a:schemeClr val="tx1"/>
                          </a:solidFill>
                          <a:latin typeface="+mn-lt"/>
                          <a:ea typeface="Verdana" panose="020B0604030504040204" pitchFamily="34" charset="0"/>
                          <a:cs typeface="Verdan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0000"/>
                        </a:lnSpc>
                        <a:spcBef>
                          <a:spcPts val="0"/>
                        </a:spcBef>
                        <a:spcAft>
                          <a:spcPts val="0"/>
                        </a:spcAft>
                      </a:pPr>
                      <a:r>
                        <a:rPr lang="en-US" sz="1200" b="0" kern="1200">
                          <a:solidFill>
                            <a:schemeClr val="tx1"/>
                          </a:solidFill>
                          <a:latin typeface="+mn-lt"/>
                          <a:ea typeface="Verdana" panose="020B0604030504040204" pitchFamily="34" charset="0"/>
                          <a:cs typeface="Verdan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0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0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(4,000)</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0000"/>
                        </a:lnSpc>
                        <a:spcBef>
                          <a:spcPts val="0"/>
                        </a:spcBef>
                        <a:spcAft>
                          <a:spcPts val="0"/>
                        </a:spcAft>
                      </a:pPr>
                      <a:r>
                        <a:rPr lang="en-US" sz="1200" b="1" kern="1200" dirty="0">
                          <a:solidFill>
                            <a:srgbClr val="2763E9"/>
                          </a:solidFill>
                          <a:latin typeface="+mn-lt"/>
                          <a:ea typeface="Verdana" panose="020B0604030504040204" pitchFamily="34" charset="0"/>
                          <a:cs typeface="Verdana" panose="020B0604030504040204" pitchFamily="34" charset="0"/>
                        </a:rPr>
                        <a:t> Dividend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682464874"/>
                  </a:ext>
                </a:extLst>
              </a:tr>
              <a:tr h="105505">
                <a:tc>
                  <a:txBody>
                    <a:bodyPr/>
                    <a:lstStyle/>
                    <a:p>
                      <a:pPr marL="0" marR="0">
                        <a:lnSpc>
                          <a:spcPct val="100000"/>
                        </a:lnSpc>
                        <a:spcBef>
                          <a:spcPts val="0"/>
                        </a:spcBef>
                        <a:spcAft>
                          <a:spcPts val="0"/>
                        </a:spcAft>
                      </a:pPr>
                      <a:r>
                        <a:rPr lang="en-US" sz="1200" b="1" kern="1200">
                          <a:solidFill>
                            <a:schemeClr val="tx1"/>
                          </a:solidFill>
                          <a:latin typeface="+mn-lt"/>
                          <a:ea typeface="Verdana" panose="020B0604030504040204" pitchFamily="34" charset="0"/>
                          <a:cs typeface="Verdana" panose="020B0604030504040204" pitchFamily="34" charset="0"/>
                        </a:rPr>
                        <a:t>          7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050" dirty="0">
                          <a:solidFill>
                            <a:schemeClr val="tx1"/>
                          </a:solidFill>
                          <a:effectLst/>
                          <a:latin typeface="+mn-lt"/>
                          <a:ea typeface="Tahoma" panose="020B0604030504040204" pitchFamily="34" charset="0"/>
                          <a:cs typeface="Tahom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0000"/>
                        </a:lnSpc>
                        <a:spcBef>
                          <a:spcPts val="0"/>
                        </a:spcBef>
                        <a:spcAft>
                          <a:spcPts val="0"/>
                        </a:spcAft>
                      </a:pPr>
                      <a:r>
                        <a:rPr lang="en-US" sz="1200" b="0" u="sng" kern="1200" dirty="0">
                          <a:solidFill>
                            <a:schemeClr val="tx1"/>
                          </a:solidFill>
                          <a:latin typeface="+mn-lt"/>
                          <a:ea typeface="Verdana" panose="020B0604030504040204" pitchFamily="34" charset="0"/>
                          <a:cs typeface="Verdana" panose="020B0604030504040204" pitchFamily="34" charset="0"/>
                        </a:rPr>
                        <a:t> n/a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a:lnSpc>
                          <a:spcPct val="100000"/>
                        </a:lnSpc>
                        <a:spcBef>
                          <a:spcPts val="0"/>
                        </a:spcBef>
                        <a:spcAft>
                          <a:spcPts val="0"/>
                        </a:spcAft>
                      </a:pPr>
                      <a:r>
                        <a:rPr lang="en-US" sz="1200" b="0" u="sng" kern="1200" dirty="0">
                          <a:solidFill>
                            <a:schemeClr val="tx1"/>
                          </a:solidFill>
                          <a:latin typeface="+mn-lt"/>
                          <a:ea typeface="Verdana" panose="020B0604030504040204" pitchFamily="34" charset="0"/>
                          <a:cs typeface="Verdan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algn="ctr">
                        <a:lnSpc>
                          <a:spcPct val="100000"/>
                        </a:lnSpc>
                      </a:pPr>
                      <a:r>
                        <a:rPr lang="en-US" sz="1200" b="0" u="sng" kern="1200" dirty="0">
                          <a:solidFill>
                            <a:schemeClr val="tx1"/>
                          </a:solidFill>
                          <a:latin typeface="+mn-lt"/>
                          <a:ea typeface="Verdana" panose="020B0604030504040204" pitchFamily="34" charset="0"/>
                          <a:cs typeface="Verdana" panose="020B0604030504040204" pitchFamily="34" charset="0"/>
                        </a:rPr>
                        <a:t> n/a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a:lnSpc>
                          <a:spcPct val="100000"/>
                        </a:lnSpc>
                        <a:spcBef>
                          <a:spcPts val="0"/>
                        </a:spcBef>
                        <a:spcAft>
                          <a:spcPts val="0"/>
                        </a:spcAft>
                      </a:pPr>
                      <a:r>
                        <a:rPr lang="en-US" sz="1200" b="0" u="sng" kern="1200" dirty="0">
                          <a:solidFill>
                            <a:schemeClr val="tx1"/>
                          </a:solidFill>
                          <a:latin typeface="+mn-lt"/>
                          <a:ea typeface="Verdana" panose="020B0604030504040204" pitchFamily="34" charset="0"/>
                          <a:cs typeface="Verdan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1200" b="0" u="sng" kern="1200" dirty="0">
                          <a:solidFill>
                            <a:schemeClr val="tx1"/>
                          </a:solidFill>
                          <a:latin typeface="+mn-lt"/>
                          <a:ea typeface="Verdana" panose="020B0604030504040204" pitchFamily="34" charset="0"/>
                          <a:cs typeface="Verdana" panose="020B0604030504040204" pitchFamily="34" charset="0"/>
                        </a:rPr>
                        <a:t> n/a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0000"/>
                        </a:lnSpc>
                        <a:spcBef>
                          <a:spcPts val="0"/>
                        </a:spcBef>
                        <a:spcAft>
                          <a:spcPts val="0"/>
                        </a:spcAft>
                      </a:pPr>
                      <a:r>
                        <a:rPr lang="en-US" sz="1200" b="0" u="sng" kern="1200">
                          <a:solidFill>
                            <a:schemeClr val="tx1"/>
                          </a:solidFill>
                          <a:latin typeface="+mn-lt"/>
                          <a:ea typeface="Verdana" panose="020B0604030504040204" pitchFamily="34" charset="0"/>
                          <a:cs typeface="Verdan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1200" b="0" u="sng" kern="1200" dirty="0">
                          <a:solidFill>
                            <a:schemeClr val="tx1"/>
                          </a:solidFill>
                          <a:latin typeface="+mn-lt"/>
                          <a:ea typeface="Verdana" panose="020B0604030504040204" pitchFamily="34" charset="0"/>
                          <a:cs typeface="Verdana" panose="020B0604030504040204" pitchFamily="34" charset="0"/>
                        </a:rPr>
                        <a:t> n/a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0000"/>
                        </a:lnSpc>
                        <a:spcBef>
                          <a:spcPts val="0"/>
                        </a:spcBef>
                        <a:spcAft>
                          <a:spcPts val="0"/>
                        </a:spcAft>
                      </a:pPr>
                      <a:r>
                        <a:rPr lang="en-US" sz="1200" b="0" u="sng" kern="1200" dirty="0">
                          <a:solidFill>
                            <a:schemeClr val="tx1"/>
                          </a:solidFill>
                          <a:latin typeface="+mn-lt"/>
                          <a:ea typeface="Verdana" panose="020B0604030504040204" pitchFamily="34" charset="0"/>
                          <a:cs typeface="Verdan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0000"/>
                        </a:lnSpc>
                        <a:spcBef>
                          <a:spcPts val="0"/>
                        </a:spcBef>
                        <a:spcAft>
                          <a:spcPts val="0"/>
                        </a:spcAft>
                      </a:pPr>
                      <a:r>
                        <a:rPr lang="en-US" sz="1200" b="0" u="sng" kern="1200" dirty="0">
                          <a:solidFill>
                            <a:schemeClr val="tx1"/>
                          </a:solidFill>
                          <a:latin typeface="+mn-lt"/>
                          <a:ea typeface="Verdana" panose="020B0604030504040204" pitchFamily="34" charset="0"/>
                          <a:cs typeface="Verdana" panose="020B0604030504040204" pitchFamily="34" charset="0"/>
                        </a:rPr>
                        <a:t> n/a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0000"/>
                        </a:lnSpc>
                        <a:spcBef>
                          <a:spcPts val="0"/>
                        </a:spcBef>
                        <a:spcAft>
                          <a:spcPts val="0"/>
                        </a:spcAft>
                      </a:pPr>
                      <a:r>
                        <a:rPr lang="en-US" sz="1050" dirty="0">
                          <a:solidFill>
                            <a:schemeClr val="tx1"/>
                          </a:solidFill>
                          <a:effectLst/>
                          <a:latin typeface="+mn-lt"/>
                          <a:ea typeface="Tahoma" panose="020B0604030504040204" pitchFamily="34" charset="0"/>
                          <a:cs typeface="Tahom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805661748"/>
                  </a:ext>
                </a:extLst>
              </a:tr>
              <a:tr h="316515">
                <a:tc>
                  <a:txBody>
                    <a:bodyPr/>
                    <a:lstStyle/>
                    <a:p>
                      <a:pPr marL="0" marR="0">
                        <a:lnSpc>
                          <a:spcPct val="100000"/>
                        </a:lnSpc>
                        <a:spcBef>
                          <a:spcPts val="0"/>
                        </a:spcBef>
                        <a:spcAft>
                          <a:spcPts val="0"/>
                        </a:spcAft>
                      </a:pPr>
                      <a:r>
                        <a:rPr lang="en-US" sz="1200" b="1" kern="1200" dirty="0">
                          <a:solidFill>
                            <a:schemeClr val="tx1"/>
                          </a:solidFill>
                          <a:latin typeface="+mn-lt"/>
                          <a:ea typeface="Verdana" panose="020B0604030504040204" pitchFamily="34" charset="0"/>
                          <a:cs typeface="Verdan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0000"/>
                        </a:lnSpc>
                        <a:spcBef>
                          <a:spcPts val="0"/>
                        </a:spcBef>
                        <a:spcAft>
                          <a:spcPts val="0"/>
                        </a:spcAft>
                      </a:pPr>
                      <a:r>
                        <a:rPr lang="en-US" sz="1050" u="dbl" baseline="0" dirty="0">
                          <a:solidFill>
                            <a:schemeClr val="tx1"/>
                          </a:solidFill>
                          <a:effectLst/>
                          <a:latin typeface="+mn-lt"/>
                          <a:ea typeface="Tahoma" panose="020B0604030504040204" pitchFamily="34" charset="0"/>
                          <a:cs typeface="Tahom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63E9"/>
                    </a:solidFill>
                  </a:tcPr>
                </a:tc>
                <a:tc>
                  <a:txBody>
                    <a:bodyPr/>
                    <a:lstStyle/>
                    <a:p>
                      <a:pPr marL="0" marR="0" algn="ctr">
                        <a:lnSpc>
                          <a:spcPct val="100000"/>
                        </a:lnSpc>
                        <a:spcBef>
                          <a:spcPts val="0"/>
                        </a:spcBef>
                        <a:spcAft>
                          <a:spcPts val="0"/>
                        </a:spcAft>
                      </a:pPr>
                      <a:r>
                        <a:rPr lang="en-US" sz="1200" b="1" u="sng" kern="1200" dirty="0">
                          <a:solidFill>
                            <a:schemeClr val="bg2"/>
                          </a:solidFill>
                          <a:latin typeface="+mn-lt"/>
                          <a:ea typeface="Verdana" panose="020B0604030504040204" pitchFamily="34" charset="0"/>
                          <a:cs typeface="Verdana" panose="020B0604030504040204" pitchFamily="34" charset="0"/>
                        </a:rPr>
                        <a:t> $     51,000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a:lnSpc>
                          <a:spcPct val="100000"/>
                        </a:lnSpc>
                        <a:spcBef>
                          <a:spcPts val="0"/>
                        </a:spcBef>
                        <a:spcAft>
                          <a:spcPts val="0"/>
                        </a:spcAft>
                      </a:pPr>
                      <a:r>
                        <a:rPr lang="en-US" sz="1200" b="1" u="sng" kern="1200" dirty="0">
                          <a:solidFill>
                            <a:schemeClr val="bg2"/>
                          </a:solidFill>
                          <a:latin typeface="+mn-lt"/>
                          <a:ea typeface="Verdana" panose="020B0604030504040204" pitchFamily="34" charset="0"/>
                          <a:cs typeface="Verdana" panose="020B0604030504040204" pitchFamily="34" charset="0"/>
                        </a:rPr>
                        <a:t> +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algn="ctr">
                        <a:lnSpc>
                          <a:spcPct val="100000"/>
                        </a:lnSpc>
                      </a:pPr>
                      <a:r>
                        <a:rPr lang="en-US" sz="1200" b="1" u="sng" kern="1200" dirty="0">
                          <a:solidFill>
                            <a:schemeClr val="bg2"/>
                          </a:solidFill>
                          <a:latin typeface="+mn-lt"/>
                          <a:ea typeface="Verdana" panose="020B0604030504040204" pitchFamily="34" charset="0"/>
                          <a:cs typeface="Verdana" panose="020B0604030504040204" pitchFamily="34" charset="0"/>
                        </a:rPr>
                        <a:t> $    500,000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DBD"/>
                    </a:solidFill>
                  </a:tcPr>
                </a:tc>
                <a:tc>
                  <a:txBody>
                    <a:bodyPr/>
                    <a:lstStyle/>
                    <a:p>
                      <a:pPr marL="0" marR="0" algn="ctr">
                        <a:lnSpc>
                          <a:spcPct val="100000"/>
                        </a:lnSpc>
                        <a:spcBef>
                          <a:spcPts val="0"/>
                        </a:spcBef>
                        <a:spcAft>
                          <a:spcPts val="0"/>
                        </a:spcAft>
                      </a:pPr>
                      <a:r>
                        <a:rPr lang="en-US" sz="1200" b="1" u="sng" kern="1200" dirty="0">
                          <a:solidFill>
                            <a:schemeClr val="bg2"/>
                          </a:solidFill>
                          <a:latin typeface="+mn-lt"/>
                          <a:ea typeface="Verdana" panose="020B0604030504040204" pitchFamily="34" charset="0"/>
                          <a:cs typeface="Verdana" panose="020B0604030504040204" pitchFamily="34" charset="0"/>
                        </a:rPr>
                        <a:t> =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1200" b="1" u="sng" kern="1200" dirty="0">
                          <a:solidFill>
                            <a:schemeClr val="bg2"/>
                          </a:solidFill>
                          <a:latin typeface="+mn-lt"/>
                          <a:ea typeface="Verdana" panose="020B0604030504040204" pitchFamily="34" charset="0"/>
                          <a:cs typeface="Verdana" panose="020B0604030504040204" pitchFamily="34" charset="0"/>
                        </a:rPr>
                        <a:t> $    400,000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0000"/>
                        </a:lnSpc>
                        <a:spcBef>
                          <a:spcPts val="0"/>
                        </a:spcBef>
                        <a:spcAft>
                          <a:spcPts val="0"/>
                        </a:spcAft>
                      </a:pPr>
                      <a:r>
                        <a:rPr lang="en-US" sz="1200" b="1" u="sng" kern="1200" dirty="0">
                          <a:solidFill>
                            <a:schemeClr val="bg2"/>
                          </a:solidFill>
                          <a:latin typeface="+mn-lt"/>
                          <a:ea typeface="Verdana" panose="020B0604030504040204" pitchFamily="34" charset="0"/>
                          <a:cs typeface="Verdana" panose="020B0604030504040204" pitchFamily="34" charset="0"/>
                        </a:rPr>
                        <a:t> +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1200" b="1" u="sng" kern="1200" dirty="0">
                          <a:solidFill>
                            <a:schemeClr val="bg2"/>
                          </a:solidFill>
                          <a:latin typeface="+mn-lt"/>
                          <a:ea typeface="Verdana" panose="020B0604030504040204" pitchFamily="34" charset="0"/>
                          <a:cs typeface="Verdana" panose="020B0604030504040204" pitchFamily="34" charset="0"/>
                        </a:rPr>
                        <a:t> $    120,000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0000"/>
                        </a:lnSpc>
                        <a:spcBef>
                          <a:spcPts val="0"/>
                        </a:spcBef>
                        <a:spcAft>
                          <a:spcPts val="0"/>
                        </a:spcAft>
                      </a:pPr>
                      <a:r>
                        <a:rPr lang="en-US" sz="1200" b="1" u="sng" kern="1200" dirty="0">
                          <a:solidFill>
                            <a:schemeClr val="bg2"/>
                          </a:solidFill>
                          <a:latin typeface="+mn-lt"/>
                          <a:ea typeface="Verdana" panose="020B0604030504040204" pitchFamily="34" charset="0"/>
                          <a:cs typeface="Verdana" panose="020B0604030504040204" pitchFamily="34" charset="0"/>
                        </a:rPr>
                        <a:t> +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0000"/>
                        </a:lnSpc>
                        <a:spcBef>
                          <a:spcPts val="0"/>
                        </a:spcBef>
                        <a:spcAft>
                          <a:spcPts val="0"/>
                        </a:spcAft>
                      </a:pPr>
                      <a:r>
                        <a:rPr lang="en-US" sz="1200" b="1" u="sng" kern="1200" dirty="0">
                          <a:solidFill>
                            <a:schemeClr val="bg2"/>
                          </a:solidFill>
                          <a:latin typeface="+mn-lt"/>
                          <a:ea typeface="Verdana" panose="020B0604030504040204" pitchFamily="34" charset="0"/>
                          <a:cs typeface="Verdana" panose="020B0604030504040204" pitchFamily="34" charset="0"/>
                        </a:rPr>
                        <a:t> $   31,000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0000"/>
                        </a:lnSpc>
                        <a:spcBef>
                          <a:spcPts val="0"/>
                        </a:spcBef>
                        <a:spcAft>
                          <a:spcPts val="0"/>
                        </a:spcAft>
                      </a:pPr>
                      <a:r>
                        <a:rPr lang="en-US" sz="1050" u="dbl" baseline="0" dirty="0">
                          <a:solidFill>
                            <a:schemeClr val="tx1"/>
                          </a:solidFill>
                          <a:effectLst/>
                          <a:latin typeface="+mn-lt"/>
                          <a:ea typeface="Tahoma" panose="020B0604030504040204" pitchFamily="34" charset="0"/>
                          <a:cs typeface="Tahoma" panose="020B0604030504040204" pitchFamily="34" charset="0"/>
                        </a:rPr>
                        <a:t> </a:t>
                      </a:r>
                    </a:p>
                  </a:txBody>
                  <a:tcPr marL="44371" marR="4437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369407407"/>
                  </a:ext>
                </a:extLst>
              </a:tr>
            </a:tbl>
          </a:graphicData>
        </a:graphic>
      </p:graphicFrame>
    </p:spTree>
    <p:extLst>
      <p:ext uri="{BB962C8B-B14F-4D97-AF65-F5344CB8AC3E}">
        <p14:creationId xmlns:p14="http://schemas.microsoft.com/office/powerpoint/2010/main" val="5468662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1B8BF79-AEF9-4EA5-AAA9-66A09CE3D822}"/>
              </a:ext>
            </a:extLst>
          </p:cNvPr>
          <p:cNvSpPr>
            <a:spLocks noGrp="1"/>
          </p:cNvSpPr>
          <p:nvPr>
            <p:ph type="title"/>
          </p:nvPr>
        </p:nvSpPr>
        <p:spPr/>
        <p:txBody>
          <a:bodyPr/>
          <a:lstStyle/>
          <a:p>
            <a:r>
              <a:rPr lang="en-US" smtClean="0"/>
              <a:t>Preparing Financial Statements: Income Statement</a:t>
            </a:r>
            <a:endParaRPr lang="en-US" dirty="0"/>
          </a:p>
        </p:txBody>
      </p:sp>
      <p:sp>
        <p:nvSpPr>
          <p:cNvPr id="3" name="Content Placeholder 2">
            <a:extLst>
              <a:ext uri="{FF2B5EF4-FFF2-40B4-BE49-F238E27FC236}">
                <a16:creationId xmlns:a16="http://schemas.microsoft.com/office/drawing/2014/main" xmlns="" id="{21F2EC74-BD65-472F-9B55-494746FD90F0}"/>
              </a:ext>
            </a:extLst>
          </p:cNvPr>
          <p:cNvSpPr>
            <a:spLocks noGrp="1"/>
          </p:cNvSpPr>
          <p:nvPr>
            <p:ph idx="1"/>
          </p:nvPr>
        </p:nvSpPr>
        <p:spPr>
          <a:xfrm>
            <a:off x="457200" y="1600200"/>
            <a:ext cx="8229600" cy="4343399"/>
          </a:xfrm>
        </p:spPr>
        <p:txBody>
          <a:bodyPr/>
          <a:lstStyle/>
          <a:p>
            <a:r>
              <a:rPr lang="en-US" sz="2000" dirty="0" smtClean="0"/>
              <a:t>The top two lines of this income statement illustrate the </a:t>
            </a:r>
            <a:r>
              <a:rPr lang="en-US" sz="2000" b="1" dirty="0" smtClean="0">
                <a:solidFill>
                  <a:schemeClr val="bg2"/>
                </a:solidFill>
              </a:rPr>
              <a:t>matching concept</a:t>
            </a:r>
            <a:r>
              <a:rPr lang="en-US" sz="2000" dirty="0" smtClean="0"/>
              <a:t>, where the revenues are matched to expenses. Since revenues exceeded expenses, the result is </a:t>
            </a:r>
            <a:r>
              <a:rPr lang="en-US" sz="2000" b="1" dirty="0" smtClean="0">
                <a:solidFill>
                  <a:schemeClr val="bg2"/>
                </a:solidFill>
              </a:rPr>
              <a:t>net income</a:t>
            </a:r>
            <a:r>
              <a:rPr lang="en-US" sz="2000" dirty="0" smtClean="0"/>
              <a:t>. On the other hand, if expenses had exceeded the revenues, then the result would have been a </a:t>
            </a:r>
            <a:r>
              <a:rPr lang="en-US" sz="2000" b="1" dirty="0" smtClean="0">
                <a:solidFill>
                  <a:schemeClr val="bg2"/>
                </a:solidFill>
              </a:rPr>
              <a:t>net loss</a:t>
            </a:r>
            <a:r>
              <a:rPr lang="en-US" sz="2000" dirty="0" smtClean="0"/>
              <a:t>.</a:t>
            </a:r>
          </a:p>
          <a:p>
            <a:r>
              <a:rPr lang="en-US" sz="2000" dirty="0" smtClean="0"/>
              <a:t>Income is measured for a span of time called an </a:t>
            </a:r>
            <a:r>
              <a:rPr lang="en-US" sz="2000" b="1" dirty="0" smtClean="0">
                <a:solidFill>
                  <a:schemeClr val="bg2"/>
                </a:solidFill>
              </a:rPr>
              <a:t>accounting period</a:t>
            </a:r>
            <a:r>
              <a:rPr lang="en-US" sz="2000" dirty="0" smtClean="0"/>
              <a:t>. This is shown in the heading as one year.</a:t>
            </a:r>
          </a:p>
          <a:p>
            <a:endParaRPr lang="en-US" dirty="0" smtClean="0"/>
          </a:p>
          <a:p>
            <a:endParaRPr lang="en-US" dirty="0"/>
          </a:p>
        </p:txBody>
      </p:sp>
      <p:sp>
        <p:nvSpPr>
          <p:cNvPr id="4" name="Slide Number Placeholder 3">
            <a:extLst>
              <a:ext uri="{FF2B5EF4-FFF2-40B4-BE49-F238E27FC236}">
                <a16:creationId xmlns:a16="http://schemas.microsoft.com/office/drawing/2014/main" xmlns="" id="{248B0A27-0196-4DFF-A84A-D81B35780023}"/>
              </a:ext>
            </a:extLst>
          </p:cNvPr>
          <p:cNvSpPr>
            <a:spLocks noGrp="1"/>
          </p:cNvSpPr>
          <p:nvPr>
            <p:ph type="sldNum" sz="quarter" idx="11"/>
          </p:nvPr>
        </p:nvSpPr>
        <p:spPr/>
        <p:txBody>
          <a:bodyPr/>
          <a:lstStyle/>
          <a:p>
            <a:r>
              <a:rPr lang="en-US" smtClean="0"/>
              <a:t>  1-</a:t>
            </a:r>
            <a:fld id="{C1C1BC54-8EE2-4145-ADFC-9ED8DE651561}" type="slidenum">
              <a:rPr lang="en-US" smtClean="0"/>
              <a:pPr/>
              <a:t>45</a:t>
            </a:fld>
            <a:endParaRPr lang="en-US" dirty="0"/>
          </a:p>
        </p:txBody>
      </p:sp>
      <p:graphicFrame>
        <p:nvGraphicFramePr>
          <p:cNvPr id="5" name="Table 4">
            <a:extLst>
              <a:ext uri="{FF2B5EF4-FFF2-40B4-BE49-F238E27FC236}">
                <a16:creationId xmlns:a16="http://schemas.microsoft.com/office/drawing/2014/main" xmlns="" id="{3E1CD7BE-9DD3-4E9C-8AA5-04487126827D}"/>
              </a:ext>
            </a:extLst>
          </p:cNvPr>
          <p:cNvGraphicFramePr>
            <a:graphicFrameLocks noGrp="1"/>
          </p:cNvGraphicFramePr>
          <p:nvPr>
            <p:extLst>
              <p:ext uri="{D42A27DB-BD31-4B8C-83A1-F6EECF244321}">
                <p14:modId xmlns:p14="http://schemas.microsoft.com/office/powerpoint/2010/main" val="254451096"/>
              </p:ext>
            </p:extLst>
          </p:nvPr>
        </p:nvGraphicFramePr>
        <p:xfrm>
          <a:off x="838200" y="4030535"/>
          <a:ext cx="7614286" cy="1989429"/>
        </p:xfrm>
        <a:graphic>
          <a:graphicData uri="http://schemas.openxmlformats.org/drawingml/2006/table">
            <a:tbl>
              <a:tblPr firstRow="1" firstCol="1" bandRow="1">
                <a:tableStyleId>{5C22544A-7EE6-4342-B048-85BDC9FD1C3A}</a:tableStyleId>
              </a:tblPr>
              <a:tblGrid>
                <a:gridCol w="5424556">
                  <a:extLst>
                    <a:ext uri="{9D8B030D-6E8A-4147-A177-3AD203B41FA5}">
                      <a16:colId xmlns:a16="http://schemas.microsoft.com/office/drawing/2014/main" xmlns="" val="2101103499"/>
                    </a:ext>
                  </a:extLst>
                </a:gridCol>
                <a:gridCol w="1517881">
                  <a:extLst>
                    <a:ext uri="{9D8B030D-6E8A-4147-A177-3AD203B41FA5}">
                      <a16:colId xmlns:a16="http://schemas.microsoft.com/office/drawing/2014/main" xmlns="" val="2178848999"/>
                    </a:ext>
                  </a:extLst>
                </a:gridCol>
                <a:gridCol w="671849">
                  <a:extLst>
                    <a:ext uri="{9D8B030D-6E8A-4147-A177-3AD203B41FA5}">
                      <a16:colId xmlns:a16="http://schemas.microsoft.com/office/drawing/2014/main" xmlns="" val="2676341915"/>
                    </a:ext>
                  </a:extLst>
                </a:gridCol>
              </a:tblGrid>
              <a:tr h="0">
                <a:tc gridSpan="3">
                  <a:txBody>
                    <a:bodyPr/>
                    <a:lstStyle/>
                    <a:p>
                      <a:pPr marL="0" marR="0" algn="ctr">
                        <a:lnSpc>
                          <a:spcPct val="107000"/>
                        </a:lnSpc>
                        <a:spcBef>
                          <a:spcPts val="0"/>
                        </a:spcBef>
                        <a:spcAft>
                          <a:spcPts val="0"/>
                        </a:spcAft>
                      </a:pPr>
                      <a:r>
                        <a:rPr lang="en-US" sz="1800" b="1" kern="1200" dirty="0">
                          <a:solidFill>
                            <a:schemeClr val="tx1"/>
                          </a:solidFill>
                          <a:latin typeface="+mn-lt"/>
                          <a:ea typeface="Verdana" panose="020B0604030504040204" pitchFamily="34" charset="0"/>
                          <a:cs typeface="Verdana" panose="020B0604030504040204" pitchFamily="34" charset="0"/>
                        </a:rPr>
                        <a:t>RUSTIC CAMP SITES</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4291718037"/>
                  </a:ext>
                </a:extLst>
              </a:tr>
              <a:tr h="0">
                <a:tc gridSpan="3">
                  <a:txBody>
                    <a:bodyPr/>
                    <a:lstStyle/>
                    <a:p>
                      <a:pPr marL="0" marR="0" algn="ctr">
                        <a:lnSpc>
                          <a:spcPct val="107000"/>
                        </a:lnSpc>
                        <a:spcBef>
                          <a:spcPts val="0"/>
                        </a:spcBef>
                        <a:spcAft>
                          <a:spcPts val="0"/>
                        </a:spcAft>
                      </a:pPr>
                      <a:r>
                        <a:rPr lang="en-US" sz="1800" b="1" kern="1200" dirty="0">
                          <a:solidFill>
                            <a:schemeClr val="tx1"/>
                          </a:solidFill>
                          <a:latin typeface="+mn-lt"/>
                          <a:ea typeface="Verdana" panose="020B0604030504040204" pitchFamily="34" charset="0"/>
                          <a:cs typeface="Verdana" panose="020B0604030504040204" pitchFamily="34" charset="0"/>
                        </a:rPr>
                        <a:t>Income Statement</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3545407214"/>
                  </a:ext>
                </a:extLst>
              </a:tr>
              <a:tr h="161925">
                <a:tc gridSpan="3">
                  <a:txBody>
                    <a:bodyPr/>
                    <a:lstStyle/>
                    <a:p>
                      <a:pPr marL="0" marR="0" algn="ctr">
                        <a:lnSpc>
                          <a:spcPct val="107000"/>
                        </a:lnSpc>
                        <a:spcBef>
                          <a:spcPts val="0"/>
                        </a:spcBef>
                        <a:spcAft>
                          <a:spcPts val="0"/>
                        </a:spcAft>
                      </a:pPr>
                      <a:r>
                        <a:rPr lang="en-US" sz="1800" b="1" kern="1200" dirty="0">
                          <a:solidFill>
                            <a:schemeClr val="tx1"/>
                          </a:solidFill>
                          <a:latin typeface="+mn-lt"/>
                          <a:ea typeface="Verdana" panose="020B0604030504040204" pitchFamily="34" charset="0"/>
                          <a:cs typeface="Verdana" panose="020B0604030504040204" pitchFamily="34" charset="0"/>
                        </a:rPr>
                        <a:t>For the Year Ended December 31, Year 1</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3222066433"/>
                  </a:ext>
                </a:extLst>
              </a:tr>
              <a:tr h="161925">
                <a:tc>
                  <a:txBody>
                    <a:bodyPr/>
                    <a:lstStyle/>
                    <a:p>
                      <a:pPr marL="0" marR="0">
                        <a:lnSpc>
                          <a:spcPct val="107000"/>
                        </a:lnSpc>
                        <a:spcBef>
                          <a:spcPts val="0"/>
                        </a:spcBef>
                        <a:spcAft>
                          <a:spcPts val="0"/>
                        </a:spcAft>
                      </a:pPr>
                      <a:r>
                        <a:rPr lang="en-US" sz="1800" b="1" kern="1200" dirty="0">
                          <a:solidFill>
                            <a:schemeClr val="tx1"/>
                          </a:solidFill>
                          <a:latin typeface="+mn-lt"/>
                          <a:ea typeface="Verdana" panose="020B0604030504040204" pitchFamily="34" charset="0"/>
                          <a:cs typeface="Verdana" panose="020B0604030504040204" pitchFamily="34" charset="0"/>
                        </a:rPr>
                        <a:t>Rental revenue (asset increases)</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800" b="0" kern="1200" dirty="0">
                          <a:solidFill>
                            <a:schemeClr val="tx1"/>
                          </a:solidFill>
                          <a:latin typeface="+mn-lt"/>
                          <a:ea typeface="Verdana" panose="020B0604030504040204" pitchFamily="34" charset="0"/>
                          <a:cs typeface="Verdana" panose="020B0604030504040204" pitchFamily="34" charset="0"/>
                        </a:rPr>
                        <a:t> $      85,000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400" dirty="0">
                          <a:solidFill>
                            <a:schemeClr val="tx1"/>
                          </a:solidFill>
                          <a:effectLst/>
                          <a:latin typeface="+mn-lt"/>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276134535"/>
                  </a:ext>
                </a:extLst>
              </a:tr>
              <a:tr h="161925">
                <a:tc>
                  <a:txBody>
                    <a:bodyPr/>
                    <a:lstStyle/>
                    <a:p>
                      <a:pPr marL="0" marR="0">
                        <a:lnSpc>
                          <a:spcPct val="107000"/>
                        </a:lnSpc>
                        <a:spcBef>
                          <a:spcPts val="0"/>
                        </a:spcBef>
                        <a:spcAft>
                          <a:spcPts val="0"/>
                        </a:spcAft>
                      </a:pPr>
                      <a:r>
                        <a:rPr lang="en-US" sz="1800" b="1" kern="1200" dirty="0">
                          <a:solidFill>
                            <a:schemeClr val="tx1"/>
                          </a:solidFill>
                          <a:latin typeface="+mn-lt"/>
                          <a:ea typeface="Verdana" panose="020B0604030504040204" pitchFamily="34" charset="0"/>
                          <a:cs typeface="Verdana" panose="020B0604030504040204" pitchFamily="34" charset="0"/>
                        </a:rPr>
                        <a:t>Operating expenses (asset decreases)</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800" b="0" kern="1200" dirty="0">
                          <a:solidFill>
                            <a:schemeClr val="tx1"/>
                          </a:solidFill>
                          <a:latin typeface="+mn-lt"/>
                          <a:ea typeface="Verdana" panose="020B0604030504040204" pitchFamily="34" charset="0"/>
                          <a:cs typeface="Verdana" panose="020B0604030504040204" pitchFamily="34" charset="0"/>
                        </a:rPr>
                        <a:t>        (50,000)</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400" dirty="0">
                          <a:solidFill>
                            <a:schemeClr val="tx1"/>
                          </a:solidFill>
                          <a:effectLst/>
                          <a:latin typeface="+mn-lt"/>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332007363"/>
                  </a:ext>
                </a:extLst>
              </a:tr>
              <a:tr h="171450">
                <a:tc>
                  <a:txBody>
                    <a:bodyPr/>
                    <a:lstStyle/>
                    <a:p>
                      <a:pPr marL="0" marR="0">
                        <a:lnSpc>
                          <a:spcPct val="107000"/>
                        </a:lnSpc>
                        <a:spcBef>
                          <a:spcPts val="0"/>
                        </a:spcBef>
                        <a:spcAft>
                          <a:spcPts val="0"/>
                        </a:spcAft>
                      </a:pPr>
                      <a:r>
                        <a:rPr lang="en-US" sz="1800" b="1" kern="1200" dirty="0">
                          <a:solidFill>
                            <a:schemeClr val="tx1"/>
                          </a:solidFill>
                          <a:latin typeface="+mn-lt"/>
                          <a:ea typeface="Verdana" panose="020B0604030504040204" pitchFamily="34" charset="0"/>
                          <a:cs typeface="Verdana" panose="020B0604030504040204" pitchFamily="34" charset="0"/>
                        </a:rPr>
                        <a:t>Net income</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800" b="0" kern="1200" dirty="0">
                          <a:solidFill>
                            <a:schemeClr val="tx1"/>
                          </a:solidFill>
                          <a:latin typeface="+mn-lt"/>
                          <a:ea typeface="Verdana" panose="020B0604030504040204" pitchFamily="34" charset="0"/>
                          <a:cs typeface="Verdana" panose="020B0604030504040204" pitchFamily="34" charset="0"/>
                        </a:rPr>
                        <a:t> $      35,000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400" dirty="0">
                          <a:solidFill>
                            <a:schemeClr val="tx1"/>
                          </a:solidFill>
                          <a:effectLst/>
                          <a:latin typeface="+mn-lt"/>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975622620"/>
                  </a:ext>
                </a:extLst>
              </a:tr>
              <a:tr h="171450">
                <a:tc>
                  <a:txBody>
                    <a:bodyPr/>
                    <a:lstStyle/>
                    <a:p>
                      <a:pPr marL="0" marR="0">
                        <a:lnSpc>
                          <a:spcPct val="107000"/>
                        </a:lnSpc>
                        <a:spcBef>
                          <a:spcPts val="0"/>
                        </a:spcBef>
                        <a:spcAft>
                          <a:spcPts val="0"/>
                        </a:spcAft>
                      </a:pPr>
                      <a:r>
                        <a:rPr lang="en-US" sz="1400" dirty="0">
                          <a:solidFill>
                            <a:schemeClr val="tx1"/>
                          </a:solidFill>
                          <a:effectLst/>
                          <a:latin typeface="+mn-lt"/>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400" dirty="0">
                          <a:solidFill>
                            <a:schemeClr val="tx1"/>
                          </a:solidFill>
                          <a:effectLst/>
                          <a:latin typeface="+mn-lt"/>
                          <a:ea typeface="Tahoma" panose="020B0604030504040204" pitchFamily="34" charset="0"/>
                          <a:cs typeface="Tahoma" panose="020B0604030504040204" pitchFamily="34" charset="0"/>
                        </a:rPr>
                        <a:t> </a:t>
                      </a:r>
                    </a:p>
                  </a:txBody>
                  <a:tcPr marL="68580" marR="6858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400" dirty="0">
                          <a:solidFill>
                            <a:schemeClr val="tx1"/>
                          </a:solidFill>
                          <a:effectLst/>
                          <a:latin typeface="+mn-lt"/>
                          <a:ea typeface="Tahoma" panose="020B0604030504040204" pitchFamily="34" charset="0"/>
                          <a:cs typeface="Tahoma" panose="020B0604030504040204" pitchFamily="34" charset="0"/>
                        </a:rPr>
                        <a:t> </a:t>
                      </a:r>
                    </a:p>
                  </a:txBody>
                  <a:tcPr marL="68580" marR="68580" marT="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4128233773"/>
                  </a:ext>
                </a:extLst>
              </a:tr>
            </a:tbl>
          </a:graphicData>
        </a:graphic>
      </p:graphicFrame>
      <p:sp>
        <p:nvSpPr>
          <p:cNvPr id="7" name="Rectangle 4">
            <a:extLst>
              <a:ext uri="{FF2B5EF4-FFF2-40B4-BE49-F238E27FC236}">
                <a16:creationId xmlns:a16="http://schemas.microsoft.com/office/drawing/2014/main" xmlns="" id="{9E543155-DBA1-4B92-B6DB-55250EA1DA43}"/>
              </a:ext>
            </a:extLst>
          </p:cNvPr>
          <p:cNvSpPr>
            <a:spLocks noChangeArrowheads="1"/>
          </p:cNvSpPr>
          <p:nvPr/>
        </p:nvSpPr>
        <p:spPr bwMode="auto">
          <a:xfrm>
            <a:off x="609600" y="4191476"/>
            <a:ext cx="1021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3356169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D6D4A8F-EE0D-48CC-86AD-BF6DBDAAFD0D}"/>
              </a:ext>
            </a:extLst>
          </p:cNvPr>
          <p:cNvSpPr>
            <a:spLocks noGrp="1"/>
          </p:cNvSpPr>
          <p:nvPr>
            <p:ph type="title"/>
          </p:nvPr>
        </p:nvSpPr>
        <p:spPr>
          <a:xfrm>
            <a:off x="685800" y="152400"/>
            <a:ext cx="8229600" cy="1143000"/>
          </a:xfrm>
        </p:spPr>
        <p:txBody>
          <a:bodyPr/>
          <a:lstStyle/>
          <a:p>
            <a:r>
              <a:rPr lang="en-US" sz="2800" dirty="0" smtClean="0"/>
              <a:t>Preparing Financial Statements: Statement of Changes in Stockholders’ Equity</a:t>
            </a:r>
            <a:br>
              <a:rPr lang="en-US" sz="2800" dirty="0" smtClean="0"/>
            </a:br>
            <a:endParaRPr lang="en-US" sz="2800" dirty="0"/>
          </a:p>
        </p:txBody>
      </p:sp>
      <p:sp>
        <p:nvSpPr>
          <p:cNvPr id="4" name="Slide Number Placeholder 3">
            <a:extLst>
              <a:ext uri="{FF2B5EF4-FFF2-40B4-BE49-F238E27FC236}">
                <a16:creationId xmlns:a16="http://schemas.microsoft.com/office/drawing/2014/main" xmlns="" id="{56670FA5-83C5-4FED-9C95-D6CB5E9CA41E}"/>
              </a:ext>
            </a:extLst>
          </p:cNvPr>
          <p:cNvSpPr>
            <a:spLocks noGrp="1"/>
          </p:cNvSpPr>
          <p:nvPr>
            <p:ph type="sldNum" sz="quarter" idx="11"/>
          </p:nvPr>
        </p:nvSpPr>
        <p:spPr/>
        <p:txBody>
          <a:bodyPr/>
          <a:lstStyle/>
          <a:p>
            <a:r>
              <a:rPr lang="en-US" smtClean="0"/>
              <a:t>  1-</a:t>
            </a:r>
            <a:fld id="{C1C1BC54-8EE2-4145-ADFC-9ED8DE651561}" type="slidenum">
              <a:rPr lang="en-US" smtClean="0"/>
              <a:pPr/>
              <a:t>46</a:t>
            </a:fld>
            <a:endParaRPr lang="en-US" dirty="0"/>
          </a:p>
        </p:txBody>
      </p:sp>
      <p:sp>
        <p:nvSpPr>
          <p:cNvPr id="7" name="Rectangle 6">
            <a:extLst>
              <a:ext uri="{FF2B5EF4-FFF2-40B4-BE49-F238E27FC236}">
                <a16:creationId xmlns:a16="http://schemas.microsoft.com/office/drawing/2014/main" xmlns="" id="{A380C911-417F-4E82-9ED4-C0B4301B3AD3}"/>
              </a:ext>
            </a:extLst>
          </p:cNvPr>
          <p:cNvSpPr/>
          <p:nvPr/>
        </p:nvSpPr>
        <p:spPr>
          <a:xfrm>
            <a:off x="228600" y="5715000"/>
            <a:ext cx="8839200" cy="375552"/>
          </a:xfrm>
          <a:prstGeom prst="rect">
            <a:avLst/>
          </a:prstGeom>
        </p:spPr>
        <p:txBody>
          <a:bodyPr wrap="square">
            <a:spAutoFit/>
          </a:bodyPr>
          <a:lstStyle/>
          <a:p>
            <a:pPr marL="0" marR="0">
              <a:lnSpc>
                <a:spcPct val="107000"/>
              </a:lnSpc>
              <a:spcBef>
                <a:spcPts val="0"/>
              </a:spcBef>
              <a:spcAft>
                <a:spcPts val="0"/>
              </a:spcAft>
            </a:pPr>
            <a:r>
              <a:rPr lang="en-US" dirty="0">
                <a:latin typeface="+mn-lt"/>
                <a:ea typeface="Verdana" panose="020B0604030504040204" pitchFamily="34" charset="0"/>
                <a:cs typeface="Verdana" panose="020B0604030504040204" pitchFamily="34" charset="0"/>
              </a:rPr>
              <a:t>Notice that the net income from the income statement is required for the calculation.</a:t>
            </a:r>
          </a:p>
        </p:txBody>
      </p:sp>
      <p:graphicFrame>
        <p:nvGraphicFramePr>
          <p:cNvPr id="3" name="Table 2">
            <a:extLst>
              <a:ext uri="{FF2B5EF4-FFF2-40B4-BE49-F238E27FC236}">
                <a16:creationId xmlns:a16="http://schemas.microsoft.com/office/drawing/2014/main" xmlns="" id="{5B060630-6222-4B04-90C0-B3979C61900F}"/>
              </a:ext>
            </a:extLst>
          </p:cNvPr>
          <p:cNvGraphicFramePr>
            <a:graphicFrameLocks noGrp="1"/>
          </p:cNvGraphicFramePr>
          <p:nvPr>
            <p:extLst>
              <p:ext uri="{D42A27DB-BD31-4B8C-83A1-F6EECF244321}">
                <p14:modId xmlns:p14="http://schemas.microsoft.com/office/powerpoint/2010/main" val="120926411"/>
              </p:ext>
            </p:extLst>
          </p:nvPr>
        </p:nvGraphicFramePr>
        <p:xfrm>
          <a:off x="256309" y="1223835"/>
          <a:ext cx="8610600" cy="4524490"/>
        </p:xfrm>
        <a:graphic>
          <a:graphicData uri="http://schemas.openxmlformats.org/drawingml/2006/table">
            <a:tbl>
              <a:tblPr firstRow="1" firstCol="1" bandRow="1">
                <a:tableStyleId>{5C22544A-7EE6-4342-B048-85BDC9FD1C3A}</a:tableStyleId>
              </a:tblPr>
              <a:tblGrid>
                <a:gridCol w="4953000">
                  <a:extLst>
                    <a:ext uri="{9D8B030D-6E8A-4147-A177-3AD203B41FA5}">
                      <a16:colId xmlns:a16="http://schemas.microsoft.com/office/drawing/2014/main" xmlns="" val="99155882"/>
                    </a:ext>
                  </a:extLst>
                </a:gridCol>
                <a:gridCol w="894697">
                  <a:extLst>
                    <a:ext uri="{9D8B030D-6E8A-4147-A177-3AD203B41FA5}">
                      <a16:colId xmlns:a16="http://schemas.microsoft.com/office/drawing/2014/main" xmlns="" val="4150501275"/>
                    </a:ext>
                  </a:extLst>
                </a:gridCol>
                <a:gridCol w="934103">
                  <a:extLst>
                    <a:ext uri="{9D8B030D-6E8A-4147-A177-3AD203B41FA5}">
                      <a16:colId xmlns:a16="http://schemas.microsoft.com/office/drawing/2014/main" xmlns="" val="4241785536"/>
                    </a:ext>
                  </a:extLst>
                </a:gridCol>
                <a:gridCol w="943599">
                  <a:extLst>
                    <a:ext uri="{9D8B030D-6E8A-4147-A177-3AD203B41FA5}">
                      <a16:colId xmlns:a16="http://schemas.microsoft.com/office/drawing/2014/main" xmlns="" val="2977297639"/>
                    </a:ext>
                  </a:extLst>
                </a:gridCol>
                <a:gridCol w="885201">
                  <a:extLst>
                    <a:ext uri="{9D8B030D-6E8A-4147-A177-3AD203B41FA5}">
                      <a16:colId xmlns:a16="http://schemas.microsoft.com/office/drawing/2014/main" xmlns="" val="2718240048"/>
                    </a:ext>
                  </a:extLst>
                </a:gridCol>
              </a:tblGrid>
              <a:tr h="161925">
                <a:tc gridSpan="5">
                  <a:txBody>
                    <a:bodyPr/>
                    <a:lstStyle/>
                    <a:p>
                      <a:pPr marL="0" marR="0" algn="ctr">
                        <a:lnSpc>
                          <a:spcPct val="107000"/>
                        </a:lnSpc>
                        <a:spcBef>
                          <a:spcPts val="0"/>
                        </a:spcBef>
                        <a:spcAft>
                          <a:spcPts val="0"/>
                        </a:spcAft>
                      </a:pPr>
                      <a:r>
                        <a:rPr lang="en-US" sz="1600" b="1" kern="1200" dirty="0">
                          <a:solidFill>
                            <a:schemeClr val="tx1"/>
                          </a:solidFill>
                          <a:latin typeface="+mn-lt"/>
                          <a:ea typeface="Verdana" panose="020B0604030504040204" pitchFamily="34" charset="0"/>
                          <a:cs typeface="Verdana" panose="020B0604030504040204" pitchFamily="34" charset="0"/>
                        </a:rPr>
                        <a:t>RUSTIC CAMP SITES</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lnSpc>
                          <a:spcPct val="107000"/>
                        </a:lnSpc>
                        <a:spcBef>
                          <a:spcPts val="0"/>
                        </a:spcBef>
                        <a:spcAft>
                          <a:spcPts val="0"/>
                        </a:spcAft>
                      </a:pPr>
                      <a:endParaRPr lang="en-US" sz="14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tc>
                <a:extLst>
                  <a:ext uri="{0D108BD9-81ED-4DB2-BD59-A6C34878D82A}">
                    <a16:rowId xmlns:a16="http://schemas.microsoft.com/office/drawing/2014/main" xmlns="" val="1507307043"/>
                  </a:ext>
                </a:extLst>
              </a:tr>
              <a:tr h="161925">
                <a:tc gridSpan="5">
                  <a:txBody>
                    <a:bodyPr/>
                    <a:lstStyle/>
                    <a:p>
                      <a:pPr marL="0" marR="0" algn="ctr">
                        <a:lnSpc>
                          <a:spcPct val="107000"/>
                        </a:lnSpc>
                        <a:spcBef>
                          <a:spcPts val="0"/>
                        </a:spcBef>
                        <a:spcAft>
                          <a:spcPts val="0"/>
                        </a:spcAft>
                      </a:pPr>
                      <a:r>
                        <a:rPr lang="en-US" sz="1600" b="1" kern="1200" dirty="0">
                          <a:solidFill>
                            <a:schemeClr val="tx1"/>
                          </a:solidFill>
                          <a:latin typeface="+mn-lt"/>
                          <a:ea typeface="Verdana" panose="020B0604030504040204" pitchFamily="34" charset="0"/>
                          <a:cs typeface="Verdana" panose="020B0604030504040204" pitchFamily="34" charset="0"/>
                        </a:rPr>
                        <a:t>Income Statement</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lnSpc>
                          <a:spcPct val="107000"/>
                        </a:lnSpc>
                        <a:spcBef>
                          <a:spcPts val="0"/>
                        </a:spcBef>
                        <a:spcAft>
                          <a:spcPts val="0"/>
                        </a:spcAft>
                      </a:pPr>
                      <a:endParaRPr lang="en-US" sz="14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tc>
                <a:extLst>
                  <a:ext uri="{0D108BD9-81ED-4DB2-BD59-A6C34878D82A}">
                    <a16:rowId xmlns:a16="http://schemas.microsoft.com/office/drawing/2014/main" xmlns="" val="3037598710"/>
                  </a:ext>
                </a:extLst>
              </a:tr>
              <a:tr h="161925">
                <a:tc gridSpan="5">
                  <a:txBody>
                    <a:bodyPr/>
                    <a:lstStyle/>
                    <a:p>
                      <a:pPr marL="0" marR="0" algn="ctr">
                        <a:lnSpc>
                          <a:spcPct val="107000"/>
                        </a:lnSpc>
                        <a:spcBef>
                          <a:spcPts val="0"/>
                        </a:spcBef>
                        <a:spcAft>
                          <a:spcPts val="0"/>
                        </a:spcAft>
                      </a:pPr>
                      <a:r>
                        <a:rPr lang="en-US" sz="1600" b="1" kern="1200" dirty="0">
                          <a:solidFill>
                            <a:schemeClr val="tx1"/>
                          </a:solidFill>
                          <a:latin typeface="+mn-lt"/>
                          <a:ea typeface="Verdana" panose="020B0604030504040204" pitchFamily="34" charset="0"/>
                          <a:cs typeface="Verdana" panose="020B0604030504040204" pitchFamily="34" charset="0"/>
                        </a:rPr>
                        <a:t>For the Year Ended December 31, Year 1</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lnSpc>
                          <a:spcPct val="107000"/>
                        </a:lnSpc>
                        <a:spcBef>
                          <a:spcPts val="0"/>
                        </a:spcBef>
                        <a:spcAft>
                          <a:spcPts val="0"/>
                        </a:spcAft>
                      </a:pPr>
                      <a:endParaRPr lang="en-US" sz="14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tc>
                <a:extLst>
                  <a:ext uri="{0D108BD9-81ED-4DB2-BD59-A6C34878D82A}">
                    <a16:rowId xmlns:a16="http://schemas.microsoft.com/office/drawing/2014/main" xmlns="" val="190178451"/>
                  </a:ext>
                </a:extLst>
              </a:tr>
              <a:tr h="161925">
                <a:tc gridSpan="2">
                  <a:txBody>
                    <a:bodyPr/>
                    <a:lstStyle/>
                    <a:p>
                      <a:pPr marL="0" marR="0">
                        <a:lnSpc>
                          <a:spcPct val="107000"/>
                        </a:lnSpc>
                        <a:spcBef>
                          <a:spcPts val="0"/>
                        </a:spcBef>
                        <a:spcAft>
                          <a:spcPts val="0"/>
                        </a:spcAft>
                      </a:pPr>
                      <a:r>
                        <a:rPr lang="en-US" sz="1600" b="1" kern="1200" dirty="0">
                          <a:solidFill>
                            <a:schemeClr val="tx1"/>
                          </a:solidFill>
                          <a:latin typeface="+mn-lt"/>
                          <a:ea typeface="Verdana" panose="020B0604030504040204" pitchFamily="34" charset="0"/>
                          <a:cs typeface="Verdana" panose="020B0604030504040204" pitchFamily="34" charset="0"/>
                        </a:rPr>
                        <a:t>Revenue (asset increases)</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endParaRPr lang="en-US" sz="16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tc>
                <a:tc gridSpan="2">
                  <a:txBody>
                    <a:bodyPr/>
                    <a:lstStyle/>
                    <a:p>
                      <a:pPr marL="0" marR="0">
                        <a:lnSpc>
                          <a:spcPct val="107000"/>
                        </a:lnSpc>
                        <a:spcBef>
                          <a:spcPts val="0"/>
                        </a:spcBef>
                        <a:spcAft>
                          <a:spcPts val="0"/>
                        </a:spcAft>
                      </a:pPr>
                      <a:r>
                        <a:rPr lang="en-US" sz="1600" b="0" kern="1200" dirty="0">
                          <a:solidFill>
                            <a:schemeClr val="tx1"/>
                          </a:solidFill>
                          <a:latin typeface="+mn-lt"/>
                          <a:ea typeface="Verdana" panose="020B0604030504040204" pitchFamily="34" charset="0"/>
                          <a:cs typeface="Verdana" panose="020B0604030504040204" pitchFamily="34" charset="0"/>
                        </a:rPr>
                        <a:t> $      85,000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r>
                        <a:rPr lang="en-US" sz="1400">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tc>
                <a:tc>
                  <a:txBody>
                    <a:bodyPr/>
                    <a:lstStyle/>
                    <a:p>
                      <a:pPr marL="0" marR="0">
                        <a:lnSpc>
                          <a:spcPct val="107000"/>
                        </a:lnSpc>
                        <a:spcBef>
                          <a:spcPts val="0"/>
                        </a:spcBef>
                        <a:spcAft>
                          <a:spcPts val="0"/>
                        </a:spcAft>
                      </a:pPr>
                      <a:r>
                        <a:rPr lang="en-US" sz="1600" b="0" kern="1200" dirty="0">
                          <a:solidFill>
                            <a:schemeClr val="tx1"/>
                          </a:solidFill>
                          <a:latin typeface="+mn-lt"/>
                          <a:ea typeface="Verdana" panose="020B0604030504040204" pitchFamily="34" charset="0"/>
                          <a:cs typeface="Verdan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474306683"/>
                  </a:ext>
                </a:extLst>
              </a:tr>
              <a:tr h="161925">
                <a:tc gridSpan="2">
                  <a:txBody>
                    <a:bodyPr/>
                    <a:lstStyle/>
                    <a:p>
                      <a:pPr marL="0" marR="0">
                        <a:lnSpc>
                          <a:spcPct val="107000"/>
                        </a:lnSpc>
                        <a:spcBef>
                          <a:spcPts val="0"/>
                        </a:spcBef>
                        <a:spcAft>
                          <a:spcPts val="0"/>
                        </a:spcAft>
                      </a:pPr>
                      <a:r>
                        <a:rPr lang="en-US" sz="1600" b="1" kern="1200" dirty="0">
                          <a:solidFill>
                            <a:schemeClr val="tx1"/>
                          </a:solidFill>
                          <a:latin typeface="+mn-lt"/>
                          <a:ea typeface="Verdana" panose="020B0604030504040204" pitchFamily="34" charset="0"/>
                          <a:cs typeface="Verdana" panose="020B0604030504040204" pitchFamily="34" charset="0"/>
                        </a:rPr>
                        <a:t>Operating Expenses (asset decreases)</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endParaRPr lang="en-US" sz="16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tc>
                <a:tc gridSpan="2">
                  <a:txBody>
                    <a:bodyPr/>
                    <a:lstStyle/>
                    <a:p>
                      <a:pPr marL="0" marR="0">
                        <a:lnSpc>
                          <a:spcPct val="107000"/>
                        </a:lnSpc>
                        <a:spcBef>
                          <a:spcPts val="0"/>
                        </a:spcBef>
                        <a:spcAft>
                          <a:spcPts val="0"/>
                        </a:spcAft>
                      </a:pPr>
                      <a:r>
                        <a:rPr lang="en-US" sz="1600" b="0" kern="1200" dirty="0">
                          <a:solidFill>
                            <a:schemeClr val="tx1"/>
                          </a:solidFill>
                          <a:latin typeface="+mn-lt"/>
                          <a:ea typeface="Verdana" panose="020B0604030504040204" pitchFamily="34" charset="0"/>
                          <a:cs typeface="Verdana" panose="020B0604030504040204" pitchFamily="34" charset="0"/>
                        </a:rPr>
                        <a:t>        (50,000)</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r>
                        <a:rPr lang="en-US" sz="1400">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tc>
                <a:tc>
                  <a:txBody>
                    <a:bodyPr/>
                    <a:lstStyle/>
                    <a:p>
                      <a:pPr marL="0" marR="0">
                        <a:lnSpc>
                          <a:spcPct val="107000"/>
                        </a:lnSpc>
                        <a:spcBef>
                          <a:spcPts val="0"/>
                        </a:spcBef>
                        <a:spcAft>
                          <a:spcPts val="0"/>
                        </a:spcAft>
                      </a:pPr>
                      <a:r>
                        <a:rPr lang="en-US" sz="1600" b="0" kern="1200" dirty="0">
                          <a:solidFill>
                            <a:schemeClr val="tx1"/>
                          </a:solidFill>
                          <a:latin typeface="+mn-lt"/>
                          <a:ea typeface="Verdana" panose="020B0604030504040204" pitchFamily="34" charset="0"/>
                          <a:cs typeface="Verdan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903682941"/>
                  </a:ext>
                </a:extLst>
              </a:tr>
              <a:tr h="171450">
                <a:tc gridSpan="2">
                  <a:txBody>
                    <a:bodyPr/>
                    <a:lstStyle/>
                    <a:p>
                      <a:pPr marL="0" marR="0">
                        <a:lnSpc>
                          <a:spcPct val="107000"/>
                        </a:lnSpc>
                        <a:spcBef>
                          <a:spcPts val="0"/>
                        </a:spcBef>
                        <a:spcAft>
                          <a:spcPts val="0"/>
                        </a:spcAft>
                      </a:pPr>
                      <a:r>
                        <a:rPr lang="en-US" sz="1600" b="1" kern="1200" dirty="0">
                          <a:solidFill>
                            <a:schemeClr val="tx1"/>
                          </a:solidFill>
                          <a:latin typeface="+mn-lt"/>
                          <a:ea typeface="Verdana" panose="020B0604030504040204" pitchFamily="34" charset="0"/>
                          <a:cs typeface="Verdana" panose="020B0604030504040204" pitchFamily="34" charset="0"/>
                        </a:rPr>
                        <a:t>Net Income</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endParaRPr lang="en-US" sz="16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tc>
                <a:tc gridSpan="2">
                  <a:txBody>
                    <a:bodyPr/>
                    <a:lstStyle/>
                    <a:p>
                      <a:pPr marL="0" marR="0">
                        <a:lnSpc>
                          <a:spcPct val="107000"/>
                        </a:lnSpc>
                        <a:spcBef>
                          <a:spcPts val="0"/>
                        </a:spcBef>
                        <a:spcAft>
                          <a:spcPts val="0"/>
                        </a:spcAft>
                      </a:pPr>
                      <a:r>
                        <a:rPr lang="en-US" sz="1200" u="dbl" baseline="0" dirty="0">
                          <a:solidFill>
                            <a:schemeClr val="tx1"/>
                          </a:solidFill>
                          <a:effectLst/>
                          <a:latin typeface="+mn-lt"/>
                          <a:ea typeface="Tahoma" panose="020B0604030504040204" pitchFamily="34" charset="0"/>
                          <a:cs typeface="Tahoma" panose="020B0604030504040204" pitchFamily="34" charset="0"/>
                        </a:rPr>
                        <a:t> </a:t>
                      </a:r>
                      <a:r>
                        <a:rPr lang="en-US" sz="1600" b="0" u="sng" kern="1200" dirty="0">
                          <a:solidFill>
                            <a:schemeClr val="tx1"/>
                          </a:solidFill>
                          <a:latin typeface="+mn-lt"/>
                          <a:ea typeface="Verdana" panose="020B0604030504040204" pitchFamily="34" charset="0"/>
                          <a:cs typeface="Verdana" panose="020B0604030504040204" pitchFamily="34" charset="0"/>
                        </a:rPr>
                        <a:t>$      35,000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r>
                        <a:rPr lang="en-US" sz="1400">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tc>
                <a:tc>
                  <a:txBody>
                    <a:bodyPr/>
                    <a:lstStyle/>
                    <a:p>
                      <a:pPr marL="0" marR="0">
                        <a:lnSpc>
                          <a:spcPct val="107000"/>
                        </a:lnSpc>
                        <a:spcBef>
                          <a:spcPts val="0"/>
                        </a:spcBef>
                        <a:spcAft>
                          <a:spcPts val="0"/>
                        </a:spcAft>
                      </a:pPr>
                      <a:r>
                        <a:rPr lang="en-US" sz="1200" u="none" baseline="0" dirty="0">
                          <a:solidFill>
                            <a:schemeClr val="tx1"/>
                          </a:solidFill>
                          <a:effectLst/>
                          <a:latin typeface="+mn-lt"/>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405647748"/>
                  </a:ext>
                </a:extLst>
              </a:tr>
              <a:tr h="171450">
                <a:tc gridSpan="5">
                  <a:txBody>
                    <a:bodyPr/>
                    <a:lstStyle/>
                    <a:p>
                      <a:pPr marL="0" marR="0" algn="ctr">
                        <a:lnSpc>
                          <a:spcPct val="107000"/>
                        </a:lnSpc>
                        <a:spcBef>
                          <a:spcPts val="0"/>
                        </a:spcBef>
                        <a:spcAft>
                          <a:spcPts val="0"/>
                        </a:spcAft>
                      </a:pPr>
                      <a:r>
                        <a:rPr lang="en-US" sz="1600" b="1" kern="1200" dirty="0">
                          <a:solidFill>
                            <a:schemeClr val="tx1"/>
                          </a:solidFill>
                          <a:latin typeface="+mn-lt"/>
                          <a:ea typeface="Verdana" panose="020B0604030504040204" pitchFamily="34" charset="0"/>
                          <a:cs typeface="Verdana" panose="020B0604030504040204" pitchFamily="34" charset="0"/>
                        </a:rPr>
                        <a:t>RUSTIC CAMP SITES</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lnSpc>
                          <a:spcPct val="107000"/>
                        </a:lnSpc>
                        <a:spcBef>
                          <a:spcPts val="0"/>
                        </a:spcBef>
                        <a:spcAft>
                          <a:spcPts val="0"/>
                        </a:spcAft>
                      </a:pPr>
                      <a:endParaRPr lang="en-US" sz="14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tc>
                <a:extLst>
                  <a:ext uri="{0D108BD9-81ED-4DB2-BD59-A6C34878D82A}">
                    <a16:rowId xmlns:a16="http://schemas.microsoft.com/office/drawing/2014/main" xmlns="" val="54863652"/>
                  </a:ext>
                </a:extLst>
              </a:tr>
              <a:tr h="161925">
                <a:tc gridSpan="5">
                  <a:txBody>
                    <a:bodyPr/>
                    <a:lstStyle/>
                    <a:p>
                      <a:pPr marL="0" marR="0" algn="ctr">
                        <a:lnSpc>
                          <a:spcPct val="107000"/>
                        </a:lnSpc>
                        <a:spcBef>
                          <a:spcPts val="0"/>
                        </a:spcBef>
                        <a:spcAft>
                          <a:spcPts val="0"/>
                        </a:spcAft>
                      </a:pPr>
                      <a:r>
                        <a:rPr lang="en-US" sz="1600" b="1" kern="1200" dirty="0">
                          <a:solidFill>
                            <a:schemeClr val="tx1"/>
                          </a:solidFill>
                          <a:latin typeface="+mn-lt"/>
                          <a:ea typeface="Verdana" panose="020B0604030504040204" pitchFamily="34" charset="0"/>
                          <a:cs typeface="Verdana" panose="020B0604030504040204" pitchFamily="34" charset="0"/>
                        </a:rPr>
                        <a:t>Statement of Changes in Stockholders' Equity</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lnSpc>
                          <a:spcPct val="107000"/>
                        </a:lnSpc>
                        <a:spcBef>
                          <a:spcPts val="0"/>
                        </a:spcBef>
                        <a:spcAft>
                          <a:spcPts val="0"/>
                        </a:spcAft>
                      </a:pPr>
                      <a:endParaRPr lang="en-US" sz="14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tc>
                <a:extLst>
                  <a:ext uri="{0D108BD9-81ED-4DB2-BD59-A6C34878D82A}">
                    <a16:rowId xmlns:a16="http://schemas.microsoft.com/office/drawing/2014/main" xmlns="" val="3107918684"/>
                  </a:ext>
                </a:extLst>
              </a:tr>
              <a:tr h="161925">
                <a:tc gridSpan="5">
                  <a:txBody>
                    <a:bodyPr/>
                    <a:lstStyle/>
                    <a:p>
                      <a:pPr marL="0" marR="0" algn="ctr">
                        <a:lnSpc>
                          <a:spcPct val="107000"/>
                        </a:lnSpc>
                        <a:spcBef>
                          <a:spcPts val="0"/>
                        </a:spcBef>
                        <a:spcAft>
                          <a:spcPts val="0"/>
                        </a:spcAft>
                      </a:pPr>
                      <a:r>
                        <a:rPr lang="en-US" sz="1600" b="1" kern="1200" dirty="0">
                          <a:solidFill>
                            <a:schemeClr val="tx1"/>
                          </a:solidFill>
                          <a:latin typeface="+mn-lt"/>
                          <a:ea typeface="Verdana" panose="020B0604030504040204" pitchFamily="34" charset="0"/>
                          <a:cs typeface="Verdana" panose="020B0604030504040204" pitchFamily="34" charset="0"/>
                        </a:rPr>
                        <a:t>For the Year Ended December 31, Year 1</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lnSpc>
                          <a:spcPct val="107000"/>
                        </a:lnSpc>
                        <a:spcBef>
                          <a:spcPts val="0"/>
                        </a:spcBef>
                        <a:spcAft>
                          <a:spcPts val="0"/>
                        </a:spcAft>
                      </a:pPr>
                      <a:endParaRPr lang="en-US" sz="14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tc>
                <a:extLst>
                  <a:ext uri="{0D108BD9-81ED-4DB2-BD59-A6C34878D82A}">
                    <a16:rowId xmlns:a16="http://schemas.microsoft.com/office/drawing/2014/main" xmlns="" val="2645361639"/>
                  </a:ext>
                </a:extLst>
              </a:tr>
              <a:tr h="161925">
                <a:tc>
                  <a:txBody>
                    <a:bodyPr/>
                    <a:lstStyle/>
                    <a:p>
                      <a:pPr marL="0" marR="0">
                        <a:lnSpc>
                          <a:spcPct val="107000"/>
                        </a:lnSpc>
                        <a:spcBef>
                          <a:spcPts val="0"/>
                        </a:spcBef>
                        <a:spcAft>
                          <a:spcPts val="0"/>
                        </a:spcAft>
                      </a:pPr>
                      <a:r>
                        <a:rPr lang="en-US" sz="1600" b="1" kern="1200" dirty="0">
                          <a:solidFill>
                            <a:schemeClr val="tx1"/>
                          </a:solidFill>
                          <a:latin typeface="+mn-lt"/>
                          <a:ea typeface="Verdana" panose="020B0604030504040204" pitchFamily="34" charset="0"/>
                          <a:cs typeface="Verdana" panose="020B0604030504040204" pitchFamily="34" charset="0"/>
                        </a:rPr>
                        <a:t>Beginning Common Stock</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algn="l" defTabSz="457200" rtl="0" eaLnBrk="1" latinLnBrk="0" hangingPunct="1">
                        <a:lnSpc>
                          <a:spcPct val="107000"/>
                        </a:lnSpc>
                        <a:spcBef>
                          <a:spcPts val="0"/>
                        </a:spcBef>
                        <a:spcAft>
                          <a:spcPts val="0"/>
                        </a:spcAft>
                      </a:pPr>
                      <a:r>
                        <a:rPr lang="en-US" sz="1200" dirty="0">
                          <a:solidFill>
                            <a:schemeClr val="tx1"/>
                          </a:solidFill>
                          <a:effectLst/>
                          <a:latin typeface="+mn-lt"/>
                          <a:ea typeface="Tahoma" panose="020B0604030504040204" pitchFamily="34" charset="0"/>
                          <a:cs typeface="Tahoma" panose="020B0604030504040204" pitchFamily="34" charset="0"/>
                        </a:rPr>
                        <a:t> </a:t>
                      </a:r>
                      <a:r>
                        <a:rPr lang="en-US" sz="1600" b="0" kern="1200" dirty="0">
                          <a:solidFill>
                            <a:schemeClr val="tx1"/>
                          </a:solidFill>
                          <a:latin typeface="+mn-lt"/>
                          <a:ea typeface="Verdana" panose="020B0604030504040204" pitchFamily="34" charset="0"/>
                          <a:cs typeface="Verdana" panose="020B0604030504040204" pitchFamily="34" charset="0"/>
                        </a:rPr>
                        <a:t>$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r>
                        <a:rPr lang="en-US" sz="1600" dirty="0">
                          <a:solidFill>
                            <a:schemeClr val="tx1"/>
                          </a:solidFill>
                          <a:effectLst/>
                          <a:latin typeface="Tahoma" panose="020B0604030504040204" pitchFamily="34" charset="0"/>
                          <a:ea typeface="Tahoma" panose="020B0604030504040204" pitchFamily="34" charset="0"/>
                          <a:cs typeface="Tahoma" panose="020B0604030504040204" pitchFamily="34" charset="0"/>
                        </a:rPr>
                        <a:t> $             -   </a:t>
                      </a:r>
                    </a:p>
                  </a:txBody>
                  <a:tcPr marL="68580" marR="68580" marT="0" marB="0" anchor="b"/>
                </a:tc>
                <a:tc gridSpan="2">
                  <a:txBody>
                    <a:bodyPr/>
                    <a:lstStyle/>
                    <a:p>
                      <a:pPr marL="0" marR="0">
                        <a:lnSpc>
                          <a:spcPct val="107000"/>
                        </a:lnSpc>
                        <a:spcBef>
                          <a:spcPts val="0"/>
                        </a:spcBef>
                        <a:spcAft>
                          <a:spcPts val="0"/>
                        </a:spcAft>
                      </a:pPr>
                      <a:r>
                        <a:rPr lang="en-US" sz="1200" dirty="0">
                          <a:solidFill>
                            <a:schemeClr val="tx1"/>
                          </a:solidFill>
                          <a:effectLst/>
                          <a:latin typeface="+mn-lt"/>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endParaRPr lang="en-US" sz="140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tc>
                <a:extLst>
                  <a:ext uri="{0D108BD9-81ED-4DB2-BD59-A6C34878D82A}">
                    <a16:rowId xmlns:a16="http://schemas.microsoft.com/office/drawing/2014/main" xmlns="" val="103240244"/>
                  </a:ext>
                </a:extLst>
              </a:tr>
              <a:tr h="161925">
                <a:tc>
                  <a:txBody>
                    <a:bodyPr/>
                    <a:lstStyle/>
                    <a:p>
                      <a:pPr marL="0" marR="0">
                        <a:lnSpc>
                          <a:spcPct val="107000"/>
                        </a:lnSpc>
                        <a:spcBef>
                          <a:spcPts val="0"/>
                        </a:spcBef>
                        <a:spcAft>
                          <a:spcPts val="0"/>
                        </a:spcAft>
                      </a:pPr>
                      <a:r>
                        <a:rPr lang="en-US" sz="1600" b="1" kern="1200" dirty="0">
                          <a:solidFill>
                            <a:schemeClr val="tx1"/>
                          </a:solidFill>
                          <a:latin typeface="+mn-lt"/>
                          <a:ea typeface="Verdana" panose="020B0604030504040204" pitchFamily="34" charset="0"/>
                          <a:cs typeface="Verdana" panose="020B0604030504040204" pitchFamily="34" charset="0"/>
                        </a:rPr>
                        <a:t>Plus:  Common Stock Issued</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algn="l" defTabSz="457200" rtl="0" eaLnBrk="1" latinLnBrk="0" hangingPunct="1">
                        <a:lnSpc>
                          <a:spcPct val="107000"/>
                        </a:lnSpc>
                        <a:spcBef>
                          <a:spcPts val="0"/>
                        </a:spcBef>
                        <a:spcAft>
                          <a:spcPts val="0"/>
                        </a:spcAft>
                      </a:pPr>
                      <a:r>
                        <a:rPr lang="en-US" sz="1200" dirty="0">
                          <a:solidFill>
                            <a:schemeClr val="tx1"/>
                          </a:solidFill>
                          <a:effectLst/>
                          <a:latin typeface="+mn-lt"/>
                          <a:ea typeface="Tahoma" panose="020B0604030504040204" pitchFamily="34" charset="0"/>
                          <a:cs typeface="Tahoma" panose="020B0604030504040204" pitchFamily="34" charset="0"/>
                        </a:rPr>
                        <a:t>       </a:t>
                      </a:r>
                      <a:r>
                        <a:rPr lang="en-US" sz="1600" b="0" kern="1200" dirty="0">
                          <a:solidFill>
                            <a:schemeClr val="tx1"/>
                          </a:solidFill>
                          <a:latin typeface="+mn-lt"/>
                          <a:ea typeface="Verdana" panose="020B0604030504040204" pitchFamily="34" charset="0"/>
                          <a:cs typeface="Verdana" panose="020B0604030504040204" pitchFamily="34" charset="0"/>
                        </a:rPr>
                        <a:t>120,000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r>
                        <a:rPr lang="en-US" sz="1600" dirty="0">
                          <a:solidFill>
                            <a:schemeClr val="tx1"/>
                          </a:solidFill>
                          <a:effectLst/>
                          <a:latin typeface="Tahoma" panose="020B0604030504040204" pitchFamily="34" charset="0"/>
                          <a:ea typeface="Tahoma" panose="020B0604030504040204" pitchFamily="34" charset="0"/>
                          <a:cs typeface="Tahoma" panose="020B0604030504040204" pitchFamily="34" charset="0"/>
                        </a:rPr>
                        <a:t>       120,000 </a:t>
                      </a:r>
                    </a:p>
                  </a:txBody>
                  <a:tcPr marL="68580" marR="68580" marT="0" marB="0" anchor="b"/>
                </a:tc>
                <a:tc gridSpan="2">
                  <a:txBody>
                    <a:bodyPr/>
                    <a:lstStyle/>
                    <a:p>
                      <a:pPr marL="0" marR="0">
                        <a:lnSpc>
                          <a:spcPct val="107000"/>
                        </a:lnSpc>
                        <a:spcBef>
                          <a:spcPts val="0"/>
                        </a:spcBef>
                        <a:spcAft>
                          <a:spcPts val="0"/>
                        </a:spcAft>
                      </a:pPr>
                      <a:r>
                        <a:rPr lang="en-US" sz="1200" dirty="0">
                          <a:solidFill>
                            <a:schemeClr val="tx1"/>
                          </a:solidFill>
                          <a:effectLst/>
                          <a:latin typeface="+mn-lt"/>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endParaRPr lang="en-US" sz="140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tc>
                <a:extLst>
                  <a:ext uri="{0D108BD9-81ED-4DB2-BD59-A6C34878D82A}">
                    <a16:rowId xmlns:a16="http://schemas.microsoft.com/office/drawing/2014/main" xmlns="" val="2055076380"/>
                  </a:ext>
                </a:extLst>
              </a:tr>
              <a:tr h="161925">
                <a:tc>
                  <a:txBody>
                    <a:bodyPr/>
                    <a:lstStyle/>
                    <a:p>
                      <a:pPr marL="0" marR="0">
                        <a:lnSpc>
                          <a:spcPct val="107000"/>
                        </a:lnSpc>
                        <a:spcBef>
                          <a:spcPts val="0"/>
                        </a:spcBef>
                        <a:spcAft>
                          <a:spcPts val="0"/>
                        </a:spcAft>
                      </a:pPr>
                      <a:r>
                        <a:rPr lang="en-US" sz="1600" b="1" kern="1200" dirty="0">
                          <a:solidFill>
                            <a:schemeClr val="tx1"/>
                          </a:solidFill>
                          <a:latin typeface="+mn-lt"/>
                          <a:ea typeface="Verdana" panose="020B0604030504040204" pitchFamily="34" charset="0"/>
                          <a:cs typeface="Verdana" panose="020B0604030504040204" pitchFamily="34" charset="0"/>
                        </a:rPr>
                        <a:t>Ending Common Stock</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a:lnSpc>
                          <a:spcPct val="107000"/>
                        </a:lnSpc>
                        <a:spcBef>
                          <a:spcPts val="0"/>
                        </a:spcBef>
                        <a:spcAft>
                          <a:spcPts val="0"/>
                        </a:spcAft>
                      </a:pPr>
                      <a:r>
                        <a:rPr lang="en-US" sz="1200">
                          <a:solidFill>
                            <a:schemeClr val="tx1"/>
                          </a:solidFill>
                          <a:effectLst/>
                          <a:latin typeface="+mn-lt"/>
                          <a:ea typeface="Tahoma" panose="020B0604030504040204" pitchFamily="34" charset="0"/>
                          <a:cs typeface="Tahoma" panose="020B0604030504040204" pitchFamily="34" charset="0"/>
                        </a:rPr>
                        <a:t> </a:t>
                      </a:r>
                      <a:endParaRPr lang="en-US" sz="1200" dirty="0">
                        <a:solidFill>
                          <a:schemeClr val="tx1"/>
                        </a:solidFill>
                        <a:effectLst/>
                        <a:latin typeface="+mn-lt"/>
                        <a:ea typeface="Tahoma" panose="020B0604030504040204" pitchFamily="34" charset="0"/>
                        <a:cs typeface="Tahoma" panose="020B060403050404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r>
                        <a:rPr lang="en-US" sz="16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tc>
                <a:tc gridSpan="2">
                  <a:txBody>
                    <a:bodyPr/>
                    <a:lstStyle/>
                    <a:p>
                      <a:pPr marL="0" marR="0" algn="l" defTabSz="457200" rtl="0" eaLnBrk="1" latinLnBrk="0" hangingPunct="1">
                        <a:lnSpc>
                          <a:spcPct val="107000"/>
                        </a:lnSpc>
                        <a:spcBef>
                          <a:spcPts val="0"/>
                        </a:spcBef>
                        <a:spcAft>
                          <a:spcPts val="0"/>
                        </a:spcAft>
                      </a:pPr>
                      <a:r>
                        <a:rPr lang="en-US" sz="1200" dirty="0">
                          <a:solidFill>
                            <a:schemeClr val="tx1"/>
                          </a:solidFill>
                          <a:effectLst/>
                          <a:latin typeface="+mn-lt"/>
                          <a:ea typeface="Tahoma" panose="020B0604030504040204" pitchFamily="34" charset="0"/>
                          <a:cs typeface="Tahoma" panose="020B0604030504040204" pitchFamily="34" charset="0"/>
                        </a:rPr>
                        <a:t> </a:t>
                      </a:r>
                      <a:r>
                        <a:rPr lang="en-US" sz="1600" b="0" kern="1200" dirty="0">
                          <a:solidFill>
                            <a:schemeClr val="tx1"/>
                          </a:solidFill>
                          <a:latin typeface="+mn-lt"/>
                          <a:ea typeface="Verdana" panose="020B0604030504040204" pitchFamily="34" charset="0"/>
                          <a:cs typeface="Verdana" panose="020B0604030504040204" pitchFamily="34" charset="0"/>
                        </a:rPr>
                        <a:t>$      120,000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endParaRPr lang="en-US" sz="140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tc>
                <a:extLst>
                  <a:ext uri="{0D108BD9-81ED-4DB2-BD59-A6C34878D82A}">
                    <a16:rowId xmlns:a16="http://schemas.microsoft.com/office/drawing/2014/main" xmlns="" val="696970683"/>
                  </a:ext>
                </a:extLst>
              </a:tr>
              <a:tr h="161925">
                <a:tc>
                  <a:txBody>
                    <a:bodyPr/>
                    <a:lstStyle/>
                    <a:p>
                      <a:pPr marL="0" marR="0">
                        <a:lnSpc>
                          <a:spcPct val="107000"/>
                        </a:lnSpc>
                        <a:spcBef>
                          <a:spcPts val="0"/>
                        </a:spcBef>
                        <a:spcAft>
                          <a:spcPts val="0"/>
                        </a:spcAft>
                      </a:pPr>
                      <a:r>
                        <a:rPr lang="en-US" sz="1600" b="1" kern="1200" dirty="0">
                          <a:solidFill>
                            <a:schemeClr val="tx1"/>
                          </a:solidFill>
                          <a:latin typeface="+mn-lt"/>
                          <a:ea typeface="Verdana" panose="020B0604030504040204" pitchFamily="34" charset="0"/>
                          <a:cs typeface="Verdana" panose="020B0604030504040204" pitchFamily="34" charset="0"/>
                        </a:rPr>
                        <a:t>Beginning Retained Earnings</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algn="l" defTabSz="457200" rtl="0" eaLnBrk="1" latinLnBrk="0" hangingPunct="1">
                        <a:lnSpc>
                          <a:spcPct val="107000"/>
                        </a:lnSpc>
                        <a:spcBef>
                          <a:spcPts val="0"/>
                        </a:spcBef>
                        <a:spcAft>
                          <a:spcPts val="0"/>
                        </a:spcAft>
                      </a:pPr>
                      <a:r>
                        <a:rPr lang="en-US" sz="1600" b="0" kern="1200" dirty="0">
                          <a:solidFill>
                            <a:schemeClr val="tx1"/>
                          </a:solidFill>
                          <a:latin typeface="+mn-lt"/>
                          <a:ea typeface="Verdana" panose="020B0604030504040204" pitchFamily="34" charset="0"/>
                          <a:cs typeface="Verdana" panose="020B0604030504040204" pitchFamily="34" charset="0"/>
                        </a:rPr>
                        <a:t> $             -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r>
                        <a:rPr lang="en-US" sz="1600" dirty="0">
                          <a:solidFill>
                            <a:schemeClr val="tx1"/>
                          </a:solidFill>
                          <a:effectLst/>
                          <a:latin typeface="Tahoma" panose="020B0604030504040204" pitchFamily="34" charset="0"/>
                          <a:ea typeface="Tahoma" panose="020B0604030504040204" pitchFamily="34" charset="0"/>
                          <a:cs typeface="Tahoma" panose="020B0604030504040204" pitchFamily="34" charset="0"/>
                        </a:rPr>
                        <a:t> $             -   </a:t>
                      </a:r>
                    </a:p>
                  </a:txBody>
                  <a:tcPr marL="68580" marR="68580" marT="0" marB="0" anchor="b"/>
                </a:tc>
                <a:tc gridSpan="2">
                  <a:txBody>
                    <a:bodyPr/>
                    <a:lstStyle/>
                    <a:p>
                      <a:pPr marL="0" marR="0">
                        <a:lnSpc>
                          <a:spcPct val="107000"/>
                        </a:lnSpc>
                        <a:spcBef>
                          <a:spcPts val="0"/>
                        </a:spcBef>
                        <a:spcAft>
                          <a:spcPts val="0"/>
                        </a:spcAft>
                      </a:pPr>
                      <a:r>
                        <a:rPr lang="en-US" sz="1200" dirty="0">
                          <a:solidFill>
                            <a:schemeClr val="tx1"/>
                          </a:solidFill>
                          <a:effectLst/>
                          <a:latin typeface="+mn-lt"/>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endParaRPr lang="en-US" sz="140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tc>
                <a:extLst>
                  <a:ext uri="{0D108BD9-81ED-4DB2-BD59-A6C34878D82A}">
                    <a16:rowId xmlns:a16="http://schemas.microsoft.com/office/drawing/2014/main" xmlns="" val="2030123373"/>
                  </a:ext>
                </a:extLst>
              </a:tr>
              <a:tr h="161925">
                <a:tc>
                  <a:txBody>
                    <a:bodyPr/>
                    <a:lstStyle/>
                    <a:p>
                      <a:pPr marL="0" marR="0">
                        <a:lnSpc>
                          <a:spcPct val="107000"/>
                        </a:lnSpc>
                        <a:spcBef>
                          <a:spcPts val="0"/>
                        </a:spcBef>
                        <a:spcAft>
                          <a:spcPts val="0"/>
                        </a:spcAft>
                      </a:pPr>
                      <a:r>
                        <a:rPr lang="en-US" sz="1600" b="1" kern="1200" dirty="0">
                          <a:solidFill>
                            <a:schemeClr val="tx1"/>
                          </a:solidFill>
                          <a:latin typeface="+mn-lt"/>
                          <a:ea typeface="Verdana" panose="020B0604030504040204" pitchFamily="34" charset="0"/>
                          <a:cs typeface="Verdana" panose="020B0604030504040204" pitchFamily="34" charset="0"/>
                        </a:rPr>
                        <a:t>Plus: Net Income</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algn="l" defTabSz="457200" rtl="0" eaLnBrk="1" latinLnBrk="0" hangingPunct="1">
                        <a:lnSpc>
                          <a:spcPct val="107000"/>
                        </a:lnSpc>
                        <a:spcBef>
                          <a:spcPts val="0"/>
                        </a:spcBef>
                        <a:spcAft>
                          <a:spcPts val="0"/>
                        </a:spcAft>
                      </a:pPr>
                      <a:r>
                        <a:rPr lang="en-US" sz="1600" b="0" kern="1200" dirty="0">
                          <a:solidFill>
                            <a:schemeClr val="tx1"/>
                          </a:solidFill>
                          <a:latin typeface="+mn-lt"/>
                          <a:ea typeface="Verdana" panose="020B0604030504040204" pitchFamily="34" charset="0"/>
                          <a:cs typeface="Verdana" panose="020B0604030504040204" pitchFamily="34" charset="0"/>
                        </a:rPr>
                        <a:t>         35,000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r>
                        <a:rPr lang="en-US" sz="1600" dirty="0">
                          <a:solidFill>
                            <a:schemeClr val="tx1"/>
                          </a:solidFill>
                          <a:effectLst/>
                          <a:latin typeface="Tahoma" panose="020B0604030504040204" pitchFamily="34" charset="0"/>
                          <a:ea typeface="Tahoma" panose="020B0604030504040204" pitchFamily="34" charset="0"/>
                          <a:cs typeface="Tahoma" panose="020B0604030504040204" pitchFamily="34" charset="0"/>
                        </a:rPr>
                        <a:t>         35,000 </a:t>
                      </a:r>
                    </a:p>
                  </a:txBody>
                  <a:tcPr marL="68580" marR="68580" marT="0" marB="0" anchor="b"/>
                </a:tc>
                <a:tc gridSpan="2">
                  <a:txBody>
                    <a:bodyPr/>
                    <a:lstStyle/>
                    <a:p>
                      <a:pPr marL="0" marR="0" algn="l" defTabSz="457200" rtl="0" eaLnBrk="1" latinLnBrk="0" hangingPunct="1">
                        <a:lnSpc>
                          <a:spcPct val="107000"/>
                        </a:lnSpc>
                        <a:spcBef>
                          <a:spcPts val="0"/>
                        </a:spcBef>
                        <a:spcAft>
                          <a:spcPts val="0"/>
                        </a:spcAft>
                      </a:pPr>
                      <a:r>
                        <a:rPr lang="en-US" sz="1600" b="0" kern="1200" dirty="0">
                          <a:solidFill>
                            <a:schemeClr val="tx1"/>
                          </a:solidFill>
                          <a:latin typeface="+mn-lt"/>
                          <a:ea typeface="Verdana" panose="020B0604030504040204" pitchFamily="34" charset="0"/>
                          <a:cs typeface="Verdan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endParaRPr lang="en-US" sz="14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tc>
                <a:extLst>
                  <a:ext uri="{0D108BD9-81ED-4DB2-BD59-A6C34878D82A}">
                    <a16:rowId xmlns:a16="http://schemas.microsoft.com/office/drawing/2014/main" xmlns="" val="681459916"/>
                  </a:ext>
                </a:extLst>
              </a:tr>
              <a:tr h="161925">
                <a:tc>
                  <a:txBody>
                    <a:bodyPr/>
                    <a:lstStyle/>
                    <a:p>
                      <a:pPr marL="0" marR="0">
                        <a:lnSpc>
                          <a:spcPct val="107000"/>
                        </a:lnSpc>
                        <a:spcBef>
                          <a:spcPts val="0"/>
                        </a:spcBef>
                        <a:spcAft>
                          <a:spcPts val="0"/>
                        </a:spcAft>
                      </a:pPr>
                      <a:r>
                        <a:rPr lang="en-US" sz="1600" b="1" kern="1200" dirty="0">
                          <a:solidFill>
                            <a:schemeClr val="tx1"/>
                          </a:solidFill>
                          <a:latin typeface="+mn-lt"/>
                          <a:ea typeface="Verdana" panose="020B0604030504040204" pitchFamily="34" charset="0"/>
                          <a:cs typeface="Verdana" panose="020B0604030504040204" pitchFamily="34" charset="0"/>
                        </a:rPr>
                        <a:t>Less: Dividends</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algn="l" defTabSz="457200" rtl="0" eaLnBrk="1" latinLnBrk="0" hangingPunct="1">
                        <a:lnSpc>
                          <a:spcPct val="107000"/>
                        </a:lnSpc>
                        <a:spcBef>
                          <a:spcPts val="0"/>
                        </a:spcBef>
                        <a:spcAft>
                          <a:spcPts val="0"/>
                        </a:spcAft>
                      </a:pPr>
                      <a:r>
                        <a:rPr lang="en-US" sz="1600" b="0" kern="1200" dirty="0">
                          <a:solidFill>
                            <a:schemeClr val="tx1"/>
                          </a:solidFill>
                          <a:latin typeface="+mn-lt"/>
                          <a:ea typeface="Verdana" panose="020B0604030504040204" pitchFamily="34" charset="0"/>
                          <a:cs typeface="Verdana" panose="020B0604030504040204" pitchFamily="34" charset="0"/>
                        </a:rPr>
                        <a:t>          (4,000)</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r>
                        <a:rPr lang="en-US" sz="1600" dirty="0">
                          <a:solidFill>
                            <a:schemeClr val="tx1"/>
                          </a:solidFill>
                          <a:effectLst/>
                          <a:latin typeface="Tahoma" panose="020B0604030504040204" pitchFamily="34" charset="0"/>
                          <a:ea typeface="Tahoma" panose="020B0604030504040204" pitchFamily="34" charset="0"/>
                          <a:cs typeface="Tahoma" panose="020B0604030504040204" pitchFamily="34" charset="0"/>
                        </a:rPr>
                        <a:t>          (4,000)</a:t>
                      </a:r>
                    </a:p>
                  </a:txBody>
                  <a:tcPr marL="68580" marR="68580" marT="0" marB="0" anchor="b"/>
                </a:tc>
                <a:tc gridSpan="2">
                  <a:txBody>
                    <a:bodyPr/>
                    <a:lstStyle/>
                    <a:p>
                      <a:pPr marL="0" marR="0" algn="l" defTabSz="457200" rtl="0" eaLnBrk="1" latinLnBrk="0" hangingPunct="1">
                        <a:lnSpc>
                          <a:spcPct val="107000"/>
                        </a:lnSpc>
                        <a:spcBef>
                          <a:spcPts val="0"/>
                        </a:spcBef>
                        <a:spcAft>
                          <a:spcPts val="0"/>
                        </a:spcAft>
                      </a:pPr>
                      <a:r>
                        <a:rPr lang="en-US" sz="1600" b="0" kern="1200" dirty="0">
                          <a:solidFill>
                            <a:schemeClr val="tx1"/>
                          </a:solidFill>
                          <a:latin typeface="+mn-lt"/>
                          <a:ea typeface="Verdana" panose="020B0604030504040204" pitchFamily="34" charset="0"/>
                          <a:cs typeface="Verdan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endParaRPr lang="en-US" sz="14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tc>
                <a:extLst>
                  <a:ext uri="{0D108BD9-81ED-4DB2-BD59-A6C34878D82A}">
                    <a16:rowId xmlns:a16="http://schemas.microsoft.com/office/drawing/2014/main" xmlns="" val="212469578"/>
                  </a:ext>
                </a:extLst>
              </a:tr>
              <a:tr h="161925">
                <a:tc>
                  <a:txBody>
                    <a:bodyPr/>
                    <a:lstStyle/>
                    <a:p>
                      <a:pPr marL="0" marR="0">
                        <a:lnSpc>
                          <a:spcPct val="107000"/>
                        </a:lnSpc>
                        <a:spcBef>
                          <a:spcPts val="0"/>
                        </a:spcBef>
                        <a:spcAft>
                          <a:spcPts val="0"/>
                        </a:spcAft>
                      </a:pPr>
                      <a:r>
                        <a:rPr lang="en-US" sz="1600" b="1" kern="1200">
                          <a:solidFill>
                            <a:schemeClr val="tx1"/>
                          </a:solidFill>
                          <a:latin typeface="+mn-lt"/>
                          <a:ea typeface="Verdana" panose="020B0604030504040204" pitchFamily="34" charset="0"/>
                          <a:cs typeface="Verdana" panose="020B0604030504040204" pitchFamily="34" charset="0"/>
                        </a:rPr>
                        <a:t>Ending Retained Earnings</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a:lnSpc>
                          <a:spcPct val="107000"/>
                        </a:lnSpc>
                        <a:spcBef>
                          <a:spcPts val="0"/>
                        </a:spcBef>
                        <a:spcAft>
                          <a:spcPts val="0"/>
                        </a:spcAft>
                      </a:pPr>
                      <a:r>
                        <a:rPr lang="en-US" sz="1200">
                          <a:solidFill>
                            <a:schemeClr val="tx1"/>
                          </a:solidFill>
                          <a:effectLst/>
                          <a:latin typeface="+mn-lt"/>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r>
                        <a:rPr lang="en-US" sz="16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tc>
                <a:tc gridSpan="2">
                  <a:txBody>
                    <a:bodyPr/>
                    <a:lstStyle/>
                    <a:p>
                      <a:pPr marL="0" marR="0" algn="l" defTabSz="457200" rtl="0" eaLnBrk="1" latinLnBrk="0" hangingPunct="1">
                        <a:lnSpc>
                          <a:spcPct val="107000"/>
                        </a:lnSpc>
                        <a:spcBef>
                          <a:spcPts val="0"/>
                        </a:spcBef>
                        <a:spcAft>
                          <a:spcPts val="0"/>
                        </a:spcAft>
                      </a:pPr>
                      <a:r>
                        <a:rPr lang="en-US" sz="1600" b="0" kern="1200" dirty="0">
                          <a:solidFill>
                            <a:schemeClr val="tx1"/>
                          </a:solidFill>
                          <a:latin typeface="+mn-lt"/>
                          <a:ea typeface="Verdana" panose="020B0604030504040204" pitchFamily="34" charset="0"/>
                          <a:cs typeface="Verdana" panose="020B0604030504040204" pitchFamily="34" charset="0"/>
                        </a:rPr>
                        <a:t>          31,000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endParaRPr lang="en-US" sz="14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tc>
                <a:extLst>
                  <a:ext uri="{0D108BD9-81ED-4DB2-BD59-A6C34878D82A}">
                    <a16:rowId xmlns:a16="http://schemas.microsoft.com/office/drawing/2014/main" xmlns="" val="388415428"/>
                  </a:ext>
                </a:extLst>
              </a:tr>
              <a:tr h="349949">
                <a:tc>
                  <a:txBody>
                    <a:bodyPr/>
                    <a:lstStyle/>
                    <a:p>
                      <a:pPr marL="0" marR="0">
                        <a:lnSpc>
                          <a:spcPct val="107000"/>
                        </a:lnSpc>
                        <a:spcBef>
                          <a:spcPts val="0"/>
                        </a:spcBef>
                        <a:spcAft>
                          <a:spcPts val="0"/>
                        </a:spcAft>
                      </a:pPr>
                      <a:r>
                        <a:rPr lang="en-US" sz="1600" b="1" kern="1200" dirty="0">
                          <a:solidFill>
                            <a:schemeClr val="tx1"/>
                          </a:solidFill>
                          <a:latin typeface="+mn-lt"/>
                          <a:ea typeface="Verdana" panose="020B0604030504040204" pitchFamily="34" charset="0"/>
                          <a:cs typeface="Verdana" panose="020B0604030504040204" pitchFamily="34" charset="0"/>
                        </a:rPr>
                        <a:t>Total Stockholders' Equity</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a:lnSpc>
                          <a:spcPct val="107000"/>
                        </a:lnSpc>
                        <a:spcBef>
                          <a:spcPts val="0"/>
                        </a:spcBef>
                        <a:spcAft>
                          <a:spcPts val="0"/>
                        </a:spcAft>
                      </a:pPr>
                      <a:r>
                        <a:rPr lang="en-US" sz="1200" dirty="0">
                          <a:solidFill>
                            <a:schemeClr val="tx1"/>
                          </a:solidFill>
                          <a:effectLst/>
                          <a:latin typeface="+mn-lt"/>
                          <a:ea typeface="Tahoma" panose="020B0604030504040204" pitchFamily="34" charset="0"/>
                          <a:cs typeface="Tahoma" panose="020B0604030504040204" pitchFamily="34"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r>
                        <a:rPr lang="en-US" sz="16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b"/>
                </a:tc>
                <a:tc gridSpan="2">
                  <a:txBody>
                    <a:bodyPr/>
                    <a:lstStyle/>
                    <a:p>
                      <a:pPr marL="0" marR="0" algn="l" defTabSz="457200" rtl="0" eaLnBrk="1" latinLnBrk="0" hangingPunct="1">
                        <a:lnSpc>
                          <a:spcPct val="107000"/>
                        </a:lnSpc>
                        <a:spcBef>
                          <a:spcPts val="0"/>
                        </a:spcBef>
                        <a:spcAft>
                          <a:spcPts val="0"/>
                        </a:spcAft>
                      </a:pPr>
                      <a:r>
                        <a:rPr lang="en-US" sz="1600" b="0" u="sng" kern="1200" dirty="0">
                          <a:solidFill>
                            <a:schemeClr val="tx1"/>
                          </a:solidFill>
                          <a:latin typeface="+mn-lt"/>
                          <a:ea typeface="Verdana" panose="020B0604030504040204" pitchFamily="34" charset="0"/>
                          <a:cs typeface="Verdana" panose="020B0604030504040204" pitchFamily="34" charset="0"/>
                        </a:rPr>
                        <a:t> $      151,000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endParaRPr lang="en-US" sz="14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tc>
                <a:extLst>
                  <a:ext uri="{0D108BD9-81ED-4DB2-BD59-A6C34878D82A}">
                    <a16:rowId xmlns:a16="http://schemas.microsoft.com/office/drawing/2014/main" xmlns="" val="3332319985"/>
                  </a:ext>
                </a:extLst>
              </a:tr>
            </a:tbl>
          </a:graphicData>
        </a:graphic>
      </p:graphicFrame>
    </p:spTree>
    <p:extLst>
      <p:ext uri="{BB962C8B-B14F-4D97-AF65-F5344CB8AC3E}">
        <p14:creationId xmlns:p14="http://schemas.microsoft.com/office/powerpoint/2010/main" val="5497489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F4D8E3-8C21-42B6-BEA3-44C893D3BAFE}"/>
              </a:ext>
            </a:extLst>
          </p:cNvPr>
          <p:cNvSpPr>
            <a:spLocks noGrp="1"/>
          </p:cNvSpPr>
          <p:nvPr>
            <p:ph type="title"/>
          </p:nvPr>
        </p:nvSpPr>
        <p:spPr>
          <a:xfrm>
            <a:off x="685800" y="152400"/>
            <a:ext cx="8229600" cy="1143000"/>
          </a:xfrm>
        </p:spPr>
        <p:txBody>
          <a:bodyPr/>
          <a:lstStyle/>
          <a:p>
            <a:r>
              <a:rPr lang="en-US" sz="3200" dirty="0" smtClean="0"/>
              <a:t>Preparing Financial Statements: </a:t>
            </a:r>
            <a:br>
              <a:rPr lang="en-US" sz="3200" dirty="0" smtClean="0"/>
            </a:br>
            <a:r>
              <a:rPr lang="en-US" sz="3200" dirty="0" smtClean="0"/>
              <a:t>The Balance Sheet</a:t>
            </a:r>
            <a:br>
              <a:rPr lang="en-US" sz="3200" dirty="0" smtClean="0"/>
            </a:br>
            <a:endParaRPr lang="en-US" sz="3200" dirty="0"/>
          </a:p>
        </p:txBody>
      </p:sp>
      <p:sp>
        <p:nvSpPr>
          <p:cNvPr id="3" name="Content Placeholder 2">
            <a:extLst>
              <a:ext uri="{FF2B5EF4-FFF2-40B4-BE49-F238E27FC236}">
                <a16:creationId xmlns:a16="http://schemas.microsoft.com/office/drawing/2014/main" xmlns="" id="{CBD4628C-8033-49D9-AF37-9D57ABF2F9ED}"/>
              </a:ext>
            </a:extLst>
          </p:cNvPr>
          <p:cNvSpPr>
            <a:spLocks noGrp="1"/>
          </p:cNvSpPr>
          <p:nvPr>
            <p:ph idx="1"/>
          </p:nvPr>
        </p:nvSpPr>
        <p:spPr>
          <a:xfrm>
            <a:off x="304800" y="5334000"/>
            <a:ext cx="8610600" cy="990600"/>
          </a:xfrm>
        </p:spPr>
        <p:txBody>
          <a:bodyPr/>
          <a:lstStyle/>
          <a:p>
            <a:r>
              <a:rPr lang="en-US" sz="2000" dirty="0" smtClean="0">
                <a:latin typeface="+mn-lt"/>
              </a:rPr>
              <a:t>Notice that the Assets are displayed in the order of liquidity.</a:t>
            </a:r>
          </a:p>
          <a:p>
            <a:r>
              <a:rPr lang="en-US" sz="2000" dirty="0" smtClean="0">
                <a:latin typeface="+mn-lt"/>
              </a:rPr>
              <a:t>Also Total Assets are equal to Total Liabilities and Stockholders’ Equity.</a:t>
            </a:r>
          </a:p>
          <a:p>
            <a:endParaRPr lang="en-US" dirty="0"/>
          </a:p>
        </p:txBody>
      </p:sp>
      <p:sp>
        <p:nvSpPr>
          <p:cNvPr id="4" name="Slide Number Placeholder 3">
            <a:extLst>
              <a:ext uri="{FF2B5EF4-FFF2-40B4-BE49-F238E27FC236}">
                <a16:creationId xmlns:a16="http://schemas.microsoft.com/office/drawing/2014/main" xmlns="" id="{AF64C720-DC4F-41BD-8AC1-D0009CF10CBB}"/>
              </a:ext>
            </a:extLst>
          </p:cNvPr>
          <p:cNvSpPr>
            <a:spLocks noGrp="1"/>
          </p:cNvSpPr>
          <p:nvPr>
            <p:ph type="sldNum" sz="quarter" idx="11"/>
          </p:nvPr>
        </p:nvSpPr>
        <p:spPr/>
        <p:txBody>
          <a:bodyPr/>
          <a:lstStyle/>
          <a:p>
            <a:r>
              <a:rPr lang="en-US" smtClean="0"/>
              <a:t>  1-</a:t>
            </a:r>
            <a:fld id="{C1C1BC54-8EE2-4145-ADFC-9ED8DE651561}" type="slidenum">
              <a:rPr lang="en-US" smtClean="0"/>
              <a:pPr/>
              <a:t>47</a:t>
            </a:fld>
            <a:endParaRPr lang="en-US" dirty="0"/>
          </a:p>
        </p:txBody>
      </p:sp>
      <p:graphicFrame>
        <p:nvGraphicFramePr>
          <p:cNvPr id="5" name="Table 4">
            <a:extLst>
              <a:ext uri="{FF2B5EF4-FFF2-40B4-BE49-F238E27FC236}">
                <a16:creationId xmlns:a16="http://schemas.microsoft.com/office/drawing/2014/main" xmlns="" id="{E58CA190-6441-4996-99F5-2149D77C70DB}"/>
              </a:ext>
            </a:extLst>
          </p:cNvPr>
          <p:cNvGraphicFramePr>
            <a:graphicFrameLocks noGrp="1"/>
          </p:cNvGraphicFramePr>
          <p:nvPr>
            <p:extLst>
              <p:ext uri="{D42A27DB-BD31-4B8C-83A1-F6EECF244321}">
                <p14:modId xmlns:p14="http://schemas.microsoft.com/office/powerpoint/2010/main" val="629901520"/>
              </p:ext>
            </p:extLst>
          </p:nvPr>
        </p:nvGraphicFramePr>
        <p:xfrm>
          <a:off x="1524000" y="1433702"/>
          <a:ext cx="6096000" cy="3829202"/>
        </p:xfrm>
        <a:graphic>
          <a:graphicData uri="http://schemas.openxmlformats.org/drawingml/2006/table">
            <a:tbl>
              <a:tblPr firstRow="1" firstCol="1" bandRow="1">
                <a:tableStyleId>{5C22544A-7EE6-4342-B048-85BDC9FD1C3A}</a:tableStyleId>
              </a:tblPr>
              <a:tblGrid>
                <a:gridCol w="3413107">
                  <a:extLst>
                    <a:ext uri="{9D8B030D-6E8A-4147-A177-3AD203B41FA5}">
                      <a16:colId xmlns:a16="http://schemas.microsoft.com/office/drawing/2014/main" xmlns="" val="2765496410"/>
                    </a:ext>
                  </a:extLst>
                </a:gridCol>
                <a:gridCol w="1204625">
                  <a:extLst>
                    <a:ext uri="{9D8B030D-6E8A-4147-A177-3AD203B41FA5}">
                      <a16:colId xmlns:a16="http://schemas.microsoft.com/office/drawing/2014/main" xmlns="" val="2615705974"/>
                    </a:ext>
                  </a:extLst>
                </a:gridCol>
                <a:gridCol w="1478268">
                  <a:extLst>
                    <a:ext uri="{9D8B030D-6E8A-4147-A177-3AD203B41FA5}">
                      <a16:colId xmlns:a16="http://schemas.microsoft.com/office/drawing/2014/main" xmlns="" val="3009474863"/>
                    </a:ext>
                  </a:extLst>
                </a:gridCol>
              </a:tblGrid>
              <a:tr h="240567">
                <a:tc gridSpan="3">
                  <a:txBody>
                    <a:bodyPr/>
                    <a:lstStyle/>
                    <a:p>
                      <a:pPr algn="ctr"/>
                      <a:r>
                        <a:rPr lang="en-US" sz="1800" b="1" kern="1200" dirty="0">
                          <a:solidFill>
                            <a:schemeClr val="tx1"/>
                          </a:solidFill>
                          <a:latin typeface="+mn-lt"/>
                          <a:ea typeface="Verdana" panose="020B0604030504040204" pitchFamily="34" charset="0"/>
                          <a:cs typeface="Verdana" panose="020B0604030504040204" pitchFamily="34" charset="0"/>
                        </a:rPr>
                        <a:t>RUSTIC CAMP SITES </a:t>
                      </a:r>
                    </a:p>
                  </a:txBody>
                  <a:tcPr marL="43639" marR="4363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hMerge="1">
                  <a:txBody>
                    <a:bodyPr/>
                    <a:lstStyle/>
                    <a:p>
                      <a:pPr marL="0" marR="0" algn="ctr">
                        <a:lnSpc>
                          <a:spcPct val="107000"/>
                        </a:lnSpc>
                        <a:spcBef>
                          <a:spcPts val="0"/>
                        </a:spcBef>
                        <a:spcAft>
                          <a:spcPts val="0"/>
                        </a:spcAft>
                      </a:pPr>
                      <a:endParaRPr lang="en-US" sz="700" dirty="0">
                        <a:effectLst/>
                        <a:latin typeface="Calibri" panose="020F0502020204030204" pitchFamily="34" charset="0"/>
                        <a:ea typeface="Calibri" panose="020F0502020204030204" pitchFamily="34" charset="0"/>
                        <a:cs typeface="Times New Roman" panose="02020603050405020304" pitchFamily="18" charset="0"/>
                      </a:endParaRPr>
                    </a:p>
                  </a:txBody>
                  <a:tcPr marL="43639" marR="43639" marT="0" marB="0"/>
                </a:tc>
                <a:tc hMerge="1">
                  <a:txBody>
                    <a:bodyPr/>
                    <a:lstStyle/>
                    <a:p>
                      <a:pPr marL="0" marR="0" algn="ctr">
                        <a:lnSpc>
                          <a:spcPct val="107000"/>
                        </a:lnSpc>
                        <a:spcBef>
                          <a:spcPts val="0"/>
                        </a:spcBef>
                        <a:spcAft>
                          <a:spcPts val="0"/>
                        </a:spcAft>
                      </a:pPr>
                      <a:endParaRPr lang="en-US" sz="700" dirty="0">
                        <a:effectLst/>
                        <a:latin typeface="Calibri" panose="020F0502020204030204" pitchFamily="34" charset="0"/>
                        <a:ea typeface="Calibri" panose="020F0502020204030204" pitchFamily="34" charset="0"/>
                        <a:cs typeface="Times New Roman" panose="02020603050405020304" pitchFamily="18" charset="0"/>
                      </a:endParaRPr>
                    </a:p>
                  </a:txBody>
                  <a:tcPr marL="43639" marR="43639" marT="0" marB="0"/>
                </a:tc>
                <a:extLst>
                  <a:ext uri="{0D108BD9-81ED-4DB2-BD59-A6C34878D82A}">
                    <a16:rowId xmlns:a16="http://schemas.microsoft.com/office/drawing/2014/main" xmlns="" val="494637562"/>
                  </a:ext>
                </a:extLst>
              </a:tr>
              <a:tr h="216060">
                <a:tc gridSpan="3">
                  <a:txBody>
                    <a:bodyPr/>
                    <a:lstStyle/>
                    <a:p>
                      <a:pPr marL="0" marR="0" algn="ctr">
                        <a:lnSpc>
                          <a:spcPct val="107000"/>
                        </a:lnSpc>
                        <a:spcBef>
                          <a:spcPts val="0"/>
                        </a:spcBef>
                        <a:spcAft>
                          <a:spcPts val="0"/>
                        </a:spcAft>
                      </a:pPr>
                      <a:r>
                        <a:rPr lang="en-US" sz="1800" b="1" kern="1200" dirty="0">
                          <a:solidFill>
                            <a:schemeClr val="tx1"/>
                          </a:solidFill>
                          <a:latin typeface="+mn-lt"/>
                          <a:ea typeface="Verdana" panose="020B0604030504040204" pitchFamily="34" charset="0"/>
                          <a:cs typeface="Verdana" panose="020B0604030504040204" pitchFamily="34" charset="0"/>
                        </a:rPr>
                        <a:t>Balance Sheet</a:t>
                      </a:r>
                    </a:p>
                  </a:txBody>
                  <a:tcPr marL="43639" marR="4363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233078036"/>
                  </a:ext>
                </a:extLst>
              </a:tr>
              <a:tr h="216060">
                <a:tc gridSpan="3">
                  <a:txBody>
                    <a:bodyPr/>
                    <a:lstStyle/>
                    <a:p>
                      <a:pPr marL="0" marR="0" algn="ctr">
                        <a:lnSpc>
                          <a:spcPct val="107000"/>
                        </a:lnSpc>
                        <a:spcBef>
                          <a:spcPts val="0"/>
                        </a:spcBef>
                        <a:spcAft>
                          <a:spcPts val="0"/>
                        </a:spcAft>
                      </a:pPr>
                      <a:r>
                        <a:rPr lang="en-US" sz="1800" b="1" kern="1200" dirty="0">
                          <a:solidFill>
                            <a:schemeClr val="tx1"/>
                          </a:solidFill>
                          <a:latin typeface="+mn-lt"/>
                          <a:ea typeface="Verdana" panose="020B0604030504040204" pitchFamily="34" charset="0"/>
                          <a:cs typeface="Verdana" panose="020B0604030504040204" pitchFamily="34" charset="0"/>
                        </a:rPr>
                        <a:t>As of December 31, Year 1</a:t>
                      </a:r>
                    </a:p>
                  </a:txBody>
                  <a:tcPr marL="43639" marR="4363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345371414"/>
                  </a:ext>
                </a:extLst>
              </a:tr>
              <a:tr h="183696">
                <a:tc>
                  <a:txBody>
                    <a:bodyPr/>
                    <a:lstStyle/>
                    <a:p>
                      <a:pPr marL="0" marR="0">
                        <a:lnSpc>
                          <a:spcPct val="107000"/>
                        </a:lnSpc>
                        <a:spcBef>
                          <a:spcPts val="0"/>
                        </a:spcBef>
                        <a:spcAft>
                          <a:spcPts val="0"/>
                        </a:spcAft>
                      </a:pPr>
                      <a:r>
                        <a:rPr lang="en-US" sz="1400" b="1" kern="1200" dirty="0">
                          <a:solidFill>
                            <a:schemeClr val="tx1"/>
                          </a:solidFill>
                          <a:latin typeface="+mn-lt"/>
                          <a:ea typeface="Verdana" panose="020B0604030504040204" pitchFamily="34" charset="0"/>
                          <a:cs typeface="Verdana" panose="020B0604030504040204" pitchFamily="34" charset="0"/>
                        </a:rPr>
                        <a:t>Assets</a:t>
                      </a:r>
                    </a:p>
                  </a:txBody>
                  <a:tcPr marL="43639" marR="4363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400">
                          <a:solidFill>
                            <a:schemeClr val="tx1"/>
                          </a:solidFill>
                          <a:effectLst/>
                          <a:latin typeface="+mn-lt"/>
                          <a:ea typeface="Tahoma" panose="020B0604030504040204" pitchFamily="34" charset="0"/>
                          <a:cs typeface="Tahoma" panose="020B0604030504040204" pitchFamily="34" charset="0"/>
                        </a:rPr>
                        <a:t> </a:t>
                      </a:r>
                    </a:p>
                  </a:txBody>
                  <a:tcPr marL="43639" marR="4363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400" dirty="0">
                          <a:solidFill>
                            <a:schemeClr val="tx1"/>
                          </a:solidFill>
                          <a:effectLst/>
                          <a:latin typeface="+mn-lt"/>
                          <a:ea typeface="Tahoma" panose="020B0604030504040204" pitchFamily="34" charset="0"/>
                          <a:cs typeface="Tahoma" panose="020B0604030504040204" pitchFamily="34" charset="0"/>
                        </a:rPr>
                        <a:t> </a:t>
                      </a:r>
                    </a:p>
                  </a:txBody>
                  <a:tcPr marL="43639" marR="4363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434831117"/>
                  </a:ext>
                </a:extLst>
              </a:tr>
              <a:tr h="183696">
                <a:tc>
                  <a:txBody>
                    <a:bodyPr/>
                    <a:lstStyle/>
                    <a:p>
                      <a:pPr marL="0" marR="0">
                        <a:lnSpc>
                          <a:spcPct val="107000"/>
                        </a:lnSpc>
                        <a:spcBef>
                          <a:spcPts val="0"/>
                        </a:spcBef>
                        <a:spcAft>
                          <a:spcPts val="0"/>
                        </a:spcAft>
                      </a:pPr>
                      <a:r>
                        <a:rPr lang="en-US" sz="1400" b="1" kern="1200" dirty="0">
                          <a:solidFill>
                            <a:schemeClr val="tx1"/>
                          </a:solidFill>
                          <a:latin typeface="+mn-lt"/>
                          <a:ea typeface="Verdana" panose="020B0604030504040204" pitchFamily="34" charset="0"/>
                          <a:cs typeface="Verdana" panose="020B0604030504040204" pitchFamily="34" charset="0"/>
                        </a:rPr>
                        <a:t>Cash</a:t>
                      </a:r>
                    </a:p>
                  </a:txBody>
                  <a:tcPr marL="43639" marR="4363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400" b="1" kern="1200" dirty="0">
                          <a:solidFill>
                            <a:schemeClr val="tx1"/>
                          </a:solidFill>
                          <a:latin typeface="+mn-lt"/>
                          <a:ea typeface="Verdana" panose="020B0604030504040204" pitchFamily="34" charset="0"/>
                          <a:cs typeface="Verdana" panose="020B0604030504040204" pitchFamily="34" charset="0"/>
                        </a:rPr>
                        <a:t> $       51,000 </a:t>
                      </a:r>
                    </a:p>
                  </a:txBody>
                  <a:tcPr marL="43639" marR="4363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400" b="1" kern="1200" dirty="0">
                          <a:solidFill>
                            <a:schemeClr val="tx1"/>
                          </a:solidFill>
                          <a:latin typeface="+mn-lt"/>
                          <a:ea typeface="Verdana" panose="020B0604030504040204" pitchFamily="34" charset="0"/>
                          <a:cs typeface="Verdana" panose="020B0604030504040204" pitchFamily="34" charset="0"/>
                        </a:rPr>
                        <a:t> </a:t>
                      </a:r>
                    </a:p>
                  </a:txBody>
                  <a:tcPr marL="43639" marR="4363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971446965"/>
                  </a:ext>
                </a:extLst>
              </a:tr>
              <a:tr h="183696">
                <a:tc>
                  <a:txBody>
                    <a:bodyPr/>
                    <a:lstStyle/>
                    <a:p>
                      <a:pPr marL="0" marR="0">
                        <a:lnSpc>
                          <a:spcPct val="107000"/>
                        </a:lnSpc>
                        <a:spcBef>
                          <a:spcPts val="0"/>
                        </a:spcBef>
                        <a:spcAft>
                          <a:spcPts val="0"/>
                        </a:spcAft>
                      </a:pPr>
                      <a:r>
                        <a:rPr lang="en-US" sz="1400" b="1" kern="1200" dirty="0">
                          <a:solidFill>
                            <a:schemeClr val="tx1"/>
                          </a:solidFill>
                          <a:latin typeface="+mn-lt"/>
                          <a:ea typeface="Verdana" panose="020B0604030504040204" pitchFamily="34" charset="0"/>
                          <a:cs typeface="Verdana" panose="020B0604030504040204" pitchFamily="34" charset="0"/>
                        </a:rPr>
                        <a:t>Land</a:t>
                      </a:r>
                    </a:p>
                  </a:txBody>
                  <a:tcPr marL="43639" marR="4363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400" b="1" kern="1200" dirty="0">
                          <a:solidFill>
                            <a:schemeClr val="tx1"/>
                          </a:solidFill>
                          <a:latin typeface="+mn-lt"/>
                          <a:ea typeface="Verdana" panose="020B0604030504040204" pitchFamily="34" charset="0"/>
                          <a:cs typeface="Verdana" panose="020B0604030504040204" pitchFamily="34" charset="0"/>
                        </a:rPr>
                        <a:t>        500,000 </a:t>
                      </a:r>
                    </a:p>
                  </a:txBody>
                  <a:tcPr marL="43639" marR="4363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400" b="1" kern="1200" dirty="0">
                          <a:solidFill>
                            <a:schemeClr val="tx1"/>
                          </a:solidFill>
                          <a:latin typeface="+mn-lt"/>
                          <a:ea typeface="Verdana" panose="020B0604030504040204" pitchFamily="34" charset="0"/>
                          <a:cs typeface="Verdana" panose="020B0604030504040204" pitchFamily="34" charset="0"/>
                        </a:rPr>
                        <a:t> </a:t>
                      </a:r>
                    </a:p>
                  </a:txBody>
                  <a:tcPr marL="43639" marR="4363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872669847"/>
                  </a:ext>
                </a:extLst>
              </a:tr>
              <a:tr h="183696">
                <a:tc>
                  <a:txBody>
                    <a:bodyPr/>
                    <a:lstStyle/>
                    <a:p>
                      <a:pPr marL="0" marR="0">
                        <a:lnSpc>
                          <a:spcPct val="107000"/>
                        </a:lnSpc>
                        <a:spcBef>
                          <a:spcPts val="0"/>
                        </a:spcBef>
                        <a:spcAft>
                          <a:spcPts val="0"/>
                        </a:spcAft>
                      </a:pPr>
                      <a:r>
                        <a:rPr lang="en-US" sz="1400" b="1" kern="1200" dirty="0">
                          <a:solidFill>
                            <a:schemeClr val="tx1"/>
                          </a:solidFill>
                          <a:latin typeface="+mn-lt"/>
                          <a:ea typeface="Verdana" panose="020B0604030504040204" pitchFamily="34" charset="0"/>
                          <a:cs typeface="Verdana" panose="020B0604030504040204" pitchFamily="34" charset="0"/>
                        </a:rPr>
                        <a:t>Total Assets</a:t>
                      </a:r>
                    </a:p>
                  </a:txBody>
                  <a:tcPr marL="43639" marR="4363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400" b="1" kern="1200">
                          <a:solidFill>
                            <a:schemeClr val="tx1"/>
                          </a:solidFill>
                          <a:latin typeface="+mn-lt"/>
                          <a:ea typeface="Verdana" panose="020B0604030504040204" pitchFamily="34" charset="0"/>
                          <a:cs typeface="Verdana" panose="020B0604030504040204" pitchFamily="34" charset="0"/>
                        </a:rPr>
                        <a:t> </a:t>
                      </a:r>
                    </a:p>
                  </a:txBody>
                  <a:tcPr marL="43639" marR="4363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400" b="1" kern="1200" dirty="0">
                          <a:solidFill>
                            <a:schemeClr val="tx1"/>
                          </a:solidFill>
                          <a:latin typeface="+mn-lt"/>
                          <a:ea typeface="Verdana" panose="020B0604030504040204" pitchFamily="34" charset="0"/>
                          <a:cs typeface="Verdana" panose="020B0604030504040204" pitchFamily="34" charset="0"/>
                        </a:rPr>
                        <a:t> $     551,000 </a:t>
                      </a:r>
                    </a:p>
                  </a:txBody>
                  <a:tcPr marL="43639" marR="4363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771046358"/>
                  </a:ext>
                </a:extLst>
              </a:tr>
              <a:tr h="183696">
                <a:tc>
                  <a:txBody>
                    <a:bodyPr/>
                    <a:lstStyle/>
                    <a:p>
                      <a:pPr marL="0" marR="0">
                        <a:lnSpc>
                          <a:spcPct val="107000"/>
                        </a:lnSpc>
                        <a:spcBef>
                          <a:spcPts val="0"/>
                        </a:spcBef>
                        <a:spcAft>
                          <a:spcPts val="0"/>
                        </a:spcAft>
                      </a:pPr>
                      <a:r>
                        <a:rPr lang="en-US" sz="1400" b="1" kern="1200" dirty="0">
                          <a:solidFill>
                            <a:schemeClr val="tx1"/>
                          </a:solidFill>
                          <a:latin typeface="+mn-lt"/>
                          <a:ea typeface="Verdana" panose="020B0604030504040204" pitchFamily="34" charset="0"/>
                          <a:cs typeface="Verdana" panose="020B0604030504040204" pitchFamily="34" charset="0"/>
                        </a:rPr>
                        <a:t> </a:t>
                      </a:r>
                    </a:p>
                  </a:txBody>
                  <a:tcPr marL="43639" marR="4363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400" b="1" kern="1200">
                          <a:solidFill>
                            <a:schemeClr val="tx1"/>
                          </a:solidFill>
                          <a:latin typeface="+mn-lt"/>
                          <a:ea typeface="Verdana" panose="020B0604030504040204" pitchFamily="34" charset="0"/>
                          <a:cs typeface="Verdana" panose="020B0604030504040204" pitchFamily="34" charset="0"/>
                        </a:rPr>
                        <a:t> </a:t>
                      </a:r>
                    </a:p>
                  </a:txBody>
                  <a:tcPr marL="43639" marR="4363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400" b="1" kern="1200" dirty="0">
                          <a:solidFill>
                            <a:schemeClr val="tx1"/>
                          </a:solidFill>
                          <a:latin typeface="+mn-lt"/>
                          <a:ea typeface="Verdana" panose="020B0604030504040204" pitchFamily="34" charset="0"/>
                          <a:cs typeface="Verdana" panose="020B0604030504040204" pitchFamily="34" charset="0"/>
                        </a:rPr>
                        <a:t> </a:t>
                      </a:r>
                    </a:p>
                  </a:txBody>
                  <a:tcPr marL="43639" marR="4363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4130803879"/>
                  </a:ext>
                </a:extLst>
              </a:tr>
              <a:tr h="183696">
                <a:tc>
                  <a:txBody>
                    <a:bodyPr/>
                    <a:lstStyle/>
                    <a:p>
                      <a:pPr marL="0" marR="0">
                        <a:lnSpc>
                          <a:spcPct val="107000"/>
                        </a:lnSpc>
                        <a:spcBef>
                          <a:spcPts val="0"/>
                        </a:spcBef>
                        <a:spcAft>
                          <a:spcPts val="0"/>
                        </a:spcAft>
                      </a:pPr>
                      <a:r>
                        <a:rPr lang="en-US" sz="1400" b="1" kern="1200" dirty="0">
                          <a:solidFill>
                            <a:schemeClr val="tx1"/>
                          </a:solidFill>
                          <a:latin typeface="+mn-lt"/>
                          <a:ea typeface="Verdana" panose="020B0604030504040204" pitchFamily="34" charset="0"/>
                          <a:cs typeface="Verdana" panose="020B0604030504040204" pitchFamily="34" charset="0"/>
                        </a:rPr>
                        <a:t>Liabilities</a:t>
                      </a:r>
                    </a:p>
                  </a:txBody>
                  <a:tcPr marL="43639" marR="4363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400" b="1" kern="1200">
                          <a:solidFill>
                            <a:schemeClr val="tx1"/>
                          </a:solidFill>
                          <a:latin typeface="+mn-lt"/>
                          <a:ea typeface="Verdana" panose="020B0604030504040204" pitchFamily="34" charset="0"/>
                          <a:cs typeface="Verdana" panose="020B0604030504040204" pitchFamily="34" charset="0"/>
                        </a:rPr>
                        <a:t> </a:t>
                      </a:r>
                    </a:p>
                  </a:txBody>
                  <a:tcPr marL="43639" marR="4363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400" b="1" kern="1200" dirty="0">
                          <a:solidFill>
                            <a:schemeClr val="tx1"/>
                          </a:solidFill>
                          <a:latin typeface="+mn-lt"/>
                          <a:ea typeface="Verdana" panose="020B0604030504040204" pitchFamily="34" charset="0"/>
                          <a:cs typeface="Verdana" panose="020B0604030504040204" pitchFamily="34" charset="0"/>
                        </a:rPr>
                        <a:t> </a:t>
                      </a:r>
                    </a:p>
                  </a:txBody>
                  <a:tcPr marL="43639" marR="4363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4068480309"/>
                  </a:ext>
                </a:extLst>
              </a:tr>
              <a:tr h="183696">
                <a:tc>
                  <a:txBody>
                    <a:bodyPr/>
                    <a:lstStyle/>
                    <a:p>
                      <a:pPr marL="0" marR="0">
                        <a:lnSpc>
                          <a:spcPct val="107000"/>
                        </a:lnSpc>
                        <a:spcBef>
                          <a:spcPts val="0"/>
                        </a:spcBef>
                        <a:spcAft>
                          <a:spcPts val="0"/>
                        </a:spcAft>
                      </a:pPr>
                      <a:r>
                        <a:rPr lang="en-US" sz="1400" b="1" kern="1200" dirty="0">
                          <a:solidFill>
                            <a:schemeClr val="tx1"/>
                          </a:solidFill>
                          <a:latin typeface="+mn-lt"/>
                          <a:ea typeface="Verdana" panose="020B0604030504040204" pitchFamily="34" charset="0"/>
                          <a:cs typeface="Verdana" panose="020B0604030504040204" pitchFamily="34" charset="0"/>
                        </a:rPr>
                        <a:t>Notes Payable</a:t>
                      </a:r>
                    </a:p>
                  </a:txBody>
                  <a:tcPr marL="43639" marR="4363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400" b="1" kern="1200">
                          <a:solidFill>
                            <a:schemeClr val="tx1"/>
                          </a:solidFill>
                          <a:latin typeface="+mn-lt"/>
                          <a:ea typeface="Verdana" panose="020B0604030504040204" pitchFamily="34" charset="0"/>
                          <a:cs typeface="Verdana" panose="020B0604030504040204" pitchFamily="34" charset="0"/>
                        </a:rPr>
                        <a:t> </a:t>
                      </a:r>
                    </a:p>
                  </a:txBody>
                  <a:tcPr marL="43639" marR="4363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400" b="1" kern="1200" dirty="0">
                          <a:solidFill>
                            <a:schemeClr val="tx1"/>
                          </a:solidFill>
                          <a:latin typeface="+mn-lt"/>
                          <a:ea typeface="Verdana" panose="020B0604030504040204" pitchFamily="34" charset="0"/>
                          <a:cs typeface="Verdana" panose="020B0604030504040204" pitchFamily="34" charset="0"/>
                        </a:rPr>
                        <a:t> $     400,000 </a:t>
                      </a:r>
                    </a:p>
                  </a:txBody>
                  <a:tcPr marL="43639" marR="4363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466087289"/>
                  </a:ext>
                </a:extLst>
              </a:tr>
              <a:tr h="183696">
                <a:tc>
                  <a:txBody>
                    <a:bodyPr/>
                    <a:lstStyle/>
                    <a:p>
                      <a:pPr marL="0" marR="0">
                        <a:lnSpc>
                          <a:spcPct val="107000"/>
                        </a:lnSpc>
                        <a:spcBef>
                          <a:spcPts val="0"/>
                        </a:spcBef>
                        <a:spcAft>
                          <a:spcPts val="0"/>
                        </a:spcAft>
                      </a:pPr>
                      <a:r>
                        <a:rPr lang="en-US" sz="1400" b="1" kern="1200" dirty="0">
                          <a:solidFill>
                            <a:schemeClr val="tx1"/>
                          </a:solidFill>
                          <a:latin typeface="+mn-lt"/>
                          <a:ea typeface="Verdana" panose="020B0604030504040204" pitchFamily="34" charset="0"/>
                          <a:cs typeface="Verdana" panose="020B0604030504040204" pitchFamily="34" charset="0"/>
                        </a:rPr>
                        <a:t> </a:t>
                      </a:r>
                    </a:p>
                  </a:txBody>
                  <a:tcPr marL="43639" marR="4363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400">
                          <a:solidFill>
                            <a:schemeClr val="tx1"/>
                          </a:solidFill>
                          <a:effectLst/>
                          <a:latin typeface="+mn-lt"/>
                          <a:ea typeface="Tahoma" panose="020B0604030504040204" pitchFamily="34" charset="0"/>
                          <a:cs typeface="Tahoma" panose="020B0604030504040204" pitchFamily="34" charset="0"/>
                        </a:rPr>
                        <a:t> </a:t>
                      </a:r>
                    </a:p>
                  </a:txBody>
                  <a:tcPr marL="43639" marR="4363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400" dirty="0">
                          <a:solidFill>
                            <a:schemeClr val="tx1"/>
                          </a:solidFill>
                          <a:effectLst/>
                          <a:latin typeface="+mn-lt"/>
                          <a:ea typeface="Tahoma" panose="020B0604030504040204" pitchFamily="34" charset="0"/>
                          <a:cs typeface="Tahoma" panose="020B0604030504040204" pitchFamily="34" charset="0"/>
                        </a:rPr>
                        <a:t> </a:t>
                      </a:r>
                    </a:p>
                  </a:txBody>
                  <a:tcPr marL="43639" marR="4363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67946261"/>
                  </a:ext>
                </a:extLst>
              </a:tr>
              <a:tr h="183696">
                <a:tc>
                  <a:txBody>
                    <a:bodyPr/>
                    <a:lstStyle/>
                    <a:p>
                      <a:pPr marL="0" marR="0">
                        <a:lnSpc>
                          <a:spcPct val="107000"/>
                        </a:lnSpc>
                        <a:spcBef>
                          <a:spcPts val="0"/>
                        </a:spcBef>
                        <a:spcAft>
                          <a:spcPts val="0"/>
                        </a:spcAft>
                      </a:pPr>
                      <a:r>
                        <a:rPr lang="en-US" sz="1400" b="1" kern="1200" dirty="0">
                          <a:solidFill>
                            <a:schemeClr val="tx1"/>
                          </a:solidFill>
                          <a:latin typeface="+mn-lt"/>
                          <a:ea typeface="Verdana" panose="020B0604030504040204" pitchFamily="34" charset="0"/>
                          <a:cs typeface="Verdana" panose="020B0604030504040204" pitchFamily="34" charset="0"/>
                        </a:rPr>
                        <a:t>Stockholders' Equity</a:t>
                      </a:r>
                    </a:p>
                  </a:txBody>
                  <a:tcPr marL="43639" marR="4363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400">
                          <a:solidFill>
                            <a:schemeClr val="tx1"/>
                          </a:solidFill>
                          <a:effectLst/>
                          <a:latin typeface="+mn-lt"/>
                          <a:ea typeface="Tahoma" panose="020B0604030504040204" pitchFamily="34" charset="0"/>
                          <a:cs typeface="Tahoma" panose="020B0604030504040204" pitchFamily="34" charset="0"/>
                        </a:rPr>
                        <a:t> </a:t>
                      </a:r>
                    </a:p>
                  </a:txBody>
                  <a:tcPr marL="43639" marR="4363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400" dirty="0">
                          <a:solidFill>
                            <a:schemeClr val="tx1"/>
                          </a:solidFill>
                          <a:effectLst/>
                          <a:latin typeface="+mn-lt"/>
                          <a:ea typeface="Tahoma" panose="020B0604030504040204" pitchFamily="34" charset="0"/>
                          <a:cs typeface="Tahoma" panose="020B0604030504040204" pitchFamily="34" charset="0"/>
                        </a:rPr>
                        <a:t> </a:t>
                      </a:r>
                    </a:p>
                  </a:txBody>
                  <a:tcPr marL="43639" marR="4363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198318569"/>
                  </a:ext>
                </a:extLst>
              </a:tr>
              <a:tr h="183696">
                <a:tc>
                  <a:txBody>
                    <a:bodyPr/>
                    <a:lstStyle/>
                    <a:p>
                      <a:pPr marL="0" marR="0">
                        <a:lnSpc>
                          <a:spcPct val="107000"/>
                        </a:lnSpc>
                        <a:spcBef>
                          <a:spcPts val="0"/>
                        </a:spcBef>
                        <a:spcAft>
                          <a:spcPts val="0"/>
                        </a:spcAft>
                      </a:pPr>
                      <a:r>
                        <a:rPr lang="en-US" sz="1400" b="1" kern="1200" dirty="0">
                          <a:solidFill>
                            <a:schemeClr val="tx1"/>
                          </a:solidFill>
                          <a:latin typeface="+mn-lt"/>
                          <a:ea typeface="Verdana" panose="020B0604030504040204" pitchFamily="34" charset="0"/>
                          <a:cs typeface="Verdana" panose="020B0604030504040204" pitchFamily="34" charset="0"/>
                        </a:rPr>
                        <a:t>Common Stock</a:t>
                      </a:r>
                    </a:p>
                  </a:txBody>
                  <a:tcPr marL="43639" marR="4363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400" b="1" kern="1200" dirty="0">
                          <a:solidFill>
                            <a:schemeClr val="tx1"/>
                          </a:solidFill>
                          <a:latin typeface="+mn-lt"/>
                          <a:ea typeface="Verdana" panose="020B0604030504040204" pitchFamily="34" charset="0"/>
                          <a:cs typeface="Verdana" panose="020B0604030504040204" pitchFamily="34" charset="0"/>
                        </a:rPr>
                        <a:t> $     120,000 </a:t>
                      </a:r>
                    </a:p>
                  </a:txBody>
                  <a:tcPr marL="43639" marR="4363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400" b="1" kern="1200" dirty="0">
                          <a:solidFill>
                            <a:schemeClr val="tx1"/>
                          </a:solidFill>
                          <a:latin typeface="+mn-lt"/>
                          <a:ea typeface="Verdana" panose="020B0604030504040204" pitchFamily="34" charset="0"/>
                          <a:cs typeface="Verdana" panose="020B0604030504040204" pitchFamily="34" charset="0"/>
                        </a:rPr>
                        <a:t> </a:t>
                      </a:r>
                    </a:p>
                  </a:txBody>
                  <a:tcPr marL="43639" marR="4363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336816769"/>
                  </a:ext>
                </a:extLst>
              </a:tr>
              <a:tr h="183696">
                <a:tc>
                  <a:txBody>
                    <a:bodyPr/>
                    <a:lstStyle/>
                    <a:p>
                      <a:pPr marL="0" marR="0">
                        <a:lnSpc>
                          <a:spcPct val="107000"/>
                        </a:lnSpc>
                        <a:spcBef>
                          <a:spcPts val="0"/>
                        </a:spcBef>
                        <a:spcAft>
                          <a:spcPts val="0"/>
                        </a:spcAft>
                      </a:pPr>
                      <a:r>
                        <a:rPr lang="en-US" sz="1400" b="1" kern="1200" dirty="0">
                          <a:solidFill>
                            <a:schemeClr val="tx1"/>
                          </a:solidFill>
                          <a:latin typeface="+mn-lt"/>
                          <a:ea typeface="Verdana" panose="020B0604030504040204" pitchFamily="34" charset="0"/>
                          <a:cs typeface="Verdana" panose="020B0604030504040204" pitchFamily="34" charset="0"/>
                        </a:rPr>
                        <a:t>Retained Earnings</a:t>
                      </a:r>
                    </a:p>
                  </a:txBody>
                  <a:tcPr marL="43639" marR="4363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400" b="1" kern="1200" dirty="0">
                          <a:solidFill>
                            <a:schemeClr val="tx1"/>
                          </a:solidFill>
                          <a:latin typeface="+mn-lt"/>
                          <a:ea typeface="Verdana" panose="020B0604030504040204" pitchFamily="34" charset="0"/>
                          <a:cs typeface="Verdana" panose="020B0604030504040204" pitchFamily="34" charset="0"/>
                        </a:rPr>
                        <a:t>         31,000 </a:t>
                      </a:r>
                    </a:p>
                  </a:txBody>
                  <a:tcPr marL="43639" marR="4363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400" b="1" kern="1200" dirty="0">
                          <a:solidFill>
                            <a:schemeClr val="tx1"/>
                          </a:solidFill>
                          <a:latin typeface="+mn-lt"/>
                          <a:ea typeface="Verdana" panose="020B0604030504040204" pitchFamily="34" charset="0"/>
                          <a:cs typeface="Verdana" panose="020B0604030504040204" pitchFamily="34" charset="0"/>
                        </a:rPr>
                        <a:t> </a:t>
                      </a:r>
                    </a:p>
                  </a:txBody>
                  <a:tcPr marL="43639" marR="4363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4148047401"/>
                  </a:ext>
                </a:extLst>
              </a:tr>
              <a:tr h="183696">
                <a:tc>
                  <a:txBody>
                    <a:bodyPr/>
                    <a:lstStyle/>
                    <a:p>
                      <a:pPr marL="0" marR="0">
                        <a:lnSpc>
                          <a:spcPct val="107000"/>
                        </a:lnSpc>
                        <a:spcBef>
                          <a:spcPts val="0"/>
                        </a:spcBef>
                        <a:spcAft>
                          <a:spcPts val="0"/>
                        </a:spcAft>
                      </a:pPr>
                      <a:r>
                        <a:rPr lang="en-US" sz="1400" b="1" kern="1200" dirty="0">
                          <a:solidFill>
                            <a:schemeClr val="tx1"/>
                          </a:solidFill>
                          <a:latin typeface="+mn-lt"/>
                          <a:ea typeface="Verdana" panose="020B0604030504040204" pitchFamily="34" charset="0"/>
                          <a:cs typeface="Verdana" panose="020B0604030504040204" pitchFamily="34" charset="0"/>
                        </a:rPr>
                        <a:t>Total Stockholders' Equity</a:t>
                      </a:r>
                    </a:p>
                  </a:txBody>
                  <a:tcPr marL="43639" marR="4363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400">
                          <a:solidFill>
                            <a:schemeClr val="tx1"/>
                          </a:solidFill>
                          <a:effectLst/>
                          <a:latin typeface="+mn-lt"/>
                          <a:ea typeface="Tahoma" panose="020B0604030504040204" pitchFamily="34" charset="0"/>
                          <a:cs typeface="Tahoma" panose="020B0604030504040204" pitchFamily="34" charset="0"/>
                        </a:rPr>
                        <a:t> </a:t>
                      </a:r>
                    </a:p>
                  </a:txBody>
                  <a:tcPr marL="43639" marR="4363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400" b="1" kern="1200" dirty="0">
                          <a:solidFill>
                            <a:schemeClr val="tx1"/>
                          </a:solidFill>
                          <a:latin typeface="+mn-lt"/>
                          <a:ea typeface="Verdana" panose="020B0604030504040204" pitchFamily="34" charset="0"/>
                          <a:cs typeface="Verdana" panose="020B0604030504040204" pitchFamily="34" charset="0"/>
                        </a:rPr>
                        <a:t>        151,000 </a:t>
                      </a:r>
                    </a:p>
                  </a:txBody>
                  <a:tcPr marL="43639" marR="43639"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867159352"/>
                  </a:ext>
                </a:extLst>
              </a:tr>
              <a:tr h="183696">
                <a:tc gridSpan="2">
                  <a:txBody>
                    <a:bodyPr/>
                    <a:lstStyle/>
                    <a:p>
                      <a:pPr marL="0" marR="0">
                        <a:lnSpc>
                          <a:spcPct val="107000"/>
                        </a:lnSpc>
                        <a:spcBef>
                          <a:spcPts val="0"/>
                        </a:spcBef>
                        <a:spcAft>
                          <a:spcPts val="0"/>
                        </a:spcAft>
                      </a:pPr>
                      <a:r>
                        <a:rPr lang="en-US" sz="1400" b="1" kern="1200" dirty="0">
                          <a:solidFill>
                            <a:schemeClr val="tx1"/>
                          </a:solidFill>
                          <a:latin typeface="+mn-lt"/>
                          <a:ea typeface="Verdana" panose="020B0604030504040204" pitchFamily="34" charset="0"/>
                          <a:cs typeface="Verdana" panose="020B0604030504040204" pitchFamily="34" charset="0"/>
                        </a:rPr>
                        <a:t>Total Liabilities and Stockholders' Equity</a:t>
                      </a:r>
                    </a:p>
                  </a:txBody>
                  <a:tcPr marL="43639" marR="43639" marT="0" marB="0" anchor="b">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a:txBody>
                    <a:bodyPr/>
                    <a:lstStyle/>
                    <a:p>
                      <a:pPr marL="0" marR="0">
                        <a:lnSpc>
                          <a:spcPct val="107000"/>
                        </a:lnSpc>
                        <a:spcBef>
                          <a:spcPts val="0"/>
                        </a:spcBef>
                        <a:spcAft>
                          <a:spcPts val="0"/>
                        </a:spcAft>
                      </a:pPr>
                      <a:r>
                        <a:rPr lang="en-US" sz="1400" b="1" kern="1200" dirty="0">
                          <a:solidFill>
                            <a:schemeClr val="tx1"/>
                          </a:solidFill>
                          <a:latin typeface="+mn-lt"/>
                          <a:ea typeface="Verdana" panose="020B0604030504040204" pitchFamily="34" charset="0"/>
                          <a:cs typeface="Verdana" panose="020B0604030504040204" pitchFamily="34" charset="0"/>
                        </a:rPr>
                        <a:t> </a:t>
                      </a:r>
                      <a:r>
                        <a:rPr lang="en-US" sz="1400" b="1" u="sng" kern="1200" dirty="0">
                          <a:solidFill>
                            <a:schemeClr val="tx1"/>
                          </a:solidFill>
                          <a:latin typeface="+mn-lt"/>
                          <a:ea typeface="Verdana" panose="020B0604030504040204" pitchFamily="34" charset="0"/>
                          <a:cs typeface="Verdana" panose="020B0604030504040204" pitchFamily="34" charset="0"/>
                        </a:rPr>
                        <a:t>$     551,000 </a:t>
                      </a:r>
                    </a:p>
                  </a:txBody>
                  <a:tcPr marL="43639" marR="43639" marT="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519796636"/>
                  </a:ext>
                </a:extLst>
              </a:tr>
            </a:tbl>
          </a:graphicData>
        </a:graphic>
      </p:graphicFrame>
    </p:spTree>
    <p:extLst>
      <p:ext uri="{BB962C8B-B14F-4D97-AF65-F5344CB8AC3E}">
        <p14:creationId xmlns:p14="http://schemas.microsoft.com/office/powerpoint/2010/main" val="5578818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r>
              <a:rPr lang="en-US" smtClean="0"/>
              <a:t>LO 1-8: Prepare a statement of cash flows.</a:t>
            </a:r>
            <a:br>
              <a:rPr lang="en-US" smtClean="0"/>
            </a:br>
            <a:endParaRPr lang="en-US" dirty="0"/>
          </a:p>
        </p:txBody>
      </p:sp>
      <p:sp>
        <p:nvSpPr>
          <p:cNvPr id="17410" name="Slide Number Placeholder 2"/>
          <p:cNvSpPr>
            <a:spLocks noGrp="1"/>
          </p:cNvSpPr>
          <p:nvPr>
            <p:ph type="sldNum" sz="quarter" idx="11"/>
          </p:nvPr>
        </p:nvSpPr>
        <p:spPr/>
        <p:txBody>
          <a:bodyPr/>
          <a:lstStyle/>
          <a:p>
            <a:r>
              <a:rPr lang="en-US" smtClean="0"/>
              <a:t>1-</a:t>
            </a:r>
            <a:fld id="{8E04DE85-5BF3-4C03-A70B-7F1A18BE4AC7}" type="slidenum">
              <a:rPr lang="en-US" smtClean="0"/>
              <a:pPr/>
              <a:t>48</a:t>
            </a:fld>
            <a:endParaRPr lang="en-US" dirty="0"/>
          </a:p>
        </p:txBody>
      </p:sp>
    </p:spTree>
    <p:extLst>
      <p:ext uri="{BB962C8B-B14F-4D97-AF65-F5344CB8AC3E}">
        <p14:creationId xmlns:p14="http://schemas.microsoft.com/office/powerpoint/2010/main" val="26347836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p:txBody>
          <a:bodyPr/>
          <a:lstStyle/>
          <a:p>
            <a:r>
              <a:rPr lang="en-US" smtClean="0"/>
              <a:t>Market-Based Allocations</a:t>
            </a:r>
            <a:endParaRPr lang="en-US" dirty="0"/>
          </a:p>
        </p:txBody>
      </p:sp>
      <p:sp>
        <p:nvSpPr>
          <p:cNvPr id="8" name="Content Placeholder 7"/>
          <p:cNvSpPr>
            <a:spLocks noGrp="1"/>
          </p:cNvSpPr>
          <p:nvPr>
            <p:ph idx="1"/>
          </p:nvPr>
        </p:nvSpPr>
        <p:spPr/>
        <p:txBody>
          <a:bodyPr/>
          <a:lstStyle/>
          <a:p>
            <a:r>
              <a:rPr lang="en-US" dirty="0" smtClean="0"/>
              <a:t>A </a:t>
            </a:r>
            <a:r>
              <a:rPr lang="en-US" b="1" dirty="0" smtClean="0">
                <a:solidFill>
                  <a:schemeClr val="bg2"/>
                </a:solidFill>
              </a:rPr>
              <a:t>market</a:t>
            </a:r>
            <a:r>
              <a:rPr lang="en-US" dirty="0" smtClean="0"/>
              <a:t> is a group of people or entities organized to exchange items of value.</a:t>
            </a:r>
          </a:p>
          <a:p>
            <a:r>
              <a:rPr lang="en-US" dirty="0" smtClean="0"/>
              <a:t>Common terms for the added value created in the transformation process include:</a:t>
            </a:r>
          </a:p>
          <a:p>
            <a:pPr lvl="1"/>
            <a:r>
              <a:rPr lang="en-US" dirty="0" smtClean="0"/>
              <a:t>Profit</a:t>
            </a:r>
          </a:p>
          <a:p>
            <a:pPr lvl="1"/>
            <a:r>
              <a:rPr lang="en-US" dirty="0" smtClean="0"/>
              <a:t>Income </a:t>
            </a:r>
          </a:p>
          <a:p>
            <a:pPr lvl="1"/>
            <a:r>
              <a:rPr lang="en-US" dirty="0" smtClean="0"/>
              <a:t>Earnings</a:t>
            </a:r>
            <a:endParaRPr lang="en-US" dirty="0"/>
          </a:p>
        </p:txBody>
      </p:sp>
      <p:sp>
        <p:nvSpPr>
          <p:cNvPr id="21506" name="Slide Number Placeholder 2"/>
          <p:cNvSpPr>
            <a:spLocks noGrp="1"/>
          </p:cNvSpPr>
          <p:nvPr>
            <p:ph type="sldNum" sz="quarter" idx="11"/>
          </p:nvPr>
        </p:nvSpPr>
        <p:spPr/>
        <p:txBody>
          <a:bodyPr/>
          <a:lstStyle/>
          <a:p>
            <a:r>
              <a:rPr lang="en-US" smtClean="0"/>
              <a:t>1-</a:t>
            </a:r>
            <a:fld id="{9DF6F25A-1E48-4083-A80D-7DA523FD5EB1}" type="slidenum">
              <a:rPr lang="en-US" smtClean="0"/>
              <a:pPr/>
              <a:t>4</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33CAAF-D351-439C-8CD0-0398C65FB489}"/>
              </a:ext>
            </a:extLst>
          </p:cNvPr>
          <p:cNvSpPr>
            <a:spLocks noGrp="1"/>
          </p:cNvSpPr>
          <p:nvPr>
            <p:ph type="title"/>
          </p:nvPr>
        </p:nvSpPr>
        <p:spPr/>
        <p:txBody>
          <a:bodyPr/>
          <a:lstStyle/>
          <a:p>
            <a:r>
              <a:rPr lang="en-US" smtClean="0"/>
              <a:t>Preparing Financial Statements: Statement of Cash Flows</a:t>
            </a:r>
            <a:br>
              <a:rPr lang="en-US" smtClean="0"/>
            </a:br>
            <a:endParaRPr lang="en-US" dirty="0"/>
          </a:p>
        </p:txBody>
      </p:sp>
      <p:sp>
        <p:nvSpPr>
          <p:cNvPr id="6" name="Content Placeholder 5">
            <a:extLst>
              <a:ext uri="{FF2B5EF4-FFF2-40B4-BE49-F238E27FC236}">
                <a16:creationId xmlns:a16="http://schemas.microsoft.com/office/drawing/2014/main" xmlns="" id="{A9B571EA-66A6-4E0A-9DC6-BDF83A9D60A1}"/>
              </a:ext>
            </a:extLst>
          </p:cNvPr>
          <p:cNvSpPr>
            <a:spLocks noGrp="1"/>
          </p:cNvSpPr>
          <p:nvPr>
            <p:ph idx="1"/>
          </p:nvPr>
        </p:nvSpPr>
        <p:spPr/>
        <p:txBody>
          <a:bodyPr/>
          <a:lstStyle/>
          <a:p>
            <a:endParaRPr lang="en-US" smtClean="0"/>
          </a:p>
          <a:p>
            <a:endParaRPr lang="en-US" smtClean="0"/>
          </a:p>
          <a:p>
            <a:endParaRPr lang="en-US" smtClean="0"/>
          </a:p>
          <a:p>
            <a:endParaRPr lang="en-US" smtClean="0"/>
          </a:p>
          <a:p>
            <a:endParaRPr lang="en-US" smtClean="0"/>
          </a:p>
          <a:p>
            <a:endParaRPr lang="en-US" smtClean="0"/>
          </a:p>
          <a:p>
            <a:endParaRPr lang="en-US" smtClean="0"/>
          </a:p>
          <a:p>
            <a:r>
              <a:rPr lang="en-US" smtClean="0"/>
              <a:t>Notice that the statement of cash flows has three major sections: Operating, Investing, and Financing.</a:t>
            </a:r>
            <a:endParaRPr lang="en-US" dirty="0"/>
          </a:p>
        </p:txBody>
      </p:sp>
      <p:sp>
        <p:nvSpPr>
          <p:cNvPr id="3" name="Slide Number Placeholder 2">
            <a:extLst>
              <a:ext uri="{FF2B5EF4-FFF2-40B4-BE49-F238E27FC236}">
                <a16:creationId xmlns:a16="http://schemas.microsoft.com/office/drawing/2014/main" xmlns="" id="{52D37CBB-F23F-42C2-8536-A9EFED0BD660}"/>
              </a:ext>
            </a:extLst>
          </p:cNvPr>
          <p:cNvSpPr>
            <a:spLocks noGrp="1"/>
          </p:cNvSpPr>
          <p:nvPr>
            <p:ph type="sldNum" sz="quarter" idx="11"/>
          </p:nvPr>
        </p:nvSpPr>
        <p:spPr/>
        <p:txBody>
          <a:bodyPr/>
          <a:lstStyle/>
          <a:p>
            <a:r>
              <a:rPr lang="en-US" smtClean="0"/>
              <a:t>  1-</a:t>
            </a:r>
            <a:fld id="{86103F27-AA34-4069-B652-A178AD0674B3}" type="slidenum">
              <a:rPr lang="en-US" smtClean="0"/>
              <a:pPr/>
              <a:t>49</a:t>
            </a:fld>
            <a:endParaRPr lang="en-US" dirty="0"/>
          </a:p>
        </p:txBody>
      </p:sp>
      <p:graphicFrame>
        <p:nvGraphicFramePr>
          <p:cNvPr id="8" name="Table 7">
            <a:extLst>
              <a:ext uri="{FF2B5EF4-FFF2-40B4-BE49-F238E27FC236}">
                <a16:creationId xmlns:a16="http://schemas.microsoft.com/office/drawing/2014/main" xmlns="" id="{EE889B36-F336-408E-9E87-FA615FE8A77F}"/>
              </a:ext>
            </a:extLst>
          </p:cNvPr>
          <p:cNvGraphicFramePr>
            <a:graphicFrameLocks noGrp="1"/>
          </p:cNvGraphicFramePr>
          <p:nvPr>
            <p:extLst>
              <p:ext uri="{D42A27DB-BD31-4B8C-83A1-F6EECF244321}">
                <p14:modId xmlns:p14="http://schemas.microsoft.com/office/powerpoint/2010/main" val="1807950577"/>
              </p:ext>
            </p:extLst>
          </p:nvPr>
        </p:nvGraphicFramePr>
        <p:xfrm>
          <a:off x="1905001" y="1676400"/>
          <a:ext cx="5600700" cy="3531051"/>
        </p:xfrm>
        <a:graphic>
          <a:graphicData uri="http://schemas.openxmlformats.org/drawingml/2006/table">
            <a:tbl>
              <a:tblPr firstRow="1" firstCol="1" bandRow="1">
                <a:tableStyleId>{5C22544A-7EE6-4342-B048-85BDC9FD1C3A}</a:tableStyleId>
              </a:tblPr>
              <a:tblGrid>
                <a:gridCol w="3314700">
                  <a:extLst>
                    <a:ext uri="{9D8B030D-6E8A-4147-A177-3AD203B41FA5}">
                      <a16:colId xmlns:a16="http://schemas.microsoft.com/office/drawing/2014/main" xmlns="" val="2010925637"/>
                    </a:ext>
                  </a:extLst>
                </a:gridCol>
                <a:gridCol w="1143000">
                  <a:extLst>
                    <a:ext uri="{9D8B030D-6E8A-4147-A177-3AD203B41FA5}">
                      <a16:colId xmlns:a16="http://schemas.microsoft.com/office/drawing/2014/main" xmlns="" val="3802858550"/>
                    </a:ext>
                  </a:extLst>
                </a:gridCol>
                <a:gridCol w="1143000">
                  <a:extLst>
                    <a:ext uri="{9D8B030D-6E8A-4147-A177-3AD203B41FA5}">
                      <a16:colId xmlns:a16="http://schemas.microsoft.com/office/drawing/2014/main" xmlns="" val="935820782"/>
                    </a:ext>
                  </a:extLst>
                </a:gridCol>
              </a:tblGrid>
              <a:tr h="78884">
                <a:tc gridSpan="3">
                  <a:txBody>
                    <a:bodyPr/>
                    <a:lstStyle/>
                    <a:p>
                      <a:pPr marL="0" marR="0" algn="ctr">
                        <a:lnSpc>
                          <a:spcPct val="107000"/>
                        </a:lnSpc>
                        <a:spcBef>
                          <a:spcPts val="0"/>
                        </a:spcBef>
                        <a:spcAft>
                          <a:spcPts val="0"/>
                        </a:spcAft>
                      </a:pPr>
                      <a:r>
                        <a:rPr lang="en-US" sz="1200" b="1" kern="1200" dirty="0">
                          <a:solidFill>
                            <a:schemeClr val="tx1"/>
                          </a:solidFill>
                          <a:latin typeface="+mn-lt"/>
                          <a:ea typeface="Verdana" panose="020B0604030504040204" pitchFamily="34" charset="0"/>
                          <a:cs typeface="Verdana" panose="020B0604030504040204" pitchFamily="34" charset="0"/>
                        </a:rPr>
                        <a:t>RUSTIC CAMP SITES</a:t>
                      </a:r>
                    </a:p>
                  </a:txBody>
                  <a:tcPr marL="33176" marR="3317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301585598"/>
                  </a:ext>
                </a:extLst>
              </a:tr>
              <a:tr h="78884">
                <a:tc gridSpan="3">
                  <a:txBody>
                    <a:bodyPr/>
                    <a:lstStyle/>
                    <a:p>
                      <a:pPr marL="0" marR="0" algn="ctr">
                        <a:lnSpc>
                          <a:spcPct val="107000"/>
                        </a:lnSpc>
                        <a:spcBef>
                          <a:spcPts val="0"/>
                        </a:spcBef>
                        <a:spcAft>
                          <a:spcPts val="0"/>
                        </a:spcAft>
                      </a:pPr>
                      <a:r>
                        <a:rPr lang="en-US" sz="1200" b="1" kern="1200" dirty="0">
                          <a:solidFill>
                            <a:schemeClr val="tx1"/>
                          </a:solidFill>
                          <a:latin typeface="+mn-lt"/>
                          <a:ea typeface="Verdana" panose="020B0604030504040204" pitchFamily="34" charset="0"/>
                          <a:cs typeface="Verdana" panose="020B0604030504040204" pitchFamily="34" charset="0"/>
                        </a:rPr>
                        <a:t>Statement of Cash Flows</a:t>
                      </a:r>
                    </a:p>
                  </a:txBody>
                  <a:tcPr marL="33176" marR="3317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3607153762"/>
                  </a:ext>
                </a:extLst>
              </a:tr>
              <a:tr h="78884">
                <a:tc gridSpan="3">
                  <a:txBody>
                    <a:bodyPr/>
                    <a:lstStyle/>
                    <a:p>
                      <a:pPr marL="0" marR="0" algn="ctr">
                        <a:lnSpc>
                          <a:spcPct val="107000"/>
                        </a:lnSpc>
                        <a:spcBef>
                          <a:spcPts val="0"/>
                        </a:spcBef>
                        <a:spcAft>
                          <a:spcPts val="0"/>
                        </a:spcAft>
                      </a:pPr>
                      <a:r>
                        <a:rPr lang="en-US" sz="1200" b="1" kern="1200" dirty="0">
                          <a:solidFill>
                            <a:schemeClr val="tx1"/>
                          </a:solidFill>
                          <a:latin typeface="+mn-lt"/>
                          <a:ea typeface="Verdana" panose="020B0604030504040204" pitchFamily="34" charset="0"/>
                          <a:cs typeface="Verdana" panose="020B0604030504040204" pitchFamily="34" charset="0"/>
                        </a:rPr>
                        <a:t>For the Year Ended December 31, Year 1</a:t>
                      </a:r>
                    </a:p>
                  </a:txBody>
                  <a:tcPr marL="33176" marR="3317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870612907"/>
                  </a:ext>
                </a:extLst>
              </a:tr>
              <a:tr h="78884">
                <a:tc gridSpan="2">
                  <a:txBody>
                    <a:bodyPr/>
                    <a:lstStyle/>
                    <a:p>
                      <a:pPr marL="0" marR="0">
                        <a:lnSpc>
                          <a:spcPct val="107000"/>
                        </a:lnSpc>
                        <a:spcBef>
                          <a:spcPts val="0"/>
                        </a:spcBef>
                        <a:spcAft>
                          <a:spcPts val="0"/>
                        </a:spcAft>
                      </a:pPr>
                      <a:r>
                        <a:rPr lang="en-US" sz="1200" b="1" kern="1200" dirty="0">
                          <a:solidFill>
                            <a:schemeClr val="tx1"/>
                          </a:solidFill>
                          <a:latin typeface="+mn-lt"/>
                          <a:ea typeface="Verdana" panose="020B0604030504040204" pitchFamily="34" charset="0"/>
                          <a:cs typeface="Verdana" panose="020B0604030504040204" pitchFamily="34" charset="0"/>
                        </a:rPr>
                        <a:t> Cash Flows from Operating Activities </a:t>
                      </a:r>
                    </a:p>
                  </a:txBody>
                  <a:tcPr marL="33176" marR="3317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a:txBody>
                    <a:bodyPr/>
                    <a:lstStyle/>
                    <a:p>
                      <a:pPr marL="0" marR="0">
                        <a:lnSpc>
                          <a:spcPct val="107000"/>
                        </a:lnSpc>
                        <a:spcBef>
                          <a:spcPts val="0"/>
                        </a:spcBef>
                        <a:spcAft>
                          <a:spcPts val="0"/>
                        </a:spcAft>
                      </a:pPr>
                      <a:r>
                        <a:rPr lang="en-US" sz="1200" dirty="0">
                          <a:solidFill>
                            <a:schemeClr val="tx1"/>
                          </a:solidFill>
                          <a:effectLst/>
                          <a:latin typeface="+mn-lt"/>
                        </a:rPr>
                        <a:t> </a:t>
                      </a:r>
                      <a:endParaRPr lang="en-US" sz="500" dirty="0">
                        <a:effectLst/>
                        <a:latin typeface="+mn-lt"/>
                        <a:ea typeface="Calibri" panose="020F0502020204030204" pitchFamily="34" charset="0"/>
                        <a:cs typeface="Times New Roman" panose="02020603050405020304" pitchFamily="18" charset="0"/>
                      </a:endParaRPr>
                    </a:p>
                  </a:txBody>
                  <a:tcPr marL="33176" marR="3317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382555934"/>
                  </a:ext>
                </a:extLst>
              </a:tr>
              <a:tr h="204464">
                <a:tc>
                  <a:txBody>
                    <a:bodyPr/>
                    <a:lstStyle/>
                    <a:p>
                      <a:pPr marL="0" marR="0">
                        <a:lnSpc>
                          <a:spcPct val="107000"/>
                        </a:lnSpc>
                        <a:spcBef>
                          <a:spcPts val="0"/>
                        </a:spcBef>
                        <a:spcAft>
                          <a:spcPts val="0"/>
                        </a:spcAft>
                      </a:pPr>
                      <a:r>
                        <a:rPr lang="en-US" sz="1200" b="1" kern="1200" dirty="0">
                          <a:solidFill>
                            <a:schemeClr val="tx1"/>
                          </a:solidFill>
                          <a:latin typeface="+mn-lt"/>
                          <a:ea typeface="Verdana" panose="020B0604030504040204" pitchFamily="34" charset="0"/>
                          <a:cs typeface="Verdana" panose="020B0604030504040204" pitchFamily="34" charset="0"/>
                        </a:rPr>
                        <a:t> Cash Receipts from Revenue </a:t>
                      </a:r>
                    </a:p>
                  </a:txBody>
                  <a:tcPr marL="33176" marR="3317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        85,000 </a:t>
                      </a:r>
                    </a:p>
                  </a:txBody>
                  <a:tcPr marL="33176" marR="3317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0" kern="1200" dirty="0">
                          <a:solidFill>
                            <a:schemeClr val="tx1"/>
                          </a:solidFill>
                          <a:latin typeface="+mn-lt"/>
                          <a:ea typeface="Verdana" panose="020B0604030504040204" pitchFamily="34" charset="0"/>
                          <a:cs typeface="Verdana" panose="020B0604030504040204" pitchFamily="34" charset="0"/>
                        </a:rPr>
                        <a:t> </a:t>
                      </a:r>
                    </a:p>
                  </a:txBody>
                  <a:tcPr marL="33176" marR="3317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60687151"/>
                  </a:ext>
                </a:extLst>
              </a:tr>
              <a:tr h="152400">
                <a:tc>
                  <a:txBody>
                    <a:bodyPr/>
                    <a:lstStyle/>
                    <a:p>
                      <a:pPr marL="0" marR="0">
                        <a:lnSpc>
                          <a:spcPct val="107000"/>
                        </a:lnSpc>
                        <a:spcBef>
                          <a:spcPts val="0"/>
                        </a:spcBef>
                        <a:spcAft>
                          <a:spcPts val="0"/>
                        </a:spcAft>
                      </a:pPr>
                      <a:r>
                        <a:rPr lang="en-US" sz="1200" b="1" kern="1200">
                          <a:solidFill>
                            <a:schemeClr val="tx1"/>
                          </a:solidFill>
                          <a:latin typeface="+mn-lt"/>
                          <a:ea typeface="Verdana" panose="020B0604030504040204" pitchFamily="34" charset="0"/>
                          <a:cs typeface="Verdana" panose="020B0604030504040204" pitchFamily="34" charset="0"/>
                        </a:rPr>
                        <a:t> Cash Payments for Expenses </a:t>
                      </a:r>
                    </a:p>
                  </a:txBody>
                  <a:tcPr marL="33176" marR="3317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(50,000)</a:t>
                      </a:r>
                    </a:p>
                  </a:txBody>
                  <a:tcPr marL="33176" marR="3317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r>
                        <a:rPr lang="en-US" sz="1200" b="0" kern="1200" dirty="0">
                          <a:solidFill>
                            <a:schemeClr val="tx1"/>
                          </a:solidFill>
                          <a:latin typeface="+mn-lt"/>
                          <a:ea typeface="Verdana" panose="020B0604030504040204" pitchFamily="34" charset="0"/>
                          <a:cs typeface="Verdana" panose="020B0604030504040204" pitchFamily="34" charset="0"/>
                        </a:rPr>
                        <a:t> </a:t>
                      </a:r>
                    </a:p>
                  </a:txBody>
                  <a:tcPr marL="33176" marR="3317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475287166"/>
                  </a:ext>
                </a:extLst>
              </a:tr>
              <a:tr h="78884">
                <a:tc>
                  <a:txBody>
                    <a:bodyPr/>
                    <a:lstStyle/>
                    <a:p>
                      <a:pPr marL="0" marR="0">
                        <a:lnSpc>
                          <a:spcPct val="107000"/>
                        </a:lnSpc>
                        <a:spcBef>
                          <a:spcPts val="0"/>
                        </a:spcBef>
                        <a:spcAft>
                          <a:spcPts val="0"/>
                        </a:spcAft>
                      </a:pPr>
                      <a:r>
                        <a:rPr lang="en-US" sz="1200" b="1" kern="1200">
                          <a:solidFill>
                            <a:schemeClr val="tx1"/>
                          </a:solidFill>
                          <a:latin typeface="+mn-lt"/>
                          <a:ea typeface="Verdana" panose="020B0604030504040204" pitchFamily="34" charset="0"/>
                          <a:cs typeface="Verdana" panose="020B0604030504040204" pitchFamily="34" charset="0"/>
                        </a:rPr>
                        <a:t> Net Cash Flow from Operating Activities</a:t>
                      </a:r>
                    </a:p>
                  </a:txBody>
                  <a:tcPr marL="33176" marR="3317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200" b="0" kern="1200">
                          <a:solidFill>
                            <a:schemeClr val="tx1"/>
                          </a:solidFill>
                          <a:latin typeface="+mn-lt"/>
                          <a:ea typeface="Verdana" panose="020B0604030504040204" pitchFamily="34" charset="0"/>
                          <a:cs typeface="Verdana" panose="020B0604030504040204" pitchFamily="34" charset="0"/>
                        </a:rPr>
                        <a:t> </a:t>
                      </a:r>
                    </a:p>
                  </a:txBody>
                  <a:tcPr marL="33176" marR="3317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0" kern="1200" dirty="0">
                          <a:solidFill>
                            <a:schemeClr val="tx1"/>
                          </a:solidFill>
                          <a:latin typeface="+mn-lt"/>
                          <a:ea typeface="Verdana" panose="020B0604030504040204" pitchFamily="34" charset="0"/>
                          <a:cs typeface="Verdana" panose="020B0604030504040204" pitchFamily="34" charset="0"/>
                        </a:rPr>
                        <a:t> $         35,000 </a:t>
                      </a:r>
                    </a:p>
                  </a:txBody>
                  <a:tcPr marL="33176" marR="3317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693942806"/>
                  </a:ext>
                </a:extLst>
              </a:tr>
              <a:tr h="78884">
                <a:tc>
                  <a:txBody>
                    <a:bodyPr/>
                    <a:lstStyle/>
                    <a:p>
                      <a:pPr marL="0" marR="0">
                        <a:lnSpc>
                          <a:spcPct val="107000"/>
                        </a:lnSpc>
                        <a:spcBef>
                          <a:spcPts val="0"/>
                        </a:spcBef>
                        <a:spcAft>
                          <a:spcPts val="0"/>
                        </a:spcAft>
                      </a:pPr>
                      <a:r>
                        <a:rPr lang="en-US" sz="1200" b="1" kern="1200">
                          <a:solidFill>
                            <a:schemeClr val="tx1"/>
                          </a:solidFill>
                          <a:latin typeface="+mn-lt"/>
                          <a:ea typeface="Verdana" panose="020B0604030504040204" pitchFamily="34" charset="0"/>
                          <a:cs typeface="Verdana" panose="020B0604030504040204" pitchFamily="34" charset="0"/>
                        </a:rPr>
                        <a:t> Cash Flows for Investing Activities </a:t>
                      </a:r>
                    </a:p>
                  </a:txBody>
                  <a:tcPr marL="33176" marR="3317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200" b="0" kern="1200">
                          <a:solidFill>
                            <a:schemeClr val="tx1"/>
                          </a:solidFill>
                          <a:latin typeface="+mn-lt"/>
                          <a:ea typeface="Verdana" panose="020B0604030504040204" pitchFamily="34" charset="0"/>
                          <a:cs typeface="Verdana" panose="020B0604030504040204" pitchFamily="34" charset="0"/>
                        </a:rPr>
                        <a:t> </a:t>
                      </a:r>
                    </a:p>
                  </a:txBody>
                  <a:tcPr marL="33176" marR="3317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0" kern="1200" dirty="0">
                          <a:solidFill>
                            <a:schemeClr val="tx1"/>
                          </a:solidFill>
                          <a:latin typeface="+mn-lt"/>
                          <a:ea typeface="Verdana" panose="020B0604030504040204" pitchFamily="34" charset="0"/>
                          <a:cs typeface="Verdana" panose="020B0604030504040204" pitchFamily="34" charset="0"/>
                        </a:rPr>
                        <a:t> </a:t>
                      </a:r>
                    </a:p>
                  </a:txBody>
                  <a:tcPr marL="33176" marR="3317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878228925"/>
                  </a:ext>
                </a:extLst>
              </a:tr>
              <a:tr h="157768">
                <a:tc>
                  <a:txBody>
                    <a:bodyPr/>
                    <a:lstStyle/>
                    <a:p>
                      <a:pPr marL="0" marR="0">
                        <a:lnSpc>
                          <a:spcPct val="107000"/>
                        </a:lnSpc>
                        <a:spcBef>
                          <a:spcPts val="0"/>
                        </a:spcBef>
                        <a:spcAft>
                          <a:spcPts val="0"/>
                        </a:spcAft>
                      </a:pPr>
                      <a:r>
                        <a:rPr lang="en-US" sz="1200" b="1" kern="1200">
                          <a:solidFill>
                            <a:schemeClr val="tx1"/>
                          </a:solidFill>
                          <a:latin typeface="+mn-lt"/>
                          <a:ea typeface="Verdana" panose="020B0604030504040204" pitchFamily="34" charset="0"/>
                          <a:cs typeface="Verdana" panose="020B0604030504040204" pitchFamily="34" charset="0"/>
                        </a:rPr>
                        <a:t> Cash Payments to Purchase Land </a:t>
                      </a:r>
                    </a:p>
                  </a:txBody>
                  <a:tcPr marL="33176" marR="3317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200" b="0" kern="1200">
                          <a:solidFill>
                            <a:schemeClr val="tx1"/>
                          </a:solidFill>
                          <a:latin typeface="+mn-lt"/>
                          <a:ea typeface="Verdana" panose="020B0604030504040204" pitchFamily="34" charset="0"/>
                          <a:cs typeface="Verdana" panose="020B0604030504040204" pitchFamily="34" charset="0"/>
                        </a:rPr>
                        <a:t> </a:t>
                      </a:r>
                    </a:p>
                  </a:txBody>
                  <a:tcPr marL="33176" marR="3317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0" kern="1200" dirty="0">
                          <a:solidFill>
                            <a:schemeClr val="tx1"/>
                          </a:solidFill>
                          <a:latin typeface="+mn-lt"/>
                          <a:ea typeface="Verdana" panose="020B0604030504040204" pitchFamily="34" charset="0"/>
                          <a:cs typeface="Verdana" panose="020B0604030504040204" pitchFamily="34" charset="0"/>
                        </a:rPr>
                        <a:t>         (500,000)</a:t>
                      </a:r>
                    </a:p>
                  </a:txBody>
                  <a:tcPr marL="33176" marR="3317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333554581"/>
                  </a:ext>
                </a:extLst>
              </a:tr>
              <a:tr h="78884">
                <a:tc>
                  <a:txBody>
                    <a:bodyPr/>
                    <a:lstStyle/>
                    <a:p>
                      <a:pPr marL="0" marR="0">
                        <a:lnSpc>
                          <a:spcPct val="107000"/>
                        </a:lnSpc>
                        <a:spcBef>
                          <a:spcPts val="0"/>
                        </a:spcBef>
                        <a:spcAft>
                          <a:spcPts val="0"/>
                        </a:spcAft>
                      </a:pPr>
                      <a:r>
                        <a:rPr lang="en-US" sz="1200" b="1" kern="1200">
                          <a:solidFill>
                            <a:schemeClr val="tx1"/>
                          </a:solidFill>
                          <a:latin typeface="+mn-lt"/>
                          <a:ea typeface="Verdana" panose="020B0604030504040204" pitchFamily="34" charset="0"/>
                          <a:cs typeface="Verdana" panose="020B0604030504040204" pitchFamily="34" charset="0"/>
                        </a:rPr>
                        <a:t> Cash Flows from Financing Activities </a:t>
                      </a:r>
                    </a:p>
                  </a:txBody>
                  <a:tcPr marL="33176" marR="3317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200">
                          <a:solidFill>
                            <a:schemeClr val="tx1"/>
                          </a:solidFill>
                          <a:effectLst/>
                          <a:latin typeface="+mn-lt"/>
                        </a:rPr>
                        <a:t> </a:t>
                      </a:r>
                      <a:endParaRPr lang="en-US" sz="1200">
                        <a:solidFill>
                          <a:schemeClr val="tx1"/>
                        </a:solidFill>
                        <a:effectLst/>
                        <a:latin typeface="+mn-lt"/>
                        <a:ea typeface="Calibri" panose="020F0502020204030204" pitchFamily="34" charset="0"/>
                        <a:cs typeface="Times New Roman" panose="02020603050405020304" pitchFamily="18" charset="0"/>
                      </a:endParaRPr>
                    </a:p>
                  </a:txBody>
                  <a:tcPr marL="33176" marR="3317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a:solidFill>
                            <a:schemeClr val="tx1"/>
                          </a:solidFill>
                          <a:effectLst/>
                          <a:latin typeface="+mn-lt"/>
                        </a:rPr>
                        <a:t> </a:t>
                      </a:r>
                      <a:endParaRPr lang="en-US" sz="1200" dirty="0">
                        <a:solidFill>
                          <a:schemeClr val="tx1"/>
                        </a:solidFill>
                        <a:latin typeface="+mn-lt"/>
                      </a:endParaRPr>
                    </a:p>
                  </a:txBody>
                  <a:tcPr marL="33176" marR="3317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44561920"/>
                  </a:ext>
                </a:extLst>
              </a:tr>
              <a:tr h="131030">
                <a:tc>
                  <a:txBody>
                    <a:bodyPr/>
                    <a:lstStyle/>
                    <a:p>
                      <a:pPr marL="0" marR="0">
                        <a:lnSpc>
                          <a:spcPct val="107000"/>
                        </a:lnSpc>
                        <a:spcBef>
                          <a:spcPts val="0"/>
                        </a:spcBef>
                        <a:spcAft>
                          <a:spcPts val="0"/>
                        </a:spcAft>
                      </a:pPr>
                      <a:r>
                        <a:rPr lang="en-US" sz="1200" b="1" kern="1200">
                          <a:solidFill>
                            <a:schemeClr val="tx1"/>
                          </a:solidFill>
                          <a:latin typeface="+mn-lt"/>
                          <a:ea typeface="Verdana" panose="020B0604030504040204" pitchFamily="34" charset="0"/>
                          <a:cs typeface="Verdana" panose="020B0604030504040204" pitchFamily="34" charset="0"/>
                        </a:rPr>
                        <a:t> Cash Receipts from Borrowing Funds </a:t>
                      </a:r>
                    </a:p>
                  </a:txBody>
                  <a:tcPr marL="33176" marR="3317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400,000 </a:t>
                      </a:r>
                    </a:p>
                  </a:txBody>
                  <a:tcPr marL="33176" marR="3317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0" kern="1200" dirty="0">
                          <a:solidFill>
                            <a:schemeClr val="tx1"/>
                          </a:solidFill>
                          <a:latin typeface="+mn-lt"/>
                          <a:ea typeface="Verdana" panose="020B0604030504040204" pitchFamily="34" charset="0"/>
                          <a:cs typeface="Verdana" panose="020B0604030504040204" pitchFamily="34" charset="0"/>
                        </a:rPr>
                        <a:t> </a:t>
                      </a:r>
                    </a:p>
                  </a:txBody>
                  <a:tcPr marL="33176" marR="3317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471358030"/>
                  </a:ext>
                </a:extLst>
              </a:tr>
              <a:tr h="152400">
                <a:tc>
                  <a:txBody>
                    <a:bodyPr/>
                    <a:lstStyle/>
                    <a:p>
                      <a:pPr marL="0" marR="0">
                        <a:lnSpc>
                          <a:spcPct val="107000"/>
                        </a:lnSpc>
                        <a:spcBef>
                          <a:spcPts val="0"/>
                        </a:spcBef>
                        <a:spcAft>
                          <a:spcPts val="0"/>
                        </a:spcAft>
                      </a:pPr>
                      <a:r>
                        <a:rPr lang="en-US" sz="1200" b="1" kern="1200">
                          <a:solidFill>
                            <a:schemeClr val="tx1"/>
                          </a:solidFill>
                          <a:latin typeface="+mn-lt"/>
                          <a:ea typeface="Verdana" panose="020B0604030504040204" pitchFamily="34" charset="0"/>
                          <a:cs typeface="Verdana" panose="020B0604030504040204" pitchFamily="34" charset="0"/>
                        </a:rPr>
                        <a:t> Cash Receipts from Issuing Common Stock </a:t>
                      </a:r>
                    </a:p>
                  </a:txBody>
                  <a:tcPr marL="33176" marR="3317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120,000 </a:t>
                      </a:r>
                    </a:p>
                  </a:txBody>
                  <a:tcPr marL="33176" marR="3317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0" kern="1200" dirty="0">
                          <a:solidFill>
                            <a:schemeClr val="tx1"/>
                          </a:solidFill>
                          <a:latin typeface="+mn-lt"/>
                          <a:ea typeface="Verdana" panose="020B0604030504040204" pitchFamily="34" charset="0"/>
                          <a:cs typeface="Verdana" panose="020B0604030504040204" pitchFamily="34" charset="0"/>
                        </a:rPr>
                        <a:t> </a:t>
                      </a:r>
                    </a:p>
                  </a:txBody>
                  <a:tcPr marL="33176" marR="3317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16642708"/>
                  </a:ext>
                </a:extLst>
              </a:tr>
              <a:tr h="152400">
                <a:tc>
                  <a:txBody>
                    <a:bodyPr/>
                    <a:lstStyle/>
                    <a:p>
                      <a:pPr marL="0" marR="0">
                        <a:lnSpc>
                          <a:spcPct val="107000"/>
                        </a:lnSpc>
                        <a:spcBef>
                          <a:spcPts val="0"/>
                        </a:spcBef>
                        <a:spcAft>
                          <a:spcPts val="0"/>
                        </a:spcAft>
                      </a:pPr>
                      <a:r>
                        <a:rPr lang="en-US" sz="1200" b="1" kern="1200" dirty="0">
                          <a:solidFill>
                            <a:schemeClr val="tx1"/>
                          </a:solidFill>
                          <a:latin typeface="+mn-lt"/>
                          <a:ea typeface="Verdana" panose="020B0604030504040204" pitchFamily="34" charset="0"/>
                          <a:cs typeface="Verdana" panose="020B0604030504040204" pitchFamily="34" charset="0"/>
                        </a:rPr>
                        <a:t> Cash Payments for Dividends </a:t>
                      </a:r>
                    </a:p>
                  </a:txBody>
                  <a:tcPr marL="33176" marR="3317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(4,000)</a:t>
                      </a:r>
                    </a:p>
                  </a:txBody>
                  <a:tcPr marL="33176" marR="3317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r>
                        <a:rPr lang="en-US" sz="1200" b="0" kern="1200" dirty="0">
                          <a:solidFill>
                            <a:schemeClr val="tx1"/>
                          </a:solidFill>
                          <a:latin typeface="+mn-lt"/>
                          <a:ea typeface="Verdana" panose="020B0604030504040204" pitchFamily="34" charset="0"/>
                          <a:cs typeface="Verdana" panose="020B0604030504040204" pitchFamily="34" charset="0"/>
                        </a:rPr>
                        <a:t> </a:t>
                      </a:r>
                    </a:p>
                  </a:txBody>
                  <a:tcPr marL="33176" marR="3317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770714079"/>
                  </a:ext>
                </a:extLst>
              </a:tr>
              <a:tr h="78884">
                <a:tc>
                  <a:txBody>
                    <a:bodyPr/>
                    <a:lstStyle/>
                    <a:p>
                      <a:pPr marL="0" marR="0">
                        <a:lnSpc>
                          <a:spcPct val="107000"/>
                        </a:lnSpc>
                        <a:spcBef>
                          <a:spcPts val="0"/>
                        </a:spcBef>
                        <a:spcAft>
                          <a:spcPts val="0"/>
                        </a:spcAft>
                      </a:pPr>
                      <a:r>
                        <a:rPr lang="en-US" sz="1200" b="1" kern="1200" dirty="0">
                          <a:solidFill>
                            <a:schemeClr val="tx1"/>
                          </a:solidFill>
                          <a:latin typeface="+mn-lt"/>
                          <a:ea typeface="Verdana" panose="020B0604030504040204" pitchFamily="34" charset="0"/>
                          <a:cs typeface="Verdana" panose="020B0604030504040204" pitchFamily="34" charset="0"/>
                        </a:rPr>
                        <a:t> Net Cash Flow from Financing Activities </a:t>
                      </a:r>
                    </a:p>
                  </a:txBody>
                  <a:tcPr marL="33176" marR="3317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 </a:t>
                      </a:r>
                    </a:p>
                  </a:txBody>
                  <a:tcPr marL="33176" marR="3317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0" kern="1200" dirty="0">
                          <a:solidFill>
                            <a:schemeClr val="tx1"/>
                          </a:solidFill>
                          <a:latin typeface="+mn-lt"/>
                          <a:ea typeface="Verdana" panose="020B0604030504040204" pitchFamily="34" charset="0"/>
                          <a:cs typeface="Verdana" panose="020B0604030504040204" pitchFamily="34" charset="0"/>
                        </a:rPr>
                        <a:t>          516,000 </a:t>
                      </a:r>
                    </a:p>
                  </a:txBody>
                  <a:tcPr marL="33176" marR="3317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817353574"/>
                  </a:ext>
                </a:extLst>
              </a:tr>
              <a:tr h="78884">
                <a:tc>
                  <a:txBody>
                    <a:bodyPr/>
                    <a:lstStyle/>
                    <a:p>
                      <a:pPr marL="0" marR="0">
                        <a:lnSpc>
                          <a:spcPct val="107000"/>
                        </a:lnSpc>
                        <a:spcBef>
                          <a:spcPts val="0"/>
                        </a:spcBef>
                        <a:spcAft>
                          <a:spcPts val="0"/>
                        </a:spcAft>
                      </a:pPr>
                      <a:r>
                        <a:rPr lang="en-US" sz="1200" b="1" kern="1200">
                          <a:solidFill>
                            <a:schemeClr val="tx1"/>
                          </a:solidFill>
                          <a:latin typeface="+mn-lt"/>
                          <a:ea typeface="Verdana" panose="020B0604030504040204" pitchFamily="34" charset="0"/>
                          <a:cs typeface="Verdana" panose="020B0604030504040204" pitchFamily="34" charset="0"/>
                        </a:rPr>
                        <a:t> Net Increase in Cash </a:t>
                      </a:r>
                    </a:p>
                  </a:txBody>
                  <a:tcPr marL="33176" marR="3317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200" b="0" kern="1200">
                          <a:solidFill>
                            <a:schemeClr val="tx1"/>
                          </a:solidFill>
                          <a:latin typeface="+mn-lt"/>
                          <a:ea typeface="Verdana" panose="020B0604030504040204" pitchFamily="34" charset="0"/>
                          <a:cs typeface="Verdana" panose="020B0604030504040204" pitchFamily="34" charset="0"/>
                        </a:rPr>
                        <a:t> </a:t>
                      </a:r>
                    </a:p>
                  </a:txBody>
                  <a:tcPr marL="33176" marR="3317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0" kern="1200" dirty="0">
                          <a:solidFill>
                            <a:schemeClr val="tx1"/>
                          </a:solidFill>
                          <a:latin typeface="+mn-lt"/>
                          <a:ea typeface="Verdana" panose="020B0604030504040204" pitchFamily="34" charset="0"/>
                          <a:cs typeface="Verdana" panose="020B0604030504040204" pitchFamily="34" charset="0"/>
                        </a:rPr>
                        <a:t>            51,000 </a:t>
                      </a:r>
                    </a:p>
                  </a:txBody>
                  <a:tcPr marL="33176" marR="3317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000900166"/>
                  </a:ext>
                </a:extLst>
              </a:tr>
              <a:tr h="78884">
                <a:tc>
                  <a:txBody>
                    <a:bodyPr/>
                    <a:lstStyle/>
                    <a:p>
                      <a:pPr marL="0" marR="0">
                        <a:lnSpc>
                          <a:spcPct val="107000"/>
                        </a:lnSpc>
                        <a:spcBef>
                          <a:spcPts val="0"/>
                        </a:spcBef>
                        <a:spcAft>
                          <a:spcPts val="0"/>
                        </a:spcAft>
                      </a:pPr>
                      <a:r>
                        <a:rPr lang="en-US" sz="1200" b="1" kern="1200">
                          <a:solidFill>
                            <a:schemeClr val="tx1"/>
                          </a:solidFill>
                          <a:latin typeface="+mn-lt"/>
                          <a:ea typeface="Verdana" panose="020B0604030504040204" pitchFamily="34" charset="0"/>
                          <a:cs typeface="Verdana" panose="020B0604030504040204" pitchFamily="34" charset="0"/>
                        </a:rPr>
                        <a:t> Plus Beginning Cash Balance </a:t>
                      </a:r>
                    </a:p>
                  </a:txBody>
                  <a:tcPr marL="33176" marR="3317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200" b="0" kern="1200">
                          <a:solidFill>
                            <a:schemeClr val="tx1"/>
                          </a:solidFill>
                          <a:latin typeface="+mn-lt"/>
                          <a:ea typeface="Verdana" panose="020B0604030504040204" pitchFamily="34" charset="0"/>
                          <a:cs typeface="Verdana" panose="020B0604030504040204" pitchFamily="34" charset="0"/>
                        </a:rPr>
                        <a:t> </a:t>
                      </a:r>
                    </a:p>
                  </a:txBody>
                  <a:tcPr marL="33176" marR="3317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0" kern="1200" dirty="0">
                          <a:solidFill>
                            <a:schemeClr val="tx1"/>
                          </a:solidFill>
                          <a:latin typeface="+mn-lt"/>
                          <a:ea typeface="Verdana" panose="020B0604030504040204" pitchFamily="34" charset="0"/>
                          <a:cs typeface="Verdana" panose="020B0604030504040204" pitchFamily="34" charset="0"/>
                        </a:rPr>
                        <a:t>                  -   </a:t>
                      </a:r>
                    </a:p>
                  </a:txBody>
                  <a:tcPr marL="33176" marR="3317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610082231"/>
                  </a:ext>
                </a:extLst>
              </a:tr>
              <a:tr h="82939">
                <a:tc>
                  <a:txBody>
                    <a:bodyPr/>
                    <a:lstStyle/>
                    <a:p>
                      <a:pPr marL="0" marR="0">
                        <a:lnSpc>
                          <a:spcPct val="107000"/>
                        </a:lnSpc>
                        <a:spcBef>
                          <a:spcPts val="0"/>
                        </a:spcBef>
                        <a:spcAft>
                          <a:spcPts val="0"/>
                        </a:spcAft>
                      </a:pPr>
                      <a:r>
                        <a:rPr lang="en-US" sz="1200" b="1" kern="1200" dirty="0">
                          <a:solidFill>
                            <a:schemeClr val="tx1"/>
                          </a:solidFill>
                          <a:latin typeface="+mn-lt"/>
                          <a:ea typeface="Verdana" panose="020B0604030504040204" pitchFamily="34" charset="0"/>
                          <a:cs typeface="Verdana" panose="020B0604030504040204" pitchFamily="34" charset="0"/>
                        </a:rPr>
                        <a:t> Ending Cash Balance  </a:t>
                      </a:r>
                    </a:p>
                  </a:txBody>
                  <a:tcPr marL="33176" marR="3317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200" dirty="0">
                          <a:solidFill>
                            <a:schemeClr val="tx1"/>
                          </a:solidFill>
                          <a:effectLst/>
                          <a:latin typeface="+mn-lt"/>
                        </a:rPr>
                        <a:t> </a:t>
                      </a: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33176" marR="3317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a:solidFill>
                            <a:schemeClr val="tx1"/>
                          </a:solidFill>
                          <a:effectLst/>
                          <a:latin typeface="+mn-lt"/>
                        </a:rPr>
                        <a:t> </a:t>
                      </a:r>
                      <a:r>
                        <a:rPr lang="en-US" sz="1200" b="0" u="sng" kern="1200" dirty="0">
                          <a:solidFill>
                            <a:schemeClr val="tx1"/>
                          </a:solidFill>
                          <a:latin typeface="+mn-lt"/>
                          <a:ea typeface="Verdana" panose="020B0604030504040204" pitchFamily="34" charset="0"/>
                          <a:cs typeface="Verdana" panose="020B0604030504040204" pitchFamily="34" charset="0"/>
                        </a:rPr>
                        <a:t>$         51,000 </a:t>
                      </a:r>
                    </a:p>
                  </a:txBody>
                  <a:tcPr marL="33176" marR="3317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494234633"/>
                  </a:ext>
                </a:extLst>
              </a:tr>
              <a:tr h="87547">
                <a:tc gridSpan="2">
                  <a:txBody>
                    <a:bodyPr/>
                    <a:lstStyle/>
                    <a:p>
                      <a:pPr marL="0" marR="0">
                        <a:lnSpc>
                          <a:spcPct val="107000"/>
                        </a:lnSpc>
                        <a:spcBef>
                          <a:spcPts val="0"/>
                        </a:spcBef>
                        <a:spcAft>
                          <a:spcPts val="0"/>
                        </a:spcAft>
                      </a:pPr>
                      <a:r>
                        <a:rPr lang="en-US" sz="1200">
                          <a:solidFill>
                            <a:schemeClr val="tx1"/>
                          </a:solidFill>
                          <a:effectLst/>
                          <a:latin typeface="+mn-lt"/>
                        </a:rPr>
                        <a:t> </a:t>
                      </a:r>
                      <a:endParaRPr lang="en-US" sz="1200">
                        <a:solidFill>
                          <a:schemeClr val="tx1"/>
                        </a:solidFill>
                        <a:effectLst/>
                        <a:latin typeface="+mn-lt"/>
                        <a:ea typeface="Calibri" panose="020F0502020204030204" pitchFamily="34" charset="0"/>
                        <a:cs typeface="Times New Roman" panose="02020603050405020304" pitchFamily="18" charset="0"/>
                      </a:endParaRPr>
                    </a:p>
                  </a:txBody>
                  <a:tcPr marL="33176" marR="3317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a:txBody>
                    <a:bodyPr/>
                    <a:lstStyle/>
                    <a:p>
                      <a:pPr marL="0" marR="0">
                        <a:lnSpc>
                          <a:spcPct val="107000"/>
                        </a:lnSpc>
                        <a:spcBef>
                          <a:spcPts val="0"/>
                        </a:spcBef>
                        <a:spcAft>
                          <a:spcPts val="0"/>
                        </a:spcAft>
                      </a:pPr>
                      <a:r>
                        <a:rPr lang="en-US" sz="1200" dirty="0">
                          <a:solidFill>
                            <a:schemeClr val="tx1"/>
                          </a:solidFill>
                          <a:effectLst/>
                          <a:latin typeface="+mn-lt"/>
                        </a:rPr>
                        <a:t> </a:t>
                      </a:r>
                      <a:endParaRPr lang="en-US" sz="500" dirty="0">
                        <a:effectLst/>
                        <a:latin typeface="+mn-lt"/>
                        <a:ea typeface="Calibri" panose="020F0502020204030204" pitchFamily="34" charset="0"/>
                        <a:cs typeface="Times New Roman" panose="02020603050405020304" pitchFamily="18" charset="0"/>
                      </a:endParaRPr>
                    </a:p>
                  </a:txBody>
                  <a:tcPr marL="33176" marR="3317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4237854321"/>
                  </a:ext>
                </a:extLst>
              </a:tr>
            </a:tbl>
          </a:graphicData>
        </a:graphic>
      </p:graphicFrame>
    </p:spTree>
    <p:extLst>
      <p:ext uri="{BB962C8B-B14F-4D97-AF65-F5344CB8AC3E}">
        <p14:creationId xmlns:p14="http://schemas.microsoft.com/office/powerpoint/2010/main" val="24871100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mtClean="0"/>
              <a:t>Exhibit 1.5: Classification Scheme for  Statement of Cash Flows</a:t>
            </a:r>
            <a:br>
              <a:rPr lang="en-US" smtClean="0"/>
            </a:br>
            <a:endParaRPr lang="en-US" dirty="0"/>
          </a:p>
        </p:txBody>
      </p:sp>
      <p:sp>
        <p:nvSpPr>
          <p:cNvPr id="12300" name="Slide Number Placeholder 2"/>
          <p:cNvSpPr>
            <a:spLocks noGrp="1"/>
          </p:cNvSpPr>
          <p:nvPr>
            <p:ph type="sldNum" sz="quarter" idx="11"/>
          </p:nvPr>
        </p:nvSpPr>
        <p:spPr>
          <a:xfrm>
            <a:off x="8305800" y="6400800"/>
            <a:ext cx="838200" cy="381000"/>
          </a:xfrm>
        </p:spPr>
        <p:txBody>
          <a:bodyPr/>
          <a:lstStyle/>
          <a:p>
            <a:r>
              <a:rPr lang="en-US" smtClean="0"/>
              <a:t>1-</a:t>
            </a:r>
            <a:fld id="{26F0CDF0-8C7B-4B46-8B15-11F8E4C69478}" type="slidenum">
              <a:rPr lang="en-US" smtClean="0"/>
              <a:pPr/>
              <a:t>50</a:t>
            </a:fld>
            <a:endParaRPr lang="en-US" dirty="0"/>
          </a:p>
        </p:txBody>
      </p:sp>
      <p:graphicFrame>
        <p:nvGraphicFramePr>
          <p:cNvPr id="3" name="Table 2">
            <a:extLst>
              <a:ext uri="{FF2B5EF4-FFF2-40B4-BE49-F238E27FC236}">
                <a16:creationId xmlns:a16="http://schemas.microsoft.com/office/drawing/2014/main" xmlns="" id="{B4625108-62E5-4E3B-A7AA-B4CE3A7475D6}"/>
              </a:ext>
            </a:extLst>
          </p:cNvPr>
          <p:cNvGraphicFramePr>
            <a:graphicFrameLocks noGrp="1"/>
          </p:cNvGraphicFramePr>
          <p:nvPr>
            <p:extLst>
              <p:ext uri="{D42A27DB-BD31-4B8C-83A1-F6EECF244321}">
                <p14:modId xmlns:p14="http://schemas.microsoft.com/office/powerpoint/2010/main" val="1479226236"/>
              </p:ext>
            </p:extLst>
          </p:nvPr>
        </p:nvGraphicFramePr>
        <p:xfrm>
          <a:off x="398318" y="1752600"/>
          <a:ext cx="8305800" cy="4191000"/>
        </p:xfrm>
        <a:graphic>
          <a:graphicData uri="http://schemas.openxmlformats.org/drawingml/2006/table">
            <a:tbl>
              <a:tblPr firstRow="1" firstCol="1" bandRow="1">
                <a:tableStyleId>{5C22544A-7EE6-4342-B048-85BDC9FD1C3A}</a:tableStyleId>
              </a:tblPr>
              <a:tblGrid>
                <a:gridCol w="8305800">
                  <a:extLst>
                    <a:ext uri="{9D8B030D-6E8A-4147-A177-3AD203B41FA5}">
                      <a16:colId xmlns:a16="http://schemas.microsoft.com/office/drawing/2014/main" xmlns="" val="1998858751"/>
                    </a:ext>
                  </a:extLst>
                </a:gridCol>
              </a:tblGrid>
              <a:tr h="349250">
                <a:tc>
                  <a:txBody>
                    <a:bodyPr/>
                    <a:lstStyle/>
                    <a:p>
                      <a:pPr marL="0" marR="0" algn="ctr" defTabSz="457200" rtl="0" eaLnBrk="1" latinLnBrk="0" hangingPunct="1">
                        <a:lnSpc>
                          <a:spcPct val="107000"/>
                        </a:lnSpc>
                        <a:spcBef>
                          <a:spcPts val="0"/>
                        </a:spcBef>
                        <a:spcAft>
                          <a:spcPts val="800"/>
                        </a:spcAft>
                      </a:pPr>
                      <a:r>
                        <a:rPr lang="en-US" sz="2000" b="1" kern="1200" dirty="0">
                          <a:solidFill>
                            <a:schemeClr val="tx1"/>
                          </a:solidFill>
                          <a:latin typeface="+mn-lt"/>
                          <a:ea typeface="Verdana" panose="020B0604030504040204" pitchFamily="34" charset="0"/>
                          <a:cs typeface="Verdana" panose="020B0604030504040204" pitchFamily="34" charset="0"/>
                        </a:rPr>
                        <a:t>Exhibit 1.5: Classification Scheme for Statement of Cash Flows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956611696"/>
                  </a:ext>
                </a:extLst>
              </a:tr>
              <a:tr h="349250">
                <a:tc>
                  <a:txBody>
                    <a:bodyPr/>
                    <a:lstStyle/>
                    <a:p>
                      <a:pPr marL="0" marR="0">
                        <a:lnSpc>
                          <a:spcPct val="107000"/>
                        </a:lnSpc>
                        <a:spcBef>
                          <a:spcPts val="0"/>
                        </a:spcBef>
                        <a:spcAft>
                          <a:spcPts val="800"/>
                        </a:spcAft>
                      </a:pPr>
                      <a:r>
                        <a:rPr lang="en-US" sz="1800" b="1" kern="1200" dirty="0">
                          <a:solidFill>
                            <a:schemeClr val="tx1"/>
                          </a:solidFill>
                          <a:latin typeface="+mn-lt"/>
                          <a:ea typeface="Verdana" panose="020B0604030504040204" pitchFamily="34" charset="0"/>
                          <a:cs typeface="Verdana" panose="020B0604030504040204" pitchFamily="34" charset="0"/>
                        </a:rPr>
                        <a:t>Cash flows from operating activities: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2080547305"/>
                  </a:ext>
                </a:extLst>
              </a:tr>
              <a:tr h="349250">
                <a:tc>
                  <a:txBody>
                    <a:bodyPr/>
                    <a:lstStyle/>
                    <a:p>
                      <a:pPr marL="0" marR="0" algn="l" defTabSz="457200" rtl="0" eaLnBrk="1" latinLnBrk="0" hangingPunct="1">
                        <a:lnSpc>
                          <a:spcPct val="107000"/>
                        </a:lnSpc>
                        <a:spcBef>
                          <a:spcPts val="0"/>
                        </a:spcBef>
                        <a:spcAft>
                          <a:spcPts val="800"/>
                        </a:spcAft>
                      </a:pPr>
                      <a:r>
                        <a:rPr lang="en-US" sz="1800" b="0" kern="1200" dirty="0">
                          <a:solidFill>
                            <a:schemeClr val="tx1"/>
                          </a:solidFill>
                          <a:latin typeface="+mn-lt"/>
                          <a:ea typeface="Verdana" panose="020B0604030504040204" pitchFamily="34" charset="0"/>
                          <a:cs typeface="Verdana" panose="020B0604030504040204" pitchFamily="34" charset="0"/>
                        </a:rPr>
                        <a:t>Cash receipts (inflows) from customers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95048423"/>
                  </a:ext>
                </a:extLst>
              </a:tr>
              <a:tr h="349250">
                <a:tc>
                  <a:txBody>
                    <a:bodyPr/>
                    <a:lstStyle/>
                    <a:p>
                      <a:pPr marL="0" marR="0" algn="l" defTabSz="457200" rtl="0" eaLnBrk="1" latinLnBrk="0" hangingPunct="1">
                        <a:lnSpc>
                          <a:spcPct val="107000"/>
                        </a:lnSpc>
                        <a:spcBef>
                          <a:spcPts val="0"/>
                        </a:spcBef>
                        <a:spcAft>
                          <a:spcPts val="800"/>
                        </a:spcAft>
                      </a:pPr>
                      <a:r>
                        <a:rPr lang="en-US" sz="1800" b="0" kern="1200" dirty="0">
                          <a:solidFill>
                            <a:schemeClr val="tx1"/>
                          </a:solidFill>
                          <a:latin typeface="+mn-lt"/>
                          <a:ea typeface="Verdana" panose="020B0604030504040204" pitchFamily="34" charset="0"/>
                          <a:cs typeface="Verdana" panose="020B0604030504040204" pitchFamily="34" charset="0"/>
                        </a:rPr>
                        <a:t>Cash payments (outflows) to suppliers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730966422"/>
                  </a:ext>
                </a:extLst>
              </a:tr>
              <a:tr h="349250">
                <a:tc>
                  <a:txBody>
                    <a:bodyPr/>
                    <a:lstStyle/>
                    <a:p>
                      <a:pPr marL="0" marR="0" algn="l" defTabSz="457200" rtl="0" eaLnBrk="1" latinLnBrk="0" hangingPunct="1">
                        <a:lnSpc>
                          <a:spcPct val="107000"/>
                        </a:lnSpc>
                        <a:spcBef>
                          <a:spcPts val="0"/>
                        </a:spcBef>
                        <a:spcAft>
                          <a:spcPts val="800"/>
                        </a:spcAft>
                      </a:pPr>
                      <a:r>
                        <a:rPr lang="en-US" sz="1800" b="1" kern="1200" dirty="0">
                          <a:solidFill>
                            <a:schemeClr val="tx1"/>
                          </a:solidFill>
                          <a:latin typeface="+mn-lt"/>
                          <a:ea typeface="Verdana" panose="020B0604030504040204" pitchFamily="34" charset="0"/>
                          <a:cs typeface="Verdana" panose="020B0604030504040204" pitchFamily="34" charset="0"/>
                        </a:rPr>
                        <a:t>Cash flows from investing activities: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2651025577"/>
                  </a:ext>
                </a:extLst>
              </a:tr>
              <a:tr h="349250">
                <a:tc>
                  <a:txBody>
                    <a:bodyPr/>
                    <a:lstStyle/>
                    <a:p>
                      <a:pPr marL="0" marR="0" algn="l" defTabSz="457200" rtl="0" eaLnBrk="1" latinLnBrk="0" hangingPunct="1">
                        <a:lnSpc>
                          <a:spcPct val="107000"/>
                        </a:lnSpc>
                        <a:spcBef>
                          <a:spcPts val="0"/>
                        </a:spcBef>
                        <a:spcAft>
                          <a:spcPts val="800"/>
                        </a:spcAft>
                      </a:pPr>
                      <a:r>
                        <a:rPr lang="en-US" sz="1800" b="0" kern="1200" dirty="0">
                          <a:solidFill>
                            <a:schemeClr val="tx1"/>
                          </a:solidFill>
                          <a:latin typeface="+mn-lt"/>
                          <a:ea typeface="Verdana" panose="020B0604030504040204" pitchFamily="34" charset="0"/>
                          <a:cs typeface="Verdana" panose="020B0604030504040204" pitchFamily="34" charset="0"/>
                        </a:rPr>
                        <a:t>Cash receipts (inflows) from the sale of long-term assets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2262019"/>
                  </a:ext>
                </a:extLst>
              </a:tr>
              <a:tr h="349250">
                <a:tc>
                  <a:txBody>
                    <a:bodyPr/>
                    <a:lstStyle/>
                    <a:p>
                      <a:pPr marL="0" marR="0" algn="l" defTabSz="457200" rtl="0" eaLnBrk="1" latinLnBrk="0" hangingPunct="1">
                        <a:lnSpc>
                          <a:spcPct val="107000"/>
                        </a:lnSpc>
                        <a:spcBef>
                          <a:spcPts val="0"/>
                        </a:spcBef>
                        <a:spcAft>
                          <a:spcPts val="800"/>
                        </a:spcAft>
                      </a:pPr>
                      <a:r>
                        <a:rPr lang="en-US" sz="1800" b="0" kern="1200" dirty="0">
                          <a:solidFill>
                            <a:schemeClr val="tx1"/>
                          </a:solidFill>
                          <a:latin typeface="+mn-lt"/>
                          <a:ea typeface="Verdana" panose="020B0604030504040204" pitchFamily="34" charset="0"/>
                          <a:cs typeface="Verdana" panose="020B0604030504040204" pitchFamily="34" charset="0"/>
                        </a:rPr>
                        <a:t>Cash payments (outflows) for the purchase of long-term assets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687732429"/>
                  </a:ext>
                </a:extLst>
              </a:tr>
              <a:tr h="349250">
                <a:tc>
                  <a:txBody>
                    <a:bodyPr/>
                    <a:lstStyle/>
                    <a:p>
                      <a:pPr marL="0" marR="0" algn="l" defTabSz="457200" rtl="0" eaLnBrk="1" latinLnBrk="0" hangingPunct="1">
                        <a:lnSpc>
                          <a:spcPct val="107000"/>
                        </a:lnSpc>
                        <a:spcBef>
                          <a:spcPts val="0"/>
                        </a:spcBef>
                        <a:spcAft>
                          <a:spcPts val="800"/>
                        </a:spcAft>
                      </a:pPr>
                      <a:r>
                        <a:rPr lang="en-US" sz="1800" b="1" kern="1200" dirty="0">
                          <a:solidFill>
                            <a:schemeClr val="tx1"/>
                          </a:solidFill>
                          <a:latin typeface="+mn-lt"/>
                          <a:ea typeface="Verdana" panose="020B0604030504040204" pitchFamily="34" charset="0"/>
                          <a:cs typeface="Verdana" panose="020B0604030504040204" pitchFamily="34" charset="0"/>
                        </a:rPr>
                        <a:t>Cash flows from financing activities: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239341517"/>
                  </a:ext>
                </a:extLst>
              </a:tr>
              <a:tr h="349250">
                <a:tc>
                  <a:txBody>
                    <a:bodyPr/>
                    <a:lstStyle/>
                    <a:p>
                      <a:pPr marL="0" marR="0" algn="l" defTabSz="457200" rtl="0" eaLnBrk="1" latinLnBrk="0" hangingPunct="1">
                        <a:lnSpc>
                          <a:spcPct val="107000"/>
                        </a:lnSpc>
                        <a:spcBef>
                          <a:spcPts val="0"/>
                        </a:spcBef>
                        <a:spcAft>
                          <a:spcPts val="800"/>
                        </a:spcAft>
                      </a:pPr>
                      <a:r>
                        <a:rPr lang="en-US" sz="1800" b="0" kern="1200" dirty="0">
                          <a:solidFill>
                            <a:schemeClr val="tx1"/>
                          </a:solidFill>
                          <a:latin typeface="+mn-lt"/>
                          <a:ea typeface="Verdana" panose="020B0604030504040204" pitchFamily="34" charset="0"/>
                          <a:cs typeface="Verdana" panose="020B0604030504040204" pitchFamily="34" charset="0"/>
                        </a:rPr>
                        <a:t>Cash receipts (inflows) from borrowing funds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4134655306"/>
                  </a:ext>
                </a:extLst>
              </a:tr>
              <a:tr h="349250">
                <a:tc>
                  <a:txBody>
                    <a:bodyPr/>
                    <a:lstStyle/>
                    <a:p>
                      <a:pPr marL="0" marR="0" algn="l" defTabSz="457200" rtl="0" eaLnBrk="1" latinLnBrk="0" hangingPunct="1">
                        <a:lnSpc>
                          <a:spcPct val="107000"/>
                        </a:lnSpc>
                        <a:spcBef>
                          <a:spcPts val="0"/>
                        </a:spcBef>
                        <a:spcAft>
                          <a:spcPts val="800"/>
                        </a:spcAft>
                      </a:pPr>
                      <a:r>
                        <a:rPr lang="en-US" sz="1800" b="0" kern="1200" dirty="0">
                          <a:solidFill>
                            <a:schemeClr val="tx1"/>
                          </a:solidFill>
                          <a:latin typeface="+mn-lt"/>
                          <a:ea typeface="Verdana" panose="020B0604030504040204" pitchFamily="34" charset="0"/>
                          <a:cs typeface="Verdana" panose="020B0604030504040204" pitchFamily="34" charset="0"/>
                        </a:rPr>
                        <a:t>Cash receipts (inflows) from issuing common stock</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396792357"/>
                  </a:ext>
                </a:extLst>
              </a:tr>
              <a:tr h="349250">
                <a:tc>
                  <a:txBody>
                    <a:bodyPr/>
                    <a:lstStyle/>
                    <a:p>
                      <a:pPr marL="0" marR="0" algn="l" defTabSz="457200" rtl="0" eaLnBrk="1" latinLnBrk="0" hangingPunct="1">
                        <a:lnSpc>
                          <a:spcPct val="107000"/>
                        </a:lnSpc>
                        <a:spcBef>
                          <a:spcPts val="0"/>
                        </a:spcBef>
                        <a:spcAft>
                          <a:spcPts val="800"/>
                        </a:spcAft>
                      </a:pPr>
                      <a:r>
                        <a:rPr lang="en-US" sz="1800" b="0" kern="1200" dirty="0">
                          <a:solidFill>
                            <a:schemeClr val="tx1"/>
                          </a:solidFill>
                          <a:latin typeface="+mn-lt"/>
                          <a:ea typeface="Verdana" panose="020B0604030504040204" pitchFamily="34" charset="0"/>
                          <a:cs typeface="Verdana" panose="020B0604030504040204" pitchFamily="34" charset="0"/>
                        </a:rPr>
                        <a:t>Cash payments (outflows) to repay borrowed funds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239864346"/>
                  </a:ext>
                </a:extLst>
              </a:tr>
              <a:tr h="349250">
                <a:tc>
                  <a:txBody>
                    <a:bodyPr/>
                    <a:lstStyle/>
                    <a:p>
                      <a:pPr marL="0" marR="0" algn="l" defTabSz="457200" rtl="0" eaLnBrk="1" latinLnBrk="0" hangingPunct="1">
                        <a:lnSpc>
                          <a:spcPct val="107000"/>
                        </a:lnSpc>
                        <a:spcBef>
                          <a:spcPts val="0"/>
                        </a:spcBef>
                        <a:spcAft>
                          <a:spcPts val="800"/>
                        </a:spcAft>
                      </a:pPr>
                      <a:r>
                        <a:rPr lang="en-US" sz="1800" b="0" kern="1200" dirty="0">
                          <a:solidFill>
                            <a:schemeClr val="tx1"/>
                          </a:solidFill>
                          <a:latin typeface="+mn-lt"/>
                          <a:ea typeface="Verdana" panose="020B0604030504040204" pitchFamily="34" charset="0"/>
                          <a:cs typeface="Verdana" panose="020B0604030504040204" pitchFamily="34" charset="0"/>
                        </a:rPr>
                        <a:t>Cash payments (outflows) for dividends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586506565"/>
                  </a:ext>
                </a:extLst>
              </a:tr>
            </a:tbl>
          </a:graphicData>
        </a:graphic>
      </p:graphicFrame>
    </p:spTree>
    <p:extLst>
      <p:ext uri="{BB962C8B-B14F-4D97-AF65-F5344CB8AC3E}">
        <p14:creationId xmlns:p14="http://schemas.microsoft.com/office/powerpoint/2010/main" val="16044796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r>
              <a:rPr lang="en-US" smtClean="0"/>
              <a:t>LO 1-9: Close revenue, expense, and dividend accounts.</a:t>
            </a:r>
            <a:br>
              <a:rPr lang="en-US" smtClean="0"/>
            </a:br>
            <a:endParaRPr lang="en-US" dirty="0"/>
          </a:p>
        </p:txBody>
      </p:sp>
      <p:sp>
        <p:nvSpPr>
          <p:cNvPr id="17410" name="Slide Number Placeholder 2"/>
          <p:cNvSpPr>
            <a:spLocks noGrp="1"/>
          </p:cNvSpPr>
          <p:nvPr>
            <p:ph type="sldNum" sz="quarter" idx="11"/>
          </p:nvPr>
        </p:nvSpPr>
        <p:spPr/>
        <p:txBody>
          <a:bodyPr/>
          <a:lstStyle/>
          <a:p>
            <a:r>
              <a:rPr lang="en-US" smtClean="0"/>
              <a:t>1-</a:t>
            </a:r>
            <a:fld id="{8E04DE85-5BF3-4C03-A70B-7F1A18BE4AC7}" type="slidenum">
              <a:rPr lang="en-US" smtClean="0"/>
              <a:pPr/>
              <a:t>51</a:t>
            </a:fld>
            <a:endParaRPr lang="en-US" dirty="0"/>
          </a:p>
        </p:txBody>
      </p:sp>
    </p:spTree>
    <p:extLst>
      <p:ext uri="{BB962C8B-B14F-4D97-AF65-F5344CB8AC3E}">
        <p14:creationId xmlns:p14="http://schemas.microsoft.com/office/powerpoint/2010/main" val="7917449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Rectangle 3"/>
          <p:cNvSpPr>
            <a:spLocks noGrp="1" noChangeArrowheads="1"/>
          </p:cNvSpPr>
          <p:nvPr>
            <p:ph type="title"/>
          </p:nvPr>
        </p:nvSpPr>
        <p:spPr/>
        <p:txBody>
          <a:bodyPr/>
          <a:lstStyle/>
          <a:p>
            <a:r>
              <a:rPr lang="en-US" smtClean="0"/>
              <a:t>The Closing Process</a:t>
            </a:r>
            <a:endParaRPr lang="en-US" dirty="0"/>
          </a:p>
        </p:txBody>
      </p:sp>
      <p:sp>
        <p:nvSpPr>
          <p:cNvPr id="2" name="Content Placeholder 1">
            <a:extLst>
              <a:ext uri="{FF2B5EF4-FFF2-40B4-BE49-F238E27FC236}">
                <a16:creationId xmlns:a16="http://schemas.microsoft.com/office/drawing/2014/main" xmlns="" id="{A1B0BF82-5003-45D5-9761-70238FA7059E}"/>
              </a:ext>
            </a:extLst>
          </p:cNvPr>
          <p:cNvSpPr>
            <a:spLocks noGrp="1"/>
          </p:cNvSpPr>
          <p:nvPr>
            <p:ph idx="1"/>
          </p:nvPr>
        </p:nvSpPr>
        <p:spPr/>
        <p:txBody>
          <a:bodyPr/>
          <a:lstStyle/>
          <a:p>
            <a:r>
              <a:rPr lang="en-US" smtClean="0"/>
              <a:t>The closing process:</a:t>
            </a:r>
          </a:p>
          <a:p>
            <a:pPr lvl="1"/>
            <a:r>
              <a:rPr lang="en-US" smtClean="0"/>
              <a:t>Transfers net income (or loss) and dividends to Retained Earnings.</a:t>
            </a:r>
          </a:p>
          <a:p>
            <a:pPr lvl="1"/>
            <a:r>
              <a:rPr lang="en-US" smtClean="0"/>
              <a:t>Establishes zero balances in all revenue, expense, and dividend accounts. </a:t>
            </a:r>
            <a:endParaRPr lang="en-US" dirty="0"/>
          </a:p>
        </p:txBody>
      </p:sp>
      <p:sp>
        <p:nvSpPr>
          <p:cNvPr id="8" name="Text Placeholder 7"/>
          <p:cNvSpPr>
            <a:spLocks noGrp="1"/>
          </p:cNvSpPr>
          <p:nvPr>
            <p:ph type="body" sz="quarter" idx="10"/>
          </p:nvPr>
        </p:nvSpPr>
        <p:spPr/>
        <p:txBody>
          <a:bodyPr/>
          <a:lstStyle/>
          <a:p>
            <a:endParaRPr lang="en-US"/>
          </a:p>
        </p:txBody>
      </p:sp>
      <p:sp>
        <p:nvSpPr>
          <p:cNvPr id="9" name="Text Placeholder 8"/>
          <p:cNvSpPr>
            <a:spLocks noGrp="1"/>
          </p:cNvSpPr>
          <p:nvPr>
            <p:ph type="body" sz="quarter" idx="12"/>
          </p:nvPr>
        </p:nvSpPr>
        <p:spPr/>
        <p:txBody>
          <a:bodyPr/>
          <a:lstStyle/>
          <a:p>
            <a:endParaRPr lang="en-US" dirty="0"/>
          </a:p>
        </p:txBody>
      </p:sp>
      <p:sp>
        <p:nvSpPr>
          <p:cNvPr id="117762" name="Slide Number Placeholder 2"/>
          <p:cNvSpPr>
            <a:spLocks noGrp="1"/>
          </p:cNvSpPr>
          <p:nvPr>
            <p:ph type="sldNum" sz="quarter" idx="11"/>
          </p:nvPr>
        </p:nvSpPr>
        <p:spPr/>
        <p:txBody>
          <a:bodyPr/>
          <a:lstStyle/>
          <a:p>
            <a:r>
              <a:rPr lang="en-US" smtClean="0"/>
              <a:t>1-</a:t>
            </a:r>
            <a:fld id="{AABD1C87-E22F-4AE1-8A29-A0B30564A0E6}" type="slidenum">
              <a:rPr lang="en-US" smtClean="0"/>
              <a:pPr/>
              <a:t>52</a:t>
            </a:fld>
            <a:endParaRPr lang="en-US" dirty="0"/>
          </a:p>
        </p:txBody>
      </p:sp>
      <p:sp>
        <p:nvSpPr>
          <p:cNvPr id="117763" name="Rectangle 2"/>
          <p:cNvSpPr>
            <a:spLocks noChangeArrowheads="1"/>
          </p:cNvSpPr>
          <p:nvPr/>
        </p:nvSpPr>
        <p:spPr bwMode="auto">
          <a:xfrm>
            <a:off x="0" y="1905000"/>
            <a:ext cx="9067800" cy="822325"/>
          </a:xfrm>
          <a:prstGeom prst="rect">
            <a:avLst/>
          </a:prstGeom>
          <a:noFill/>
          <a:ln w="12700">
            <a:noFill/>
            <a:miter lim="800000"/>
            <a:headEnd/>
            <a:tailEnd/>
          </a:ln>
        </p:spPr>
        <p:txBody>
          <a:bodyPr wrap="none" anchor="ctr"/>
          <a:lstStyle/>
          <a:p>
            <a:pPr eaLnBrk="0" hangingPunct="0"/>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Rectangle 3"/>
          <p:cNvSpPr>
            <a:spLocks noGrp="1" noChangeArrowheads="1"/>
          </p:cNvSpPr>
          <p:nvPr>
            <p:ph type="title"/>
          </p:nvPr>
        </p:nvSpPr>
        <p:spPr/>
        <p:txBody>
          <a:bodyPr/>
          <a:lstStyle/>
          <a:p>
            <a:r>
              <a:rPr lang="en-US" smtClean="0"/>
              <a:t>Temporary and Permanent Accounts</a:t>
            </a:r>
            <a:endParaRPr lang="en-US" dirty="0"/>
          </a:p>
        </p:txBody>
      </p:sp>
      <p:sp>
        <p:nvSpPr>
          <p:cNvPr id="5" name="Content Placeholder 4"/>
          <p:cNvSpPr>
            <a:spLocks noGrp="1"/>
          </p:cNvSpPr>
          <p:nvPr>
            <p:ph idx="1"/>
          </p:nvPr>
        </p:nvSpPr>
        <p:spPr/>
        <p:txBody>
          <a:bodyPr/>
          <a:lstStyle/>
          <a:p>
            <a:r>
              <a:rPr lang="es-ES_tradnl" dirty="0" smtClean="0"/>
              <a:t>​</a:t>
            </a:r>
            <a:r>
              <a:rPr lang="en-US" b="1" dirty="0" smtClean="0">
                <a:solidFill>
                  <a:schemeClr val="bg2"/>
                </a:solidFill>
              </a:rPr>
              <a:t>Temporary accounts </a:t>
            </a:r>
            <a:r>
              <a:rPr lang="en-US" dirty="0" smtClean="0"/>
              <a:t>track financial results for a limited period of time and include:</a:t>
            </a:r>
          </a:p>
          <a:p>
            <a:pPr lvl="1"/>
            <a:r>
              <a:rPr lang="en-US" dirty="0" smtClean="0"/>
              <a:t>Expenses</a:t>
            </a:r>
          </a:p>
          <a:p>
            <a:pPr lvl="1"/>
            <a:r>
              <a:rPr lang="en-US" dirty="0" smtClean="0"/>
              <a:t>Revenues</a:t>
            </a:r>
          </a:p>
          <a:p>
            <a:pPr lvl="1"/>
            <a:r>
              <a:rPr lang="en-US" dirty="0" smtClean="0"/>
              <a:t>Dividends</a:t>
            </a:r>
          </a:p>
          <a:p>
            <a:r>
              <a:rPr lang="es-ES_tradnl" b="1" dirty="0" smtClean="0">
                <a:solidFill>
                  <a:schemeClr val="bg2"/>
                </a:solidFill>
              </a:rPr>
              <a:t>​</a:t>
            </a:r>
            <a:r>
              <a:rPr lang="en-US" b="1" dirty="0" smtClean="0">
                <a:solidFill>
                  <a:schemeClr val="bg2"/>
                </a:solidFill>
              </a:rPr>
              <a:t>Permanent accounts </a:t>
            </a:r>
            <a:r>
              <a:rPr lang="en-US" dirty="0" smtClean="0"/>
              <a:t>track financial results from year to year and include:</a:t>
            </a:r>
          </a:p>
          <a:p>
            <a:pPr lvl="1"/>
            <a:r>
              <a:rPr lang="en-US" dirty="0" smtClean="0"/>
              <a:t>Assets</a:t>
            </a:r>
          </a:p>
          <a:p>
            <a:pPr lvl="1"/>
            <a:r>
              <a:rPr lang="en-US" dirty="0" smtClean="0"/>
              <a:t>Liabilities</a:t>
            </a:r>
          </a:p>
          <a:p>
            <a:pPr lvl="1"/>
            <a:r>
              <a:rPr lang="en-US" dirty="0" smtClean="0"/>
              <a:t>Equity</a:t>
            </a:r>
          </a:p>
          <a:p>
            <a:pPr lvl="1"/>
            <a:endParaRPr lang="en-US" dirty="0" smtClean="0"/>
          </a:p>
          <a:p>
            <a:endParaRPr lang="en-US" dirty="0" smtClean="0"/>
          </a:p>
          <a:p>
            <a:pPr lvl="1"/>
            <a:endParaRPr lang="en-US" dirty="0"/>
          </a:p>
        </p:txBody>
      </p:sp>
      <p:sp>
        <p:nvSpPr>
          <p:cNvPr id="119810" name="Slide Number Placeholder 2"/>
          <p:cNvSpPr>
            <a:spLocks noGrp="1"/>
          </p:cNvSpPr>
          <p:nvPr>
            <p:ph type="sldNum" sz="quarter" idx="11"/>
          </p:nvPr>
        </p:nvSpPr>
        <p:spPr/>
        <p:txBody>
          <a:bodyPr/>
          <a:lstStyle/>
          <a:p>
            <a:r>
              <a:rPr lang="en-US" smtClean="0"/>
              <a:t>1-</a:t>
            </a:r>
            <a:fld id="{56FC5473-E22F-4C86-9708-9CB436D4276D}" type="slidenum">
              <a:rPr lang="en-US" smtClean="0"/>
              <a:pPr/>
              <a:t>53</a:t>
            </a:fld>
            <a:endParaRPr lang="en-US" dirty="0"/>
          </a:p>
        </p:txBody>
      </p:sp>
    </p:spTree>
    <p:extLst>
      <p:ext uri="{BB962C8B-B14F-4D97-AF65-F5344CB8AC3E}">
        <p14:creationId xmlns:p14="http://schemas.microsoft.com/office/powerpoint/2010/main" val="17062208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r>
              <a:rPr lang="en-US" smtClean="0"/>
              <a:t>LO 1-10: Record business events using a horizontal financial statements model.	</a:t>
            </a:r>
            <a:endParaRPr lang="en-US" dirty="0"/>
          </a:p>
        </p:txBody>
      </p:sp>
      <p:sp>
        <p:nvSpPr>
          <p:cNvPr id="17410" name="Slide Number Placeholder 2"/>
          <p:cNvSpPr>
            <a:spLocks noGrp="1"/>
          </p:cNvSpPr>
          <p:nvPr>
            <p:ph type="sldNum" sz="quarter" idx="11"/>
          </p:nvPr>
        </p:nvSpPr>
        <p:spPr/>
        <p:txBody>
          <a:bodyPr/>
          <a:lstStyle/>
          <a:p>
            <a:r>
              <a:rPr lang="en-US" smtClean="0"/>
              <a:t>1-</a:t>
            </a:r>
            <a:fld id="{8E04DE85-5BF3-4C03-A70B-7F1A18BE4AC7}" type="slidenum">
              <a:rPr lang="en-US" smtClean="0"/>
              <a:pPr/>
              <a:t>54</a:t>
            </a:fld>
            <a:endParaRPr lang="en-US" dirty="0"/>
          </a:p>
        </p:txBody>
      </p:sp>
    </p:spTree>
    <p:extLst>
      <p:ext uri="{BB962C8B-B14F-4D97-AF65-F5344CB8AC3E}">
        <p14:creationId xmlns:p14="http://schemas.microsoft.com/office/powerpoint/2010/main" val="6650960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3692FAB-2FA1-495F-9B2A-F8D9D916932E}"/>
              </a:ext>
            </a:extLst>
          </p:cNvPr>
          <p:cNvSpPr>
            <a:spLocks noGrp="1"/>
          </p:cNvSpPr>
          <p:nvPr>
            <p:ph type="title"/>
          </p:nvPr>
        </p:nvSpPr>
        <p:spPr/>
        <p:txBody>
          <a:bodyPr/>
          <a:lstStyle/>
          <a:p>
            <a:r>
              <a:rPr lang="en-US" smtClean="0"/>
              <a:t>Horizontal Financial Statements Model</a:t>
            </a:r>
            <a:endParaRPr lang="en-US" dirty="0"/>
          </a:p>
        </p:txBody>
      </p:sp>
      <p:sp>
        <p:nvSpPr>
          <p:cNvPr id="3" name="Slide Number Placeholder 2">
            <a:extLst>
              <a:ext uri="{FF2B5EF4-FFF2-40B4-BE49-F238E27FC236}">
                <a16:creationId xmlns:a16="http://schemas.microsoft.com/office/drawing/2014/main" xmlns="" id="{0573951C-7951-4B9A-A839-11D1EF80A2B8}"/>
              </a:ext>
            </a:extLst>
          </p:cNvPr>
          <p:cNvSpPr>
            <a:spLocks noGrp="1"/>
          </p:cNvSpPr>
          <p:nvPr>
            <p:ph type="sldNum" sz="quarter" idx="11"/>
          </p:nvPr>
        </p:nvSpPr>
        <p:spPr>
          <a:xfrm>
            <a:off x="8305800" y="6400800"/>
            <a:ext cx="838200" cy="381000"/>
          </a:xfrm>
        </p:spPr>
        <p:txBody>
          <a:bodyPr/>
          <a:lstStyle/>
          <a:p>
            <a:r>
              <a:rPr lang="en-US" smtClean="0"/>
              <a:t>  1-</a:t>
            </a:r>
            <a:fld id="{86103F27-AA34-4069-B652-A178AD0674B3}" type="slidenum">
              <a:rPr lang="en-US" smtClean="0"/>
              <a:pPr/>
              <a:t>55</a:t>
            </a:fld>
            <a:endParaRPr lang="en-US" dirty="0"/>
          </a:p>
        </p:txBody>
      </p:sp>
      <p:graphicFrame>
        <p:nvGraphicFramePr>
          <p:cNvPr id="5" name="Table 4">
            <a:extLst>
              <a:ext uri="{FF2B5EF4-FFF2-40B4-BE49-F238E27FC236}">
                <a16:creationId xmlns:a16="http://schemas.microsoft.com/office/drawing/2014/main" xmlns="" id="{40DB826F-64FA-4396-98FA-46D93179E2CD}"/>
              </a:ext>
            </a:extLst>
          </p:cNvPr>
          <p:cNvGraphicFramePr>
            <a:graphicFrameLocks noGrp="1"/>
          </p:cNvGraphicFramePr>
          <p:nvPr>
            <p:extLst>
              <p:ext uri="{D42A27DB-BD31-4B8C-83A1-F6EECF244321}">
                <p14:modId xmlns:p14="http://schemas.microsoft.com/office/powerpoint/2010/main" val="614239012"/>
              </p:ext>
            </p:extLst>
          </p:nvPr>
        </p:nvGraphicFramePr>
        <p:xfrm>
          <a:off x="228600" y="2133600"/>
          <a:ext cx="8686800" cy="3247643"/>
        </p:xfrm>
        <a:graphic>
          <a:graphicData uri="http://schemas.openxmlformats.org/drawingml/2006/table">
            <a:tbl>
              <a:tblPr firstRow="1" firstCol="1" bandRow="1">
                <a:tableStyleId>{5C22544A-7EE6-4342-B048-85BDC9FD1C3A}</a:tableStyleId>
              </a:tblPr>
              <a:tblGrid>
                <a:gridCol w="533400">
                  <a:extLst>
                    <a:ext uri="{9D8B030D-6E8A-4147-A177-3AD203B41FA5}">
                      <a16:colId xmlns:a16="http://schemas.microsoft.com/office/drawing/2014/main" xmlns="" val="3637163756"/>
                    </a:ext>
                  </a:extLst>
                </a:gridCol>
                <a:gridCol w="1143000">
                  <a:extLst>
                    <a:ext uri="{9D8B030D-6E8A-4147-A177-3AD203B41FA5}">
                      <a16:colId xmlns:a16="http://schemas.microsoft.com/office/drawing/2014/main" xmlns="" val="3849752180"/>
                    </a:ext>
                  </a:extLst>
                </a:gridCol>
                <a:gridCol w="228600">
                  <a:extLst>
                    <a:ext uri="{9D8B030D-6E8A-4147-A177-3AD203B41FA5}">
                      <a16:colId xmlns:a16="http://schemas.microsoft.com/office/drawing/2014/main" xmlns="" val="812518344"/>
                    </a:ext>
                  </a:extLst>
                </a:gridCol>
                <a:gridCol w="762000">
                  <a:extLst>
                    <a:ext uri="{9D8B030D-6E8A-4147-A177-3AD203B41FA5}">
                      <a16:colId xmlns:a16="http://schemas.microsoft.com/office/drawing/2014/main" xmlns="" val="3335385690"/>
                    </a:ext>
                  </a:extLst>
                </a:gridCol>
                <a:gridCol w="228600">
                  <a:extLst>
                    <a:ext uri="{9D8B030D-6E8A-4147-A177-3AD203B41FA5}">
                      <a16:colId xmlns:a16="http://schemas.microsoft.com/office/drawing/2014/main" xmlns="" val="2250623936"/>
                    </a:ext>
                  </a:extLst>
                </a:gridCol>
                <a:gridCol w="609600">
                  <a:extLst>
                    <a:ext uri="{9D8B030D-6E8A-4147-A177-3AD203B41FA5}">
                      <a16:colId xmlns:a16="http://schemas.microsoft.com/office/drawing/2014/main" xmlns="" val="3974373255"/>
                    </a:ext>
                  </a:extLst>
                </a:gridCol>
                <a:gridCol w="228600">
                  <a:extLst>
                    <a:ext uri="{9D8B030D-6E8A-4147-A177-3AD203B41FA5}">
                      <a16:colId xmlns:a16="http://schemas.microsoft.com/office/drawing/2014/main" xmlns="" val="2107223653"/>
                    </a:ext>
                  </a:extLst>
                </a:gridCol>
                <a:gridCol w="685800">
                  <a:extLst>
                    <a:ext uri="{9D8B030D-6E8A-4147-A177-3AD203B41FA5}">
                      <a16:colId xmlns:a16="http://schemas.microsoft.com/office/drawing/2014/main" xmlns="" val="2959718747"/>
                    </a:ext>
                  </a:extLst>
                </a:gridCol>
                <a:gridCol w="228600">
                  <a:extLst>
                    <a:ext uri="{9D8B030D-6E8A-4147-A177-3AD203B41FA5}">
                      <a16:colId xmlns:a16="http://schemas.microsoft.com/office/drawing/2014/main" xmlns="" val="329053626"/>
                    </a:ext>
                  </a:extLst>
                </a:gridCol>
                <a:gridCol w="762000">
                  <a:extLst>
                    <a:ext uri="{9D8B030D-6E8A-4147-A177-3AD203B41FA5}">
                      <a16:colId xmlns:a16="http://schemas.microsoft.com/office/drawing/2014/main" xmlns="" val="3230647445"/>
                    </a:ext>
                  </a:extLst>
                </a:gridCol>
                <a:gridCol w="381000">
                  <a:extLst>
                    <a:ext uri="{9D8B030D-6E8A-4147-A177-3AD203B41FA5}">
                      <a16:colId xmlns:a16="http://schemas.microsoft.com/office/drawing/2014/main" xmlns="" val="829141120"/>
                    </a:ext>
                  </a:extLst>
                </a:gridCol>
                <a:gridCol w="236420">
                  <a:extLst>
                    <a:ext uri="{9D8B030D-6E8A-4147-A177-3AD203B41FA5}">
                      <a16:colId xmlns:a16="http://schemas.microsoft.com/office/drawing/2014/main" xmlns="" val="2954606862"/>
                    </a:ext>
                  </a:extLst>
                </a:gridCol>
                <a:gridCol w="592119">
                  <a:extLst>
                    <a:ext uri="{9D8B030D-6E8A-4147-A177-3AD203B41FA5}">
                      <a16:colId xmlns:a16="http://schemas.microsoft.com/office/drawing/2014/main" xmlns="" val="693031358"/>
                    </a:ext>
                  </a:extLst>
                </a:gridCol>
                <a:gridCol w="232848">
                  <a:extLst>
                    <a:ext uri="{9D8B030D-6E8A-4147-A177-3AD203B41FA5}">
                      <a16:colId xmlns:a16="http://schemas.microsoft.com/office/drawing/2014/main" xmlns="" val="1577775319"/>
                    </a:ext>
                  </a:extLst>
                </a:gridCol>
                <a:gridCol w="691213">
                  <a:extLst>
                    <a:ext uri="{9D8B030D-6E8A-4147-A177-3AD203B41FA5}">
                      <a16:colId xmlns:a16="http://schemas.microsoft.com/office/drawing/2014/main" xmlns="" val="2851092027"/>
                    </a:ext>
                  </a:extLst>
                </a:gridCol>
                <a:gridCol w="725159">
                  <a:extLst>
                    <a:ext uri="{9D8B030D-6E8A-4147-A177-3AD203B41FA5}">
                      <a16:colId xmlns:a16="http://schemas.microsoft.com/office/drawing/2014/main" xmlns="" val="266269242"/>
                    </a:ext>
                  </a:extLst>
                </a:gridCol>
                <a:gridCol w="417841">
                  <a:extLst>
                    <a:ext uri="{9D8B030D-6E8A-4147-A177-3AD203B41FA5}">
                      <a16:colId xmlns:a16="http://schemas.microsoft.com/office/drawing/2014/main" xmlns="" val="982914591"/>
                    </a:ext>
                  </a:extLst>
                </a:gridCol>
              </a:tblGrid>
              <a:tr h="0">
                <a:tc>
                  <a:txBody>
                    <a:bodyPr/>
                    <a:lstStyle/>
                    <a:p>
                      <a:pPr marL="0" marR="0" algn="ctr">
                        <a:lnSpc>
                          <a:spcPct val="107000"/>
                        </a:lnSpc>
                        <a:spcBef>
                          <a:spcPts val="0"/>
                        </a:spcBef>
                        <a:spcAft>
                          <a:spcPts val="800"/>
                        </a:spcAft>
                      </a:pPr>
                      <a:r>
                        <a:rPr lang="en-US" sz="1200" b="0" dirty="0">
                          <a:solidFill>
                            <a:schemeClr val="tx1"/>
                          </a:solidFill>
                          <a:effectLst/>
                          <a:latin typeface="+mn-lt"/>
                        </a:rPr>
                        <a:t> </a:t>
                      </a:r>
                      <a:endParaRPr lang="en-US" sz="1200" b="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gridSpan="9">
                  <a:txBody>
                    <a:bodyPr/>
                    <a:lstStyle/>
                    <a:p>
                      <a:pPr marL="0" marR="0" algn="ctr">
                        <a:lnSpc>
                          <a:spcPct val="107000"/>
                        </a:lnSpc>
                        <a:spcBef>
                          <a:spcPts val="0"/>
                        </a:spcBef>
                        <a:spcAft>
                          <a:spcPts val="800"/>
                        </a:spcAft>
                      </a:pPr>
                      <a:r>
                        <a:rPr lang="en-US" sz="1200" b="0" kern="1200" dirty="0">
                          <a:solidFill>
                            <a:schemeClr val="tx1"/>
                          </a:solidFill>
                          <a:latin typeface="+mn-lt"/>
                          <a:ea typeface="Verdana" panose="020B0604030504040204" pitchFamily="34" charset="0"/>
                          <a:cs typeface="Verdana" panose="020B0604030504040204" pitchFamily="34" charset="0"/>
                        </a:rPr>
                        <a:t>Balance Sheet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2" gridSpan="5">
                  <a:txBody>
                    <a:bodyPr/>
                    <a:lstStyle/>
                    <a:p>
                      <a:pPr marL="0" marR="0" algn="ctr">
                        <a:lnSpc>
                          <a:spcPct val="107000"/>
                        </a:lnSpc>
                        <a:spcBef>
                          <a:spcPts val="0"/>
                        </a:spcBef>
                        <a:spcAft>
                          <a:spcPts val="800"/>
                        </a:spcAft>
                      </a:pPr>
                      <a:r>
                        <a:rPr lang="en-US" sz="1200" b="0" kern="1200" dirty="0">
                          <a:solidFill>
                            <a:schemeClr val="tx1"/>
                          </a:solidFill>
                          <a:latin typeface="+mn-lt"/>
                          <a:ea typeface="Verdana" panose="020B0604030504040204" pitchFamily="34" charset="0"/>
                          <a:cs typeface="Verdana" panose="020B0604030504040204" pitchFamily="34" charset="0"/>
                        </a:rPr>
                        <a:t> </a:t>
                      </a:r>
                    </a:p>
                    <a:p>
                      <a:pPr marL="0" marR="0" algn="ctr">
                        <a:lnSpc>
                          <a:spcPct val="107000"/>
                        </a:lnSpc>
                        <a:spcBef>
                          <a:spcPts val="0"/>
                        </a:spcBef>
                        <a:spcAft>
                          <a:spcPts val="800"/>
                        </a:spcAft>
                      </a:pPr>
                      <a:r>
                        <a:rPr lang="en-US" sz="1200" b="0" kern="1200" dirty="0">
                          <a:solidFill>
                            <a:schemeClr val="tx1"/>
                          </a:solidFill>
                          <a:latin typeface="+mn-lt"/>
                          <a:ea typeface="Verdana" panose="020B0604030504040204" pitchFamily="34" charset="0"/>
                          <a:cs typeface="Verdana" panose="020B0604030504040204" pitchFamily="34" charset="0"/>
                        </a:rPr>
                        <a:t>Income Statement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gridSpan="2">
                  <a:txBody>
                    <a:bodyPr/>
                    <a:lstStyle/>
                    <a:p>
                      <a:pPr marL="0" marR="0" algn="ctr">
                        <a:lnSpc>
                          <a:spcPct val="107000"/>
                        </a:lnSpc>
                        <a:spcBef>
                          <a:spcPts val="0"/>
                        </a:spcBef>
                        <a:spcAft>
                          <a:spcPts val="800"/>
                        </a:spcAft>
                      </a:pPr>
                      <a:r>
                        <a:rPr lang="en-US" sz="1200" b="0" kern="1200" dirty="0">
                          <a:solidFill>
                            <a:schemeClr val="tx1"/>
                          </a:solidFill>
                          <a:latin typeface="+mn-lt"/>
                          <a:ea typeface="Verdana" panose="020B0604030504040204" pitchFamily="34" charset="0"/>
                          <a:cs typeface="Verdana" panose="020B0604030504040204" pitchFamily="34" charset="0"/>
                        </a:rPr>
                        <a:t> </a:t>
                      </a:r>
                    </a:p>
                    <a:p>
                      <a:pPr marL="0" marR="0" algn="ctr">
                        <a:lnSpc>
                          <a:spcPct val="107000"/>
                        </a:lnSpc>
                        <a:spcBef>
                          <a:spcPts val="0"/>
                        </a:spcBef>
                        <a:spcAft>
                          <a:spcPts val="800"/>
                        </a:spcAft>
                      </a:pPr>
                      <a:r>
                        <a:rPr lang="en-US" sz="1200" b="0" kern="1200" dirty="0">
                          <a:solidFill>
                            <a:schemeClr val="tx1"/>
                          </a:solidFill>
                          <a:latin typeface="+mn-lt"/>
                          <a:ea typeface="Verdana" panose="020B0604030504040204" pitchFamily="34" charset="0"/>
                          <a:cs typeface="Verdana" panose="020B0604030504040204" pitchFamily="34" charset="0"/>
                        </a:rPr>
                        <a:t>Statement of Cash Flows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90000"/>
                      </a:schemeClr>
                    </a:solidFill>
                  </a:tcPr>
                </a:tc>
                <a:tc rowSpan="2" hMerge="1">
                  <a:txBody>
                    <a:bodyPr/>
                    <a:lstStyle/>
                    <a:p>
                      <a:endParaRPr lang="en-US"/>
                    </a:p>
                  </a:txBody>
                  <a:tcPr/>
                </a:tc>
                <a:extLst>
                  <a:ext uri="{0D108BD9-81ED-4DB2-BD59-A6C34878D82A}">
                    <a16:rowId xmlns:a16="http://schemas.microsoft.com/office/drawing/2014/main" xmlns="" val="4037867917"/>
                  </a:ext>
                </a:extLst>
              </a:tr>
              <a:tr h="296545">
                <a:tc>
                  <a:txBody>
                    <a:bodyPr/>
                    <a:lstStyle/>
                    <a:p>
                      <a:pPr marL="0" marR="0" algn="ctr">
                        <a:lnSpc>
                          <a:spcPct val="107000"/>
                        </a:lnSpc>
                        <a:spcBef>
                          <a:spcPts val="0"/>
                        </a:spcBef>
                        <a:spcAft>
                          <a:spcPts val="800"/>
                        </a:spcAft>
                      </a:pPr>
                      <a:r>
                        <a:rPr lang="en-US" sz="1200" b="0" dirty="0">
                          <a:solidFill>
                            <a:schemeClr val="tx1"/>
                          </a:solidFill>
                          <a:effectLst/>
                          <a:latin typeface="+mn-lt"/>
                        </a:rPr>
                        <a:t> </a:t>
                      </a:r>
                    </a:p>
                    <a:p>
                      <a:pPr marL="0" marR="0" algn="ctr">
                        <a:lnSpc>
                          <a:spcPct val="107000"/>
                        </a:lnSpc>
                        <a:spcBef>
                          <a:spcPts val="0"/>
                        </a:spcBef>
                        <a:spcAft>
                          <a:spcPts val="800"/>
                        </a:spcAft>
                      </a:pPr>
                      <a:r>
                        <a:rPr lang="en-US" sz="1200" b="0" kern="1200" dirty="0">
                          <a:solidFill>
                            <a:schemeClr val="tx1"/>
                          </a:solidFill>
                          <a:latin typeface="+mn-lt"/>
                          <a:ea typeface="Verdana" panose="020B0604030504040204" pitchFamily="34" charset="0"/>
                          <a:cs typeface="Verdana" panose="020B0604030504040204" pitchFamily="34" charset="0"/>
                        </a:rPr>
                        <a:t>Event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gridSpan="3">
                  <a:txBody>
                    <a:bodyPr/>
                    <a:lstStyle/>
                    <a:p>
                      <a:pPr marL="0" marR="0" algn="ctr">
                        <a:lnSpc>
                          <a:spcPct val="107000"/>
                        </a:lnSpc>
                        <a:spcBef>
                          <a:spcPts val="0"/>
                        </a:spcBef>
                        <a:spcAft>
                          <a:spcPts val="800"/>
                        </a:spcAft>
                      </a:pPr>
                      <a:r>
                        <a:rPr lang="en-US" sz="1200" b="0" kern="1200" dirty="0">
                          <a:solidFill>
                            <a:schemeClr val="tx1"/>
                          </a:solidFill>
                          <a:latin typeface="+mn-lt"/>
                          <a:ea typeface="Verdana" panose="020B0604030504040204" pitchFamily="34" charset="0"/>
                          <a:cs typeface="Verdana" panose="020B0604030504040204" pitchFamily="34" charset="0"/>
                        </a:rPr>
                        <a:t> </a:t>
                      </a:r>
                    </a:p>
                    <a:p>
                      <a:pPr marL="0" marR="0" algn="ctr">
                        <a:lnSpc>
                          <a:spcPct val="107000"/>
                        </a:lnSpc>
                        <a:spcBef>
                          <a:spcPts val="0"/>
                        </a:spcBef>
                        <a:spcAft>
                          <a:spcPts val="800"/>
                        </a:spcAft>
                      </a:pPr>
                      <a:r>
                        <a:rPr lang="en-US" sz="1200" b="0" kern="1200" dirty="0">
                          <a:solidFill>
                            <a:schemeClr val="tx1"/>
                          </a:solidFill>
                          <a:latin typeface="+mn-lt"/>
                          <a:ea typeface="Verdana" panose="020B0604030504040204" pitchFamily="34" charset="0"/>
                          <a:cs typeface="Verdana" panose="020B0604030504040204" pitchFamily="34" charset="0"/>
                        </a:rPr>
                        <a:t>Assets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hMerge="1">
                  <a:txBody>
                    <a:bodyPr/>
                    <a:lstStyle/>
                    <a:p>
                      <a:endParaRPr lang="en-US"/>
                    </a:p>
                  </a:txBody>
                  <a:tcPr/>
                </a:tc>
                <a:tc hMerge="1">
                  <a:txBody>
                    <a:bodyPr/>
                    <a:lstStyle/>
                    <a:p>
                      <a:endParaRPr lang="en-US"/>
                    </a:p>
                  </a:txBody>
                  <a:tcPr/>
                </a:tc>
                <a:tc>
                  <a:txBody>
                    <a:bodyPr/>
                    <a:lstStyle/>
                    <a:p>
                      <a:pPr marL="0" marR="0">
                        <a:lnSpc>
                          <a:spcPct val="107000"/>
                        </a:lnSpc>
                        <a:spcBef>
                          <a:spcPts val="0"/>
                        </a:spcBef>
                        <a:spcAft>
                          <a:spcPts val="800"/>
                        </a:spcAft>
                      </a:pPr>
                      <a:r>
                        <a:rPr lang="en-US" sz="1200" b="0" kern="1200">
                          <a:solidFill>
                            <a:schemeClr val="tx1"/>
                          </a:solidFill>
                          <a:latin typeface="+mn-lt"/>
                          <a:ea typeface="Verdana" panose="020B0604030504040204" pitchFamily="34" charset="0"/>
                          <a:cs typeface="Verdana" panose="020B0604030504040204" pitchFamily="34" charset="0"/>
                        </a:rPr>
                        <a:t> </a:t>
                      </a:r>
                    </a:p>
                    <a:p>
                      <a:pPr marL="0" marR="0">
                        <a:lnSpc>
                          <a:spcPct val="107000"/>
                        </a:lnSpc>
                        <a:spcBef>
                          <a:spcPts val="0"/>
                        </a:spcBef>
                        <a:spcAft>
                          <a:spcPts val="800"/>
                        </a:spcAft>
                      </a:pPr>
                      <a:r>
                        <a:rPr lang="en-US" sz="1200" b="0" kern="1200">
                          <a:solidFill>
                            <a:schemeClr val="tx1"/>
                          </a:solidFill>
                          <a:latin typeface="+mn-lt"/>
                          <a:ea typeface="Verdana" panose="020B0604030504040204" pitchFamily="34" charset="0"/>
                          <a:cs typeface="Verdana" panose="020B0604030504040204" pitchFamily="34" charset="0"/>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nSpc>
                          <a:spcPct val="107000"/>
                        </a:lnSpc>
                        <a:spcBef>
                          <a:spcPts val="0"/>
                        </a:spcBef>
                        <a:spcAft>
                          <a:spcPts val="800"/>
                        </a:spcAft>
                      </a:pPr>
                      <a:r>
                        <a:rPr lang="en-US" sz="1200" b="0" kern="1200">
                          <a:solidFill>
                            <a:schemeClr val="tx1"/>
                          </a:solidFill>
                          <a:latin typeface="+mn-lt"/>
                          <a:ea typeface="Verdana" panose="020B0604030504040204" pitchFamily="34" charset="0"/>
                          <a:cs typeface="Verdana" panose="020B0604030504040204" pitchFamily="34" charset="0"/>
                        </a:rPr>
                        <a:t> </a:t>
                      </a:r>
                    </a:p>
                    <a:p>
                      <a:pPr marL="0" marR="0">
                        <a:lnSpc>
                          <a:spcPct val="107000"/>
                        </a:lnSpc>
                        <a:spcBef>
                          <a:spcPts val="0"/>
                        </a:spcBef>
                        <a:spcAft>
                          <a:spcPts val="800"/>
                        </a:spcAft>
                      </a:pPr>
                      <a:r>
                        <a:rPr lang="en-US" sz="1200" b="0" kern="1200">
                          <a:solidFill>
                            <a:schemeClr val="tx1"/>
                          </a:solidFill>
                          <a:latin typeface="+mn-lt"/>
                          <a:ea typeface="Verdana" panose="020B0604030504040204" pitchFamily="34" charset="0"/>
                          <a:cs typeface="Verdana" panose="020B0604030504040204" pitchFamily="34" charset="0"/>
                        </a:rPr>
                        <a:t>Liab.</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nSpc>
                          <a:spcPct val="107000"/>
                        </a:lnSpc>
                        <a:spcBef>
                          <a:spcPts val="0"/>
                        </a:spcBef>
                        <a:spcAft>
                          <a:spcPts val="800"/>
                        </a:spcAft>
                      </a:pPr>
                      <a:r>
                        <a:rPr lang="en-US" sz="1200" b="0" kern="1200">
                          <a:solidFill>
                            <a:schemeClr val="tx1"/>
                          </a:solidFill>
                          <a:latin typeface="+mn-lt"/>
                          <a:ea typeface="Verdana" panose="020B0604030504040204" pitchFamily="34" charset="0"/>
                          <a:cs typeface="Verdana" panose="020B0604030504040204" pitchFamily="34" charset="0"/>
                        </a:rPr>
                        <a:t> </a:t>
                      </a:r>
                    </a:p>
                    <a:p>
                      <a:pPr marL="0" marR="0">
                        <a:lnSpc>
                          <a:spcPct val="107000"/>
                        </a:lnSpc>
                        <a:spcBef>
                          <a:spcPts val="0"/>
                        </a:spcBef>
                        <a:spcAft>
                          <a:spcPts val="800"/>
                        </a:spcAft>
                      </a:pPr>
                      <a:r>
                        <a:rPr lang="en-US" sz="1200" b="0" kern="1200">
                          <a:solidFill>
                            <a:schemeClr val="tx1"/>
                          </a:solidFill>
                          <a:latin typeface="+mn-lt"/>
                          <a:ea typeface="Verdana" panose="020B0604030504040204" pitchFamily="34" charset="0"/>
                          <a:cs typeface="Verdana" panose="020B0604030504040204" pitchFamily="34" charset="0"/>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gridSpan="3">
                  <a:txBody>
                    <a:bodyPr/>
                    <a:lstStyle/>
                    <a:p>
                      <a:pPr marL="0" marR="0">
                        <a:lnSpc>
                          <a:spcPct val="107000"/>
                        </a:lnSpc>
                        <a:spcBef>
                          <a:spcPts val="0"/>
                        </a:spcBef>
                        <a:spcAft>
                          <a:spcPts val="800"/>
                        </a:spcAft>
                      </a:pPr>
                      <a:r>
                        <a:rPr lang="en-US" sz="1200" b="0" kern="1200" dirty="0">
                          <a:solidFill>
                            <a:schemeClr val="tx1"/>
                          </a:solidFill>
                          <a:latin typeface="+mn-lt"/>
                          <a:ea typeface="Verdana" panose="020B0604030504040204" pitchFamily="34" charset="0"/>
                          <a:cs typeface="Verdana" panose="020B0604030504040204" pitchFamily="34" charset="0"/>
                        </a:rPr>
                        <a:t> </a:t>
                      </a:r>
                    </a:p>
                    <a:p>
                      <a:pPr marL="0" marR="0">
                        <a:lnSpc>
                          <a:spcPct val="107000"/>
                        </a:lnSpc>
                        <a:spcBef>
                          <a:spcPts val="0"/>
                        </a:spcBef>
                        <a:spcAft>
                          <a:spcPts val="800"/>
                        </a:spcAft>
                      </a:pPr>
                      <a:r>
                        <a:rPr lang="en-US" sz="1200" b="0" kern="1200" dirty="0">
                          <a:solidFill>
                            <a:schemeClr val="tx1"/>
                          </a:solidFill>
                          <a:latin typeface="+mn-lt"/>
                          <a:ea typeface="Verdana" panose="020B0604030504040204" pitchFamily="34" charset="0"/>
                          <a:cs typeface="Verdana" panose="020B0604030504040204" pitchFamily="34" charset="0"/>
                        </a:rPr>
                        <a:t>Stockholders’ Equity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hMerge="1">
                  <a:txBody>
                    <a:bodyPr/>
                    <a:lstStyle/>
                    <a:p>
                      <a:endParaRPr lang="en-US"/>
                    </a:p>
                  </a:txBody>
                  <a:tcPr/>
                </a:tc>
                <a:tc hMerge="1">
                  <a:txBody>
                    <a:bodyPr/>
                    <a:lstStyle/>
                    <a:p>
                      <a:endParaRPr lang="en-US"/>
                    </a:p>
                  </a:txBody>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xmlns="" val="1976438001"/>
                  </a:ext>
                </a:extLst>
              </a:tr>
              <a:tr h="0">
                <a:tc>
                  <a:txBody>
                    <a:bodyPr/>
                    <a:lstStyle/>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No.</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en-US" sz="1200" b="0" kern="1200">
                          <a:solidFill>
                            <a:schemeClr val="tx1"/>
                          </a:solidFill>
                          <a:latin typeface="+mn-lt"/>
                          <a:ea typeface="Verdana" panose="020B0604030504040204" pitchFamily="34" charset="0"/>
                          <a:cs typeface="Verdana" panose="020B0604030504040204" pitchFamily="34" charset="0"/>
                        </a:rPr>
                        <a:t>Cash</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Land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nSpc>
                          <a:spcPct val="107000"/>
                        </a:lnSpc>
                        <a:spcBef>
                          <a:spcPts val="0"/>
                        </a:spcBef>
                        <a:spcAft>
                          <a:spcPts val="0"/>
                        </a:spcAft>
                      </a:pPr>
                      <a:r>
                        <a:rPr lang="en-US" sz="1200" b="0" kern="1200" dirty="0" err="1">
                          <a:solidFill>
                            <a:schemeClr val="tx1"/>
                          </a:solidFill>
                          <a:latin typeface="+mn-lt"/>
                          <a:ea typeface="Verdana" panose="020B0604030504040204" pitchFamily="34" charset="0"/>
                          <a:cs typeface="Verdana" panose="020B0604030504040204" pitchFamily="34" charset="0"/>
                        </a:rPr>
                        <a:t>N.Pay</a:t>
                      </a:r>
                      <a:endParaRPr lang="en-US" sz="1200" b="0" kern="1200" dirty="0">
                        <a:solidFill>
                          <a:schemeClr val="tx1"/>
                        </a:solidFill>
                        <a:latin typeface="+mn-lt"/>
                        <a:ea typeface="Verdana" panose="020B0604030504040204" pitchFamily="34" charset="0"/>
                        <a:cs typeface="Verdana" panose="020B060403050404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nSpc>
                          <a:spcPct val="107000"/>
                        </a:lnSpc>
                        <a:spcBef>
                          <a:spcPts val="0"/>
                        </a:spcBef>
                        <a:spcAft>
                          <a:spcPts val="0"/>
                        </a:spcAft>
                      </a:pPr>
                      <a:r>
                        <a:rPr lang="en-US" sz="1200" b="0" kern="1200">
                          <a:solidFill>
                            <a:schemeClr val="tx1"/>
                          </a:solidFill>
                          <a:latin typeface="+mn-lt"/>
                          <a:ea typeface="Verdana" panose="020B0604030504040204" pitchFamily="34" charset="0"/>
                          <a:cs typeface="Verdana" panose="020B0604030504040204" pitchFamily="34" charset="0"/>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nSpc>
                          <a:spcPct val="107000"/>
                        </a:lnSpc>
                        <a:spcBef>
                          <a:spcPts val="0"/>
                        </a:spcBef>
                        <a:spcAft>
                          <a:spcPts val="0"/>
                        </a:spcAft>
                      </a:pPr>
                      <a:r>
                        <a:rPr lang="en-US" sz="1200" b="0" kern="1200">
                          <a:solidFill>
                            <a:schemeClr val="tx1"/>
                          </a:solidFill>
                          <a:latin typeface="+mn-lt"/>
                          <a:ea typeface="Verdana" panose="020B0604030504040204" pitchFamily="34" charset="0"/>
                          <a:cs typeface="Verdana" panose="020B0604030504040204" pitchFamily="34" charset="0"/>
                        </a:rPr>
                        <a:t>Com. Stk.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nSpc>
                          <a:spcPct val="107000"/>
                        </a:lnSpc>
                        <a:spcBef>
                          <a:spcPts val="0"/>
                        </a:spcBef>
                        <a:spcAft>
                          <a:spcPts val="0"/>
                        </a:spcAft>
                      </a:pPr>
                      <a:r>
                        <a:rPr lang="en-US" sz="1200" b="0" kern="1200">
                          <a:solidFill>
                            <a:schemeClr val="tx1"/>
                          </a:solidFill>
                          <a:latin typeface="+mn-lt"/>
                          <a:ea typeface="Verdana" panose="020B0604030504040204" pitchFamily="34" charset="0"/>
                          <a:cs typeface="Verdana" panose="020B0604030504040204" pitchFamily="34" charset="0"/>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nSpc>
                          <a:spcPct val="107000"/>
                        </a:lnSpc>
                        <a:spcBef>
                          <a:spcPts val="0"/>
                        </a:spcBef>
                        <a:spcAft>
                          <a:spcPts val="0"/>
                        </a:spcAft>
                      </a:pPr>
                      <a:r>
                        <a:rPr lang="en-US" sz="1200" b="0" kern="1200">
                          <a:solidFill>
                            <a:schemeClr val="tx1"/>
                          </a:solidFill>
                          <a:latin typeface="+mn-lt"/>
                          <a:ea typeface="Verdana" panose="020B0604030504040204" pitchFamily="34" charset="0"/>
                          <a:cs typeface="Verdana" panose="020B0604030504040204" pitchFamily="34" charset="0"/>
                        </a:rPr>
                        <a:t>Ret. Earn.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Rev</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1200" b="0" kern="1200">
                          <a:solidFill>
                            <a:schemeClr val="tx1"/>
                          </a:solidFill>
                          <a:latin typeface="+mn-lt"/>
                          <a:ea typeface="Verdana" panose="020B0604030504040204" pitchFamily="34" charset="0"/>
                          <a:cs typeface="Verdana" panose="020B0604030504040204" pitchFamily="34" charset="0"/>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200" b="0" kern="1200">
                          <a:solidFill>
                            <a:schemeClr val="tx1"/>
                          </a:solidFill>
                          <a:latin typeface="+mn-lt"/>
                          <a:ea typeface="Verdana" panose="020B0604030504040204" pitchFamily="34" charset="0"/>
                          <a:cs typeface="Verdana" panose="020B0604030504040204" pitchFamily="34" charset="0"/>
                        </a:rPr>
                        <a:t>Exp.</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200" b="0" kern="1200">
                          <a:solidFill>
                            <a:schemeClr val="tx1"/>
                          </a:solidFill>
                          <a:latin typeface="+mn-lt"/>
                          <a:ea typeface="Verdana" panose="020B0604030504040204" pitchFamily="34" charset="0"/>
                          <a:cs typeface="Verdana" panose="020B0604030504040204" pitchFamily="34" charset="0"/>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Net Inc.</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800"/>
                        </a:spcAft>
                      </a:pPr>
                      <a:r>
                        <a:rPr lang="en-US" sz="1200" b="0" kern="1200" dirty="0">
                          <a:solidFill>
                            <a:schemeClr val="tx1"/>
                          </a:solidFill>
                          <a:latin typeface="+mn-lt"/>
                          <a:ea typeface="Verdana" panose="020B0604030504040204" pitchFamily="34" charset="0"/>
                          <a:cs typeface="Verdana" panose="020B0604030504040204" pitchFamily="34"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90000"/>
                      </a:schemeClr>
                    </a:solidFill>
                  </a:tcPr>
                </a:tc>
                <a:tc>
                  <a:txBody>
                    <a:bodyPr/>
                    <a:lstStyle/>
                    <a:p>
                      <a:pPr marL="0" marR="0">
                        <a:lnSpc>
                          <a:spcPct val="107000"/>
                        </a:lnSpc>
                        <a:spcBef>
                          <a:spcPts val="0"/>
                        </a:spcBef>
                        <a:spcAft>
                          <a:spcPts val="800"/>
                        </a:spcAft>
                      </a:pPr>
                      <a:r>
                        <a:rPr lang="en-US" sz="1200" b="0" kern="1200" dirty="0">
                          <a:solidFill>
                            <a:schemeClr val="tx1"/>
                          </a:solidFill>
                          <a:latin typeface="+mn-lt"/>
                          <a:ea typeface="Verdana" panose="020B0604030504040204" pitchFamily="34" charset="0"/>
                          <a:cs typeface="Verdana" panose="020B0604030504040204" pitchFamily="34"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90000"/>
                      </a:schemeClr>
                    </a:solidFill>
                  </a:tcPr>
                </a:tc>
                <a:extLst>
                  <a:ext uri="{0D108BD9-81ED-4DB2-BD59-A6C34878D82A}">
                    <a16:rowId xmlns:a16="http://schemas.microsoft.com/office/drawing/2014/main" xmlns="" val="3411541219"/>
                  </a:ext>
                </a:extLst>
              </a:tr>
              <a:tr h="0">
                <a:tc>
                  <a:txBody>
                    <a:bodyPr/>
                    <a:lstStyle/>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Beg</a:t>
                      </a:r>
                    </a:p>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Bal.</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algn="ctr">
                        <a:lnSpc>
                          <a:spcPct val="107000"/>
                        </a:lnSpc>
                        <a:spcBef>
                          <a:spcPts val="0"/>
                        </a:spcBef>
                        <a:spcAft>
                          <a:spcPts val="0"/>
                        </a:spcAft>
                      </a:pPr>
                      <a:endParaRPr lang="en-US" sz="1200" b="0" kern="1200" dirty="0">
                        <a:solidFill>
                          <a:schemeClr val="tx1"/>
                        </a:solidFill>
                        <a:latin typeface="+mn-lt"/>
                        <a:ea typeface="Verdana" panose="020B0604030504040204" pitchFamily="34" charset="0"/>
                        <a:cs typeface="Verdana" panose="020B0604030504040204" pitchFamily="34" charset="0"/>
                      </a:endParaRPr>
                    </a:p>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ctr">
                        <a:lnSpc>
                          <a:spcPct val="107000"/>
                        </a:lnSpc>
                        <a:spcBef>
                          <a:spcPts val="0"/>
                        </a:spcBef>
                        <a:spcAft>
                          <a:spcPts val="0"/>
                        </a:spcAft>
                      </a:pPr>
                      <a:endParaRPr lang="en-US" sz="1200" b="0" kern="1200" dirty="0">
                        <a:solidFill>
                          <a:schemeClr val="tx1"/>
                        </a:solidFill>
                        <a:latin typeface="+mn-lt"/>
                        <a:ea typeface="Verdana" panose="020B0604030504040204" pitchFamily="34" charset="0"/>
                        <a:cs typeface="Verdana" panose="020B0604030504040204" pitchFamily="34" charset="0"/>
                      </a:endParaRPr>
                    </a:p>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ctr">
                        <a:lnSpc>
                          <a:spcPct val="107000"/>
                        </a:lnSpc>
                        <a:spcBef>
                          <a:spcPts val="0"/>
                        </a:spcBef>
                        <a:spcAft>
                          <a:spcPts val="0"/>
                        </a:spcAft>
                      </a:pPr>
                      <a:endParaRPr lang="en-US" sz="1200" b="0" kern="1200" dirty="0">
                        <a:solidFill>
                          <a:schemeClr val="tx1"/>
                        </a:solidFill>
                        <a:latin typeface="+mn-lt"/>
                        <a:ea typeface="Verdana" panose="020B0604030504040204" pitchFamily="34" charset="0"/>
                        <a:cs typeface="Verdana" panose="020B0604030504040204" pitchFamily="34" charset="0"/>
                      </a:endParaRPr>
                    </a:p>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ctr">
                        <a:lnSpc>
                          <a:spcPct val="107000"/>
                        </a:lnSpc>
                        <a:spcBef>
                          <a:spcPts val="0"/>
                        </a:spcBef>
                        <a:spcAft>
                          <a:spcPts val="0"/>
                        </a:spcAft>
                      </a:pPr>
                      <a:endParaRPr lang="en-US" sz="1200" b="0" kern="1200" dirty="0">
                        <a:solidFill>
                          <a:schemeClr val="tx1"/>
                        </a:solidFill>
                        <a:latin typeface="+mn-lt"/>
                        <a:ea typeface="Verdana" panose="020B0604030504040204" pitchFamily="34" charset="0"/>
                        <a:cs typeface="Verdana" panose="020B0604030504040204" pitchFamily="34" charset="0"/>
                      </a:endParaRPr>
                    </a:p>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ctr">
                        <a:lnSpc>
                          <a:spcPct val="107000"/>
                        </a:lnSpc>
                        <a:spcBef>
                          <a:spcPts val="0"/>
                        </a:spcBef>
                        <a:spcAft>
                          <a:spcPts val="0"/>
                        </a:spcAft>
                      </a:pPr>
                      <a:endParaRPr lang="en-US" sz="1200" b="0" kern="1200" dirty="0">
                        <a:solidFill>
                          <a:schemeClr val="tx1"/>
                        </a:solidFill>
                        <a:latin typeface="+mn-lt"/>
                        <a:ea typeface="Verdana" panose="020B0604030504040204" pitchFamily="34" charset="0"/>
                        <a:cs typeface="Verdana" panose="020B0604030504040204" pitchFamily="34" charset="0"/>
                      </a:endParaRPr>
                    </a:p>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ctr">
                        <a:lnSpc>
                          <a:spcPct val="107000"/>
                        </a:lnSpc>
                        <a:spcBef>
                          <a:spcPts val="0"/>
                        </a:spcBef>
                        <a:spcAft>
                          <a:spcPts val="0"/>
                        </a:spcAft>
                      </a:pPr>
                      <a:endParaRPr lang="en-US" sz="1200" b="0" kern="1200" dirty="0">
                        <a:solidFill>
                          <a:schemeClr val="tx1"/>
                        </a:solidFill>
                        <a:latin typeface="+mn-lt"/>
                        <a:ea typeface="Verdana" panose="020B0604030504040204" pitchFamily="34" charset="0"/>
                        <a:cs typeface="Verdana" panose="020B0604030504040204" pitchFamily="34" charset="0"/>
                      </a:endParaRPr>
                    </a:p>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ctr">
                        <a:lnSpc>
                          <a:spcPct val="107000"/>
                        </a:lnSpc>
                        <a:spcBef>
                          <a:spcPts val="0"/>
                        </a:spcBef>
                        <a:spcAft>
                          <a:spcPts val="0"/>
                        </a:spcAft>
                      </a:pPr>
                      <a:endParaRPr lang="en-US" sz="1200" b="0" kern="1200" dirty="0">
                        <a:solidFill>
                          <a:schemeClr val="tx1"/>
                        </a:solidFill>
                        <a:latin typeface="+mn-lt"/>
                        <a:ea typeface="Verdana" panose="020B0604030504040204" pitchFamily="34" charset="0"/>
                        <a:cs typeface="Verdana" panose="020B0604030504040204" pitchFamily="34" charset="0"/>
                      </a:endParaRPr>
                    </a:p>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ctr">
                        <a:lnSpc>
                          <a:spcPct val="107000"/>
                        </a:lnSpc>
                        <a:spcBef>
                          <a:spcPts val="0"/>
                        </a:spcBef>
                        <a:spcAft>
                          <a:spcPts val="0"/>
                        </a:spcAft>
                      </a:pPr>
                      <a:endParaRPr lang="en-US" sz="1200" b="0" kern="1200" dirty="0">
                        <a:solidFill>
                          <a:schemeClr val="tx1"/>
                        </a:solidFill>
                        <a:latin typeface="+mn-lt"/>
                        <a:ea typeface="Verdana" panose="020B0604030504040204" pitchFamily="34" charset="0"/>
                        <a:cs typeface="Verdana" panose="020B0604030504040204" pitchFamily="34" charset="0"/>
                      </a:endParaRPr>
                    </a:p>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ctr">
                        <a:lnSpc>
                          <a:spcPct val="107000"/>
                        </a:lnSpc>
                        <a:spcBef>
                          <a:spcPts val="0"/>
                        </a:spcBef>
                        <a:spcAft>
                          <a:spcPts val="0"/>
                        </a:spcAft>
                      </a:pPr>
                      <a:endParaRPr lang="en-US" sz="1200" b="0" kern="1200" dirty="0">
                        <a:solidFill>
                          <a:schemeClr val="tx1"/>
                        </a:solidFill>
                        <a:latin typeface="+mn-lt"/>
                        <a:ea typeface="Verdana" panose="020B0604030504040204" pitchFamily="34" charset="0"/>
                        <a:cs typeface="Verdana" panose="020B0604030504040204" pitchFamily="34" charset="0"/>
                      </a:endParaRPr>
                    </a:p>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ctr">
                        <a:lnSpc>
                          <a:spcPct val="107000"/>
                        </a:lnSpc>
                        <a:spcBef>
                          <a:spcPts val="0"/>
                        </a:spcBef>
                        <a:spcAft>
                          <a:spcPts val="0"/>
                        </a:spcAft>
                      </a:pPr>
                      <a:endParaRPr lang="en-US" sz="1200" b="0" kern="1200" dirty="0">
                        <a:solidFill>
                          <a:schemeClr val="tx1"/>
                        </a:solidFill>
                        <a:latin typeface="+mn-lt"/>
                        <a:ea typeface="Verdana" panose="020B0604030504040204" pitchFamily="34" charset="0"/>
                        <a:cs typeface="Verdana" panose="020B0604030504040204" pitchFamily="34" charset="0"/>
                      </a:endParaRPr>
                    </a:p>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endParaRPr lang="en-US" sz="1200" b="0" kern="1200" dirty="0">
                        <a:solidFill>
                          <a:schemeClr val="tx1"/>
                        </a:solidFill>
                        <a:latin typeface="+mn-lt"/>
                        <a:ea typeface="Verdana" panose="020B0604030504040204" pitchFamily="34" charset="0"/>
                        <a:cs typeface="Verdana" panose="020B0604030504040204" pitchFamily="34" charset="0"/>
                      </a:endParaRPr>
                    </a:p>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endParaRPr lang="en-US" sz="1200" b="0" kern="1200" dirty="0">
                        <a:solidFill>
                          <a:schemeClr val="tx1"/>
                        </a:solidFill>
                        <a:latin typeface="+mn-lt"/>
                        <a:ea typeface="Verdana" panose="020B0604030504040204" pitchFamily="34" charset="0"/>
                        <a:cs typeface="Verdana" panose="020B0604030504040204" pitchFamily="34" charset="0"/>
                      </a:endParaRPr>
                    </a:p>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endParaRPr lang="en-US" sz="1200" b="0" kern="1200" dirty="0">
                        <a:solidFill>
                          <a:schemeClr val="tx1"/>
                        </a:solidFill>
                        <a:latin typeface="+mn-lt"/>
                        <a:ea typeface="Verdana" panose="020B0604030504040204" pitchFamily="34" charset="0"/>
                        <a:cs typeface="Verdana" panose="020B0604030504040204" pitchFamily="34" charset="0"/>
                      </a:endParaRPr>
                    </a:p>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endParaRPr lang="en-US" sz="1200" b="0" kern="1200" dirty="0">
                        <a:solidFill>
                          <a:schemeClr val="tx1"/>
                        </a:solidFill>
                        <a:latin typeface="+mn-lt"/>
                        <a:ea typeface="Verdana" panose="020B0604030504040204" pitchFamily="34" charset="0"/>
                        <a:cs typeface="Verdana" panose="020B0604030504040204" pitchFamily="34" charset="0"/>
                      </a:endParaRPr>
                    </a:p>
                    <a:p>
                      <a:pPr marL="0" marR="0" algn="ctr">
                        <a:lnSpc>
                          <a:spcPct val="107000"/>
                        </a:lnSpc>
                        <a:spcBef>
                          <a:spcPts val="0"/>
                        </a:spcBef>
                        <a:spcAft>
                          <a:spcPts val="0"/>
                        </a:spcAft>
                      </a:pPr>
                      <a:r>
                        <a:rPr lang="en-US" sz="1200" b="0" kern="1200" dirty="0">
                          <a:solidFill>
                            <a:schemeClr val="tx1"/>
                          </a:solidFill>
                          <a:latin typeface="+mn-lt"/>
                          <a:ea typeface="Verdana" panose="020B0604030504040204" pitchFamily="34" charset="0"/>
                          <a:cs typeface="Verdana" panose="020B0604030504040204" pitchFamily="34" charset="0"/>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800"/>
                        </a:spcAft>
                      </a:pPr>
                      <a:r>
                        <a:rPr lang="en-US" sz="1200" b="0" kern="1200" dirty="0">
                          <a:solidFill>
                            <a:schemeClr val="tx1"/>
                          </a:solidFill>
                          <a:latin typeface="+mn-lt"/>
                          <a:ea typeface="Verdana" panose="020B0604030504040204" pitchFamily="34" charset="0"/>
                          <a:cs typeface="Verdana" panose="020B0604030504040204" pitchFamily="34" charset="0"/>
                        </a:rPr>
                        <a:t>NA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90000"/>
                      </a:schemeClr>
                    </a:solidFill>
                  </a:tcPr>
                </a:tc>
                <a:tc>
                  <a:txBody>
                    <a:bodyPr/>
                    <a:lstStyle/>
                    <a:p>
                      <a:pPr marL="0" marR="0" algn="ctr">
                        <a:lnSpc>
                          <a:spcPct val="107000"/>
                        </a:lnSpc>
                        <a:spcBef>
                          <a:spcPts val="0"/>
                        </a:spcBef>
                        <a:spcAft>
                          <a:spcPts val="800"/>
                        </a:spcAft>
                      </a:pPr>
                      <a:r>
                        <a:rPr lang="en-US" sz="1200" b="0" kern="1200" dirty="0">
                          <a:solidFill>
                            <a:schemeClr val="tx1"/>
                          </a:solidFill>
                          <a:latin typeface="+mn-lt"/>
                          <a:ea typeface="Verdana" panose="020B0604030504040204" pitchFamily="34" charset="0"/>
                          <a:cs typeface="Verdana" panose="020B0604030504040204" pitchFamily="34"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90000"/>
                      </a:schemeClr>
                    </a:solidFill>
                  </a:tcPr>
                </a:tc>
                <a:extLst>
                  <a:ext uri="{0D108BD9-81ED-4DB2-BD59-A6C34878D82A}">
                    <a16:rowId xmlns:a16="http://schemas.microsoft.com/office/drawing/2014/main" xmlns="" val="1112643019"/>
                  </a:ext>
                </a:extLst>
              </a:tr>
              <a:tr h="210820">
                <a:tc>
                  <a:txBody>
                    <a:bodyPr/>
                    <a:lstStyle/>
                    <a:p>
                      <a:pPr marL="0" marR="0" algn="ctr">
                        <a:lnSpc>
                          <a:spcPct val="107000"/>
                        </a:lnSpc>
                        <a:spcBef>
                          <a:spcPts val="0"/>
                        </a:spcBef>
                        <a:spcAft>
                          <a:spcPts val="800"/>
                        </a:spcAft>
                      </a:pPr>
                      <a:r>
                        <a:rPr lang="en-US" sz="1200" b="0" kern="1200" dirty="0">
                          <a:solidFill>
                            <a:schemeClr val="tx1"/>
                          </a:solidFill>
                          <a:latin typeface="+mn-lt"/>
                          <a:ea typeface="Verdana" panose="020B0604030504040204" pitchFamily="34" charset="0"/>
                          <a:cs typeface="Verdana" panose="020B0604030504040204" pitchFamily="34" charset="0"/>
                        </a:rPr>
                        <a:t>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algn="ctr">
                        <a:lnSpc>
                          <a:spcPct val="107000"/>
                        </a:lnSpc>
                        <a:spcBef>
                          <a:spcPts val="0"/>
                        </a:spcBef>
                        <a:spcAft>
                          <a:spcPts val="800"/>
                        </a:spcAft>
                      </a:pPr>
                      <a:r>
                        <a:rPr lang="en-US" sz="1200" b="0" kern="1200" dirty="0">
                          <a:solidFill>
                            <a:schemeClr val="tx1"/>
                          </a:solidFill>
                          <a:latin typeface="+mn-lt"/>
                          <a:ea typeface="Verdana" panose="020B0604030504040204" pitchFamily="34" charset="0"/>
                          <a:cs typeface="Verdana" panose="020B0604030504040204" pitchFamily="34" charset="0"/>
                        </a:rPr>
                        <a:t>120,000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ctr">
                        <a:lnSpc>
                          <a:spcPct val="107000"/>
                        </a:lnSpc>
                        <a:spcBef>
                          <a:spcPts val="0"/>
                        </a:spcBef>
                        <a:spcAft>
                          <a:spcPts val="800"/>
                        </a:spcAft>
                      </a:pPr>
                      <a:r>
                        <a:rPr lang="en-US" sz="1200" b="0" kern="1200">
                          <a:solidFill>
                            <a:schemeClr val="tx1"/>
                          </a:solidFill>
                          <a:latin typeface="+mn-lt"/>
                          <a:ea typeface="Verdana" panose="020B0604030504040204" pitchFamily="34" charset="0"/>
                          <a:cs typeface="Verdana" panose="020B0604030504040204" pitchFamily="34" charset="0"/>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ctr">
                        <a:lnSpc>
                          <a:spcPct val="107000"/>
                        </a:lnSpc>
                        <a:spcBef>
                          <a:spcPts val="0"/>
                        </a:spcBef>
                        <a:spcAft>
                          <a:spcPts val="800"/>
                        </a:spcAft>
                      </a:pPr>
                      <a:r>
                        <a:rPr lang="en-US" sz="1200" b="0" kern="1200" dirty="0">
                          <a:solidFill>
                            <a:schemeClr val="tx1"/>
                          </a:solidFill>
                          <a:latin typeface="+mn-lt"/>
                          <a:ea typeface="Verdana" panose="020B0604030504040204" pitchFamily="34" charset="0"/>
                          <a:cs typeface="Verdana" panose="020B0604030504040204" pitchFamily="34" charset="0"/>
                        </a:rPr>
                        <a:t>NA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ctr">
                        <a:lnSpc>
                          <a:spcPct val="107000"/>
                        </a:lnSpc>
                        <a:spcBef>
                          <a:spcPts val="0"/>
                        </a:spcBef>
                        <a:spcAft>
                          <a:spcPts val="800"/>
                        </a:spcAft>
                      </a:pPr>
                      <a:r>
                        <a:rPr lang="en-US" sz="1200" b="0" kern="1200">
                          <a:solidFill>
                            <a:schemeClr val="tx1"/>
                          </a:solidFill>
                          <a:latin typeface="+mn-lt"/>
                          <a:ea typeface="Verdana" panose="020B0604030504040204" pitchFamily="34" charset="0"/>
                          <a:cs typeface="Verdana" panose="020B0604030504040204" pitchFamily="34" charset="0"/>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ctr">
                        <a:lnSpc>
                          <a:spcPct val="107000"/>
                        </a:lnSpc>
                        <a:spcBef>
                          <a:spcPts val="0"/>
                        </a:spcBef>
                        <a:spcAft>
                          <a:spcPts val="800"/>
                        </a:spcAft>
                      </a:pPr>
                      <a:r>
                        <a:rPr lang="en-US" sz="1200" b="0" kern="1200">
                          <a:solidFill>
                            <a:schemeClr val="tx1"/>
                          </a:solidFill>
                          <a:latin typeface="+mn-lt"/>
                          <a:ea typeface="Verdana" panose="020B0604030504040204" pitchFamily="34" charset="0"/>
                          <a:cs typeface="Verdana" panose="020B0604030504040204" pitchFamily="34" charset="0"/>
                        </a:rPr>
                        <a:t>NA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ctr">
                        <a:lnSpc>
                          <a:spcPct val="107000"/>
                        </a:lnSpc>
                        <a:spcBef>
                          <a:spcPts val="0"/>
                        </a:spcBef>
                        <a:spcAft>
                          <a:spcPts val="800"/>
                        </a:spcAft>
                      </a:pPr>
                      <a:r>
                        <a:rPr lang="en-US" sz="1200" b="0" kern="1200">
                          <a:solidFill>
                            <a:schemeClr val="tx1"/>
                          </a:solidFill>
                          <a:latin typeface="+mn-lt"/>
                          <a:ea typeface="Verdana" panose="020B0604030504040204" pitchFamily="34" charset="0"/>
                          <a:cs typeface="Verdana" panose="020B0604030504040204" pitchFamily="34" charset="0"/>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ctr">
                        <a:lnSpc>
                          <a:spcPct val="107000"/>
                        </a:lnSpc>
                        <a:spcBef>
                          <a:spcPts val="0"/>
                        </a:spcBef>
                        <a:spcAft>
                          <a:spcPts val="800"/>
                        </a:spcAft>
                      </a:pPr>
                      <a:r>
                        <a:rPr lang="en-US" sz="1200" b="0" kern="1200" dirty="0">
                          <a:solidFill>
                            <a:schemeClr val="tx1"/>
                          </a:solidFill>
                          <a:latin typeface="+mn-lt"/>
                          <a:ea typeface="Verdana" panose="020B0604030504040204" pitchFamily="34" charset="0"/>
                          <a:cs typeface="Verdana" panose="020B0604030504040204" pitchFamily="34" charset="0"/>
                        </a:rPr>
                        <a:t>120,000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ctr">
                        <a:lnSpc>
                          <a:spcPct val="107000"/>
                        </a:lnSpc>
                        <a:spcBef>
                          <a:spcPts val="0"/>
                        </a:spcBef>
                        <a:spcAft>
                          <a:spcPts val="800"/>
                        </a:spcAft>
                      </a:pPr>
                      <a:r>
                        <a:rPr lang="en-US" sz="1200" b="0" kern="1200">
                          <a:solidFill>
                            <a:schemeClr val="tx1"/>
                          </a:solidFill>
                          <a:latin typeface="+mn-lt"/>
                          <a:ea typeface="Verdana" panose="020B0604030504040204" pitchFamily="34" charset="0"/>
                          <a:cs typeface="Verdana" panose="020B0604030504040204" pitchFamily="34" charset="0"/>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ctr">
                        <a:lnSpc>
                          <a:spcPct val="107000"/>
                        </a:lnSpc>
                        <a:spcBef>
                          <a:spcPts val="0"/>
                        </a:spcBef>
                        <a:spcAft>
                          <a:spcPts val="800"/>
                        </a:spcAft>
                      </a:pPr>
                      <a:r>
                        <a:rPr lang="en-US" sz="1200" b="0" kern="1200">
                          <a:solidFill>
                            <a:schemeClr val="tx1"/>
                          </a:solidFill>
                          <a:latin typeface="+mn-lt"/>
                          <a:ea typeface="Verdana" panose="020B0604030504040204" pitchFamily="34" charset="0"/>
                          <a:cs typeface="Verdana" panose="020B0604030504040204" pitchFamily="34" charset="0"/>
                        </a:rPr>
                        <a:t>NA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ctr">
                        <a:lnSpc>
                          <a:spcPct val="107000"/>
                        </a:lnSpc>
                        <a:spcBef>
                          <a:spcPts val="0"/>
                        </a:spcBef>
                        <a:spcAft>
                          <a:spcPts val="800"/>
                        </a:spcAft>
                      </a:pPr>
                      <a:r>
                        <a:rPr lang="en-US" sz="1200" b="0" kern="1200">
                          <a:solidFill>
                            <a:schemeClr val="tx1"/>
                          </a:solidFill>
                          <a:latin typeface="+mn-lt"/>
                          <a:ea typeface="Verdana" panose="020B0604030504040204" pitchFamily="34" charset="0"/>
                          <a:cs typeface="Verdana" panose="020B0604030504040204" pitchFamily="34" charset="0"/>
                        </a:rPr>
                        <a:t>NA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800"/>
                        </a:spcAft>
                      </a:pPr>
                      <a:r>
                        <a:rPr lang="en-US" sz="1200" b="0" kern="1200" dirty="0">
                          <a:solidFill>
                            <a:schemeClr val="tx1"/>
                          </a:solidFill>
                          <a:latin typeface="+mn-lt"/>
                          <a:ea typeface="Verdana" panose="020B0604030504040204" pitchFamily="34" charset="0"/>
                          <a:cs typeface="Verdana" panose="020B0604030504040204" pitchFamily="34" charset="0"/>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800"/>
                        </a:spcAft>
                      </a:pPr>
                      <a:r>
                        <a:rPr lang="en-US" sz="1200" b="0" kern="1200">
                          <a:solidFill>
                            <a:schemeClr val="tx1"/>
                          </a:solidFill>
                          <a:latin typeface="+mn-lt"/>
                          <a:ea typeface="Verdana" panose="020B0604030504040204" pitchFamily="34" charset="0"/>
                          <a:cs typeface="Verdana" panose="020B0604030504040204" pitchFamily="34" charset="0"/>
                        </a:rPr>
                        <a:t>NA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800"/>
                        </a:spcAft>
                      </a:pPr>
                      <a:r>
                        <a:rPr lang="en-US" sz="1200" b="0" kern="1200">
                          <a:solidFill>
                            <a:schemeClr val="tx1"/>
                          </a:solidFill>
                          <a:latin typeface="+mn-lt"/>
                          <a:ea typeface="Verdana" panose="020B0604030504040204" pitchFamily="34" charset="0"/>
                          <a:cs typeface="Verdana" panose="020B0604030504040204" pitchFamily="34" charset="0"/>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800"/>
                        </a:spcAft>
                      </a:pPr>
                      <a:r>
                        <a:rPr lang="en-US" sz="1200" b="0" kern="1200">
                          <a:solidFill>
                            <a:schemeClr val="tx1"/>
                          </a:solidFill>
                          <a:latin typeface="+mn-lt"/>
                          <a:ea typeface="Verdana" panose="020B0604030504040204" pitchFamily="34" charset="0"/>
                          <a:cs typeface="Verdana" panose="020B0604030504040204" pitchFamily="34" charset="0"/>
                        </a:rPr>
                        <a:t>NA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800"/>
                        </a:spcAft>
                      </a:pPr>
                      <a:r>
                        <a:rPr lang="en-US" sz="1200" b="0" kern="1200" dirty="0">
                          <a:solidFill>
                            <a:schemeClr val="tx1"/>
                          </a:solidFill>
                          <a:latin typeface="+mn-lt"/>
                          <a:ea typeface="Verdana" panose="020B0604030504040204" pitchFamily="34" charset="0"/>
                          <a:cs typeface="Verdana" panose="020B0604030504040204" pitchFamily="34" charset="0"/>
                        </a:rPr>
                        <a:t>120,000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90000"/>
                      </a:schemeClr>
                    </a:solidFill>
                  </a:tcPr>
                </a:tc>
                <a:tc>
                  <a:txBody>
                    <a:bodyPr/>
                    <a:lstStyle/>
                    <a:p>
                      <a:pPr marL="0" marR="0" algn="ctr">
                        <a:lnSpc>
                          <a:spcPct val="107000"/>
                        </a:lnSpc>
                        <a:spcBef>
                          <a:spcPts val="0"/>
                        </a:spcBef>
                        <a:spcAft>
                          <a:spcPts val="800"/>
                        </a:spcAft>
                      </a:pPr>
                      <a:r>
                        <a:rPr lang="en-US" sz="1200" b="0" kern="1200" dirty="0">
                          <a:solidFill>
                            <a:schemeClr val="tx1"/>
                          </a:solidFill>
                          <a:latin typeface="+mn-lt"/>
                          <a:ea typeface="Verdana" panose="020B0604030504040204" pitchFamily="34" charset="0"/>
                          <a:cs typeface="Verdana" panose="020B0604030504040204" pitchFamily="34" charset="0"/>
                        </a:rPr>
                        <a:t>FA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90000"/>
                      </a:schemeClr>
                    </a:solidFill>
                  </a:tcPr>
                </a:tc>
                <a:extLst>
                  <a:ext uri="{0D108BD9-81ED-4DB2-BD59-A6C34878D82A}">
                    <a16:rowId xmlns:a16="http://schemas.microsoft.com/office/drawing/2014/main" xmlns="" val="3344789960"/>
                  </a:ext>
                </a:extLst>
              </a:tr>
              <a:tr h="0">
                <a:tc>
                  <a:txBody>
                    <a:bodyPr/>
                    <a:lstStyle/>
                    <a:p>
                      <a:pPr marL="0" marR="0" algn="ctr">
                        <a:lnSpc>
                          <a:spcPct val="107000"/>
                        </a:lnSpc>
                        <a:spcBef>
                          <a:spcPts val="0"/>
                        </a:spcBef>
                        <a:spcAft>
                          <a:spcPts val="800"/>
                        </a:spcAft>
                      </a:pPr>
                      <a:r>
                        <a:rPr lang="en-US" sz="1200" b="0" kern="1200" dirty="0">
                          <a:solidFill>
                            <a:schemeClr val="tx1"/>
                          </a:solidFill>
                          <a:latin typeface="+mn-lt"/>
                          <a:ea typeface="Verdana" panose="020B0604030504040204" pitchFamily="34" charset="0"/>
                          <a:cs typeface="Verdana" panose="020B0604030504040204" pitchFamily="34" charset="0"/>
                        </a:rPr>
                        <a:t>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algn="ctr">
                        <a:lnSpc>
                          <a:spcPct val="107000"/>
                        </a:lnSpc>
                        <a:spcBef>
                          <a:spcPts val="0"/>
                        </a:spcBef>
                        <a:spcAft>
                          <a:spcPts val="800"/>
                        </a:spcAft>
                      </a:pPr>
                      <a:r>
                        <a:rPr lang="en-US" sz="1200" b="0" kern="1200" dirty="0">
                          <a:solidFill>
                            <a:schemeClr val="tx1"/>
                          </a:solidFill>
                          <a:latin typeface="+mn-lt"/>
                          <a:ea typeface="Verdana" panose="020B0604030504040204" pitchFamily="34" charset="0"/>
                          <a:cs typeface="Verdana" panose="020B0604030504040204" pitchFamily="34" charset="0"/>
                        </a:rPr>
                        <a:t>400,000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ctr">
                        <a:lnSpc>
                          <a:spcPct val="107000"/>
                        </a:lnSpc>
                        <a:spcBef>
                          <a:spcPts val="0"/>
                        </a:spcBef>
                        <a:spcAft>
                          <a:spcPts val="800"/>
                        </a:spcAft>
                      </a:pPr>
                      <a:r>
                        <a:rPr lang="en-US" sz="1200" b="0" kern="1200">
                          <a:solidFill>
                            <a:schemeClr val="tx1"/>
                          </a:solidFill>
                          <a:latin typeface="+mn-lt"/>
                          <a:ea typeface="Verdana" panose="020B0604030504040204" pitchFamily="34" charset="0"/>
                          <a:cs typeface="Verdana" panose="020B0604030504040204" pitchFamily="34" charset="0"/>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ctr">
                        <a:lnSpc>
                          <a:spcPct val="107000"/>
                        </a:lnSpc>
                        <a:spcBef>
                          <a:spcPts val="0"/>
                        </a:spcBef>
                        <a:spcAft>
                          <a:spcPts val="800"/>
                        </a:spcAft>
                      </a:pPr>
                      <a:r>
                        <a:rPr lang="en-US" sz="1200" b="0" kern="1200">
                          <a:solidFill>
                            <a:schemeClr val="tx1"/>
                          </a:solidFill>
                          <a:latin typeface="+mn-lt"/>
                          <a:ea typeface="Verdana" panose="020B0604030504040204" pitchFamily="34" charset="0"/>
                          <a:cs typeface="Verdana" panose="020B0604030504040204" pitchFamily="34" charset="0"/>
                        </a:rPr>
                        <a:t>NA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ctr">
                        <a:lnSpc>
                          <a:spcPct val="107000"/>
                        </a:lnSpc>
                        <a:spcBef>
                          <a:spcPts val="0"/>
                        </a:spcBef>
                        <a:spcAft>
                          <a:spcPts val="800"/>
                        </a:spcAft>
                      </a:pPr>
                      <a:r>
                        <a:rPr lang="en-US" sz="1200" b="0" kern="1200">
                          <a:solidFill>
                            <a:schemeClr val="tx1"/>
                          </a:solidFill>
                          <a:latin typeface="+mn-lt"/>
                          <a:ea typeface="Verdana" panose="020B0604030504040204" pitchFamily="34" charset="0"/>
                          <a:cs typeface="Verdana" panose="020B0604030504040204" pitchFamily="34" charset="0"/>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ctr">
                        <a:lnSpc>
                          <a:spcPct val="107000"/>
                        </a:lnSpc>
                        <a:spcBef>
                          <a:spcPts val="0"/>
                        </a:spcBef>
                        <a:spcAft>
                          <a:spcPts val="800"/>
                        </a:spcAft>
                      </a:pPr>
                      <a:r>
                        <a:rPr lang="en-US" sz="1200" b="0" kern="1200">
                          <a:solidFill>
                            <a:schemeClr val="tx1"/>
                          </a:solidFill>
                          <a:latin typeface="+mn-lt"/>
                          <a:ea typeface="Verdana" panose="020B0604030504040204" pitchFamily="34" charset="0"/>
                          <a:cs typeface="Verdana" panose="020B0604030504040204" pitchFamily="34" charset="0"/>
                        </a:rPr>
                        <a:t>400,000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ctr">
                        <a:lnSpc>
                          <a:spcPct val="107000"/>
                        </a:lnSpc>
                        <a:spcBef>
                          <a:spcPts val="0"/>
                        </a:spcBef>
                        <a:spcAft>
                          <a:spcPts val="800"/>
                        </a:spcAft>
                      </a:pPr>
                      <a:r>
                        <a:rPr lang="en-US" sz="1200" b="0" kern="1200">
                          <a:solidFill>
                            <a:schemeClr val="tx1"/>
                          </a:solidFill>
                          <a:latin typeface="+mn-lt"/>
                          <a:ea typeface="Verdana" panose="020B0604030504040204" pitchFamily="34" charset="0"/>
                          <a:cs typeface="Verdana" panose="020B0604030504040204" pitchFamily="34" charset="0"/>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ctr">
                        <a:lnSpc>
                          <a:spcPct val="107000"/>
                        </a:lnSpc>
                        <a:spcBef>
                          <a:spcPts val="0"/>
                        </a:spcBef>
                        <a:spcAft>
                          <a:spcPts val="800"/>
                        </a:spcAft>
                      </a:pPr>
                      <a:r>
                        <a:rPr lang="en-US" sz="1200" b="0" kern="1200" dirty="0">
                          <a:solidFill>
                            <a:schemeClr val="tx1"/>
                          </a:solidFill>
                          <a:latin typeface="+mn-lt"/>
                          <a:ea typeface="Verdana" panose="020B0604030504040204" pitchFamily="34" charset="0"/>
                          <a:cs typeface="Verdana" panose="020B0604030504040204" pitchFamily="34" charset="0"/>
                        </a:rPr>
                        <a:t>NA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ctr">
                        <a:lnSpc>
                          <a:spcPct val="107000"/>
                        </a:lnSpc>
                        <a:spcBef>
                          <a:spcPts val="0"/>
                        </a:spcBef>
                        <a:spcAft>
                          <a:spcPts val="800"/>
                        </a:spcAft>
                      </a:pPr>
                      <a:r>
                        <a:rPr lang="en-US" sz="1200" b="0" kern="1200">
                          <a:solidFill>
                            <a:schemeClr val="tx1"/>
                          </a:solidFill>
                          <a:latin typeface="+mn-lt"/>
                          <a:ea typeface="Verdana" panose="020B0604030504040204" pitchFamily="34" charset="0"/>
                          <a:cs typeface="Verdana" panose="020B0604030504040204" pitchFamily="34" charset="0"/>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ctr">
                        <a:lnSpc>
                          <a:spcPct val="107000"/>
                        </a:lnSpc>
                        <a:spcBef>
                          <a:spcPts val="0"/>
                        </a:spcBef>
                        <a:spcAft>
                          <a:spcPts val="800"/>
                        </a:spcAft>
                      </a:pPr>
                      <a:r>
                        <a:rPr lang="en-US" sz="1200" b="0" kern="1200">
                          <a:solidFill>
                            <a:schemeClr val="tx1"/>
                          </a:solidFill>
                          <a:latin typeface="+mn-lt"/>
                          <a:ea typeface="Verdana" panose="020B0604030504040204" pitchFamily="34" charset="0"/>
                          <a:cs typeface="Verdana" panose="020B0604030504040204" pitchFamily="34" charset="0"/>
                        </a:rPr>
                        <a:t>NA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ctr">
                        <a:lnSpc>
                          <a:spcPct val="107000"/>
                        </a:lnSpc>
                        <a:spcBef>
                          <a:spcPts val="0"/>
                        </a:spcBef>
                        <a:spcAft>
                          <a:spcPts val="800"/>
                        </a:spcAft>
                      </a:pPr>
                      <a:r>
                        <a:rPr lang="en-US" sz="1200" b="0" kern="1200">
                          <a:solidFill>
                            <a:schemeClr val="tx1"/>
                          </a:solidFill>
                          <a:latin typeface="+mn-lt"/>
                          <a:ea typeface="Verdana" panose="020B0604030504040204" pitchFamily="34" charset="0"/>
                          <a:cs typeface="Verdana" panose="020B0604030504040204" pitchFamily="34" charset="0"/>
                        </a:rPr>
                        <a:t>NA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800"/>
                        </a:spcAft>
                      </a:pPr>
                      <a:r>
                        <a:rPr lang="en-US" sz="1200" b="0" kern="1200" dirty="0">
                          <a:solidFill>
                            <a:schemeClr val="tx1"/>
                          </a:solidFill>
                          <a:latin typeface="+mn-lt"/>
                          <a:ea typeface="Verdana" panose="020B0604030504040204" pitchFamily="34" charset="0"/>
                          <a:cs typeface="Verdana" panose="020B0604030504040204" pitchFamily="34" charset="0"/>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800"/>
                        </a:spcAft>
                      </a:pPr>
                      <a:r>
                        <a:rPr lang="en-US" sz="1200" b="0" kern="1200">
                          <a:solidFill>
                            <a:schemeClr val="tx1"/>
                          </a:solidFill>
                          <a:latin typeface="+mn-lt"/>
                          <a:ea typeface="Verdana" panose="020B0604030504040204" pitchFamily="34" charset="0"/>
                          <a:cs typeface="Verdana" panose="020B0604030504040204" pitchFamily="34" charset="0"/>
                        </a:rPr>
                        <a:t>NA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800"/>
                        </a:spcAft>
                      </a:pPr>
                      <a:r>
                        <a:rPr lang="en-US" sz="1200" b="0" kern="1200">
                          <a:solidFill>
                            <a:schemeClr val="tx1"/>
                          </a:solidFill>
                          <a:latin typeface="+mn-lt"/>
                          <a:ea typeface="Verdana" panose="020B0604030504040204" pitchFamily="34" charset="0"/>
                          <a:cs typeface="Verdana" panose="020B0604030504040204" pitchFamily="34" charset="0"/>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800"/>
                        </a:spcAft>
                      </a:pPr>
                      <a:r>
                        <a:rPr lang="en-US" sz="1200" b="0" kern="1200">
                          <a:solidFill>
                            <a:schemeClr val="tx1"/>
                          </a:solidFill>
                          <a:latin typeface="+mn-lt"/>
                          <a:ea typeface="Verdana" panose="020B0604030504040204" pitchFamily="34" charset="0"/>
                          <a:cs typeface="Verdana" panose="020B0604030504040204" pitchFamily="34" charset="0"/>
                        </a:rPr>
                        <a:t>NA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800"/>
                        </a:spcAft>
                      </a:pPr>
                      <a:r>
                        <a:rPr lang="en-US" sz="1200" b="0" kern="1200" dirty="0">
                          <a:solidFill>
                            <a:schemeClr val="tx1"/>
                          </a:solidFill>
                          <a:latin typeface="+mn-lt"/>
                          <a:ea typeface="Verdana" panose="020B0604030504040204" pitchFamily="34" charset="0"/>
                          <a:cs typeface="Verdana" panose="020B0604030504040204" pitchFamily="34" charset="0"/>
                        </a:rPr>
                        <a:t>400,000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90000"/>
                      </a:schemeClr>
                    </a:solidFill>
                  </a:tcPr>
                </a:tc>
                <a:tc>
                  <a:txBody>
                    <a:bodyPr/>
                    <a:lstStyle/>
                    <a:p>
                      <a:pPr marL="0" marR="0" algn="ctr">
                        <a:lnSpc>
                          <a:spcPct val="107000"/>
                        </a:lnSpc>
                        <a:spcBef>
                          <a:spcPts val="0"/>
                        </a:spcBef>
                        <a:spcAft>
                          <a:spcPts val="800"/>
                        </a:spcAft>
                      </a:pPr>
                      <a:r>
                        <a:rPr lang="en-US" sz="1200" b="0" kern="1200" dirty="0">
                          <a:solidFill>
                            <a:schemeClr val="tx1"/>
                          </a:solidFill>
                          <a:latin typeface="+mn-lt"/>
                          <a:ea typeface="Verdana" panose="020B0604030504040204" pitchFamily="34" charset="0"/>
                          <a:cs typeface="Verdana" panose="020B0604030504040204" pitchFamily="34" charset="0"/>
                        </a:rPr>
                        <a:t>FA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90000"/>
                      </a:schemeClr>
                    </a:solidFill>
                  </a:tcPr>
                </a:tc>
                <a:extLst>
                  <a:ext uri="{0D108BD9-81ED-4DB2-BD59-A6C34878D82A}">
                    <a16:rowId xmlns:a16="http://schemas.microsoft.com/office/drawing/2014/main" xmlns="" val="3844609458"/>
                  </a:ext>
                </a:extLst>
              </a:tr>
              <a:tr h="0">
                <a:tc>
                  <a:txBody>
                    <a:bodyPr/>
                    <a:lstStyle/>
                    <a:p>
                      <a:pPr marL="0" marR="0" algn="ctr">
                        <a:lnSpc>
                          <a:spcPct val="107000"/>
                        </a:lnSpc>
                        <a:spcBef>
                          <a:spcPts val="0"/>
                        </a:spcBef>
                        <a:spcAft>
                          <a:spcPts val="800"/>
                        </a:spcAft>
                      </a:pPr>
                      <a:r>
                        <a:rPr lang="en-US" sz="1200" b="0" kern="1200" dirty="0">
                          <a:solidFill>
                            <a:schemeClr val="tx1"/>
                          </a:solidFill>
                          <a:latin typeface="+mn-lt"/>
                          <a:ea typeface="Verdana" panose="020B0604030504040204" pitchFamily="34" charset="0"/>
                          <a:cs typeface="Verdana" panose="020B0604030504040204" pitchFamily="34" charset="0"/>
                        </a:rPr>
                        <a:t>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algn="ctr">
                        <a:lnSpc>
                          <a:spcPct val="107000"/>
                        </a:lnSpc>
                        <a:spcBef>
                          <a:spcPts val="0"/>
                        </a:spcBef>
                        <a:spcAft>
                          <a:spcPts val="800"/>
                        </a:spcAft>
                      </a:pPr>
                      <a:r>
                        <a:rPr lang="en-US" sz="1200" b="0" kern="1200" dirty="0">
                          <a:solidFill>
                            <a:schemeClr val="tx1"/>
                          </a:solidFill>
                          <a:latin typeface="+mn-lt"/>
                          <a:ea typeface="Verdana" panose="020B0604030504040204" pitchFamily="34" charset="0"/>
                          <a:cs typeface="Verdana" panose="020B0604030504040204" pitchFamily="34" charset="0"/>
                        </a:rPr>
                        <a:t>(500,000)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ctr">
                        <a:lnSpc>
                          <a:spcPct val="107000"/>
                        </a:lnSpc>
                        <a:spcBef>
                          <a:spcPts val="0"/>
                        </a:spcBef>
                        <a:spcAft>
                          <a:spcPts val="800"/>
                        </a:spcAft>
                      </a:pPr>
                      <a:r>
                        <a:rPr lang="en-US" sz="1200" b="0" kern="1200">
                          <a:solidFill>
                            <a:schemeClr val="tx1"/>
                          </a:solidFill>
                          <a:latin typeface="+mn-lt"/>
                          <a:ea typeface="Verdana" panose="020B0604030504040204" pitchFamily="34" charset="0"/>
                          <a:cs typeface="Verdana" panose="020B0604030504040204" pitchFamily="34" charset="0"/>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ctr">
                        <a:lnSpc>
                          <a:spcPct val="107000"/>
                        </a:lnSpc>
                        <a:spcBef>
                          <a:spcPts val="0"/>
                        </a:spcBef>
                        <a:spcAft>
                          <a:spcPts val="800"/>
                        </a:spcAft>
                      </a:pPr>
                      <a:r>
                        <a:rPr lang="en-US" sz="1200" b="0" kern="1200">
                          <a:solidFill>
                            <a:schemeClr val="tx1"/>
                          </a:solidFill>
                          <a:latin typeface="+mn-lt"/>
                          <a:ea typeface="Verdana" panose="020B0604030504040204" pitchFamily="34" charset="0"/>
                          <a:cs typeface="Verdana" panose="020B0604030504040204" pitchFamily="34" charset="0"/>
                        </a:rPr>
                        <a:t>500,000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ctr">
                        <a:lnSpc>
                          <a:spcPct val="107000"/>
                        </a:lnSpc>
                        <a:spcBef>
                          <a:spcPts val="0"/>
                        </a:spcBef>
                        <a:spcAft>
                          <a:spcPts val="800"/>
                        </a:spcAft>
                      </a:pPr>
                      <a:r>
                        <a:rPr lang="en-US" sz="1200" b="0" kern="1200">
                          <a:solidFill>
                            <a:schemeClr val="tx1"/>
                          </a:solidFill>
                          <a:latin typeface="+mn-lt"/>
                          <a:ea typeface="Verdana" panose="020B0604030504040204" pitchFamily="34" charset="0"/>
                          <a:cs typeface="Verdana" panose="020B0604030504040204" pitchFamily="34" charset="0"/>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ctr">
                        <a:lnSpc>
                          <a:spcPct val="107000"/>
                        </a:lnSpc>
                        <a:spcBef>
                          <a:spcPts val="0"/>
                        </a:spcBef>
                        <a:spcAft>
                          <a:spcPts val="800"/>
                        </a:spcAft>
                      </a:pPr>
                      <a:r>
                        <a:rPr lang="en-US" sz="1200" b="0" kern="1200">
                          <a:solidFill>
                            <a:schemeClr val="tx1"/>
                          </a:solidFill>
                          <a:latin typeface="+mn-lt"/>
                          <a:ea typeface="Verdana" panose="020B0604030504040204" pitchFamily="34" charset="0"/>
                          <a:cs typeface="Verdana" panose="020B0604030504040204" pitchFamily="34" charset="0"/>
                        </a:rPr>
                        <a:t>NA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ctr">
                        <a:lnSpc>
                          <a:spcPct val="107000"/>
                        </a:lnSpc>
                        <a:spcBef>
                          <a:spcPts val="0"/>
                        </a:spcBef>
                        <a:spcAft>
                          <a:spcPts val="800"/>
                        </a:spcAft>
                      </a:pPr>
                      <a:r>
                        <a:rPr lang="en-US" sz="1200" b="0" kern="1200">
                          <a:solidFill>
                            <a:schemeClr val="tx1"/>
                          </a:solidFill>
                          <a:latin typeface="+mn-lt"/>
                          <a:ea typeface="Verdana" panose="020B0604030504040204" pitchFamily="34" charset="0"/>
                          <a:cs typeface="Verdana" panose="020B0604030504040204" pitchFamily="34" charset="0"/>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ctr">
                        <a:lnSpc>
                          <a:spcPct val="107000"/>
                        </a:lnSpc>
                        <a:spcBef>
                          <a:spcPts val="0"/>
                        </a:spcBef>
                        <a:spcAft>
                          <a:spcPts val="800"/>
                        </a:spcAft>
                      </a:pPr>
                      <a:r>
                        <a:rPr lang="en-US" sz="1200" b="0" kern="1200" dirty="0">
                          <a:solidFill>
                            <a:schemeClr val="tx1"/>
                          </a:solidFill>
                          <a:latin typeface="+mn-lt"/>
                          <a:ea typeface="Verdana" panose="020B0604030504040204" pitchFamily="34" charset="0"/>
                          <a:cs typeface="Verdana" panose="020B0604030504040204" pitchFamily="34" charset="0"/>
                        </a:rPr>
                        <a:t>NA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ctr">
                        <a:lnSpc>
                          <a:spcPct val="107000"/>
                        </a:lnSpc>
                        <a:spcBef>
                          <a:spcPts val="0"/>
                        </a:spcBef>
                        <a:spcAft>
                          <a:spcPts val="800"/>
                        </a:spcAft>
                      </a:pPr>
                      <a:r>
                        <a:rPr lang="en-US" sz="1200" b="0" kern="1200" dirty="0">
                          <a:solidFill>
                            <a:schemeClr val="tx1"/>
                          </a:solidFill>
                          <a:latin typeface="+mn-lt"/>
                          <a:ea typeface="Verdana" panose="020B0604030504040204" pitchFamily="34" charset="0"/>
                          <a:cs typeface="Verdana" panose="020B0604030504040204" pitchFamily="34" charset="0"/>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ctr">
                        <a:lnSpc>
                          <a:spcPct val="107000"/>
                        </a:lnSpc>
                        <a:spcBef>
                          <a:spcPts val="0"/>
                        </a:spcBef>
                        <a:spcAft>
                          <a:spcPts val="800"/>
                        </a:spcAft>
                      </a:pPr>
                      <a:r>
                        <a:rPr lang="en-US" sz="1200" b="0" kern="1200">
                          <a:solidFill>
                            <a:schemeClr val="tx1"/>
                          </a:solidFill>
                          <a:latin typeface="+mn-lt"/>
                          <a:ea typeface="Verdana" panose="020B0604030504040204" pitchFamily="34" charset="0"/>
                          <a:cs typeface="Verdana" panose="020B0604030504040204" pitchFamily="34" charset="0"/>
                        </a:rPr>
                        <a:t>NA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ctr">
                        <a:lnSpc>
                          <a:spcPct val="107000"/>
                        </a:lnSpc>
                        <a:spcBef>
                          <a:spcPts val="0"/>
                        </a:spcBef>
                        <a:spcAft>
                          <a:spcPts val="800"/>
                        </a:spcAft>
                      </a:pPr>
                      <a:r>
                        <a:rPr lang="en-US" sz="1200" b="0" kern="1200">
                          <a:solidFill>
                            <a:schemeClr val="tx1"/>
                          </a:solidFill>
                          <a:latin typeface="+mn-lt"/>
                          <a:ea typeface="Verdana" panose="020B0604030504040204" pitchFamily="34" charset="0"/>
                          <a:cs typeface="Verdana" panose="020B0604030504040204" pitchFamily="34" charset="0"/>
                        </a:rPr>
                        <a:t>NA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800"/>
                        </a:spcAft>
                      </a:pPr>
                      <a:r>
                        <a:rPr lang="en-US" sz="1200" b="0" kern="1200" dirty="0">
                          <a:solidFill>
                            <a:schemeClr val="tx1"/>
                          </a:solidFill>
                          <a:latin typeface="+mn-lt"/>
                          <a:ea typeface="Verdana" panose="020B0604030504040204" pitchFamily="34" charset="0"/>
                          <a:cs typeface="Verdana" panose="020B0604030504040204" pitchFamily="34" charset="0"/>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800"/>
                        </a:spcAft>
                      </a:pPr>
                      <a:r>
                        <a:rPr lang="en-US" sz="1200" b="0" kern="1200">
                          <a:solidFill>
                            <a:schemeClr val="tx1"/>
                          </a:solidFill>
                          <a:latin typeface="+mn-lt"/>
                          <a:ea typeface="Verdana" panose="020B0604030504040204" pitchFamily="34" charset="0"/>
                          <a:cs typeface="Verdana" panose="020B0604030504040204" pitchFamily="34" charset="0"/>
                        </a:rPr>
                        <a:t>NA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800"/>
                        </a:spcAft>
                      </a:pPr>
                      <a:r>
                        <a:rPr lang="en-US" sz="1200" b="0" kern="1200">
                          <a:solidFill>
                            <a:schemeClr val="tx1"/>
                          </a:solidFill>
                          <a:latin typeface="+mn-lt"/>
                          <a:ea typeface="Verdana" panose="020B0604030504040204" pitchFamily="34" charset="0"/>
                          <a:cs typeface="Verdana" panose="020B0604030504040204" pitchFamily="34" charset="0"/>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800"/>
                        </a:spcAft>
                      </a:pPr>
                      <a:r>
                        <a:rPr lang="en-US" sz="1200" b="0" kern="1200">
                          <a:solidFill>
                            <a:schemeClr val="tx1"/>
                          </a:solidFill>
                          <a:latin typeface="+mn-lt"/>
                          <a:ea typeface="Verdana" panose="020B0604030504040204" pitchFamily="34" charset="0"/>
                          <a:cs typeface="Verdana" panose="020B0604030504040204" pitchFamily="34" charset="0"/>
                        </a:rPr>
                        <a:t>NA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800"/>
                        </a:spcAft>
                      </a:pPr>
                      <a:r>
                        <a:rPr lang="en-US" sz="1200" b="0" kern="1200" dirty="0">
                          <a:solidFill>
                            <a:schemeClr val="tx1"/>
                          </a:solidFill>
                          <a:latin typeface="+mn-lt"/>
                          <a:ea typeface="Verdana" panose="020B0604030504040204" pitchFamily="34" charset="0"/>
                          <a:cs typeface="Verdana" panose="020B0604030504040204" pitchFamily="34" charset="0"/>
                        </a:rPr>
                        <a:t>(500,000)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90000"/>
                      </a:schemeClr>
                    </a:solidFill>
                  </a:tcPr>
                </a:tc>
                <a:tc>
                  <a:txBody>
                    <a:bodyPr/>
                    <a:lstStyle/>
                    <a:p>
                      <a:pPr marL="0" marR="0" algn="ctr">
                        <a:lnSpc>
                          <a:spcPct val="107000"/>
                        </a:lnSpc>
                        <a:spcBef>
                          <a:spcPts val="0"/>
                        </a:spcBef>
                        <a:spcAft>
                          <a:spcPts val="800"/>
                        </a:spcAft>
                      </a:pPr>
                      <a:r>
                        <a:rPr lang="en-US" sz="1200" b="0" kern="1200" dirty="0">
                          <a:solidFill>
                            <a:schemeClr val="tx1"/>
                          </a:solidFill>
                          <a:latin typeface="+mn-lt"/>
                          <a:ea typeface="Verdana" panose="020B0604030504040204" pitchFamily="34" charset="0"/>
                          <a:cs typeface="Verdana" panose="020B0604030504040204" pitchFamily="34" charset="0"/>
                        </a:rPr>
                        <a:t>IA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90000"/>
                      </a:schemeClr>
                    </a:solidFill>
                  </a:tcPr>
                </a:tc>
                <a:extLst>
                  <a:ext uri="{0D108BD9-81ED-4DB2-BD59-A6C34878D82A}">
                    <a16:rowId xmlns:a16="http://schemas.microsoft.com/office/drawing/2014/main" xmlns="" val="1266177524"/>
                  </a:ext>
                </a:extLst>
              </a:tr>
              <a:tr h="0">
                <a:tc>
                  <a:txBody>
                    <a:bodyPr/>
                    <a:lstStyle/>
                    <a:p>
                      <a:pPr marL="0" marR="0" algn="ctr">
                        <a:lnSpc>
                          <a:spcPct val="107000"/>
                        </a:lnSpc>
                        <a:spcBef>
                          <a:spcPts val="0"/>
                        </a:spcBef>
                        <a:spcAft>
                          <a:spcPts val="800"/>
                        </a:spcAft>
                      </a:pPr>
                      <a:r>
                        <a:rPr lang="en-US" sz="1200" b="0" kern="1200" dirty="0">
                          <a:solidFill>
                            <a:schemeClr val="tx1"/>
                          </a:solidFill>
                          <a:latin typeface="+mn-lt"/>
                          <a:ea typeface="Verdana" panose="020B0604030504040204" pitchFamily="34" charset="0"/>
                          <a:cs typeface="Verdana" panose="020B0604030504040204" pitchFamily="34" charset="0"/>
                        </a:rPr>
                        <a:t>4</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algn="ctr">
                        <a:lnSpc>
                          <a:spcPct val="107000"/>
                        </a:lnSpc>
                        <a:spcBef>
                          <a:spcPts val="0"/>
                        </a:spcBef>
                        <a:spcAft>
                          <a:spcPts val="800"/>
                        </a:spcAft>
                      </a:pPr>
                      <a:r>
                        <a:rPr lang="en-US" sz="1200" b="0" kern="1200" dirty="0">
                          <a:solidFill>
                            <a:schemeClr val="tx1"/>
                          </a:solidFill>
                          <a:latin typeface="+mn-lt"/>
                          <a:ea typeface="Verdana" panose="020B0604030504040204" pitchFamily="34" charset="0"/>
                          <a:cs typeface="Verdana" panose="020B0604030504040204" pitchFamily="34" charset="0"/>
                        </a:rPr>
                        <a:t>85,000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ctr">
                        <a:lnSpc>
                          <a:spcPct val="107000"/>
                        </a:lnSpc>
                        <a:spcBef>
                          <a:spcPts val="0"/>
                        </a:spcBef>
                        <a:spcAft>
                          <a:spcPts val="800"/>
                        </a:spcAft>
                      </a:pPr>
                      <a:r>
                        <a:rPr lang="en-US" sz="1200" b="0" kern="1200">
                          <a:solidFill>
                            <a:schemeClr val="tx1"/>
                          </a:solidFill>
                          <a:latin typeface="+mn-lt"/>
                          <a:ea typeface="Verdana" panose="020B0604030504040204" pitchFamily="34" charset="0"/>
                          <a:cs typeface="Verdana" panose="020B0604030504040204" pitchFamily="34" charset="0"/>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ctr">
                        <a:lnSpc>
                          <a:spcPct val="107000"/>
                        </a:lnSpc>
                        <a:spcBef>
                          <a:spcPts val="0"/>
                        </a:spcBef>
                        <a:spcAft>
                          <a:spcPts val="800"/>
                        </a:spcAft>
                      </a:pPr>
                      <a:r>
                        <a:rPr lang="en-US" sz="1200" b="0" kern="1200">
                          <a:solidFill>
                            <a:schemeClr val="tx1"/>
                          </a:solidFill>
                          <a:latin typeface="+mn-lt"/>
                          <a:ea typeface="Verdana" panose="020B0604030504040204" pitchFamily="34" charset="0"/>
                          <a:cs typeface="Verdana" panose="020B0604030504040204" pitchFamily="34" charset="0"/>
                        </a:rPr>
                        <a:t>NA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ctr">
                        <a:lnSpc>
                          <a:spcPct val="107000"/>
                        </a:lnSpc>
                        <a:spcBef>
                          <a:spcPts val="0"/>
                        </a:spcBef>
                        <a:spcAft>
                          <a:spcPts val="800"/>
                        </a:spcAft>
                      </a:pPr>
                      <a:r>
                        <a:rPr lang="en-US" sz="1200" b="0" kern="1200">
                          <a:solidFill>
                            <a:schemeClr val="tx1"/>
                          </a:solidFill>
                          <a:latin typeface="+mn-lt"/>
                          <a:ea typeface="Verdana" panose="020B0604030504040204" pitchFamily="34" charset="0"/>
                          <a:cs typeface="Verdana" panose="020B0604030504040204" pitchFamily="34" charset="0"/>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ctr">
                        <a:lnSpc>
                          <a:spcPct val="107000"/>
                        </a:lnSpc>
                        <a:spcBef>
                          <a:spcPts val="0"/>
                        </a:spcBef>
                        <a:spcAft>
                          <a:spcPts val="800"/>
                        </a:spcAft>
                      </a:pPr>
                      <a:r>
                        <a:rPr lang="en-US" sz="1200" b="0" kern="1200">
                          <a:solidFill>
                            <a:schemeClr val="tx1"/>
                          </a:solidFill>
                          <a:latin typeface="+mn-lt"/>
                          <a:ea typeface="Verdana" panose="020B0604030504040204" pitchFamily="34" charset="0"/>
                          <a:cs typeface="Verdana" panose="020B0604030504040204" pitchFamily="34" charset="0"/>
                        </a:rPr>
                        <a:t>NA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ctr">
                        <a:lnSpc>
                          <a:spcPct val="107000"/>
                        </a:lnSpc>
                        <a:spcBef>
                          <a:spcPts val="0"/>
                        </a:spcBef>
                        <a:spcAft>
                          <a:spcPts val="800"/>
                        </a:spcAft>
                      </a:pPr>
                      <a:r>
                        <a:rPr lang="en-US" sz="1200" b="0" kern="1200">
                          <a:solidFill>
                            <a:schemeClr val="tx1"/>
                          </a:solidFill>
                          <a:latin typeface="+mn-lt"/>
                          <a:ea typeface="Verdana" panose="020B0604030504040204" pitchFamily="34" charset="0"/>
                          <a:cs typeface="Verdana" panose="020B0604030504040204" pitchFamily="34" charset="0"/>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ctr">
                        <a:lnSpc>
                          <a:spcPct val="107000"/>
                        </a:lnSpc>
                        <a:spcBef>
                          <a:spcPts val="0"/>
                        </a:spcBef>
                        <a:spcAft>
                          <a:spcPts val="800"/>
                        </a:spcAft>
                      </a:pPr>
                      <a:r>
                        <a:rPr lang="en-US" sz="1200" b="0" kern="1200">
                          <a:solidFill>
                            <a:schemeClr val="tx1"/>
                          </a:solidFill>
                          <a:latin typeface="+mn-lt"/>
                          <a:ea typeface="Verdana" panose="020B0604030504040204" pitchFamily="34" charset="0"/>
                          <a:cs typeface="Verdana" panose="020B0604030504040204" pitchFamily="34" charset="0"/>
                        </a:rPr>
                        <a:t>NA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ctr">
                        <a:lnSpc>
                          <a:spcPct val="107000"/>
                        </a:lnSpc>
                        <a:spcBef>
                          <a:spcPts val="0"/>
                        </a:spcBef>
                        <a:spcAft>
                          <a:spcPts val="800"/>
                        </a:spcAft>
                      </a:pPr>
                      <a:r>
                        <a:rPr lang="en-US" sz="1200" b="0" kern="1200" dirty="0">
                          <a:solidFill>
                            <a:schemeClr val="tx1"/>
                          </a:solidFill>
                          <a:latin typeface="+mn-lt"/>
                          <a:ea typeface="Verdana" panose="020B0604030504040204" pitchFamily="34" charset="0"/>
                          <a:cs typeface="Verdana" panose="020B0604030504040204" pitchFamily="34" charset="0"/>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ctr">
                        <a:lnSpc>
                          <a:spcPct val="107000"/>
                        </a:lnSpc>
                        <a:spcBef>
                          <a:spcPts val="0"/>
                        </a:spcBef>
                        <a:spcAft>
                          <a:spcPts val="800"/>
                        </a:spcAft>
                      </a:pPr>
                      <a:r>
                        <a:rPr lang="en-US" sz="1200" b="0" kern="1200" dirty="0">
                          <a:solidFill>
                            <a:schemeClr val="tx1"/>
                          </a:solidFill>
                          <a:latin typeface="+mn-lt"/>
                          <a:ea typeface="Verdana" panose="020B0604030504040204" pitchFamily="34" charset="0"/>
                          <a:cs typeface="Verdana" panose="020B0604030504040204" pitchFamily="34" charset="0"/>
                        </a:rPr>
                        <a:t>85,000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ctr">
                        <a:lnSpc>
                          <a:spcPct val="107000"/>
                        </a:lnSpc>
                        <a:spcBef>
                          <a:spcPts val="0"/>
                        </a:spcBef>
                        <a:spcAft>
                          <a:spcPts val="800"/>
                        </a:spcAft>
                      </a:pPr>
                      <a:r>
                        <a:rPr lang="en-US" sz="1200" b="0" kern="1200">
                          <a:solidFill>
                            <a:schemeClr val="tx1"/>
                          </a:solidFill>
                          <a:latin typeface="+mn-lt"/>
                          <a:ea typeface="Verdana" panose="020B0604030504040204" pitchFamily="34" charset="0"/>
                          <a:cs typeface="Verdana" panose="020B0604030504040204" pitchFamily="34" charset="0"/>
                        </a:rPr>
                        <a:t>NA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800"/>
                        </a:spcAft>
                      </a:pPr>
                      <a:r>
                        <a:rPr lang="en-US" sz="1200" b="0" kern="1200" dirty="0">
                          <a:solidFill>
                            <a:schemeClr val="tx1"/>
                          </a:solidFill>
                          <a:latin typeface="+mn-lt"/>
                          <a:ea typeface="Verdana" panose="020B0604030504040204" pitchFamily="34" charset="0"/>
                          <a:cs typeface="Verdana" panose="020B0604030504040204" pitchFamily="34" charset="0"/>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800"/>
                        </a:spcAft>
                      </a:pPr>
                      <a:r>
                        <a:rPr lang="en-US" sz="1200" b="0" kern="1200">
                          <a:solidFill>
                            <a:schemeClr val="tx1"/>
                          </a:solidFill>
                          <a:latin typeface="+mn-lt"/>
                          <a:ea typeface="Verdana" panose="020B0604030504040204" pitchFamily="34" charset="0"/>
                          <a:cs typeface="Verdana" panose="020B0604030504040204" pitchFamily="34" charset="0"/>
                        </a:rPr>
                        <a:t>NA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800"/>
                        </a:spcAft>
                      </a:pPr>
                      <a:r>
                        <a:rPr lang="en-US" sz="1200" b="0" kern="1200">
                          <a:solidFill>
                            <a:schemeClr val="tx1"/>
                          </a:solidFill>
                          <a:latin typeface="+mn-lt"/>
                          <a:ea typeface="Verdana" panose="020B0604030504040204" pitchFamily="34" charset="0"/>
                          <a:cs typeface="Verdana" panose="020B0604030504040204" pitchFamily="34" charset="0"/>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800"/>
                        </a:spcAft>
                      </a:pPr>
                      <a:r>
                        <a:rPr lang="en-US" sz="1200" b="0" kern="1200">
                          <a:solidFill>
                            <a:schemeClr val="tx1"/>
                          </a:solidFill>
                          <a:latin typeface="+mn-lt"/>
                          <a:ea typeface="Verdana" panose="020B0604030504040204" pitchFamily="34" charset="0"/>
                          <a:cs typeface="Verdana" panose="020B0604030504040204" pitchFamily="34" charset="0"/>
                        </a:rPr>
                        <a:t>NA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800"/>
                        </a:spcAft>
                      </a:pPr>
                      <a:r>
                        <a:rPr lang="en-US" sz="1200" b="0" kern="1200" dirty="0">
                          <a:solidFill>
                            <a:schemeClr val="tx1"/>
                          </a:solidFill>
                          <a:latin typeface="+mn-lt"/>
                          <a:ea typeface="Verdana" panose="020B0604030504040204" pitchFamily="34" charset="0"/>
                          <a:cs typeface="Verdana" panose="020B0604030504040204" pitchFamily="34" charset="0"/>
                        </a:rPr>
                        <a:t>85,000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90000"/>
                      </a:schemeClr>
                    </a:solidFill>
                  </a:tcPr>
                </a:tc>
                <a:tc>
                  <a:txBody>
                    <a:bodyPr/>
                    <a:lstStyle/>
                    <a:p>
                      <a:pPr marL="0" marR="0" algn="ctr">
                        <a:lnSpc>
                          <a:spcPct val="107000"/>
                        </a:lnSpc>
                        <a:spcBef>
                          <a:spcPts val="0"/>
                        </a:spcBef>
                        <a:spcAft>
                          <a:spcPts val="800"/>
                        </a:spcAft>
                      </a:pPr>
                      <a:r>
                        <a:rPr lang="en-US" sz="1200" b="0" kern="1200" dirty="0">
                          <a:solidFill>
                            <a:schemeClr val="tx1"/>
                          </a:solidFill>
                          <a:latin typeface="+mn-lt"/>
                          <a:ea typeface="Verdana" panose="020B0604030504040204" pitchFamily="34" charset="0"/>
                          <a:cs typeface="Verdana" panose="020B0604030504040204" pitchFamily="34" charset="0"/>
                        </a:rPr>
                        <a:t>OA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90000"/>
                      </a:schemeClr>
                    </a:solidFill>
                  </a:tcPr>
                </a:tc>
                <a:extLst>
                  <a:ext uri="{0D108BD9-81ED-4DB2-BD59-A6C34878D82A}">
                    <a16:rowId xmlns:a16="http://schemas.microsoft.com/office/drawing/2014/main" xmlns="" val="2242240497"/>
                  </a:ext>
                </a:extLst>
              </a:tr>
              <a:tr h="0">
                <a:tc>
                  <a:txBody>
                    <a:bodyPr/>
                    <a:lstStyle/>
                    <a:p>
                      <a:pPr marL="0" marR="0" algn="ctr">
                        <a:lnSpc>
                          <a:spcPct val="107000"/>
                        </a:lnSpc>
                        <a:spcBef>
                          <a:spcPts val="0"/>
                        </a:spcBef>
                        <a:spcAft>
                          <a:spcPts val="800"/>
                        </a:spcAft>
                      </a:pPr>
                      <a:r>
                        <a:rPr lang="en-US" sz="1200" b="0" kern="1200" dirty="0">
                          <a:solidFill>
                            <a:schemeClr val="tx1"/>
                          </a:solidFill>
                          <a:latin typeface="+mn-lt"/>
                          <a:ea typeface="Verdana" panose="020B0604030504040204" pitchFamily="34" charset="0"/>
                          <a:cs typeface="Verdana" panose="020B0604030504040204" pitchFamily="34" charset="0"/>
                        </a:rPr>
                        <a:t>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algn="ctr">
                        <a:lnSpc>
                          <a:spcPct val="107000"/>
                        </a:lnSpc>
                        <a:spcBef>
                          <a:spcPts val="0"/>
                        </a:spcBef>
                        <a:spcAft>
                          <a:spcPts val="800"/>
                        </a:spcAft>
                      </a:pPr>
                      <a:r>
                        <a:rPr lang="en-US" sz="1200" b="0" kern="1200" dirty="0">
                          <a:solidFill>
                            <a:schemeClr val="tx1"/>
                          </a:solidFill>
                          <a:latin typeface="+mn-lt"/>
                          <a:ea typeface="Verdana" panose="020B0604030504040204" pitchFamily="34" charset="0"/>
                          <a:cs typeface="Verdana" panose="020B0604030504040204" pitchFamily="34" charset="0"/>
                        </a:rPr>
                        <a:t>(50,000)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ctr">
                        <a:lnSpc>
                          <a:spcPct val="107000"/>
                        </a:lnSpc>
                        <a:spcBef>
                          <a:spcPts val="0"/>
                        </a:spcBef>
                        <a:spcAft>
                          <a:spcPts val="800"/>
                        </a:spcAft>
                      </a:pPr>
                      <a:r>
                        <a:rPr lang="en-US" sz="1200" b="0" kern="1200">
                          <a:solidFill>
                            <a:schemeClr val="tx1"/>
                          </a:solidFill>
                          <a:latin typeface="+mn-lt"/>
                          <a:ea typeface="Verdana" panose="020B0604030504040204" pitchFamily="34" charset="0"/>
                          <a:cs typeface="Verdana" panose="020B0604030504040204" pitchFamily="34" charset="0"/>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ctr">
                        <a:lnSpc>
                          <a:spcPct val="107000"/>
                        </a:lnSpc>
                        <a:spcBef>
                          <a:spcPts val="0"/>
                        </a:spcBef>
                        <a:spcAft>
                          <a:spcPts val="800"/>
                        </a:spcAft>
                      </a:pPr>
                      <a:r>
                        <a:rPr lang="en-US" sz="1200" b="0" kern="1200">
                          <a:solidFill>
                            <a:schemeClr val="tx1"/>
                          </a:solidFill>
                          <a:latin typeface="+mn-lt"/>
                          <a:ea typeface="Verdana" panose="020B0604030504040204" pitchFamily="34" charset="0"/>
                          <a:cs typeface="Verdana" panose="020B0604030504040204" pitchFamily="34" charset="0"/>
                        </a:rPr>
                        <a:t>NA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ctr">
                        <a:lnSpc>
                          <a:spcPct val="107000"/>
                        </a:lnSpc>
                        <a:spcBef>
                          <a:spcPts val="0"/>
                        </a:spcBef>
                        <a:spcAft>
                          <a:spcPts val="800"/>
                        </a:spcAft>
                      </a:pPr>
                      <a:r>
                        <a:rPr lang="en-US" sz="1200" b="0" kern="1200">
                          <a:solidFill>
                            <a:schemeClr val="tx1"/>
                          </a:solidFill>
                          <a:latin typeface="+mn-lt"/>
                          <a:ea typeface="Verdana" panose="020B0604030504040204" pitchFamily="34" charset="0"/>
                          <a:cs typeface="Verdana" panose="020B0604030504040204" pitchFamily="34" charset="0"/>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ctr">
                        <a:lnSpc>
                          <a:spcPct val="107000"/>
                        </a:lnSpc>
                        <a:spcBef>
                          <a:spcPts val="0"/>
                        </a:spcBef>
                        <a:spcAft>
                          <a:spcPts val="800"/>
                        </a:spcAft>
                      </a:pPr>
                      <a:r>
                        <a:rPr lang="en-US" sz="1200" b="0" kern="1200">
                          <a:solidFill>
                            <a:schemeClr val="tx1"/>
                          </a:solidFill>
                          <a:latin typeface="+mn-lt"/>
                          <a:ea typeface="Verdana" panose="020B0604030504040204" pitchFamily="34" charset="0"/>
                          <a:cs typeface="Verdana" panose="020B0604030504040204" pitchFamily="34" charset="0"/>
                        </a:rPr>
                        <a:t>NA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ctr">
                        <a:lnSpc>
                          <a:spcPct val="107000"/>
                        </a:lnSpc>
                        <a:spcBef>
                          <a:spcPts val="0"/>
                        </a:spcBef>
                        <a:spcAft>
                          <a:spcPts val="800"/>
                        </a:spcAft>
                      </a:pPr>
                      <a:r>
                        <a:rPr lang="en-US" sz="1200" b="0" kern="1200">
                          <a:solidFill>
                            <a:schemeClr val="tx1"/>
                          </a:solidFill>
                          <a:latin typeface="+mn-lt"/>
                          <a:ea typeface="Verdana" panose="020B0604030504040204" pitchFamily="34" charset="0"/>
                          <a:cs typeface="Verdana" panose="020B0604030504040204" pitchFamily="34" charset="0"/>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ctr">
                        <a:lnSpc>
                          <a:spcPct val="107000"/>
                        </a:lnSpc>
                        <a:spcBef>
                          <a:spcPts val="0"/>
                        </a:spcBef>
                        <a:spcAft>
                          <a:spcPts val="800"/>
                        </a:spcAft>
                      </a:pPr>
                      <a:r>
                        <a:rPr lang="en-US" sz="1200" b="0" kern="1200">
                          <a:solidFill>
                            <a:schemeClr val="tx1"/>
                          </a:solidFill>
                          <a:latin typeface="+mn-lt"/>
                          <a:ea typeface="Verdana" panose="020B0604030504040204" pitchFamily="34" charset="0"/>
                          <a:cs typeface="Verdana" panose="020B0604030504040204" pitchFamily="34" charset="0"/>
                        </a:rPr>
                        <a:t>NA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ctr">
                        <a:lnSpc>
                          <a:spcPct val="107000"/>
                        </a:lnSpc>
                        <a:spcBef>
                          <a:spcPts val="0"/>
                        </a:spcBef>
                        <a:spcAft>
                          <a:spcPts val="800"/>
                        </a:spcAft>
                      </a:pPr>
                      <a:r>
                        <a:rPr lang="en-US" sz="1200" b="0" kern="1200">
                          <a:solidFill>
                            <a:schemeClr val="tx1"/>
                          </a:solidFill>
                          <a:latin typeface="+mn-lt"/>
                          <a:ea typeface="Verdana" panose="020B0604030504040204" pitchFamily="34" charset="0"/>
                          <a:cs typeface="Verdana" panose="020B0604030504040204" pitchFamily="34" charset="0"/>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ctr">
                        <a:lnSpc>
                          <a:spcPct val="107000"/>
                        </a:lnSpc>
                        <a:spcBef>
                          <a:spcPts val="0"/>
                        </a:spcBef>
                        <a:spcAft>
                          <a:spcPts val="800"/>
                        </a:spcAft>
                      </a:pPr>
                      <a:r>
                        <a:rPr lang="en-US" sz="1200" b="0" kern="1200" dirty="0">
                          <a:solidFill>
                            <a:schemeClr val="tx1"/>
                          </a:solidFill>
                          <a:latin typeface="+mn-lt"/>
                          <a:ea typeface="Verdana" panose="020B0604030504040204" pitchFamily="34" charset="0"/>
                          <a:cs typeface="Verdana" panose="020B0604030504040204" pitchFamily="34" charset="0"/>
                        </a:rPr>
                        <a:t>(50,000)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ctr">
                        <a:lnSpc>
                          <a:spcPct val="107000"/>
                        </a:lnSpc>
                        <a:spcBef>
                          <a:spcPts val="0"/>
                        </a:spcBef>
                        <a:spcAft>
                          <a:spcPts val="800"/>
                        </a:spcAft>
                      </a:pPr>
                      <a:r>
                        <a:rPr lang="en-US" sz="1200" b="0" kern="1200">
                          <a:solidFill>
                            <a:schemeClr val="tx1"/>
                          </a:solidFill>
                          <a:latin typeface="+mn-lt"/>
                          <a:ea typeface="Verdana" panose="020B0604030504040204" pitchFamily="34" charset="0"/>
                          <a:cs typeface="Verdana" panose="020B0604030504040204" pitchFamily="34" charset="0"/>
                        </a:rPr>
                        <a:t>NA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800"/>
                        </a:spcAft>
                      </a:pPr>
                      <a:r>
                        <a:rPr lang="en-US" sz="1200" b="0" kern="1200" dirty="0">
                          <a:solidFill>
                            <a:schemeClr val="tx1"/>
                          </a:solidFill>
                          <a:latin typeface="+mn-lt"/>
                          <a:ea typeface="Verdana" panose="020B0604030504040204" pitchFamily="34" charset="0"/>
                          <a:cs typeface="Verdana" panose="020B0604030504040204" pitchFamily="34" charset="0"/>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800"/>
                        </a:spcAft>
                      </a:pPr>
                      <a:r>
                        <a:rPr lang="en-US" sz="1200" b="0" kern="1200" dirty="0">
                          <a:solidFill>
                            <a:schemeClr val="tx1"/>
                          </a:solidFill>
                          <a:latin typeface="+mn-lt"/>
                          <a:ea typeface="Verdana" panose="020B0604030504040204" pitchFamily="34" charset="0"/>
                          <a:cs typeface="Verdana" panose="020B0604030504040204" pitchFamily="34" charset="0"/>
                        </a:rPr>
                        <a:t>50,000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800"/>
                        </a:spcAft>
                      </a:pPr>
                      <a:r>
                        <a:rPr lang="en-US" sz="1200" b="0" kern="1200">
                          <a:solidFill>
                            <a:schemeClr val="tx1"/>
                          </a:solidFill>
                          <a:latin typeface="+mn-lt"/>
                          <a:ea typeface="Verdana" panose="020B0604030504040204" pitchFamily="34" charset="0"/>
                          <a:cs typeface="Verdana" panose="020B0604030504040204" pitchFamily="34" charset="0"/>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800"/>
                        </a:spcAft>
                      </a:pPr>
                      <a:r>
                        <a:rPr lang="en-US" sz="1200" b="0" kern="1200" dirty="0">
                          <a:solidFill>
                            <a:schemeClr val="tx1"/>
                          </a:solidFill>
                          <a:latin typeface="+mn-lt"/>
                          <a:ea typeface="Verdana" panose="020B0604030504040204" pitchFamily="34" charset="0"/>
                          <a:cs typeface="Verdana" panose="020B0604030504040204" pitchFamily="34" charset="0"/>
                        </a:rPr>
                        <a:t>(50,000)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800"/>
                        </a:spcAft>
                      </a:pPr>
                      <a:r>
                        <a:rPr lang="en-US" sz="1200" b="0" kern="1200" dirty="0">
                          <a:solidFill>
                            <a:schemeClr val="tx1"/>
                          </a:solidFill>
                          <a:latin typeface="+mn-lt"/>
                          <a:ea typeface="Verdana" panose="020B0604030504040204" pitchFamily="34" charset="0"/>
                          <a:cs typeface="Verdana" panose="020B0604030504040204" pitchFamily="34" charset="0"/>
                        </a:rPr>
                        <a:t>(50,000)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90000"/>
                      </a:schemeClr>
                    </a:solidFill>
                  </a:tcPr>
                </a:tc>
                <a:tc>
                  <a:txBody>
                    <a:bodyPr/>
                    <a:lstStyle/>
                    <a:p>
                      <a:pPr marL="0" marR="0" algn="ctr">
                        <a:lnSpc>
                          <a:spcPct val="107000"/>
                        </a:lnSpc>
                        <a:spcBef>
                          <a:spcPts val="0"/>
                        </a:spcBef>
                        <a:spcAft>
                          <a:spcPts val="800"/>
                        </a:spcAft>
                      </a:pPr>
                      <a:r>
                        <a:rPr lang="en-US" sz="1200" b="0" kern="1200" dirty="0">
                          <a:solidFill>
                            <a:schemeClr val="tx1"/>
                          </a:solidFill>
                          <a:latin typeface="+mn-lt"/>
                          <a:ea typeface="Verdana" panose="020B0604030504040204" pitchFamily="34" charset="0"/>
                          <a:cs typeface="Verdana" panose="020B0604030504040204" pitchFamily="34" charset="0"/>
                        </a:rPr>
                        <a:t>OA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90000"/>
                      </a:schemeClr>
                    </a:solidFill>
                  </a:tcPr>
                </a:tc>
                <a:extLst>
                  <a:ext uri="{0D108BD9-81ED-4DB2-BD59-A6C34878D82A}">
                    <a16:rowId xmlns:a16="http://schemas.microsoft.com/office/drawing/2014/main" xmlns="" val="3363622747"/>
                  </a:ext>
                </a:extLst>
              </a:tr>
              <a:tr h="0">
                <a:tc>
                  <a:txBody>
                    <a:bodyPr/>
                    <a:lstStyle/>
                    <a:p>
                      <a:pPr marL="0" marR="0" algn="ctr">
                        <a:lnSpc>
                          <a:spcPct val="107000"/>
                        </a:lnSpc>
                        <a:spcBef>
                          <a:spcPts val="0"/>
                        </a:spcBef>
                        <a:spcAft>
                          <a:spcPts val="800"/>
                        </a:spcAft>
                      </a:pPr>
                      <a:r>
                        <a:rPr lang="en-US" sz="1200" b="0" kern="1200" dirty="0">
                          <a:solidFill>
                            <a:schemeClr val="tx1"/>
                          </a:solidFill>
                          <a:latin typeface="+mn-lt"/>
                          <a:ea typeface="Verdana" panose="020B0604030504040204" pitchFamily="34" charset="0"/>
                          <a:cs typeface="Verdana" panose="020B0604030504040204" pitchFamily="34" charset="0"/>
                        </a:rPr>
                        <a:t>6</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algn="ctr">
                        <a:lnSpc>
                          <a:spcPct val="107000"/>
                        </a:lnSpc>
                        <a:spcBef>
                          <a:spcPts val="0"/>
                        </a:spcBef>
                        <a:spcAft>
                          <a:spcPts val="800"/>
                        </a:spcAft>
                      </a:pPr>
                      <a:r>
                        <a:rPr lang="en-US" sz="1200" b="0" kern="1200" dirty="0">
                          <a:solidFill>
                            <a:schemeClr val="tx1"/>
                          </a:solidFill>
                          <a:latin typeface="+mn-lt"/>
                          <a:ea typeface="Verdana" panose="020B0604030504040204" pitchFamily="34" charset="0"/>
                          <a:cs typeface="Verdana" panose="020B0604030504040204" pitchFamily="34" charset="0"/>
                        </a:rPr>
                        <a:t>(4,000)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ctr">
                        <a:lnSpc>
                          <a:spcPct val="107000"/>
                        </a:lnSpc>
                        <a:spcBef>
                          <a:spcPts val="0"/>
                        </a:spcBef>
                        <a:spcAft>
                          <a:spcPts val="800"/>
                        </a:spcAft>
                      </a:pPr>
                      <a:r>
                        <a:rPr lang="en-US" sz="1200" b="0" kern="1200">
                          <a:solidFill>
                            <a:schemeClr val="tx1"/>
                          </a:solidFill>
                          <a:latin typeface="+mn-lt"/>
                          <a:ea typeface="Verdana" panose="020B0604030504040204" pitchFamily="34" charset="0"/>
                          <a:cs typeface="Verdana" panose="020B0604030504040204" pitchFamily="34" charset="0"/>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ctr">
                        <a:lnSpc>
                          <a:spcPct val="107000"/>
                        </a:lnSpc>
                        <a:spcBef>
                          <a:spcPts val="0"/>
                        </a:spcBef>
                        <a:spcAft>
                          <a:spcPts val="800"/>
                        </a:spcAft>
                      </a:pPr>
                      <a:r>
                        <a:rPr lang="en-US" sz="1200" b="0" kern="1200">
                          <a:solidFill>
                            <a:schemeClr val="tx1"/>
                          </a:solidFill>
                          <a:latin typeface="+mn-lt"/>
                          <a:ea typeface="Verdana" panose="020B0604030504040204" pitchFamily="34" charset="0"/>
                          <a:cs typeface="Verdana" panose="020B0604030504040204" pitchFamily="34" charset="0"/>
                        </a:rPr>
                        <a:t>NA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ctr">
                        <a:lnSpc>
                          <a:spcPct val="107000"/>
                        </a:lnSpc>
                        <a:spcBef>
                          <a:spcPts val="0"/>
                        </a:spcBef>
                        <a:spcAft>
                          <a:spcPts val="800"/>
                        </a:spcAft>
                      </a:pPr>
                      <a:r>
                        <a:rPr lang="en-US" sz="1200" b="0" kern="1200">
                          <a:solidFill>
                            <a:schemeClr val="tx1"/>
                          </a:solidFill>
                          <a:latin typeface="+mn-lt"/>
                          <a:ea typeface="Verdana" panose="020B0604030504040204" pitchFamily="34" charset="0"/>
                          <a:cs typeface="Verdana" panose="020B0604030504040204" pitchFamily="34" charset="0"/>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ctr">
                        <a:lnSpc>
                          <a:spcPct val="107000"/>
                        </a:lnSpc>
                        <a:spcBef>
                          <a:spcPts val="0"/>
                        </a:spcBef>
                        <a:spcAft>
                          <a:spcPts val="800"/>
                        </a:spcAft>
                      </a:pPr>
                      <a:r>
                        <a:rPr lang="en-US" sz="1200" b="0" kern="1200">
                          <a:solidFill>
                            <a:schemeClr val="tx1"/>
                          </a:solidFill>
                          <a:latin typeface="+mn-lt"/>
                          <a:ea typeface="Verdana" panose="020B0604030504040204" pitchFamily="34" charset="0"/>
                          <a:cs typeface="Verdana" panose="020B0604030504040204" pitchFamily="34" charset="0"/>
                        </a:rPr>
                        <a:t>NA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ctr">
                        <a:lnSpc>
                          <a:spcPct val="107000"/>
                        </a:lnSpc>
                        <a:spcBef>
                          <a:spcPts val="0"/>
                        </a:spcBef>
                        <a:spcAft>
                          <a:spcPts val="800"/>
                        </a:spcAft>
                      </a:pPr>
                      <a:r>
                        <a:rPr lang="en-US" sz="1200" b="0" kern="1200">
                          <a:solidFill>
                            <a:schemeClr val="tx1"/>
                          </a:solidFill>
                          <a:latin typeface="+mn-lt"/>
                          <a:ea typeface="Verdana" panose="020B0604030504040204" pitchFamily="34" charset="0"/>
                          <a:cs typeface="Verdana" panose="020B0604030504040204" pitchFamily="34" charset="0"/>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ctr">
                        <a:lnSpc>
                          <a:spcPct val="107000"/>
                        </a:lnSpc>
                        <a:spcBef>
                          <a:spcPts val="0"/>
                        </a:spcBef>
                        <a:spcAft>
                          <a:spcPts val="800"/>
                        </a:spcAft>
                      </a:pPr>
                      <a:r>
                        <a:rPr lang="en-US" sz="1200" b="0" kern="1200">
                          <a:solidFill>
                            <a:schemeClr val="tx1"/>
                          </a:solidFill>
                          <a:latin typeface="+mn-lt"/>
                          <a:ea typeface="Verdana" panose="020B0604030504040204" pitchFamily="34" charset="0"/>
                          <a:cs typeface="Verdana" panose="020B0604030504040204" pitchFamily="34" charset="0"/>
                        </a:rPr>
                        <a:t>NA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ctr">
                        <a:lnSpc>
                          <a:spcPct val="107000"/>
                        </a:lnSpc>
                        <a:spcBef>
                          <a:spcPts val="0"/>
                        </a:spcBef>
                        <a:spcAft>
                          <a:spcPts val="800"/>
                        </a:spcAft>
                      </a:pPr>
                      <a:r>
                        <a:rPr lang="en-US" sz="1200" b="0" kern="1200">
                          <a:solidFill>
                            <a:schemeClr val="tx1"/>
                          </a:solidFill>
                          <a:latin typeface="+mn-lt"/>
                          <a:ea typeface="Verdana" panose="020B0604030504040204" pitchFamily="34" charset="0"/>
                          <a:cs typeface="Verdana" panose="020B0604030504040204" pitchFamily="34" charset="0"/>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ctr">
                        <a:lnSpc>
                          <a:spcPct val="107000"/>
                        </a:lnSpc>
                        <a:spcBef>
                          <a:spcPts val="0"/>
                        </a:spcBef>
                        <a:spcAft>
                          <a:spcPts val="800"/>
                        </a:spcAft>
                      </a:pPr>
                      <a:r>
                        <a:rPr lang="en-US" sz="1200" b="0" kern="1200" dirty="0">
                          <a:solidFill>
                            <a:schemeClr val="tx1"/>
                          </a:solidFill>
                          <a:latin typeface="+mn-lt"/>
                          <a:ea typeface="Verdana" panose="020B0604030504040204" pitchFamily="34" charset="0"/>
                          <a:cs typeface="Verdana" panose="020B0604030504040204" pitchFamily="34" charset="0"/>
                        </a:rPr>
                        <a:t>(4,000)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ctr">
                        <a:lnSpc>
                          <a:spcPct val="107000"/>
                        </a:lnSpc>
                        <a:spcBef>
                          <a:spcPts val="0"/>
                        </a:spcBef>
                        <a:spcAft>
                          <a:spcPts val="800"/>
                        </a:spcAft>
                      </a:pPr>
                      <a:r>
                        <a:rPr lang="en-US" sz="1200" b="0" kern="1200">
                          <a:solidFill>
                            <a:schemeClr val="tx1"/>
                          </a:solidFill>
                          <a:latin typeface="+mn-lt"/>
                          <a:ea typeface="Verdana" panose="020B0604030504040204" pitchFamily="34" charset="0"/>
                          <a:cs typeface="Verdana" panose="020B0604030504040204" pitchFamily="34" charset="0"/>
                        </a:rPr>
                        <a:t>NA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800"/>
                        </a:spcAft>
                      </a:pPr>
                      <a:r>
                        <a:rPr lang="en-US" sz="1200" b="0" kern="1200">
                          <a:solidFill>
                            <a:schemeClr val="tx1"/>
                          </a:solidFill>
                          <a:latin typeface="+mn-lt"/>
                          <a:ea typeface="Verdana" panose="020B0604030504040204" pitchFamily="34" charset="0"/>
                          <a:cs typeface="Verdana" panose="020B0604030504040204" pitchFamily="34" charset="0"/>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800"/>
                        </a:spcAft>
                      </a:pPr>
                      <a:r>
                        <a:rPr lang="en-US" sz="1200" b="0" kern="1200" dirty="0">
                          <a:solidFill>
                            <a:schemeClr val="tx1"/>
                          </a:solidFill>
                          <a:latin typeface="+mn-lt"/>
                          <a:ea typeface="Verdana" panose="020B0604030504040204" pitchFamily="34" charset="0"/>
                          <a:cs typeface="Verdana" panose="020B0604030504040204" pitchFamily="34" charset="0"/>
                        </a:rPr>
                        <a:t>NA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800"/>
                        </a:spcAft>
                      </a:pPr>
                      <a:r>
                        <a:rPr lang="en-US" sz="1200" b="0" kern="1200" dirty="0">
                          <a:solidFill>
                            <a:schemeClr val="tx1"/>
                          </a:solidFill>
                          <a:latin typeface="+mn-lt"/>
                          <a:ea typeface="Verdana" panose="020B0604030504040204" pitchFamily="34" charset="0"/>
                          <a:cs typeface="Verdana" panose="020B0604030504040204" pitchFamily="34" charset="0"/>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800"/>
                        </a:spcAft>
                      </a:pPr>
                      <a:r>
                        <a:rPr lang="en-US" sz="1200" b="0" kern="1200" dirty="0">
                          <a:solidFill>
                            <a:schemeClr val="tx1"/>
                          </a:solidFill>
                          <a:latin typeface="+mn-lt"/>
                          <a:ea typeface="Verdana" panose="020B0604030504040204" pitchFamily="34" charset="0"/>
                          <a:cs typeface="Verdana" panose="020B0604030504040204" pitchFamily="34" charset="0"/>
                        </a:rPr>
                        <a:t>NA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800"/>
                        </a:spcAft>
                      </a:pPr>
                      <a:r>
                        <a:rPr lang="en-US" sz="1200" b="0" kern="1200">
                          <a:solidFill>
                            <a:schemeClr val="tx1"/>
                          </a:solidFill>
                          <a:latin typeface="+mn-lt"/>
                          <a:ea typeface="Verdana" panose="020B0604030504040204" pitchFamily="34" charset="0"/>
                          <a:cs typeface="Verdana" panose="020B0604030504040204" pitchFamily="34" charset="0"/>
                        </a:rPr>
                        <a:t>(4,000)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90000"/>
                      </a:schemeClr>
                    </a:solidFill>
                  </a:tcPr>
                </a:tc>
                <a:tc>
                  <a:txBody>
                    <a:bodyPr/>
                    <a:lstStyle/>
                    <a:p>
                      <a:pPr marL="0" marR="0" algn="ctr">
                        <a:lnSpc>
                          <a:spcPct val="107000"/>
                        </a:lnSpc>
                        <a:spcBef>
                          <a:spcPts val="0"/>
                        </a:spcBef>
                        <a:spcAft>
                          <a:spcPts val="800"/>
                        </a:spcAft>
                      </a:pPr>
                      <a:r>
                        <a:rPr lang="en-US" sz="1200" b="0" kern="1200" dirty="0">
                          <a:solidFill>
                            <a:schemeClr val="tx1"/>
                          </a:solidFill>
                          <a:latin typeface="+mn-lt"/>
                          <a:ea typeface="Verdana" panose="020B0604030504040204" pitchFamily="34" charset="0"/>
                          <a:cs typeface="Verdana" panose="020B0604030504040204" pitchFamily="34" charset="0"/>
                        </a:rPr>
                        <a:t>FA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90000"/>
                      </a:schemeClr>
                    </a:solidFill>
                  </a:tcPr>
                </a:tc>
                <a:extLst>
                  <a:ext uri="{0D108BD9-81ED-4DB2-BD59-A6C34878D82A}">
                    <a16:rowId xmlns:a16="http://schemas.microsoft.com/office/drawing/2014/main" xmlns="" val="1487759762"/>
                  </a:ext>
                </a:extLst>
              </a:tr>
              <a:tr h="0">
                <a:tc>
                  <a:txBody>
                    <a:bodyPr/>
                    <a:lstStyle/>
                    <a:p>
                      <a:pPr marL="0" marR="0" algn="ctr">
                        <a:lnSpc>
                          <a:spcPct val="107000"/>
                        </a:lnSpc>
                        <a:spcBef>
                          <a:spcPts val="0"/>
                        </a:spcBef>
                        <a:spcAft>
                          <a:spcPts val="800"/>
                        </a:spcAft>
                      </a:pPr>
                      <a:r>
                        <a:rPr lang="en-US" sz="1200" b="0" kern="1200" dirty="0">
                          <a:solidFill>
                            <a:schemeClr val="tx1"/>
                          </a:solidFill>
                          <a:latin typeface="+mn-lt"/>
                          <a:ea typeface="Verdana" panose="020B0604030504040204" pitchFamily="34" charset="0"/>
                          <a:cs typeface="Verdana" panose="020B0604030504040204" pitchFamily="34" charset="0"/>
                        </a:rPr>
                        <a:t>7</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algn="ctr">
                        <a:lnSpc>
                          <a:spcPct val="107000"/>
                        </a:lnSpc>
                        <a:spcBef>
                          <a:spcPts val="0"/>
                        </a:spcBef>
                        <a:spcAft>
                          <a:spcPts val="800"/>
                        </a:spcAft>
                      </a:pPr>
                      <a:r>
                        <a:rPr lang="en-US" sz="1200" b="0" kern="1200" dirty="0">
                          <a:solidFill>
                            <a:schemeClr val="tx1"/>
                          </a:solidFill>
                          <a:latin typeface="+mn-lt"/>
                          <a:ea typeface="Verdana" panose="020B0604030504040204" pitchFamily="34" charset="0"/>
                          <a:cs typeface="Verdana" panose="020B0604030504040204" pitchFamily="34" charset="0"/>
                        </a:rPr>
                        <a:t>NA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ctr">
                        <a:lnSpc>
                          <a:spcPct val="107000"/>
                        </a:lnSpc>
                        <a:spcBef>
                          <a:spcPts val="0"/>
                        </a:spcBef>
                        <a:spcAft>
                          <a:spcPts val="800"/>
                        </a:spcAft>
                      </a:pPr>
                      <a:r>
                        <a:rPr lang="en-US" sz="1200" b="0" kern="1200">
                          <a:solidFill>
                            <a:schemeClr val="tx1"/>
                          </a:solidFill>
                          <a:latin typeface="+mn-lt"/>
                          <a:ea typeface="Verdana" panose="020B0604030504040204" pitchFamily="34" charset="0"/>
                          <a:cs typeface="Verdana" panose="020B0604030504040204" pitchFamily="34" charset="0"/>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ctr">
                        <a:lnSpc>
                          <a:spcPct val="107000"/>
                        </a:lnSpc>
                        <a:spcBef>
                          <a:spcPts val="0"/>
                        </a:spcBef>
                        <a:spcAft>
                          <a:spcPts val="800"/>
                        </a:spcAft>
                      </a:pPr>
                      <a:r>
                        <a:rPr lang="en-US" sz="1200" b="0" kern="1200">
                          <a:solidFill>
                            <a:schemeClr val="tx1"/>
                          </a:solidFill>
                          <a:latin typeface="+mn-lt"/>
                          <a:ea typeface="Verdana" panose="020B0604030504040204" pitchFamily="34" charset="0"/>
                          <a:cs typeface="Verdana" panose="020B0604030504040204" pitchFamily="34" charset="0"/>
                        </a:rPr>
                        <a:t>NA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ctr">
                        <a:lnSpc>
                          <a:spcPct val="107000"/>
                        </a:lnSpc>
                        <a:spcBef>
                          <a:spcPts val="0"/>
                        </a:spcBef>
                        <a:spcAft>
                          <a:spcPts val="800"/>
                        </a:spcAft>
                      </a:pPr>
                      <a:r>
                        <a:rPr lang="en-US" sz="1200" b="0" kern="1200">
                          <a:solidFill>
                            <a:schemeClr val="tx1"/>
                          </a:solidFill>
                          <a:latin typeface="+mn-lt"/>
                          <a:ea typeface="Verdana" panose="020B0604030504040204" pitchFamily="34" charset="0"/>
                          <a:cs typeface="Verdana" panose="020B0604030504040204" pitchFamily="34" charset="0"/>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ctr">
                        <a:lnSpc>
                          <a:spcPct val="107000"/>
                        </a:lnSpc>
                        <a:spcBef>
                          <a:spcPts val="0"/>
                        </a:spcBef>
                        <a:spcAft>
                          <a:spcPts val="800"/>
                        </a:spcAft>
                      </a:pPr>
                      <a:r>
                        <a:rPr lang="en-US" sz="1200" b="0" kern="1200">
                          <a:solidFill>
                            <a:schemeClr val="tx1"/>
                          </a:solidFill>
                          <a:latin typeface="+mn-lt"/>
                          <a:ea typeface="Verdana" panose="020B0604030504040204" pitchFamily="34" charset="0"/>
                          <a:cs typeface="Verdana" panose="020B0604030504040204" pitchFamily="34" charset="0"/>
                        </a:rPr>
                        <a:t>NA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ctr">
                        <a:lnSpc>
                          <a:spcPct val="107000"/>
                        </a:lnSpc>
                        <a:spcBef>
                          <a:spcPts val="0"/>
                        </a:spcBef>
                        <a:spcAft>
                          <a:spcPts val="800"/>
                        </a:spcAft>
                      </a:pPr>
                      <a:r>
                        <a:rPr lang="en-US" sz="1200" b="0" kern="1200">
                          <a:solidFill>
                            <a:schemeClr val="tx1"/>
                          </a:solidFill>
                          <a:latin typeface="+mn-lt"/>
                          <a:ea typeface="Verdana" panose="020B0604030504040204" pitchFamily="34" charset="0"/>
                          <a:cs typeface="Verdana" panose="020B0604030504040204" pitchFamily="34" charset="0"/>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ctr">
                        <a:lnSpc>
                          <a:spcPct val="107000"/>
                        </a:lnSpc>
                        <a:spcBef>
                          <a:spcPts val="0"/>
                        </a:spcBef>
                        <a:spcAft>
                          <a:spcPts val="800"/>
                        </a:spcAft>
                      </a:pPr>
                      <a:r>
                        <a:rPr lang="en-US" sz="1200" b="0" kern="1200">
                          <a:solidFill>
                            <a:schemeClr val="tx1"/>
                          </a:solidFill>
                          <a:latin typeface="+mn-lt"/>
                          <a:ea typeface="Verdana" panose="020B0604030504040204" pitchFamily="34" charset="0"/>
                          <a:cs typeface="Verdana" panose="020B0604030504040204" pitchFamily="34" charset="0"/>
                        </a:rPr>
                        <a:t>NA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ctr">
                        <a:lnSpc>
                          <a:spcPct val="107000"/>
                        </a:lnSpc>
                        <a:spcBef>
                          <a:spcPts val="0"/>
                        </a:spcBef>
                        <a:spcAft>
                          <a:spcPts val="800"/>
                        </a:spcAft>
                      </a:pPr>
                      <a:r>
                        <a:rPr lang="en-US" sz="1200" b="0" kern="1200">
                          <a:solidFill>
                            <a:schemeClr val="tx1"/>
                          </a:solidFill>
                          <a:latin typeface="+mn-lt"/>
                          <a:ea typeface="Verdana" panose="020B0604030504040204" pitchFamily="34" charset="0"/>
                          <a:cs typeface="Verdana" panose="020B0604030504040204" pitchFamily="34" charset="0"/>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ctr">
                        <a:lnSpc>
                          <a:spcPct val="107000"/>
                        </a:lnSpc>
                        <a:spcBef>
                          <a:spcPts val="0"/>
                        </a:spcBef>
                        <a:spcAft>
                          <a:spcPts val="800"/>
                        </a:spcAft>
                      </a:pPr>
                      <a:r>
                        <a:rPr lang="en-US" sz="1200" b="0" kern="1200" dirty="0">
                          <a:solidFill>
                            <a:schemeClr val="tx1"/>
                          </a:solidFill>
                          <a:latin typeface="+mn-lt"/>
                          <a:ea typeface="Verdana" panose="020B0604030504040204" pitchFamily="34" charset="0"/>
                          <a:cs typeface="Verdana" panose="020B0604030504040204" pitchFamily="34" charset="0"/>
                        </a:rPr>
                        <a:t>NA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ctr">
                        <a:lnSpc>
                          <a:spcPct val="107000"/>
                        </a:lnSpc>
                        <a:spcBef>
                          <a:spcPts val="0"/>
                        </a:spcBef>
                        <a:spcAft>
                          <a:spcPts val="800"/>
                        </a:spcAft>
                      </a:pPr>
                      <a:r>
                        <a:rPr lang="en-US" sz="1200" b="0" kern="1200" dirty="0">
                          <a:solidFill>
                            <a:schemeClr val="tx1"/>
                          </a:solidFill>
                          <a:latin typeface="+mn-lt"/>
                          <a:ea typeface="Verdana" panose="020B0604030504040204" pitchFamily="34" charset="0"/>
                          <a:cs typeface="Verdana" panose="020B0604030504040204" pitchFamily="34" charset="0"/>
                        </a:rPr>
                        <a:t>NA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800"/>
                        </a:spcAft>
                      </a:pPr>
                      <a:r>
                        <a:rPr lang="en-US" sz="1200" b="0" kern="1200">
                          <a:solidFill>
                            <a:schemeClr val="tx1"/>
                          </a:solidFill>
                          <a:latin typeface="+mn-lt"/>
                          <a:ea typeface="Verdana" panose="020B0604030504040204" pitchFamily="34" charset="0"/>
                          <a:cs typeface="Verdana" panose="020B0604030504040204" pitchFamily="34" charset="0"/>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800"/>
                        </a:spcAft>
                      </a:pPr>
                      <a:r>
                        <a:rPr lang="en-US" sz="1200" b="0" kern="1200">
                          <a:solidFill>
                            <a:schemeClr val="tx1"/>
                          </a:solidFill>
                          <a:latin typeface="+mn-lt"/>
                          <a:ea typeface="Verdana" panose="020B0604030504040204" pitchFamily="34" charset="0"/>
                          <a:cs typeface="Verdana" panose="020B0604030504040204" pitchFamily="34" charset="0"/>
                        </a:rPr>
                        <a:t>NA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800"/>
                        </a:spcAft>
                      </a:pPr>
                      <a:r>
                        <a:rPr lang="en-US" sz="1200" b="0" kern="1200">
                          <a:solidFill>
                            <a:schemeClr val="tx1"/>
                          </a:solidFill>
                          <a:latin typeface="+mn-lt"/>
                          <a:ea typeface="Verdana" panose="020B0604030504040204" pitchFamily="34" charset="0"/>
                          <a:cs typeface="Verdana" panose="020B0604030504040204" pitchFamily="34" charset="0"/>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800"/>
                        </a:spcAft>
                      </a:pPr>
                      <a:r>
                        <a:rPr lang="en-US" sz="1200" b="0" kern="1200" dirty="0">
                          <a:solidFill>
                            <a:schemeClr val="tx1"/>
                          </a:solidFill>
                          <a:latin typeface="+mn-lt"/>
                          <a:ea typeface="Verdana" panose="020B0604030504040204" pitchFamily="34" charset="0"/>
                          <a:cs typeface="Verdana" panose="020B0604030504040204" pitchFamily="34" charset="0"/>
                        </a:rPr>
                        <a:t>NA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800"/>
                        </a:spcAft>
                      </a:pPr>
                      <a:r>
                        <a:rPr lang="en-US" sz="1200" b="0" kern="1200">
                          <a:solidFill>
                            <a:schemeClr val="tx1"/>
                          </a:solidFill>
                          <a:latin typeface="+mn-lt"/>
                          <a:ea typeface="Verdana" panose="020B0604030504040204" pitchFamily="34" charset="0"/>
                          <a:cs typeface="Verdana" panose="020B0604030504040204" pitchFamily="34" charset="0"/>
                        </a:rPr>
                        <a:t>NA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90000"/>
                      </a:schemeClr>
                    </a:solidFill>
                  </a:tcPr>
                </a:tc>
                <a:tc>
                  <a:txBody>
                    <a:bodyPr/>
                    <a:lstStyle/>
                    <a:p>
                      <a:pPr marL="0" marR="0" algn="ctr">
                        <a:lnSpc>
                          <a:spcPct val="107000"/>
                        </a:lnSpc>
                        <a:spcBef>
                          <a:spcPts val="0"/>
                        </a:spcBef>
                        <a:spcAft>
                          <a:spcPts val="800"/>
                        </a:spcAft>
                      </a:pPr>
                      <a:r>
                        <a:rPr lang="en-US" sz="1200" b="0" kern="1200" dirty="0">
                          <a:solidFill>
                            <a:schemeClr val="tx1"/>
                          </a:solidFill>
                          <a:latin typeface="+mn-lt"/>
                          <a:ea typeface="Verdana" panose="020B0604030504040204" pitchFamily="34" charset="0"/>
                          <a:cs typeface="Verdana" panose="020B0604030504040204" pitchFamily="34" charset="0"/>
                        </a:rPr>
                        <a:t>NA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90000"/>
                      </a:schemeClr>
                    </a:solidFill>
                  </a:tcPr>
                </a:tc>
                <a:extLst>
                  <a:ext uri="{0D108BD9-81ED-4DB2-BD59-A6C34878D82A}">
                    <a16:rowId xmlns:a16="http://schemas.microsoft.com/office/drawing/2014/main" xmlns="" val="4093705411"/>
                  </a:ext>
                </a:extLst>
              </a:tr>
            </a:tbl>
          </a:graphicData>
        </a:graphic>
      </p:graphicFrame>
    </p:spTree>
    <p:extLst>
      <p:ext uri="{BB962C8B-B14F-4D97-AF65-F5344CB8AC3E}">
        <p14:creationId xmlns:p14="http://schemas.microsoft.com/office/powerpoint/2010/main" val="66221040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Rectangle 2"/>
          <p:cNvSpPr>
            <a:spLocks noGrp="1" noChangeArrowheads="1"/>
          </p:cNvSpPr>
          <p:nvPr>
            <p:ph type="title"/>
          </p:nvPr>
        </p:nvSpPr>
        <p:spPr/>
        <p:txBody>
          <a:bodyPr/>
          <a:lstStyle/>
          <a:p>
            <a:r>
              <a:rPr lang="en-US" smtClean="0"/>
              <a:t>Real World Financial Reports</a:t>
            </a:r>
            <a:endParaRPr lang="en-US" dirty="0"/>
          </a:p>
        </p:txBody>
      </p:sp>
      <p:sp>
        <p:nvSpPr>
          <p:cNvPr id="3" name="Content Placeholder 2"/>
          <p:cNvSpPr>
            <a:spLocks noGrp="1"/>
          </p:cNvSpPr>
          <p:nvPr>
            <p:ph idx="1"/>
          </p:nvPr>
        </p:nvSpPr>
        <p:spPr/>
        <p:txBody>
          <a:bodyPr/>
          <a:lstStyle/>
          <a:p>
            <a:r>
              <a:rPr lang="en-US" smtClean="0"/>
              <a:t>Service businesses</a:t>
            </a:r>
          </a:p>
          <a:p>
            <a:pPr lvl="1"/>
            <a:r>
              <a:rPr lang="en-US" smtClean="0"/>
              <a:t>Doctors</a:t>
            </a:r>
          </a:p>
          <a:p>
            <a:pPr lvl="1"/>
            <a:r>
              <a:rPr lang="en-US" smtClean="0"/>
              <a:t>Attorneys</a:t>
            </a:r>
          </a:p>
          <a:p>
            <a:r>
              <a:rPr lang="en-US" smtClean="0"/>
              <a:t>Merchandising businesses</a:t>
            </a:r>
          </a:p>
          <a:p>
            <a:pPr lvl="1"/>
            <a:r>
              <a:rPr lang="en-US" smtClean="0"/>
              <a:t>Drug stores</a:t>
            </a:r>
          </a:p>
          <a:p>
            <a:pPr lvl="1"/>
            <a:r>
              <a:rPr lang="en-US" smtClean="0"/>
              <a:t>Clothing stores</a:t>
            </a:r>
          </a:p>
          <a:p>
            <a:r>
              <a:rPr lang="en-US" smtClean="0"/>
              <a:t>Manufacturing businesses</a:t>
            </a:r>
          </a:p>
          <a:p>
            <a:pPr lvl="1"/>
            <a:r>
              <a:rPr lang="en-US" smtClean="0"/>
              <a:t>Steel mills</a:t>
            </a:r>
          </a:p>
          <a:p>
            <a:pPr lvl="1"/>
            <a:r>
              <a:rPr lang="en-US" smtClean="0"/>
              <a:t>Fabric mills</a:t>
            </a:r>
          </a:p>
          <a:p>
            <a:pPr lvl="1"/>
            <a:endParaRPr lang="en-US" dirty="0"/>
          </a:p>
        </p:txBody>
      </p:sp>
      <p:sp>
        <p:nvSpPr>
          <p:cNvPr id="125954" name="Slide Number Placeholder 2"/>
          <p:cNvSpPr>
            <a:spLocks noGrp="1"/>
          </p:cNvSpPr>
          <p:nvPr>
            <p:ph type="sldNum" sz="quarter" idx="11"/>
          </p:nvPr>
        </p:nvSpPr>
        <p:spPr/>
        <p:txBody>
          <a:bodyPr/>
          <a:lstStyle/>
          <a:p>
            <a:r>
              <a:rPr lang="en-US" smtClean="0"/>
              <a:t>1-</a:t>
            </a:r>
            <a:fld id="{30F130A0-2CA7-47F6-8794-3247777BB403}" type="slidenum">
              <a:rPr lang="en-US" smtClean="0"/>
              <a:pPr/>
              <a:t>56</a:t>
            </a:fld>
            <a:endParaRPr lang="en-US" dirty="0"/>
          </a:p>
        </p:txBody>
      </p:sp>
    </p:spTree>
    <p:extLst>
      <p:ext uri="{BB962C8B-B14F-4D97-AF65-F5344CB8AC3E}">
        <p14:creationId xmlns:p14="http://schemas.microsoft.com/office/powerpoint/2010/main" val="1478463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Rectangle 2"/>
          <p:cNvSpPr>
            <a:spLocks noGrp="1" noChangeArrowheads="1"/>
          </p:cNvSpPr>
          <p:nvPr>
            <p:ph type="title"/>
          </p:nvPr>
        </p:nvSpPr>
        <p:spPr/>
        <p:txBody>
          <a:bodyPr/>
          <a:lstStyle/>
          <a:p>
            <a:r>
              <a:rPr lang="en-US" smtClean="0"/>
              <a:t>Annual Reports</a:t>
            </a:r>
            <a:endParaRPr lang="en-US" dirty="0"/>
          </a:p>
        </p:txBody>
      </p:sp>
      <p:sp>
        <p:nvSpPr>
          <p:cNvPr id="5" name="Content Placeholder 4"/>
          <p:cNvSpPr>
            <a:spLocks noGrp="1"/>
          </p:cNvSpPr>
          <p:nvPr>
            <p:ph idx="1"/>
          </p:nvPr>
        </p:nvSpPr>
        <p:spPr/>
        <p:txBody>
          <a:bodyPr/>
          <a:lstStyle/>
          <a:p>
            <a:r>
              <a:rPr lang="en-US" smtClean="0"/>
              <a:t>Annual reports include</a:t>
            </a:r>
          </a:p>
          <a:p>
            <a:pPr lvl="1"/>
            <a:r>
              <a:rPr lang="en-US" smtClean="0"/>
              <a:t>Financial Statements</a:t>
            </a:r>
          </a:p>
          <a:p>
            <a:pPr lvl="1"/>
            <a:r>
              <a:rPr lang="en-US" smtClean="0"/>
              <a:t>Notes </a:t>
            </a:r>
          </a:p>
          <a:p>
            <a:pPr lvl="1"/>
            <a:r>
              <a:rPr lang="en-US" smtClean="0"/>
              <a:t>Auditor’s Report – Chapter 6</a:t>
            </a:r>
          </a:p>
          <a:p>
            <a:pPr lvl="1"/>
            <a:r>
              <a:rPr lang="en-US" smtClean="0"/>
              <a:t>Management’s Discussion and Analysis (MD&amp;A)</a:t>
            </a:r>
          </a:p>
          <a:p>
            <a:r>
              <a:rPr lang="en-US" smtClean="0"/>
              <a:t>Trends in annual reports</a:t>
            </a:r>
          </a:p>
          <a:p>
            <a:pPr lvl="1"/>
            <a:r>
              <a:rPr lang="en-US" smtClean="0"/>
              <a:t>Traditionally, large companies have distributed expensive annual reports with many color photographs.</a:t>
            </a:r>
          </a:p>
          <a:p>
            <a:pPr lvl="1"/>
            <a:r>
              <a:rPr lang="en-US" smtClean="0"/>
              <a:t>Increasingly, however, companies are issuing more modest annual reports or are simply distributing their 10-K reports.</a:t>
            </a:r>
          </a:p>
          <a:p>
            <a:pPr lvl="1"/>
            <a:endParaRPr lang="en-US" dirty="0"/>
          </a:p>
        </p:txBody>
      </p:sp>
      <p:sp>
        <p:nvSpPr>
          <p:cNvPr id="128002" name="Slide Number Placeholder 3"/>
          <p:cNvSpPr>
            <a:spLocks noGrp="1"/>
          </p:cNvSpPr>
          <p:nvPr>
            <p:ph type="sldNum" sz="quarter" idx="11"/>
          </p:nvPr>
        </p:nvSpPr>
        <p:spPr/>
        <p:txBody>
          <a:bodyPr/>
          <a:lstStyle/>
          <a:p>
            <a:r>
              <a:rPr lang="en-US" smtClean="0"/>
              <a:t>1-</a:t>
            </a:r>
            <a:fld id="{669E57D2-8F53-4CBD-9FDC-7C726BDAFAB5}" type="slidenum">
              <a:rPr lang="en-US" smtClean="0"/>
              <a:pPr/>
              <a:t>57</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Rectangle 2"/>
          <p:cNvSpPr>
            <a:spLocks noGrp="1" noChangeArrowheads="1"/>
          </p:cNvSpPr>
          <p:nvPr>
            <p:ph type="title"/>
          </p:nvPr>
        </p:nvSpPr>
        <p:spPr/>
        <p:txBody>
          <a:bodyPr/>
          <a:lstStyle/>
          <a:p>
            <a:r>
              <a:rPr lang="en-US" smtClean="0"/>
              <a:t>Special Terms in Real-World Reports</a:t>
            </a:r>
            <a:endParaRPr lang="en-US" dirty="0"/>
          </a:p>
        </p:txBody>
      </p:sp>
      <p:sp>
        <p:nvSpPr>
          <p:cNvPr id="3" name="Content Placeholder 2"/>
          <p:cNvSpPr>
            <a:spLocks noGrp="1"/>
          </p:cNvSpPr>
          <p:nvPr>
            <p:ph idx="1"/>
          </p:nvPr>
        </p:nvSpPr>
        <p:spPr/>
        <p:txBody>
          <a:bodyPr/>
          <a:lstStyle/>
          <a:p>
            <a:r>
              <a:rPr lang="en-US" dirty="0" smtClean="0"/>
              <a:t>The financial statements of real-world companies include numerous items relating to advanced topics that are not covered in introductory accounting textbooks.  </a:t>
            </a:r>
          </a:p>
          <a:p>
            <a:r>
              <a:rPr lang="en-US" dirty="0" smtClean="0"/>
              <a:t>However, we encourage you to look for annual reports in the library, from your employer, or on the Internet. </a:t>
            </a:r>
          </a:p>
          <a:p>
            <a:r>
              <a:rPr lang="es-ES_tradnl" dirty="0" smtClean="0"/>
              <a:t>​</a:t>
            </a:r>
            <a:r>
              <a:rPr lang="en-US" b="1" dirty="0" smtClean="0">
                <a:solidFill>
                  <a:schemeClr val="bg2"/>
                </a:solidFill>
              </a:rPr>
              <a:t>The best way to learn accounting is to use it!</a:t>
            </a:r>
          </a:p>
          <a:p>
            <a:endParaRPr lang="en-US" dirty="0" smtClean="0"/>
          </a:p>
          <a:p>
            <a:endParaRPr lang="en-US" dirty="0"/>
          </a:p>
        </p:txBody>
      </p:sp>
      <p:sp>
        <p:nvSpPr>
          <p:cNvPr id="130050" name="Slide Number Placeholder 3"/>
          <p:cNvSpPr>
            <a:spLocks noGrp="1"/>
          </p:cNvSpPr>
          <p:nvPr>
            <p:ph type="sldNum" sz="quarter" idx="11"/>
          </p:nvPr>
        </p:nvSpPr>
        <p:spPr/>
        <p:txBody>
          <a:bodyPr/>
          <a:lstStyle/>
          <a:p>
            <a:r>
              <a:rPr lang="en-US" smtClean="0"/>
              <a:t>1-</a:t>
            </a:r>
            <a:fld id="{EAF2263B-1384-450C-88B9-9F8C11987B2A}" type="slidenum">
              <a:rPr lang="en-US" smtClean="0"/>
              <a:pPr/>
              <a:t>58</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r>
              <a:rPr lang="en-US" smtClean="0"/>
              <a:t>Financial Resources</a:t>
            </a:r>
            <a:endParaRPr lang="en-US" dirty="0"/>
          </a:p>
        </p:txBody>
      </p:sp>
      <p:sp>
        <p:nvSpPr>
          <p:cNvPr id="4" name="Content Placeholder 3"/>
          <p:cNvSpPr>
            <a:spLocks noGrp="1"/>
          </p:cNvSpPr>
          <p:nvPr>
            <p:ph idx="1"/>
          </p:nvPr>
        </p:nvSpPr>
        <p:spPr/>
        <p:txBody>
          <a:bodyPr/>
          <a:lstStyle/>
          <a:p>
            <a:r>
              <a:rPr lang="en-US" dirty="0" smtClean="0"/>
              <a:t>Conversion agents need financial resources (money) to establish and operate their businesses. include:</a:t>
            </a:r>
          </a:p>
          <a:p>
            <a:pPr lvl="1"/>
            <a:r>
              <a:rPr lang="en-US" dirty="0" smtClean="0"/>
              <a:t>Investors</a:t>
            </a:r>
          </a:p>
          <a:p>
            <a:pPr lvl="1"/>
            <a:r>
              <a:rPr lang="en-US" dirty="0" smtClean="0"/>
              <a:t>Creditors</a:t>
            </a:r>
          </a:p>
        </p:txBody>
      </p:sp>
      <p:sp>
        <p:nvSpPr>
          <p:cNvPr id="27650" name="Slide Number Placeholder 2"/>
          <p:cNvSpPr>
            <a:spLocks noGrp="1"/>
          </p:cNvSpPr>
          <p:nvPr>
            <p:ph type="sldNum" sz="quarter" idx="11"/>
          </p:nvPr>
        </p:nvSpPr>
        <p:spPr/>
        <p:txBody>
          <a:bodyPr/>
          <a:lstStyle/>
          <a:p>
            <a:r>
              <a:rPr lang="en-US" smtClean="0"/>
              <a:t>1-</a:t>
            </a:r>
            <a:fld id="{D00EDEF9-D035-4425-A917-BE9E5DA74FA0}" type="slidenum">
              <a:rPr lang="en-US" smtClean="0"/>
              <a:pPr/>
              <a:t>5</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3810000"/>
            <a:ext cx="5105400" cy="1143000"/>
          </a:xfrm>
        </p:spPr>
        <p:txBody>
          <a:bodyPr/>
          <a:lstStyle/>
          <a:p>
            <a:r>
              <a:rPr lang="en-US" dirty="0" smtClean="0"/>
              <a:t>End of Chapter 1</a:t>
            </a:r>
            <a:endParaRPr lang="en-US" dirty="0"/>
          </a:p>
        </p:txBody>
      </p:sp>
      <p:sp>
        <p:nvSpPr>
          <p:cNvPr id="2" name="Text Placeholder 1"/>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35383371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2553459-433C-4C75-84C8-D1B220D979DD}"/>
              </a:ext>
            </a:extLst>
          </p:cNvPr>
          <p:cNvSpPr>
            <a:spLocks noGrp="1"/>
          </p:cNvSpPr>
          <p:nvPr>
            <p:ph type="title"/>
          </p:nvPr>
        </p:nvSpPr>
        <p:spPr/>
        <p:txBody>
          <a:bodyPr/>
          <a:lstStyle/>
          <a:p>
            <a:r>
              <a:rPr lang="en-US" smtClean="0"/>
              <a:t>Exhibit 1.1: Market Trilogy in Resource Allocation</a:t>
            </a:r>
            <a:endParaRPr lang="en-US" dirty="0"/>
          </a:p>
        </p:txBody>
      </p:sp>
      <p:sp>
        <p:nvSpPr>
          <p:cNvPr id="3" name="Slide Number Placeholder 2">
            <a:extLst>
              <a:ext uri="{FF2B5EF4-FFF2-40B4-BE49-F238E27FC236}">
                <a16:creationId xmlns:a16="http://schemas.microsoft.com/office/drawing/2014/main" xmlns="" id="{55DC4014-5537-4E98-B4FF-20EBF039349E}"/>
              </a:ext>
            </a:extLst>
          </p:cNvPr>
          <p:cNvSpPr>
            <a:spLocks noGrp="1"/>
          </p:cNvSpPr>
          <p:nvPr>
            <p:ph type="sldNum" sz="quarter" idx="11"/>
          </p:nvPr>
        </p:nvSpPr>
        <p:spPr/>
        <p:txBody>
          <a:bodyPr/>
          <a:lstStyle/>
          <a:p>
            <a:r>
              <a:rPr lang="en-US" smtClean="0"/>
              <a:t>  1-</a:t>
            </a:r>
            <a:fld id="{CE05909E-F574-4B43-97FD-FE359BAB6A57}" type="slidenum">
              <a:rPr lang="en-US" smtClean="0"/>
              <a:pPr/>
              <a:t>6</a:t>
            </a:fld>
            <a:endParaRPr lang="en-US" dirty="0"/>
          </a:p>
        </p:txBody>
      </p:sp>
      <p:graphicFrame>
        <p:nvGraphicFramePr>
          <p:cNvPr id="5" name="Table 4">
            <a:extLst>
              <a:ext uri="{FF2B5EF4-FFF2-40B4-BE49-F238E27FC236}">
                <a16:creationId xmlns:a16="http://schemas.microsoft.com/office/drawing/2014/main" xmlns="" id="{22E29B46-76DF-4365-8DD9-9F1C8A79B87B}"/>
              </a:ext>
            </a:extLst>
          </p:cNvPr>
          <p:cNvGraphicFramePr>
            <a:graphicFrameLocks noGrp="1"/>
          </p:cNvGraphicFramePr>
          <p:nvPr>
            <p:extLst>
              <p:ext uri="{D42A27DB-BD31-4B8C-83A1-F6EECF244321}">
                <p14:modId xmlns:p14="http://schemas.microsoft.com/office/powerpoint/2010/main" val="982411121"/>
              </p:ext>
            </p:extLst>
          </p:nvPr>
        </p:nvGraphicFramePr>
        <p:xfrm>
          <a:off x="457200" y="1676400"/>
          <a:ext cx="8077199" cy="4298144"/>
        </p:xfrm>
        <a:graphic>
          <a:graphicData uri="http://schemas.openxmlformats.org/drawingml/2006/table">
            <a:tbl>
              <a:tblPr firstRow="1" firstCol="1" bandRow="1">
                <a:tableStyleId>{073A0DAA-6AF3-43AB-8588-CEC1D06C72B9}</a:tableStyleId>
              </a:tblPr>
              <a:tblGrid>
                <a:gridCol w="1615271">
                  <a:extLst>
                    <a:ext uri="{9D8B030D-6E8A-4147-A177-3AD203B41FA5}">
                      <a16:colId xmlns:a16="http://schemas.microsoft.com/office/drawing/2014/main" xmlns="" val="837914362"/>
                    </a:ext>
                  </a:extLst>
                </a:gridCol>
                <a:gridCol w="1615271">
                  <a:extLst>
                    <a:ext uri="{9D8B030D-6E8A-4147-A177-3AD203B41FA5}">
                      <a16:colId xmlns:a16="http://schemas.microsoft.com/office/drawing/2014/main" xmlns="" val="1036398652"/>
                    </a:ext>
                  </a:extLst>
                </a:gridCol>
                <a:gridCol w="1615271">
                  <a:extLst>
                    <a:ext uri="{9D8B030D-6E8A-4147-A177-3AD203B41FA5}">
                      <a16:colId xmlns:a16="http://schemas.microsoft.com/office/drawing/2014/main" xmlns="" val="2811421724"/>
                    </a:ext>
                  </a:extLst>
                </a:gridCol>
                <a:gridCol w="1615271">
                  <a:extLst>
                    <a:ext uri="{9D8B030D-6E8A-4147-A177-3AD203B41FA5}">
                      <a16:colId xmlns:a16="http://schemas.microsoft.com/office/drawing/2014/main" xmlns="" val="1146465551"/>
                    </a:ext>
                  </a:extLst>
                </a:gridCol>
                <a:gridCol w="1616115">
                  <a:extLst>
                    <a:ext uri="{9D8B030D-6E8A-4147-A177-3AD203B41FA5}">
                      <a16:colId xmlns:a16="http://schemas.microsoft.com/office/drawing/2014/main" xmlns="" val="1830843617"/>
                    </a:ext>
                  </a:extLst>
                </a:gridCol>
              </a:tblGrid>
              <a:tr h="381000">
                <a:tc gridSpan="5">
                  <a:txBody>
                    <a:bodyPr/>
                    <a:lstStyle/>
                    <a:p>
                      <a:pPr marL="0" marR="0">
                        <a:lnSpc>
                          <a:spcPct val="107000"/>
                        </a:lnSpc>
                        <a:spcBef>
                          <a:spcPts val="0"/>
                        </a:spcBef>
                        <a:spcAft>
                          <a:spcPts val="800"/>
                        </a:spcAft>
                      </a:pPr>
                      <a:r>
                        <a:rPr lang="en-US" sz="1600" b="0" kern="1200" dirty="0" smtClean="0">
                          <a:solidFill>
                            <a:schemeClr val="bg1"/>
                          </a:solidFill>
                          <a:latin typeface="STIX Two Text" panose="02020603050405020304" pitchFamily="18" charset="0"/>
                          <a:ea typeface="Verdana" panose="020B0604030504040204" pitchFamily="34" charset="0"/>
                          <a:cs typeface="Verdana" panose="020B0604030504040204" pitchFamily="34" charset="0"/>
                        </a:rPr>
                        <a:t>Exhibit 1.1: Market </a:t>
                      </a:r>
                      <a:r>
                        <a:rPr lang="en-US" sz="1600" b="0" kern="1200" dirty="0">
                          <a:solidFill>
                            <a:schemeClr val="bg1"/>
                          </a:solidFill>
                          <a:latin typeface="STIX Two Text" panose="02020603050405020304" pitchFamily="18" charset="0"/>
                          <a:ea typeface="Verdana" panose="020B0604030504040204" pitchFamily="34" charset="0"/>
                          <a:cs typeface="Verdana" panose="020B0604030504040204" pitchFamily="34" charset="0"/>
                        </a:rPr>
                        <a:t>Trilogy in Resource Allocation</a:t>
                      </a:r>
                    </a:p>
                  </a:txBody>
                  <a:tcPr marL="68580" marR="68580" marT="0" marB="0">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3777858980"/>
                  </a:ext>
                </a:extLst>
              </a:tr>
              <a:tr h="1827225">
                <a:tc>
                  <a:txBody>
                    <a:bodyPr/>
                    <a:lstStyle/>
                    <a:p>
                      <a:pPr marL="0" marR="0">
                        <a:lnSpc>
                          <a:spcPct val="107000"/>
                        </a:lnSpc>
                        <a:spcBef>
                          <a:spcPts val="0"/>
                        </a:spcBef>
                        <a:spcAft>
                          <a:spcPts val="800"/>
                        </a:spcAft>
                      </a:pPr>
                      <a:r>
                        <a:rPr lang="en-US" sz="1400" b="1" kern="1200" dirty="0">
                          <a:solidFill>
                            <a:schemeClr val="bg2"/>
                          </a:solidFill>
                          <a:latin typeface="+mn-lt"/>
                          <a:ea typeface="Verdana" panose="020B0604030504040204" pitchFamily="34" charset="0"/>
                          <a:cs typeface="Verdana" panose="020B0604030504040204" pitchFamily="34" charset="0"/>
                        </a:rPr>
                        <a:t>Resource</a:t>
                      </a:r>
                      <a:r>
                        <a:rPr lang="en-US" sz="1400" dirty="0">
                          <a:solidFill>
                            <a:schemeClr val="bg2"/>
                          </a:solidFill>
                          <a:effectLst/>
                          <a:latin typeface="+mn-lt"/>
                        </a:rPr>
                        <a:t> </a:t>
                      </a:r>
                      <a:r>
                        <a:rPr lang="en-US" sz="1400" b="1" kern="1200" dirty="0">
                          <a:solidFill>
                            <a:schemeClr val="bg2"/>
                          </a:solidFill>
                          <a:latin typeface="+mn-lt"/>
                          <a:ea typeface="Verdana" panose="020B0604030504040204" pitchFamily="34" charset="0"/>
                          <a:cs typeface="Verdana" panose="020B0604030504040204" pitchFamily="34" charset="0"/>
                        </a:rPr>
                        <a:t>Owners</a:t>
                      </a:r>
                      <a:r>
                        <a:rPr lang="en-US" sz="1400" dirty="0">
                          <a:solidFill>
                            <a:schemeClr val="bg2"/>
                          </a:solidFill>
                          <a:effectLst/>
                          <a:latin typeface="+mn-lt"/>
                        </a:rPr>
                        <a:t> </a:t>
                      </a:r>
                      <a:r>
                        <a:rPr lang="en-US" sz="1400" b="0" kern="1200" dirty="0">
                          <a:solidFill>
                            <a:schemeClr val="tx1"/>
                          </a:solidFill>
                          <a:latin typeface="+mn-lt"/>
                          <a:ea typeface="Verdana" panose="020B0604030504040204" pitchFamily="34" charset="0"/>
                          <a:cs typeface="Verdana" panose="020B0604030504040204" pitchFamily="34" charset="0"/>
                        </a:rPr>
                        <a:t>provide financial, physical and labor resources to the Conversion Agents.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800"/>
                        </a:spcAft>
                      </a:pPr>
                      <a:r>
                        <a:rPr lang="en-US" sz="1400" b="0" kern="1200" dirty="0" smtClean="0">
                          <a:solidFill>
                            <a:schemeClr val="tx1"/>
                          </a:solidFill>
                          <a:latin typeface="+mn-lt"/>
                          <a:ea typeface="Verdana" panose="020B0604030504040204" pitchFamily="34" charset="0"/>
                          <a:cs typeface="Verdana" panose="020B0604030504040204" pitchFamily="34" charset="0"/>
                          <a:sym typeface="Wingdings"/>
                        </a:rPr>
                        <a:t>Resources </a:t>
                      </a:r>
                      <a:endParaRPr lang="en-US" sz="1400" b="0" kern="1200" dirty="0">
                        <a:solidFill>
                          <a:schemeClr val="tx1"/>
                        </a:solidFill>
                        <a:latin typeface="+mn-lt"/>
                        <a:ea typeface="Verdana" panose="020B0604030504040204" pitchFamily="34" charset="0"/>
                        <a:cs typeface="Verdana" panose="020B060403050404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800"/>
                        </a:spcAft>
                      </a:pPr>
                      <a:r>
                        <a:rPr lang="en-US" sz="1400" b="1" kern="1200" dirty="0">
                          <a:solidFill>
                            <a:schemeClr val="bg2"/>
                          </a:solidFill>
                          <a:latin typeface="+mn-lt"/>
                          <a:ea typeface="Verdana" panose="020B0604030504040204" pitchFamily="34" charset="0"/>
                          <a:cs typeface="Verdana" panose="020B0604030504040204" pitchFamily="34" charset="0"/>
                        </a:rPr>
                        <a:t>Conversion</a:t>
                      </a:r>
                      <a:r>
                        <a:rPr lang="en-US" sz="1400" b="1" dirty="0">
                          <a:solidFill>
                            <a:schemeClr val="bg2"/>
                          </a:solidFill>
                          <a:effectLst/>
                          <a:latin typeface="+mn-lt"/>
                        </a:rPr>
                        <a:t> </a:t>
                      </a:r>
                      <a:r>
                        <a:rPr lang="en-US" sz="1400" b="1" kern="1200" dirty="0">
                          <a:solidFill>
                            <a:schemeClr val="bg2"/>
                          </a:solidFill>
                          <a:latin typeface="+mn-lt"/>
                          <a:ea typeface="Verdana" panose="020B0604030504040204" pitchFamily="34" charset="0"/>
                          <a:cs typeface="Verdana" panose="020B0604030504040204" pitchFamily="34" charset="0"/>
                        </a:rPr>
                        <a:t>Agents</a:t>
                      </a:r>
                      <a:r>
                        <a:rPr lang="en-US" sz="1400" b="1" dirty="0">
                          <a:solidFill>
                            <a:schemeClr val="bg2"/>
                          </a:solidFill>
                          <a:effectLst/>
                          <a:latin typeface="+mn-lt"/>
                        </a:rPr>
                        <a:t> </a:t>
                      </a:r>
                      <a:r>
                        <a:rPr lang="en-US" sz="1400" b="0" kern="1200" dirty="0">
                          <a:solidFill>
                            <a:schemeClr val="tx1"/>
                          </a:solidFill>
                          <a:latin typeface="+mn-lt"/>
                          <a:ea typeface="Verdana" panose="020B0604030504040204" pitchFamily="34" charset="0"/>
                          <a:cs typeface="Verdana" panose="020B0604030504040204" pitchFamily="34" charset="0"/>
                        </a:rPr>
                        <a:t>add value by transforming basic resources into goods and services that Consumers demand.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800"/>
                        </a:spcAft>
                      </a:pPr>
                      <a:r>
                        <a:rPr lang="en-US" sz="1400" b="0" kern="1200" dirty="0" smtClean="0">
                          <a:solidFill>
                            <a:schemeClr val="tx1"/>
                          </a:solidFill>
                          <a:latin typeface="+mn-lt"/>
                          <a:ea typeface="Verdana" panose="020B0604030504040204" pitchFamily="34" charset="0"/>
                          <a:cs typeface="Verdana" panose="020B0604030504040204" pitchFamily="34" charset="0"/>
                          <a:sym typeface="Wingdings"/>
                        </a:rPr>
                        <a:t>Goods and services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800"/>
                        </a:spcAft>
                      </a:pPr>
                      <a:r>
                        <a:rPr lang="en-US" sz="1400" b="1" kern="1200" dirty="0">
                          <a:solidFill>
                            <a:schemeClr val="bg2"/>
                          </a:solidFill>
                          <a:latin typeface="+mn-lt"/>
                          <a:ea typeface="Verdana" panose="020B0604030504040204" pitchFamily="34" charset="0"/>
                          <a:cs typeface="Verdana" panose="020B0604030504040204" pitchFamily="34" charset="0"/>
                        </a:rPr>
                        <a:t>Consumers</a:t>
                      </a:r>
                      <a:r>
                        <a:rPr lang="en-US" sz="1400" b="1" dirty="0">
                          <a:effectLst/>
                          <a:latin typeface="+mn-lt"/>
                        </a:rPr>
                        <a:t> </a:t>
                      </a:r>
                      <a:r>
                        <a:rPr lang="en-US" sz="1400" b="0" kern="1200" dirty="0">
                          <a:solidFill>
                            <a:schemeClr val="tx1"/>
                          </a:solidFill>
                          <a:latin typeface="+mn-lt"/>
                          <a:ea typeface="Verdana" panose="020B0604030504040204" pitchFamily="34" charset="0"/>
                          <a:cs typeface="Verdana" panose="020B0604030504040204" pitchFamily="34" charset="0"/>
                        </a:rPr>
                        <a:t>use resources when they receive goods and services with added value.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3343580749"/>
                  </a:ext>
                </a:extLst>
              </a:tr>
              <a:tr h="2089919">
                <a:tc>
                  <a:txBody>
                    <a:bodyPr/>
                    <a:lstStyle/>
                    <a:p>
                      <a:pPr marL="0" marR="0">
                        <a:lnSpc>
                          <a:spcPct val="107000"/>
                        </a:lnSpc>
                        <a:spcBef>
                          <a:spcPts val="0"/>
                        </a:spcBef>
                        <a:spcAft>
                          <a:spcPts val="800"/>
                        </a:spcAft>
                      </a:pPr>
                      <a:r>
                        <a:rPr lang="en-US" sz="1400" b="1" kern="1200" dirty="0">
                          <a:solidFill>
                            <a:schemeClr val="bg2"/>
                          </a:solidFill>
                          <a:latin typeface="+mn-lt"/>
                          <a:ea typeface="Verdana" panose="020B0604030504040204" pitchFamily="34" charset="0"/>
                          <a:cs typeface="Verdana" panose="020B0604030504040204" pitchFamily="34" charset="0"/>
                        </a:rPr>
                        <a:t>Resource Owners </a:t>
                      </a:r>
                      <a:r>
                        <a:rPr lang="en-US" sz="1400" b="0" kern="1200" dirty="0">
                          <a:solidFill>
                            <a:schemeClr val="tx1"/>
                          </a:solidFill>
                          <a:latin typeface="+mn-lt"/>
                          <a:ea typeface="Verdana" panose="020B0604030504040204" pitchFamily="34" charset="0"/>
                          <a:cs typeface="Verdana" panose="020B0604030504040204" pitchFamily="34" charset="0"/>
                        </a:rPr>
                        <a:t>receive compensation for the initial resources.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800"/>
                        </a:spcAft>
                      </a:pPr>
                      <a:r>
                        <a:rPr lang="en-US" sz="1400" b="0" kern="1200" dirty="0" smtClean="0">
                          <a:solidFill>
                            <a:schemeClr val="tx1"/>
                          </a:solidFill>
                          <a:latin typeface="+mn-lt"/>
                          <a:ea typeface="Verdana" panose="020B0604030504040204" pitchFamily="34" charset="0"/>
                          <a:cs typeface="Verdana" panose="020B0604030504040204" pitchFamily="34" charset="0"/>
                          <a:sym typeface="Wingdings"/>
                        </a:rPr>
                        <a:t> Compensation</a:t>
                      </a:r>
                    </a:p>
                    <a:p>
                      <a:pPr marL="0" marR="0">
                        <a:lnSpc>
                          <a:spcPct val="107000"/>
                        </a:lnSpc>
                        <a:spcBef>
                          <a:spcPts val="0"/>
                        </a:spcBef>
                        <a:spcAft>
                          <a:spcPts val="800"/>
                        </a:spcAft>
                      </a:pPr>
                      <a:endParaRPr lang="en-US" sz="1400" b="1" kern="1200" dirty="0">
                        <a:solidFill>
                          <a:schemeClr val="tx1"/>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800"/>
                        </a:spcAft>
                      </a:pPr>
                      <a:r>
                        <a:rPr lang="en-US" sz="1400" b="1" kern="1200" dirty="0">
                          <a:solidFill>
                            <a:schemeClr val="bg2"/>
                          </a:solidFill>
                          <a:latin typeface="+mn-lt"/>
                          <a:ea typeface="Verdana" panose="020B0604030504040204" pitchFamily="34" charset="0"/>
                          <a:cs typeface="Verdana" panose="020B0604030504040204" pitchFamily="34" charset="0"/>
                        </a:rPr>
                        <a:t>Conversion</a:t>
                      </a:r>
                      <a:r>
                        <a:rPr lang="en-US" sz="1400" b="1" dirty="0">
                          <a:solidFill>
                            <a:schemeClr val="bg2"/>
                          </a:solidFill>
                          <a:effectLst/>
                          <a:latin typeface="+mn-lt"/>
                        </a:rPr>
                        <a:t> </a:t>
                      </a:r>
                      <a:r>
                        <a:rPr lang="en-US" sz="1400" b="1" kern="1200" dirty="0">
                          <a:solidFill>
                            <a:schemeClr val="bg2"/>
                          </a:solidFill>
                          <a:latin typeface="+mn-lt"/>
                          <a:ea typeface="Verdana" panose="020B0604030504040204" pitchFamily="34" charset="0"/>
                          <a:cs typeface="Verdana" panose="020B0604030504040204" pitchFamily="34" charset="0"/>
                        </a:rPr>
                        <a:t>Agents</a:t>
                      </a:r>
                      <a:r>
                        <a:rPr lang="en-US" sz="1400" b="1" dirty="0">
                          <a:solidFill>
                            <a:schemeClr val="bg2"/>
                          </a:solidFill>
                          <a:effectLst/>
                          <a:latin typeface="+mn-lt"/>
                        </a:rPr>
                        <a:t> </a:t>
                      </a:r>
                      <a:r>
                        <a:rPr lang="en-US" sz="1400" b="0" kern="1200" dirty="0">
                          <a:solidFill>
                            <a:schemeClr val="tx1"/>
                          </a:solidFill>
                          <a:latin typeface="+mn-lt"/>
                          <a:ea typeface="Verdana" panose="020B0604030504040204" pitchFamily="34" charset="0"/>
                          <a:cs typeface="Verdana" panose="020B0604030504040204" pitchFamily="34" charset="0"/>
                        </a:rPr>
                        <a:t>receive interest, shared profits, high purchase prices, and high wages that allow them to pay the Resource Owners.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nSpc>
                          <a:spcPct val="107000"/>
                        </a:lnSpc>
                        <a:spcBef>
                          <a:spcPts val="0"/>
                        </a:spcBef>
                        <a:spcAft>
                          <a:spcPts val="800"/>
                        </a:spcAft>
                      </a:pPr>
                      <a:r>
                        <a:rPr lang="en-US" sz="1400" b="0" kern="1200" dirty="0" smtClean="0">
                          <a:solidFill>
                            <a:schemeClr val="tx1"/>
                          </a:solidFill>
                          <a:latin typeface="+mn-lt"/>
                          <a:ea typeface="Verdana" panose="020B0604030504040204" pitchFamily="34" charset="0"/>
                          <a:cs typeface="Verdana" panose="020B0604030504040204" pitchFamily="34" charset="0"/>
                          <a:sym typeface="Wingdings"/>
                        </a:rPr>
                        <a:t> Profits</a:t>
                      </a:r>
                      <a:endParaRPr lang="en-US" sz="1400" b="0" kern="1200" dirty="0">
                        <a:solidFill>
                          <a:schemeClr val="tx1"/>
                        </a:solidFill>
                        <a:latin typeface="+mn-lt"/>
                        <a:ea typeface="Verdana" panose="020B0604030504040204" pitchFamily="34" charset="0"/>
                        <a:cs typeface="Verdana" panose="020B060403050404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800"/>
                        </a:spcAft>
                      </a:pPr>
                      <a:r>
                        <a:rPr lang="en-US" sz="1400" b="1" kern="1200" dirty="0">
                          <a:solidFill>
                            <a:schemeClr val="bg2"/>
                          </a:solidFill>
                          <a:latin typeface="+mn-lt"/>
                          <a:ea typeface="Verdana" panose="020B0604030504040204" pitchFamily="34" charset="0"/>
                          <a:cs typeface="Verdana" panose="020B0604030504040204" pitchFamily="34" charset="0"/>
                        </a:rPr>
                        <a:t>Consumers</a:t>
                      </a:r>
                      <a:r>
                        <a:rPr lang="en-US" sz="1400" b="1" dirty="0">
                          <a:solidFill>
                            <a:schemeClr val="bg2"/>
                          </a:solidFill>
                          <a:effectLst/>
                          <a:latin typeface="+mn-lt"/>
                        </a:rPr>
                        <a:t> </a:t>
                      </a:r>
                      <a:r>
                        <a:rPr lang="en-US" sz="1400" b="0" kern="1200" dirty="0">
                          <a:solidFill>
                            <a:schemeClr val="tx1"/>
                          </a:solidFill>
                          <a:latin typeface="+mn-lt"/>
                          <a:ea typeface="Verdana" panose="020B0604030504040204" pitchFamily="34" charset="0"/>
                          <a:cs typeface="Verdana" panose="020B0604030504040204" pitchFamily="34" charset="0"/>
                        </a:rPr>
                        <a:t>reward the Conversion Agents with profits.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1432752882"/>
                  </a:ext>
                </a:extLst>
              </a:tr>
            </a:tbl>
          </a:graphicData>
        </a:graphic>
      </p:graphicFrame>
    </p:spTree>
    <p:extLst>
      <p:ext uri="{BB962C8B-B14F-4D97-AF65-F5344CB8AC3E}">
        <p14:creationId xmlns:p14="http://schemas.microsoft.com/office/powerpoint/2010/main" val="1552886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r>
              <a:rPr lang="en-US" smtClean="0"/>
              <a:t>Physical Resources</a:t>
            </a:r>
            <a:endParaRPr lang="en-US" dirty="0"/>
          </a:p>
        </p:txBody>
      </p:sp>
      <p:sp>
        <p:nvSpPr>
          <p:cNvPr id="5" name="Content Placeholder 4"/>
          <p:cNvSpPr>
            <a:spLocks noGrp="1"/>
          </p:cNvSpPr>
          <p:nvPr>
            <p:ph idx="1"/>
          </p:nvPr>
        </p:nvSpPr>
        <p:spPr/>
        <p:txBody>
          <a:bodyPr/>
          <a:lstStyle/>
          <a:p>
            <a:r>
              <a:rPr lang="en-US" dirty="0" smtClean="0"/>
              <a:t>In their most primitive form, </a:t>
            </a:r>
            <a:r>
              <a:rPr lang="en-US" b="1" dirty="0" smtClean="0">
                <a:solidFill>
                  <a:schemeClr val="bg2"/>
                </a:solidFill>
              </a:rPr>
              <a:t>physical resources </a:t>
            </a:r>
            <a:r>
              <a:rPr lang="en-US" dirty="0" smtClean="0"/>
              <a:t>are called natural resources. </a:t>
            </a:r>
          </a:p>
          <a:p>
            <a:r>
              <a:rPr lang="en-US" dirty="0" smtClean="0"/>
              <a:t>Owners of physical resources seek to sell those resources to profitable businesses which are able to pay higher prices and make repeat purchases.</a:t>
            </a:r>
            <a:endParaRPr lang="en-US" dirty="0"/>
          </a:p>
        </p:txBody>
      </p:sp>
      <p:sp>
        <p:nvSpPr>
          <p:cNvPr id="29698" name="Slide Number Placeholder 2"/>
          <p:cNvSpPr>
            <a:spLocks noGrp="1"/>
          </p:cNvSpPr>
          <p:nvPr>
            <p:ph type="sldNum" sz="quarter" idx="11"/>
          </p:nvPr>
        </p:nvSpPr>
        <p:spPr/>
        <p:txBody>
          <a:bodyPr/>
          <a:lstStyle/>
          <a:p>
            <a:r>
              <a:rPr lang="en-US" smtClean="0"/>
              <a:t>1-</a:t>
            </a:r>
            <a:fld id="{82B374C3-708B-4D3F-AFA8-27DFAF476F6B}" type="slidenum">
              <a:rPr lang="en-US" smtClean="0"/>
              <a:pPr/>
              <a:t>7</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p:txBody>
          <a:bodyPr/>
          <a:lstStyle/>
          <a:p>
            <a:r>
              <a:rPr lang="en-US" smtClean="0"/>
              <a:t>Labor Resources</a:t>
            </a:r>
            <a:endParaRPr lang="en-US" dirty="0"/>
          </a:p>
        </p:txBody>
      </p:sp>
      <p:sp>
        <p:nvSpPr>
          <p:cNvPr id="3" name="Content Placeholder 2"/>
          <p:cNvSpPr>
            <a:spLocks noGrp="1"/>
          </p:cNvSpPr>
          <p:nvPr>
            <p:ph idx="1"/>
          </p:nvPr>
        </p:nvSpPr>
        <p:spPr/>
        <p:txBody>
          <a:bodyPr/>
          <a:lstStyle/>
          <a:p>
            <a:r>
              <a:rPr lang="es-ES_tradnl" dirty="0" smtClean="0"/>
              <a:t>​</a:t>
            </a:r>
            <a:r>
              <a:rPr lang="en-US" b="1" dirty="0" smtClean="0">
                <a:solidFill>
                  <a:schemeClr val="bg2"/>
                </a:solidFill>
              </a:rPr>
              <a:t>Labor resources </a:t>
            </a:r>
            <a:r>
              <a:rPr lang="en-US" dirty="0" smtClean="0"/>
              <a:t>include both intellectual and physical labor.</a:t>
            </a:r>
          </a:p>
          <a:p>
            <a:r>
              <a:rPr lang="en-US" dirty="0" smtClean="0"/>
              <a:t>Workers seek relationships with businesses that have high earnings potential because these businesses are better able to pay high wages.</a:t>
            </a:r>
            <a:endParaRPr lang="en-US" dirty="0"/>
          </a:p>
        </p:txBody>
      </p:sp>
      <p:sp>
        <p:nvSpPr>
          <p:cNvPr id="31746" name="Slide Number Placeholder 2"/>
          <p:cNvSpPr>
            <a:spLocks noGrp="1"/>
          </p:cNvSpPr>
          <p:nvPr>
            <p:ph type="sldNum" sz="quarter" idx="11"/>
          </p:nvPr>
        </p:nvSpPr>
        <p:spPr/>
        <p:txBody>
          <a:bodyPr/>
          <a:lstStyle/>
          <a:p>
            <a:r>
              <a:rPr lang="en-US" smtClean="0"/>
              <a:t>1-</a:t>
            </a:r>
            <a:fld id="{999EFE1F-DF2E-4F1E-9B52-1AD3A08FEBFC}" type="slidenum">
              <a:rPr lang="en-US" smtClean="0"/>
              <a:pPr/>
              <a:t>8</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FIRST, BREAK, LAST slides">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ExplanatoryPPT-MHHE_Accessible_PPT_Template-v2</Template>
  <TotalTime>6428</TotalTime>
  <Words>8616</Words>
  <Application>Microsoft Macintosh PowerPoint</Application>
  <PresentationFormat>On-screen Show (4:3)</PresentationFormat>
  <Paragraphs>1719</Paragraphs>
  <Slides>60</Slides>
  <Notes>60</Notes>
  <HiddenSlides>0</HiddenSlides>
  <MMClips>0</MMClips>
  <ScaleCrop>false</ScaleCrop>
  <HeadingPairs>
    <vt:vector size="4" baseType="variant">
      <vt:variant>
        <vt:lpstr>Theme</vt:lpstr>
      </vt:variant>
      <vt:variant>
        <vt:i4>1</vt:i4>
      </vt:variant>
      <vt:variant>
        <vt:lpstr>Slide Titles</vt:lpstr>
      </vt:variant>
      <vt:variant>
        <vt:i4>60</vt:i4>
      </vt:variant>
    </vt:vector>
  </HeadingPairs>
  <TitlesOfParts>
    <vt:vector size="61" baseType="lpstr">
      <vt:lpstr>FIRST, BREAK, LAST slides</vt:lpstr>
      <vt:lpstr>Chapter 1 An Introduction to Accounting</vt:lpstr>
      <vt:lpstr>SECTION 1</vt:lpstr>
      <vt:lpstr>LO 1-1: Identify the ways accounting benefits society.</vt:lpstr>
      <vt:lpstr>Role of Accounting in Society</vt:lpstr>
      <vt:lpstr>Market-Based Allocations</vt:lpstr>
      <vt:lpstr>Financial Resources</vt:lpstr>
      <vt:lpstr>Exhibit 1.1: Market Trilogy in Resource Allocation</vt:lpstr>
      <vt:lpstr>Physical Resources</vt:lpstr>
      <vt:lpstr>Labor Resources</vt:lpstr>
      <vt:lpstr>Types of Accounting Information</vt:lpstr>
      <vt:lpstr>Non-Business Resource Allocation</vt:lpstr>
      <vt:lpstr>Exhibit 1.2: Accounting as Information Provider </vt:lpstr>
      <vt:lpstr>Careers in Accounting</vt:lpstr>
      <vt:lpstr>Measurement Rules</vt:lpstr>
      <vt:lpstr>LO 1-2: Identify reporting entities.</vt:lpstr>
      <vt:lpstr>Reporting Entities</vt:lpstr>
      <vt:lpstr>LO 1-3: Identify the components of the accounting equation. </vt:lpstr>
      <vt:lpstr>Elements of Financial Statements</vt:lpstr>
      <vt:lpstr>Elements of Financial Statements (Concluded)</vt:lpstr>
      <vt:lpstr>Accounting Equation</vt:lpstr>
      <vt:lpstr>Accounting Equation (Continued)</vt:lpstr>
      <vt:lpstr>Accounting Equation (Concluded)</vt:lpstr>
      <vt:lpstr>LO 1-4: Show how business events affect the accounting equation. </vt:lpstr>
      <vt:lpstr>Recording Business Events Under the Accounting Equation</vt:lpstr>
      <vt:lpstr>Asset Source Transactions</vt:lpstr>
      <vt:lpstr>Event 1 </vt:lpstr>
      <vt:lpstr>Event 2</vt:lpstr>
      <vt:lpstr>Event 3 </vt:lpstr>
      <vt:lpstr>Event 4 </vt:lpstr>
      <vt:lpstr>Event 5 </vt:lpstr>
      <vt:lpstr>Event 6 </vt:lpstr>
      <vt:lpstr>Event 7 </vt:lpstr>
      <vt:lpstr>Summary of Transactions: Exhibit 1.3</vt:lpstr>
      <vt:lpstr>LO 1-5: Interpret information shown in an accounting equation. </vt:lpstr>
      <vt:lpstr>The Left versus the Right Side of the Accounting Equation </vt:lpstr>
      <vt:lpstr>Cash and Retained Earnings</vt:lpstr>
      <vt:lpstr>Business Liquidations Resulting from Net Losses: Scenario 1</vt:lpstr>
      <vt:lpstr>Business Liquidations Resulting from Net Losses: Scenario 2</vt:lpstr>
      <vt:lpstr>Business Liquidations Resulting from the Mismanagement of Assets</vt:lpstr>
      <vt:lpstr>Two Views of the Right Side of the Accounting Equation </vt:lpstr>
      <vt:lpstr>LO 1-6: Classify business events as asset source, use, or exchange transactions. </vt:lpstr>
      <vt:lpstr>Recap: Types of Transactions</vt:lpstr>
      <vt:lpstr>SECTION 2</vt:lpstr>
      <vt:lpstr>LO 1-7: Prepare an income statement, a statement of changes in stockholders’ equity, and a balance sheet. </vt:lpstr>
      <vt:lpstr>Preparing Financial Statements: Summary of Transactions</vt:lpstr>
      <vt:lpstr>Preparing Financial Statements: Income Statement</vt:lpstr>
      <vt:lpstr>Preparing Financial Statements: Statement of Changes in Stockholders’ Equity </vt:lpstr>
      <vt:lpstr>Preparing Financial Statements:  The Balance Sheet </vt:lpstr>
      <vt:lpstr>LO 1-8: Prepare a statement of cash flows. </vt:lpstr>
      <vt:lpstr>Preparing Financial Statements: Statement of Cash Flows </vt:lpstr>
      <vt:lpstr>Exhibit 1.5: Classification Scheme for  Statement of Cash Flows </vt:lpstr>
      <vt:lpstr>LO 1-9: Close revenue, expense, and dividend accounts. </vt:lpstr>
      <vt:lpstr>The Closing Process</vt:lpstr>
      <vt:lpstr>Temporary and Permanent Accounts</vt:lpstr>
      <vt:lpstr>LO 1-10: Record business events using a horizontal financial statements model. </vt:lpstr>
      <vt:lpstr>Horizontal Financial Statements Model</vt:lpstr>
      <vt:lpstr>Real World Financial Reports</vt:lpstr>
      <vt:lpstr>Annual Reports</vt:lpstr>
      <vt:lpstr>Special Terms in Real-World Reports</vt:lpstr>
      <vt:lpstr>End of Chapter 1</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luann</dc:creator>
  <cp:lastModifiedBy>Colton Gigot</cp:lastModifiedBy>
  <cp:revision>342</cp:revision>
  <cp:lastPrinted>1601-01-01T00:00:00Z</cp:lastPrinted>
  <dcterms:created xsi:type="dcterms:W3CDTF">1601-01-01T00:00:00Z</dcterms:created>
  <dcterms:modified xsi:type="dcterms:W3CDTF">2017-12-07T14:46:19Z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