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4.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7.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heme/theme10.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embeddings/oleObject1.bin" ContentType="application/vnd.openxmlformats-officedocument.oleObject"/>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2.bin" ContentType="application/vnd.openxmlformats-officedocument.oleObject"/>
  <Override PartName="/ppt/notesSlides/notesSlide19.xml" ContentType="application/vnd.openxmlformats-officedocument.presentationml.notesSlide+xml"/>
  <Override PartName="/ppt/embeddings/oleObject3.bin" ContentType="application/vnd.openxmlformats-officedocument.oleObject"/>
  <Override PartName="/ppt/notesSlides/notesSlide20.xml" ContentType="application/vnd.openxmlformats-officedocument.presentationml.notesSlide+xml"/>
  <Override PartName="/ppt/embeddings/oleObject4.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embeddings/oleObject5.bin" ContentType="application/vnd.openxmlformats-officedocument.oleObject"/>
  <Override PartName="/ppt/notesSlides/notesSlide24.xml" ContentType="application/vnd.openxmlformats-officedocument.presentationml.notesSlide+xml"/>
  <Override PartName="/ppt/notesSlides/notesSlide25.xml" ContentType="application/vnd.openxmlformats-officedocument.presentationml.notesSlide+xml"/>
  <Override PartName="/ppt/embeddings/oleObject6.bin" ContentType="application/vnd.openxmlformats-officedocument.oleObject"/>
  <Override PartName="/ppt/embeddings/oleObject7.bin" ContentType="application/vnd.openxmlformats-officedocument.oleObject"/>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71" r:id="rId1"/>
    <p:sldMasterId id="2147483686" r:id="rId2"/>
    <p:sldMasterId id="2147483696" r:id="rId3"/>
    <p:sldMasterId id="2147483710" r:id="rId4"/>
    <p:sldMasterId id="2147483722" r:id="rId5"/>
    <p:sldMasterId id="2147483727" r:id="rId6"/>
    <p:sldMasterId id="2147483732" r:id="rId7"/>
    <p:sldMasterId id="2147483735" r:id="rId8"/>
  </p:sldMasterIdLst>
  <p:notesMasterIdLst>
    <p:notesMasterId r:id="rId53"/>
  </p:notesMasterIdLst>
  <p:handoutMasterIdLst>
    <p:handoutMasterId r:id="rId54"/>
  </p:handoutMasterIdLst>
  <p:sldIdLst>
    <p:sldId id="377" r:id="rId9"/>
    <p:sldId id="310" r:id="rId10"/>
    <p:sldId id="423" r:id="rId11"/>
    <p:sldId id="502" r:id="rId12"/>
    <p:sldId id="442" r:id="rId13"/>
    <p:sldId id="503" r:id="rId14"/>
    <p:sldId id="443" r:id="rId15"/>
    <p:sldId id="504" r:id="rId16"/>
    <p:sldId id="444" r:id="rId17"/>
    <p:sldId id="445" r:id="rId18"/>
    <p:sldId id="505" r:id="rId19"/>
    <p:sldId id="446" r:id="rId20"/>
    <p:sldId id="447" r:id="rId21"/>
    <p:sldId id="448" r:id="rId22"/>
    <p:sldId id="449" r:id="rId23"/>
    <p:sldId id="450" r:id="rId24"/>
    <p:sldId id="451" r:id="rId25"/>
    <p:sldId id="452" r:id="rId26"/>
    <p:sldId id="453" r:id="rId27"/>
    <p:sldId id="454" r:id="rId28"/>
    <p:sldId id="455" r:id="rId29"/>
    <p:sldId id="311" r:id="rId30"/>
    <p:sldId id="456" r:id="rId31"/>
    <p:sldId id="457" r:id="rId32"/>
    <p:sldId id="460" r:id="rId33"/>
    <p:sldId id="461" r:id="rId34"/>
    <p:sldId id="506" r:id="rId35"/>
    <p:sldId id="462" r:id="rId36"/>
    <p:sldId id="463" r:id="rId37"/>
    <p:sldId id="467" r:id="rId38"/>
    <p:sldId id="459" r:id="rId39"/>
    <p:sldId id="464" r:id="rId40"/>
    <p:sldId id="312" r:id="rId41"/>
    <p:sldId id="466" r:id="rId42"/>
    <p:sldId id="468" r:id="rId43"/>
    <p:sldId id="465" r:id="rId44"/>
    <p:sldId id="469" r:id="rId45"/>
    <p:sldId id="470" r:id="rId46"/>
    <p:sldId id="471" r:id="rId47"/>
    <p:sldId id="458" r:id="rId48"/>
    <p:sldId id="472" r:id="rId49"/>
    <p:sldId id="507" r:id="rId50"/>
    <p:sldId id="473" r:id="rId51"/>
    <p:sldId id="427" r:id="rId5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lly" initials="" lastIdx="1" clrIdx="0"/>
  <p:cmAuthor id="1" name="Molly Brown" initials="" lastIdx="3" clrIdx="1"/>
  <p:cmAuthor id="2" name="Andries, Danielle" initials="" lastIdx="1" clrIdx="2"/>
  <p:cmAuthor id="3" name="Ilene" initials="ILP" lastIdx="17" clrIdx="3"/>
  <p:cmAuthor id="4" name="Brown, Molly G - brownmg" initials="BMG-b" lastIdx="1" clrIdx="4">
    <p:extLst/>
  </p:cmAuthor>
  <p:cmAuthor id="5" name="Molly Brown" initials="MB" lastIdx="17" clrIdx="5">
    <p:extLst/>
  </p:cmAuthor>
  <p:cmAuthor id="6" name="Helen Roybark" initials="HR" lastIdx="13" clrIdx="6">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3CBA"/>
    <a:srgbClr val="6B6BCF"/>
    <a:srgbClr val="C9F1FF"/>
    <a:srgbClr val="8BE1FF"/>
    <a:srgbClr val="33CCFF"/>
    <a:srgbClr val="0099CC"/>
    <a:srgbClr val="00B853"/>
    <a:srgbClr val="006AB2"/>
    <a:srgbClr val="FFFF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3" autoAdjust="0"/>
    <p:restoredTop sz="88889" autoAdjust="0"/>
  </p:normalViewPr>
  <p:slideViewPr>
    <p:cSldViewPr>
      <p:cViewPr>
        <p:scale>
          <a:sx n="100" d="100"/>
          <a:sy n="100" d="100"/>
        </p:scale>
        <p:origin x="-1144" y="-80"/>
      </p:cViewPr>
      <p:guideLst>
        <p:guide orient="horz" pos="2160"/>
        <p:guide pos="2880"/>
      </p:guideLst>
    </p:cSldViewPr>
  </p:slideViewPr>
  <p:outlineViewPr>
    <p:cViewPr>
      <p:scale>
        <a:sx n="33" d="100"/>
        <a:sy n="33" d="100"/>
      </p:scale>
      <p:origin x="0" y="-684"/>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5" d="100"/>
          <a:sy n="65" d="100"/>
        </p:scale>
        <p:origin x="-3264"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4" Type="http://schemas.openxmlformats.org/officeDocument/2006/relationships/slide" Target="slides/slide6.xml"/><Relationship Id="rId15" Type="http://schemas.openxmlformats.org/officeDocument/2006/relationships/slide" Target="slides/slide7.xml"/><Relationship Id="rId16" Type="http://schemas.openxmlformats.org/officeDocument/2006/relationships/slide" Target="slides/slide8.xml"/><Relationship Id="rId17" Type="http://schemas.openxmlformats.org/officeDocument/2006/relationships/slide" Target="slides/slide9.xml"/><Relationship Id="rId18" Type="http://schemas.openxmlformats.org/officeDocument/2006/relationships/slide" Target="slides/slide10.xml"/><Relationship Id="rId19" Type="http://schemas.openxmlformats.org/officeDocument/2006/relationships/slide" Target="slides/slide11.xml"/><Relationship Id="rId50" Type="http://schemas.openxmlformats.org/officeDocument/2006/relationships/slide" Target="slides/slide42.xml"/><Relationship Id="rId51" Type="http://schemas.openxmlformats.org/officeDocument/2006/relationships/slide" Target="slides/slide43.xml"/><Relationship Id="rId52" Type="http://schemas.openxmlformats.org/officeDocument/2006/relationships/slide" Target="slides/slide44.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interSettings" Target="printerSettings/printerSettings1.bin"/><Relationship Id="rId56" Type="http://schemas.openxmlformats.org/officeDocument/2006/relationships/commentAuthors" Target="commentAuthors.xml"/><Relationship Id="rId57" Type="http://schemas.openxmlformats.org/officeDocument/2006/relationships/presProps" Target="presProps.xml"/><Relationship Id="rId58" Type="http://schemas.openxmlformats.org/officeDocument/2006/relationships/viewProps" Target="viewProps.xml"/><Relationship Id="rId59" Type="http://schemas.openxmlformats.org/officeDocument/2006/relationships/theme" Target="theme/theme1.xml"/><Relationship Id="rId40" Type="http://schemas.openxmlformats.org/officeDocument/2006/relationships/slide" Target="slides/slide32.xml"/><Relationship Id="rId41" Type="http://schemas.openxmlformats.org/officeDocument/2006/relationships/slide" Target="slides/slide33.xml"/><Relationship Id="rId42" Type="http://schemas.openxmlformats.org/officeDocument/2006/relationships/slide" Target="slides/slide34.xml"/><Relationship Id="rId43" Type="http://schemas.openxmlformats.org/officeDocument/2006/relationships/slide" Target="slides/slide35.xml"/><Relationship Id="rId44" Type="http://schemas.openxmlformats.org/officeDocument/2006/relationships/slide" Target="slides/slide36.xml"/><Relationship Id="rId45" Type="http://schemas.openxmlformats.org/officeDocument/2006/relationships/slide" Target="slides/slide37.xml"/><Relationship Id="rId46" Type="http://schemas.openxmlformats.org/officeDocument/2006/relationships/slide" Target="slides/slide38.xml"/><Relationship Id="rId47" Type="http://schemas.openxmlformats.org/officeDocument/2006/relationships/slide" Target="slides/slide39.xml"/><Relationship Id="rId48" Type="http://schemas.openxmlformats.org/officeDocument/2006/relationships/slide" Target="slides/slide40.xml"/><Relationship Id="rId49" Type="http://schemas.openxmlformats.org/officeDocument/2006/relationships/slide" Target="slides/slide41.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 Target="slides/slide1.xml"/><Relationship Id="rId30" Type="http://schemas.openxmlformats.org/officeDocument/2006/relationships/slide" Target="slides/slide22.xml"/><Relationship Id="rId31" Type="http://schemas.openxmlformats.org/officeDocument/2006/relationships/slide" Target="slides/slide23.xml"/><Relationship Id="rId32" Type="http://schemas.openxmlformats.org/officeDocument/2006/relationships/slide" Target="slides/slide24.xml"/><Relationship Id="rId33" Type="http://schemas.openxmlformats.org/officeDocument/2006/relationships/slide" Target="slides/slide25.xml"/><Relationship Id="rId34" Type="http://schemas.openxmlformats.org/officeDocument/2006/relationships/slide" Target="slides/slide26.xml"/><Relationship Id="rId35" Type="http://schemas.openxmlformats.org/officeDocument/2006/relationships/slide" Target="slides/slide27.xml"/><Relationship Id="rId36" Type="http://schemas.openxmlformats.org/officeDocument/2006/relationships/slide" Target="slides/slide28.xml"/><Relationship Id="rId37" Type="http://schemas.openxmlformats.org/officeDocument/2006/relationships/slide" Target="slides/slide29.xml"/><Relationship Id="rId38" Type="http://schemas.openxmlformats.org/officeDocument/2006/relationships/slide" Target="slides/slide30.xml"/><Relationship Id="rId39" Type="http://schemas.openxmlformats.org/officeDocument/2006/relationships/slide" Target="slides/slide31.xml"/><Relationship Id="rId20" Type="http://schemas.openxmlformats.org/officeDocument/2006/relationships/slide" Target="slides/slide12.xml"/><Relationship Id="rId21" Type="http://schemas.openxmlformats.org/officeDocument/2006/relationships/slide" Target="slides/slide13.xml"/><Relationship Id="rId22" Type="http://schemas.openxmlformats.org/officeDocument/2006/relationships/slide" Target="slides/slide14.xml"/><Relationship Id="rId23" Type="http://schemas.openxmlformats.org/officeDocument/2006/relationships/slide" Target="slides/slide15.xml"/><Relationship Id="rId24" Type="http://schemas.openxmlformats.org/officeDocument/2006/relationships/slide" Target="slides/slide16.xml"/><Relationship Id="rId25" Type="http://schemas.openxmlformats.org/officeDocument/2006/relationships/slide" Target="slides/slide17.xml"/><Relationship Id="rId26" Type="http://schemas.openxmlformats.org/officeDocument/2006/relationships/slide" Target="slides/slide18.xml"/><Relationship Id="rId27" Type="http://schemas.openxmlformats.org/officeDocument/2006/relationships/slide" Target="slides/slide19.xml"/><Relationship Id="rId28" Type="http://schemas.openxmlformats.org/officeDocument/2006/relationships/slide" Target="slides/slide20.xml"/><Relationship Id="rId29" Type="http://schemas.openxmlformats.org/officeDocument/2006/relationships/slide" Target="slides/slide21.xml"/><Relationship Id="rId60" Type="http://schemas.openxmlformats.org/officeDocument/2006/relationships/tableStyles" Target="tableStyles.xml"/><Relationship Id="rId61" Type="http://schemas.microsoft.com/office/2015/10/relationships/revisionInfo" Target="revisionInfo.xml"/><Relationship Id="rId10" Type="http://schemas.openxmlformats.org/officeDocument/2006/relationships/slide" Target="slides/slide2.xml"/><Relationship Id="rId11" Type="http://schemas.openxmlformats.org/officeDocument/2006/relationships/slide" Target="slides/slide3.xml"/><Relationship Id="rId12"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1.emf"/><Relationship Id="rId2"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0.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BE8E5216-85D9-442A-88E6-16490409B404}" type="datetimeFigureOut">
              <a:rPr lang="en-US"/>
              <a:pPr>
                <a:defRPr/>
              </a:pPr>
              <a:t>12/7/17</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3D198E90-F9AA-451E-A8B0-2EAB18904728}" type="slidenum">
              <a:rPr lang="en-US"/>
              <a:pPr>
                <a:defRPr/>
              </a:pPr>
              <a:t>‹#›</a:t>
            </a:fld>
            <a:endParaRPr lang="en-US" dirty="0"/>
          </a:p>
        </p:txBody>
      </p:sp>
    </p:spTree>
    <p:extLst>
      <p:ext uri="{BB962C8B-B14F-4D97-AF65-F5344CB8AC3E}">
        <p14:creationId xmlns:p14="http://schemas.microsoft.com/office/powerpoint/2010/main" val="41872407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024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mn-cs"/>
              </a:defRPr>
            </a:lvl1pPr>
          </a:lstStyle>
          <a:p>
            <a:pPr>
              <a:defRPr/>
            </a:pPr>
            <a:endParaRPr lang="en-US" dirty="0"/>
          </a:p>
        </p:txBody>
      </p:sp>
      <p:sp>
        <p:nvSpPr>
          <p:cNvPr id="870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024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mn-cs"/>
              </a:defRPr>
            </a:lvl1pPr>
          </a:lstStyle>
          <a:p>
            <a:pPr>
              <a:defRPr/>
            </a:pPr>
            <a:endParaRPr lang="en-US" dirty="0"/>
          </a:p>
        </p:txBody>
      </p:sp>
      <p:sp>
        <p:nvSpPr>
          <p:cNvPr id="1024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cs typeface="+mn-cs"/>
              </a:defRPr>
            </a:lvl1pPr>
          </a:lstStyle>
          <a:p>
            <a:pPr>
              <a:defRPr/>
            </a:pPr>
            <a:fld id="{77CA0635-1772-4472-ADFE-4545D41254CF}" type="slidenum">
              <a:rPr lang="en-US"/>
              <a:pPr>
                <a:defRPr/>
              </a:pPr>
              <a:t>‹#›</a:t>
            </a:fld>
            <a:endParaRPr lang="en-US" dirty="0"/>
          </a:p>
        </p:txBody>
      </p:sp>
    </p:spTree>
    <p:extLst>
      <p:ext uri="{BB962C8B-B14F-4D97-AF65-F5344CB8AC3E}">
        <p14:creationId xmlns:p14="http://schemas.microsoft.com/office/powerpoint/2010/main" val="316404197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In this chapter, we will introduce four inventory cost flow methods.   </a:t>
            </a: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0</a:t>
            </a:fld>
            <a:endParaRPr lang="en-US" dirty="0"/>
          </a:p>
        </p:txBody>
      </p:sp>
    </p:spTree>
    <p:extLst>
      <p:ext uri="{BB962C8B-B14F-4D97-AF65-F5344CB8AC3E}">
        <p14:creationId xmlns:p14="http://schemas.microsoft.com/office/powerpoint/2010/main" val="3553379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62A6FC9-4F27-49CF-BC6B-16E9D24EC4B3}" type="slidenum">
              <a:rPr lang="en-US" smtClean="0">
                <a:cs typeface="Arial" charset="0"/>
              </a:rPr>
              <a:pPr/>
              <a:t>9</a:t>
            </a:fld>
            <a:endParaRPr lang="en-US" dirty="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p:spPr>
        <p:txBody>
          <a:bodyPr/>
          <a:lstStyle/>
          <a:p>
            <a:pPr eaLnBrk="1" hangingPunct="1">
              <a:spcBef>
                <a:spcPct val="50000"/>
              </a:spcBef>
            </a:pPr>
            <a:r>
              <a:rPr lang="en-US" dirty="0">
                <a:latin typeface="Tahoma" pitchFamily="34" charset="0"/>
              </a:rPr>
              <a:t>The </a:t>
            </a:r>
            <a:r>
              <a:rPr lang="en-US" dirty="0" smtClean="0">
                <a:latin typeface="Tahoma" pitchFamily="34" charset="0"/>
              </a:rPr>
              <a:t>weighted-average </a:t>
            </a:r>
            <a:r>
              <a:rPr lang="en-US" dirty="0">
                <a:latin typeface="Tahoma" pitchFamily="34" charset="0"/>
              </a:rPr>
              <a:t>cost flow method assigns the average cost of the items available to </a:t>
            </a:r>
            <a:r>
              <a:rPr lang="en-US" dirty="0" smtClean="0">
                <a:latin typeface="Tahoma" pitchFamily="34" charset="0"/>
              </a:rPr>
              <a:t>cost </a:t>
            </a:r>
            <a:r>
              <a:rPr lang="en-US" dirty="0">
                <a:latin typeface="Tahoma" pitchFamily="34" charset="0"/>
              </a:rPr>
              <a:t>of </a:t>
            </a:r>
            <a:r>
              <a:rPr lang="en-US" dirty="0" smtClean="0">
                <a:latin typeface="Tahoma" pitchFamily="34" charset="0"/>
              </a:rPr>
              <a:t>goods </a:t>
            </a:r>
            <a:r>
              <a:rPr lang="en-US" dirty="0">
                <a:latin typeface="Tahoma" pitchFamily="34" charset="0"/>
              </a:rPr>
              <a:t>s</a:t>
            </a:r>
            <a:r>
              <a:rPr lang="en-US" dirty="0" smtClean="0">
                <a:latin typeface="Tahoma" pitchFamily="34" charset="0"/>
              </a:rPr>
              <a:t>old</a:t>
            </a:r>
            <a:r>
              <a:rPr lang="en-US" dirty="0">
                <a:latin typeface="Tahoma" pitchFamily="34" charset="0"/>
              </a:rPr>
              <a:t>.</a:t>
            </a:r>
          </a:p>
          <a:p>
            <a:pPr eaLnBrk="1" hangingPunct="1"/>
            <a:endParaRPr lang="en-US" dirty="0"/>
          </a:p>
          <a:p>
            <a:pPr eaLnBrk="1" hangingPunct="1"/>
            <a:endParaRPr lang="en-US" dirty="0"/>
          </a:p>
        </p:txBody>
      </p:sp>
    </p:spTree>
    <p:extLst>
      <p:ext uri="{BB962C8B-B14F-4D97-AF65-F5344CB8AC3E}">
        <p14:creationId xmlns:p14="http://schemas.microsoft.com/office/powerpoint/2010/main" val="678979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itchFamily="34" charset="0"/>
              </a:rPr>
              <a:t>Assume TMBC Company purchased two identical inventory items: the first for $100 and the second for $110.</a:t>
            </a:r>
          </a:p>
          <a:p>
            <a:pPr eaLnBrk="1" hangingPunct="1"/>
            <a:endParaRPr lang="en-US" dirty="0">
              <a:latin typeface="Tahoma" pitchFamily="34" charset="0"/>
            </a:endParaRPr>
          </a:p>
          <a:p>
            <a:pPr eaLnBrk="1" hangingPunct="1">
              <a:spcBef>
                <a:spcPct val="50000"/>
              </a:spcBef>
            </a:pPr>
            <a:r>
              <a:rPr lang="en-US" dirty="0">
                <a:latin typeface="Tahoma" pitchFamily="34" charset="0"/>
              </a:rPr>
              <a:t>Using weighted average, the cost assigned to the first item sold would be $105 (the average cost). </a:t>
            </a:r>
            <a:r>
              <a:rPr lang="en-US" dirty="0" smtClean="0">
                <a:latin typeface="Tahoma" pitchFamily="34" charset="0"/>
              </a:rPr>
              <a:t>The </a:t>
            </a:r>
            <a:r>
              <a:rPr lang="en-US" dirty="0">
                <a:latin typeface="Tahoma" pitchFamily="34" charset="0"/>
              </a:rPr>
              <a:t>average cost is determined by taking the total cost of the inventory available and dividing it by the total number of units available.</a:t>
            </a:r>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10</a:t>
            </a:fld>
            <a:endParaRPr lang="en-US" dirty="0"/>
          </a:p>
        </p:txBody>
      </p:sp>
    </p:spTree>
    <p:extLst>
      <p:ext uri="{BB962C8B-B14F-4D97-AF65-F5344CB8AC3E}">
        <p14:creationId xmlns:p14="http://schemas.microsoft.com/office/powerpoint/2010/main" val="24316570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Tahoma" pitchFamily="34" charset="0"/>
              </a:rPr>
              <a:t>Our discussions about inventory cost flow methods pertain to the flow of costs through the accounting records, not the actual physical flow of goods.</a:t>
            </a:r>
            <a:br>
              <a:rPr lang="en-US" dirty="0">
                <a:latin typeface="Tahoma" pitchFamily="34" charset="0"/>
              </a:rPr>
            </a:br>
            <a:endParaRPr lang="en-US" dirty="0">
              <a:latin typeface="Tahoma" pitchFamily="34" charset="0"/>
            </a:endParaRPr>
          </a:p>
          <a:p>
            <a:pPr eaLnBrk="1" hangingPunct="1">
              <a:spcBef>
                <a:spcPct val="0"/>
              </a:spcBef>
            </a:pPr>
            <a:r>
              <a:rPr lang="en-US" dirty="0">
                <a:latin typeface="Tahoma" pitchFamily="34" charset="0"/>
              </a:rPr>
              <a:t>Cost flows can be done on a different basis than physical flow.</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11</a:t>
            </a:fld>
            <a:endParaRPr lang="en-US" dirty="0"/>
          </a:p>
        </p:txBody>
      </p:sp>
    </p:spTree>
    <p:extLst>
      <p:ext uri="{BB962C8B-B14F-4D97-AF65-F5344CB8AC3E}">
        <p14:creationId xmlns:p14="http://schemas.microsoft.com/office/powerpoint/2010/main" val="37392923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12</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itchFamily="34" charset="0"/>
              </a:rPr>
              <a:t>Take a minute and review this graphic. </a:t>
            </a:r>
            <a:r>
              <a:rPr lang="en-US" dirty="0" smtClean="0">
                <a:latin typeface="Tahoma" pitchFamily="34" charset="0"/>
              </a:rPr>
              <a:t>The </a:t>
            </a:r>
            <a:r>
              <a:rPr lang="en-US" dirty="0">
                <a:latin typeface="Tahoma" pitchFamily="34" charset="0"/>
              </a:rPr>
              <a:t>cost flow method a company uses can significantly affect the gross margin reported in the income statement.</a:t>
            </a:r>
          </a:p>
        </p:txBody>
      </p:sp>
    </p:spTree>
    <p:extLst>
      <p:ext uri="{BB962C8B-B14F-4D97-AF65-F5344CB8AC3E}">
        <p14:creationId xmlns:p14="http://schemas.microsoft.com/office/powerpoint/2010/main" val="28259925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13</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spcBef>
                <a:spcPct val="50000"/>
              </a:spcBef>
            </a:pPr>
            <a:r>
              <a:rPr lang="en-US" dirty="0">
                <a:latin typeface="Tahoma" pitchFamily="34" charset="0"/>
              </a:rPr>
              <a:t>Since total product costs are allocated between costs of goods sold and ending inventory, the cost flow method used affects its balance sheet as well.</a:t>
            </a:r>
          </a:p>
        </p:txBody>
      </p:sp>
    </p:spTree>
    <p:extLst>
      <p:ext uri="{BB962C8B-B14F-4D97-AF65-F5344CB8AC3E}">
        <p14:creationId xmlns:p14="http://schemas.microsoft.com/office/powerpoint/2010/main" val="34650685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14</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This exhibit illustrates the relative use of the different cost flow methods among companies in the United States.</a:t>
            </a:r>
          </a:p>
          <a:p>
            <a:pPr eaLnBrk="1" hangingPunct="1"/>
            <a:endParaRPr lang="en-US" dirty="0"/>
          </a:p>
        </p:txBody>
      </p:sp>
    </p:spTree>
    <p:extLst>
      <p:ext uri="{BB962C8B-B14F-4D97-AF65-F5344CB8AC3E}">
        <p14:creationId xmlns:p14="http://schemas.microsoft.com/office/powerpoint/2010/main" val="3967826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15</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We will use the data listed here for The Mountain Bike Company to illustrate the different inventory cost flow methods</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Take a minute and review these data</a:t>
            </a:r>
            <a:r>
              <a:rPr lang="en-US" dirty="0" smtClean="0">
                <a:latin typeface="Tahoma" panose="020B0604030504040204" pitchFamily="34" charset="0"/>
                <a:ea typeface="Tahoma" panose="020B0604030504040204" pitchFamily="34" charset="0"/>
                <a:cs typeface="Tahoma" panose="020B0604030504040204" pitchFamily="34" charset="0"/>
              </a:rPr>
              <a:t>.</a:t>
            </a: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endParaRPr lang="en-US" dirty="0"/>
          </a:p>
        </p:txBody>
      </p:sp>
    </p:spTree>
    <p:extLst>
      <p:ext uri="{BB962C8B-B14F-4D97-AF65-F5344CB8AC3E}">
        <p14:creationId xmlns:p14="http://schemas.microsoft.com/office/powerpoint/2010/main" val="18189379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16</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The cost of goods available for sale must be allocated between the cost of goods sold and the ending inventory. </a:t>
            </a:r>
            <a:r>
              <a:rPr lang="en-US" dirty="0" smtClean="0">
                <a:latin typeface="Tahoma" panose="020B0604030504040204" pitchFamily="34" charset="0"/>
                <a:ea typeface="Tahoma" panose="020B0604030504040204" pitchFamily="34" charset="0"/>
                <a:cs typeface="Tahoma" panose="020B0604030504040204" pitchFamily="34" charset="0"/>
              </a:rPr>
              <a:t>We </a:t>
            </a:r>
            <a:r>
              <a:rPr lang="en-US" dirty="0">
                <a:latin typeface="Tahoma" panose="020B0604030504040204" pitchFamily="34" charset="0"/>
                <a:ea typeface="Tahoma" panose="020B0604030504040204" pitchFamily="34" charset="0"/>
                <a:cs typeface="Tahoma" panose="020B0604030504040204" pitchFamily="34" charset="0"/>
              </a:rPr>
              <a:t>will illustrate this allocation using FIFO, LIFO, and weighted average.</a:t>
            </a:r>
          </a:p>
          <a:p>
            <a:pPr eaLnBrk="1" hangingPunct="1"/>
            <a:endParaRPr lang="en-US" dirty="0"/>
          </a:p>
        </p:txBody>
      </p:sp>
    </p:spTree>
    <p:extLst>
      <p:ext uri="{BB962C8B-B14F-4D97-AF65-F5344CB8AC3E}">
        <p14:creationId xmlns:p14="http://schemas.microsoft.com/office/powerpoint/2010/main" val="2403923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17</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To calculate cost of goods sold using first-in, first-out, start by using up the oldest layer of inventory, in this case beginning inventory. </a:t>
            </a:r>
            <a:r>
              <a:rPr lang="en-US" dirty="0" smtClean="0">
                <a:latin typeface="Tahoma" panose="020B0604030504040204" pitchFamily="34" charset="0"/>
                <a:ea typeface="Tahoma" panose="020B0604030504040204" pitchFamily="34" charset="0"/>
                <a:cs typeface="Tahoma" panose="020B0604030504040204" pitchFamily="34" charset="0"/>
              </a:rPr>
              <a:t>Continue </a:t>
            </a:r>
            <a:r>
              <a:rPr lang="en-US" dirty="0">
                <a:latin typeface="Tahoma" panose="020B0604030504040204" pitchFamily="34" charset="0"/>
                <a:ea typeface="Tahoma" panose="020B0604030504040204" pitchFamily="34" charset="0"/>
                <a:cs typeface="Tahoma" panose="020B0604030504040204" pitchFamily="34" charset="0"/>
              </a:rPr>
              <a:t>adding inventory layers from the first purchase, and then from the second purchase until the total number of bikes is equal to the number sold. </a:t>
            </a:r>
            <a:r>
              <a:rPr lang="en-US" dirty="0" smtClean="0">
                <a:latin typeface="Tahoma" panose="020B0604030504040204" pitchFamily="34" charset="0"/>
                <a:ea typeface="Tahoma" panose="020B0604030504040204" pitchFamily="34" charset="0"/>
                <a:cs typeface="Tahoma" panose="020B0604030504040204" pitchFamily="34" charset="0"/>
              </a:rPr>
              <a:t>Using </a:t>
            </a:r>
            <a:r>
              <a:rPr lang="en-US" dirty="0">
                <a:latin typeface="Tahoma" panose="020B0604030504040204" pitchFamily="34" charset="0"/>
                <a:ea typeface="Tahoma" panose="020B0604030504040204" pitchFamily="34" charset="0"/>
                <a:cs typeface="Tahoma" panose="020B0604030504040204" pitchFamily="34" charset="0"/>
              </a:rPr>
              <a:t>first-in, first-out, the cost of goods sold for the period would be $9,650. </a:t>
            </a:r>
            <a:r>
              <a:rPr lang="en-US" dirty="0" smtClean="0">
                <a:latin typeface="Tahoma" panose="020B0604030504040204" pitchFamily="34" charset="0"/>
                <a:ea typeface="Tahoma" panose="020B0604030504040204" pitchFamily="34" charset="0"/>
                <a:cs typeface="Tahoma" panose="020B0604030504040204" pitchFamily="34" charset="0"/>
              </a:rPr>
              <a:t>Remember</a:t>
            </a:r>
            <a:r>
              <a:rPr lang="en-US" dirty="0">
                <a:latin typeface="Tahoma" panose="020B0604030504040204" pitchFamily="34" charset="0"/>
                <a:ea typeface="Tahoma" panose="020B0604030504040204" pitchFamily="34" charset="0"/>
                <a:cs typeface="Tahoma" panose="020B0604030504040204" pitchFamily="34" charset="0"/>
              </a:rPr>
              <a:t>, cost of goods sold is an expense </a:t>
            </a:r>
            <a:r>
              <a:rPr lang="en-US" dirty="0" smtClean="0">
                <a:latin typeface="Tahoma" panose="020B0604030504040204" pitchFamily="34" charset="0"/>
                <a:ea typeface="Tahoma" panose="020B0604030504040204" pitchFamily="34" charset="0"/>
                <a:cs typeface="Tahoma" panose="020B0604030504040204" pitchFamily="34" charset="0"/>
              </a:rPr>
              <a:t>and</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therefore</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decreases </a:t>
            </a:r>
            <a:r>
              <a:rPr lang="en-US" dirty="0">
                <a:latin typeface="Tahoma" panose="020B0604030504040204" pitchFamily="34" charset="0"/>
                <a:ea typeface="Tahoma" panose="020B0604030504040204" pitchFamily="34" charset="0"/>
                <a:cs typeface="Tahoma" panose="020B0604030504040204" pitchFamily="34" charset="0"/>
              </a:rPr>
              <a:t>net income.</a:t>
            </a:r>
          </a:p>
          <a:p>
            <a:pPr eaLnBrk="1" hangingPunct="1"/>
            <a:endParaRPr lang="en-US" dirty="0"/>
          </a:p>
        </p:txBody>
      </p:sp>
    </p:spTree>
    <p:extLst>
      <p:ext uri="{BB962C8B-B14F-4D97-AF65-F5344CB8AC3E}">
        <p14:creationId xmlns:p14="http://schemas.microsoft.com/office/powerpoint/2010/main" val="10047169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18</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To calculate cost of goods sold using last-in, first-out, start by using up the newest layer of inventory, from the second purchase, and continue using up layers until the total number of bikes equals the number sold. </a:t>
            </a:r>
            <a:r>
              <a:rPr lang="en-US" dirty="0" smtClean="0">
                <a:latin typeface="Tahoma" panose="020B0604030504040204" pitchFamily="34" charset="0"/>
                <a:ea typeface="Tahoma" panose="020B0604030504040204" pitchFamily="34" charset="0"/>
                <a:cs typeface="Tahoma" panose="020B0604030504040204" pitchFamily="34" charset="0"/>
              </a:rPr>
              <a:t>Using </a:t>
            </a:r>
            <a:r>
              <a:rPr lang="en-US" dirty="0">
                <a:latin typeface="Tahoma" panose="020B0604030504040204" pitchFamily="34" charset="0"/>
                <a:ea typeface="Tahoma" panose="020B0604030504040204" pitchFamily="34" charset="0"/>
                <a:cs typeface="Tahoma" panose="020B0604030504040204" pitchFamily="34" charset="0"/>
              </a:rPr>
              <a:t>last-in, first-out, the cost of goods sold for the period would be $10,210.</a:t>
            </a:r>
          </a:p>
          <a:p>
            <a:pPr eaLnBrk="1" hangingPunct="1"/>
            <a:endParaRPr lang="en-US" dirty="0"/>
          </a:p>
        </p:txBody>
      </p:sp>
    </p:spTree>
    <p:extLst>
      <p:ext uri="{BB962C8B-B14F-4D97-AF65-F5344CB8AC3E}">
        <p14:creationId xmlns:p14="http://schemas.microsoft.com/office/powerpoint/2010/main" val="378766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1</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Tahoma" panose="020B0604030504040204" pitchFamily="34" charset="0"/>
                <a:ea typeface="Tahoma" panose="020B0604030504040204" pitchFamily="34" charset="0"/>
                <a:cs typeface="Tahoma" panose="020B0604030504040204" pitchFamily="34" charset="0"/>
              </a:rPr>
              <a:t>Learning Objective 5-1: </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Determine the amount of cost of goods sold and ending inventory using the specific identification, FIFO, LIFO, and </a:t>
            </a:r>
            <a:r>
              <a:rPr lang="en-US" dirty="0" smtClean="0">
                <a:solidFill>
                  <a:schemeClr val="tx2"/>
                </a:solidFill>
                <a:latin typeface="Tahoma" panose="020B0604030504040204" pitchFamily="34" charset="0"/>
                <a:ea typeface="Tahoma" panose="020B0604030504040204" pitchFamily="34" charset="0"/>
                <a:cs typeface="Tahoma" panose="020B0604030504040204" pitchFamily="34" charset="0"/>
              </a:rPr>
              <a:t>weighted-average </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cost flow methods.</a:t>
            </a:r>
          </a:p>
          <a:p>
            <a:pPr eaLnBrk="1" hangingPunct="1"/>
            <a:endParaRPr lang="en-US" dirty="0"/>
          </a:p>
        </p:txBody>
      </p:sp>
    </p:spTree>
    <p:extLst>
      <p:ext uri="{BB962C8B-B14F-4D97-AF65-F5344CB8AC3E}">
        <p14:creationId xmlns:p14="http://schemas.microsoft.com/office/powerpoint/2010/main" val="38060013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7"/>
          <p:cNvSpPr>
            <a:spLocks noGrp="1" noChangeArrowheads="1"/>
          </p:cNvSpPr>
          <p:nvPr>
            <p:ph type="sldNum" sz="quarter" idx="5"/>
          </p:nvPr>
        </p:nvSpPr>
        <p:spPr>
          <a:noFill/>
        </p:spPr>
        <p:txBody>
          <a:bodyPr/>
          <a:lstStyle/>
          <a:p>
            <a:fld id="{B8C5099C-AF51-4F68-9C43-EBC8570D1343}" type="slidenum">
              <a:rPr lang="en-US" smtClean="0">
                <a:cs typeface="Arial" charset="0"/>
              </a:rPr>
              <a:pPr/>
              <a:t>19</a:t>
            </a:fld>
            <a:endParaRPr lang="en-US" dirty="0">
              <a:cs typeface="Arial" charset="0"/>
            </a:endParaRPr>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To calculate cost of goods sold using weighted average, first determine the weighted average cost per bike by dividing the total cost of all bikes, cost of goods available for sale, by the total number of bikes. </a:t>
            </a:r>
            <a:r>
              <a:rPr lang="en-US" dirty="0" smtClean="0">
                <a:latin typeface="Tahoma" panose="020B0604030504040204" pitchFamily="34" charset="0"/>
                <a:ea typeface="Tahoma" panose="020B0604030504040204" pitchFamily="34" charset="0"/>
                <a:cs typeface="Tahoma" panose="020B0604030504040204" pitchFamily="34" charset="0"/>
              </a:rPr>
              <a:t>At </a:t>
            </a:r>
            <a:r>
              <a:rPr lang="en-US" dirty="0">
                <a:latin typeface="Tahoma" panose="020B0604030504040204" pitchFamily="34" charset="0"/>
                <a:ea typeface="Tahoma" panose="020B0604030504040204" pitchFamily="34" charset="0"/>
                <a:cs typeface="Tahoma" panose="020B0604030504040204" pitchFamily="34" charset="0"/>
              </a:rPr>
              <a:t>a weighted average cost per bike of $230, the cost of goods sold for the period would be $9,890.  </a:t>
            </a:r>
          </a:p>
        </p:txBody>
      </p:sp>
    </p:spTree>
    <p:extLst>
      <p:ext uri="{BB962C8B-B14F-4D97-AF65-F5344CB8AC3E}">
        <p14:creationId xmlns:p14="http://schemas.microsoft.com/office/powerpoint/2010/main" val="209508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E03C582-4BBA-4F33-8804-747D818DCFE8}" type="slidenum">
              <a:rPr lang="en-US" smtClean="0">
                <a:cs typeface="Arial" charset="0"/>
              </a:rPr>
              <a:pPr/>
              <a:t>20</a:t>
            </a:fld>
            <a:endParaRPr lang="en-US" dirty="0">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This graphic shows how each of the three cost flow assumptions affects the financial statements. These statements are shown before the effect of income tax. </a:t>
            </a:r>
            <a:r>
              <a:rPr lang="en-US" dirty="0" smtClean="0">
                <a:latin typeface="Tahoma" panose="020B0604030504040204" pitchFamily="34" charset="0"/>
                <a:ea typeface="Tahoma" panose="020B0604030504040204" pitchFamily="34" charset="0"/>
                <a:cs typeface="Tahoma" panose="020B0604030504040204" pitchFamily="34" charset="0"/>
              </a:rPr>
              <a:t>Note that </a:t>
            </a:r>
            <a:r>
              <a:rPr lang="en-US" dirty="0">
                <a:latin typeface="Tahoma" panose="020B0604030504040204" pitchFamily="34" charset="0"/>
                <a:ea typeface="Tahoma" panose="020B0604030504040204" pitchFamily="34" charset="0"/>
                <a:cs typeface="Tahoma" panose="020B0604030504040204" pitchFamily="34" charset="0"/>
              </a:rPr>
              <a:t>aside from income tax, there is no difference in cash flows between the different cost flow methods. </a:t>
            </a:r>
            <a:r>
              <a:rPr lang="en-US" dirty="0" smtClean="0">
                <a:latin typeface="Tahoma" panose="020B0604030504040204" pitchFamily="34" charset="0"/>
                <a:ea typeface="Tahoma" panose="020B0604030504040204" pitchFamily="34" charset="0"/>
                <a:cs typeface="Tahoma" panose="020B0604030504040204" pitchFamily="34" charset="0"/>
              </a:rPr>
              <a:t>Because </a:t>
            </a:r>
            <a:r>
              <a:rPr lang="en-US" dirty="0">
                <a:latin typeface="Tahoma" panose="020B0604030504040204" pitchFamily="34" charset="0"/>
                <a:ea typeface="Tahoma" panose="020B0604030504040204" pitchFamily="34" charset="0"/>
                <a:cs typeface="Tahoma" panose="020B0604030504040204" pitchFamily="34" charset="0"/>
              </a:rPr>
              <a:t>the first-in, first-out method yields the highest gross margin in a period of rising prices, or inflation, TMBC must pay more income tax if it chooses that </a:t>
            </a:r>
            <a:r>
              <a:rPr lang="en-US" dirty="0" smtClean="0">
                <a:latin typeface="Tahoma" panose="020B0604030504040204" pitchFamily="34" charset="0"/>
                <a:ea typeface="Tahoma" panose="020B0604030504040204" pitchFamily="34" charset="0"/>
                <a:cs typeface="Tahoma" panose="020B0604030504040204" pitchFamily="34" charset="0"/>
              </a:rPr>
              <a:t>method.</a:t>
            </a:r>
            <a:r>
              <a:rPr lang="en-US" baseline="0" dirty="0" smtClean="0">
                <a:latin typeface="Tahoma" panose="020B0604030504040204" pitchFamily="34" charset="0"/>
                <a:ea typeface="Tahoma" panose="020B0604030504040204" pitchFamily="34" charset="0"/>
                <a:cs typeface="Tahoma" panose="020B0604030504040204" pitchFamily="34" charset="0"/>
              </a:rPr>
              <a:t> </a:t>
            </a:r>
            <a:r>
              <a:rPr lang="en-US" dirty="0" smtClean="0">
                <a:latin typeface="Tahoma" panose="020B0604030504040204" pitchFamily="34" charset="0"/>
                <a:ea typeface="Tahoma" panose="020B0604030504040204" pitchFamily="34" charset="0"/>
                <a:cs typeface="Tahoma" panose="020B0604030504040204" pitchFamily="34" charset="0"/>
              </a:rPr>
              <a:t>Lower </a:t>
            </a:r>
            <a:r>
              <a:rPr lang="en-US" dirty="0">
                <a:latin typeface="Tahoma" panose="020B0604030504040204" pitchFamily="34" charset="0"/>
                <a:ea typeface="Tahoma" panose="020B0604030504040204" pitchFamily="34" charset="0"/>
                <a:cs typeface="Tahoma" panose="020B0604030504040204" pitchFamily="34" charset="0"/>
              </a:rPr>
              <a:t>income tax payments cause some companies to choose the last-in, first-out method.</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6033873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21</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dirty="0">
                <a:latin typeface="Tahoma" pitchFamily="34" charset="0"/>
              </a:rPr>
              <a:t>In our previous examples, all purchases were made before any goods were </a:t>
            </a:r>
            <a:r>
              <a:rPr lang="en-US" dirty="0" smtClean="0">
                <a:latin typeface="Tahoma" pitchFamily="34" charset="0"/>
              </a:rPr>
              <a:t>sold.</a:t>
            </a:r>
            <a:r>
              <a:rPr lang="en-US" baseline="0" dirty="0" smtClean="0">
                <a:latin typeface="Tahoma" pitchFamily="34" charset="0"/>
              </a:rPr>
              <a:t> </a:t>
            </a:r>
            <a:r>
              <a:rPr lang="en-US" dirty="0" smtClean="0">
                <a:latin typeface="Tahoma" pitchFamily="34" charset="0"/>
              </a:rPr>
              <a:t>This </a:t>
            </a:r>
            <a:r>
              <a:rPr lang="en-US" dirty="0">
                <a:latin typeface="Tahoma" pitchFamily="34" charset="0"/>
              </a:rPr>
              <a:t>section addresses more realistic conditions when sales transactions occur intermittently with purchases. </a:t>
            </a:r>
          </a:p>
          <a:p>
            <a:pPr eaLnBrk="1" hangingPunct="1"/>
            <a:endParaRPr lang="en-US" dirty="0"/>
          </a:p>
        </p:txBody>
      </p:sp>
    </p:spTree>
    <p:extLst>
      <p:ext uri="{BB962C8B-B14F-4D97-AF65-F5344CB8AC3E}">
        <p14:creationId xmlns:p14="http://schemas.microsoft.com/office/powerpoint/2010/main" val="37477644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22</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spcBef>
                <a:spcPct val="50000"/>
              </a:spcBef>
            </a:pPr>
            <a:r>
              <a:rPr lang="en-US" dirty="0">
                <a:latin typeface="Tahoma" pitchFamily="34" charset="0"/>
              </a:rPr>
              <a:t>The Mountain Bike Company carries in its inventory an energy bar called Never Stop, which it sells in bulk boxes.  </a:t>
            </a:r>
          </a:p>
          <a:p>
            <a:pPr eaLnBrk="1" hangingPunct="1">
              <a:spcBef>
                <a:spcPct val="50000"/>
              </a:spcBef>
            </a:pPr>
            <a:endParaRPr lang="en-US" dirty="0">
              <a:latin typeface="Tahoma" pitchFamily="34" charset="0"/>
            </a:endParaRPr>
          </a:p>
          <a:p>
            <a:pPr eaLnBrk="1" hangingPunct="1">
              <a:spcBef>
                <a:spcPct val="50000"/>
              </a:spcBef>
            </a:pPr>
            <a:r>
              <a:rPr lang="en-US" dirty="0">
                <a:latin typeface="Tahoma" pitchFamily="34" charset="0"/>
              </a:rPr>
              <a:t>This table describes the beginning inventory, purchases, and sales transactions for Never Stop</a:t>
            </a:r>
            <a:r>
              <a:rPr lang="en-US" dirty="0" smtClean="0">
                <a:latin typeface="Tahoma" pitchFamily="34" charset="0"/>
              </a:rPr>
              <a:t>. </a:t>
            </a:r>
            <a:r>
              <a:rPr lang="en-US" dirty="0">
                <a:latin typeface="Tahoma" pitchFamily="34" charset="0"/>
              </a:rPr>
              <a:t>Take a minute to review these transactions. </a:t>
            </a:r>
          </a:p>
          <a:p>
            <a:pPr eaLnBrk="1" hangingPunct="1">
              <a:spcBef>
                <a:spcPct val="50000"/>
              </a:spcBef>
            </a:pPr>
            <a:endParaRPr lang="en-US" dirty="0">
              <a:latin typeface="Tahoma" pitchFamily="34" charset="0"/>
            </a:endParaRPr>
          </a:p>
          <a:p>
            <a:pPr eaLnBrk="1" hangingPunct="1">
              <a:spcBef>
                <a:spcPct val="50000"/>
              </a:spcBef>
            </a:pPr>
            <a:r>
              <a:rPr lang="en-US" dirty="0">
                <a:solidFill>
                  <a:schemeClr val="tx2"/>
                </a:solidFill>
                <a:latin typeface="Tahoma" pitchFamily="34" charset="0"/>
              </a:rPr>
              <a:t>Let’s use first-in, first-out to determine the cost of goods sold and inventory for Never Stop at the end of the year.</a:t>
            </a:r>
          </a:p>
        </p:txBody>
      </p:sp>
    </p:spTree>
    <p:extLst>
      <p:ext uri="{BB962C8B-B14F-4D97-AF65-F5344CB8AC3E}">
        <p14:creationId xmlns:p14="http://schemas.microsoft.com/office/powerpoint/2010/main" val="17326267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23</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This exhibit illustrates the effects of each transaction on the financial statements using first-in, first-out</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Notice that as sales are made, the cost assigned to the inventory sold is the oldest, or first, cost that remains in inventory. </a:t>
            </a:r>
          </a:p>
        </p:txBody>
      </p:sp>
    </p:spTree>
    <p:extLst>
      <p:ext uri="{BB962C8B-B14F-4D97-AF65-F5344CB8AC3E}">
        <p14:creationId xmlns:p14="http://schemas.microsoft.com/office/powerpoint/2010/main" val="35699688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E03C582-4BBA-4F33-8804-747D818DCFE8}" type="slidenum">
              <a:rPr lang="en-US" smtClean="0">
                <a:cs typeface="Arial" charset="0"/>
              </a:rPr>
              <a:pPr/>
              <a:t>24</a:t>
            </a:fld>
            <a:endParaRPr lang="en-US" dirty="0">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Part 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Using first-in, first-out, the cost of goods sold for the April 5</a:t>
            </a:r>
            <a:r>
              <a:rPr lang="en-US" baseline="30000" dirty="0">
                <a:latin typeface="Tahoma" panose="020B0604030504040204" pitchFamily="34" charset="0"/>
                <a:ea typeface="Tahoma" panose="020B0604030504040204" pitchFamily="34" charset="0"/>
                <a:cs typeface="Tahoma" panose="020B0604030504040204" pitchFamily="34" charset="0"/>
              </a:rPr>
              <a:t>th</a:t>
            </a:r>
            <a:r>
              <a:rPr lang="en-US" dirty="0">
                <a:latin typeface="Tahoma" panose="020B0604030504040204" pitchFamily="34" charset="0"/>
                <a:ea typeface="Tahoma" panose="020B0604030504040204" pitchFamily="34" charset="0"/>
                <a:cs typeface="Tahoma" panose="020B0604030504040204" pitchFamily="34" charset="0"/>
              </a:rPr>
              <a:t> sale would be $4,580</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Remember, cost of goods sold is an expense </a:t>
            </a:r>
            <a:r>
              <a:rPr lang="en-US" dirty="0" smtClean="0">
                <a:latin typeface="Tahoma" panose="020B0604030504040204" pitchFamily="34" charset="0"/>
                <a:ea typeface="Tahoma" panose="020B0604030504040204" pitchFamily="34" charset="0"/>
                <a:cs typeface="Tahoma" panose="020B0604030504040204" pitchFamily="34" charset="0"/>
              </a:rPr>
              <a:t>and</a:t>
            </a:r>
            <a:r>
              <a:rPr lang="en-US" baseline="0" dirty="0" smtClean="0">
                <a:latin typeface="Tahoma" panose="020B0604030504040204" pitchFamily="34" charset="0"/>
                <a:ea typeface="Tahoma" panose="020B0604030504040204" pitchFamily="34" charset="0"/>
                <a:cs typeface="Tahoma" panose="020B0604030504040204" pitchFamily="34" charset="0"/>
              </a:rPr>
              <a:t> therefore </a:t>
            </a:r>
            <a:r>
              <a:rPr lang="en-US" dirty="0" smtClean="0">
                <a:latin typeface="Tahoma" panose="020B0604030504040204" pitchFamily="34" charset="0"/>
                <a:ea typeface="Tahoma" panose="020B0604030504040204" pitchFamily="34" charset="0"/>
                <a:cs typeface="Tahoma" panose="020B0604030504040204" pitchFamily="34" charset="0"/>
              </a:rPr>
              <a:t>decreases </a:t>
            </a:r>
            <a:r>
              <a:rPr lang="en-US" dirty="0">
                <a:latin typeface="Tahoma" panose="020B0604030504040204" pitchFamily="34" charset="0"/>
                <a:ea typeface="Tahoma" panose="020B0604030504040204" pitchFamily="34" charset="0"/>
                <a:cs typeface="Tahoma" panose="020B0604030504040204" pitchFamily="34" charset="0"/>
              </a:rPr>
              <a:t>net income.</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The gross margin for the period would be $5,135. </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6827068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62A6FC9-4F27-49CF-BC6B-16E9D24EC4B3}" type="slidenum">
              <a:rPr lang="en-US" smtClean="0">
                <a:cs typeface="Arial" charset="0"/>
              </a:rPr>
              <a:pPr/>
              <a:t>25</a:t>
            </a:fld>
            <a:endParaRPr lang="en-US" dirty="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p:spPr>
        <p:txBody>
          <a:bodyPr/>
          <a:lstStyle/>
          <a:p>
            <a:pPr eaLnBrk="1" hangingPunct="1">
              <a:spcBef>
                <a:spcPct val="0"/>
              </a:spcBef>
            </a:pPr>
            <a:r>
              <a:rPr lang="en-US" dirty="0">
                <a:latin typeface="Tahoma" pitchFamily="34" charset="0"/>
              </a:rPr>
              <a:t>When maintaining perpetual inventory records, using the weighted average or last-in, first-out cost flow methods leads to timing difficulties. </a:t>
            </a:r>
            <a:r>
              <a:rPr lang="en-US" dirty="0" smtClean="0">
                <a:latin typeface="Tahoma" pitchFamily="34" charset="0"/>
              </a:rPr>
              <a:t>Further </a:t>
            </a:r>
            <a:r>
              <a:rPr lang="en-US" dirty="0">
                <a:latin typeface="Tahoma" pitchFamily="34" charset="0"/>
              </a:rPr>
              <a:t>discussion of these methods is beyond the scope of this text.</a:t>
            </a:r>
          </a:p>
          <a:p>
            <a:pPr eaLnBrk="1" hangingPunct="1"/>
            <a:endParaRPr lang="en-US" dirty="0"/>
          </a:p>
          <a:p>
            <a:pPr eaLnBrk="1" hangingPunct="1"/>
            <a:endParaRPr lang="en-US" dirty="0"/>
          </a:p>
        </p:txBody>
      </p:sp>
    </p:spTree>
    <p:extLst>
      <p:ext uri="{BB962C8B-B14F-4D97-AF65-F5344CB8AC3E}">
        <p14:creationId xmlns:p14="http://schemas.microsoft.com/office/powerpoint/2010/main" val="4033624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26</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t>Learning Objective 5-2: </a:t>
            </a:r>
            <a:r>
              <a:rPr lang="en-US" dirty="0">
                <a:solidFill>
                  <a:schemeClr val="tx2"/>
                </a:solidFill>
                <a:latin typeface="Tahoma" pitchFamily="34" charset="0"/>
              </a:rPr>
              <a:t>Apply the lower-of-cost-or-market rule to inventory valuation.</a:t>
            </a:r>
          </a:p>
          <a:p>
            <a:pPr eaLnBrk="1" hangingPunct="1"/>
            <a:endParaRPr lang="en-US" dirty="0"/>
          </a:p>
        </p:txBody>
      </p:sp>
    </p:spTree>
    <p:extLst>
      <p:ext uri="{BB962C8B-B14F-4D97-AF65-F5344CB8AC3E}">
        <p14:creationId xmlns:p14="http://schemas.microsoft.com/office/powerpoint/2010/main" val="7124388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62A6FC9-4F27-49CF-BC6B-16E9D24EC4B3}" type="slidenum">
              <a:rPr lang="en-US" smtClean="0">
                <a:cs typeface="Arial" charset="0"/>
              </a:rPr>
              <a:pPr/>
              <a:t>27</a:t>
            </a:fld>
            <a:endParaRPr lang="en-US" dirty="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Part I </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When we report inventory on the balance sheet, we report it at the lower of cost or market. Cost is determined using one of the methods we just discussed: specific </a:t>
            </a:r>
            <a:r>
              <a:rPr lang="en-US" dirty="0" smtClean="0">
                <a:latin typeface="Tahoma" panose="020B0604030504040204" pitchFamily="34" charset="0"/>
                <a:ea typeface="Tahoma" panose="020B0604030504040204" pitchFamily="34" charset="0"/>
                <a:cs typeface="Tahoma" panose="020B0604030504040204" pitchFamily="34" charset="0"/>
              </a:rPr>
              <a:t>identification; </a:t>
            </a:r>
            <a:r>
              <a:rPr lang="en-US" dirty="0">
                <a:latin typeface="Tahoma" panose="020B0604030504040204" pitchFamily="34" charset="0"/>
                <a:ea typeface="Tahoma" panose="020B0604030504040204" pitchFamily="34" charset="0"/>
                <a:cs typeface="Tahoma" panose="020B0604030504040204" pitchFamily="34" charset="0"/>
              </a:rPr>
              <a:t>first-in, first-out; </a:t>
            </a:r>
            <a:r>
              <a:rPr lang="en-US" dirty="0" smtClean="0">
                <a:latin typeface="Tahoma" panose="020B0604030504040204" pitchFamily="34" charset="0"/>
                <a:ea typeface="Tahoma" panose="020B0604030504040204" pitchFamily="34" charset="0"/>
                <a:cs typeface="Tahoma" panose="020B0604030504040204" pitchFamily="34" charset="0"/>
              </a:rPr>
              <a:t>last</a:t>
            </a:r>
            <a:r>
              <a:rPr lang="en-US" dirty="0">
                <a:latin typeface="Tahoma" panose="020B0604030504040204" pitchFamily="34" charset="0"/>
                <a:ea typeface="Tahoma" panose="020B0604030504040204" pitchFamily="34" charset="0"/>
                <a:cs typeface="Tahoma" panose="020B0604030504040204" pitchFamily="34" charset="0"/>
              </a:rPr>
              <a:t>-in, first-out; or weighted average</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Market is defined as the current replacement price of the inventory</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Reporting inventory at the lower of cost or market follows the conservatism principle by not overstating the value of assets.</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Part II</a:t>
            </a:r>
          </a:p>
          <a:p>
            <a:pPr eaLnBrk="1" hangingPunct="1"/>
            <a:r>
              <a:rPr lang="en-US" dirty="0">
                <a:latin typeface="Tahoma" panose="020B0604030504040204" pitchFamily="34" charset="0"/>
                <a:ea typeface="Tahoma" panose="020B0604030504040204" pitchFamily="34" charset="0"/>
                <a:cs typeface="Tahoma" panose="020B0604030504040204" pitchFamily="34" charset="0"/>
              </a:rPr>
              <a:t>We can apply the </a:t>
            </a:r>
            <a:r>
              <a:rPr lang="en-US" dirty="0" smtClean="0">
                <a:latin typeface="Tahoma" panose="020B0604030504040204" pitchFamily="34" charset="0"/>
                <a:ea typeface="Tahoma" panose="020B0604030504040204" pitchFamily="34" charset="0"/>
                <a:cs typeface="Tahoma" panose="020B0604030504040204" pitchFamily="34" charset="0"/>
              </a:rPr>
              <a:t>lower-of-cost-or-market rule </a:t>
            </a:r>
            <a:r>
              <a:rPr lang="en-US" dirty="0">
                <a:latin typeface="Tahoma" panose="020B0604030504040204" pitchFamily="34" charset="0"/>
                <a:ea typeface="Tahoma" panose="020B0604030504040204" pitchFamily="34" charset="0"/>
                <a:cs typeface="Tahoma" panose="020B0604030504040204" pitchFamily="34" charset="0"/>
              </a:rPr>
              <a:t>on an individual item basis, for similar categories of inventory, or for the inventory as a whole.</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Let’s see how to apply the </a:t>
            </a:r>
            <a:r>
              <a:rPr lang="en-US" dirty="0" smtClean="0">
                <a:latin typeface="Tahoma" panose="020B0604030504040204" pitchFamily="34" charset="0"/>
                <a:ea typeface="Tahoma" panose="020B0604030504040204" pitchFamily="34" charset="0"/>
                <a:cs typeface="Tahoma" panose="020B0604030504040204" pitchFamily="34" charset="0"/>
              </a:rPr>
              <a:t>lower-of-cost-or-market rule.</a:t>
            </a:r>
            <a:endParaRPr lang="en-US" dirty="0"/>
          </a:p>
          <a:p>
            <a:pPr eaLnBrk="1" hangingPunct="1"/>
            <a:endParaRPr lang="en-US" dirty="0"/>
          </a:p>
        </p:txBody>
      </p:sp>
    </p:spTree>
    <p:extLst>
      <p:ext uri="{BB962C8B-B14F-4D97-AF65-F5344CB8AC3E}">
        <p14:creationId xmlns:p14="http://schemas.microsoft.com/office/powerpoint/2010/main" val="26807396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28</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defRPr/>
            </a:pPr>
            <a:r>
              <a:rPr lang="en-US" dirty="0">
                <a:latin typeface="Tahoma" panose="020B0604030504040204" pitchFamily="34" charset="0"/>
                <a:ea typeface="Tahoma" panose="020B0604030504040204" pitchFamily="34" charset="0"/>
                <a:cs typeface="Tahoma" panose="020B0604030504040204" pitchFamily="34" charset="0"/>
              </a:rPr>
              <a:t>Part I</a:t>
            </a:r>
          </a:p>
          <a:p>
            <a:pPr eaLnBrk="1" hangingPunct="1">
              <a:defRPr/>
            </a:pPr>
            <a:r>
              <a:rPr lang="en-US"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To illustrate lower of cost or market, assume The Mountain Bike Company has in ending inventory 100 </a:t>
            </a:r>
            <a:r>
              <a:rPr lang="en-US" dirty="0" smtClean="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T-</a:t>
            </a:r>
            <a:r>
              <a:rPr lang="en-US"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shirts purchased at a cost of $14 each. </a:t>
            </a:r>
            <a:r>
              <a:rPr lang="en-US" b="1" dirty="0">
                <a:effectLst>
                  <a:outerShdw blurRad="38100" dist="38100" dir="2700000" algn="tl">
                    <a:srgbClr val="C0C0C0"/>
                  </a:outerShdw>
                </a:effectLst>
                <a:latin typeface="Tahoma" panose="020B0604030504040204" pitchFamily="34" charset="0"/>
                <a:ea typeface="Tahoma" panose="020B0604030504040204" pitchFamily="34" charset="0"/>
                <a:cs typeface="Tahoma" panose="020B0604030504040204" pitchFamily="34" charset="0"/>
              </a:rPr>
              <a:t> </a:t>
            </a:r>
          </a:p>
          <a:p>
            <a:pPr eaLnBrk="1" hangingPunct="1">
              <a:defRPr/>
            </a:pP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defRPr/>
            </a:pPr>
            <a:r>
              <a:rPr lang="en-US" dirty="0">
                <a:latin typeface="Tahoma" panose="020B0604030504040204" pitchFamily="34" charset="0"/>
                <a:ea typeface="Tahoma" panose="020B0604030504040204" pitchFamily="34" charset="0"/>
                <a:cs typeface="Tahoma" panose="020B0604030504040204" pitchFamily="34" charset="0"/>
              </a:rPr>
              <a:t>Part II</a:t>
            </a:r>
          </a:p>
          <a:p>
            <a:pPr eaLnBrk="1" hangingPunct="1">
              <a:defRPr/>
            </a:pPr>
            <a:r>
              <a:rPr lang="en-US" dirty="0">
                <a:latin typeface="Tahoma" panose="020B0604030504040204" pitchFamily="34" charset="0"/>
                <a:ea typeface="Tahoma" panose="020B0604030504040204" pitchFamily="34" charset="0"/>
                <a:cs typeface="Tahoma" panose="020B0604030504040204" pitchFamily="34" charset="0"/>
              </a:rPr>
              <a:t>In situation one, market is $18 which is greater than the cost of $14, so the inventory would be reported at the lower amount, cost.</a:t>
            </a:r>
          </a:p>
          <a:p>
            <a:pPr eaLnBrk="1" hangingPunct="1">
              <a:defRPr/>
            </a:pP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defRPr/>
            </a:pPr>
            <a:r>
              <a:rPr lang="en-US" dirty="0">
                <a:latin typeface="Tahoma" panose="020B0604030504040204" pitchFamily="34" charset="0"/>
                <a:ea typeface="Tahoma" panose="020B0604030504040204" pitchFamily="34" charset="0"/>
                <a:cs typeface="Tahoma" panose="020B0604030504040204" pitchFamily="34" charset="0"/>
              </a:rPr>
              <a:t>In situation two, market is $11 which is less than the cost of $</a:t>
            </a:r>
            <a:r>
              <a:rPr lang="en-US" dirty="0" smtClean="0">
                <a:latin typeface="Tahoma" panose="020B0604030504040204" pitchFamily="34" charset="0"/>
                <a:ea typeface="Tahoma" panose="020B0604030504040204" pitchFamily="34" charset="0"/>
                <a:cs typeface="Tahoma" panose="020B0604030504040204" pitchFamily="34" charset="0"/>
              </a:rPr>
              <a:t>14, </a:t>
            </a:r>
            <a:r>
              <a:rPr lang="en-US" dirty="0">
                <a:latin typeface="Tahoma" panose="020B0604030504040204" pitchFamily="34" charset="0"/>
                <a:ea typeface="Tahoma" panose="020B0604030504040204" pitchFamily="34" charset="0"/>
                <a:cs typeface="Tahoma" panose="020B0604030504040204" pitchFamily="34" charset="0"/>
              </a:rPr>
              <a:t>so the inventory would be reported at the lower amount, market.</a:t>
            </a:r>
          </a:p>
        </p:txBody>
      </p:sp>
    </p:spTree>
    <p:extLst>
      <p:ext uri="{BB962C8B-B14F-4D97-AF65-F5344CB8AC3E}">
        <p14:creationId xmlns:p14="http://schemas.microsoft.com/office/powerpoint/2010/main" val="16473449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itchFamily="34" charset="0"/>
              </a:rPr>
              <a:t>Recall that when goods are sold, product costs flow, or are transferred, from the Inventory account to the Cost of Goods Sold account</a:t>
            </a:r>
            <a:r>
              <a:rPr lang="en-US" dirty="0" smtClean="0">
                <a:latin typeface="Tahoma" pitchFamily="34" charset="0"/>
              </a:rPr>
              <a:t>. </a:t>
            </a:r>
            <a:r>
              <a:rPr lang="en-US" dirty="0">
                <a:latin typeface="Tahoma" pitchFamily="34" charset="0"/>
              </a:rPr>
              <a:t>Four acceptable methods to determine the amount of cost to transfer are: </a:t>
            </a:r>
          </a:p>
          <a:p>
            <a:pPr eaLnBrk="1" hangingPunct="1">
              <a:buFontTx/>
              <a:buChar char="•"/>
            </a:pPr>
            <a:r>
              <a:rPr lang="en-US" dirty="0">
                <a:latin typeface="Tahoma" pitchFamily="34" charset="0"/>
              </a:rPr>
              <a:t>Specific </a:t>
            </a:r>
            <a:r>
              <a:rPr lang="en-US" dirty="0" smtClean="0">
                <a:latin typeface="Tahoma" pitchFamily="34" charset="0"/>
              </a:rPr>
              <a:t>identification</a:t>
            </a:r>
            <a:endParaRPr lang="en-US" dirty="0">
              <a:latin typeface="Tahoma" pitchFamily="34" charset="0"/>
            </a:endParaRPr>
          </a:p>
          <a:p>
            <a:pPr eaLnBrk="1" hangingPunct="1">
              <a:buFontTx/>
              <a:buChar char="•"/>
            </a:pPr>
            <a:r>
              <a:rPr lang="en-US" dirty="0">
                <a:latin typeface="Tahoma" pitchFamily="34" charset="0"/>
              </a:rPr>
              <a:t>First-in, first-</a:t>
            </a:r>
            <a:r>
              <a:rPr lang="en-US" dirty="0" smtClean="0">
                <a:latin typeface="Tahoma" pitchFamily="34" charset="0"/>
              </a:rPr>
              <a:t>out</a:t>
            </a:r>
            <a:endParaRPr lang="en-US" dirty="0">
              <a:latin typeface="Tahoma" pitchFamily="34" charset="0"/>
            </a:endParaRPr>
          </a:p>
          <a:p>
            <a:pPr eaLnBrk="1" hangingPunct="1">
              <a:buFontTx/>
              <a:buChar char="•"/>
            </a:pPr>
            <a:r>
              <a:rPr lang="en-US" dirty="0">
                <a:latin typeface="Tahoma" pitchFamily="34" charset="0"/>
              </a:rPr>
              <a:t>Last-in, first-</a:t>
            </a:r>
            <a:r>
              <a:rPr lang="en-US" dirty="0" smtClean="0">
                <a:latin typeface="Tahoma" pitchFamily="34" charset="0"/>
              </a:rPr>
              <a:t>out</a:t>
            </a:r>
            <a:endParaRPr lang="en-US" dirty="0">
              <a:latin typeface="Tahoma" pitchFamily="34" charset="0"/>
            </a:endParaRPr>
          </a:p>
          <a:p>
            <a:pPr eaLnBrk="1" hangingPunct="1">
              <a:buFontTx/>
              <a:buChar char="•"/>
            </a:pPr>
            <a:r>
              <a:rPr lang="en-US" dirty="0">
                <a:latin typeface="Tahoma" pitchFamily="34" charset="0"/>
              </a:rPr>
              <a:t>Weighted </a:t>
            </a:r>
            <a:r>
              <a:rPr lang="en-US" dirty="0" smtClean="0">
                <a:latin typeface="Tahoma" pitchFamily="34" charset="0"/>
              </a:rPr>
              <a:t>average</a:t>
            </a:r>
            <a:endParaRPr lang="en-US" dirty="0">
              <a:latin typeface="Tahoma"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2</a:t>
            </a:fld>
            <a:endParaRPr lang="en-US" dirty="0"/>
          </a:p>
        </p:txBody>
      </p:sp>
    </p:spTree>
    <p:extLst>
      <p:ext uri="{BB962C8B-B14F-4D97-AF65-F5344CB8AC3E}">
        <p14:creationId xmlns:p14="http://schemas.microsoft.com/office/powerpoint/2010/main" val="17313542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p:spPr>
        <p:txBody>
          <a:bodyPr/>
          <a:lstStyle/>
          <a:p>
            <a:fld id="{F62A6FC9-4F27-49CF-BC6B-16E9D24EC4B3}" type="slidenum">
              <a:rPr lang="en-US" smtClean="0">
                <a:cs typeface="Arial" charset="0"/>
              </a:rPr>
              <a:pPr/>
              <a:t>29</a:t>
            </a:fld>
            <a:endParaRPr lang="en-US" dirty="0">
              <a:cs typeface="Arial" charset="0"/>
            </a:endParaRPr>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This exhibit illustrates computing the ending inventory value on an item-by-item basis for a company that has four different inventory items</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In this case, the company would need to write down their inventory cost from $30,020 to the lower of cost or market of $28,410. </a:t>
            </a:r>
          </a:p>
          <a:p>
            <a:pPr eaLnBrk="1" hangingPunct="1"/>
            <a:endParaRPr lang="en-US" dirty="0"/>
          </a:p>
          <a:p>
            <a:pPr eaLnBrk="1" hangingPunct="1"/>
            <a:endParaRPr lang="en-US" dirty="0"/>
          </a:p>
        </p:txBody>
      </p:sp>
    </p:spTree>
    <p:extLst>
      <p:ext uri="{BB962C8B-B14F-4D97-AF65-F5344CB8AC3E}">
        <p14:creationId xmlns:p14="http://schemas.microsoft.com/office/powerpoint/2010/main" val="35541653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30</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Tahoma" panose="020B0604030504040204" pitchFamily="34" charset="0"/>
                <a:ea typeface="Tahoma" panose="020B0604030504040204" pitchFamily="34" charset="0"/>
                <a:cs typeface="Tahoma" panose="020B0604030504040204" pitchFamily="34" charset="0"/>
              </a:rPr>
              <a:t>Learning Objective 5-3: Show</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 how fraud can be avoided through inventory control.</a:t>
            </a:r>
          </a:p>
        </p:txBody>
      </p:sp>
    </p:spTree>
    <p:extLst>
      <p:ext uri="{BB962C8B-B14F-4D97-AF65-F5344CB8AC3E}">
        <p14:creationId xmlns:p14="http://schemas.microsoft.com/office/powerpoint/2010/main" val="313229208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31</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spcBef>
                <a:spcPct val="50000"/>
              </a:spcBef>
            </a:pPr>
            <a:r>
              <a:rPr lang="en-US" dirty="0">
                <a:latin typeface="Tahoma" pitchFamily="34" charset="0"/>
              </a:rPr>
              <a:t>Because </a:t>
            </a:r>
            <a:r>
              <a:rPr lang="en-US" dirty="0" smtClean="0">
                <a:latin typeface="Tahoma" pitchFamily="34" charset="0"/>
              </a:rPr>
              <a:t>the inventory </a:t>
            </a:r>
            <a:r>
              <a:rPr lang="en-US" dirty="0">
                <a:latin typeface="Tahoma" pitchFamily="34" charset="0"/>
              </a:rPr>
              <a:t>and cost of goods sold accounts are so significant, they are attractive targets for concealing fraud.</a:t>
            </a:r>
          </a:p>
          <a:p>
            <a:pPr eaLnBrk="1" hangingPunct="1">
              <a:spcBef>
                <a:spcPct val="50000"/>
              </a:spcBef>
            </a:pPr>
            <a:endParaRPr lang="en-US" dirty="0">
              <a:latin typeface="Tahoma" pitchFamily="34" charset="0"/>
            </a:endParaRPr>
          </a:p>
          <a:p>
            <a:pPr eaLnBrk="1" hangingPunct="1">
              <a:spcBef>
                <a:spcPct val="50000"/>
              </a:spcBef>
            </a:pPr>
            <a:r>
              <a:rPr lang="en-US" dirty="0">
                <a:latin typeface="Tahoma" pitchFamily="34" charset="0"/>
              </a:rPr>
              <a:t>Because of this, auditors and financial analysts carefully examine them for signs of fraud. </a:t>
            </a:r>
          </a:p>
        </p:txBody>
      </p:sp>
    </p:spTree>
    <p:extLst>
      <p:ext uri="{BB962C8B-B14F-4D97-AF65-F5344CB8AC3E}">
        <p14:creationId xmlns:p14="http://schemas.microsoft.com/office/powerpoint/2010/main" val="848633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7"/>
          <p:cNvSpPr>
            <a:spLocks noGrp="1" noChangeArrowheads="1"/>
          </p:cNvSpPr>
          <p:nvPr>
            <p:ph type="sldNum" sz="quarter" idx="5"/>
          </p:nvPr>
        </p:nvSpPr>
        <p:spPr>
          <a:noFill/>
        </p:spPr>
        <p:txBody>
          <a:bodyPr/>
          <a:lstStyle/>
          <a:p>
            <a:fld id="{8FFD4D64-E221-454F-A8E2-70D8EEB65879}" type="slidenum">
              <a:rPr lang="en-US" smtClean="0">
                <a:cs typeface="Arial" charset="0"/>
              </a:rPr>
              <a:pPr/>
              <a:t>32</a:t>
            </a:fld>
            <a:endParaRPr lang="en-US" dirty="0">
              <a:cs typeface="Arial" charset="0"/>
            </a:endParaRPr>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xfrm>
            <a:off x="914400" y="4343400"/>
            <a:ext cx="5029200" cy="4114800"/>
          </a:xfrm>
          <a:noFill/>
          <a:ln/>
        </p:spPr>
        <p:txBody>
          <a:bodyPr/>
          <a:lstStyle/>
          <a:p>
            <a:pPr eaLnBrk="1" hangingPunct="1"/>
            <a:r>
              <a:rPr lang="en-US" sz="1200" dirty="0">
                <a:latin typeface="Tahoma" panose="020B0604030504040204" pitchFamily="34" charset="0"/>
                <a:ea typeface="Tahoma" panose="020B0604030504040204" pitchFamily="34" charset="0"/>
                <a:cs typeface="Tahoma" panose="020B0604030504040204" pitchFamily="34" charset="0"/>
              </a:rPr>
              <a:t>This is an example of what happens to the income statement when ending inventory is overstated by $1,000.</a:t>
            </a:r>
          </a:p>
          <a:p>
            <a:pPr eaLnBrk="1" hangingPunct="1"/>
            <a:endParaRPr lang="en-US" sz="1200"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sz="1200" dirty="0">
                <a:latin typeface="Tahoma" panose="020B0604030504040204" pitchFamily="34" charset="0"/>
                <a:ea typeface="Tahoma" panose="020B0604030504040204" pitchFamily="34" charset="0"/>
                <a:cs typeface="Tahoma" panose="020B0604030504040204" pitchFamily="34" charset="0"/>
              </a:rPr>
              <a:t>Notice that both the income statement and balance sheet have </a:t>
            </a:r>
            <a:r>
              <a:rPr lang="en-US" sz="1200" dirty="0" smtClean="0">
                <a:latin typeface="Tahoma" panose="020B0604030504040204" pitchFamily="34" charset="0"/>
                <a:ea typeface="Tahoma" panose="020B0604030504040204" pitchFamily="34" charset="0"/>
                <a:cs typeface="Tahoma" panose="020B0604030504040204" pitchFamily="34" charset="0"/>
              </a:rPr>
              <a:t>errors.</a:t>
            </a:r>
            <a:r>
              <a:rPr lang="en-US" sz="1200" baseline="0" dirty="0" smtClean="0">
                <a:latin typeface="Tahoma" panose="020B0604030504040204" pitchFamily="34" charset="0"/>
                <a:ea typeface="Tahoma" panose="020B0604030504040204" pitchFamily="34" charset="0"/>
                <a:cs typeface="Tahoma" panose="020B0604030504040204" pitchFamily="34" charset="0"/>
              </a:rPr>
              <a:t> </a:t>
            </a:r>
            <a:r>
              <a:rPr lang="en-US" sz="1200" dirty="0" smtClean="0">
                <a:latin typeface="Tahoma" panose="020B0604030504040204" pitchFamily="34" charset="0"/>
                <a:ea typeface="Tahoma" panose="020B0604030504040204" pitchFamily="34" charset="0"/>
                <a:cs typeface="Tahoma" panose="020B0604030504040204" pitchFamily="34" charset="0"/>
              </a:rPr>
              <a:t>The </a:t>
            </a:r>
            <a:r>
              <a:rPr lang="en-US" sz="1200" dirty="0">
                <a:latin typeface="Tahoma" panose="020B0604030504040204" pitchFamily="34" charset="0"/>
                <a:ea typeface="Tahoma" panose="020B0604030504040204" pitchFamily="34" charset="0"/>
                <a:cs typeface="Tahoma" panose="020B0604030504040204" pitchFamily="34" charset="0"/>
              </a:rPr>
              <a:t>inventory, total assets, retained earnings, and total stockholders’ equity all have errors in them resulting from the single overstatement of ending inventory. </a:t>
            </a:r>
          </a:p>
          <a:p>
            <a:endParaRPr lang="en-US" dirty="0"/>
          </a:p>
        </p:txBody>
      </p:sp>
    </p:spTree>
    <p:extLst>
      <p:ext uri="{BB962C8B-B14F-4D97-AF65-F5344CB8AC3E}">
        <p14:creationId xmlns:p14="http://schemas.microsoft.com/office/powerpoint/2010/main" val="7497545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p:cNvSpPr>
            <a:spLocks noGrp="1" noChangeArrowheads="1"/>
          </p:cNvSpPr>
          <p:nvPr>
            <p:ph type="sldNum" sz="quarter" idx="5"/>
          </p:nvPr>
        </p:nvSpPr>
        <p:spPr>
          <a:noFill/>
        </p:spPr>
        <p:txBody>
          <a:bodyPr/>
          <a:lstStyle/>
          <a:p>
            <a:fld id="{2E03C582-4BBA-4F33-8804-747D818DCFE8}" type="slidenum">
              <a:rPr lang="en-US" smtClean="0">
                <a:cs typeface="Arial" charset="0"/>
              </a:rPr>
              <a:pPr/>
              <a:t>33</a:t>
            </a:fld>
            <a:endParaRPr lang="en-US" dirty="0">
              <a:cs typeface="Arial" charset="0"/>
            </a:endParaRPr>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a:xfrm>
            <a:off x="914400" y="4343400"/>
            <a:ext cx="5029200" cy="4114800"/>
          </a:xfrm>
          <a:noFill/>
          <a:ln/>
        </p:spPr>
        <p:txBody>
          <a:bodyPr/>
          <a:lstStyle/>
          <a:p>
            <a:pPr eaLnBrk="1" hangingPunct="1"/>
            <a:r>
              <a:rPr lang="en-US" sz="1200" dirty="0">
                <a:latin typeface="Tahoma" panose="020B0604030504040204" pitchFamily="34" charset="0"/>
                <a:ea typeface="Tahoma" panose="020B0604030504040204" pitchFamily="34" charset="0"/>
                <a:cs typeface="Tahoma" panose="020B0604030504040204" pitchFamily="34" charset="0"/>
              </a:rPr>
              <a:t>If cost of goods sold is understated, then gross margin is overstated, resulting in an overstatement of net income.</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415496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34</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dirty="0">
                <a:latin typeface="Tahoma" panose="020B0604030504040204" pitchFamily="34" charset="0"/>
                <a:ea typeface="Tahoma" panose="020B0604030504040204" pitchFamily="34" charset="0"/>
                <a:cs typeface="Tahoma" panose="020B0604030504040204" pitchFamily="34" charset="0"/>
              </a:rPr>
              <a:t>On the balance sheet, inventory is overstated and retained earnings is overstated.</a:t>
            </a:r>
          </a:p>
          <a:p>
            <a:pPr eaLnBrk="1" hangingPunct="1"/>
            <a:endParaRPr lang="en-US" dirty="0"/>
          </a:p>
        </p:txBody>
      </p:sp>
    </p:spTree>
    <p:extLst>
      <p:ext uri="{BB962C8B-B14F-4D97-AF65-F5344CB8AC3E}">
        <p14:creationId xmlns:p14="http://schemas.microsoft.com/office/powerpoint/2010/main" val="3442892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35</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t>Learning Objective 5-4: </a:t>
            </a:r>
            <a:r>
              <a:rPr lang="en-US" dirty="0">
                <a:solidFill>
                  <a:schemeClr val="tx2"/>
                </a:solidFill>
                <a:latin typeface="Tahoma" pitchFamily="34" charset="0"/>
              </a:rPr>
              <a:t>Use the gross margin method to estimate ending inventory.</a:t>
            </a:r>
          </a:p>
          <a:p>
            <a:pPr eaLnBrk="1" hangingPunct="1"/>
            <a:endParaRPr lang="en-US" dirty="0"/>
          </a:p>
        </p:txBody>
      </p:sp>
    </p:spTree>
    <p:extLst>
      <p:ext uri="{BB962C8B-B14F-4D97-AF65-F5344CB8AC3E}">
        <p14:creationId xmlns:p14="http://schemas.microsoft.com/office/powerpoint/2010/main" val="6747415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36</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dirty="0">
                <a:latin typeface="Tahoma" panose="020B0604030504040204" pitchFamily="34" charset="0"/>
                <a:ea typeface="Tahoma" panose="020B0604030504040204" pitchFamily="34" charset="0"/>
                <a:cs typeface="Tahoma" panose="020B0604030504040204" pitchFamily="34" charset="0"/>
              </a:rPr>
              <a:t>For interim financial statements, we may need to estimate ending inventory and cost of goods sold.</a:t>
            </a:r>
          </a:p>
          <a:p>
            <a:pPr eaLnBrk="1" hangingPunct="1">
              <a:spcBef>
                <a:spcPct val="0"/>
              </a:spcBef>
            </a:pP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spcBef>
                <a:spcPct val="0"/>
              </a:spcBef>
            </a:pPr>
            <a:r>
              <a:rPr lang="en-US" dirty="0">
                <a:latin typeface="Tahoma" panose="020B0604030504040204" pitchFamily="34" charset="0"/>
                <a:ea typeface="Tahoma" panose="020B0604030504040204" pitchFamily="34" charset="0"/>
                <a:cs typeface="Tahoma" panose="020B0604030504040204" pitchFamily="34" charset="0"/>
              </a:rPr>
              <a:t>Many companies use the gross margin method to estimate the current period’s ending inventory.</a:t>
            </a:r>
          </a:p>
        </p:txBody>
      </p:sp>
    </p:spTree>
    <p:extLst>
      <p:ext uri="{BB962C8B-B14F-4D97-AF65-F5344CB8AC3E}">
        <p14:creationId xmlns:p14="http://schemas.microsoft.com/office/powerpoint/2010/main" val="261958090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37</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lnSpc>
                <a:spcPct val="110000"/>
              </a:lnSpc>
              <a:buClr>
                <a:srgbClr val="000000"/>
              </a:buClr>
              <a:buFont typeface="Wingdings" pitchFamily="2" charset="2"/>
              <a:buNone/>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gross margin method has the following four steps.</a:t>
            </a:r>
          </a:p>
          <a:p>
            <a:pPr eaLnBrk="1" hangingPunct="1">
              <a:lnSpc>
                <a:spcPct val="110000"/>
              </a:lnSpc>
              <a:buClr>
                <a:srgbClr val="000000"/>
              </a:buClr>
              <a:buFont typeface="Wingdings" pitchFamily="2" charset="2"/>
              <a:buNone/>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1</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Calculate </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expected gross margin ratio using prior period’s income statement.</a:t>
            </a:r>
          </a:p>
          <a:p>
            <a:pPr eaLnBrk="1" hangingPunct="1">
              <a:lnSpc>
                <a:spcPct val="110000"/>
              </a:lnSpc>
              <a:buClr>
                <a:srgbClr val="000000"/>
              </a:buClr>
              <a:buFont typeface="Wingdings" pitchFamily="2" charset="2"/>
              <a:buNone/>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2</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t>
            </a:r>
            <a:r>
              <a:rPr lang="en-US" baseline="0"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Multiply </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the expected gross margin ratio by the current period’s sales to estimate the amount of gross margin.</a:t>
            </a:r>
          </a:p>
          <a:p>
            <a:pPr eaLnBrk="1" hangingPunct="1">
              <a:lnSpc>
                <a:spcPct val="110000"/>
              </a:lnSpc>
              <a:buClr>
                <a:srgbClr val="000000"/>
              </a:buClr>
              <a:buFont typeface="Wingdings" pitchFamily="2" charset="2"/>
              <a:buNone/>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3</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Subtract the estimated gross margin from sales to estimate cost of goods sold.</a:t>
            </a:r>
          </a:p>
          <a:p>
            <a:pPr eaLnBrk="1" hangingPunct="1">
              <a:lnSpc>
                <a:spcPct val="110000"/>
              </a:lnSpc>
              <a:buClr>
                <a:srgbClr val="000000"/>
              </a:buClr>
              <a:buFont typeface="Wingdings" pitchFamily="2" charset="2"/>
              <a:buNone/>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4</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 </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Subtract the estimated cost of goods sold from the amount of goods available for sale to estimate the ending inventory.</a:t>
            </a:r>
          </a:p>
        </p:txBody>
      </p:sp>
    </p:spTree>
    <p:extLst>
      <p:ext uri="{BB962C8B-B14F-4D97-AF65-F5344CB8AC3E}">
        <p14:creationId xmlns:p14="http://schemas.microsoft.com/office/powerpoint/2010/main" val="36469792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38</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This exhibit contains some known and some unknown information. </a:t>
            </a:r>
            <a:r>
              <a:rPr lang="en-US" dirty="0" smtClean="0">
                <a:latin typeface="Tahoma" panose="020B0604030504040204" pitchFamily="34" charset="0"/>
                <a:ea typeface="Tahoma" panose="020B0604030504040204" pitchFamily="34" charset="0"/>
                <a:cs typeface="Tahoma" panose="020B0604030504040204" pitchFamily="34" charset="0"/>
              </a:rPr>
              <a:t>Let’s </a:t>
            </a:r>
            <a:r>
              <a:rPr lang="en-US" dirty="0">
                <a:latin typeface="Tahoma" panose="020B0604030504040204" pitchFamily="34" charset="0"/>
                <a:ea typeface="Tahoma" panose="020B0604030504040204" pitchFamily="34" charset="0"/>
                <a:cs typeface="Tahoma" panose="020B0604030504040204" pitchFamily="34" charset="0"/>
              </a:rPr>
              <a:t>use the gross margin method to complete this statement.</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lnSpc>
                <a:spcPct val="110000"/>
              </a:lnSpc>
              <a:buClr>
                <a:srgbClr val="000000"/>
              </a:buClr>
              <a:buFont typeface="Wingdings" pitchFamily="2" charset="2"/>
              <a:buNone/>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First,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assume </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that the expected gross margin ratio is 25%.</a:t>
            </a:r>
          </a:p>
          <a:p>
            <a:pPr eaLnBrk="1" hangingPunct="1">
              <a:lnSpc>
                <a:spcPct val="110000"/>
              </a:lnSpc>
              <a:buClr>
                <a:srgbClr val="000000"/>
              </a:buClr>
              <a:buFont typeface="Wingdings" pitchFamily="2" charset="2"/>
              <a:buNone/>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Second, multiply the expected gross margin ratio of 25% by the current period’s sales of $22,000 to determine the </a:t>
            </a:r>
            <a:r>
              <a:rPr lang="en-US" dirty="0" smtClean="0">
                <a:solidFill>
                  <a:srgbClr val="000000"/>
                </a:solidFill>
                <a:latin typeface="Tahoma" panose="020B0604030504040204" pitchFamily="34" charset="0"/>
                <a:ea typeface="Tahoma" panose="020B0604030504040204" pitchFamily="34" charset="0"/>
                <a:cs typeface="Tahoma" panose="020B0604030504040204" pitchFamily="34" charset="0"/>
              </a:rPr>
              <a:t>estimate of gross </a:t>
            </a: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margin as $5,500.</a:t>
            </a:r>
          </a:p>
          <a:p>
            <a:pPr eaLnBrk="1" hangingPunct="1">
              <a:lnSpc>
                <a:spcPct val="110000"/>
              </a:lnSpc>
              <a:buClr>
                <a:srgbClr val="000000"/>
              </a:buClr>
              <a:buFont typeface="Wingdings" pitchFamily="2" charset="2"/>
              <a:buNone/>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Third, subtract the estimated gross margin of $5,500 from sales of $22,000 to obtain an estimate of cost of goods sold of $16,500. </a:t>
            </a:r>
          </a:p>
          <a:p>
            <a:pPr eaLnBrk="1" hangingPunct="1">
              <a:lnSpc>
                <a:spcPct val="110000"/>
              </a:lnSpc>
              <a:buClr>
                <a:srgbClr val="000000"/>
              </a:buClr>
              <a:buFont typeface="Wingdings" pitchFamily="2" charset="2"/>
              <a:buNone/>
            </a:pPr>
            <a:r>
              <a:rPr lang="en-US" dirty="0">
                <a:solidFill>
                  <a:srgbClr val="000000"/>
                </a:solidFill>
                <a:latin typeface="Tahoma" panose="020B0604030504040204" pitchFamily="34" charset="0"/>
                <a:ea typeface="Tahoma" panose="020B0604030504040204" pitchFamily="34" charset="0"/>
                <a:cs typeface="Tahoma" panose="020B0604030504040204" pitchFamily="34" charset="0"/>
              </a:rPr>
              <a:t>Fourth, subtract the estimated cost of goods sold of $16,500 from the amount of goods available for sale of $23,600 to obtain the estimate for the ending inventory of $7,100. </a:t>
            </a:r>
          </a:p>
          <a:p>
            <a:pPr eaLnBrk="1" hangingPunct="1"/>
            <a:endParaRPr lang="en-US" dirty="0"/>
          </a:p>
        </p:txBody>
      </p:sp>
    </p:spTree>
    <p:extLst>
      <p:ext uri="{BB962C8B-B14F-4D97-AF65-F5344CB8AC3E}">
        <p14:creationId xmlns:p14="http://schemas.microsoft.com/office/powerpoint/2010/main" val="17038784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dirty="0">
                <a:latin typeface="Tahoma" pitchFamily="34" charset="0"/>
              </a:rPr>
              <a:t>When a company’s inventory consists of many high-priced, low-turnover goods the </a:t>
            </a:r>
            <a:r>
              <a:rPr lang="en-US" dirty="0" smtClean="0">
                <a:latin typeface="Tahoma" pitchFamily="34" charset="0"/>
              </a:rPr>
              <a:t>recordkeeping </a:t>
            </a:r>
            <a:r>
              <a:rPr lang="en-US" dirty="0">
                <a:latin typeface="Tahoma" pitchFamily="34" charset="0"/>
              </a:rPr>
              <a:t>necessary to use specific identification is more practical.</a:t>
            </a:r>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3</a:t>
            </a:fld>
            <a:endParaRPr lang="en-US" dirty="0"/>
          </a:p>
        </p:txBody>
      </p:sp>
    </p:spTree>
    <p:extLst>
      <p:ext uri="{BB962C8B-B14F-4D97-AF65-F5344CB8AC3E}">
        <p14:creationId xmlns:p14="http://schemas.microsoft.com/office/powerpoint/2010/main" val="3810723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p:spPr>
        <p:txBody>
          <a:bodyPr/>
          <a:lstStyle/>
          <a:p>
            <a:fld id="{B346E799-2FAD-4F89-A5BA-D07F5BB6F1DD}" type="slidenum">
              <a:rPr lang="en-US" smtClean="0">
                <a:cs typeface="Arial" charset="0"/>
              </a:rPr>
              <a:pPr/>
              <a:t>39</a:t>
            </a:fld>
            <a:endParaRPr lang="en-US" dirty="0">
              <a:cs typeface="Arial" charset="0"/>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xfrm>
            <a:off x="914400" y="4343400"/>
            <a:ext cx="5029200" cy="4114800"/>
          </a:xfrm>
          <a:noFill/>
          <a:ln/>
        </p:spPr>
        <p:txBody>
          <a:bodyPr/>
          <a:lstStyle/>
          <a:p>
            <a:r>
              <a:rPr lang="en-US" dirty="0">
                <a:latin typeface="Tahoma" panose="020B0604030504040204" pitchFamily="34" charset="0"/>
                <a:ea typeface="Tahoma" panose="020B0604030504040204" pitchFamily="34" charset="0"/>
                <a:cs typeface="Tahoma" panose="020B0604030504040204" pitchFamily="34" charset="0"/>
              </a:rPr>
              <a:t>Learning Objective 5-5: </a:t>
            </a:r>
            <a:r>
              <a:rPr lang="en-US" dirty="0">
                <a:solidFill>
                  <a:schemeClr val="tx2"/>
                </a:solidFill>
                <a:latin typeface="Tahoma" panose="020B0604030504040204" pitchFamily="34" charset="0"/>
                <a:ea typeface="Tahoma" panose="020B0604030504040204" pitchFamily="34" charset="0"/>
                <a:cs typeface="Tahoma" panose="020B0604030504040204" pitchFamily="34" charset="0"/>
              </a:rPr>
              <a:t>Calculate and interpret the inventory turnover ratio.</a:t>
            </a:r>
          </a:p>
          <a:p>
            <a:pPr eaLnBrk="1" hangingPunct="1"/>
            <a:endParaRPr lang="en-US" dirty="0"/>
          </a:p>
        </p:txBody>
      </p:sp>
    </p:spTree>
    <p:extLst>
      <p:ext uri="{BB962C8B-B14F-4D97-AF65-F5344CB8AC3E}">
        <p14:creationId xmlns:p14="http://schemas.microsoft.com/office/powerpoint/2010/main" val="41068532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40</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The inventory turnover ratio measures how quickly a company sells its merchandise inventory.</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It is calculated as cost of goods sold divided by inventory. </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a:spcBef>
                <a:spcPct val="0"/>
              </a:spcBef>
            </a:pPr>
            <a:r>
              <a:rPr lang="en-US" dirty="0">
                <a:latin typeface="Tahoma" panose="020B0604030504040204" pitchFamily="34" charset="0"/>
                <a:ea typeface="Tahoma" panose="020B0604030504040204" pitchFamily="34" charset="0"/>
                <a:cs typeface="Tahoma" panose="020B0604030504040204" pitchFamily="34" charset="0"/>
              </a:rPr>
              <a:t>This is the first step in calculating the average number of days to sell inventory.</a:t>
            </a:r>
          </a:p>
        </p:txBody>
      </p:sp>
    </p:spTree>
    <p:extLst>
      <p:ext uri="{BB962C8B-B14F-4D97-AF65-F5344CB8AC3E}">
        <p14:creationId xmlns:p14="http://schemas.microsoft.com/office/powerpoint/2010/main" val="34388209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41</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The average number of days to sell inventory measures how many days, on average, it takes to sell inventory.</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It is calculated as 365 divided by the inventory turnover.</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a:spcBef>
                <a:spcPct val="0"/>
              </a:spcBef>
            </a:pPr>
            <a:r>
              <a:rPr lang="en-US" dirty="0">
                <a:latin typeface="Tahoma" panose="020B0604030504040204" pitchFamily="34" charset="0"/>
                <a:ea typeface="Tahoma" panose="020B0604030504040204" pitchFamily="34" charset="0"/>
                <a:cs typeface="Tahoma" panose="020B0604030504040204" pitchFamily="34" charset="0"/>
              </a:rPr>
              <a:t>Other things being equal, the company with the lower average number of days to sell inventory is doing better.</a:t>
            </a:r>
          </a:p>
        </p:txBody>
      </p:sp>
    </p:spTree>
    <p:extLst>
      <p:ext uri="{BB962C8B-B14F-4D97-AF65-F5344CB8AC3E}">
        <p14:creationId xmlns:p14="http://schemas.microsoft.com/office/powerpoint/2010/main" val="366910074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p:spPr>
        <p:txBody>
          <a:bodyPr/>
          <a:lstStyle/>
          <a:p>
            <a:fld id="{0774281B-3848-4717-8F2F-3C9100145241}" type="slidenum">
              <a:rPr lang="en-US" smtClean="0">
                <a:cs typeface="Arial" charset="0"/>
              </a:rPr>
              <a:pPr/>
              <a:t>42</a:t>
            </a:fld>
            <a:endParaRPr lang="en-US" dirty="0">
              <a:cs typeface="Arial" charset="0"/>
            </a:endParaRPr>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a:xfrm>
            <a:off x="914400" y="4343400"/>
            <a:ext cx="5029200" cy="4114800"/>
          </a:xfrm>
          <a:noFill/>
          <a:ln/>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This exhibit shows the average number of days to sell inventory for 8 real-world companies in 3 different industries</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The wine industry takes longer to sell its inventory than the others. Why? </a:t>
            </a:r>
            <a:r>
              <a:rPr lang="en-US" dirty="0" smtClean="0">
                <a:latin typeface="Tahoma" panose="020B0604030504040204" pitchFamily="34" charset="0"/>
                <a:ea typeface="Tahoma" panose="020B0604030504040204" pitchFamily="34" charset="0"/>
                <a:cs typeface="Tahoma" panose="020B0604030504040204" pitchFamily="34" charset="0"/>
              </a:rPr>
              <a:t>Quality </a:t>
            </a:r>
            <a:r>
              <a:rPr lang="en-US" dirty="0">
                <a:latin typeface="Tahoma" panose="020B0604030504040204" pitchFamily="34" charset="0"/>
                <a:ea typeface="Tahoma" panose="020B0604030504040204" pitchFamily="34" charset="0"/>
                <a:cs typeface="Tahoma" panose="020B0604030504040204" pitchFamily="34" charset="0"/>
              </a:rPr>
              <a:t>wine is aged before it is sold; time spent in inventory is actually a part of the production process. </a:t>
            </a:r>
            <a:r>
              <a:rPr lang="en-US" dirty="0" smtClean="0">
                <a:latin typeface="Tahoma" panose="020B0604030504040204" pitchFamily="34" charset="0"/>
                <a:ea typeface="Tahoma" panose="020B0604030504040204" pitchFamily="34" charset="0"/>
                <a:cs typeface="Tahoma" panose="020B0604030504040204" pitchFamily="34" charset="0"/>
              </a:rPr>
              <a:t>Generally</a:t>
            </a:r>
            <a:r>
              <a:rPr lang="en-US" dirty="0">
                <a:latin typeface="Tahoma" panose="020B0604030504040204" pitchFamily="34" charset="0"/>
                <a:ea typeface="Tahoma" panose="020B0604030504040204" pitchFamily="34" charset="0"/>
                <a:cs typeface="Tahoma" panose="020B0604030504040204" pitchFamily="34" charset="0"/>
              </a:rPr>
              <a:t>, the longer wines spend in the aging process, the higher their quality. </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Notice that Starbucks holds its inventory of coffee longer than Restaurant Brands International and McDonald’s. Why? It is more difficult for Starbucks to obtain coffee than it is for the other 2 to obtain flour, cheese, and fresh vegetables. </a:t>
            </a:r>
            <a:r>
              <a:rPr lang="en-US" dirty="0" smtClean="0">
                <a:latin typeface="Tahoma" panose="020B0604030504040204" pitchFamily="34" charset="0"/>
                <a:ea typeface="Tahoma" panose="020B0604030504040204" pitchFamily="34" charset="0"/>
                <a:cs typeface="Tahoma" panose="020B0604030504040204" pitchFamily="34" charset="0"/>
              </a:rPr>
              <a:t>Coffee </a:t>
            </a:r>
            <a:r>
              <a:rPr lang="en-US" dirty="0">
                <a:latin typeface="Tahoma" panose="020B0604030504040204" pitchFamily="34" charset="0"/>
                <a:ea typeface="Tahoma" panose="020B0604030504040204" pitchFamily="34" charset="0"/>
                <a:cs typeface="Tahoma" panose="020B0604030504040204" pitchFamily="34" charset="0"/>
              </a:rPr>
              <a:t>is grown and harvested seasonally and requires substantial delivery time</a:t>
            </a:r>
            <a:r>
              <a:rPr lang="en-US" dirty="0" smtClean="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As a result, Starbucks must hold </a:t>
            </a:r>
            <a:r>
              <a:rPr lang="en-US" dirty="0" smtClean="0">
                <a:latin typeface="Tahoma" panose="020B0604030504040204" pitchFamily="34" charset="0"/>
                <a:ea typeface="Tahoma" panose="020B0604030504040204" pitchFamily="34" charset="0"/>
                <a:cs typeface="Tahoma" panose="020B0604030504040204" pitchFamily="34" charset="0"/>
              </a:rPr>
              <a:t>its</a:t>
            </a:r>
            <a:r>
              <a:rPr lang="en-US" baseline="0" dirty="0" smtClean="0">
                <a:latin typeface="Tahoma" panose="020B0604030504040204" pitchFamily="34" charset="0"/>
                <a:ea typeface="Tahoma" panose="020B0604030504040204" pitchFamily="34" charset="0"/>
                <a:cs typeface="Tahoma" panose="020B0604030504040204" pitchFamily="34" charset="0"/>
              </a:rPr>
              <a:t> i</a:t>
            </a:r>
            <a:r>
              <a:rPr lang="en-US" dirty="0" smtClean="0">
                <a:latin typeface="Tahoma" panose="020B0604030504040204" pitchFamily="34" charset="0"/>
                <a:ea typeface="Tahoma" panose="020B0604030504040204" pitchFamily="34" charset="0"/>
                <a:cs typeface="Tahoma" panose="020B0604030504040204" pitchFamily="34" charset="0"/>
              </a:rPr>
              <a:t>nventory </a:t>
            </a:r>
            <a:r>
              <a:rPr lang="en-US" dirty="0">
                <a:latin typeface="Tahoma" panose="020B0604030504040204" pitchFamily="34" charset="0"/>
                <a:ea typeface="Tahoma" panose="020B0604030504040204" pitchFamily="34" charset="0"/>
                <a:cs typeface="Tahoma" panose="020B0604030504040204" pitchFamily="34" charset="0"/>
              </a:rPr>
              <a:t>longer than McDonald’s or Restaurant Brands International.</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r>
              <a:rPr lang="en-US" dirty="0">
                <a:latin typeface="Tahoma" panose="020B0604030504040204" pitchFamily="34" charset="0"/>
                <a:ea typeface="Tahoma" panose="020B0604030504040204" pitchFamily="34" charset="0"/>
                <a:cs typeface="Tahoma" panose="020B0604030504040204" pitchFamily="34" charset="0"/>
              </a:rPr>
              <a:t>See if you can come up with some other explanations for the differences in inventory turnover rates between the department store industry and the fast-food industry. </a:t>
            </a:r>
          </a:p>
        </p:txBody>
      </p:sp>
    </p:spTree>
    <p:extLst>
      <p:ext uri="{BB962C8B-B14F-4D97-AF65-F5344CB8AC3E}">
        <p14:creationId xmlns:p14="http://schemas.microsoft.com/office/powerpoint/2010/main" val="177893561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anose="020B0604030504040204" pitchFamily="34" charset="0"/>
                <a:ea typeface="Tahoma" panose="020B0604030504040204" pitchFamily="34" charset="0"/>
                <a:cs typeface="Tahoma" panose="020B0604030504040204" pitchFamily="34" charset="0"/>
              </a:rPr>
              <a:t>End of Chapter 5. In this chapter we introduced four inventory cost flow methods</a:t>
            </a:r>
            <a:r>
              <a:rPr lang="en-US" dirty="0" smtClean="0">
                <a:latin typeface="Tahoma" panose="020B0604030504040204" pitchFamily="34" charset="0"/>
                <a:ea typeface="Tahoma" panose="020B0604030504040204" pitchFamily="34" charset="0"/>
                <a:cs typeface="Tahoma" panose="020B0604030504040204" pitchFamily="34" charset="0"/>
              </a:rPr>
              <a:t>:</a:t>
            </a:r>
          </a:p>
          <a:p>
            <a:pPr eaLnBrk="1" hangingPunct="1"/>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buFontTx/>
              <a:buChar char="•"/>
            </a:pPr>
            <a:r>
              <a:rPr lang="en-US" dirty="0">
                <a:latin typeface="Tahoma" panose="020B0604030504040204" pitchFamily="34" charset="0"/>
                <a:ea typeface="Tahoma" panose="020B0604030504040204" pitchFamily="34" charset="0"/>
                <a:cs typeface="Tahoma" panose="020B0604030504040204" pitchFamily="34" charset="0"/>
              </a:rPr>
              <a:t>Specific identification</a:t>
            </a:r>
          </a:p>
          <a:p>
            <a:pPr eaLnBrk="1" hangingPunct="1">
              <a:buFontTx/>
              <a:buChar char="•"/>
            </a:pPr>
            <a:r>
              <a:rPr lang="en-US" dirty="0">
                <a:latin typeface="Tahoma" panose="020B0604030504040204" pitchFamily="34" charset="0"/>
                <a:ea typeface="Tahoma" panose="020B0604030504040204" pitchFamily="34" charset="0"/>
                <a:cs typeface="Tahoma" panose="020B0604030504040204" pitchFamily="34" charset="0"/>
              </a:rPr>
              <a:t>First-in, first-out</a:t>
            </a:r>
          </a:p>
          <a:p>
            <a:pPr eaLnBrk="1" hangingPunct="1">
              <a:buFontTx/>
              <a:buChar char="•"/>
            </a:pPr>
            <a:r>
              <a:rPr lang="en-US" dirty="0">
                <a:latin typeface="Tahoma" panose="020B0604030504040204" pitchFamily="34" charset="0"/>
                <a:ea typeface="Tahoma" panose="020B0604030504040204" pitchFamily="34" charset="0"/>
                <a:cs typeface="Tahoma" panose="020B0604030504040204" pitchFamily="34" charset="0"/>
              </a:rPr>
              <a:t>Last-in, first-</a:t>
            </a:r>
            <a:r>
              <a:rPr lang="en-US" dirty="0" smtClean="0">
                <a:latin typeface="Tahoma" panose="020B0604030504040204" pitchFamily="34" charset="0"/>
                <a:ea typeface="Tahoma" panose="020B0604030504040204" pitchFamily="34" charset="0"/>
                <a:cs typeface="Tahoma" panose="020B0604030504040204" pitchFamily="34" charset="0"/>
              </a:rPr>
              <a:t>out</a:t>
            </a:r>
            <a:endParaRPr lang="en-US" dirty="0">
              <a:latin typeface="Tahoma" panose="020B0604030504040204" pitchFamily="34" charset="0"/>
              <a:ea typeface="Tahoma" panose="020B0604030504040204" pitchFamily="34" charset="0"/>
              <a:cs typeface="Tahoma" panose="020B0604030504040204" pitchFamily="34" charset="0"/>
            </a:endParaRPr>
          </a:p>
          <a:p>
            <a:pPr eaLnBrk="1" hangingPunct="1">
              <a:buFontTx/>
              <a:buChar char="•"/>
            </a:pPr>
            <a:r>
              <a:rPr lang="en-US" dirty="0">
                <a:latin typeface="Tahoma" panose="020B0604030504040204" pitchFamily="34" charset="0"/>
                <a:ea typeface="Tahoma" panose="020B0604030504040204" pitchFamily="34" charset="0"/>
                <a:cs typeface="Tahoma" panose="020B0604030504040204" pitchFamily="34" charset="0"/>
              </a:rPr>
              <a:t>Weighted </a:t>
            </a:r>
            <a:r>
              <a:rPr lang="en-US" dirty="0" smtClean="0">
                <a:latin typeface="Tahoma" panose="020B0604030504040204" pitchFamily="34" charset="0"/>
                <a:ea typeface="Tahoma" panose="020B0604030504040204" pitchFamily="34" charset="0"/>
                <a:cs typeface="Tahoma" panose="020B0604030504040204" pitchFamily="34" charset="0"/>
              </a:rPr>
              <a:t>average</a:t>
            </a:r>
            <a:endParaRPr lang="en-US" dirty="0">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43</a:t>
            </a:fld>
            <a:endParaRPr lang="en-US" dirty="0"/>
          </a:p>
        </p:txBody>
      </p:sp>
    </p:spTree>
    <p:extLst>
      <p:ext uri="{BB962C8B-B14F-4D97-AF65-F5344CB8AC3E}">
        <p14:creationId xmlns:p14="http://schemas.microsoft.com/office/powerpoint/2010/main" val="38335463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itchFamily="34" charset="0"/>
              </a:rPr>
              <a:t>Assume TMBC Company purchased two identical inventory items: the first for $100 and the second for $110.</a:t>
            </a:r>
          </a:p>
          <a:p>
            <a:pPr eaLnBrk="1" hangingPunct="1"/>
            <a:endParaRPr lang="en-US" dirty="0">
              <a:latin typeface="Tahoma" pitchFamily="34" charset="0"/>
            </a:endParaRPr>
          </a:p>
          <a:p>
            <a:pPr eaLnBrk="1" hangingPunct="1">
              <a:spcBef>
                <a:spcPct val="50000"/>
              </a:spcBef>
            </a:pPr>
            <a:r>
              <a:rPr lang="en-US" dirty="0">
                <a:latin typeface="Tahoma" pitchFamily="34" charset="0"/>
              </a:rPr>
              <a:t>Using specific identification, when the first item is sold, cost of goods sold would be $100. </a:t>
            </a:r>
            <a:r>
              <a:rPr lang="en-US" dirty="0" smtClean="0">
                <a:latin typeface="Tahoma" pitchFamily="34" charset="0"/>
              </a:rPr>
              <a:t>When </a:t>
            </a:r>
            <a:r>
              <a:rPr lang="en-US" dirty="0">
                <a:latin typeface="Tahoma" pitchFamily="34" charset="0"/>
              </a:rPr>
              <a:t>the second item is sold, cost of goods sold would be $110. </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4</a:t>
            </a:fld>
            <a:endParaRPr lang="en-US" dirty="0"/>
          </a:p>
        </p:txBody>
      </p:sp>
    </p:spTree>
    <p:extLst>
      <p:ext uri="{BB962C8B-B14F-4D97-AF65-F5344CB8AC3E}">
        <p14:creationId xmlns:p14="http://schemas.microsoft.com/office/powerpoint/2010/main" val="1961533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dirty="0">
                <a:latin typeface="Tahoma" pitchFamily="34" charset="0"/>
              </a:rPr>
              <a:t>The first-in, first-out cost flow method requires that the cost of the items purchased first be assigned to </a:t>
            </a:r>
            <a:r>
              <a:rPr lang="en-US" dirty="0" smtClean="0">
                <a:latin typeface="Tahoma" pitchFamily="34" charset="0"/>
              </a:rPr>
              <a:t>cost </a:t>
            </a:r>
            <a:r>
              <a:rPr lang="en-US" dirty="0">
                <a:latin typeface="Tahoma" pitchFamily="34" charset="0"/>
              </a:rPr>
              <a:t>of </a:t>
            </a:r>
            <a:r>
              <a:rPr lang="en-US" dirty="0" smtClean="0">
                <a:latin typeface="Tahoma" pitchFamily="34" charset="0"/>
              </a:rPr>
              <a:t>goods </a:t>
            </a:r>
            <a:r>
              <a:rPr lang="en-US" dirty="0">
                <a:latin typeface="Tahoma" pitchFamily="34" charset="0"/>
              </a:rPr>
              <a:t>s</a:t>
            </a:r>
            <a:r>
              <a:rPr lang="en-US" dirty="0" smtClean="0">
                <a:latin typeface="Tahoma" pitchFamily="34" charset="0"/>
              </a:rPr>
              <a:t>old</a:t>
            </a:r>
            <a:r>
              <a:rPr lang="en-US" dirty="0">
                <a:latin typeface="Tahoma" pitchFamily="34" charset="0"/>
              </a:rPr>
              <a:t>.</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5</a:t>
            </a:fld>
            <a:endParaRPr lang="en-US" dirty="0"/>
          </a:p>
        </p:txBody>
      </p:sp>
    </p:spTree>
    <p:extLst>
      <p:ext uri="{BB962C8B-B14F-4D97-AF65-F5344CB8AC3E}">
        <p14:creationId xmlns:p14="http://schemas.microsoft.com/office/powerpoint/2010/main" val="1819646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itchFamily="34" charset="0"/>
              </a:rPr>
              <a:t>Assume TMBC Company purchased two identical inventory items: the first for $100 and the second for $110.</a:t>
            </a:r>
          </a:p>
          <a:p>
            <a:pPr eaLnBrk="1" hangingPunct="1"/>
            <a:endParaRPr lang="en-US" dirty="0">
              <a:latin typeface="Tahoma" pitchFamily="34" charset="0"/>
            </a:endParaRPr>
          </a:p>
          <a:p>
            <a:pPr eaLnBrk="1" hangingPunct="1">
              <a:spcBef>
                <a:spcPct val="50000"/>
              </a:spcBef>
            </a:pPr>
            <a:r>
              <a:rPr lang="en-US" dirty="0">
                <a:latin typeface="Tahoma" pitchFamily="34" charset="0"/>
              </a:rPr>
              <a:t>Using first-in, first-out, the cost assigned to the first item sold would be $100 (the first cost in). The cost of goods sold assigned to the second item sold would be $110.</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6</a:t>
            </a:fld>
            <a:endParaRPr lang="en-US" dirty="0"/>
          </a:p>
        </p:txBody>
      </p:sp>
    </p:spTree>
    <p:extLst>
      <p:ext uri="{BB962C8B-B14F-4D97-AF65-F5344CB8AC3E}">
        <p14:creationId xmlns:p14="http://schemas.microsoft.com/office/powerpoint/2010/main" val="279030261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50000"/>
              </a:spcBef>
            </a:pPr>
            <a:r>
              <a:rPr lang="en-US" dirty="0">
                <a:latin typeface="Tahoma" pitchFamily="34" charset="0"/>
              </a:rPr>
              <a:t>The last-in, first-out cost flow method requires that the cost of the items purchased last be assigned to </a:t>
            </a:r>
            <a:r>
              <a:rPr lang="en-US" dirty="0" smtClean="0">
                <a:latin typeface="Tahoma" pitchFamily="34" charset="0"/>
              </a:rPr>
              <a:t>cost </a:t>
            </a:r>
            <a:r>
              <a:rPr lang="en-US" dirty="0">
                <a:latin typeface="Tahoma" pitchFamily="34" charset="0"/>
              </a:rPr>
              <a:t>of </a:t>
            </a:r>
            <a:r>
              <a:rPr lang="en-US" dirty="0" smtClean="0">
                <a:latin typeface="Tahoma" pitchFamily="34" charset="0"/>
              </a:rPr>
              <a:t>goods </a:t>
            </a:r>
            <a:r>
              <a:rPr lang="en-US" dirty="0">
                <a:latin typeface="Tahoma" pitchFamily="34" charset="0"/>
              </a:rPr>
              <a:t>s</a:t>
            </a:r>
            <a:r>
              <a:rPr lang="en-US" dirty="0" smtClean="0">
                <a:latin typeface="Tahoma" pitchFamily="34" charset="0"/>
              </a:rPr>
              <a:t>old</a:t>
            </a:r>
            <a:r>
              <a:rPr lang="en-US" dirty="0">
                <a:latin typeface="Tahoma" pitchFamily="34" charset="0"/>
              </a:rPr>
              <a:t>.</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7</a:t>
            </a:fld>
            <a:endParaRPr lang="en-US" dirty="0"/>
          </a:p>
        </p:txBody>
      </p:sp>
    </p:spTree>
    <p:extLst>
      <p:ext uri="{BB962C8B-B14F-4D97-AF65-F5344CB8AC3E}">
        <p14:creationId xmlns:p14="http://schemas.microsoft.com/office/powerpoint/2010/main" val="32401978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latin typeface="Tahoma" pitchFamily="34" charset="0"/>
              </a:rPr>
              <a:t>Assume TMBC Company purchased two identical inventory items: the first for $100 and the second for $110.</a:t>
            </a:r>
          </a:p>
          <a:p>
            <a:pPr eaLnBrk="1" hangingPunct="1"/>
            <a:endParaRPr lang="en-US" dirty="0">
              <a:latin typeface="Tahoma" pitchFamily="34" charset="0"/>
            </a:endParaRPr>
          </a:p>
          <a:p>
            <a:pPr eaLnBrk="1" hangingPunct="1"/>
            <a:r>
              <a:rPr lang="en-US" dirty="0">
                <a:latin typeface="Tahoma" pitchFamily="34" charset="0"/>
              </a:rPr>
              <a:t>Using last-in, first-out, the cost assigned to the first item sold would be $110 (the last cost in). </a:t>
            </a:r>
            <a:r>
              <a:rPr lang="en-US" dirty="0" smtClean="0">
                <a:latin typeface="Tahoma" pitchFamily="34" charset="0"/>
              </a:rPr>
              <a:t>The </a:t>
            </a:r>
            <a:r>
              <a:rPr lang="en-US" dirty="0">
                <a:latin typeface="Tahoma" pitchFamily="34" charset="0"/>
              </a:rPr>
              <a:t>cost of goods sold assigned to the second item sold would be $100.</a:t>
            </a:r>
          </a:p>
          <a:p>
            <a:endParaRPr lang="en-US" dirty="0"/>
          </a:p>
        </p:txBody>
      </p:sp>
      <p:sp>
        <p:nvSpPr>
          <p:cNvPr id="4" name="Slide Number Placeholder 3"/>
          <p:cNvSpPr>
            <a:spLocks noGrp="1"/>
          </p:cNvSpPr>
          <p:nvPr>
            <p:ph type="sldNum" sz="quarter" idx="10"/>
          </p:nvPr>
        </p:nvSpPr>
        <p:spPr/>
        <p:txBody>
          <a:bodyPr/>
          <a:lstStyle/>
          <a:p>
            <a:pPr>
              <a:defRPr/>
            </a:pPr>
            <a:fld id="{77CA0635-1772-4472-ADFE-4545D41254CF}" type="slidenum">
              <a:rPr lang="en-US" smtClean="0"/>
              <a:pPr>
                <a:defRPr/>
              </a:pPr>
              <a:t>8</a:t>
            </a:fld>
            <a:endParaRPr lang="en-US" dirty="0"/>
          </a:p>
        </p:txBody>
      </p:sp>
    </p:spTree>
    <p:extLst>
      <p:ext uri="{BB962C8B-B14F-4D97-AF65-F5344CB8AC3E}">
        <p14:creationId xmlns:p14="http://schemas.microsoft.com/office/powerpoint/2010/main" val="29851436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1_Title &amp; Subtitle Left">
    <p:spTree>
      <p:nvGrpSpPr>
        <p:cNvPr id="1" name=""/>
        <p:cNvGrpSpPr/>
        <p:nvPr/>
      </p:nvGrpSpPr>
      <p:grpSpPr>
        <a:xfrm>
          <a:off x="0" y="0"/>
          <a:ext cx="0" cy="0"/>
          <a:chOff x="0" y="0"/>
          <a:chExt cx="0" cy="0"/>
        </a:xfrm>
      </p:grpSpPr>
      <p:sp>
        <p:nvSpPr>
          <p:cNvPr id="8" name="Title Background"/>
          <p:cNvSpPr/>
          <p:nvPr/>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lang="en-US" sz="3600" b="1" kern="1200" dirty="0">
                <a:solidFill>
                  <a:schemeClr val="bg1"/>
                </a:solidFill>
                <a:latin typeface="+mj-lt"/>
                <a:ea typeface="+mj-ea"/>
                <a:cs typeface="+mj-cs"/>
              </a:defRPr>
            </a:lvl1pPr>
          </a:lstStyle>
          <a:p>
            <a:r>
              <a:rPr lang="en-US" dirty="0"/>
              <a:t>Click to edit Master title style</a:t>
            </a:r>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1pPr>
            <a:lvl2pPr marL="4572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2pPr>
            <a:lvl3pPr marL="9144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3pPr>
            <a:lvl4pPr marL="13716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4pPr>
            <a:lvl5pPr marL="1828800" indent="0">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3493614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3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219200"/>
            <a:ext cx="8229600" cy="4724399"/>
          </a:xfrm>
          <a:prstGeom prst="rect">
            <a:avLst/>
          </a:prstGeom>
        </p:spPr>
        <p:txBody>
          <a:bodyPr/>
          <a:lstStyle>
            <a:lvl1pPr marL="342900" indent="-342900">
              <a:spcAft>
                <a:spcPts val="800"/>
              </a:spcAft>
              <a:defRPr lang="en-US" sz="2600" b="0" kern="1200" dirty="0">
                <a:solidFill>
                  <a:schemeClr val="tx1"/>
                </a:solidFill>
                <a:latin typeface="+mn-lt"/>
                <a:ea typeface="Verdana" panose="020B0604030504040204" pitchFamily="34" charset="0"/>
                <a:cs typeface="Verdana" panose="020B0604030504040204" pitchFamily="34" charset="0"/>
              </a:defRPr>
            </a:lvl1pPr>
            <a:lvl2pPr marL="742950" indent="-285750">
              <a:spcAft>
                <a:spcPts val="800"/>
              </a:spcAft>
              <a:defRPr lang="en-US" sz="2000" b="0" kern="1200" dirty="0">
                <a:solidFill>
                  <a:schemeClr val="tx1"/>
                </a:solidFill>
                <a:latin typeface="+mn-lt"/>
                <a:ea typeface="Verdana" panose="020B0604030504040204" pitchFamily="34" charset="0"/>
                <a:cs typeface="Verdana" panose="020B0604030504040204" pitchFamily="34" charset="0"/>
              </a:defRPr>
            </a:lvl2pPr>
            <a:lvl3pPr marL="1143000" indent="-228600">
              <a:spcAft>
                <a:spcPts val="800"/>
              </a:spcAft>
              <a:defRPr lang="en-US" sz="1800" b="0" kern="1200" dirty="0">
                <a:solidFill>
                  <a:schemeClr val="tx1"/>
                </a:solidFill>
                <a:latin typeface="+mn-lt"/>
                <a:ea typeface="Verdana" panose="020B0604030504040204" pitchFamily="34" charset="0"/>
                <a:cs typeface="Verdana" panose="020B0604030504040204" pitchFamily="34" charset="0"/>
              </a:defRPr>
            </a:lvl3pPr>
            <a:lvl4pPr marL="1600200" indent="-228600">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4pPr>
            <a:lvl5pPr marL="2057400" indent="-228600">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5pPr>
          </a:lstStyle>
          <a:p>
            <a:pPr marL="342900" lvl="0" indent="-342900" algn="l" defTabSz="457200" rtl="0" eaLnBrk="1" latinLnBrk="0" hangingPunct="1">
              <a:spcBef>
                <a:spcPct val="20000"/>
              </a:spcBef>
              <a:spcAft>
                <a:spcPts val="800"/>
              </a:spcAft>
              <a:buFont typeface="Arial"/>
              <a:buChar char="•"/>
            </a:pPr>
            <a:r>
              <a:rPr lang="en-US" dirty="0"/>
              <a:t>Click to edit Master text styles</a:t>
            </a:r>
          </a:p>
          <a:p>
            <a:pPr marL="742950" lvl="1" indent="-285750" algn="l" defTabSz="457200" rtl="0" eaLnBrk="1" latinLnBrk="0" hangingPunct="1">
              <a:spcBef>
                <a:spcPct val="20000"/>
              </a:spcBef>
              <a:spcAft>
                <a:spcPts val="800"/>
              </a:spcAft>
              <a:buFont typeface="Arial"/>
              <a:buChar char="–"/>
            </a:pPr>
            <a:r>
              <a:rPr lang="en-US" dirty="0"/>
              <a:t>Second level</a:t>
            </a:r>
          </a:p>
          <a:p>
            <a:pPr marL="1143000" lvl="2" indent="-228600" algn="l" defTabSz="457200" rtl="0" eaLnBrk="1" latinLnBrk="0" hangingPunct="1">
              <a:spcBef>
                <a:spcPct val="20000"/>
              </a:spcBef>
              <a:spcAft>
                <a:spcPts val="800"/>
              </a:spcAft>
              <a:buFont typeface="Arial"/>
              <a:buChar char="•"/>
            </a:pPr>
            <a:r>
              <a:rPr lang="en-US" dirty="0"/>
              <a:t>Third level</a:t>
            </a:r>
          </a:p>
          <a:p>
            <a:pPr marL="1600200" lvl="3" indent="-228600" algn="l" defTabSz="457200" rtl="0" eaLnBrk="1" latinLnBrk="0" hangingPunct="1">
              <a:spcBef>
                <a:spcPct val="20000"/>
              </a:spcBef>
              <a:spcAft>
                <a:spcPts val="800"/>
              </a:spcAft>
              <a:buFont typeface="Arial"/>
              <a:buChar char="–"/>
            </a:pPr>
            <a:r>
              <a:rPr lang="en-US" dirty="0"/>
              <a:t>Fourth level</a:t>
            </a:r>
          </a:p>
          <a:p>
            <a:pPr marL="2057400" lvl="4" indent="-228600" algn="l" defTabSz="457200" rtl="0" eaLnBrk="1" latinLnBrk="0" hangingPunct="1">
              <a:spcBef>
                <a:spcPct val="20000"/>
              </a:spcBef>
              <a:spcAft>
                <a:spcPts val="800"/>
              </a:spcAft>
              <a:buFont typeface="Arial"/>
              <a:buChar char="»"/>
            </a:pPr>
            <a:r>
              <a:rPr lang="en-US" dirty="0"/>
              <a:t>Fifth level</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7369885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defTabSz="457200" rtl="0" eaLnBrk="1" latinLnBrk="0" hangingPunct="1">
              <a:spcBef>
                <a:spcPct val="0"/>
              </a:spcBef>
              <a:buNone/>
              <a:defRPr lang="en-US" sz="32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4" name="Text Placeholder 1"/>
          <p:cNvSpPr>
            <a:spLocks noGrp="1"/>
          </p:cNvSpPr>
          <p:nvPr>
            <p:ph type="body" sz="half" idx="2"/>
          </p:nvPr>
        </p:nvSpPr>
        <p:spPr>
          <a:xfrm>
            <a:off x="1828800" y="5562600"/>
            <a:ext cx="5486400" cy="609600"/>
          </a:xfrm>
          <a:prstGeom prst="rect">
            <a:avLst/>
          </a:prstGeom>
        </p:spPr>
        <p:txBody>
          <a:bodyPr/>
          <a:lstStyle>
            <a:lvl1pPr marL="0" indent="0">
              <a:buNone/>
              <a:defRPr lang="en-US" sz="1800" b="0" kern="1200" dirty="0">
                <a:solidFill>
                  <a:schemeClr val="tx1"/>
                </a:solidFill>
                <a:latin typeface="+mj-lt"/>
                <a:ea typeface="Verdana" panose="020B0604030504040204" pitchFamily="34" charset="0"/>
                <a:cs typeface="Verdana" panose="020B060403050404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3" name="Picture Placeholder 1"/>
          <p:cNvSpPr>
            <a:spLocks noGrp="1"/>
          </p:cNvSpPr>
          <p:nvPr>
            <p:ph type="pic" idx="1"/>
          </p:nvPr>
        </p:nvSpPr>
        <p:spPr>
          <a:xfrm>
            <a:off x="1124744" y="1524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2"/>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6" hasCustomPrompt="1"/>
          </p:nvPr>
        </p:nvSpPr>
        <p:spPr>
          <a:xfrm>
            <a:off x="3886200" y="4700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
        <p:nvSpPr>
          <p:cNvPr id="8"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816062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6" name="Media Placeholder 5"/>
          <p:cNvSpPr>
            <a:spLocks noGrp="1"/>
          </p:cNvSpPr>
          <p:nvPr>
            <p:ph type="media" sz="quarter" idx="11"/>
          </p:nvPr>
        </p:nvSpPr>
        <p:spPr>
          <a:xfrm>
            <a:off x="0" y="1295400"/>
            <a:ext cx="9144000" cy="4648200"/>
          </a:xfrm>
          <a:prstGeom prst="rect">
            <a:avLst/>
          </a:prstGeom>
        </p:spPr>
        <p:txBody>
          <a:bodyPr/>
          <a:lstStyle/>
          <a:p>
            <a:r>
              <a:rPr lang="en-US" dirty="0"/>
              <a:t>Click icon to add media</a:t>
            </a:r>
          </a:p>
        </p:txBody>
      </p:sp>
      <p:sp>
        <p:nvSpPr>
          <p:cNvPr id="9" name="TextBox 8"/>
          <p:cNvSpPr txBox="1"/>
          <p:nvPr/>
        </p:nvSpPr>
        <p:spPr>
          <a:xfrm>
            <a:off x="2933700" y="59436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
        <p:nvSpPr>
          <p:cNvPr id="8"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838433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4"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4593506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2"/>
          <p:cNvSpPr>
            <a:spLocks noGrp="1"/>
          </p:cNvSpPr>
          <p:nvPr>
            <p:ph idx="1"/>
          </p:nvPr>
        </p:nvSpPr>
        <p:spPr>
          <a:xfrm>
            <a:off x="685800" y="1798638"/>
            <a:ext cx="8229600" cy="4525962"/>
          </a:xfrm>
          <a:prstGeom prst="rect">
            <a:avLst/>
          </a:prstGeom>
        </p:spPr>
        <p:txBody>
          <a:bodyPr/>
          <a:lstStyle>
            <a:lvl1pPr>
              <a:defRPr lang="en-US" sz="2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1pPr>
            <a:lvl2pPr>
              <a:defRPr lang="en-US" sz="20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2pPr>
            <a:lvl3pPr>
              <a:defRPr lang="en-US" sz="18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3pPr>
            <a:lvl4pPr>
              <a:defRPr lang="en-US" sz="1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4pPr>
            <a:lvl5pPr>
              <a:defRPr lang="en-US" sz="1600" b="0" kern="1200" dirty="0">
                <a:solidFill>
                  <a:schemeClr val="tx1"/>
                </a:solidFill>
                <a:latin typeface="STIX Two Text" panose="02020603050405020304" pitchFamily="18" charset="0"/>
                <a:ea typeface="Verdana" panose="020B0604030504040204" pitchFamily="34" charset="0"/>
                <a:cs typeface="Verdana" panose="020B060403050404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941657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mp; Subtitle Left">
    <p:spTree>
      <p:nvGrpSpPr>
        <p:cNvPr id="1" name=""/>
        <p:cNvGrpSpPr/>
        <p:nvPr/>
      </p:nvGrpSpPr>
      <p:grpSpPr>
        <a:xfrm>
          <a:off x="0" y="0"/>
          <a:ext cx="0" cy="0"/>
          <a:chOff x="0" y="0"/>
          <a:chExt cx="0" cy="0"/>
        </a:xfrm>
      </p:grpSpPr>
      <p:sp>
        <p:nvSpPr>
          <p:cNvPr id="8" name="Title Background"/>
          <p:cNvSpPr/>
          <p:nvPr/>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1560280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amp; Subtitle Right">
    <p:spTree>
      <p:nvGrpSpPr>
        <p:cNvPr id="1" name=""/>
        <p:cNvGrpSpPr/>
        <p:nvPr/>
      </p:nvGrpSpPr>
      <p:grpSpPr>
        <a:xfrm>
          <a:off x="0" y="0"/>
          <a:ext cx="0" cy="0"/>
          <a:chOff x="0" y="0"/>
          <a:chExt cx="0" cy="0"/>
        </a:xfrm>
      </p:grpSpPr>
      <p:sp>
        <p:nvSpPr>
          <p:cNvPr id="8" name="Title Background"/>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r">
              <a:defRPr sz="3600">
                <a:solidFill>
                  <a:schemeClr val="bg1"/>
                </a:solidFill>
              </a:defRPr>
            </a:lvl1pPr>
          </a:lstStyle>
          <a:p>
            <a:r>
              <a:rPr lang="en-US"/>
              <a:t>Click to edit Master title style</a:t>
            </a:r>
            <a:endParaRPr lang="en-US" dirty="0"/>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80686602"/>
      </p:ext>
    </p:extLst>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Only Left">
    <p:spTree>
      <p:nvGrpSpPr>
        <p:cNvPr id="1" name=""/>
        <p:cNvGrpSpPr/>
        <p:nvPr/>
      </p:nvGrpSpPr>
      <p:grpSpPr>
        <a:xfrm>
          <a:off x="0" y="0"/>
          <a:ext cx="0" cy="0"/>
          <a:chOff x="0" y="0"/>
          <a:chExt cx="0" cy="0"/>
        </a:xfrm>
      </p:grpSpPr>
      <p:sp>
        <p:nvSpPr>
          <p:cNvPr id="8" name="Title background"/>
          <p:cNvSpPr/>
          <p:nvPr/>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33682806"/>
      </p:ext>
    </p:extLst>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Only Right">
    <p:spTree>
      <p:nvGrpSpPr>
        <p:cNvPr id="1" name=""/>
        <p:cNvGrpSpPr/>
        <p:nvPr/>
      </p:nvGrpSpPr>
      <p:grpSpPr>
        <a:xfrm>
          <a:off x="0" y="0"/>
          <a:ext cx="0" cy="0"/>
          <a:chOff x="0" y="0"/>
          <a:chExt cx="0" cy="0"/>
        </a:xfrm>
      </p:grpSpPr>
      <p:sp>
        <p:nvSpPr>
          <p:cNvPr id="8" name="Rectangle 7"/>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sz="3600">
                <a:solidFill>
                  <a:schemeClr val="bg1"/>
                </a:solidFill>
              </a:defRPr>
            </a:lvl1pPr>
          </a:lstStyle>
          <a:p>
            <a:r>
              <a:rPr lang="en-US"/>
              <a:t>Click to edit Master title style</a:t>
            </a:r>
            <a:endParaRPr lang="en-US" dirty="0"/>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833503217"/>
      </p:ext>
    </p:extLst>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85992040"/>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Only Left">
    <p:spTree>
      <p:nvGrpSpPr>
        <p:cNvPr id="1" name=""/>
        <p:cNvGrpSpPr/>
        <p:nvPr/>
      </p:nvGrpSpPr>
      <p:grpSpPr>
        <a:xfrm>
          <a:off x="0" y="0"/>
          <a:ext cx="0" cy="0"/>
          <a:chOff x="0" y="0"/>
          <a:chExt cx="0" cy="0"/>
        </a:xfrm>
      </p:grpSpPr>
      <p:sp>
        <p:nvSpPr>
          <p:cNvPr id="8" name="Title background"/>
          <p:cNvSpPr/>
          <p:nvPr/>
        </p:nvSpPr>
        <p:spPr>
          <a:xfrm>
            <a:off x="0" y="2438400"/>
            <a:ext cx="4876800" cy="22098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152400" y="2590800"/>
            <a:ext cx="4724400" cy="18288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6"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5-</a:t>
            </a:r>
            <a:fld id="{1837EFBA-6031-446B-9BE3-4ED7B501BA39}" type="slidenum">
              <a:rPr lang="en-US" smtClean="0"/>
              <a:pPr>
                <a:defRPr/>
              </a:pPr>
              <a:t>‹#›</a:t>
            </a:fld>
            <a:endParaRPr lang="en-US" dirty="0"/>
          </a:p>
        </p:txBody>
      </p:sp>
      <p:pic>
        <p:nvPicPr>
          <p:cNvPr id="3" name="Picture 2" descr="Edmonds10e19md_nm3.jp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05400" y="729702"/>
            <a:ext cx="3810000" cy="4985298"/>
          </a:xfrm>
          <a:prstGeom prst="rect">
            <a:avLst/>
          </a:prstGeom>
        </p:spPr>
      </p:pic>
    </p:spTree>
    <p:extLst>
      <p:ext uri="{BB962C8B-B14F-4D97-AF65-F5344CB8AC3E}">
        <p14:creationId xmlns:p14="http://schemas.microsoft.com/office/powerpoint/2010/main" val="19413129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07556411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799072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2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994351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1"/>
          <p:cNvSpPr>
            <a:spLocks noGrp="1"/>
          </p:cNvSpPr>
          <p:nvPr>
            <p:ph type="body" sz="half" idx="2"/>
          </p:nvPr>
        </p:nvSpPr>
        <p:spPr>
          <a:xfrm>
            <a:off x="1828800" y="5562600"/>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1"/>
          <p:cNvSpPr>
            <a:spLocks noGrp="1"/>
          </p:cNvSpPr>
          <p:nvPr>
            <p:ph type="pic" idx="1"/>
          </p:nvPr>
        </p:nvSpPr>
        <p:spPr>
          <a:xfrm>
            <a:off x="1124744" y="1524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2"/>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6" hasCustomPrompt="1"/>
          </p:nvPr>
        </p:nvSpPr>
        <p:spPr>
          <a:xfrm>
            <a:off x="3886200" y="4700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895792622"/>
      </p:ext>
    </p:extLst>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1295400"/>
            <a:ext cx="9144000" cy="4648200"/>
          </a:xfrm>
          <a:prstGeom prst="rect">
            <a:avLst/>
          </a:prstGeom>
        </p:spPr>
        <p:txBody>
          <a:bodyPr/>
          <a:lstStyle/>
          <a:p>
            <a:r>
              <a:rPr lang="en-US" dirty="0"/>
              <a:t>Click icon to add media</a:t>
            </a:r>
          </a:p>
        </p:txBody>
      </p:sp>
      <p:sp>
        <p:nvSpPr>
          <p:cNvPr id="9" name="TextBox 8"/>
          <p:cNvSpPr txBox="1"/>
          <p:nvPr/>
        </p:nvSpPr>
        <p:spPr>
          <a:xfrm>
            <a:off x="2933700" y="59436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64596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8229600" cy="1143000"/>
          </a:xfrm>
          <a:prstGeom prst="rect">
            <a:avLst/>
          </a:prstGeom>
        </p:spPr>
        <p:txBody>
          <a:bodyPr/>
          <a:lstStyle/>
          <a:p>
            <a:r>
              <a:rPr lang="en-US"/>
              <a:t>Click to edit Master title style</a:t>
            </a:r>
          </a:p>
        </p:txBody>
      </p:sp>
      <p:sp>
        <p:nvSpPr>
          <p:cNvPr id="3" name="Rectangle 6"/>
          <p:cNvSpPr>
            <a:spLocks noGrp="1" noChangeArrowheads="1"/>
          </p:cNvSpPr>
          <p:nvPr>
            <p:ph type="sldNum" sz="quarter" idx="10"/>
          </p:nvPr>
        </p:nvSpPr>
        <p:spPr>
          <a:xfrm>
            <a:off x="8305800" y="6477000"/>
            <a:ext cx="838200" cy="381000"/>
          </a:xfrm>
          <a:prstGeom prst="rect">
            <a:avLst/>
          </a:prstGeom>
        </p:spPr>
        <p:txBody>
          <a:bodyPr/>
          <a:lstStyle>
            <a:lvl1pPr>
              <a:defRPr/>
            </a:lvl1pPr>
          </a:lstStyle>
          <a:p>
            <a:pPr>
              <a:defRPr/>
            </a:pPr>
            <a:r>
              <a:rPr lang="en-US" dirty="0"/>
              <a:t>  </a:t>
            </a:r>
            <a:fld id="{86103F27-AA34-4069-B652-A178AD0674B3}" type="slidenum">
              <a:rPr lang="en-US"/>
              <a:pPr>
                <a:defRPr/>
              </a:pPr>
              <a:t>‹#›</a:t>
            </a:fld>
            <a:endParaRPr lang="en-US" dirty="0"/>
          </a:p>
        </p:txBody>
      </p:sp>
      <p:sp>
        <p:nvSpPr>
          <p:cNvPr id="4" name="Rectangle 6"/>
          <p:cNvSpPr>
            <a:spLocks noGrp="1" noChangeArrowheads="1"/>
          </p:cNvSpPr>
          <p:nvPr>
            <p:ph type="sldNum" sz="quarter" idx="11"/>
          </p:nvPr>
        </p:nvSpPr>
        <p:spPr>
          <a:xfrm>
            <a:off x="8305800" y="6477000"/>
            <a:ext cx="838200" cy="381000"/>
          </a:xfrm>
          <a:prstGeom prst="rect">
            <a:avLst/>
          </a:prstGeom>
        </p:spPr>
        <p:txBody>
          <a:bodyPr/>
          <a:lstStyle>
            <a:lvl1pPr>
              <a:defRPr/>
            </a:lvl1pPr>
          </a:lstStyle>
          <a:p>
            <a:pPr>
              <a:defRPr/>
            </a:pPr>
            <a:r>
              <a:rPr lang="en-US" dirty="0"/>
              <a:t>1-</a:t>
            </a:r>
            <a:fld id="{1837EFBA-6031-446B-9BE3-4ED7B501BA39}"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5152927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6427578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84575249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58693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mp; Subtitle Right">
    <p:spTree>
      <p:nvGrpSpPr>
        <p:cNvPr id="1" name=""/>
        <p:cNvGrpSpPr/>
        <p:nvPr/>
      </p:nvGrpSpPr>
      <p:grpSpPr>
        <a:xfrm>
          <a:off x="0" y="0"/>
          <a:ext cx="0" cy="0"/>
          <a:chOff x="0" y="0"/>
          <a:chExt cx="0" cy="0"/>
        </a:xfrm>
      </p:grpSpPr>
      <p:sp>
        <p:nvSpPr>
          <p:cNvPr id="8" name="Title Background"/>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7" name="Text"/>
          <p:cNvSpPr>
            <a:spLocks noGrp="1"/>
          </p:cNvSpPr>
          <p:nvPr>
            <p:ph type="body" sz="quarter" idx="10"/>
          </p:nvPr>
        </p:nvSpPr>
        <p:spPr>
          <a:xfrm>
            <a:off x="3733800" y="4260273"/>
            <a:ext cx="5181600" cy="692727"/>
          </a:xfrm>
          <a:prstGeom prst="rect">
            <a:avLst/>
          </a:prstGeom>
        </p:spPr>
        <p:txBody>
          <a:bodyPr/>
          <a:lstStyle>
            <a:lvl1pPr marL="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1pPr>
            <a:lvl2pPr marL="4572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2pPr>
            <a:lvl3pPr marL="9144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3pPr>
            <a:lvl4pPr marL="1371600" indent="0" algn="r">
              <a:buNone/>
              <a:defRPr lang="en-US" sz="2000" b="0" kern="1200" dirty="0">
                <a:solidFill>
                  <a:schemeClr val="bg1"/>
                </a:solidFill>
                <a:effectLst/>
                <a:latin typeface="STIX Two Text" panose="02020603050405020304" pitchFamily="18" charset="0"/>
                <a:ea typeface="Verdana" panose="020B0604030504040204" pitchFamily="34" charset="0"/>
                <a:cs typeface="Verdana" panose="020B0604030504040204" pitchFamily="34" charset="0"/>
              </a:defRPr>
            </a:lvl4pPr>
            <a:lvl5pPr marL="1828800" indent="0" algn="r">
              <a:buNone/>
              <a:defRPr sz="2000" b="0">
                <a:solidFill>
                  <a:schemeClr val="bg1"/>
                </a:solidFill>
                <a:latin typeface="ArumSans Bol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14472833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lor_SimpleTitle&amp;Subtitle">
    <p:spTree>
      <p:nvGrpSpPr>
        <p:cNvPr id="1" name=""/>
        <p:cNvGrpSpPr/>
        <p:nvPr/>
      </p:nvGrpSpPr>
      <p:grpSpPr>
        <a:xfrm>
          <a:off x="0" y="0"/>
          <a:ext cx="0" cy="0"/>
          <a:chOff x="0" y="0"/>
          <a:chExt cx="0" cy="0"/>
        </a:xfrm>
      </p:grpSpPr>
      <p:sp>
        <p:nvSpPr>
          <p:cNvPr id="2" name="Title 1"/>
          <p:cNvSpPr>
            <a:spLocks noGrp="1"/>
          </p:cNvSpPr>
          <p:nvPr>
            <p:ph type="ctrTitle"/>
          </p:nvPr>
        </p:nvSpPr>
        <p:spPr>
          <a:xfrm>
            <a:off x="0" y="2130426"/>
            <a:ext cx="9144000" cy="1470025"/>
          </a:xfrm>
          <a:prstGeom prst="rect">
            <a:avLst/>
          </a:prstGeom>
        </p:spPr>
        <p:txBody>
          <a:bodyPr/>
          <a:lstStyle>
            <a:lvl1pPr>
              <a:defRPr sz="4800">
                <a:solidFill>
                  <a:schemeClr val="bg2"/>
                </a:solidFill>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rgbClr val="6A6A6A"/>
                </a:solidFill>
                <a:latin typeface="ArumSans Regular"/>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9173213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417919912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0"/>
            <a:ext cx="8229600" cy="502919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Text Placeholder 3"/>
          <p:cNvSpPr>
            <a:spLocks noGrp="1"/>
          </p:cNvSpPr>
          <p:nvPr>
            <p:ph type="body" sz="quarter" idx="12" hasCustomPrompt="1"/>
          </p:nvPr>
        </p:nvSpPr>
        <p:spPr>
          <a:xfrm>
            <a:off x="3810000" y="6172200"/>
            <a:ext cx="1524000" cy="228600"/>
          </a:xfrm>
          <a:prstGeom prst="rect">
            <a:avLst/>
          </a:prstGeom>
        </p:spPr>
        <p:txBody>
          <a:bodyPr/>
          <a:lstStyle>
            <a:lvl1pPr marL="0" indent="0">
              <a:buNone/>
              <a:defRPr sz="800"/>
            </a:lvl1pPr>
          </a:lstStyle>
          <a:p>
            <a:pPr lvl="0"/>
            <a:r>
              <a:rPr lang="en-US" dirty="0"/>
              <a:t>Jump to long image description</a:t>
            </a:r>
          </a:p>
        </p:txBody>
      </p:sp>
    </p:spTree>
    <p:extLst>
      <p:ext uri="{BB962C8B-B14F-4D97-AF65-F5344CB8AC3E}">
        <p14:creationId xmlns:p14="http://schemas.microsoft.com/office/powerpoint/2010/main" val="82429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919662"/>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562600"/>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Picture Placeholder 2"/>
          <p:cNvSpPr>
            <a:spLocks noGrp="1"/>
          </p:cNvSpPr>
          <p:nvPr>
            <p:ph type="pic" idx="1"/>
          </p:nvPr>
        </p:nvSpPr>
        <p:spPr>
          <a:xfrm>
            <a:off x="1124744" y="304800"/>
            <a:ext cx="6894512" cy="4541838"/>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79126400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990600"/>
            <a:ext cx="9144000" cy="5105400"/>
          </a:xfrm>
          <a:prstGeom prst="rect">
            <a:avLst/>
          </a:prstGeom>
        </p:spPr>
        <p:txBody>
          <a:bodyPr/>
          <a:lstStyle/>
          <a:p>
            <a:r>
              <a:rPr lang="en-US" dirty="0"/>
              <a:t>Click icon to add media</a:t>
            </a:r>
          </a:p>
        </p:txBody>
      </p:sp>
      <p:sp>
        <p:nvSpPr>
          <p:cNvPr id="9" name="TextBox 8"/>
          <p:cNvSpPr txBox="1"/>
          <p:nvPr userDrawn="1"/>
        </p:nvSpPr>
        <p:spPr>
          <a:xfrm>
            <a:off x="2933700" y="6096000"/>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baseline="0">
                <a:solidFill>
                  <a:srgbClr val="6A6A6A"/>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1473239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243386"/>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743200"/>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37178600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lor_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6202352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990600"/>
            <a:ext cx="8229600" cy="55626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380104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12865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6" hasCustomPrompt="1"/>
          </p:nvPr>
        </p:nvSpPr>
        <p:spPr>
          <a:xfrm>
            <a:off x="3886200" y="50816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13266110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lor_Two Content">
    <p:spTree>
      <p:nvGrpSpPr>
        <p:cNvPr id="1" name=""/>
        <p:cNvGrpSpPr/>
        <p:nvPr/>
      </p:nvGrpSpPr>
      <p:grpSpPr>
        <a:xfrm>
          <a:off x="0" y="0"/>
          <a:ext cx="0" cy="0"/>
          <a:chOff x="0" y="0"/>
          <a:chExt cx="0" cy="0"/>
        </a:xfrm>
      </p:grpSpPr>
      <p:sp>
        <p:nvSpPr>
          <p:cNvPr id="7" name="Title 1"/>
          <p:cNvSpPr>
            <a:spLocks noGrp="1"/>
          </p:cNvSpPr>
          <p:nvPr>
            <p:ph type="title"/>
          </p:nvPr>
        </p:nvSpPr>
        <p:spPr>
          <a:xfrm>
            <a:off x="-1" y="228600"/>
            <a:ext cx="9144001"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914400"/>
            <a:ext cx="4038600" cy="561594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8" name="Text Placeholder 3"/>
          <p:cNvSpPr>
            <a:spLocks noGrp="1"/>
          </p:cNvSpPr>
          <p:nvPr>
            <p:ph type="body" sz="quarter" idx="12" hasCustomPrompt="1"/>
          </p:nvPr>
        </p:nvSpPr>
        <p:spPr>
          <a:xfrm>
            <a:off x="3886200" y="65294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118797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Only Left">
    <p:spTree>
      <p:nvGrpSpPr>
        <p:cNvPr id="1" name=""/>
        <p:cNvGrpSpPr/>
        <p:nvPr/>
      </p:nvGrpSpPr>
      <p:grpSpPr>
        <a:xfrm>
          <a:off x="0" y="0"/>
          <a:ext cx="0" cy="0"/>
          <a:chOff x="0" y="0"/>
          <a:chExt cx="0" cy="0"/>
        </a:xfrm>
      </p:grpSpPr>
      <p:sp>
        <p:nvSpPr>
          <p:cNvPr id="8" name="Title background"/>
          <p:cNvSpPr/>
          <p:nvPr/>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a:outerShdw blurRad="50800" dist="38100" dir="5400000" algn="t" rotWithShape="0">
              <a:prstClr val="black">
                <a:alpha val="40000"/>
              </a:prstClr>
            </a:outerShdw>
          </a:effectLst>
        </p:spPr>
        <p:txBody>
          <a:bodyPr/>
          <a:lstStyle>
            <a:lvl1pPr algn="ctr" defTabSz="457200" rtl="0" eaLnBrk="1" latinLnBrk="0" hangingPunct="1">
              <a:spcBef>
                <a:spcPct val="0"/>
              </a:spcBef>
              <a:buNone/>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
        <p:nvSpPr>
          <p:cNvPr id="6" name="Rectangle 6"/>
          <p:cNvSpPr>
            <a:spLocks noGrp="1" noChangeArrowheads="1"/>
          </p:cNvSpPr>
          <p:nvPr>
            <p:ph type="sldNum" sz="quarter" idx="12"/>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261629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olor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00200"/>
            <a:ext cx="4040188"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00200"/>
            <a:ext cx="4041775" cy="4912202"/>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10" name="Text Placeholder 3"/>
          <p:cNvSpPr>
            <a:spLocks noGrp="1"/>
          </p:cNvSpPr>
          <p:nvPr>
            <p:ph type="body" sz="quarter" idx="12" hasCustomPrompt="1"/>
          </p:nvPr>
        </p:nvSpPr>
        <p:spPr>
          <a:xfrm>
            <a:off x="3886200" y="6529450"/>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8740734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544512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29750495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lor_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3"/>
          <p:cNvSpPr>
            <a:spLocks noGrp="1"/>
          </p:cNvSpPr>
          <p:nvPr>
            <p:ph type="body" sz="quarter" idx="12" hasCustomPrompt="1"/>
          </p:nvPr>
        </p:nvSpPr>
        <p:spPr>
          <a:xfrm>
            <a:off x="2327275" y="6488875"/>
            <a:ext cx="1371600" cy="99950"/>
          </a:xfrm>
          <a:prstGeom prst="rect">
            <a:avLst/>
          </a:prstGeom>
        </p:spPr>
        <p:txBody>
          <a:bodyPr lIns="0" tIns="0" rIns="0" bIns="0"/>
          <a:lstStyle>
            <a:lvl1pPr marL="0" indent="0" algn="ctr">
              <a:buNone/>
              <a:defRPr sz="800"/>
            </a:lvl1pPr>
          </a:lstStyle>
          <a:p>
            <a:pPr lvl="0"/>
            <a:r>
              <a:rPr lang="en-US" dirty="0"/>
              <a:t>Jump to long image description</a:t>
            </a:r>
          </a:p>
        </p:txBody>
      </p:sp>
    </p:spTree>
    <p:extLst>
      <p:ext uri="{BB962C8B-B14F-4D97-AF65-F5344CB8AC3E}">
        <p14:creationId xmlns:p14="http://schemas.microsoft.com/office/powerpoint/2010/main" val="1491004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2251"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1066799"/>
            <a:ext cx="9144000" cy="5315957"/>
          </a:xfrm>
          <a:prstGeom prst="rect">
            <a:avLst/>
          </a:prstGeom>
        </p:spPr>
        <p:txBody>
          <a:bodyPr/>
          <a:lstStyle/>
          <a:p>
            <a:r>
              <a:rPr lang="en-US" dirty="0"/>
              <a:t>Click icon to add media</a:t>
            </a:r>
          </a:p>
        </p:txBody>
      </p:sp>
      <p:sp>
        <p:nvSpPr>
          <p:cNvPr id="9" name="TextBox 8"/>
          <p:cNvSpPr txBox="1"/>
          <p:nvPr userDrawn="1"/>
        </p:nvSpPr>
        <p:spPr>
          <a:xfrm>
            <a:off x="2933700" y="6382757"/>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3"/>
          <p:cNvSpPr>
            <a:spLocks noGrp="1"/>
          </p:cNvSpPr>
          <p:nvPr>
            <p:ph type="body" sz="quarter" idx="12"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video Credit Here</a:t>
            </a:r>
          </a:p>
        </p:txBody>
      </p:sp>
    </p:spTree>
    <p:extLst>
      <p:ext uri="{BB962C8B-B14F-4D97-AF65-F5344CB8AC3E}">
        <p14:creationId xmlns:p14="http://schemas.microsoft.com/office/powerpoint/2010/main" val="1987417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32766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429000"/>
            <a:ext cx="5105400" cy="609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41148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8102409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609600"/>
          </a:xfrm>
          <a:prstGeom prst="rect">
            <a:avLst/>
          </a:prstGeom>
          <a:effectLst/>
        </p:spPr>
        <p:txBody>
          <a:bodyPr/>
          <a:lstStyle>
            <a:lvl1pPr algn="r">
              <a:defRPr sz="3600">
                <a:solidFill>
                  <a:schemeClr val="bg1"/>
                </a:solidFill>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4260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216656719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3581400"/>
            <a:ext cx="51054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163498534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p:spPr>
        <p:txBody>
          <a:bodyPr/>
          <a:lstStyle>
            <a:lvl1pPr>
              <a:defRPr sz="3600">
                <a:solidFill>
                  <a:schemeClr val="bg1"/>
                </a:solidFill>
              </a:defRPr>
            </a:lvl1pPr>
          </a:lstStyle>
          <a:p>
            <a:r>
              <a:rPr lang="en-US"/>
              <a:t>Click to edit Master title style</a:t>
            </a:r>
            <a:endParaRPr lang="en-US" dirty="0"/>
          </a:p>
        </p:txBody>
      </p:sp>
      <p:sp>
        <p:nvSpPr>
          <p:cNvPr id="4" name="Text Placeholder 3"/>
          <p:cNvSpPr>
            <a:spLocks noGrp="1"/>
          </p:cNvSpPr>
          <p:nvPr>
            <p:ph type="body" sz="quarter" idx="11" hasCustomPrompt="1"/>
          </p:nvPr>
        </p:nvSpPr>
        <p:spPr>
          <a:xfrm>
            <a:off x="6096000" y="6553199"/>
            <a:ext cx="3048000" cy="161925"/>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Tree>
    <p:extLst>
      <p:ext uri="{BB962C8B-B14F-4D97-AF65-F5344CB8AC3E}">
        <p14:creationId xmlns:p14="http://schemas.microsoft.com/office/powerpoint/2010/main" val="26330153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276725"/>
            <a:ext cx="7772400" cy="1362075"/>
          </a:xfrm>
          <a:prstGeom prst="rect">
            <a:avLst/>
          </a:prstGeom>
        </p:spPr>
        <p:txBody>
          <a:bodyPr anchor="t"/>
          <a:lstStyle>
            <a:lvl1pPr algn="l">
              <a:defRPr sz="3600" b="1" cap="all">
                <a:solidFill>
                  <a:schemeClr val="bg2"/>
                </a:solidFill>
                <a:latin typeface="+mj-lt"/>
              </a:defRPr>
            </a:lvl1pPr>
          </a:lstStyle>
          <a:p>
            <a:r>
              <a:rPr lang="en-US"/>
              <a:t>Click to edit Master title style</a:t>
            </a:r>
            <a:endParaRPr lang="en-US" dirty="0"/>
          </a:p>
        </p:txBody>
      </p:sp>
      <p:sp>
        <p:nvSpPr>
          <p:cNvPr id="3" name="Text Placeholder 2"/>
          <p:cNvSpPr>
            <a:spLocks noGrp="1"/>
          </p:cNvSpPr>
          <p:nvPr>
            <p:ph type="body" idx="1"/>
          </p:nvPr>
        </p:nvSpPr>
        <p:spPr>
          <a:xfrm>
            <a:off x="685800" y="2776539"/>
            <a:ext cx="7772400" cy="1500187"/>
          </a:xfrm>
          <a:prstGeom prst="rect">
            <a:avLst/>
          </a:prstGeom>
        </p:spPr>
        <p:txBody>
          <a:bodyPr anchor="b"/>
          <a:lstStyle>
            <a:lvl1pPr marL="0" indent="0">
              <a:buNone/>
              <a:defRPr sz="2000">
                <a:solidFill>
                  <a:srgbClr val="6A6A6A"/>
                </a:solidFill>
                <a:latin typeface="ArumSans Regular"/>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20043907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lor_Title Only (Title can be hidden)">
    <p:spTree>
      <p:nvGrpSpPr>
        <p:cNvPr id="1" name=""/>
        <p:cNvGrpSpPr/>
        <p:nvPr/>
      </p:nvGrpSpPr>
      <p:grpSpPr>
        <a:xfrm>
          <a:off x="0" y="0"/>
          <a:ext cx="0" cy="0"/>
          <a:chOff x="0" y="0"/>
          <a:chExt cx="0" cy="0"/>
        </a:xfrm>
      </p:grpSpPr>
      <p:sp>
        <p:nvSpPr>
          <p:cNvPr id="4" name="Title 1"/>
          <p:cNvSpPr>
            <a:spLocks noGrp="1"/>
          </p:cNvSpPr>
          <p:nvPr>
            <p:ph type="title"/>
          </p:nvPr>
        </p:nvSpPr>
        <p:spPr>
          <a:xfrm>
            <a:off x="-20711" y="228600"/>
            <a:ext cx="9185423"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5"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169695176"/>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528" userDrawn="1">
          <p15:clr>
            <a:srgbClr val="FBAE40"/>
          </p15:clr>
        </p15:guide>
        <p15:guide id="3" pos="518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Only Right">
    <p:spTree>
      <p:nvGrpSpPr>
        <p:cNvPr id="1" name=""/>
        <p:cNvGrpSpPr/>
        <p:nvPr/>
      </p:nvGrpSpPr>
      <p:grpSpPr>
        <a:xfrm>
          <a:off x="0" y="0"/>
          <a:ext cx="0" cy="0"/>
          <a:chOff x="0" y="0"/>
          <a:chExt cx="0" cy="0"/>
        </a:xfrm>
      </p:grpSpPr>
      <p:sp>
        <p:nvSpPr>
          <p:cNvPr id="8" name="Rectangle 7"/>
          <p:cNvSpPr/>
          <p:nvPr/>
        </p:nvSpPr>
        <p:spPr>
          <a:xfrm>
            <a:off x="3429000" y="3429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3581400"/>
            <a:ext cx="5181600" cy="1371600"/>
          </a:xfrm>
          <a:prstGeom prst="rect">
            <a:avLst/>
          </a:prstGeom>
          <a:effectLst>
            <a:outerShdw blurRad="50800" dist="38100" dir="5400000" algn="t" rotWithShape="0">
              <a:prstClr val="black">
                <a:alpha val="40000"/>
              </a:prstClr>
            </a:outerShdw>
          </a:effectLst>
        </p:spPr>
        <p:txBody>
          <a:bodyPr/>
          <a:lstStyle>
            <a:lvl1pPr>
              <a:defRPr lang="en-US" sz="3600" b="1" kern="1200" dirty="0">
                <a:solidFill>
                  <a:schemeClr val="bg1"/>
                </a:solidFill>
                <a:latin typeface="+mj-lt"/>
                <a:ea typeface="+mj-ea"/>
                <a:cs typeface="+mj-cs"/>
              </a:defRPr>
            </a:lvl1pPr>
          </a:lstStyle>
          <a:p>
            <a:r>
              <a:rPr lang="en-US" dirty="0"/>
              <a:t>Click to edit Master title style</a:t>
            </a:r>
          </a:p>
        </p:txBody>
      </p:sp>
      <p:sp>
        <p:nvSpPr>
          <p:cNvPr id="4" name="Photo credit"/>
          <p:cNvSpPr>
            <a:spLocks noGrp="1"/>
          </p:cNvSpPr>
          <p:nvPr>
            <p:ph type="body" sz="quarter" idx="11" hasCustomPrompt="1"/>
          </p:nvPr>
        </p:nvSpPr>
        <p:spPr>
          <a:xfrm>
            <a:off x="6096000" y="6486525"/>
            <a:ext cx="3048000" cy="228600"/>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7533862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idx="1"/>
          </p:nvPr>
        </p:nvSpPr>
        <p:spPr>
          <a:xfrm>
            <a:off x="457200" y="1143001"/>
            <a:ext cx="8229600" cy="5410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846444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extLst mod="1">
    <p:ext uri="{DCECCB84-F9BA-43D5-87BE-67443E8EF086}">
      <p15:sldGuideLst xmlns:p15="http://schemas.microsoft.com/office/powerpoint/2012/main" xmlns="">
        <p15:guide id="1" orient="horz" pos="2160" userDrawn="1">
          <p15:clr>
            <a:srgbClr val="FBAE40"/>
          </p15:clr>
        </p15:guide>
        <p15:guide id="2" pos="528" userDrawn="1">
          <p15:clr>
            <a:srgbClr val="FBAE40"/>
          </p15:clr>
        </p15:guide>
        <p15:guide id="3" pos="5136" userDrawn="1">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_Two Content">
    <p:spTree>
      <p:nvGrpSpPr>
        <p:cNvPr id="1" name=""/>
        <p:cNvGrpSpPr/>
        <p:nvPr/>
      </p:nvGrpSpPr>
      <p:grpSpPr>
        <a:xfrm>
          <a:off x="0" y="0"/>
          <a:ext cx="0" cy="0"/>
          <a:chOff x="0" y="0"/>
          <a:chExt cx="0" cy="0"/>
        </a:xfrm>
      </p:grpSpPr>
      <p:sp>
        <p:nvSpPr>
          <p:cNvPr id="6" name="Title 1"/>
          <p:cNvSpPr>
            <a:spLocks noGrp="1"/>
          </p:cNvSpPr>
          <p:nvPr>
            <p:ph type="title"/>
          </p:nvPr>
        </p:nvSpPr>
        <p:spPr>
          <a:xfrm>
            <a:off x="-1493" y="228600"/>
            <a:ext cx="9146987"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143000"/>
            <a:ext cx="4038600" cy="5410201"/>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143000"/>
            <a:ext cx="4038600" cy="5410201"/>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5169215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lor_Comparison">
    <p:spTree>
      <p:nvGrpSpPr>
        <p:cNvPr id="1" name=""/>
        <p:cNvGrpSpPr/>
        <p:nvPr/>
      </p:nvGrpSpPr>
      <p:grpSpPr>
        <a:xfrm>
          <a:off x="0" y="0"/>
          <a:ext cx="0" cy="0"/>
          <a:chOff x="0" y="0"/>
          <a:chExt cx="0" cy="0"/>
        </a:xfrm>
      </p:grpSpPr>
      <p:sp>
        <p:nvSpPr>
          <p:cNvPr id="8" name="Title 1"/>
          <p:cNvSpPr>
            <a:spLocks noGrp="1"/>
          </p:cNvSpPr>
          <p:nvPr>
            <p:ph type="title"/>
          </p:nvPr>
        </p:nvSpPr>
        <p:spPr>
          <a:xfrm>
            <a:off x="-1493" y="228600"/>
            <a:ext cx="9146987"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1143000"/>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828800"/>
            <a:ext cx="4040188" cy="472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1143000"/>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828800"/>
            <a:ext cx="4041775" cy="472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2745983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olor_Content with Lef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457201"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357505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5319931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Color_Content with Right Side-Caption">
    <p:spTree>
      <p:nvGrpSpPr>
        <p:cNvPr id="1" name=""/>
        <p:cNvGrpSpPr/>
        <p:nvPr/>
      </p:nvGrpSpPr>
      <p:grpSpPr>
        <a:xfrm>
          <a:off x="0" y="0"/>
          <a:ext cx="0" cy="0"/>
          <a:chOff x="0" y="0"/>
          <a:chExt cx="0" cy="0"/>
        </a:xfrm>
      </p:grpSpPr>
      <p:sp>
        <p:nvSpPr>
          <p:cNvPr id="2" name="Title 1"/>
          <p:cNvSpPr>
            <a:spLocks noGrp="1"/>
          </p:cNvSpPr>
          <p:nvPr>
            <p:ph type="title"/>
          </p:nvPr>
        </p:nvSpPr>
        <p:spPr>
          <a:xfrm>
            <a:off x="5678487" y="304800"/>
            <a:ext cx="3008313" cy="838200"/>
          </a:xfrm>
          <a:prstGeom prst="rect">
            <a:avLst/>
          </a:prstGeom>
        </p:spPr>
        <p:txBody>
          <a:bodyPr anchor="b"/>
          <a:lstStyle>
            <a:lvl1pPr algn="l">
              <a:defRPr sz="18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5678487" y="1143000"/>
            <a:ext cx="3008313" cy="53340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Content Placeholder 2"/>
          <p:cNvSpPr>
            <a:spLocks noGrp="1"/>
          </p:cNvSpPr>
          <p:nvPr>
            <p:ph idx="1"/>
          </p:nvPr>
        </p:nvSpPr>
        <p:spPr>
          <a:xfrm>
            <a:off x="457200" y="304800"/>
            <a:ext cx="5111751" cy="6179819"/>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211578590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Color_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1" y="16002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002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quarter" idx="11" hasCustomPrompt="1"/>
          </p:nvPr>
        </p:nvSpPr>
        <p:spPr>
          <a:xfrm>
            <a:off x="6096000" y="6705600"/>
            <a:ext cx="3048000" cy="152400"/>
          </a:xfrm>
          <a:prstGeom prst="rect">
            <a:avLst/>
          </a:prstGeom>
        </p:spPr>
        <p:txBody>
          <a:bodyPr/>
          <a:lstStyle>
            <a:lvl1pPr marL="0" indent="0" algn="r">
              <a:buNone/>
              <a:defRPr sz="800" baseline="0">
                <a:solidFill>
                  <a:srgbClr val="6A6A6A"/>
                </a:solidFill>
              </a:defRPr>
            </a:lvl1pPr>
          </a:lstStyle>
          <a:p>
            <a:pPr lvl="0"/>
            <a:r>
              <a:rPr lang="en-US" dirty="0"/>
              <a:t>Insert Photo Credit Here</a:t>
            </a:r>
          </a:p>
        </p:txBody>
      </p:sp>
      <p:sp>
        <p:nvSpPr>
          <p:cNvPr id="7" name="Text Placeholder 6"/>
          <p:cNvSpPr>
            <a:spLocks noGrp="1"/>
          </p:cNvSpPr>
          <p:nvPr>
            <p:ph type="body" sz="quarter" idx="12"/>
          </p:nvPr>
        </p:nvSpPr>
        <p:spPr>
          <a:xfrm>
            <a:off x="457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0" name="Text Placeholder 6"/>
          <p:cNvSpPr>
            <a:spLocks noGrp="1"/>
          </p:cNvSpPr>
          <p:nvPr>
            <p:ph type="body" sz="quarter" idx="13"/>
          </p:nvPr>
        </p:nvSpPr>
        <p:spPr>
          <a:xfrm>
            <a:off x="4648200" y="35814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4" name="Content Placeholder 3"/>
          <p:cNvSpPr>
            <a:spLocks noGrp="1"/>
          </p:cNvSpPr>
          <p:nvPr>
            <p:ph sz="half" idx="14"/>
          </p:nvPr>
        </p:nvSpPr>
        <p:spPr>
          <a:xfrm>
            <a:off x="457200" y="4191000"/>
            <a:ext cx="4040188"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5"/>
          <p:cNvSpPr>
            <a:spLocks noGrp="1"/>
          </p:cNvSpPr>
          <p:nvPr>
            <p:ph sz="quarter" idx="15"/>
          </p:nvPr>
        </p:nvSpPr>
        <p:spPr>
          <a:xfrm>
            <a:off x="4645025" y="4191000"/>
            <a:ext cx="4041775" cy="1752600"/>
          </a:xfrm>
          <a:prstGeom prst="rect">
            <a:avLst/>
          </a:prstGeom>
        </p:spPr>
        <p:txBody>
          <a:bodyPr/>
          <a:lstStyle>
            <a:lvl1pPr>
              <a:spcAft>
                <a:spcPts val="800"/>
              </a:spcAft>
              <a:defRPr sz="2000"/>
            </a:lvl1pPr>
            <a:lvl2pPr>
              <a:spcAft>
                <a:spcPts val="800"/>
              </a:spcAft>
              <a:defRPr sz="1800"/>
            </a:lvl2pPr>
            <a:lvl3pPr>
              <a:spcAft>
                <a:spcPts val="800"/>
              </a:spcAft>
              <a:defRPr sz="1600"/>
            </a:lvl3pPr>
            <a:lvl4pPr>
              <a:spcAft>
                <a:spcPts val="800"/>
              </a:spcAft>
              <a:defRPr sz="1400"/>
            </a:lvl4pPr>
            <a:lvl5pPr>
              <a:spcAft>
                <a:spcPts val="800"/>
              </a:spcAft>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8415875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lor_Six Content Placeholders">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9144000" cy="639762"/>
          </a:xfrm>
          <a:prstGeom prst="rect">
            <a:avLst/>
          </a:prstGeom>
        </p:spPr>
        <p:txBody>
          <a:bodyPr/>
          <a:lstStyle>
            <a:lvl1pPr>
              <a:defRPr lang="en-US" sz="3600" dirty="0">
                <a:solidFill>
                  <a:schemeClr val="bg2"/>
                </a:solidFill>
              </a:defRPr>
            </a:lvl1pPr>
          </a:lstStyle>
          <a:p>
            <a:pPr lvl="0"/>
            <a:r>
              <a:rPr lang="en-US"/>
              <a:t>Click to edit Master title style</a:t>
            </a:r>
            <a:endParaRPr lang="en-US" dirty="0"/>
          </a:p>
        </p:txBody>
      </p:sp>
      <p:sp>
        <p:nvSpPr>
          <p:cNvPr id="8" name="Content Placeholder 1"/>
          <p:cNvSpPr>
            <a:spLocks noGrp="1"/>
          </p:cNvSpPr>
          <p:nvPr>
            <p:ph sz="quarter" idx="12"/>
          </p:nvPr>
        </p:nvSpPr>
        <p:spPr>
          <a:xfrm>
            <a:off x="533400" y="106680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p:cNvSpPr>
            <a:spLocks noGrp="1"/>
          </p:cNvSpPr>
          <p:nvPr>
            <p:ph sz="quarter" idx="13"/>
          </p:nvPr>
        </p:nvSpPr>
        <p:spPr>
          <a:xfrm>
            <a:off x="533400" y="201168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3"/>
          <p:cNvSpPr>
            <a:spLocks noGrp="1"/>
          </p:cNvSpPr>
          <p:nvPr>
            <p:ph sz="quarter" idx="14"/>
          </p:nvPr>
        </p:nvSpPr>
        <p:spPr>
          <a:xfrm>
            <a:off x="533400" y="2880360"/>
            <a:ext cx="8153400" cy="6858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4"/>
          <p:cNvSpPr>
            <a:spLocks noGrp="1"/>
          </p:cNvSpPr>
          <p:nvPr>
            <p:ph sz="quarter" idx="15"/>
          </p:nvPr>
        </p:nvSpPr>
        <p:spPr>
          <a:xfrm>
            <a:off x="533400" y="3672840"/>
            <a:ext cx="8153400" cy="8382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5"/>
          <p:cNvSpPr>
            <a:spLocks noGrp="1"/>
          </p:cNvSpPr>
          <p:nvPr>
            <p:ph sz="quarter" idx="10"/>
          </p:nvPr>
        </p:nvSpPr>
        <p:spPr>
          <a:xfrm>
            <a:off x="533400" y="4617720"/>
            <a:ext cx="8153400" cy="9144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6"/>
          <p:cNvSpPr>
            <a:spLocks noGrp="1"/>
          </p:cNvSpPr>
          <p:nvPr>
            <p:ph sz="quarter" idx="11"/>
          </p:nvPr>
        </p:nvSpPr>
        <p:spPr>
          <a:xfrm>
            <a:off x="533400" y="5638800"/>
            <a:ext cx="8153400" cy="762000"/>
          </a:xfrm>
          <a:prstGeom prst="rect">
            <a:avLst/>
          </a:prstGeom>
        </p:spPr>
        <p:txBody>
          <a:bodyPr/>
          <a:lstStyle>
            <a:lvl1pPr>
              <a:spcAft>
                <a:spcPts val="800"/>
              </a:spcAft>
              <a:defRPr sz="2400"/>
            </a:lvl1pPr>
            <a:lvl2pPr>
              <a:spcAft>
                <a:spcPts val="800"/>
              </a:spcAft>
              <a:defRPr sz="2000"/>
            </a:lvl2pPr>
            <a:lvl3pPr>
              <a:spcAft>
                <a:spcPts val="800"/>
              </a:spcAft>
              <a:defRPr sz="1800"/>
            </a:lvl3pPr>
            <a:lvl4pPr>
              <a:spcAft>
                <a:spcPts val="800"/>
              </a:spcAft>
              <a:defRPr sz="1600"/>
            </a:lvl4pPr>
            <a:lvl5pPr>
              <a:spcAft>
                <a:spcPts val="800"/>
              </a:spcAft>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063592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lor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5253037"/>
            <a:ext cx="5486400" cy="566738"/>
          </a:xfrm>
          <a:prstGeom prst="rect">
            <a:avLst/>
          </a:prstGeom>
        </p:spPr>
        <p:txBody>
          <a:bodyPr anchor="b"/>
          <a:lstStyle>
            <a:lvl1pPr algn="l">
              <a:defRPr sz="2400" b="1">
                <a:solidFill>
                  <a:schemeClr val="bg2"/>
                </a:solidFill>
                <a:latin typeface="+mj-lt"/>
              </a:defRPr>
            </a:lvl1pPr>
          </a:lstStyle>
          <a:p>
            <a:r>
              <a:rPr lang="en-US"/>
              <a:t>Click to edit Master title style</a:t>
            </a:r>
            <a:endParaRPr lang="en-US" dirty="0"/>
          </a:p>
        </p:txBody>
      </p:sp>
      <p:sp>
        <p:nvSpPr>
          <p:cNvPr id="4" name="Text Placeholder 3"/>
          <p:cNvSpPr>
            <a:spLocks noGrp="1"/>
          </p:cNvSpPr>
          <p:nvPr>
            <p:ph type="body" sz="half" idx="2"/>
          </p:nvPr>
        </p:nvSpPr>
        <p:spPr>
          <a:xfrm>
            <a:off x="1828800" y="5895975"/>
            <a:ext cx="5486400" cy="6096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Picture Placeholder 2"/>
          <p:cNvSpPr>
            <a:spLocks noGrp="1"/>
          </p:cNvSpPr>
          <p:nvPr>
            <p:ph type="pic" idx="1"/>
          </p:nvPr>
        </p:nvSpPr>
        <p:spPr>
          <a:xfrm>
            <a:off x="1028700" y="228600"/>
            <a:ext cx="7086600" cy="49446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6" name="Text Placeholder 4"/>
          <p:cNvSpPr>
            <a:spLocks noGrp="1"/>
          </p:cNvSpPr>
          <p:nvPr>
            <p:ph type="body" sz="quarter" idx="11" hasCustomPrompt="1"/>
          </p:nvPr>
        </p:nvSpPr>
        <p:spPr>
          <a:xfrm>
            <a:off x="6096000" y="6678413"/>
            <a:ext cx="3048000" cy="179587"/>
          </a:xfrm>
          <a:prstGeom prst="rect">
            <a:avLst/>
          </a:prstGeom>
        </p:spPr>
        <p:txBody>
          <a:bodyPr/>
          <a:lstStyle>
            <a:lvl1pPr marL="0" indent="0" algn="r">
              <a:buNone/>
              <a:defRPr sz="800" baseline="0">
                <a:solidFill>
                  <a:schemeClr val="bg1"/>
                </a:solidFill>
              </a:defRPr>
            </a:lvl1pPr>
          </a:lstStyle>
          <a:p>
            <a:pPr lvl="0"/>
            <a:r>
              <a:rPr lang="en-US" dirty="0"/>
              <a:t>Insert Photo Credit Here</a:t>
            </a:r>
          </a:p>
        </p:txBody>
      </p:sp>
    </p:spTree>
    <p:extLst>
      <p:ext uri="{BB962C8B-B14F-4D97-AF65-F5344CB8AC3E}">
        <p14:creationId xmlns:p14="http://schemas.microsoft.com/office/powerpoint/2010/main" val="345760258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Color_Title and Video">
    <p:spTree>
      <p:nvGrpSpPr>
        <p:cNvPr id="1" name=""/>
        <p:cNvGrpSpPr/>
        <p:nvPr/>
      </p:nvGrpSpPr>
      <p:grpSpPr>
        <a:xfrm>
          <a:off x="0" y="0"/>
          <a:ext cx="0" cy="0"/>
          <a:chOff x="0" y="0"/>
          <a:chExt cx="0" cy="0"/>
        </a:xfrm>
      </p:grpSpPr>
      <p:sp>
        <p:nvSpPr>
          <p:cNvPr id="2" name="Title 1"/>
          <p:cNvSpPr>
            <a:spLocks noGrp="1"/>
          </p:cNvSpPr>
          <p:nvPr>
            <p:ph type="title"/>
          </p:nvPr>
        </p:nvSpPr>
        <p:spPr>
          <a:xfrm>
            <a:off x="-14126" y="228600"/>
            <a:ext cx="9172252"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6" name="Media Placeholder 5"/>
          <p:cNvSpPr>
            <a:spLocks noGrp="1"/>
          </p:cNvSpPr>
          <p:nvPr>
            <p:ph type="media" sz="quarter" idx="11"/>
          </p:nvPr>
        </p:nvSpPr>
        <p:spPr>
          <a:xfrm>
            <a:off x="0" y="990600"/>
            <a:ext cx="9144000" cy="5410200"/>
          </a:xfrm>
          <a:prstGeom prst="rect">
            <a:avLst/>
          </a:prstGeom>
        </p:spPr>
        <p:txBody>
          <a:bodyPr/>
          <a:lstStyle/>
          <a:p>
            <a:r>
              <a:rPr lang="en-US" dirty="0"/>
              <a:t>Click icon to add media</a:t>
            </a:r>
          </a:p>
        </p:txBody>
      </p:sp>
      <p:sp>
        <p:nvSpPr>
          <p:cNvPr id="9" name="TextBox 8"/>
          <p:cNvSpPr txBox="1"/>
          <p:nvPr userDrawn="1"/>
        </p:nvSpPr>
        <p:spPr>
          <a:xfrm>
            <a:off x="2933700" y="6382757"/>
            <a:ext cx="3276600" cy="3686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t>Click above to play video</a:t>
            </a:r>
          </a:p>
        </p:txBody>
      </p:sp>
      <p:sp>
        <p:nvSpPr>
          <p:cNvPr id="7" name="Text Placeholder 6"/>
          <p:cNvSpPr>
            <a:spLocks noGrp="1"/>
          </p:cNvSpPr>
          <p:nvPr>
            <p:ph type="body" sz="quarter" idx="10" hasCustomPrompt="1"/>
          </p:nvPr>
        </p:nvSpPr>
        <p:spPr>
          <a:xfrm>
            <a:off x="5867400" y="67056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Video Credit Here</a:t>
            </a:r>
          </a:p>
        </p:txBody>
      </p:sp>
    </p:spTree>
    <p:extLst>
      <p:ext uri="{BB962C8B-B14F-4D97-AF65-F5344CB8AC3E}">
        <p14:creationId xmlns:p14="http://schemas.microsoft.com/office/powerpoint/2010/main" val="1394496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mod="1">
    <p:ext uri="{DCECCB84-F9BA-43D5-87BE-67443E8EF086}">
      <p15:sldGuideLst xmlns:p15="http://schemas.microsoft.com/office/powerpoint/2012/main" xmlns="">
        <p15:guide id="1" orient="horz" pos="2160">
          <p15:clr>
            <a:srgbClr val="FBAE40"/>
          </p15:clr>
        </p15:guide>
        <p15:guide id="2" pos="528">
          <p15:clr>
            <a:srgbClr val="FBAE40"/>
          </p15:clr>
        </p15:guide>
        <p15:guide id="3" pos="5136">
          <p15:clr>
            <a:srgbClr val="FBAE40"/>
          </p15:clr>
        </p15:guide>
      </p15:sldGuideLst>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609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54102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700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8600" y="2362200"/>
            <a:ext cx="8686800" cy="1752600"/>
          </a:xfrm>
          <a:prstGeom prst="rect">
            <a:avLst/>
          </a:prstGeom>
        </p:spPr>
        <p:txBody>
          <a:bodyPr/>
          <a:lstStyle>
            <a:lvl1pPr marL="0" indent="0" algn="ctr">
              <a:buNone/>
              <a:defRPr lang="en-US" sz="3600" b="0" kern="1200" dirty="0">
                <a:solidFill>
                  <a:schemeClr val="tx1"/>
                </a:solidFill>
                <a:latin typeface="+mj-lt"/>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4" name="Title 3"/>
          <p:cNvSpPr>
            <a:spLocks noGrp="1"/>
          </p:cNvSpPr>
          <p:nvPr>
            <p:ph type="title"/>
          </p:nvPr>
        </p:nvSpPr>
        <p:spPr>
          <a:xfrm>
            <a:off x="228600" y="1524000"/>
            <a:ext cx="8686800" cy="594360"/>
          </a:xfrm>
          <a:prstGeom prst="rect">
            <a:avLst/>
          </a:prstGeom>
        </p:spPr>
        <p:txBody>
          <a:bodyPr/>
          <a:lstStyle>
            <a:lvl1pPr>
              <a:defRPr lang="en-US" sz="4400" b="1" kern="1200" dirty="0">
                <a:solidFill>
                  <a:schemeClr val="bg2"/>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728078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4724400"/>
            <a:ext cx="5181600" cy="609600"/>
          </a:xfrm>
          <a:prstGeom prst="rect">
            <a:avLst/>
          </a:prstGeom>
          <a:effectLst>
            <a:outerShdw blurRad="50800" dist="38100" dir="5400000" algn="t" rotWithShape="0">
              <a:prstClr val="black">
                <a:alpha val="40000"/>
              </a:prstClr>
            </a:outerShdw>
          </a:effectLst>
        </p:spPr>
        <p:txBody>
          <a:bodyPr/>
          <a:lstStyle>
            <a:lvl1pPr algn="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5403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870283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3006831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p:cNvSpPr>
            <a:spLocks noGrp="1"/>
          </p:cNvSpPr>
          <p:nvPr>
            <p:ph type="ctrTitle"/>
          </p:nvPr>
        </p:nvSpPr>
        <p:spPr>
          <a:xfrm>
            <a:off x="3733800" y="4724400"/>
            <a:ext cx="51816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rgbClr val="6A6A6A"/>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238234036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mp; Subtitle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609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228600" y="5410200"/>
            <a:ext cx="5105400" cy="685800"/>
          </a:xfrm>
          <a:prstGeom prst="rect">
            <a:avLst/>
          </a:prstGeom>
        </p:spPr>
        <p:txBody>
          <a:bodyPr/>
          <a:lstStyle>
            <a:lvl1pPr marL="0" indent="0">
              <a:buNone/>
              <a:defRPr sz="2000" b="0">
                <a:solidFill>
                  <a:schemeClr val="bg1"/>
                </a:solidFill>
                <a:latin typeface="ArumSans Bold"/>
              </a:defRPr>
            </a:lvl1pPr>
            <a:lvl2pPr marL="457200" indent="0">
              <a:buNone/>
              <a:defRPr sz="2000" b="0">
                <a:solidFill>
                  <a:schemeClr val="bg1"/>
                </a:solidFill>
                <a:latin typeface="ArumSans Bold"/>
              </a:defRPr>
            </a:lvl2pPr>
            <a:lvl3pPr marL="914400" indent="0">
              <a:buNone/>
              <a:defRPr sz="2000" b="0">
                <a:solidFill>
                  <a:schemeClr val="bg1"/>
                </a:solidFill>
                <a:latin typeface="ArumSans Bold"/>
              </a:defRPr>
            </a:lvl3pPr>
            <a:lvl4pPr marL="1371600" indent="0">
              <a:buNone/>
              <a:defRPr sz="2000" b="0">
                <a:solidFill>
                  <a:schemeClr val="bg1"/>
                </a:solidFill>
                <a:latin typeface="ArumSans Bold"/>
              </a:defRPr>
            </a:lvl4pPr>
            <a:lvl5pPr marL="1828800" indent="0">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6835558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Title &amp; Subtitle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3733800" y="4724400"/>
            <a:ext cx="5181600" cy="609600"/>
          </a:xfrm>
          <a:prstGeom prst="rect">
            <a:avLst/>
          </a:prstGeom>
          <a:effectLst>
            <a:outerShdw blurRad="50800" dist="38100" dir="5400000" algn="t" rotWithShape="0">
              <a:prstClr val="black">
                <a:alpha val="40000"/>
              </a:prstClr>
            </a:outerShdw>
          </a:effectLst>
        </p:spPr>
        <p:txBody>
          <a:bodyPr/>
          <a:lstStyle>
            <a:lvl1pPr algn="r">
              <a:defRPr sz="3600">
                <a:latin typeface="+mj-lt"/>
              </a:defRPr>
            </a:lvl1pPr>
          </a:lstStyle>
          <a:p>
            <a:r>
              <a:rPr lang="en-US"/>
              <a:t>Click to edit Master title style</a:t>
            </a:r>
            <a:endParaRPr lang="en-US" dirty="0"/>
          </a:p>
        </p:txBody>
      </p:sp>
      <p:sp>
        <p:nvSpPr>
          <p:cNvPr id="7" name="Text Placeholder 6"/>
          <p:cNvSpPr>
            <a:spLocks noGrp="1"/>
          </p:cNvSpPr>
          <p:nvPr>
            <p:ph type="body" sz="quarter" idx="10"/>
          </p:nvPr>
        </p:nvSpPr>
        <p:spPr>
          <a:xfrm>
            <a:off x="3733800" y="5403273"/>
            <a:ext cx="5181600" cy="692727"/>
          </a:xfrm>
          <a:prstGeom prst="rect">
            <a:avLst/>
          </a:prstGeom>
        </p:spPr>
        <p:txBody>
          <a:bodyPr/>
          <a:lstStyle>
            <a:lvl1pPr marL="0" indent="0" algn="r">
              <a:buNone/>
              <a:defRPr sz="2000" b="0">
                <a:solidFill>
                  <a:schemeClr val="bg1"/>
                </a:solidFill>
                <a:latin typeface="ArumSans Bold"/>
              </a:defRPr>
            </a:lvl1pPr>
            <a:lvl2pPr marL="457200" indent="0" algn="r">
              <a:buNone/>
              <a:defRPr sz="2000" b="0">
                <a:solidFill>
                  <a:schemeClr val="bg1"/>
                </a:solidFill>
                <a:latin typeface="ArumSans Bold"/>
              </a:defRPr>
            </a:lvl2pPr>
            <a:lvl3pPr marL="914400" indent="0" algn="r">
              <a:buNone/>
              <a:defRPr sz="2000" b="0">
                <a:solidFill>
                  <a:schemeClr val="bg1"/>
                </a:solidFill>
                <a:latin typeface="ArumSans Bold"/>
              </a:defRPr>
            </a:lvl3pPr>
            <a:lvl4pPr marL="1371600" indent="0" algn="r">
              <a:buNone/>
              <a:defRPr sz="2000" b="0">
                <a:solidFill>
                  <a:schemeClr val="bg1"/>
                </a:solidFill>
                <a:latin typeface="ArumSans Bold"/>
              </a:defRPr>
            </a:lvl4pPr>
            <a:lvl5pPr marL="1828800" indent="0" algn="r">
              <a:buNone/>
              <a:defRPr sz="2000" b="0">
                <a:solidFill>
                  <a:schemeClr val="bg1"/>
                </a:solidFill>
                <a:latin typeface="ArumSans Bold"/>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3"/>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3323430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Only Left">
    <p:spTree>
      <p:nvGrpSpPr>
        <p:cNvPr id="1" name=""/>
        <p:cNvGrpSpPr/>
        <p:nvPr/>
      </p:nvGrpSpPr>
      <p:grpSpPr>
        <a:xfrm>
          <a:off x="0" y="0"/>
          <a:ext cx="0" cy="0"/>
          <a:chOff x="0" y="0"/>
          <a:chExt cx="0" cy="0"/>
        </a:xfrm>
      </p:grpSpPr>
      <p:sp>
        <p:nvSpPr>
          <p:cNvPr id="8" name="Rectangle 7"/>
          <p:cNvSpPr/>
          <p:nvPr userDrawn="1"/>
        </p:nvSpPr>
        <p:spPr>
          <a:xfrm>
            <a:off x="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2" name="Title 1"/>
          <p:cNvSpPr>
            <a:spLocks noGrp="1"/>
          </p:cNvSpPr>
          <p:nvPr>
            <p:ph type="ctrTitle"/>
          </p:nvPr>
        </p:nvSpPr>
        <p:spPr>
          <a:xfrm>
            <a:off x="228600" y="4724400"/>
            <a:ext cx="51054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355794232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Only Right">
    <p:spTree>
      <p:nvGrpSpPr>
        <p:cNvPr id="1" name=""/>
        <p:cNvGrpSpPr/>
        <p:nvPr/>
      </p:nvGrpSpPr>
      <p:grpSpPr>
        <a:xfrm>
          <a:off x="0" y="0"/>
          <a:ext cx="0" cy="0"/>
          <a:chOff x="0" y="0"/>
          <a:chExt cx="0" cy="0"/>
        </a:xfrm>
      </p:grpSpPr>
      <p:sp>
        <p:nvSpPr>
          <p:cNvPr id="8" name="Rectangle 7"/>
          <p:cNvSpPr/>
          <p:nvPr userDrawn="1"/>
        </p:nvSpPr>
        <p:spPr>
          <a:xfrm>
            <a:off x="3429000" y="4572000"/>
            <a:ext cx="5715000" cy="1752600"/>
          </a:xfrm>
          <a:prstGeom prst="rect">
            <a:avLst/>
          </a:prstGeom>
          <a:solidFill>
            <a:schemeClr val="tx1">
              <a:alpha val="47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dirty="0">
              <a:solidFill>
                <a:schemeClr val="tx1"/>
              </a:solidFill>
            </a:endParaRPr>
          </a:p>
        </p:txBody>
      </p:sp>
      <p:sp>
        <p:nvSpPr>
          <p:cNvPr id="2" name="Title 1"/>
          <p:cNvSpPr>
            <a:spLocks noGrp="1"/>
          </p:cNvSpPr>
          <p:nvPr>
            <p:ph type="ctrTitle"/>
          </p:nvPr>
        </p:nvSpPr>
        <p:spPr>
          <a:xfrm>
            <a:off x="3733800" y="4724400"/>
            <a:ext cx="5181600" cy="1371600"/>
          </a:xfrm>
          <a:prstGeom prst="rect">
            <a:avLst/>
          </a:prstGeom>
          <a:effectLst>
            <a:outerShdw blurRad="50800" dist="38100" dir="5400000" algn="t" rotWithShape="0">
              <a:prstClr val="black">
                <a:alpha val="40000"/>
              </a:prstClr>
            </a:outerShdw>
          </a:effectLst>
        </p:spPr>
        <p:txBody>
          <a:bodyPr/>
          <a:lstStyle>
            <a:lvl1pPr>
              <a:defRPr sz="3600">
                <a:latin typeface="+mj-lt"/>
              </a:defRPr>
            </a:lvl1pPr>
          </a:lstStyle>
          <a:p>
            <a:r>
              <a:rPr lang="en-US"/>
              <a:t>Click to edit Master title style</a:t>
            </a:r>
            <a:endParaRPr lang="en-US" dirty="0"/>
          </a:p>
        </p:txBody>
      </p:sp>
      <p:sp>
        <p:nvSpPr>
          <p:cNvPr id="5" name="Text Placeholder 6"/>
          <p:cNvSpPr>
            <a:spLocks noGrp="1"/>
          </p:cNvSpPr>
          <p:nvPr>
            <p:ph type="body" sz="quarter" idx="11" hasCustomPrompt="1"/>
          </p:nvPr>
        </p:nvSpPr>
        <p:spPr>
          <a:xfrm>
            <a:off x="5867400" y="6705600"/>
            <a:ext cx="3276600" cy="152400"/>
          </a:xfrm>
          <a:prstGeom prst="rect">
            <a:avLst/>
          </a:prstGeom>
        </p:spPr>
        <p:txBody>
          <a:bodyPr anchor="ctr"/>
          <a:lstStyle>
            <a:lvl1pPr marL="0" indent="0" algn="r">
              <a:buNone/>
              <a:defRPr sz="800">
                <a:solidFill>
                  <a:schemeClr val="bg1"/>
                </a:solidFill>
                <a:latin typeface="+mn-lt"/>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Tree>
    <p:extLst>
      <p:ext uri="{BB962C8B-B14F-4D97-AF65-F5344CB8AC3E}">
        <p14:creationId xmlns:p14="http://schemas.microsoft.com/office/powerpoint/2010/main" val="100911674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bove text">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1524000"/>
            <a:ext cx="7048500" cy="1470025"/>
          </a:xfrm>
          <a:prstGeom prst="rect">
            <a:avLst/>
          </a:prstGeom>
        </p:spPr>
        <p:txBody>
          <a:bodyPr/>
          <a:lstStyle>
            <a:lvl1pPr algn="l">
              <a:defRPr sz="44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1066800" y="2971800"/>
            <a:ext cx="6400800" cy="1752600"/>
          </a:xfrm>
          <a:prstGeom prst="rect">
            <a:avLst/>
          </a:prstGeom>
        </p:spPr>
        <p:txBody>
          <a:bodyPr/>
          <a:lstStyle>
            <a:lvl1pPr marL="0" indent="0" algn="l">
              <a:buNone/>
              <a:defRPr sz="20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38872374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Text above title">
    <p:spTree>
      <p:nvGrpSpPr>
        <p:cNvPr id="1" name=""/>
        <p:cNvGrpSpPr/>
        <p:nvPr/>
      </p:nvGrpSpPr>
      <p:grpSpPr>
        <a:xfrm>
          <a:off x="0" y="0"/>
          <a:ext cx="0" cy="0"/>
          <a:chOff x="0" y="0"/>
          <a:chExt cx="0" cy="0"/>
        </a:xfrm>
      </p:grpSpPr>
      <p:sp>
        <p:nvSpPr>
          <p:cNvPr id="2" name="Title 1"/>
          <p:cNvSpPr>
            <a:spLocks noGrp="1"/>
          </p:cNvSpPr>
          <p:nvPr>
            <p:ph type="title"/>
          </p:nvPr>
        </p:nvSpPr>
        <p:spPr>
          <a:xfrm>
            <a:off x="722313" y="2643186"/>
            <a:ext cx="7202487" cy="1362075"/>
          </a:xfrm>
          <a:prstGeom prst="rect">
            <a:avLst/>
          </a:prstGeom>
        </p:spPr>
        <p:txBody>
          <a:bodyPr anchor="t"/>
          <a:lstStyle>
            <a:lvl1pPr algn="l">
              <a:defRPr sz="4400" b="1" cap="all">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1143000"/>
            <a:ext cx="7202487" cy="1500187"/>
          </a:xfrm>
          <a:prstGeom prst="rect">
            <a:avLst/>
          </a:prstGeo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70531504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Color_Title and Content">
    <p:spTree>
      <p:nvGrpSpPr>
        <p:cNvPr id="1" name=""/>
        <p:cNvGrpSpPr/>
        <p:nvPr/>
      </p:nvGrpSpPr>
      <p:grpSpPr>
        <a:xfrm>
          <a:off x="0" y="0"/>
          <a:ext cx="0" cy="0"/>
          <a:chOff x="0" y="0"/>
          <a:chExt cx="0" cy="0"/>
        </a:xfrm>
      </p:grpSpPr>
      <p:sp>
        <p:nvSpPr>
          <p:cNvPr id="6" name="Title 1"/>
          <p:cNvSpPr>
            <a:spLocks noGrp="1"/>
          </p:cNvSpPr>
          <p:nvPr>
            <p:ph type="title"/>
          </p:nvPr>
        </p:nvSpPr>
        <p:spPr>
          <a:xfrm>
            <a:off x="0" y="228600"/>
            <a:ext cx="9144000"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5"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8" name="Text Placeholder 7"/>
          <p:cNvSpPr>
            <a:spLocks noGrp="1"/>
          </p:cNvSpPr>
          <p:nvPr>
            <p:ph type="body" sz="quarter" idx="12"/>
          </p:nvPr>
        </p:nvSpPr>
        <p:spPr>
          <a:xfrm>
            <a:off x="457200" y="1066800"/>
            <a:ext cx="8229600" cy="5562600"/>
          </a:xfrm>
          <a:prstGeom prst="rect">
            <a:avLst/>
          </a:prstGeom>
        </p:spPr>
        <p:txBody>
          <a:bodyPr/>
          <a:lstStyle>
            <a:lvl1pPr marL="0" indent="0">
              <a:spcAft>
                <a:spcPts val="800"/>
              </a:spcAft>
              <a:buNone/>
              <a:defRPr sz="2400"/>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701755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O">
    <p:spTree>
      <p:nvGrpSpPr>
        <p:cNvPr id="1" name=""/>
        <p:cNvGrpSpPr/>
        <p:nvPr/>
      </p:nvGrpSpPr>
      <p:grpSpPr>
        <a:xfrm>
          <a:off x="0" y="0"/>
          <a:ext cx="0" cy="0"/>
          <a:chOff x="0" y="0"/>
          <a:chExt cx="0" cy="0"/>
        </a:xfrm>
      </p:grpSpPr>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4" name="Title 3"/>
          <p:cNvSpPr>
            <a:spLocks noGrp="1"/>
          </p:cNvSpPr>
          <p:nvPr>
            <p:ph type="title"/>
          </p:nvPr>
        </p:nvSpPr>
        <p:spPr>
          <a:xfrm>
            <a:off x="228600" y="2362200"/>
            <a:ext cx="8686800" cy="1752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smtClean="0"/>
              <a:t>Click to edit Master title style</a:t>
            </a:r>
            <a:endParaRPr lang="en-US" dirty="0"/>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736722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lor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ext Placeholder 10"/>
          <p:cNvSpPr>
            <a:spLocks noGrp="1"/>
          </p:cNvSpPr>
          <p:nvPr>
            <p:ph type="body" sz="quarter" idx="12"/>
          </p:nvPr>
        </p:nvSpPr>
        <p:spPr>
          <a:xfrm>
            <a:off x="457200" y="1600200"/>
            <a:ext cx="40386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3" name="Text Placeholder 3"/>
          <p:cNvSpPr>
            <a:spLocks noGrp="1"/>
          </p:cNvSpPr>
          <p:nvPr>
            <p:ph type="body" sz="quarter" idx="13"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15" name="Text Placeholder 14"/>
          <p:cNvSpPr>
            <a:spLocks noGrp="1"/>
          </p:cNvSpPr>
          <p:nvPr>
            <p:ph type="body" sz="quarter" idx="14"/>
          </p:nvPr>
        </p:nvSpPr>
        <p:spPr>
          <a:xfrm>
            <a:off x="4648200" y="1600200"/>
            <a:ext cx="4114800" cy="48006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394921454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Color_4-up_Comparison">
    <p:spTree>
      <p:nvGrpSpPr>
        <p:cNvPr id="1" name=""/>
        <p:cNvGrpSpPr/>
        <p:nvPr/>
      </p:nvGrpSpPr>
      <p:grpSpPr>
        <a:xfrm>
          <a:off x="0" y="0"/>
          <a:ext cx="0" cy="0"/>
          <a:chOff x="0" y="0"/>
          <a:chExt cx="0" cy="0"/>
        </a:xfrm>
      </p:grpSpPr>
      <p:sp>
        <p:nvSpPr>
          <p:cNvPr id="9" name="Title 1"/>
          <p:cNvSpPr>
            <a:spLocks noGrp="1"/>
          </p:cNvSpPr>
          <p:nvPr>
            <p:ph type="title"/>
          </p:nvPr>
        </p:nvSpPr>
        <p:spPr>
          <a:xfrm>
            <a:off x="-20713" y="228600"/>
            <a:ext cx="9185426" cy="609600"/>
          </a:xfrm>
          <a:prstGeom prst="rect">
            <a:avLst/>
          </a:prstGeom>
        </p:spPr>
        <p:txBody>
          <a:bodyPr/>
          <a:lstStyle>
            <a:lvl1pPr>
              <a:defRPr sz="3600">
                <a:solidFill>
                  <a:schemeClr val="bg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1" y="960438"/>
            <a:ext cx="4040188"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645026" y="960438"/>
            <a:ext cx="4041775" cy="639762"/>
          </a:xfrm>
          <a:prstGeom prst="rect">
            <a:avLst/>
          </a:prstGeo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Text Placeholder 6"/>
          <p:cNvSpPr>
            <a:spLocks noGrp="1"/>
          </p:cNvSpPr>
          <p:nvPr>
            <p:ph type="body" sz="quarter" idx="12"/>
          </p:nvPr>
        </p:nvSpPr>
        <p:spPr>
          <a:xfrm>
            <a:off x="457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0" name="Text Placeholder 6"/>
          <p:cNvSpPr>
            <a:spLocks noGrp="1"/>
          </p:cNvSpPr>
          <p:nvPr>
            <p:ph type="body" sz="quarter" idx="13"/>
          </p:nvPr>
        </p:nvSpPr>
        <p:spPr>
          <a:xfrm>
            <a:off x="4648200" y="3733800"/>
            <a:ext cx="4038600" cy="609600"/>
          </a:xfrm>
          <a:prstGeom prst="rect">
            <a:avLst/>
          </a:prstGeom>
        </p:spPr>
        <p:txBody>
          <a:bodyPr anchor="b"/>
          <a:lstStyle>
            <a:lvl1pPr>
              <a:defRPr lang="en-US" sz="2000" b="1" kern="1200" dirty="0">
                <a:solidFill>
                  <a:schemeClr val="tx1"/>
                </a:solidFill>
                <a:latin typeface="+mn-lt"/>
                <a:ea typeface="+mn-ea"/>
                <a:cs typeface="+mn-cs"/>
              </a:defRPr>
            </a:lvl1pPr>
          </a:lstStyle>
          <a:p>
            <a:pPr marL="0" lvl="0" indent="0" algn="l" defTabSz="457200" rtl="0" eaLnBrk="1" latinLnBrk="0" hangingPunct="1">
              <a:spcBef>
                <a:spcPct val="20000"/>
              </a:spcBef>
              <a:buFont typeface="Arial"/>
              <a:buNone/>
            </a:pPr>
            <a:r>
              <a:rPr lang="en-US"/>
              <a:t>Click to edit Master text styles</a:t>
            </a:r>
          </a:p>
        </p:txBody>
      </p:sp>
      <p:sp>
        <p:nvSpPr>
          <p:cNvPr id="18" name="Text Placeholder 3"/>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defRPr>
            </a:lvl1pPr>
          </a:lstStyle>
          <a:p>
            <a:pPr lvl="0"/>
            <a:r>
              <a:rPr lang="en-US" dirty="0"/>
              <a:t>Jump back to slide containing original image</a:t>
            </a:r>
          </a:p>
        </p:txBody>
      </p:sp>
      <p:sp>
        <p:nvSpPr>
          <p:cNvPr id="20" name="Text Placeholder 19"/>
          <p:cNvSpPr>
            <a:spLocks noGrp="1"/>
          </p:cNvSpPr>
          <p:nvPr>
            <p:ph type="body" sz="quarter" idx="14"/>
          </p:nvPr>
        </p:nvSpPr>
        <p:spPr>
          <a:xfrm>
            <a:off x="457200" y="1600200"/>
            <a:ext cx="4038600" cy="1981200"/>
          </a:xfrm>
          <a:prstGeom prst="rect">
            <a:avLst/>
          </a:prstGeom>
        </p:spPr>
        <p:txBody>
          <a:bodyPr/>
          <a:lstStyle>
            <a:lvl1pPr marL="0" indent="0">
              <a:spcAft>
                <a:spcPts val="8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3" name="Text Placeholder 22"/>
          <p:cNvSpPr>
            <a:spLocks noGrp="1"/>
          </p:cNvSpPr>
          <p:nvPr>
            <p:ph type="body" sz="quarter" idx="15"/>
          </p:nvPr>
        </p:nvSpPr>
        <p:spPr>
          <a:xfrm>
            <a:off x="4648200" y="1600200"/>
            <a:ext cx="4038600" cy="1981200"/>
          </a:xfrm>
          <a:prstGeom prst="rect">
            <a:avLst/>
          </a:prstGeom>
        </p:spPr>
        <p:txBody>
          <a:bodyPr/>
          <a:lstStyle>
            <a:lvl1pPr marL="0" indent="0">
              <a:spcAft>
                <a:spcPts val="800"/>
              </a:spcAft>
              <a:buNone/>
              <a:defRPr sz="2400"/>
            </a:lvl1pPr>
          </a:lstStyle>
          <a:p>
            <a:pPr lvl="0"/>
            <a:r>
              <a:rPr lang="en-US"/>
              <a:t>Click to edit Master text styles</a:t>
            </a:r>
          </a:p>
        </p:txBody>
      </p:sp>
      <p:sp>
        <p:nvSpPr>
          <p:cNvPr id="25" name="Text Placeholder 24"/>
          <p:cNvSpPr>
            <a:spLocks noGrp="1"/>
          </p:cNvSpPr>
          <p:nvPr>
            <p:ph type="body" sz="quarter" idx="16"/>
          </p:nvPr>
        </p:nvSpPr>
        <p:spPr>
          <a:xfrm>
            <a:off x="457200" y="4343400"/>
            <a:ext cx="4038600" cy="2133600"/>
          </a:xfrm>
          <a:prstGeom prst="rect">
            <a:avLst/>
          </a:prstGeom>
        </p:spPr>
        <p:txBody>
          <a:bodyPr/>
          <a:lstStyle>
            <a:lvl1pPr marL="0" indent="0">
              <a:spcAft>
                <a:spcPts val="800"/>
              </a:spcAft>
              <a:buNone/>
              <a:defRPr sz="2400"/>
            </a:lvl1pPr>
          </a:lstStyle>
          <a:p>
            <a:pPr lvl="0"/>
            <a:r>
              <a:rPr lang="en-US"/>
              <a:t>Click to edit Master text styles</a:t>
            </a:r>
          </a:p>
        </p:txBody>
      </p:sp>
      <p:sp>
        <p:nvSpPr>
          <p:cNvPr id="27" name="Text Placeholder 26"/>
          <p:cNvSpPr>
            <a:spLocks noGrp="1"/>
          </p:cNvSpPr>
          <p:nvPr>
            <p:ph type="body" sz="quarter" idx="17"/>
          </p:nvPr>
        </p:nvSpPr>
        <p:spPr>
          <a:xfrm>
            <a:off x="4648200" y="4343400"/>
            <a:ext cx="4038600" cy="2133600"/>
          </a:xfrm>
          <a:prstGeom prst="rect">
            <a:avLst/>
          </a:prstGeom>
        </p:spPr>
        <p:txBody>
          <a:bodyPr/>
          <a:lstStyle>
            <a:lvl1pPr marL="0" indent="0">
              <a:spcAft>
                <a:spcPts val="800"/>
              </a:spcAft>
              <a:buNone/>
              <a:defRPr sz="2400"/>
            </a:lvl1pPr>
          </a:lstStyle>
          <a:p>
            <a:pPr lvl="0"/>
            <a:r>
              <a:rPr lang="en-US"/>
              <a:t>Click to edit Master text styles</a:t>
            </a:r>
          </a:p>
        </p:txBody>
      </p:sp>
    </p:spTree>
    <p:extLst>
      <p:ext uri="{BB962C8B-B14F-4D97-AF65-F5344CB8AC3E}">
        <p14:creationId xmlns:p14="http://schemas.microsoft.com/office/powerpoint/2010/main" val="3656260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_Color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4406900"/>
            <a:ext cx="7772400" cy="1362075"/>
          </a:xfrm>
          <a:prstGeom prst="rect">
            <a:avLst/>
          </a:prstGeom>
        </p:spPr>
        <p:txBody>
          <a:bodyPr anchor="t"/>
          <a:lstStyle>
            <a:lvl1pPr algn="l">
              <a:defRPr lang="en-US" sz="44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Text Placeholder 2"/>
          <p:cNvSpPr>
            <a:spLocks noGrp="1"/>
          </p:cNvSpPr>
          <p:nvPr>
            <p:ph type="body" idx="1"/>
          </p:nvPr>
        </p:nvSpPr>
        <p:spPr>
          <a:xfrm>
            <a:off x="685800" y="2906714"/>
            <a:ext cx="7772400" cy="1500187"/>
          </a:xfrm>
          <a:prstGeom prst="rect">
            <a:avLst/>
          </a:prstGeom>
        </p:spPr>
        <p:txBody>
          <a:bodyPr anchor="b"/>
          <a:lstStyle>
            <a:lvl1pPr marL="0" indent="0">
              <a:buNone/>
              <a:defRPr lang="en-US" sz="2000" b="0" kern="1200" dirty="0">
                <a:solidFill>
                  <a:schemeClr val="accent3"/>
                </a:solidFill>
                <a:latin typeface="+mj-lt"/>
                <a:ea typeface="Verdana" panose="020B0604030504040204" pitchFamily="34" charset="0"/>
                <a:cs typeface="Verdana" panose="020B060403050404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5" name="Photo credit"/>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16356478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Color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8229600" cy="609600"/>
          </a:xfrm>
          <a:prstGeom prst="rect">
            <a:avLst/>
          </a:prstGeom>
        </p:spPr>
        <p:txBody>
          <a:bodyPr/>
          <a:lstStyle>
            <a:lvl1pPr>
              <a:defRPr lang="en-US" sz="4000" b="1" kern="1200" dirty="0">
                <a:solidFill>
                  <a:schemeClr val="bg2"/>
                </a:solidFill>
                <a:latin typeface="+mj-lt"/>
                <a:ea typeface="Verdana" panose="020B0604030504040204" pitchFamily="34" charset="0"/>
                <a:cs typeface="Verdana" panose="020B0604030504040204" pitchFamily="34" charset="0"/>
              </a:defRPr>
            </a:lvl1pPr>
          </a:lstStyle>
          <a:p>
            <a:r>
              <a:rPr lang="en-US" dirty="0"/>
              <a:t>Click to edit Master title style</a:t>
            </a:r>
          </a:p>
        </p:txBody>
      </p:sp>
      <p:sp>
        <p:nvSpPr>
          <p:cNvPr id="3" name="Content Placeholder 1"/>
          <p:cNvSpPr>
            <a:spLocks noGrp="1"/>
          </p:cNvSpPr>
          <p:nvPr>
            <p:ph idx="1"/>
          </p:nvPr>
        </p:nvSpPr>
        <p:spPr>
          <a:xfrm>
            <a:off x="457200" y="1219200"/>
            <a:ext cx="8229600" cy="4724399"/>
          </a:xfrm>
          <a:prstGeom prst="rect">
            <a:avLst/>
          </a:prstGeom>
        </p:spPr>
        <p:txBody>
          <a:bodyPr/>
          <a:lstStyle>
            <a:lvl1pPr>
              <a:spcAft>
                <a:spcPts val="800"/>
              </a:spcAft>
              <a:defRPr lang="en-US" sz="2600" b="0" kern="1200" dirty="0">
                <a:solidFill>
                  <a:schemeClr val="tx1"/>
                </a:solidFill>
                <a:latin typeface="+mn-lt"/>
                <a:ea typeface="Verdana" panose="020B0604030504040204" pitchFamily="34" charset="0"/>
                <a:cs typeface="Verdana" panose="020B0604030504040204" pitchFamily="34" charset="0"/>
              </a:defRPr>
            </a:lvl1pPr>
            <a:lvl2pPr>
              <a:spcAft>
                <a:spcPts val="800"/>
              </a:spcAft>
              <a:defRPr lang="en-US" sz="2000" b="0" kern="1200" dirty="0">
                <a:solidFill>
                  <a:schemeClr val="tx1"/>
                </a:solidFill>
                <a:latin typeface="+mn-lt"/>
                <a:ea typeface="Verdana" panose="020B0604030504040204" pitchFamily="34" charset="0"/>
                <a:cs typeface="Verdana" panose="020B0604030504040204" pitchFamily="34" charset="0"/>
              </a:defRPr>
            </a:lvl2pPr>
            <a:lvl3pPr>
              <a:spcAft>
                <a:spcPts val="800"/>
              </a:spcAft>
              <a:defRPr lang="en-US" sz="1800" b="0" kern="1200" dirty="0">
                <a:solidFill>
                  <a:schemeClr val="tx1"/>
                </a:solidFill>
                <a:latin typeface="+mn-lt"/>
                <a:ea typeface="Verdana" panose="020B0604030504040204" pitchFamily="34" charset="0"/>
                <a:cs typeface="Verdana" panose="020B0604030504040204" pitchFamily="34" charset="0"/>
              </a:defRPr>
            </a:lvl3pPr>
            <a:lvl4pPr>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4pPr>
            <a:lvl5pPr>
              <a:spcAft>
                <a:spcPts val="800"/>
              </a:spcAft>
              <a:defRPr lang="en-US" sz="1600" b="0" kern="1200" dirty="0">
                <a:solidFill>
                  <a:schemeClr val="tx1"/>
                </a:solidFill>
                <a:latin typeface="+mn-lt"/>
                <a:ea typeface="Verdana" panose="020B0604030504040204" pitchFamily="34" charset="0"/>
                <a:cs typeface="Verdana" panose="020B0604030504040204" pitchFamily="34" charset="0"/>
              </a:defRPr>
            </a:lvl5pPr>
          </a:lstStyle>
          <a:p>
            <a:pPr lvl="0"/>
            <a:r>
              <a:rPr lang="en-US" dirty="0"/>
              <a:t>Click to edit Master text </a:t>
            </a:r>
            <a:r>
              <a:rPr lang="en-US" dirty="0" smtClean="0"/>
              <a:t>styles</a:t>
            </a:r>
          </a:p>
          <a:p>
            <a:pPr lvl="1"/>
            <a:r>
              <a:rPr lang="en-US" dirty="0" smtClean="0"/>
              <a:t>Second level</a:t>
            </a:r>
          </a:p>
          <a:p>
            <a:pPr lvl="2"/>
            <a:r>
              <a:rPr lang="en-US" dirty="0" smtClean="0"/>
              <a:t>Third </a:t>
            </a:r>
            <a:r>
              <a:rPr lang="en-US" dirty="0"/>
              <a:t>level</a:t>
            </a:r>
          </a:p>
          <a:p>
            <a:pPr lvl="3"/>
            <a:r>
              <a:rPr lang="en-US" dirty="0"/>
              <a:t>Fourth level</a:t>
            </a:r>
          </a:p>
          <a:p>
            <a:pPr lvl="4"/>
            <a:r>
              <a:rPr lang="en-US" dirty="0"/>
              <a:t>Fifth level</a:t>
            </a:r>
          </a:p>
        </p:txBody>
      </p:sp>
      <p:sp>
        <p:nvSpPr>
          <p:cNvPr id="5" name="Text Placeholder 6"/>
          <p:cNvSpPr>
            <a:spLocks noGrp="1"/>
          </p:cNvSpPr>
          <p:nvPr>
            <p:ph type="body" sz="quarter" idx="10" hasCustomPrompt="1"/>
          </p:nvPr>
        </p:nvSpPr>
        <p:spPr>
          <a:xfrm>
            <a:off x="5867400" y="6553200"/>
            <a:ext cx="3276600" cy="152400"/>
          </a:xfrm>
          <a:prstGeom prst="rect">
            <a:avLst/>
          </a:prstGeom>
        </p:spPr>
        <p:txBody>
          <a:bodyPr anchor="ctr"/>
          <a:lstStyle>
            <a:lvl1pPr marL="0" indent="0" algn="r">
              <a:buNone/>
              <a:defRPr sz="800">
                <a:solidFill>
                  <a:schemeClr val="bg1"/>
                </a:solidFill>
              </a:defRPr>
            </a:lvl1pPr>
            <a:lvl2pPr marL="457200" indent="0">
              <a:buNone/>
              <a:defRPr sz="1100">
                <a:solidFill>
                  <a:schemeClr val="bg1"/>
                </a:solidFill>
              </a:defRPr>
            </a:lvl2pPr>
            <a:lvl3pPr marL="914400" indent="0">
              <a:buNone/>
              <a:defRPr sz="1050">
                <a:solidFill>
                  <a:schemeClr val="bg1"/>
                </a:solidFill>
              </a:defRPr>
            </a:lvl3pPr>
            <a:lvl4pPr marL="1371600" indent="0">
              <a:buNone/>
              <a:defRPr sz="1000">
                <a:solidFill>
                  <a:schemeClr val="bg1"/>
                </a:solidFill>
              </a:defRPr>
            </a:lvl4pPr>
            <a:lvl5pPr marL="1828800" indent="0">
              <a:buNone/>
              <a:defRPr sz="1000">
                <a:solidFill>
                  <a:schemeClr val="bg1"/>
                </a:solidFill>
              </a:defRPr>
            </a:lvl5pPr>
          </a:lstStyle>
          <a:p>
            <a:pPr lvl="0"/>
            <a:r>
              <a:rPr lang="en-US" dirty="0"/>
              <a:t>Insert Photo Credit Here</a:t>
            </a:r>
          </a:p>
        </p:txBody>
      </p:sp>
      <p:sp>
        <p:nvSpPr>
          <p:cNvPr id="7" name="Text Placeholder 3"/>
          <p:cNvSpPr>
            <a:spLocks noGrp="1"/>
          </p:cNvSpPr>
          <p:nvPr>
            <p:ph type="body" sz="quarter" idx="12" hasCustomPrompt="1"/>
          </p:nvPr>
        </p:nvSpPr>
        <p:spPr>
          <a:xfrm>
            <a:off x="3810000" y="6019800"/>
            <a:ext cx="1524000" cy="228600"/>
          </a:xfrm>
          <a:prstGeom prst="rect">
            <a:avLst/>
          </a:prstGeom>
        </p:spPr>
        <p:txBody>
          <a:bodyPr/>
          <a:lstStyle>
            <a:lvl1pPr marL="0" indent="0">
              <a:buNone/>
              <a:defRPr sz="800"/>
            </a:lvl1pPr>
          </a:lstStyle>
          <a:p>
            <a:pPr lvl="0"/>
            <a:r>
              <a:rPr lang="en-US" dirty="0"/>
              <a:t>Jump to long image description</a:t>
            </a:r>
          </a:p>
        </p:txBody>
      </p:sp>
      <p:sp>
        <p:nvSpPr>
          <p:cNvPr id="6" name="Rectangle 6"/>
          <p:cNvSpPr>
            <a:spLocks noGrp="1" noChangeArrowheads="1"/>
          </p:cNvSpPr>
          <p:nvPr>
            <p:ph type="sldNum" sz="quarter" idx="11"/>
          </p:nvPr>
        </p:nvSpPr>
        <p:spPr>
          <a:xfrm>
            <a:off x="8305800" y="6400800"/>
            <a:ext cx="838200" cy="381000"/>
          </a:xfrm>
          <a:prstGeom prst="rect">
            <a:avLst/>
          </a:prstGeom>
        </p:spPr>
        <p:txBody>
          <a:bodyPr/>
          <a:lstStyle>
            <a:lvl1pPr>
              <a:defRPr>
                <a:solidFill>
                  <a:schemeClr val="bg1"/>
                </a:solidFill>
              </a:defRPr>
            </a:lvl1pPr>
          </a:lstStyle>
          <a:p>
            <a:pPr>
              <a:defRPr/>
            </a:pPr>
            <a:r>
              <a:rPr lang="en-US" dirty="0" smtClean="0"/>
              <a:t>1-</a:t>
            </a:r>
            <a:fld id="{1837EFBA-6031-446B-9BE3-4ED7B501BA39}" type="slidenum">
              <a:rPr lang="en-US" smtClean="0"/>
              <a:pPr>
                <a:defRPr/>
              </a:pPr>
              <a:t>‹#›</a:t>
            </a:fld>
            <a:endParaRPr lang="en-US" dirty="0"/>
          </a:p>
        </p:txBody>
      </p:sp>
    </p:spTree>
    <p:extLst>
      <p:ext uri="{BB962C8B-B14F-4D97-AF65-F5344CB8AC3E}">
        <p14:creationId xmlns:p14="http://schemas.microsoft.com/office/powerpoint/2010/main" val="25119377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hf hdr="0" ftr="0" dt="0"/>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theme" Target="../theme/theme1.xml"/><Relationship Id="rId27" Type="http://schemas.openxmlformats.org/officeDocument/2006/relationships/image" Target="../media/image1.png"/><Relationship Id="rId28" Type="http://schemas.openxmlformats.org/officeDocument/2006/relationships/image" Target="../media/image2.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image" Target="../media/image1.png"/><Relationship Id="rId12" Type="http://schemas.openxmlformats.org/officeDocument/2006/relationships/image" Target="../media/image4.gif"/><Relationship Id="rId1" Type="http://schemas.openxmlformats.org/officeDocument/2006/relationships/slideLayout" Target="../slideLayouts/slideLayout26.xml"/><Relationship Id="rId2" Type="http://schemas.openxmlformats.org/officeDocument/2006/relationships/slideLayout" Target="../slideLayouts/slideLayout27.xml"/><Relationship Id="rId3" Type="http://schemas.openxmlformats.org/officeDocument/2006/relationships/slideLayout" Target="../slideLayouts/slideLayout28.xml"/><Relationship Id="rId4" Type="http://schemas.openxmlformats.org/officeDocument/2006/relationships/slideLayout" Target="../slideLayouts/slideLayout29.xml"/><Relationship Id="rId5" Type="http://schemas.openxmlformats.org/officeDocument/2006/relationships/slideLayout" Target="../slideLayouts/slideLayout30.xml"/><Relationship Id="rId6" Type="http://schemas.openxmlformats.org/officeDocument/2006/relationships/slideLayout" Target="../slideLayouts/slideLayout31.xml"/><Relationship Id="rId7" Type="http://schemas.openxmlformats.org/officeDocument/2006/relationships/slideLayout" Target="../slideLayouts/slideLayout32.xml"/><Relationship Id="rId8" Type="http://schemas.openxmlformats.org/officeDocument/2006/relationships/slideLayout" Target="../slideLayouts/slideLayout33.xml"/><Relationship Id="rId9" Type="http://schemas.openxmlformats.org/officeDocument/2006/relationships/slideLayout" Target="../slideLayouts/slideLayout34.xml"/><Relationship Id="rId1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theme" Target="../theme/theme3.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58.xml"/><Relationship Id="rId12" Type="http://schemas.openxmlformats.org/officeDocument/2006/relationships/theme" Target="../theme/theme4.xml"/><Relationship Id="rId1" Type="http://schemas.openxmlformats.org/officeDocument/2006/relationships/slideLayout" Target="../slideLayouts/slideLayout48.xml"/><Relationship Id="rId2" Type="http://schemas.openxmlformats.org/officeDocument/2006/relationships/slideLayout" Target="../slideLayouts/slideLayout49.xml"/><Relationship Id="rId3" Type="http://schemas.openxmlformats.org/officeDocument/2006/relationships/slideLayout" Target="../slideLayouts/slideLayout50.xml"/><Relationship Id="rId4" Type="http://schemas.openxmlformats.org/officeDocument/2006/relationships/slideLayout" Target="../slideLayouts/slideLayout51.xml"/><Relationship Id="rId5" Type="http://schemas.openxmlformats.org/officeDocument/2006/relationships/slideLayout" Target="../slideLayouts/slideLayout52.xml"/><Relationship Id="rId6" Type="http://schemas.openxmlformats.org/officeDocument/2006/relationships/slideLayout" Target="../slideLayouts/slideLayout53.xml"/><Relationship Id="rId7" Type="http://schemas.openxmlformats.org/officeDocument/2006/relationships/slideLayout" Target="../slideLayouts/slideLayout54.xml"/><Relationship Id="rId8" Type="http://schemas.openxmlformats.org/officeDocument/2006/relationships/slideLayout" Target="../slideLayouts/slideLayout55.xml"/><Relationship Id="rId9" Type="http://schemas.openxmlformats.org/officeDocument/2006/relationships/slideLayout" Target="../slideLayouts/slideLayout56.xml"/><Relationship Id="rId10" Type="http://schemas.openxmlformats.org/officeDocument/2006/relationships/slideLayout" Target="../slideLayouts/slideLayout57.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theme" Target="../theme/theme5.xml"/><Relationship Id="rId1" Type="http://schemas.openxmlformats.org/officeDocument/2006/relationships/slideLayout" Target="../slideLayouts/slideLayout59.xml"/><Relationship Id="rId2"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65.xml"/><Relationship Id="rId4" Type="http://schemas.openxmlformats.org/officeDocument/2006/relationships/slideLayout" Target="../slideLayouts/slideLayout66.xml"/><Relationship Id="rId5" Type="http://schemas.openxmlformats.org/officeDocument/2006/relationships/theme" Target="../theme/theme6.xml"/><Relationship Id="rId1" Type="http://schemas.openxmlformats.org/officeDocument/2006/relationships/slideLayout" Target="../slideLayouts/slideLayout63.xml"/><Relationship Id="rId2"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4" Type="http://schemas.openxmlformats.org/officeDocument/2006/relationships/image" Target="../media/image5.png"/><Relationship Id="rId1" Type="http://schemas.openxmlformats.org/officeDocument/2006/relationships/slideLayout" Target="../slideLayouts/slideLayout67.xml"/><Relationship Id="rId2" Type="http://schemas.openxmlformats.org/officeDocument/2006/relationships/slideLayout" Target="../slideLayouts/slideLayout68.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1.xml"/><Relationship Id="rId4" Type="http://schemas.openxmlformats.org/officeDocument/2006/relationships/theme" Target="../theme/theme8.xml"/><Relationship Id="rId1" Type="http://schemas.openxmlformats.org/officeDocument/2006/relationships/slideLayout" Target="../slideLayouts/slideLayout69.xml"/><Relationship Id="rId2" Type="http://schemas.openxmlformats.org/officeDocument/2006/relationships/slideLayout" Target="../slideLayouts/slideLayout7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ctangle 12"/>
          <p:cNvSpPr/>
          <p:nvPr/>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pic>
        <p:nvPicPr>
          <p:cNvPr id="12" name="Picture 11" descr="Tagline: Because learning changes everythi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11696"/>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smtClean="0">
                <a:ln>
                  <a:noFill/>
                </a:ln>
                <a:solidFill>
                  <a:srgbClr val="6A6A6A"/>
                </a:solidFill>
                <a:effectLst/>
                <a:uLnTx/>
                <a:uFillTx/>
                <a:latin typeface="+mn-lt"/>
                <a:ea typeface="+mn-ea"/>
                <a:cs typeface="+mn-cs"/>
              </a:rPr>
              <a:t>Copyright ©2019 McGraw-Hill Education. All rights reserved. No reproduction or distribution without the prior written consent of McGraw-Hill Education.</a:t>
            </a:r>
            <a:endParaRPr kumimoji="0" lang="en-US" sz="3200" b="0" i="0" u="none" strike="noStrike" kern="1200" cap="none" spc="0" normalizeH="0" baseline="0" noProof="0" dirty="0">
              <a:ln>
                <a:noFill/>
              </a:ln>
              <a:solidFill>
                <a:srgbClr val="6A6A6A"/>
              </a:solidFill>
              <a:effectLst/>
              <a:uLnTx/>
              <a:uFillTx/>
              <a:latin typeface="+mn-lt"/>
              <a:ea typeface="+mn-ea"/>
              <a:cs typeface="+mn-cs"/>
            </a:endParaRPr>
          </a:p>
        </p:txBody>
      </p:sp>
    </p:spTree>
    <p:extLst>
      <p:ext uri="{BB962C8B-B14F-4D97-AF65-F5344CB8AC3E}">
        <p14:creationId xmlns:p14="http://schemas.microsoft.com/office/powerpoint/2010/main" val="1066235593"/>
      </p:ext>
    </p:extLst>
  </p:cSld>
  <p:clrMap bg1="lt1" tx1="dk1" bg2="lt2" tx2="dk2" accent1="accent1" accent2="accent2" accent3="accent3" accent4="accent4" accent5="accent5" accent6="accent6" hlink="hlink" folHlink="folHlink"/>
  <p:sldLayoutIdLst>
    <p:sldLayoutId id="2147483739" r:id="rId1"/>
    <p:sldLayoutId id="2147483752"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749" r:id="rId12"/>
    <p:sldLayoutId id="2147483750" r:id="rId13"/>
    <p:sldLayoutId id="214748375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80" r:id="rId23"/>
    <p:sldLayoutId id="2147483681" r:id="rId24"/>
    <p:sldLayoutId id="2147483683" r:id="rId25"/>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9" descr="Logo: McGraw-Hill Education"/>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pic>
        <p:nvPicPr>
          <p:cNvPr id="2" name="Picture 1" descr="Tag line: Because learning changes everyth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6257775"/>
            <a:ext cx="3371850" cy="476250"/>
          </a:xfrm>
          <a:prstGeom prst="rect">
            <a:avLst/>
          </a:prstGeom>
        </p:spPr>
      </p:pic>
      <p:sp>
        <p:nvSpPr>
          <p:cNvPr id="14" name="Text Placeholder 2" descr="©McGraw-Hill Education. All rights reserved. Authorized only for instructor use in the classroom.  No reproduction or further distribution permitted without the prior written consent of McGraw-Hill Education.&#10;"/>
          <p:cNvSpPr txBox="1">
            <a:spLocks/>
          </p:cNvSpPr>
          <p:nvPr/>
        </p:nvSpPr>
        <p:spPr>
          <a:xfrm>
            <a:off x="0" y="6734025"/>
            <a:ext cx="9144000" cy="17175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3200" b="0" i="0" u="none" strike="noStrike" kern="1200" cap="none" spc="0" normalizeH="0" baseline="0" noProof="0" dirty="0">
                <a:ln>
                  <a:noFill/>
                </a:ln>
                <a:solidFill>
                  <a:srgbClr val="6A6A6A"/>
                </a:solidFill>
                <a:effectLst/>
                <a:uLnTx/>
                <a:uFillTx/>
                <a:latin typeface="Calibri"/>
                <a:ea typeface="+mn-ea"/>
                <a:cs typeface="+mn-cs"/>
              </a:rPr>
              <a:t>©McGraw-Hill Education. All rights reserved. Authorized </a:t>
            </a:r>
            <a:r>
              <a:rPr lang="en-US" sz="3200" kern="1200" dirty="0">
                <a:solidFill>
                  <a:srgbClr val="6A6A6A"/>
                </a:solidFill>
                <a:effectLst/>
                <a:latin typeface="+mn-lt"/>
                <a:ea typeface="+mn-ea"/>
                <a:cs typeface="+mn-cs"/>
              </a:rPr>
              <a:t>only </a:t>
            </a:r>
            <a:r>
              <a:rPr kumimoji="0" lang="en-US" sz="3200" b="0" i="0" u="none" strike="noStrike" kern="1200" cap="none" spc="0" normalizeH="0" baseline="0" noProof="0" dirty="0">
                <a:ln>
                  <a:noFill/>
                </a:ln>
                <a:solidFill>
                  <a:srgbClr val="6A6A6A"/>
                </a:solidFill>
                <a:effectLst/>
                <a:uLnTx/>
                <a:uFillTx/>
                <a:latin typeface="Calibri"/>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460950632"/>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11925717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Rectangle 10"/>
          <p:cNvSpPr/>
          <p:nvPr/>
        </p:nvSpPr>
        <p:spPr>
          <a:xfrm>
            <a:off x="0" y="6705600"/>
            <a:ext cx="9144000" cy="1524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10" name="Text Placeholder 2" descr="©McGraw-Hill Education&#10;"/>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chemeClr val="bg1"/>
                </a:solidFill>
                <a:effectLst/>
                <a:latin typeface="+mn-lt"/>
                <a:ea typeface="+mn-ea"/>
                <a:cs typeface="+mn-cs"/>
              </a:rPr>
              <a:t>©McGraw-Hill Education.</a:t>
            </a:r>
          </a:p>
        </p:txBody>
      </p:sp>
    </p:spTree>
    <p:extLst>
      <p:ext uri="{BB962C8B-B14F-4D97-AF65-F5344CB8AC3E}">
        <p14:creationId xmlns:p14="http://schemas.microsoft.com/office/powerpoint/2010/main" val="128330404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TextBox 4" descr="©McGraw-Hill Education&#10;"/>
          <p:cNvSpPr txBox="1"/>
          <p:nvPr/>
        </p:nvSpPr>
        <p:spPr>
          <a:xfrm>
            <a:off x="0" y="6642556"/>
            <a:ext cx="1295400" cy="215444"/>
          </a:xfrm>
          <a:prstGeom prst="rect">
            <a:avLst/>
          </a:prstGeom>
          <a:noFill/>
        </p:spPr>
        <p:txBody>
          <a:bodyPr wrap="square" rtlCol="0">
            <a:spAutoFit/>
          </a:bodyPr>
          <a:lstStyle/>
          <a:p>
            <a:r>
              <a:rPr lang="en-US" sz="800" dirty="0">
                <a:solidFill>
                  <a:srgbClr val="6A6A6A"/>
                </a:solidFill>
              </a:rPr>
              <a:t>©McGraw-Hill Education</a:t>
            </a:r>
          </a:p>
        </p:txBody>
      </p:sp>
    </p:spTree>
    <p:extLst>
      <p:ext uri="{BB962C8B-B14F-4D97-AF65-F5344CB8AC3E}">
        <p14:creationId xmlns:p14="http://schemas.microsoft.com/office/powerpoint/2010/main" val="857642538"/>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Rectangle 2"/>
          <p:cNvSpPr/>
          <p:nvPr/>
        </p:nvSpPr>
        <p:spPr>
          <a:xfrm>
            <a:off x="0" y="6629400"/>
            <a:ext cx="9144000" cy="228600"/>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endParaRPr>
          </a:p>
        </p:txBody>
      </p:sp>
      <p:sp>
        <p:nvSpPr>
          <p:cNvPr id="5" name="TextBox 4"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520106136"/>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Lst>
  <p:txStyles>
    <p:titleStyle>
      <a:lvl1pPr algn="l" defTabSz="914400" rtl="0" eaLnBrk="1" latinLnBrk="0" hangingPunct="1">
        <a:spcBef>
          <a:spcPct val="0"/>
        </a:spcBef>
        <a:buNone/>
        <a:defRPr sz="3200" kern="1200">
          <a:solidFill>
            <a:schemeClr val="bg1"/>
          </a:solidFill>
          <a:latin typeface="Vectipede Rg" pitchFamily="18" charset="0"/>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Vectipede Rg"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Vectipede Rg"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Vectipede Rg"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Vectipede Rg"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solidFill>
            <a:srgbClr val="30707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rotWithShape="1">
          <a:blip r:embed="rId4" cstate="screen">
            <a:alphaModFix amt="25000"/>
            <a:extLst>
              <a:ext uri="{28A0092B-C50C-407E-A947-70E740481C1C}">
                <a14:useLocalDpi xmlns:a14="http://schemas.microsoft.com/office/drawing/2010/main"/>
              </a:ext>
            </a:extLst>
          </a:blip>
          <a:srcRect r="28644" b="27282"/>
          <a:stretch/>
        </p:blipFill>
        <p:spPr>
          <a:xfrm>
            <a:off x="461821" y="1943668"/>
            <a:ext cx="8682180" cy="4914333"/>
          </a:xfrm>
          <a:prstGeom prst="rect">
            <a:avLst/>
          </a:prstGeom>
        </p:spPr>
      </p:pic>
      <p:sp>
        <p:nvSpPr>
          <p:cNvPr id="8" name="TextBox 7" descr="©McGraw-Hill Education"/>
          <p:cNvSpPr txBox="1"/>
          <p:nvPr/>
        </p:nvSpPr>
        <p:spPr>
          <a:xfrm>
            <a:off x="0" y="6629400"/>
            <a:ext cx="1828800" cy="215444"/>
          </a:xfrm>
          <a:prstGeom prst="rect">
            <a:avLst/>
          </a:prstGeom>
          <a:noFill/>
        </p:spPr>
        <p:txBody>
          <a:bodyPr wrap="square" rtlCol="0">
            <a:spAutoFit/>
          </a:bodyPr>
          <a:lstStyle/>
          <a:p>
            <a:r>
              <a:rPr lang="en-US" sz="800" dirty="0">
                <a:solidFill>
                  <a:schemeClr val="bg1"/>
                </a:solidFill>
              </a:rPr>
              <a:t>©McGraw-Hill Education</a:t>
            </a:r>
          </a:p>
        </p:txBody>
      </p:sp>
    </p:spTree>
    <p:extLst>
      <p:ext uri="{BB962C8B-B14F-4D97-AF65-F5344CB8AC3E}">
        <p14:creationId xmlns:p14="http://schemas.microsoft.com/office/powerpoint/2010/main" val="263611861"/>
      </p:ext>
    </p:extLst>
  </p:cSld>
  <p:clrMap bg1="lt1" tx1="dk1" bg2="lt2" tx2="dk2" accent1="accent1" accent2="accent2" accent3="accent3" accent4="accent4" accent5="accent5" accent6="accent6" hlink="hlink" folHlink="folHlink"/>
  <p:sldLayoutIdLst>
    <p:sldLayoutId id="2147483733" r:id="rId1"/>
    <p:sldLayoutId id="2147483734" r:id="rId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 name="Text Placeholder 2" descr="©McGraw-Hill Education"/>
          <p:cNvSpPr txBox="1">
            <a:spLocks/>
          </p:cNvSpPr>
          <p:nvPr/>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a:buNone/>
            </a:pPr>
            <a:r>
              <a:rPr lang="en-US" sz="3200" kern="1200" dirty="0">
                <a:solidFill>
                  <a:srgbClr val="6A6A6A"/>
                </a:solidFill>
                <a:effectLst/>
                <a:latin typeface="+mn-lt"/>
                <a:ea typeface="+mn-ea"/>
                <a:cs typeface="+mn-cs"/>
              </a:rPr>
              <a:t>©McGraw-Hill Education.</a:t>
            </a:r>
          </a:p>
        </p:txBody>
      </p:sp>
    </p:spTree>
    <p:extLst>
      <p:ext uri="{BB962C8B-B14F-4D97-AF65-F5344CB8AC3E}">
        <p14:creationId xmlns:p14="http://schemas.microsoft.com/office/powerpoint/2010/main" val="78273818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4" Type="http://schemas.openxmlformats.org/officeDocument/2006/relationships/oleObject" Target="../embeddings/oleObject1.bin"/><Relationship Id="rId5" Type="http://schemas.openxmlformats.org/officeDocument/2006/relationships/oleObject" Target="../embeddings/Microsoft_Excel_97_-_2004_Worksheet1.xls"/><Relationship Id="rId6" Type="http://schemas.openxmlformats.org/officeDocument/2006/relationships/image" Target="../media/image6.emf"/><Relationship Id="rId1" Type="http://schemas.openxmlformats.org/officeDocument/2006/relationships/vmlDrawing" Target="../drawings/vmlDrawing1.vml"/><Relationship Id="rId2"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2.bin"/><Relationship Id="rId5" Type="http://schemas.openxmlformats.org/officeDocument/2006/relationships/oleObject" Target="../embeddings/Microsoft_Excel_97_-_2004_Worksheet2.xls"/><Relationship Id="rId6" Type="http://schemas.openxmlformats.org/officeDocument/2006/relationships/image" Target="../media/image7.emf"/><Relationship Id="rId1" Type="http://schemas.openxmlformats.org/officeDocument/2006/relationships/vmlDrawing" Target="../drawings/vmlDrawing2.vml"/><Relationship Id="rId2"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3.bin"/><Relationship Id="rId5" Type="http://schemas.openxmlformats.org/officeDocument/2006/relationships/oleObject" Target="../embeddings/Microsoft_Excel_97_-_2004_Worksheet3.xls"/><Relationship Id="rId6" Type="http://schemas.openxmlformats.org/officeDocument/2006/relationships/image" Target="../media/image8.emf"/><Relationship Id="rId1" Type="http://schemas.openxmlformats.org/officeDocument/2006/relationships/vmlDrawing" Target="../drawings/vmlDrawing3.vml"/><Relationship Id="rId2"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4.bin"/><Relationship Id="rId5" Type="http://schemas.openxmlformats.org/officeDocument/2006/relationships/oleObject" Target="../embeddings/Microsoft_Excel_97_-_2004_Worksheet4.xls"/><Relationship Id="rId6" Type="http://schemas.openxmlformats.org/officeDocument/2006/relationships/image" Target="../media/image9.emf"/><Relationship Id="rId1" Type="http://schemas.openxmlformats.org/officeDocument/2006/relationships/vmlDrawing" Target="../drawings/vmlDrawing4.vml"/><Relationship Id="rId2"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5.bin"/><Relationship Id="rId5" Type="http://schemas.openxmlformats.org/officeDocument/2006/relationships/oleObject" Target="../embeddings/Microsoft_Excel_97_-_2004_Worksheet5.xls"/><Relationship Id="rId6" Type="http://schemas.openxmlformats.org/officeDocument/2006/relationships/image" Target="../media/image10.emf"/><Relationship Id="rId1" Type="http://schemas.openxmlformats.org/officeDocument/2006/relationships/vmlDrawing" Target="../drawings/vmlDrawing5.vml"/><Relationship Id="rId2"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4" Type="http://schemas.openxmlformats.org/officeDocument/2006/relationships/oleObject" Target="../embeddings/oleObject6.bin"/><Relationship Id="rId5" Type="http://schemas.openxmlformats.org/officeDocument/2006/relationships/oleObject" Target="../embeddings/Microsoft_Excel_97_-_2004_Worksheet6.xls"/><Relationship Id="rId6" Type="http://schemas.openxmlformats.org/officeDocument/2006/relationships/image" Target="../media/image11.emf"/><Relationship Id="rId7" Type="http://schemas.openxmlformats.org/officeDocument/2006/relationships/oleObject" Target="../embeddings/oleObject7.bin"/><Relationship Id="rId8" Type="http://schemas.openxmlformats.org/officeDocument/2006/relationships/oleObject" Target="../embeddings/Microsoft_Excel_97_-_2004_Worksheet7.xls"/><Relationship Id="rId9" Type="http://schemas.openxmlformats.org/officeDocument/2006/relationships/image" Target="../media/image12.emf"/><Relationship Id="rId1" Type="http://schemas.openxmlformats.org/officeDocument/2006/relationships/vmlDrawing" Target="../drawings/vmlDrawing6.vml"/><Relationship Id="rId2" Type="http://schemas.openxmlformats.org/officeDocument/2006/relationships/slideLayout" Target="../slideLayouts/slideLayout2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0" y="2590800"/>
            <a:ext cx="4876800" cy="1828800"/>
          </a:xfrm>
        </p:spPr>
        <p:txBody>
          <a:bodyPr/>
          <a:lstStyle/>
          <a:p>
            <a:r>
              <a:rPr lang="en-US" sz="4000" b="1" dirty="0" smtClean="0">
                <a:latin typeface="Calibri"/>
                <a:ea typeface="Tahoma" panose="020B0604030504040204" pitchFamily="34" charset="0"/>
                <a:cs typeface="Calibri"/>
              </a:rPr>
              <a:t>Chapter 5</a:t>
            </a:r>
            <a:br>
              <a:rPr lang="en-US" sz="4000" b="1" dirty="0" smtClean="0">
                <a:latin typeface="Calibri"/>
                <a:ea typeface="Tahoma" panose="020B0604030504040204" pitchFamily="34" charset="0"/>
                <a:cs typeface="Calibri"/>
              </a:rPr>
            </a:br>
            <a:r>
              <a:rPr lang="en-US" sz="4000" b="1" dirty="0" smtClean="0">
                <a:latin typeface="Calibri"/>
                <a:ea typeface="Tahoma" panose="020B0604030504040204" pitchFamily="34" charset="0"/>
                <a:cs typeface="Calibri"/>
              </a:rPr>
              <a:t>Accounting for Inventories</a:t>
            </a:r>
            <a:endParaRPr lang="en-US" sz="4000" dirty="0">
              <a:latin typeface="Calibri"/>
              <a:ea typeface="Tahoma" panose="020B0604030504040204" pitchFamily="34" charset="0"/>
              <a:cs typeface="Calibri"/>
            </a:endParaRPr>
          </a:p>
        </p:txBody>
      </p:sp>
      <p:sp>
        <p:nvSpPr>
          <p:cNvPr id="2" name="Text Placeholder 1"/>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31623273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Weighted Average</a:t>
            </a:r>
            <a:endParaRPr lang="en-US" sz="4000" b="1" i="1" dirty="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r>
              <a:rPr lang="en-US" sz="2600" dirty="0"/>
              <a:t>The </a:t>
            </a:r>
            <a:r>
              <a:rPr lang="en-US" sz="2600" b="1" dirty="0" smtClean="0">
                <a:solidFill>
                  <a:srgbClr val="C30C20"/>
                </a:solidFill>
              </a:rPr>
              <a:t>weighted-average </a:t>
            </a:r>
            <a:r>
              <a:rPr lang="en-US" sz="2600" dirty="0"/>
              <a:t>cost flow method assigns the average cost of the items available to </a:t>
            </a:r>
            <a:r>
              <a:rPr lang="en-US" sz="2600" dirty="0" smtClean="0"/>
              <a:t>cost </a:t>
            </a:r>
            <a:r>
              <a:rPr lang="en-US" sz="2600" dirty="0"/>
              <a:t>of </a:t>
            </a:r>
            <a:r>
              <a:rPr lang="en-US" sz="2600" dirty="0" smtClean="0"/>
              <a:t>goods sold</a:t>
            </a:r>
            <a:r>
              <a:rPr lang="en-US" sz="2600" dirty="0"/>
              <a:t>.</a:t>
            </a:r>
          </a:p>
          <a:p>
            <a:endParaRPr lang="en-US" dirty="0"/>
          </a:p>
        </p:txBody>
      </p:sp>
      <p:sp>
        <p:nvSpPr>
          <p:cNvPr id="57346" name="Slide Number Placeholder 2"/>
          <p:cNvSpPr>
            <a:spLocks noGrp="1"/>
          </p:cNvSpPr>
          <p:nvPr>
            <p:ph type="sldNum" sz="quarter" idx="4294967295"/>
          </p:nvPr>
        </p:nvSpPr>
        <p:spPr>
          <a:xfrm>
            <a:off x="8305800" y="6400800"/>
            <a:ext cx="609600" cy="304800"/>
          </a:xfrm>
          <a:prstGeom prst="rect">
            <a:avLst/>
          </a:prstGeom>
          <a:noFill/>
        </p:spPr>
        <p:txBody>
          <a:bodyPr/>
          <a:lstStyle/>
          <a:p>
            <a:r>
              <a:rPr lang="en-US" dirty="0">
                <a:solidFill>
                  <a:schemeClr val="bg1"/>
                </a:solidFill>
                <a:cs typeface="Arial" charset="0"/>
              </a:rPr>
              <a:t>5-</a:t>
            </a:r>
            <a:fld id="{0CA18433-FF08-403A-B9D2-9EBC772413E5}" type="slidenum">
              <a:rPr lang="en-US" smtClean="0">
                <a:solidFill>
                  <a:schemeClr val="bg1"/>
                </a:solidFill>
                <a:cs typeface="Arial" charset="0"/>
              </a:rPr>
              <a:pPr/>
              <a:t>9</a:t>
            </a:fld>
            <a:endParaRPr lang="en-US" dirty="0">
              <a:solidFill>
                <a:schemeClr val="bg1"/>
              </a:solidFill>
              <a:cs typeface="Arial" charset="0"/>
            </a:endParaRPr>
          </a:p>
        </p:txBody>
      </p:sp>
    </p:spTree>
    <p:extLst>
      <p:ext uri="{BB962C8B-B14F-4D97-AF65-F5344CB8AC3E}">
        <p14:creationId xmlns:p14="http://schemas.microsoft.com/office/powerpoint/2010/main" val="1577504448"/>
      </p:ext>
    </p:extLst>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Weighted Average (Concluded)</a:t>
            </a:r>
          </a:p>
        </p:txBody>
      </p:sp>
      <p:sp>
        <p:nvSpPr>
          <p:cNvPr id="4" name="Content Placeholder 3"/>
          <p:cNvSpPr>
            <a:spLocks noGrp="1"/>
          </p:cNvSpPr>
          <p:nvPr>
            <p:ph idx="1"/>
          </p:nvPr>
        </p:nvSpPr>
        <p:spPr/>
        <p:txBody>
          <a:bodyPr/>
          <a:lstStyle/>
          <a:p>
            <a:pPr marL="0" indent="0" fontAlgn="t">
              <a:buNone/>
            </a:pPr>
            <a:r>
              <a:rPr lang="en-US" sz="2600" dirty="0" smtClean="0"/>
              <a:t>Assume </a:t>
            </a:r>
            <a:r>
              <a:rPr lang="en-US" sz="2600" dirty="0"/>
              <a:t>TMBC Company purchased two identical inventory items: the first for $100 and the second for $110. </a:t>
            </a:r>
          </a:p>
          <a:p>
            <a:pPr marL="0" indent="0" fontAlgn="t">
              <a:buNone/>
            </a:pPr>
            <a:r>
              <a:rPr lang="en-US" sz="2600" dirty="0" smtClean="0"/>
              <a:t>Using </a:t>
            </a:r>
            <a:r>
              <a:rPr lang="en-US" sz="2600" b="1" dirty="0">
                <a:solidFill>
                  <a:srgbClr val="C30C20"/>
                </a:solidFill>
              </a:rPr>
              <a:t>weighted average</a:t>
            </a:r>
            <a:r>
              <a:rPr lang="en-US" sz="2600" dirty="0"/>
              <a:t>, the cost assigned to the first item sold would be $105 (the average cost)</a:t>
            </a:r>
            <a:r>
              <a:rPr lang="en-US" sz="2600" dirty="0" smtClean="0"/>
              <a:t>.</a:t>
            </a:r>
            <a:endParaRPr lang="en-US" sz="2600" dirty="0"/>
          </a:p>
          <a:p>
            <a:pPr marL="0" indent="0" fontAlgn="t">
              <a:buNone/>
            </a:pPr>
            <a:r>
              <a:rPr lang="en-US" sz="2600" dirty="0" smtClean="0"/>
              <a:t>Total </a:t>
            </a:r>
            <a:r>
              <a:rPr lang="en-US" sz="2600" dirty="0"/>
              <a:t>Cost ÷ Total Number </a:t>
            </a:r>
            <a:r>
              <a:rPr lang="en-US" sz="2600" dirty="0" smtClean="0"/>
              <a:t>=</a:t>
            </a:r>
            <a:r>
              <a:rPr lang="en-US" sz="2600" dirty="0"/>
              <a:t> </a:t>
            </a:r>
            <a:r>
              <a:rPr lang="en-US" sz="2600" dirty="0" smtClean="0"/>
              <a:t>$</a:t>
            </a:r>
            <a:r>
              <a:rPr lang="en-US" sz="2600" dirty="0"/>
              <a:t>210 ÷ 2 = $105</a:t>
            </a:r>
          </a:p>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t>  </a:t>
            </a:r>
            <a:r>
              <a:rPr lang="en-US" dirty="0">
                <a:solidFill>
                  <a:schemeClr val="bg1"/>
                </a:solidFill>
              </a:rPr>
              <a:t>5-</a:t>
            </a:r>
            <a:fld id="{46321AFE-697E-4E2F-A913-F41F40876EEB}" type="slidenum">
              <a:rPr lang="en-US" smtClean="0">
                <a:solidFill>
                  <a:schemeClr val="bg1"/>
                </a:solidFill>
              </a:rPr>
              <a:t>10</a:t>
            </a:fld>
            <a:endParaRPr lang="en-US" dirty="0">
              <a:solidFill>
                <a:schemeClr val="bg1"/>
              </a:solidFill>
            </a:endParaRPr>
          </a:p>
        </p:txBody>
      </p:sp>
    </p:spTree>
    <p:extLst>
      <p:ext uri="{BB962C8B-B14F-4D97-AF65-F5344CB8AC3E}">
        <p14:creationId xmlns:p14="http://schemas.microsoft.com/office/powerpoint/2010/main" val="12322763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160C1A-A9DF-4EF2-843D-9387A036FDC1}"/>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Physical Flow</a:t>
            </a:r>
            <a:r>
              <a:rPr lang="en-US" sz="4000" b="1" dirty="0">
                <a:solidFill>
                  <a:srgbClr val="C30C20"/>
                </a:solidFill>
              </a:rPr>
              <a:t/>
            </a:r>
            <a:br>
              <a:rPr lang="en-US" sz="4000" b="1" dirty="0">
                <a:solidFill>
                  <a:srgbClr val="C30C20"/>
                </a:solidFill>
              </a:rPr>
            </a:br>
            <a:endParaRPr lang="en-US" sz="4000" b="1" dirty="0">
              <a:solidFill>
                <a:srgbClr val="C30C20"/>
              </a:solidFill>
            </a:endParaRPr>
          </a:p>
        </p:txBody>
      </p:sp>
      <p:sp>
        <p:nvSpPr>
          <p:cNvPr id="4" name="Content Placeholder 3"/>
          <p:cNvSpPr>
            <a:spLocks noGrp="1"/>
          </p:cNvSpPr>
          <p:nvPr>
            <p:ph idx="1"/>
          </p:nvPr>
        </p:nvSpPr>
        <p:spPr/>
        <p:txBody>
          <a:bodyPr/>
          <a:lstStyle/>
          <a:p>
            <a:pPr marL="0" indent="0">
              <a:buNone/>
            </a:pPr>
            <a:r>
              <a:rPr lang="en-US" sz="2600" dirty="0"/>
              <a:t>Our discussions about inventory cost flow methods pertain to the </a:t>
            </a:r>
            <a:r>
              <a:rPr lang="en-US" sz="2600" b="1" dirty="0">
                <a:solidFill>
                  <a:srgbClr val="C30C20"/>
                </a:solidFill>
              </a:rPr>
              <a:t>flow of costs </a:t>
            </a:r>
            <a:r>
              <a:rPr lang="en-US" sz="2600" dirty="0"/>
              <a:t>through the accounting records,</a:t>
            </a:r>
            <a:r>
              <a:rPr lang="en-US" sz="2600" b="1" dirty="0">
                <a:solidFill>
                  <a:srgbClr val="C30C20"/>
                </a:solidFill>
              </a:rPr>
              <a:t> not </a:t>
            </a:r>
            <a:r>
              <a:rPr lang="en-US" sz="2600" dirty="0"/>
              <a:t>the actual physical flow of goods.</a:t>
            </a:r>
            <a:br>
              <a:rPr lang="en-US" sz="2600" dirty="0"/>
            </a:br>
            <a:endParaRPr lang="en-US" sz="2600" dirty="0" smtClean="0"/>
          </a:p>
          <a:p>
            <a:pPr marL="0" indent="0">
              <a:buNone/>
            </a:pPr>
            <a:r>
              <a:rPr lang="en-US" sz="2600" dirty="0" smtClean="0"/>
              <a:t>Cost </a:t>
            </a:r>
            <a:r>
              <a:rPr lang="en-US" sz="2600" dirty="0"/>
              <a:t>flows can be done on a </a:t>
            </a:r>
            <a:r>
              <a:rPr lang="en-US" sz="2600" b="1" dirty="0">
                <a:solidFill>
                  <a:srgbClr val="C30C20"/>
                </a:solidFill>
              </a:rPr>
              <a:t>different basis </a:t>
            </a:r>
            <a:r>
              <a:rPr lang="en-US" sz="2600" dirty="0"/>
              <a:t>than physical flow.</a:t>
            </a:r>
          </a:p>
          <a:p>
            <a:endParaRPr lang="en-US" dirty="0"/>
          </a:p>
        </p:txBody>
      </p:sp>
      <p:sp>
        <p:nvSpPr>
          <p:cNvPr id="3" name="Slide Number Placeholder 2">
            <a:extLst>
              <a:ext uri="{FF2B5EF4-FFF2-40B4-BE49-F238E27FC236}">
                <a16:creationId xmlns:a16="http://schemas.microsoft.com/office/drawing/2014/main" xmlns="" id="{5AF14796-2EC4-492C-BE1B-B16438665577}"/>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t>  </a:t>
            </a:r>
            <a:r>
              <a:rPr lang="en-US" dirty="0">
                <a:solidFill>
                  <a:schemeClr val="bg1"/>
                </a:solidFill>
              </a:rPr>
              <a:t>5-11</a:t>
            </a:r>
          </a:p>
        </p:txBody>
      </p:sp>
    </p:spTree>
    <p:extLst>
      <p:ext uri="{BB962C8B-B14F-4D97-AF65-F5344CB8AC3E}">
        <p14:creationId xmlns:p14="http://schemas.microsoft.com/office/powerpoint/2010/main" val="2495290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Effect of Cost Flow on Income Statement</a:t>
            </a:r>
          </a:p>
        </p:txBody>
      </p:sp>
      <p:sp>
        <p:nvSpPr>
          <p:cNvPr id="3" name="Content Placeholder 2"/>
          <p:cNvSpPr>
            <a:spLocks noGrp="1"/>
          </p:cNvSpPr>
          <p:nvPr>
            <p:ph idx="1"/>
          </p:nvPr>
        </p:nvSpPr>
        <p:spPr/>
        <p:txBody>
          <a:bodyPr/>
          <a:lstStyle/>
          <a:p>
            <a:pPr marL="0" indent="0">
              <a:buNone/>
            </a:pPr>
            <a:endParaRPr lang="en-US" sz="2600" dirty="0" smtClean="0"/>
          </a:p>
          <a:p>
            <a:pPr marL="0" indent="0">
              <a:buNone/>
            </a:pPr>
            <a:r>
              <a:rPr lang="en-US" sz="2600" dirty="0" smtClean="0"/>
              <a:t>The </a:t>
            </a:r>
            <a:r>
              <a:rPr lang="en-US" sz="2600" dirty="0"/>
              <a:t>cost flow method a company uses can significantly affect the gross margin reported in the income statement.</a:t>
            </a:r>
          </a:p>
          <a:p>
            <a:endParaRPr lang="en-US" dirty="0"/>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D00EDEF9-D035-4425-A917-BE9E5DA74FA0}" type="slidenum">
              <a:rPr lang="en-US" smtClean="0">
                <a:solidFill>
                  <a:schemeClr val="bg1"/>
                </a:solidFill>
                <a:cs typeface="Arial" charset="0"/>
              </a:rPr>
              <a:pPr/>
              <a:t>12</a:t>
            </a:fld>
            <a:endParaRPr lang="en-US" dirty="0">
              <a:solidFill>
                <a:schemeClr val="bg1"/>
              </a:solidFill>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499594476"/>
              </p:ext>
            </p:extLst>
          </p:nvPr>
        </p:nvGraphicFramePr>
        <p:xfrm>
          <a:off x="228600" y="2970022"/>
          <a:ext cx="8686799" cy="1375156"/>
        </p:xfrm>
        <a:graphic>
          <a:graphicData uri="http://schemas.openxmlformats.org/drawingml/2006/table">
            <a:tbl>
              <a:tblPr firstRow="1" firstCol="1" bandRow="1"/>
              <a:tblGrid>
                <a:gridCol w="2809119"/>
                <a:gridCol w="1851872"/>
                <a:gridCol w="2012904"/>
                <a:gridCol w="2012904"/>
              </a:tblGrid>
              <a:tr h="536775">
                <a:tc>
                  <a:txBody>
                    <a:bodyPr/>
                    <a:lstStyle/>
                    <a:p>
                      <a:pPr marL="0" marR="0">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 </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FIFO</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LIFO</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Weighted Average</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278287">
                <a:tc>
                  <a:txBody>
                    <a:bodyPr/>
                    <a:lstStyle/>
                    <a:p>
                      <a:pPr marL="0" marR="0">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Sales</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solidFill>
                      <a:srgbClr val="D9E2F3"/>
                    </a:solidFill>
                  </a:tcPr>
                </a:tc>
                <a:tc>
                  <a:txBody>
                    <a:bodyPr/>
                    <a:lstStyle/>
                    <a:p>
                      <a:pPr marL="0" marR="0">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 $      120 </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a:noFill/>
                    </a:lnL>
                    <a:lnR>
                      <a:noFill/>
                    </a:lnR>
                    <a:lnT w="12700" cap="flat" cmpd="sng" algn="ctr">
                      <a:solidFill>
                        <a:srgbClr val="000000"/>
                      </a:solidFill>
                      <a:prstDash val="solid"/>
                      <a:round/>
                      <a:headEnd type="none" w="med" len="med"/>
                      <a:tailEnd type="none" w="med" len="med"/>
                    </a:lnT>
                    <a:lnB>
                      <a:noFill/>
                    </a:lnB>
                    <a:solidFill>
                      <a:srgbClr val="D9E2F3"/>
                    </a:solidFill>
                  </a:tcPr>
                </a:tc>
                <a:tc>
                  <a:txBody>
                    <a:bodyPr/>
                    <a:lstStyle/>
                    <a:p>
                      <a:pPr marL="0" marR="0">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 $      120 </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a:noFill/>
                    </a:lnL>
                    <a:lnR>
                      <a:noFill/>
                    </a:lnR>
                    <a:lnT w="12700" cap="flat" cmpd="sng" algn="ctr">
                      <a:solidFill>
                        <a:srgbClr val="000000"/>
                      </a:solidFill>
                      <a:prstDash val="solid"/>
                      <a:round/>
                      <a:headEnd type="none" w="med" len="med"/>
                      <a:tailEnd type="none" w="med" len="med"/>
                    </a:lnT>
                    <a:lnB>
                      <a:noFill/>
                    </a:lnB>
                    <a:solidFill>
                      <a:srgbClr val="D9E2F3"/>
                    </a:solidFill>
                  </a:tcPr>
                </a:tc>
                <a:tc>
                  <a:txBody>
                    <a:bodyPr/>
                    <a:lstStyle/>
                    <a:p>
                      <a:pPr marL="0" marR="0">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 $         120 </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r>
              <a:tr h="278287">
                <a:tc>
                  <a:txBody>
                    <a:bodyPr/>
                    <a:lstStyle/>
                    <a:p>
                      <a:pPr marL="0" marR="0">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Cost of Goods Sold</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w="12700" cap="flat" cmpd="sng" algn="ctr">
                      <a:solidFill>
                        <a:srgbClr val="000000"/>
                      </a:solidFill>
                      <a:prstDash val="solid"/>
                      <a:round/>
                      <a:headEnd type="none" w="med" len="med"/>
                      <a:tailEnd type="none" w="med" len="med"/>
                    </a:lnL>
                    <a:lnR>
                      <a:noFill/>
                    </a:lnR>
                    <a:lnT>
                      <a:noFill/>
                    </a:lnT>
                    <a:lnB>
                      <a:noFill/>
                    </a:lnB>
                    <a:solidFill>
                      <a:srgbClr val="D9E2F3"/>
                    </a:solidFill>
                  </a:tcPr>
                </a:tc>
                <a:tc>
                  <a:txBody>
                    <a:bodyPr/>
                    <a:lstStyle/>
                    <a:p>
                      <a:pPr marL="0" marR="0">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         100 </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a:noFill/>
                    </a:lnL>
                    <a:lnR>
                      <a:noFill/>
                    </a:lnR>
                    <a:lnT>
                      <a:noFill/>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         110 </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a:noFill/>
                    </a:lnL>
                    <a:lnR>
                      <a:noFill/>
                    </a:lnR>
                    <a:lnT>
                      <a:noFill/>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            105 </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solidFill>
                      <a:srgbClr val="D9E2F3"/>
                    </a:solidFill>
                  </a:tcPr>
                </a:tc>
              </a:tr>
              <a:tr h="281807">
                <a:tc>
                  <a:txBody>
                    <a:bodyPr/>
                    <a:lstStyle/>
                    <a:p>
                      <a:pPr marL="0" marR="0">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Gross Margin</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 $        20 </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 $        10 </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a:noFill/>
                    </a:lnL>
                    <a:lnR>
                      <a:noFill/>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0"/>
                        </a:spcAft>
                      </a:pPr>
                      <a:r>
                        <a:rPr lang="en-US" sz="1700" b="1" dirty="0">
                          <a:effectLst/>
                          <a:latin typeface="+mn-lt"/>
                          <a:ea typeface="Times New Roman" panose="02020603050405020304" pitchFamily="18" charset="0"/>
                          <a:cs typeface="Times New Roman" panose="02020603050405020304" pitchFamily="18" charset="0"/>
                        </a:rPr>
                        <a:t> $           15 </a:t>
                      </a:r>
                      <a:endParaRPr lang="en-US" sz="1700" dirty="0">
                        <a:effectLst/>
                        <a:latin typeface="+mn-lt"/>
                        <a:ea typeface="Calibri" panose="020F0502020204030204" pitchFamily="34" charset="0"/>
                        <a:cs typeface="Times New Roman" panose="02020603050405020304" pitchFamily="18" charset="0"/>
                      </a:endParaRPr>
                    </a:p>
                  </a:txBody>
                  <a:tcPr marL="96619" marR="96619"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dbl" algn="ctr">
                      <a:solidFill>
                        <a:srgbClr val="000000"/>
                      </a:solidFill>
                      <a:prstDash val="solid"/>
                      <a:round/>
                      <a:headEnd type="none" w="med" len="med"/>
                      <a:tailEnd type="none" w="med" len="med"/>
                    </a:lnB>
                    <a:solidFill>
                      <a:srgbClr val="D9E2F3"/>
                    </a:solidFill>
                  </a:tcPr>
                </a:tc>
              </a:tr>
            </a:tbl>
          </a:graphicData>
        </a:graphic>
      </p:graphicFrame>
    </p:spTree>
    <p:extLst>
      <p:ext uri="{BB962C8B-B14F-4D97-AF65-F5344CB8AC3E}">
        <p14:creationId xmlns:p14="http://schemas.microsoft.com/office/powerpoint/2010/main" val="1944427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Effect of Cost Flow on Balance Sheet</a:t>
            </a:r>
          </a:p>
        </p:txBody>
      </p:sp>
      <p:sp>
        <p:nvSpPr>
          <p:cNvPr id="3" name="Content Placeholder 2"/>
          <p:cNvSpPr>
            <a:spLocks noGrp="1"/>
          </p:cNvSpPr>
          <p:nvPr>
            <p:ph idx="1"/>
          </p:nvPr>
        </p:nvSpPr>
        <p:spPr/>
        <p:txBody>
          <a:bodyPr/>
          <a:lstStyle/>
          <a:p>
            <a:pPr marL="0" indent="0">
              <a:buNone/>
            </a:pPr>
            <a:r>
              <a:rPr lang="en-US" sz="2600" dirty="0"/>
              <a:t>Since total product costs are allocated between costs of goods sold and ending inventory, the cost flow method used affects its balance sheet as well.</a:t>
            </a:r>
          </a:p>
          <a:p>
            <a:endParaRPr lang="en-US" dirty="0"/>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D00EDEF9-D035-4425-A917-BE9E5DA74FA0}" type="slidenum">
              <a:rPr lang="en-US" smtClean="0">
                <a:solidFill>
                  <a:schemeClr val="bg1"/>
                </a:solidFill>
                <a:cs typeface="Arial" charset="0"/>
              </a:rPr>
              <a:pPr/>
              <a:t>13</a:t>
            </a:fld>
            <a:endParaRPr lang="en-US" dirty="0">
              <a:solidFill>
                <a:schemeClr val="bg1"/>
              </a:solidFill>
              <a:cs typeface="Arial" charset="0"/>
            </a:endParaRPr>
          </a:p>
        </p:txBody>
      </p:sp>
      <p:graphicFrame>
        <p:nvGraphicFramePr>
          <p:cNvPr id="2" name="Table 1">
            <a:extLst>
              <a:ext uri="{FF2B5EF4-FFF2-40B4-BE49-F238E27FC236}">
                <a16:creationId xmlns:a16="http://schemas.microsoft.com/office/drawing/2014/main" xmlns="" id="{BFDEF727-4848-406D-90D3-C5565DD45FAD}"/>
              </a:ext>
            </a:extLst>
          </p:cNvPr>
          <p:cNvGraphicFramePr>
            <a:graphicFrameLocks noGrp="1"/>
          </p:cNvGraphicFramePr>
          <p:nvPr>
            <p:extLst>
              <p:ext uri="{D42A27DB-BD31-4B8C-83A1-F6EECF244321}">
                <p14:modId xmlns:p14="http://schemas.microsoft.com/office/powerpoint/2010/main" val="3279988448"/>
              </p:ext>
            </p:extLst>
          </p:nvPr>
        </p:nvGraphicFramePr>
        <p:xfrm>
          <a:off x="1219200" y="2819400"/>
          <a:ext cx="6096000" cy="128016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xmlns="" val="1878885524"/>
                    </a:ext>
                  </a:extLst>
                </a:gridCol>
                <a:gridCol w="1524000">
                  <a:extLst>
                    <a:ext uri="{9D8B030D-6E8A-4147-A177-3AD203B41FA5}">
                      <a16:colId xmlns:a16="http://schemas.microsoft.com/office/drawing/2014/main" xmlns="" val="2872944533"/>
                    </a:ext>
                  </a:extLst>
                </a:gridCol>
                <a:gridCol w="1524000">
                  <a:extLst>
                    <a:ext uri="{9D8B030D-6E8A-4147-A177-3AD203B41FA5}">
                      <a16:colId xmlns:a16="http://schemas.microsoft.com/office/drawing/2014/main" xmlns="" val="1124904897"/>
                    </a:ext>
                  </a:extLst>
                </a:gridCol>
                <a:gridCol w="1524000">
                  <a:extLst>
                    <a:ext uri="{9D8B030D-6E8A-4147-A177-3AD203B41FA5}">
                      <a16:colId xmlns:a16="http://schemas.microsoft.com/office/drawing/2014/main" xmlns="" val="717827540"/>
                    </a:ext>
                  </a:extLst>
                </a:gridCol>
              </a:tblGrid>
              <a:tr h="370840">
                <a:tc>
                  <a:txBody>
                    <a:bodyPr/>
                    <a:lstStyle/>
                    <a:p>
                      <a:endParaRPr lang="en-US" b="1" dirty="0">
                        <a:solidFill>
                          <a:schemeClr val="tx1"/>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E1FF"/>
                    </a:solidFill>
                  </a:tcPr>
                </a:tc>
                <a:tc>
                  <a:txBody>
                    <a:bodyPr/>
                    <a:lstStyle/>
                    <a:p>
                      <a:pPr algn="ctr"/>
                      <a:r>
                        <a:rPr lang="en-US" b="1" dirty="0">
                          <a:solidFill>
                            <a:schemeClr val="tx1"/>
                          </a:solidFill>
                          <a:latin typeface="+mn-lt"/>
                          <a:ea typeface="Tahoma" panose="020B0604030504040204" pitchFamily="34" charset="0"/>
                          <a:cs typeface="Tahoma" panose="020B0604030504040204" pitchFamily="34" charset="0"/>
                        </a:rPr>
                        <a:t>FIFO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E1FF"/>
                    </a:solidFill>
                  </a:tcPr>
                </a:tc>
                <a:tc>
                  <a:txBody>
                    <a:bodyPr/>
                    <a:lstStyle/>
                    <a:p>
                      <a:pPr algn="ctr"/>
                      <a:r>
                        <a:rPr lang="en-US" b="1" dirty="0">
                          <a:solidFill>
                            <a:schemeClr val="tx1"/>
                          </a:solidFill>
                          <a:latin typeface="+mn-lt"/>
                          <a:ea typeface="Tahoma" panose="020B0604030504040204" pitchFamily="34" charset="0"/>
                          <a:cs typeface="Tahoma" panose="020B0604030504040204" pitchFamily="34" charset="0"/>
                        </a:rPr>
                        <a:t>LIFO</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E1FF"/>
                    </a:solidFill>
                  </a:tcPr>
                </a:tc>
                <a:tc>
                  <a:txBody>
                    <a:bodyPr/>
                    <a:lstStyle/>
                    <a:p>
                      <a:pPr algn="ctr"/>
                      <a:r>
                        <a:rPr lang="en-US" b="1" dirty="0">
                          <a:solidFill>
                            <a:schemeClr val="tx1"/>
                          </a:solidFill>
                          <a:latin typeface="+mn-lt"/>
                          <a:ea typeface="Tahoma" panose="020B0604030504040204" pitchFamily="34" charset="0"/>
                          <a:cs typeface="Tahoma" panose="020B0604030504040204" pitchFamily="34" charset="0"/>
                        </a:rPr>
                        <a:t>Weighted Average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8BE1FF"/>
                    </a:solidFill>
                  </a:tcPr>
                </a:tc>
                <a:extLst>
                  <a:ext uri="{0D108BD9-81ED-4DB2-BD59-A6C34878D82A}">
                    <a16:rowId xmlns:a16="http://schemas.microsoft.com/office/drawing/2014/main" xmlns="" val="2166070127"/>
                  </a:ext>
                </a:extLst>
              </a:tr>
              <a:tr h="370840">
                <a:tc>
                  <a:txBody>
                    <a:bodyPr/>
                    <a:lstStyle/>
                    <a:p>
                      <a:r>
                        <a:rPr lang="en-US" b="1" dirty="0">
                          <a:solidFill>
                            <a:schemeClr val="tx1"/>
                          </a:solidFill>
                          <a:latin typeface="+mn-lt"/>
                          <a:ea typeface="Tahoma" panose="020B0604030504040204" pitchFamily="34" charset="0"/>
                          <a:cs typeface="Tahoma" panose="020B0604030504040204" pitchFamily="34" charset="0"/>
                        </a:rPr>
                        <a:t>Ending Inventory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1"/>
                          </a:solidFill>
                          <a:latin typeface="+mn-lt"/>
                          <a:ea typeface="Tahoma" panose="020B0604030504040204" pitchFamily="34" charset="0"/>
                          <a:cs typeface="Tahoma" panose="020B0604030504040204" pitchFamily="34" charset="0"/>
                        </a:rPr>
                        <a:t>$110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1"/>
                          </a:solidFill>
                          <a:latin typeface="+mn-lt"/>
                          <a:ea typeface="Tahoma" panose="020B0604030504040204" pitchFamily="34" charset="0"/>
                          <a:cs typeface="Tahoma" panose="020B0604030504040204" pitchFamily="34" charset="0"/>
                        </a:rPr>
                        <a:t>$100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b="1" dirty="0">
                          <a:solidFill>
                            <a:schemeClr val="tx1"/>
                          </a:solidFill>
                          <a:latin typeface="+mn-lt"/>
                          <a:ea typeface="Tahoma" panose="020B0604030504040204" pitchFamily="34" charset="0"/>
                          <a:cs typeface="Tahoma" panose="020B0604030504040204" pitchFamily="34" charset="0"/>
                        </a:rPr>
                        <a:t>$105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3083455033"/>
                  </a:ext>
                </a:extLst>
              </a:tr>
            </a:tbl>
          </a:graphicData>
        </a:graphic>
      </p:graphicFrame>
    </p:spTree>
    <p:extLst>
      <p:ext uri="{BB962C8B-B14F-4D97-AF65-F5344CB8AC3E}">
        <p14:creationId xmlns:p14="http://schemas.microsoft.com/office/powerpoint/2010/main" val="4203217420"/>
      </p:ext>
    </p:extLst>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Exhibit </a:t>
            </a:r>
            <a:r>
              <a:rPr lang="en-US" sz="4000" b="1" dirty="0" smtClean="0">
                <a:solidFill>
                  <a:srgbClr val="C30C20"/>
                </a:solidFill>
                <a:ea typeface="Tahoma" panose="020B0604030504040204" pitchFamily="34" charset="0"/>
                <a:cs typeface="Tahoma" panose="020B0604030504040204" pitchFamily="34" charset="0"/>
              </a:rPr>
              <a:t>5.1: Use of Inventory Cost Flow Methods</a:t>
            </a:r>
            <a:endParaRPr lang="en-US" sz="4000" b="1" dirty="0">
              <a:solidFill>
                <a:srgbClr val="C30C20"/>
              </a:solidFill>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lnSpc>
                <a:spcPct val="107000"/>
              </a:lnSpc>
              <a:spcBef>
                <a:spcPts val="0"/>
              </a:spcBef>
              <a:spcAft>
                <a:spcPts val="1200"/>
              </a:spcAft>
              <a:buNone/>
            </a:pPr>
            <a:endParaRPr lang="en-US" sz="2000" dirty="0" smtClean="0"/>
          </a:p>
          <a:p>
            <a:pPr marL="0" indent="0">
              <a:lnSpc>
                <a:spcPct val="107000"/>
              </a:lnSpc>
              <a:spcBef>
                <a:spcPts val="0"/>
              </a:spcBef>
              <a:spcAft>
                <a:spcPts val="1200"/>
              </a:spcAft>
              <a:buNone/>
            </a:pPr>
            <a:r>
              <a:rPr lang="en-US" sz="2000" dirty="0" smtClean="0"/>
              <a:t>This </a:t>
            </a:r>
            <a:r>
              <a:rPr lang="en-US" sz="2000" dirty="0"/>
              <a:t>Pie Chart shows the Use of </a:t>
            </a:r>
            <a:r>
              <a:rPr lang="en-US" sz="2000" dirty="0" smtClean="0"/>
              <a:t>Inventory Cost </a:t>
            </a:r>
            <a:r>
              <a:rPr lang="en-US" sz="2000" dirty="0"/>
              <a:t>Flow Methods and indicates that:</a:t>
            </a:r>
          </a:p>
          <a:p>
            <a:pPr marL="457200" indent="-457200">
              <a:lnSpc>
                <a:spcPct val="107000"/>
              </a:lnSpc>
              <a:spcBef>
                <a:spcPts val="0"/>
              </a:spcBef>
              <a:spcAft>
                <a:spcPts val="12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37% use FIFO</a:t>
            </a:r>
          </a:p>
          <a:p>
            <a:pPr marL="457200" indent="-457200">
              <a:lnSpc>
                <a:spcPct val="107000"/>
              </a:lnSpc>
              <a:spcBef>
                <a:spcPts val="0"/>
              </a:spcBef>
              <a:spcAft>
                <a:spcPts val="12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23% use LIFO</a:t>
            </a:r>
          </a:p>
          <a:p>
            <a:pPr marL="457200" indent="-457200">
              <a:lnSpc>
                <a:spcPct val="107000"/>
              </a:lnSpc>
              <a:spcBef>
                <a:spcPts val="0"/>
              </a:spcBef>
              <a:spcAft>
                <a:spcPts val="12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23% use </a:t>
            </a:r>
            <a:r>
              <a:rPr lang="en-US" sz="2000" dirty="0" smtClean="0">
                <a:ea typeface="Calibri" panose="020F0502020204030204" pitchFamily="34" charset="0"/>
                <a:cs typeface="Times New Roman" panose="02020603050405020304" pitchFamily="18" charset="0"/>
              </a:rPr>
              <a:t>weighted average</a:t>
            </a:r>
            <a:endParaRPr lang="en-US" sz="2000" dirty="0">
              <a:ea typeface="Calibri" panose="020F0502020204030204" pitchFamily="34" charset="0"/>
              <a:cs typeface="Times New Roman" panose="02020603050405020304" pitchFamily="18" charset="0"/>
            </a:endParaRPr>
          </a:p>
          <a:p>
            <a:pPr marL="457200" indent="-457200">
              <a:lnSpc>
                <a:spcPct val="107000"/>
              </a:lnSpc>
              <a:spcBef>
                <a:spcPts val="0"/>
              </a:spcBef>
              <a:spcAft>
                <a:spcPts val="12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10% did n</a:t>
            </a:r>
            <a:r>
              <a:rPr lang="en-US" sz="2000" dirty="0" smtClean="0">
                <a:ea typeface="Calibri" panose="020F0502020204030204" pitchFamily="34" charset="0"/>
                <a:cs typeface="Times New Roman" panose="02020603050405020304" pitchFamily="18" charset="0"/>
              </a:rPr>
              <a:t>ot disclose </a:t>
            </a:r>
            <a:r>
              <a:rPr lang="en-US" sz="2000" dirty="0">
                <a:ea typeface="Calibri" panose="020F0502020204030204" pitchFamily="34" charset="0"/>
                <a:cs typeface="Times New Roman" panose="02020603050405020304" pitchFamily="18" charset="0"/>
              </a:rPr>
              <a:t>the method</a:t>
            </a:r>
          </a:p>
          <a:p>
            <a:pPr marL="457200" indent="-457200">
              <a:lnSpc>
                <a:spcPct val="107000"/>
              </a:lnSpc>
              <a:spcBef>
                <a:spcPts val="0"/>
              </a:spcBef>
              <a:spcAft>
                <a:spcPts val="1200"/>
              </a:spcAft>
              <a:buFont typeface="Arial" panose="020B0604020202020204" pitchFamily="34" charset="0"/>
              <a:buChar char="•"/>
            </a:pPr>
            <a:r>
              <a:rPr lang="en-US" sz="2000" dirty="0">
                <a:ea typeface="Calibri" panose="020F0502020204030204" pitchFamily="34" charset="0"/>
                <a:cs typeface="Times New Roman" panose="02020603050405020304" pitchFamily="18" charset="0"/>
              </a:rPr>
              <a:t>13% had </a:t>
            </a:r>
            <a:r>
              <a:rPr lang="en-US" sz="2000" dirty="0" smtClean="0">
                <a:ea typeface="Calibri" panose="020F0502020204030204" pitchFamily="34" charset="0"/>
                <a:cs typeface="Times New Roman" panose="02020603050405020304" pitchFamily="18" charset="0"/>
              </a:rPr>
              <a:t>no inventory</a:t>
            </a:r>
            <a:endParaRPr lang="en-US" sz="2000" dirty="0">
              <a:ea typeface="Calibri" panose="020F0502020204030204" pitchFamily="34" charset="0"/>
              <a:cs typeface="Times New Roman" panose="02020603050405020304" pitchFamily="18" charset="0"/>
            </a:endParaRPr>
          </a:p>
          <a:p>
            <a:pPr marL="457200" indent="-457200">
              <a:lnSpc>
                <a:spcPct val="107000"/>
              </a:lnSpc>
              <a:spcBef>
                <a:spcPts val="0"/>
              </a:spcBef>
              <a:spcAft>
                <a:spcPts val="1200"/>
              </a:spcAft>
              <a:buFont typeface="Arial" panose="020B0604020202020204" pitchFamily="34" charset="0"/>
              <a:buChar char="•"/>
            </a:pPr>
            <a:r>
              <a:rPr lang="en-US" sz="1800" dirty="0">
                <a:ea typeface="Calibri" panose="020F0502020204030204" pitchFamily="34" charset="0"/>
                <a:cs typeface="Times New Roman" panose="02020603050405020304" pitchFamily="18" charset="0"/>
              </a:rPr>
              <a:t>The chart is based on data drawn from recent annual reports published by the 30 companies that comprise the Dow Jones Industrial Average. The </a:t>
            </a:r>
            <a:r>
              <a:rPr lang="en-US" sz="1800" dirty="0" smtClean="0">
                <a:ea typeface="Calibri" panose="020F0502020204030204" pitchFamily="34" charset="0"/>
                <a:cs typeface="Times New Roman" panose="02020603050405020304" pitchFamily="18" charset="0"/>
              </a:rPr>
              <a:t>category “</a:t>
            </a:r>
            <a:r>
              <a:rPr lang="en-US" sz="1800" dirty="0">
                <a:ea typeface="Calibri" panose="020F0502020204030204" pitchFamily="34" charset="0"/>
                <a:cs typeface="Times New Roman" panose="02020603050405020304" pitchFamily="18" charset="0"/>
              </a:rPr>
              <a:t>Not </a:t>
            </a:r>
            <a:r>
              <a:rPr lang="en-US" sz="1800" dirty="0" smtClean="0">
                <a:ea typeface="Calibri" panose="020F0502020204030204" pitchFamily="34" charset="0"/>
                <a:cs typeface="Times New Roman" panose="02020603050405020304" pitchFamily="18" charset="0"/>
              </a:rPr>
              <a:t>disclosed” </a:t>
            </a:r>
            <a:r>
              <a:rPr lang="en-US" sz="1800" dirty="0">
                <a:ea typeface="Calibri" panose="020F0502020204030204" pitchFamily="34" charset="0"/>
                <a:cs typeface="Times New Roman" panose="02020603050405020304" pitchFamily="18" charset="0"/>
              </a:rPr>
              <a:t>consisted of companies with relatively small quantities of inventory.</a:t>
            </a:r>
          </a:p>
          <a:p>
            <a:endParaRPr lang="en-US" dirty="0"/>
          </a:p>
        </p:txBody>
      </p:sp>
      <p:sp>
        <p:nvSpPr>
          <p:cNvPr id="27650" name="Slide Number Placeholder 2"/>
          <p:cNvSpPr>
            <a:spLocks noGrp="1"/>
          </p:cNvSpPr>
          <p:nvPr>
            <p:ph type="sldNum" sz="quarter" idx="4294967295"/>
          </p:nvPr>
        </p:nvSpPr>
        <p:spPr>
          <a:xfrm>
            <a:off x="8153400" y="6400800"/>
            <a:ext cx="838200" cy="381000"/>
          </a:xfrm>
          <a:prstGeom prst="rect">
            <a:avLst/>
          </a:prstGeom>
        </p:spPr>
        <p:txBody>
          <a:bodyPr/>
          <a:lstStyle/>
          <a:p>
            <a:r>
              <a:rPr lang="en-US" dirty="0">
                <a:solidFill>
                  <a:schemeClr val="bg1"/>
                </a:solidFill>
              </a:rPr>
              <a:t>5-</a:t>
            </a:r>
            <a:fld id="{D00EDEF9-D035-4425-A917-BE9E5DA74FA0}" type="slidenum">
              <a:rPr lang="en-US" smtClean="0">
                <a:solidFill>
                  <a:schemeClr val="bg1"/>
                </a:solidFill>
              </a:rPr>
              <a:pPr/>
              <a:t>14</a:t>
            </a:fld>
            <a:endParaRPr lang="en-US" dirty="0">
              <a:solidFill>
                <a:schemeClr val="bg1"/>
              </a:solidFill>
            </a:endParaRPr>
          </a:p>
        </p:txBody>
      </p:sp>
    </p:spTree>
    <p:extLst>
      <p:ext uri="{BB962C8B-B14F-4D97-AF65-F5344CB8AC3E}">
        <p14:creationId xmlns:p14="http://schemas.microsoft.com/office/powerpoint/2010/main" val="846469574"/>
      </p:ext>
    </p:extLst>
  </p:cSld>
  <p:clrMapOvr>
    <a:masterClrMapping/>
  </p:clrMapOvr>
  <p:transition xmlns:p14="http://schemas.microsoft.com/office/powerpoint/2010/mai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Inventory Cost Flow Under a Perpetual System</a:t>
            </a:r>
          </a:p>
        </p:txBody>
      </p:sp>
      <p:sp>
        <p:nvSpPr>
          <p:cNvPr id="2" name="Content Placeholder 1"/>
          <p:cNvSpPr>
            <a:spLocks noGrp="1"/>
          </p:cNvSpPr>
          <p:nvPr>
            <p:ph idx="1"/>
          </p:nvPr>
        </p:nvSpPr>
        <p:spPr/>
        <p:txBody>
          <a:bodyPr/>
          <a:lstStyle/>
          <a:p>
            <a:endPar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dirty="0" smtClean="0">
              <a:solidFill>
                <a:srgbClr val="FF0000"/>
              </a:solidFill>
              <a:latin typeface="Tahoma" panose="020B0604030504040204" pitchFamily="34" charset="0"/>
              <a:ea typeface="Tahoma" panose="020B0604030504040204" pitchFamily="34" charset="0"/>
              <a:cs typeface="Tahoma" panose="020B0604030504040204" pitchFamily="34" charset="0"/>
            </a:endParaRPr>
          </a:p>
          <a:p>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indent="0" algn="ctr">
              <a:buNone/>
            </a:pPr>
            <a:r>
              <a:rPr lang="en-US" sz="2600" b="1" dirty="0" smtClean="0">
                <a:solidFill>
                  <a:srgbClr val="C30C20"/>
                </a:solidFill>
                <a:ea typeface="Tahoma" panose="020B0604030504040204" pitchFamily="34" charset="0"/>
                <a:cs typeface="Tahoma" panose="020B0604030504040204" pitchFamily="34" charset="0"/>
              </a:rPr>
              <a:t>Sold </a:t>
            </a:r>
            <a:r>
              <a:rPr lang="en-US" sz="2600" b="1" dirty="0">
                <a:solidFill>
                  <a:srgbClr val="C30C20"/>
                </a:solidFill>
                <a:ea typeface="Tahoma" panose="020B0604030504040204" pitchFamily="34" charset="0"/>
                <a:cs typeface="Tahoma" panose="020B0604030504040204" pitchFamily="34" charset="0"/>
              </a:rPr>
              <a:t>43 bikes for $350 each</a:t>
            </a:r>
          </a:p>
          <a:p>
            <a:endParaRPr lang="en-US" dirty="0"/>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D00EDEF9-D035-4425-A917-BE9E5DA74FA0}" type="slidenum">
              <a:rPr lang="en-US" smtClean="0">
                <a:solidFill>
                  <a:schemeClr val="bg1"/>
                </a:solidFill>
                <a:cs typeface="Arial" charset="0"/>
              </a:rPr>
              <a:pPr/>
              <a:t>15</a:t>
            </a:fld>
            <a:endParaRPr lang="en-US" dirty="0">
              <a:solidFill>
                <a:schemeClr val="bg1"/>
              </a:solidFill>
              <a:cs typeface="Arial" charset="0"/>
            </a:endParaRPr>
          </a:p>
        </p:txBody>
      </p:sp>
      <p:graphicFrame>
        <p:nvGraphicFramePr>
          <p:cNvPr id="9" name="Object 5">
            <a:extLst>
              <a:ext uri="{FF2B5EF4-FFF2-40B4-BE49-F238E27FC236}">
                <a16:creationId xmlns:a16="http://schemas.microsoft.com/office/drawing/2014/main" xmlns="" id="{0B43927E-A8E4-4E34-90A9-3F08F7D674FD}"/>
              </a:ext>
            </a:extLst>
          </p:cNvPr>
          <p:cNvGraphicFramePr>
            <a:graphicFrameLocks noChangeAspect="1"/>
          </p:cNvGraphicFramePr>
          <p:nvPr>
            <p:extLst>
              <p:ext uri="{D42A27DB-BD31-4B8C-83A1-F6EECF244321}">
                <p14:modId xmlns:p14="http://schemas.microsoft.com/office/powerpoint/2010/main" val="427425656"/>
              </p:ext>
            </p:extLst>
          </p:nvPr>
        </p:nvGraphicFramePr>
        <p:xfrm>
          <a:off x="309563" y="1905000"/>
          <a:ext cx="8524875" cy="2895600"/>
        </p:xfrm>
        <a:graphic>
          <a:graphicData uri="http://schemas.openxmlformats.org/presentationml/2006/ole">
            <mc:AlternateContent xmlns:mc="http://schemas.openxmlformats.org/markup-compatibility/2006">
              <mc:Choice xmlns:v="urn:schemas-microsoft-com:vml" Requires="v">
                <p:oleObj spid="_x0000_s77103" name="Worksheet" r:id="rId5" imgW="5892800" imgH="2057400" progId="Excel.Sheet.8">
                  <p:embed/>
                </p:oleObj>
              </mc:Choice>
              <mc:Fallback>
                <p:oleObj name="Worksheet" r:id="rId5" imgW="5892800" imgH="2057400" progId="Excel.Sheet.8">
                  <p:embed/>
                  <p:pic>
                    <p:nvPicPr>
                      <p:cNvPr id="3077" name="Object 5"/>
                      <p:cNvPicPr>
                        <a:picLocks noChangeAspect="1" noChangeArrowheads="1"/>
                      </p:cNvPicPr>
                      <p:nvPr/>
                    </p:nvPicPr>
                    <p:blipFill>
                      <a:blip r:embed="rId6"/>
                      <a:srcRect/>
                      <a:stretch>
                        <a:fillRect/>
                      </a:stretch>
                    </p:blipFill>
                    <p:spPr bwMode="auto">
                      <a:xfrm>
                        <a:off x="309563" y="1905000"/>
                        <a:ext cx="8524875" cy="2895600"/>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8992537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Inventory Cost Flow Under a Perpetual System </a:t>
            </a:r>
            <a:r>
              <a:rPr lang="en-US" sz="4000" b="1" dirty="0" smtClean="0">
                <a:solidFill>
                  <a:srgbClr val="C30C20"/>
                </a:solidFill>
                <a:ea typeface="Tahoma" panose="020B0604030504040204" pitchFamily="34" charset="0"/>
                <a:cs typeface="Tahoma" panose="020B0604030504040204" pitchFamily="34" charset="0"/>
              </a:rPr>
              <a:t>(Continued</a:t>
            </a:r>
            <a:r>
              <a:rPr lang="en-US" sz="4000" b="1" dirty="0">
                <a:solidFill>
                  <a:srgbClr val="C30C20"/>
                </a:solidFill>
                <a:ea typeface="Tahoma" panose="020B0604030504040204" pitchFamily="34" charset="0"/>
                <a:cs typeface="Tahoma" panose="020B0604030504040204" pitchFamily="34" charset="0"/>
              </a:rPr>
              <a:t>)</a:t>
            </a:r>
          </a:p>
        </p:txBody>
      </p:sp>
      <p:sp>
        <p:nvSpPr>
          <p:cNvPr id="2" name="Content Placeholder 1"/>
          <p:cNvSpPr>
            <a:spLocks noGrp="1"/>
          </p:cNvSpPr>
          <p:nvPr>
            <p:ph idx="1"/>
          </p:nvPr>
        </p:nvSpPr>
        <p:spPr/>
        <p:txBody>
          <a:bodyPr/>
          <a:lstStyle/>
          <a:p>
            <a:pPr>
              <a:spcBef>
                <a:spcPct val="50000"/>
              </a:spcBef>
            </a:pPr>
            <a:endParaRPr lang="en-US" b="1" dirty="0" smtClean="0">
              <a:latin typeface="Tahoma" pitchFamily="34" charset="0"/>
            </a:endParaRPr>
          </a:p>
          <a:p>
            <a:pPr marL="0" indent="0">
              <a:spcBef>
                <a:spcPct val="50000"/>
              </a:spcBef>
              <a:buNone/>
            </a:pPr>
            <a:r>
              <a:rPr lang="en-US" sz="2600" b="1" dirty="0" smtClean="0">
                <a:solidFill>
                  <a:schemeClr val="bg2"/>
                </a:solidFill>
              </a:rPr>
              <a:t>Goods available for sale</a:t>
            </a:r>
            <a:r>
              <a:rPr lang="en-US" sz="2600" dirty="0" smtClean="0">
                <a:solidFill>
                  <a:schemeClr val="bg2"/>
                </a:solidFill>
              </a:rPr>
              <a:t> </a:t>
            </a:r>
            <a:r>
              <a:rPr lang="en-US" sz="2600" dirty="0"/>
              <a:t>must be allocated between the </a:t>
            </a:r>
            <a:r>
              <a:rPr lang="en-US" sz="2600" b="1" dirty="0" smtClean="0">
                <a:solidFill>
                  <a:schemeClr val="bg2"/>
                </a:solidFill>
              </a:rPr>
              <a:t>cost </a:t>
            </a:r>
            <a:r>
              <a:rPr lang="en-US" sz="2600" b="1" dirty="0">
                <a:solidFill>
                  <a:schemeClr val="bg2"/>
                </a:solidFill>
              </a:rPr>
              <a:t>of </a:t>
            </a:r>
            <a:r>
              <a:rPr lang="en-US" sz="2600" b="1" dirty="0" smtClean="0">
                <a:solidFill>
                  <a:schemeClr val="bg2"/>
                </a:solidFill>
              </a:rPr>
              <a:t>goods sold</a:t>
            </a:r>
            <a:r>
              <a:rPr lang="en-US" sz="2600" dirty="0" smtClean="0">
                <a:solidFill>
                  <a:schemeClr val="bg2"/>
                </a:solidFill>
              </a:rPr>
              <a:t> </a:t>
            </a:r>
            <a:r>
              <a:rPr lang="en-US" sz="2600" dirty="0"/>
              <a:t>and </a:t>
            </a:r>
            <a:r>
              <a:rPr lang="en-US" sz="2600" b="1" dirty="0" smtClean="0">
                <a:solidFill>
                  <a:schemeClr val="bg2"/>
                </a:solidFill>
              </a:rPr>
              <a:t>ending inventory</a:t>
            </a:r>
            <a:endParaRPr lang="en-US" sz="2600" dirty="0">
              <a:solidFill>
                <a:schemeClr val="bg2"/>
              </a:solidFill>
            </a:endParaRPr>
          </a:p>
          <a:p>
            <a:pPr marL="0" indent="0">
              <a:spcBef>
                <a:spcPct val="50000"/>
              </a:spcBef>
              <a:buNone/>
            </a:pPr>
            <a:r>
              <a:rPr lang="en-US" sz="2600" dirty="0"/>
              <a:t>We use one of these three methods:</a:t>
            </a:r>
          </a:p>
          <a:p>
            <a:pPr>
              <a:spcBef>
                <a:spcPct val="50000"/>
              </a:spcBef>
            </a:pPr>
            <a:r>
              <a:rPr lang="en-US" sz="2600" dirty="0"/>
              <a:t>First-in, </a:t>
            </a:r>
            <a:r>
              <a:rPr lang="en-US" sz="2600" dirty="0" smtClean="0"/>
              <a:t>first</a:t>
            </a:r>
            <a:r>
              <a:rPr lang="en-US" sz="2600" dirty="0"/>
              <a:t>-out (FIFO)</a:t>
            </a:r>
          </a:p>
          <a:p>
            <a:pPr>
              <a:spcBef>
                <a:spcPct val="50000"/>
              </a:spcBef>
            </a:pPr>
            <a:r>
              <a:rPr lang="en-US" sz="2600" dirty="0"/>
              <a:t>Last-in, </a:t>
            </a:r>
            <a:r>
              <a:rPr lang="en-US" sz="2600" dirty="0" smtClean="0"/>
              <a:t>first</a:t>
            </a:r>
            <a:r>
              <a:rPr lang="en-US" sz="2600" dirty="0"/>
              <a:t>-out (LIFO</a:t>
            </a:r>
          </a:p>
          <a:p>
            <a:pPr>
              <a:spcBef>
                <a:spcPct val="50000"/>
              </a:spcBef>
            </a:pPr>
            <a:r>
              <a:rPr lang="en-US" sz="2600" dirty="0"/>
              <a:t>Weighted Average</a:t>
            </a:r>
            <a:endParaRPr lang="en-US" sz="2600" b="1" dirty="0"/>
          </a:p>
          <a:p>
            <a:endParaRPr lang="en-US" dirty="0"/>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D00EDEF9-D035-4425-A917-BE9E5DA74FA0}" type="slidenum">
              <a:rPr lang="en-US" smtClean="0">
                <a:solidFill>
                  <a:schemeClr val="bg1"/>
                </a:solidFill>
                <a:cs typeface="Arial" charset="0"/>
              </a:rPr>
              <a:pPr/>
              <a:t>16</a:t>
            </a:fld>
            <a:endParaRPr lang="en-US" dirty="0">
              <a:solidFill>
                <a:schemeClr val="bg1"/>
              </a:solidFill>
              <a:cs typeface="Arial" charset="0"/>
            </a:endParaRPr>
          </a:p>
        </p:txBody>
      </p:sp>
    </p:spTree>
    <p:extLst>
      <p:ext uri="{BB962C8B-B14F-4D97-AF65-F5344CB8AC3E}">
        <p14:creationId xmlns:p14="http://schemas.microsoft.com/office/powerpoint/2010/main" val="3292160075"/>
      </p:ext>
    </p:extLst>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First-in, First-out Inventory Cost Flow</a:t>
            </a:r>
          </a:p>
        </p:txBody>
      </p:sp>
      <p:sp>
        <p:nvSpPr>
          <p:cNvPr id="2" name="Content Placeholder 1">
            <a:extLst>
              <a:ext uri="{FF2B5EF4-FFF2-40B4-BE49-F238E27FC236}">
                <a16:creationId xmlns:a16="http://schemas.microsoft.com/office/drawing/2014/main" xmlns="" id="{69D01F3B-A8BF-416B-88F7-28CD354CE180}"/>
              </a:ext>
            </a:extLst>
          </p:cNvPr>
          <p:cNvSpPr>
            <a:spLocks noGrp="1"/>
          </p:cNvSpPr>
          <p:nvPr>
            <p:ph idx="1"/>
          </p:nvPr>
        </p:nvSpPr>
        <p:spPr/>
        <p:txBody>
          <a:bodyPr/>
          <a:lstStyle/>
          <a:p>
            <a:pPr marL="0" indent="0">
              <a:buNone/>
            </a:pPr>
            <a:r>
              <a:rPr lang="en-US" sz="2600" dirty="0">
                <a:ea typeface="Tahoma" panose="020B0604030504040204" pitchFamily="34" charset="0"/>
                <a:cs typeface="Tahoma" panose="020B0604030504040204" pitchFamily="34" charset="0"/>
              </a:rPr>
              <a:t>Cost of </a:t>
            </a:r>
            <a:r>
              <a:rPr lang="en-US" sz="2600" dirty="0" smtClean="0">
                <a:ea typeface="Tahoma" panose="020B0604030504040204" pitchFamily="34" charset="0"/>
                <a:cs typeface="Tahoma" panose="020B0604030504040204" pitchFamily="34" charset="0"/>
              </a:rPr>
              <a:t>goods </a:t>
            </a:r>
            <a:r>
              <a:rPr lang="en-US" sz="2600" dirty="0">
                <a:ea typeface="Tahoma" panose="020B0604030504040204" pitchFamily="34" charset="0"/>
                <a:cs typeface="Tahoma" panose="020B0604030504040204" pitchFamily="34" charset="0"/>
              </a:rPr>
              <a:t>a</a:t>
            </a:r>
            <a:r>
              <a:rPr lang="en-US" sz="2600" dirty="0" smtClean="0">
                <a:ea typeface="Tahoma" panose="020B0604030504040204" pitchFamily="34" charset="0"/>
                <a:cs typeface="Tahoma" panose="020B0604030504040204" pitchFamily="34" charset="0"/>
              </a:rPr>
              <a:t>vailable </a:t>
            </a:r>
            <a:r>
              <a:rPr lang="en-US" sz="2600" dirty="0">
                <a:ea typeface="Tahoma" panose="020B0604030504040204" pitchFamily="34" charset="0"/>
                <a:cs typeface="Tahoma" panose="020B0604030504040204" pitchFamily="34" charset="0"/>
              </a:rPr>
              <a:t>for </a:t>
            </a:r>
            <a:r>
              <a:rPr lang="en-US" sz="2600" dirty="0" smtClean="0">
                <a:ea typeface="Tahoma" panose="020B0604030504040204" pitchFamily="34" charset="0"/>
                <a:cs typeface="Tahoma" panose="020B0604030504040204" pitchFamily="34" charset="0"/>
              </a:rPr>
              <a:t>sale </a:t>
            </a:r>
            <a:r>
              <a:rPr lang="en-US" sz="2600" dirty="0">
                <a:ea typeface="Tahoma" panose="020B0604030504040204" pitchFamily="34" charset="0"/>
                <a:cs typeface="Tahoma" panose="020B0604030504040204" pitchFamily="34" charset="0"/>
              </a:rPr>
              <a:t>of </a:t>
            </a:r>
            <a:r>
              <a:rPr lang="en-US" sz="2600" b="1" dirty="0">
                <a:solidFill>
                  <a:srgbClr val="C30C20"/>
                </a:solidFill>
                <a:ea typeface="Tahoma" panose="020B0604030504040204" pitchFamily="34" charset="0"/>
                <a:cs typeface="Tahoma" panose="020B0604030504040204" pitchFamily="34" charset="0"/>
              </a:rPr>
              <a:t>$</a:t>
            </a:r>
            <a:r>
              <a:rPr lang="en-US" sz="2600" b="1" dirty="0" smtClean="0">
                <a:solidFill>
                  <a:srgbClr val="C30C20"/>
                </a:solidFill>
                <a:ea typeface="Tahoma" panose="020B0604030504040204" pitchFamily="34" charset="0"/>
                <a:cs typeface="Tahoma" panose="020B0604030504040204" pitchFamily="34" charset="0"/>
              </a:rPr>
              <a:t>12,650 </a:t>
            </a:r>
            <a:r>
              <a:rPr lang="en-US" sz="2600" dirty="0">
                <a:ea typeface="Tahoma" panose="020B0604030504040204" pitchFamily="34" charset="0"/>
                <a:cs typeface="Tahoma" panose="020B0604030504040204" pitchFamily="34" charset="0"/>
              </a:rPr>
              <a:t>is made up of </a:t>
            </a:r>
            <a:r>
              <a:rPr lang="en-US" sz="2600" dirty="0" smtClean="0">
                <a:ea typeface="Tahoma" panose="020B0604030504040204" pitchFamily="34" charset="0"/>
                <a:cs typeface="Tahoma" panose="020B0604030504040204" pitchFamily="34" charset="0"/>
              </a:rPr>
              <a:t>cost </a:t>
            </a:r>
            <a:r>
              <a:rPr lang="en-US" sz="2600" dirty="0">
                <a:ea typeface="Tahoma" panose="020B0604030504040204" pitchFamily="34" charset="0"/>
                <a:cs typeface="Tahoma" panose="020B0604030504040204" pitchFamily="34" charset="0"/>
              </a:rPr>
              <a:t>of </a:t>
            </a:r>
            <a:r>
              <a:rPr lang="en-US" sz="2600" dirty="0" smtClean="0">
                <a:ea typeface="Tahoma" panose="020B0604030504040204" pitchFamily="34" charset="0"/>
                <a:cs typeface="Tahoma" panose="020B0604030504040204" pitchFamily="34" charset="0"/>
              </a:rPr>
              <a:t>goods </a:t>
            </a:r>
            <a:r>
              <a:rPr lang="en-US" sz="2600" dirty="0">
                <a:ea typeface="Tahoma" panose="020B0604030504040204" pitchFamily="34" charset="0"/>
                <a:cs typeface="Tahoma" panose="020B0604030504040204" pitchFamily="34" charset="0"/>
              </a:rPr>
              <a:t>s</a:t>
            </a:r>
            <a:r>
              <a:rPr lang="en-US" sz="2600" dirty="0" smtClean="0">
                <a:ea typeface="Tahoma" panose="020B0604030504040204" pitchFamily="34" charset="0"/>
                <a:cs typeface="Tahoma" panose="020B0604030504040204" pitchFamily="34" charset="0"/>
              </a:rPr>
              <a:t>old </a:t>
            </a:r>
            <a:r>
              <a:rPr lang="en-US" sz="2600" dirty="0">
                <a:ea typeface="Tahoma" panose="020B0604030504040204" pitchFamily="34" charset="0"/>
                <a:cs typeface="Tahoma" panose="020B0604030504040204" pitchFamily="34" charset="0"/>
              </a:rPr>
              <a:t>of </a:t>
            </a:r>
            <a:r>
              <a:rPr lang="en-US" sz="2600" b="1" dirty="0" smtClean="0">
                <a:solidFill>
                  <a:srgbClr val="C30C20"/>
                </a:solidFill>
                <a:ea typeface="Tahoma" panose="020B0604030504040204" pitchFamily="34" charset="0"/>
                <a:cs typeface="Tahoma" panose="020B0604030504040204" pitchFamily="34" charset="0"/>
              </a:rPr>
              <a:t>$9,650 </a:t>
            </a:r>
            <a:r>
              <a:rPr lang="en-US" sz="2600" dirty="0">
                <a:ea typeface="Tahoma" panose="020B0604030504040204" pitchFamily="34" charset="0"/>
                <a:cs typeface="Tahoma" panose="020B0604030504040204" pitchFamily="34" charset="0"/>
              </a:rPr>
              <a:t>plus </a:t>
            </a:r>
            <a:r>
              <a:rPr lang="en-US" sz="2600" dirty="0" smtClean="0">
                <a:ea typeface="Tahoma" panose="020B0604030504040204" pitchFamily="34" charset="0"/>
                <a:cs typeface="Tahoma" panose="020B0604030504040204" pitchFamily="34" charset="0"/>
              </a:rPr>
              <a:t>ending </a:t>
            </a:r>
            <a:r>
              <a:rPr lang="en-US" sz="2600" dirty="0">
                <a:ea typeface="Tahoma" panose="020B0604030504040204" pitchFamily="34" charset="0"/>
                <a:cs typeface="Tahoma" panose="020B0604030504040204" pitchFamily="34" charset="0"/>
              </a:rPr>
              <a:t>i</a:t>
            </a:r>
            <a:r>
              <a:rPr lang="en-US" sz="2600" dirty="0" smtClean="0">
                <a:ea typeface="Tahoma" panose="020B0604030504040204" pitchFamily="34" charset="0"/>
                <a:cs typeface="Tahoma" panose="020B0604030504040204" pitchFamily="34" charset="0"/>
              </a:rPr>
              <a:t>nventory </a:t>
            </a:r>
            <a:r>
              <a:rPr lang="en-US" sz="2600" dirty="0">
                <a:ea typeface="Tahoma" panose="020B0604030504040204" pitchFamily="34" charset="0"/>
                <a:cs typeface="Tahoma" panose="020B0604030504040204" pitchFamily="34" charset="0"/>
              </a:rPr>
              <a:t>of </a:t>
            </a:r>
            <a:r>
              <a:rPr lang="en-US" sz="2600" b="1" dirty="0">
                <a:solidFill>
                  <a:srgbClr val="C30C20"/>
                </a:solidFill>
                <a:ea typeface="Tahoma" panose="020B0604030504040204" pitchFamily="34" charset="0"/>
                <a:cs typeface="Tahoma" panose="020B0604030504040204" pitchFamily="34" charset="0"/>
              </a:rPr>
              <a:t>$</a:t>
            </a:r>
            <a:r>
              <a:rPr lang="en-US" sz="2600" b="1" dirty="0" smtClean="0">
                <a:solidFill>
                  <a:srgbClr val="C30C20"/>
                </a:solidFill>
                <a:ea typeface="Tahoma" panose="020B0604030504040204" pitchFamily="34" charset="0"/>
                <a:cs typeface="Tahoma" panose="020B0604030504040204" pitchFamily="34" charset="0"/>
              </a:rPr>
              <a:t>3,000</a:t>
            </a:r>
            <a:r>
              <a:rPr lang="en-US" sz="2600" dirty="0" smtClean="0">
                <a:ea typeface="Tahoma" panose="020B0604030504040204" pitchFamily="34" charset="0"/>
                <a:cs typeface="Tahoma" panose="020B0604030504040204" pitchFamily="34" charset="0"/>
              </a:rPr>
              <a:t>. </a:t>
            </a:r>
            <a:endParaRPr lang="en-US" sz="2600" dirty="0">
              <a:ea typeface="Tahoma" panose="020B0604030504040204" pitchFamily="34" charset="0"/>
              <a:cs typeface="Tahoma" panose="020B0604030504040204" pitchFamily="34" charset="0"/>
            </a:endParaRPr>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D00EDEF9-D035-4425-A917-BE9E5DA74FA0}" type="slidenum">
              <a:rPr lang="en-US" smtClean="0">
                <a:solidFill>
                  <a:schemeClr val="bg1"/>
                </a:solidFill>
                <a:cs typeface="Arial" charset="0"/>
              </a:rPr>
              <a:pPr/>
              <a:t>17</a:t>
            </a:fld>
            <a:endParaRPr lang="en-US" dirty="0">
              <a:solidFill>
                <a:schemeClr val="bg1"/>
              </a:solidFill>
              <a:cs typeface="Arial" charset="0"/>
            </a:endParaRPr>
          </a:p>
        </p:txBody>
      </p:sp>
      <p:graphicFrame>
        <p:nvGraphicFramePr>
          <p:cNvPr id="9" name="Object 5">
            <a:extLst>
              <a:ext uri="{FF2B5EF4-FFF2-40B4-BE49-F238E27FC236}">
                <a16:creationId xmlns:a16="http://schemas.microsoft.com/office/drawing/2014/main" xmlns="" id="{4D2660A5-7906-4202-81EF-DF0E2484B373}"/>
              </a:ext>
            </a:extLst>
          </p:cNvPr>
          <p:cNvGraphicFramePr>
            <a:graphicFrameLocks noChangeAspect="1"/>
          </p:cNvGraphicFramePr>
          <p:nvPr>
            <p:extLst>
              <p:ext uri="{D42A27DB-BD31-4B8C-83A1-F6EECF244321}">
                <p14:modId xmlns:p14="http://schemas.microsoft.com/office/powerpoint/2010/main" val="746927777"/>
              </p:ext>
            </p:extLst>
          </p:nvPr>
        </p:nvGraphicFramePr>
        <p:xfrm>
          <a:off x="762000" y="2933700"/>
          <a:ext cx="7635875" cy="1809750"/>
        </p:xfrm>
        <a:graphic>
          <a:graphicData uri="http://schemas.openxmlformats.org/presentationml/2006/ole">
            <mc:AlternateContent xmlns:mc="http://schemas.openxmlformats.org/markup-compatibility/2006">
              <mc:Choice xmlns:v="urn:schemas-microsoft-com:vml" Requires="v">
                <p:oleObj spid="_x0000_s78129" name="Worksheet" r:id="rId5" imgW="4216400" imgH="990600" progId="Excel.Sheet.8">
                  <p:embed/>
                </p:oleObj>
              </mc:Choice>
              <mc:Fallback>
                <p:oleObj name="Worksheet" r:id="rId5" imgW="4216400" imgH="990600" progId="Excel.Sheet.8">
                  <p:embed/>
                  <p:pic>
                    <p:nvPicPr>
                      <p:cNvPr id="4101" name="Object 5"/>
                      <p:cNvPicPr>
                        <a:picLocks noChangeAspect="1" noChangeArrowheads="1"/>
                      </p:cNvPicPr>
                      <p:nvPr/>
                    </p:nvPicPr>
                    <p:blipFill>
                      <a:blip r:embed="rId6"/>
                      <a:srcRect/>
                      <a:stretch>
                        <a:fillRect/>
                      </a:stretch>
                    </p:blipFill>
                    <p:spPr bwMode="auto">
                      <a:xfrm>
                        <a:off x="762000" y="2933700"/>
                        <a:ext cx="7635875"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324739762"/>
      </p:ext>
    </p:extLst>
  </p:cSld>
  <p:clrMapOvr>
    <a:masterClrMapping/>
  </p:clrMapOvr>
  <p:transition xmlns:p14="http://schemas.microsoft.com/office/powerpoint/2010/mai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Last-in, First-out Inventory Cost Flow</a:t>
            </a:r>
          </a:p>
        </p:txBody>
      </p:sp>
      <p:sp>
        <p:nvSpPr>
          <p:cNvPr id="2" name="Content Placeholder 1"/>
          <p:cNvSpPr>
            <a:spLocks noGrp="1"/>
          </p:cNvSpPr>
          <p:nvPr>
            <p:ph idx="1"/>
          </p:nvPr>
        </p:nvSpPr>
        <p:spPr/>
        <p:txBody>
          <a:bodyPr/>
          <a:lstStyle/>
          <a:p>
            <a:pPr marL="0" indent="0">
              <a:buNone/>
            </a:pPr>
            <a:r>
              <a:rPr lang="en-US" sz="2600" dirty="0" smtClean="0">
                <a:ea typeface="Tahoma" panose="020B0604030504040204" pitchFamily="34" charset="0"/>
                <a:cs typeface="Tahoma" panose="020B0604030504040204" pitchFamily="34" charset="0"/>
              </a:rPr>
              <a:t>Cost </a:t>
            </a:r>
            <a:r>
              <a:rPr lang="en-US" sz="2600" dirty="0">
                <a:ea typeface="Tahoma" panose="020B0604030504040204" pitchFamily="34" charset="0"/>
                <a:cs typeface="Tahoma" panose="020B0604030504040204" pitchFamily="34" charset="0"/>
              </a:rPr>
              <a:t>of </a:t>
            </a:r>
            <a:r>
              <a:rPr lang="en-US" sz="2600" dirty="0" smtClean="0">
                <a:ea typeface="Tahoma" panose="020B0604030504040204" pitchFamily="34" charset="0"/>
                <a:cs typeface="Tahoma" panose="020B0604030504040204" pitchFamily="34" charset="0"/>
              </a:rPr>
              <a:t>goods available </a:t>
            </a:r>
            <a:r>
              <a:rPr lang="en-US" sz="2600" dirty="0">
                <a:ea typeface="Tahoma" panose="020B0604030504040204" pitchFamily="34" charset="0"/>
                <a:cs typeface="Tahoma" panose="020B0604030504040204" pitchFamily="34" charset="0"/>
              </a:rPr>
              <a:t>for </a:t>
            </a:r>
            <a:r>
              <a:rPr lang="en-US" sz="2600" dirty="0" smtClean="0">
                <a:ea typeface="Tahoma" panose="020B0604030504040204" pitchFamily="34" charset="0"/>
                <a:cs typeface="Tahoma" panose="020B0604030504040204" pitchFamily="34" charset="0"/>
              </a:rPr>
              <a:t>sale </a:t>
            </a:r>
            <a:r>
              <a:rPr lang="en-US" sz="2600" dirty="0">
                <a:ea typeface="Tahoma" panose="020B0604030504040204" pitchFamily="34" charset="0"/>
                <a:cs typeface="Tahoma" panose="020B0604030504040204" pitchFamily="34" charset="0"/>
              </a:rPr>
              <a:t>of </a:t>
            </a:r>
            <a:r>
              <a:rPr lang="en-US" sz="2600" b="1" dirty="0">
                <a:solidFill>
                  <a:srgbClr val="C30C20"/>
                </a:solidFill>
                <a:ea typeface="Tahoma" panose="020B0604030504040204" pitchFamily="34" charset="0"/>
                <a:cs typeface="Tahoma" panose="020B0604030504040204" pitchFamily="34" charset="0"/>
              </a:rPr>
              <a:t>$12,650 </a:t>
            </a:r>
            <a:r>
              <a:rPr lang="en-US" sz="2600" dirty="0">
                <a:ea typeface="Tahoma" panose="020B0604030504040204" pitchFamily="34" charset="0"/>
                <a:cs typeface="Tahoma" panose="020B0604030504040204" pitchFamily="34" charset="0"/>
              </a:rPr>
              <a:t>is made up of </a:t>
            </a:r>
            <a:r>
              <a:rPr lang="en-US" sz="2600" dirty="0" smtClean="0">
                <a:ea typeface="Tahoma" panose="020B0604030504040204" pitchFamily="34" charset="0"/>
                <a:cs typeface="Tahoma" panose="020B0604030504040204" pitchFamily="34" charset="0"/>
              </a:rPr>
              <a:t>cost </a:t>
            </a:r>
            <a:r>
              <a:rPr lang="en-US" sz="2600" dirty="0">
                <a:ea typeface="Tahoma" panose="020B0604030504040204" pitchFamily="34" charset="0"/>
                <a:cs typeface="Tahoma" panose="020B0604030504040204" pitchFamily="34" charset="0"/>
              </a:rPr>
              <a:t>of </a:t>
            </a:r>
            <a:r>
              <a:rPr lang="en-US" sz="2600" dirty="0" smtClean="0">
                <a:ea typeface="Tahoma" panose="020B0604030504040204" pitchFamily="34" charset="0"/>
                <a:cs typeface="Tahoma" panose="020B0604030504040204" pitchFamily="34" charset="0"/>
              </a:rPr>
              <a:t>goods sold </a:t>
            </a:r>
            <a:r>
              <a:rPr lang="en-US" sz="2600" dirty="0">
                <a:ea typeface="Tahoma" panose="020B0604030504040204" pitchFamily="34" charset="0"/>
                <a:cs typeface="Tahoma" panose="020B0604030504040204" pitchFamily="34" charset="0"/>
              </a:rPr>
              <a:t>of </a:t>
            </a:r>
            <a:r>
              <a:rPr lang="en-US" sz="2600" b="1" dirty="0">
                <a:solidFill>
                  <a:srgbClr val="C30C20"/>
                </a:solidFill>
                <a:ea typeface="Tahoma" panose="020B0604030504040204" pitchFamily="34" charset="0"/>
                <a:cs typeface="Tahoma" panose="020B0604030504040204" pitchFamily="34" charset="0"/>
              </a:rPr>
              <a:t>$10,210 </a:t>
            </a:r>
            <a:r>
              <a:rPr lang="en-US" sz="2600" dirty="0">
                <a:ea typeface="Tahoma" panose="020B0604030504040204" pitchFamily="34" charset="0"/>
                <a:cs typeface="Tahoma" panose="020B0604030504040204" pitchFamily="34" charset="0"/>
              </a:rPr>
              <a:t>plus </a:t>
            </a:r>
            <a:r>
              <a:rPr lang="en-US" sz="2600" dirty="0" smtClean="0">
                <a:ea typeface="Tahoma" panose="020B0604030504040204" pitchFamily="34" charset="0"/>
                <a:cs typeface="Tahoma" panose="020B0604030504040204" pitchFamily="34" charset="0"/>
              </a:rPr>
              <a:t>ending inventory </a:t>
            </a:r>
            <a:r>
              <a:rPr lang="en-US" sz="2600" dirty="0">
                <a:ea typeface="Tahoma" panose="020B0604030504040204" pitchFamily="34" charset="0"/>
                <a:cs typeface="Tahoma" panose="020B0604030504040204" pitchFamily="34" charset="0"/>
              </a:rPr>
              <a:t>of </a:t>
            </a:r>
            <a:r>
              <a:rPr lang="en-US" sz="2600" b="1" dirty="0">
                <a:solidFill>
                  <a:srgbClr val="C30C20"/>
                </a:solidFill>
                <a:ea typeface="Tahoma" panose="020B0604030504040204" pitchFamily="34" charset="0"/>
                <a:cs typeface="Tahoma" panose="020B0604030504040204" pitchFamily="34" charset="0"/>
              </a:rPr>
              <a:t>$</a:t>
            </a:r>
            <a:r>
              <a:rPr lang="en-US" sz="2600" b="1" dirty="0" smtClean="0">
                <a:solidFill>
                  <a:srgbClr val="C30C20"/>
                </a:solidFill>
                <a:ea typeface="Tahoma" panose="020B0604030504040204" pitchFamily="34" charset="0"/>
                <a:cs typeface="Tahoma" panose="020B0604030504040204" pitchFamily="34" charset="0"/>
              </a:rPr>
              <a:t>2,440</a:t>
            </a:r>
            <a:r>
              <a:rPr lang="en-US" sz="2600" dirty="0" smtClean="0">
                <a:ea typeface="Tahoma" panose="020B0604030504040204" pitchFamily="34" charset="0"/>
                <a:cs typeface="Tahoma" panose="020B0604030504040204" pitchFamily="34" charset="0"/>
              </a:rPr>
              <a:t>. </a:t>
            </a:r>
            <a:endParaRPr lang="en-US" sz="2600" dirty="0">
              <a:ea typeface="Tahoma" panose="020B0604030504040204" pitchFamily="34" charset="0"/>
              <a:cs typeface="Tahoma" panose="020B0604030504040204" pitchFamily="34" charset="0"/>
            </a:endParaRPr>
          </a:p>
          <a:p>
            <a:endParaRPr lang="en-US" dirty="0"/>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D00EDEF9-D035-4425-A917-BE9E5DA74FA0}" type="slidenum">
              <a:rPr lang="en-US" smtClean="0">
                <a:solidFill>
                  <a:schemeClr val="bg1"/>
                </a:solidFill>
                <a:cs typeface="Arial" charset="0"/>
              </a:rPr>
              <a:pPr/>
              <a:t>18</a:t>
            </a:fld>
            <a:endParaRPr lang="en-US" dirty="0">
              <a:solidFill>
                <a:schemeClr val="bg1"/>
              </a:solidFill>
              <a:cs typeface="Arial" charset="0"/>
            </a:endParaRPr>
          </a:p>
        </p:txBody>
      </p:sp>
      <p:graphicFrame>
        <p:nvGraphicFramePr>
          <p:cNvPr id="7" name="Object 5">
            <a:extLst>
              <a:ext uri="{FF2B5EF4-FFF2-40B4-BE49-F238E27FC236}">
                <a16:creationId xmlns:a16="http://schemas.microsoft.com/office/drawing/2014/main" xmlns="" id="{2A27F629-FD9E-4D06-9F5E-1FB12EF5231D}"/>
              </a:ext>
            </a:extLst>
          </p:cNvPr>
          <p:cNvGraphicFramePr>
            <a:graphicFrameLocks noChangeAspect="1"/>
          </p:cNvGraphicFramePr>
          <p:nvPr>
            <p:extLst>
              <p:ext uri="{D42A27DB-BD31-4B8C-83A1-F6EECF244321}">
                <p14:modId xmlns:p14="http://schemas.microsoft.com/office/powerpoint/2010/main" val="4136574927"/>
              </p:ext>
            </p:extLst>
          </p:nvPr>
        </p:nvGraphicFramePr>
        <p:xfrm>
          <a:off x="228600" y="2936875"/>
          <a:ext cx="8686800" cy="1574800"/>
        </p:xfrm>
        <a:graphic>
          <a:graphicData uri="http://schemas.openxmlformats.org/presentationml/2006/ole">
            <mc:AlternateContent xmlns:mc="http://schemas.openxmlformats.org/markup-compatibility/2006">
              <mc:Choice xmlns:v="urn:schemas-microsoft-com:vml" Requires="v">
                <p:oleObj spid="_x0000_s60749" name="Worksheet" r:id="rId5" imgW="4343400" imgH="787400" progId="Excel.Sheet.8">
                  <p:embed/>
                </p:oleObj>
              </mc:Choice>
              <mc:Fallback>
                <p:oleObj name="Worksheet" r:id="rId5" imgW="4343400" imgH="787400" progId="Excel.Sheet.8">
                  <p:embed/>
                  <p:pic>
                    <p:nvPicPr>
                      <p:cNvPr id="5125" name="Object 5"/>
                      <p:cNvPicPr>
                        <a:picLocks noChangeAspect="1" noChangeArrowheads="1"/>
                      </p:cNvPicPr>
                      <p:nvPr/>
                    </p:nvPicPr>
                    <p:blipFill>
                      <a:blip r:embed="rId6"/>
                      <a:srcRect/>
                      <a:stretch>
                        <a:fillRect/>
                      </a:stretch>
                    </p:blipFill>
                    <p:spPr bwMode="auto">
                      <a:xfrm>
                        <a:off x="228600" y="2936875"/>
                        <a:ext cx="8686800" cy="157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454723786"/>
      </p:ext>
    </p:extLst>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a:xfrm>
            <a:off x="152400" y="1600200"/>
            <a:ext cx="8686800" cy="1752600"/>
          </a:xfrm>
        </p:spPr>
        <p:txBody>
          <a:bodyPr/>
          <a:lstStyle/>
          <a:p>
            <a:r>
              <a:rPr lang="en-US" dirty="0" smtClean="0">
                <a:ea typeface="Tahoma" panose="020B0604030504040204" pitchFamily="34" charset="0"/>
                <a:cs typeface="Tahoma" panose="020B0604030504040204" pitchFamily="34" charset="0"/>
              </a:rPr>
              <a:t>LO 5-1: </a:t>
            </a:r>
            <a:r>
              <a:rPr lang="en-US" dirty="0" smtClean="0"/>
              <a:t>Determine the amount of cost of goods sold and ending inventory using the specific identification, FIFO, LIFO, and weighted-average cost flow methods.</a:t>
            </a:r>
            <a:r>
              <a:rPr lang="en-US" dirty="0"/>
              <a:t/>
            </a:r>
            <a:br>
              <a:rPr lang="en-US" dirty="0"/>
            </a:b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noFill/>
        </p:spPr>
        <p:txBody>
          <a:bodyPr/>
          <a:lstStyle/>
          <a:p>
            <a:r>
              <a:rPr lang="en-US" dirty="0">
                <a:solidFill>
                  <a:schemeClr val="bg1"/>
                </a:solidFill>
                <a:cs typeface="Arial" charset="0"/>
              </a:rPr>
              <a:t>5-</a:t>
            </a:r>
            <a:fld id="{8E04DE85-5BF3-4C03-A70B-7F1A18BE4AC7}" type="slidenum">
              <a:rPr lang="en-US" smtClean="0">
                <a:solidFill>
                  <a:schemeClr val="bg1"/>
                </a:solidFill>
                <a:cs typeface="Arial" charset="0"/>
              </a:rPr>
              <a:pPr/>
              <a:t>1</a:t>
            </a:fld>
            <a:endParaRPr lang="en-US" dirty="0">
              <a:solidFill>
                <a:schemeClr val="bg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z="3800" b="1" dirty="0" smtClean="0">
                <a:solidFill>
                  <a:srgbClr val="C30C20"/>
                </a:solidFill>
                <a:ea typeface="Tahoma" panose="020B0604030504040204" pitchFamily="34" charset="0"/>
                <a:cs typeface="Tahoma" panose="020B0604030504040204" pitchFamily="34" charset="0"/>
              </a:rPr>
              <a:t>Weighted-Average </a:t>
            </a:r>
            <a:r>
              <a:rPr lang="en-US" sz="3800" b="1" dirty="0">
                <a:solidFill>
                  <a:srgbClr val="C30C20"/>
                </a:solidFill>
                <a:ea typeface="Tahoma" panose="020B0604030504040204" pitchFamily="34" charset="0"/>
                <a:cs typeface="Tahoma" panose="020B0604030504040204" pitchFamily="34" charset="0"/>
              </a:rPr>
              <a:t>Inventory Cost Flow</a:t>
            </a:r>
          </a:p>
        </p:txBody>
      </p:sp>
      <p:sp>
        <p:nvSpPr>
          <p:cNvPr id="4" name="Content Placeholder 3"/>
          <p:cNvSpPr>
            <a:spLocks noGrp="1"/>
          </p:cNvSpPr>
          <p:nvPr>
            <p:ph idx="1"/>
          </p:nvPr>
        </p:nvSpPr>
        <p:spPr/>
        <p:txBody>
          <a:bodyPr/>
          <a:lstStyle/>
          <a:p>
            <a:pPr marL="0" indent="0">
              <a:buNone/>
            </a:pPr>
            <a:r>
              <a:rPr lang="en-US" sz="2600" dirty="0" smtClean="0">
                <a:ea typeface="Tahoma" panose="020B0604030504040204" pitchFamily="34" charset="0"/>
                <a:cs typeface="Tahoma" panose="020B0604030504040204" pitchFamily="34" charset="0"/>
              </a:rPr>
              <a:t>Cost </a:t>
            </a:r>
            <a:r>
              <a:rPr lang="en-US" sz="2600" dirty="0">
                <a:ea typeface="Tahoma" panose="020B0604030504040204" pitchFamily="34" charset="0"/>
                <a:cs typeface="Tahoma" panose="020B0604030504040204" pitchFamily="34" charset="0"/>
              </a:rPr>
              <a:t>of </a:t>
            </a:r>
            <a:r>
              <a:rPr lang="en-US" sz="2600" dirty="0" smtClean="0">
                <a:ea typeface="Tahoma" panose="020B0604030504040204" pitchFamily="34" charset="0"/>
                <a:cs typeface="Tahoma" panose="020B0604030504040204" pitchFamily="34" charset="0"/>
              </a:rPr>
              <a:t>goods available </a:t>
            </a:r>
            <a:r>
              <a:rPr lang="en-US" sz="2600" dirty="0">
                <a:ea typeface="Tahoma" panose="020B0604030504040204" pitchFamily="34" charset="0"/>
                <a:cs typeface="Tahoma" panose="020B0604030504040204" pitchFamily="34" charset="0"/>
              </a:rPr>
              <a:t>for </a:t>
            </a:r>
            <a:r>
              <a:rPr lang="en-US" sz="2600" dirty="0" smtClean="0">
                <a:ea typeface="Tahoma" panose="020B0604030504040204" pitchFamily="34" charset="0"/>
                <a:cs typeface="Tahoma" panose="020B0604030504040204" pitchFamily="34" charset="0"/>
              </a:rPr>
              <a:t>sale </a:t>
            </a:r>
            <a:r>
              <a:rPr lang="en-US" sz="2600" dirty="0">
                <a:ea typeface="Tahoma" panose="020B0604030504040204" pitchFamily="34" charset="0"/>
                <a:cs typeface="Tahoma" panose="020B0604030504040204" pitchFamily="34" charset="0"/>
              </a:rPr>
              <a:t>of </a:t>
            </a:r>
            <a:r>
              <a:rPr lang="en-US" sz="2600" b="1" dirty="0">
                <a:solidFill>
                  <a:schemeClr val="bg2"/>
                </a:solidFill>
                <a:ea typeface="Tahoma" panose="020B0604030504040204" pitchFamily="34" charset="0"/>
                <a:cs typeface="Tahoma" panose="020B0604030504040204" pitchFamily="34" charset="0"/>
              </a:rPr>
              <a:t>$12,650 </a:t>
            </a:r>
            <a:r>
              <a:rPr lang="en-US" sz="2600" dirty="0">
                <a:ea typeface="Tahoma" panose="020B0604030504040204" pitchFamily="34" charset="0"/>
                <a:cs typeface="Tahoma" panose="020B0604030504040204" pitchFamily="34" charset="0"/>
              </a:rPr>
              <a:t>is made up of </a:t>
            </a:r>
            <a:r>
              <a:rPr lang="en-US" sz="2600" dirty="0" smtClean="0">
                <a:ea typeface="Tahoma" panose="020B0604030504040204" pitchFamily="34" charset="0"/>
                <a:cs typeface="Tahoma" panose="020B0604030504040204" pitchFamily="34" charset="0"/>
              </a:rPr>
              <a:t>cost </a:t>
            </a:r>
            <a:r>
              <a:rPr lang="en-US" sz="2600" dirty="0">
                <a:ea typeface="Tahoma" panose="020B0604030504040204" pitchFamily="34" charset="0"/>
                <a:cs typeface="Tahoma" panose="020B0604030504040204" pitchFamily="34" charset="0"/>
              </a:rPr>
              <a:t>of </a:t>
            </a:r>
            <a:r>
              <a:rPr lang="en-US" sz="2600" dirty="0" smtClean="0">
                <a:ea typeface="Tahoma" panose="020B0604030504040204" pitchFamily="34" charset="0"/>
                <a:cs typeface="Tahoma" panose="020B0604030504040204" pitchFamily="34" charset="0"/>
              </a:rPr>
              <a:t>goods sold </a:t>
            </a:r>
            <a:r>
              <a:rPr lang="en-US" sz="2600" dirty="0">
                <a:ea typeface="Tahoma" panose="020B0604030504040204" pitchFamily="34" charset="0"/>
                <a:cs typeface="Tahoma" panose="020B0604030504040204" pitchFamily="34" charset="0"/>
              </a:rPr>
              <a:t>of </a:t>
            </a:r>
            <a:r>
              <a:rPr lang="en-US" sz="2600" b="1" dirty="0">
                <a:solidFill>
                  <a:srgbClr val="C30C20"/>
                </a:solidFill>
                <a:ea typeface="Tahoma" panose="020B0604030504040204" pitchFamily="34" charset="0"/>
                <a:cs typeface="Tahoma" panose="020B0604030504040204" pitchFamily="34" charset="0"/>
              </a:rPr>
              <a:t>$9,890 </a:t>
            </a:r>
            <a:r>
              <a:rPr lang="en-US" sz="2600" dirty="0">
                <a:ea typeface="Tahoma" panose="020B0604030504040204" pitchFamily="34" charset="0"/>
                <a:cs typeface="Tahoma" panose="020B0604030504040204" pitchFamily="34" charset="0"/>
              </a:rPr>
              <a:t>plus </a:t>
            </a:r>
            <a:r>
              <a:rPr lang="en-US" sz="2600" dirty="0" smtClean="0">
                <a:ea typeface="Tahoma" panose="020B0604030504040204" pitchFamily="34" charset="0"/>
                <a:cs typeface="Tahoma" panose="020B0604030504040204" pitchFamily="34" charset="0"/>
              </a:rPr>
              <a:t>ending inventory </a:t>
            </a:r>
            <a:r>
              <a:rPr lang="en-US" sz="2600" dirty="0">
                <a:ea typeface="Tahoma" panose="020B0604030504040204" pitchFamily="34" charset="0"/>
                <a:cs typeface="Tahoma" panose="020B0604030504040204" pitchFamily="34" charset="0"/>
              </a:rPr>
              <a:t>of </a:t>
            </a:r>
            <a:r>
              <a:rPr lang="en-US" sz="2600" b="1" dirty="0">
                <a:solidFill>
                  <a:srgbClr val="C30C20"/>
                </a:solidFill>
                <a:ea typeface="Tahoma" panose="020B0604030504040204" pitchFamily="34" charset="0"/>
                <a:cs typeface="Tahoma" panose="020B0604030504040204" pitchFamily="34" charset="0"/>
              </a:rPr>
              <a:t>$</a:t>
            </a:r>
            <a:r>
              <a:rPr lang="en-US" sz="2600" b="1" dirty="0" smtClean="0">
                <a:solidFill>
                  <a:srgbClr val="C30C20"/>
                </a:solidFill>
                <a:ea typeface="Tahoma" panose="020B0604030504040204" pitchFamily="34" charset="0"/>
                <a:cs typeface="Tahoma" panose="020B0604030504040204" pitchFamily="34" charset="0"/>
              </a:rPr>
              <a:t>2,760</a:t>
            </a:r>
            <a:r>
              <a:rPr lang="en-US" sz="2600" dirty="0" smtClean="0">
                <a:ea typeface="Tahoma" panose="020B0604030504040204" pitchFamily="34" charset="0"/>
                <a:cs typeface="Tahoma" panose="020B0604030504040204" pitchFamily="34" charset="0"/>
              </a:rPr>
              <a:t>. </a:t>
            </a:r>
          </a:p>
          <a:p>
            <a:pPr marL="0" indent="0">
              <a:buNone/>
            </a:pPr>
            <a:r>
              <a:rPr lang="en-US" sz="2600" dirty="0">
                <a:ea typeface="Tahoma" panose="020B0604030504040204" pitchFamily="34" charset="0"/>
                <a:cs typeface="Tahoma" panose="020B0604030504040204" pitchFamily="34" charset="0"/>
              </a:rPr>
              <a:t>Total Cost </a:t>
            </a:r>
            <a:r>
              <a:rPr lang="en-US" sz="2600" dirty="0" smtClean="0">
                <a:ea typeface="Tahoma" panose="020B0604030504040204" pitchFamily="34" charset="0"/>
                <a:cs typeface="Tahoma" panose="020B0604030504040204" pitchFamily="34" charset="0"/>
              </a:rPr>
              <a:t>÷ </a:t>
            </a:r>
            <a:r>
              <a:rPr lang="en-US" sz="2600" dirty="0">
                <a:ea typeface="Tahoma" panose="020B0604030504040204" pitchFamily="34" charset="0"/>
                <a:cs typeface="Tahoma" panose="020B0604030504040204" pitchFamily="34" charset="0"/>
              </a:rPr>
              <a:t>Total Number </a:t>
            </a:r>
            <a:r>
              <a:rPr lang="en-US" sz="2600" dirty="0" smtClean="0">
                <a:ea typeface="Tahoma" panose="020B0604030504040204" pitchFamily="34" charset="0"/>
                <a:cs typeface="Tahoma" panose="020B0604030504040204" pitchFamily="34" charset="0"/>
              </a:rPr>
              <a:t>= </a:t>
            </a:r>
            <a:r>
              <a:rPr lang="en-US" sz="2600" dirty="0">
                <a:ea typeface="Tahoma" panose="020B0604030504040204" pitchFamily="34" charset="0"/>
                <a:cs typeface="Tahoma" panose="020B0604030504040204" pitchFamily="34" charset="0"/>
              </a:rPr>
              <a:t>$12,650 </a:t>
            </a:r>
            <a:r>
              <a:rPr lang="en-US" sz="2600" dirty="0" smtClean="0">
                <a:ea typeface="Tahoma" panose="020B0604030504040204" pitchFamily="34" charset="0"/>
                <a:cs typeface="Tahoma" panose="020B0604030504040204" pitchFamily="34" charset="0"/>
              </a:rPr>
              <a:t>÷ </a:t>
            </a:r>
            <a:r>
              <a:rPr lang="en-US" sz="2600" dirty="0">
                <a:ea typeface="Tahoma" panose="020B0604030504040204" pitchFamily="34" charset="0"/>
                <a:cs typeface="Tahoma" panose="020B0604030504040204" pitchFamily="34" charset="0"/>
              </a:rPr>
              <a:t>55 </a:t>
            </a:r>
            <a:r>
              <a:rPr lang="en-US" sz="2600" dirty="0" smtClean="0">
                <a:ea typeface="Tahoma" panose="020B0604030504040204" pitchFamily="34" charset="0"/>
                <a:cs typeface="Tahoma" panose="020B0604030504040204" pitchFamily="34" charset="0"/>
              </a:rPr>
              <a:t>= </a:t>
            </a:r>
            <a:r>
              <a:rPr lang="en-US" sz="2600" dirty="0">
                <a:ea typeface="Tahoma" panose="020B0604030504040204" pitchFamily="34" charset="0"/>
                <a:cs typeface="Tahoma" panose="020B0604030504040204" pitchFamily="34" charset="0"/>
              </a:rPr>
              <a:t>$230</a:t>
            </a:r>
          </a:p>
          <a:p>
            <a:pPr marL="0" indent="0">
              <a:buNone/>
            </a:pPr>
            <a:endParaRPr lang="en-US" sz="2600" dirty="0">
              <a:ea typeface="Tahoma" panose="020B0604030504040204" pitchFamily="34" charset="0"/>
              <a:cs typeface="Tahoma" panose="020B0604030504040204" pitchFamily="34" charset="0"/>
            </a:endParaRPr>
          </a:p>
          <a:p>
            <a:endParaRPr lang="en-US" dirty="0"/>
          </a:p>
        </p:txBody>
      </p:sp>
      <p:sp>
        <p:nvSpPr>
          <p:cNvPr id="27650"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D00EDEF9-D035-4425-A917-BE9E5DA74FA0}" type="slidenum">
              <a:rPr lang="en-US" smtClean="0">
                <a:solidFill>
                  <a:schemeClr val="bg1"/>
                </a:solidFill>
                <a:cs typeface="Arial" charset="0"/>
              </a:rPr>
              <a:pPr/>
              <a:t>19</a:t>
            </a:fld>
            <a:endParaRPr lang="en-US" dirty="0">
              <a:solidFill>
                <a:schemeClr val="bg1"/>
              </a:solidFill>
              <a:cs typeface="Arial" charset="0"/>
            </a:endParaRPr>
          </a:p>
        </p:txBody>
      </p:sp>
      <p:graphicFrame>
        <p:nvGraphicFramePr>
          <p:cNvPr id="5" name="Object 5">
            <a:extLst>
              <a:ext uri="{FF2B5EF4-FFF2-40B4-BE49-F238E27FC236}">
                <a16:creationId xmlns:a16="http://schemas.microsoft.com/office/drawing/2014/main" xmlns="" id="{376DED82-3B13-49B4-AFAB-2FD65720FDD5}"/>
              </a:ext>
            </a:extLst>
          </p:cNvPr>
          <p:cNvGraphicFramePr>
            <a:graphicFrameLocks noChangeAspect="1"/>
          </p:cNvGraphicFramePr>
          <p:nvPr>
            <p:extLst>
              <p:ext uri="{D42A27DB-BD31-4B8C-83A1-F6EECF244321}">
                <p14:modId xmlns:p14="http://schemas.microsoft.com/office/powerpoint/2010/main" val="631542035"/>
              </p:ext>
            </p:extLst>
          </p:nvPr>
        </p:nvGraphicFramePr>
        <p:xfrm>
          <a:off x="304800" y="3505200"/>
          <a:ext cx="8539795" cy="835708"/>
        </p:xfrm>
        <a:graphic>
          <a:graphicData uri="http://schemas.openxmlformats.org/presentationml/2006/ole">
            <mc:AlternateContent xmlns:mc="http://schemas.openxmlformats.org/markup-compatibility/2006">
              <mc:Choice xmlns:v="urn:schemas-microsoft-com:vml" Requires="v">
                <p:oleObj spid="_x0000_s70976" name="Worksheet" r:id="rId5" imgW="4406900" imgH="431800" progId="Excel.Sheet.8">
                  <p:embed/>
                </p:oleObj>
              </mc:Choice>
              <mc:Fallback>
                <p:oleObj name="Worksheet" r:id="rId5" imgW="4406900" imgH="431800" progId="Excel.Sheet.8">
                  <p:embed/>
                  <p:pic>
                    <p:nvPicPr>
                      <p:cNvPr id="6149" name="Object 5"/>
                      <p:cNvPicPr>
                        <a:picLocks noChangeAspect="1" noChangeArrowheads="1"/>
                      </p:cNvPicPr>
                      <p:nvPr/>
                    </p:nvPicPr>
                    <p:blipFill>
                      <a:blip r:embed="rId6"/>
                      <a:srcRect/>
                      <a:stretch>
                        <a:fillRect/>
                      </a:stretch>
                    </p:blipFill>
                    <p:spPr bwMode="auto">
                      <a:xfrm>
                        <a:off x="304800" y="3505200"/>
                        <a:ext cx="8539795" cy="835708"/>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3605631814"/>
      </p:ext>
    </p:extLst>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3700" b="1" dirty="0">
                <a:ea typeface="Tahoma" panose="020B0604030504040204" pitchFamily="34" charset="0"/>
                <a:cs typeface="Tahoma" panose="020B0604030504040204" pitchFamily="34" charset="0"/>
              </a:rPr>
              <a:t>Comparative Financial Statements and the Impact of Income Taxes </a:t>
            </a:r>
          </a:p>
        </p:txBody>
      </p:sp>
      <p:sp>
        <p:nvSpPr>
          <p:cNvPr id="52226"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9584D193-647C-42B6-B93A-71702CBDAB2E}" type="slidenum">
              <a:rPr lang="en-US" smtClean="0">
                <a:solidFill>
                  <a:schemeClr val="bg1"/>
                </a:solidFill>
                <a:cs typeface="Arial" charset="0"/>
              </a:rPr>
              <a:pPr/>
              <a:t>20</a:t>
            </a:fld>
            <a:endParaRPr lang="en-US" dirty="0">
              <a:solidFill>
                <a:schemeClr val="bg1"/>
              </a:solidFill>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43339305"/>
              </p:ext>
            </p:extLst>
          </p:nvPr>
        </p:nvGraphicFramePr>
        <p:xfrm>
          <a:off x="1752601" y="1386686"/>
          <a:ext cx="5707379" cy="4675254"/>
        </p:xfrm>
        <a:graphic>
          <a:graphicData uri="http://schemas.openxmlformats.org/drawingml/2006/table">
            <a:tbl>
              <a:tblPr firstRow="1" firstCol="1" bandRow="1"/>
              <a:tblGrid>
                <a:gridCol w="2524203"/>
                <a:gridCol w="1116904"/>
                <a:gridCol w="815340"/>
                <a:gridCol w="1250932"/>
              </a:tblGrid>
              <a:tr h="455781">
                <a:tc gridSpan="4">
                  <a:txBody>
                    <a:bodyPr/>
                    <a:lstStyle/>
                    <a:p>
                      <a:pPr marL="0" marR="0" algn="ctr">
                        <a:lnSpc>
                          <a:spcPct val="107000"/>
                        </a:lnSpc>
                        <a:spcBef>
                          <a:spcPts val="0"/>
                        </a:spcBef>
                        <a:spcAft>
                          <a:spcPts val="800"/>
                        </a:spcAft>
                      </a:pPr>
                      <a:r>
                        <a:rPr lang="en-US" sz="1100" b="1" dirty="0">
                          <a:effectLst/>
                          <a:latin typeface="+mn-lt"/>
                          <a:ea typeface="Calibri" panose="020F0502020204030204" pitchFamily="34" charset="0"/>
                          <a:cs typeface="Times New Roman" panose="02020603050405020304" pitchFamily="18" charset="0"/>
                        </a:rPr>
                        <a:t>TMBC Company</a:t>
                      </a:r>
                      <a:endParaRPr lang="en-US" sz="11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100" b="1" dirty="0">
                          <a:effectLst/>
                          <a:latin typeface="+mn-lt"/>
                          <a:ea typeface="Calibri" panose="020F0502020204030204" pitchFamily="34" charset="0"/>
                          <a:cs typeface="Times New Roman" panose="02020603050405020304" pitchFamily="18" charset="0"/>
                        </a:rPr>
                        <a:t>Comparative Financial statements</a:t>
                      </a:r>
                      <a:endParaRPr lang="en-US" sz="11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75293">
                <a:tc gridSpan="4">
                  <a:txBody>
                    <a:bodyPr/>
                    <a:lstStyle/>
                    <a:p>
                      <a:pPr marL="0" marR="0" algn="ctr">
                        <a:lnSpc>
                          <a:spcPct val="107000"/>
                        </a:lnSpc>
                        <a:spcBef>
                          <a:spcPts val="0"/>
                        </a:spcBef>
                        <a:spcAft>
                          <a:spcPts val="800"/>
                        </a:spcAft>
                      </a:pPr>
                      <a:r>
                        <a:rPr lang="en-US" sz="1000" b="1" dirty="0">
                          <a:solidFill>
                            <a:srgbClr val="FFFFFF"/>
                          </a:solidFill>
                          <a:effectLst/>
                          <a:latin typeface="+mn-lt"/>
                          <a:ea typeface="Calibri" panose="020F0502020204030204" pitchFamily="34" charset="0"/>
                          <a:cs typeface="Times New Roman" panose="02020603050405020304" pitchFamily="18" charset="0"/>
                        </a:rPr>
                        <a:t>Partial Income Statements</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2F5496"/>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6141">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FIFO</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LIFO</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Weighted Average</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23071">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Sales</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$15,050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$15,050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$15,050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64598">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Cost of Goods Sold</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(9,650)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(10,210)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(9,890)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23071">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Gross Margin</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5,400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4,840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5,160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175293">
                <a:tc gridSpan="4">
                  <a:txBody>
                    <a:bodyPr/>
                    <a:lstStyle/>
                    <a:p>
                      <a:pPr marL="0" marR="0" algn="ctr">
                        <a:lnSpc>
                          <a:spcPct val="107000"/>
                        </a:lnSpc>
                        <a:spcBef>
                          <a:spcPts val="0"/>
                        </a:spcBef>
                        <a:spcAft>
                          <a:spcPts val="800"/>
                        </a:spcAft>
                      </a:pPr>
                      <a:r>
                        <a:rPr lang="en-US" sz="1000" b="1" dirty="0">
                          <a:solidFill>
                            <a:srgbClr val="FFFFFF"/>
                          </a:solidFill>
                          <a:effectLst/>
                          <a:latin typeface="+mn-lt"/>
                          <a:ea typeface="Calibri" panose="020F0502020204030204" pitchFamily="34" charset="0"/>
                          <a:cs typeface="Times New Roman" panose="02020603050405020304" pitchFamily="18" charset="0"/>
                        </a:rPr>
                        <a:t>Partial Balance Sheet</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45911"/>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6141">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FIFO</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LIFO</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Weighted Average</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223071">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Assets</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223071">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Cash</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xx</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xx</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xx</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223071">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Accounts Receivable</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xx</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xx</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xx</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223071">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Inventory</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3,000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2,440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2,760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r>
              <a:tr h="175293">
                <a:tc gridSpan="4">
                  <a:txBody>
                    <a:bodyPr/>
                    <a:lstStyle/>
                    <a:p>
                      <a:pPr marL="0" marR="0" algn="ctr">
                        <a:lnSpc>
                          <a:spcPct val="107000"/>
                        </a:lnSpc>
                        <a:spcBef>
                          <a:spcPts val="0"/>
                        </a:spcBef>
                        <a:spcAft>
                          <a:spcPts val="800"/>
                        </a:spcAft>
                      </a:pPr>
                      <a:r>
                        <a:rPr lang="en-US" sz="1000" b="1" dirty="0">
                          <a:solidFill>
                            <a:srgbClr val="FFFFFF"/>
                          </a:solidFill>
                          <a:effectLst/>
                          <a:latin typeface="+mn-lt"/>
                          <a:ea typeface="Calibri" panose="020F0502020204030204" pitchFamily="34" charset="0"/>
                          <a:cs typeface="Times New Roman" panose="02020603050405020304" pitchFamily="18" charset="0"/>
                        </a:rPr>
                        <a:t>Partial Statement of Cash Flows </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13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446141">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FIFO</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LIFO</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ctr">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Weighted Average</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223071">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Operating Activities</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223071">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Cash inflow from customers</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$15,050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$15,050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$15,050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223071">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Cash outflow for inventory</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(10,650)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(10,650)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marL="0" marR="0" algn="r">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(10,650)</a:t>
                      </a:r>
                      <a:endParaRPr lang="en-US" sz="1000" dirty="0">
                        <a:effectLst/>
                        <a:latin typeface="+mn-lt"/>
                        <a:ea typeface="Calibri" panose="020F0502020204030204" pitchFamily="34" charset="0"/>
                        <a:cs typeface="Times New Roman" panose="02020603050405020304" pitchFamily="18" charset="0"/>
                      </a:endParaRPr>
                    </a:p>
                  </a:txBody>
                  <a:tcPr marL="67015" marR="6701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4113866038"/>
      </p:ext>
    </p:extLst>
  </p:cSld>
  <p:clrMapOvr>
    <a:masterClrMapping/>
  </p:clrMapOvr>
  <p:transition xmlns:p14="http://schemas.microsoft.com/office/powerpoint/2010/mai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Inventory Cost Flow When Sales and Purchases Occur Intermittently</a:t>
            </a:r>
          </a:p>
        </p:txBody>
      </p:sp>
      <p:sp>
        <p:nvSpPr>
          <p:cNvPr id="2" name="Content Placeholder 1"/>
          <p:cNvSpPr>
            <a:spLocks noGrp="1"/>
          </p:cNvSpPr>
          <p:nvPr>
            <p:ph idx="1"/>
          </p:nvPr>
        </p:nvSpPr>
        <p:spPr/>
        <p:txBody>
          <a:bodyPr/>
          <a:lstStyle/>
          <a:p>
            <a:pPr marL="0" indent="0">
              <a:buNone/>
            </a:pPr>
            <a:endParaRPr lang="en-US" sz="2600" b="1" dirty="0" smtClean="0"/>
          </a:p>
          <a:p>
            <a:pPr marL="0" indent="0">
              <a:buNone/>
            </a:pPr>
            <a:r>
              <a:rPr lang="en-US" sz="2600" dirty="0" smtClean="0"/>
              <a:t>In </a:t>
            </a:r>
            <a:r>
              <a:rPr lang="en-US" sz="2600" dirty="0"/>
              <a:t>our previous examples, all purchases were made before any goods were sold. </a:t>
            </a:r>
            <a:r>
              <a:rPr lang="en-US" sz="2600" dirty="0" smtClean="0"/>
              <a:t>This </a:t>
            </a:r>
            <a:r>
              <a:rPr lang="en-US" sz="2600" dirty="0"/>
              <a:t>section addresses more realistic conditions when sales transactions occur intermittently with purchases.</a:t>
            </a:r>
            <a:r>
              <a:rPr lang="en-US" sz="2600" dirty="0">
                <a:solidFill>
                  <a:schemeClr val="bg1"/>
                </a:solidFill>
              </a:rPr>
              <a:t> </a:t>
            </a:r>
          </a:p>
          <a:p>
            <a:endParaRPr lang="en-US" dirty="0"/>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0D2C951F-3FAA-4AB4-8B25-FC1FFB0CF3E2}" type="slidenum">
              <a:rPr lang="en-US" smtClean="0">
                <a:solidFill>
                  <a:schemeClr val="bg1"/>
                </a:solidFill>
                <a:cs typeface="Arial" charset="0"/>
              </a:rPr>
              <a:pPr/>
              <a:t>21</a:t>
            </a:fld>
            <a:endParaRPr lang="en-US" dirty="0">
              <a:solidFill>
                <a:schemeClr val="bg1"/>
              </a:solidFill>
              <a:cs typeface="Arial" charset="0"/>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Never Stop Energy Bar</a:t>
            </a:r>
          </a:p>
        </p:txBody>
      </p:sp>
      <p:sp>
        <p:nvSpPr>
          <p:cNvPr id="3" name="Content Placeholder 2"/>
          <p:cNvSpPr>
            <a:spLocks noGrp="1"/>
          </p:cNvSpPr>
          <p:nvPr>
            <p:ph idx="1"/>
          </p:nvPr>
        </p:nvSpPr>
        <p:spPr/>
        <p:txBody>
          <a:bodyPr/>
          <a:lstStyle/>
          <a:p>
            <a:pPr marL="0" indent="0">
              <a:buNone/>
            </a:pPr>
            <a:r>
              <a:rPr lang="en-US" sz="2600" dirty="0"/>
              <a:t>This table shows beginning inventory, purchases, and sales transactions for Never Stop</a:t>
            </a:r>
            <a:r>
              <a:rPr lang="en-US" sz="2600" dirty="0" smtClean="0"/>
              <a:t>.</a:t>
            </a:r>
          </a:p>
          <a:p>
            <a:pPr marL="0" indent="0">
              <a:buNone/>
            </a:pPr>
            <a:endParaRPr lang="en-US" sz="2600" dirty="0"/>
          </a:p>
          <a:p>
            <a:pPr marL="0" indent="0">
              <a:buNone/>
            </a:pPr>
            <a:endParaRPr lang="en-US" sz="2600" dirty="0" smtClean="0"/>
          </a:p>
          <a:p>
            <a:pPr marL="0" indent="0">
              <a:buNone/>
            </a:pPr>
            <a:endParaRPr lang="en-US" sz="2600" dirty="0"/>
          </a:p>
          <a:p>
            <a:pPr marL="0" indent="0">
              <a:buNone/>
            </a:pPr>
            <a:endParaRPr lang="en-US" sz="2600" dirty="0" smtClean="0"/>
          </a:p>
          <a:p>
            <a:pPr marL="0" indent="0">
              <a:buNone/>
            </a:pPr>
            <a:endParaRPr lang="en-US" sz="2600" dirty="0"/>
          </a:p>
          <a:p>
            <a:pPr marL="0" indent="0">
              <a:buNone/>
            </a:pPr>
            <a:r>
              <a:rPr lang="en-US" sz="2600" dirty="0"/>
              <a:t>Let’s use FIFO to determine the cost of goods sold and inventory at the end of the year.</a:t>
            </a:r>
          </a:p>
          <a:p>
            <a:pPr marL="0" indent="0">
              <a:buNone/>
            </a:pPr>
            <a:endParaRPr lang="en-US" sz="2600" dirty="0"/>
          </a:p>
          <a:p>
            <a:endParaRPr lang="en-US" dirty="0"/>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0D2C951F-3FAA-4AB4-8B25-FC1FFB0CF3E2}" type="slidenum">
              <a:rPr lang="en-US" smtClean="0">
                <a:solidFill>
                  <a:schemeClr val="bg1"/>
                </a:solidFill>
                <a:cs typeface="Arial" charset="0"/>
              </a:rPr>
              <a:pPr/>
              <a:t>22</a:t>
            </a:fld>
            <a:endParaRPr lang="en-US" dirty="0">
              <a:solidFill>
                <a:schemeClr val="bg1"/>
              </a:solidFill>
              <a:cs typeface="Arial" charset="0"/>
            </a:endParaRPr>
          </a:p>
        </p:txBody>
      </p:sp>
      <p:graphicFrame>
        <p:nvGraphicFramePr>
          <p:cNvPr id="8" name="Object 5">
            <a:extLst>
              <a:ext uri="{FF2B5EF4-FFF2-40B4-BE49-F238E27FC236}">
                <a16:creationId xmlns:a16="http://schemas.microsoft.com/office/drawing/2014/main" xmlns="" id="{9F94184E-653E-44B6-9628-130020F43548}"/>
              </a:ext>
            </a:extLst>
          </p:cNvPr>
          <p:cNvGraphicFramePr>
            <a:graphicFrameLocks noChangeAspect="1"/>
          </p:cNvGraphicFramePr>
          <p:nvPr>
            <p:extLst>
              <p:ext uri="{D42A27DB-BD31-4B8C-83A1-F6EECF244321}">
                <p14:modId xmlns:p14="http://schemas.microsoft.com/office/powerpoint/2010/main" val="1928346103"/>
              </p:ext>
            </p:extLst>
          </p:nvPr>
        </p:nvGraphicFramePr>
        <p:xfrm>
          <a:off x="685800" y="2135188"/>
          <a:ext cx="7545388" cy="2782887"/>
        </p:xfrm>
        <a:graphic>
          <a:graphicData uri="http://schemas.openxmlformats.org/presentationml/2006/ole">
            <mc:AlternateContent xmlns:mc="http://schemas.openxmlformats.org/markup-compatibility/2006">
              <mc:Choice xmlns:v="urn:schemas-microsoft-com:vml" Requires="v">
                <p:oleObj spid="_x0000_s80175" name="Worksheet" r:id="rId5" imgW="4483100" imgH="1638300" progId="Excel.Sheet.8">
                  <p:embed/>
                </p:oleObj>
              </mc:Choice>
              <mc:Fallback>
                <p:oleObj name="Worksheet" r:id="rId5" imgW="4483100" imgH="1638300" progId="Excel.Sheet.8">
                  <p:embed/>
                  <p:pic>
                    <p:nvPicPr>
                      <p:cNvPr id="7173" name="Object 5"/>
                      <p:cNvPicPr>
                        <a:picLocks noChangeAspect="1" noChangeArrowheads="1"/>
                      </p:cNvPicPr>
                      <p:nvPr/>
                    </p:nvPicPr>
                    <p:blipFill>
                      <a:blip r:embed="rId6"/>
                      <a:srcRect/>
                      <a:stretch>
                        <a:fillRect/>
                      </a:stretch>
                    </p:blipFill>
                    <p:spPr bwMode="auto">
                      <a:xfrm>
                        <a:off x="685800" y="2135188"/>
                        <a:ext cx="7545388" cy="2782887"/>
                      </a:xfrm>
                      <a:prstGeom prst="rect">
                        <a:avLst/>
                      </a:prstGeom>
                      <a:noFill/>
                      <a:ln>
                        <a:noFill/>
                      </a:ln>
                      <a:effectLst/>
                      <a:extLst/>
                    </p:spPr>
                  </p:pic>
                </p:oleObj>
              </mc:Fallback>
            </mc:AlternateContent>
          </a:graphicData>
        </a:graphic>
      </p:graphicFrame>
    </p:spTree>
    <p:extLst>
      <p:ext uri="{BB962C8B-B14F-4D97-AF65-F5344CB8AC3E}">
        <p14:creationId xmlns:p14="http://schemas.microsoft.com/office/powerpoint/2010/main" val="221061984"/>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b="1" dirty="0">
                <a:solidFill>
                  <a:srgbClr val="C30C20"/>
                </a:solidFill>
              </a:rPr>
              <a:t>Exhibit 5.3: Inventory Balance and Cost of Goods Sold using FIFO Cost Flow Method</a:t>
            </a:r>
            <a:endParaRPr lang="en-US" b="1" dirty="0">
              <a:solidFill>
                <a:srgbClr val="C30C20"/>
              </a:solidFill>
              <a:ea typeface="Tahoma" panose="020B0604030504040204" pitchFamily="34" charset="0"/>
              <a:cs typeface="Tahoma" panose="020B0604030504040204" pitchFamily="34" charset="0"/>
            </a:endParaRPr>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0D2C951F-3FAA-4AB4-8B25-FC1FFB0CF3E2}" type="slidenum">
              <a:rPr lang="en-US" smtClean="0">
                <a:solidFill>
                  <a:schemeClr val="bg1"/>
                </a:solidFill>
                <a:cs typeface="Arial" charset="0"/>
              </a:rPr>
              <a:pPr/>
              <a:t>23</a:t>
            </a:fld>
            <a:endParaRPr lang="en-US" dirty="0">
              <a:solidFill>
                <a:schemeClr val="bg1"/>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9689717"/>
              </p:ext>
            </p:extLst>
          </p:nvPr>
        </p:nvGraphicFramePr>
        <p:xfrm>
          <a:off x="228600" y="1600200"/>
          <a:ext cx="8705171" cy="3913631"/>
        </p:xfrm>
        <a:graphic>
          <a:graphicData uri="http://schemas.openxmlformats.org/drawingml/2006/table">
            <a:tbl>
              <a:tblPr firstRow="1" firstCol="1" bandRow="1"/>
              <a:tblGrid>
                <a:gridCol w="924442"/>
                <a:gridCol w="2696292"/>
                <a:gridCol w="1375537"/>
                <a:gridCol w="356938"/>
                <a:gridCol w="843982"/>
                <a:gridCol w="382617"/>
                <a:gridCol w="1068245"/>
                <a:gridCol w="1057118"/>
              </a:tblGrid>
              <a:tr h="237331">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 </a:t>
                      </a:r>
                      <a:endParaRPr lang="en-US" sz="1500" dirty="0">
                        <a:effectLst/>
                        <a:latin typeface="+mn-lt"/>
                        <a:ea typeface="Calibri" panose="020F0502020204030204" pitchFamily="34" charset="0"/>
                        <a:cs typeface="Times New Roman" panose="02020603050405020304" pitchFamily="18" charset="0"/>
                      </a:endParaRP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 </a:t>
                      </a:r>
                      <a:endParaRPr lang="en-US" sz="1500" dirty="0">
                        <a:effectLst/>
                        <a:latin typeface="+mn-lt"/>
                        <a:ea typeface="Calibri" panose="020F0502020204030204" pitchFamily="34" charset="0"/>
                        <a:cs typeface="Times New Roman" panose="02020603050405020304" pitchFamily="18" charset="0"/>
                      </a:endParaRP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gridSpan="5">
                  <a:txBody>
                    <a:bodyPr/>
                    <a:lstStyle/>
                    <a:p>
                      <a:pPr marL="0" marR="0" algn="ctr">
                        <a:lnSpc>
                          <a:spcPct val="107000"/>
                        </a:lnSpc>
                        <a:spcBef>
                          <a:spcPts val="0"/>
                        </a:spcBef>
                        <a:spcAft>
                          <a:spcPts val="800"/>
                        </a:spcAft>
                      </a:pPr>
                      <a:r>
                        <a:rPr lang="en-US" sz="1500" b="1" u="sng" dirty="0">
                          <a:effectLst/>
                          <a:latin typeface="+mn-lt"/>
                          <a:ea typeface="Calibri" panose="020F0502020204030204" pitchFamily="34" charset="0"/>
                          <a:cs typeface="Times New Roman" panose="02020603050405020304" pitchFamily="18" charset="0"/>
                        </a:rPr>
                        <a:t>Inventory</a:t>
                      </a:r>
                      <a:endParaRPr lang="en-US" sz="1500" dirty="0">
                        <a:effectLst/>
                        <a:latin typeface="+mn-lt"/>
                        <a:ea typeface="Calibri" panose="020F0502020204030204" pitchFamily="34" charset="0"/>
                        <a:cs typeface="Times New Roman" panose="02020603050405020304" pitchFamily="18" charset="0"/>
                      </a:endParaRP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gn="ctr">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a:t>
                      </a:r>
                      <a:endParaRPr lang="en-US" sz="1500" dirty="0">
                        <a:effectLst/>
                        <a:latin typeface="+mn-lt"/>
                        <a:ea typeface="Calibri" panose="020F0502020204030204" pitchFamily="34" charset="0"/>
                        <a:cs typeface="Times New Roman" panose="02020603050405020304" pitchFamily="18" charset="0"/>
                      </a:endParaRP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237331">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Date</a:t>
                      </a:r>
                      <a:endParaRPr lang="en-US" sz="1500" dirty="0">
                        <a:effectLst/>
                        <a:latin typeface="+mn-lt"/>
                        <a:ea typeface="Calibri" panose="020F0502020204030204" pitchFamily="34" charset="0"/>
                        <a:cs typeface="Times New Roman" panose="02020603050405020304" pitchFamily="18" charset="0"/>
                      </a:endParaRP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gn="ctr">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Description</a:t>
                      </a:r>
                      <a:endParaRPr lang="en-US" sz="1500" dirty="0">
                        <a:effectLst/>
                        <a:latin typeface="+mn-lt"/>
                        <a:ea typeface="Calibri" panose="020F0502020204030204" pitchFamily="34" charset="0"/>
                        <a:cs typeface="Times New Roman" panose="02020603050405020304" pitchFamily="18" charset="0"/>
                      </a:endParaRP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Units</a:t>
                      </a:r>
                      <a:endParaRPr lang="en-US" sz="1500" dirty="0">
                        <a:effectLst/>
                        <a:latin typeface="+mn-lt"/>
                        <a:ea typeface="Calibri" panose="020F0502020204030204" pitchFamily="34" charset="0"/>
                        <a:cs typeface="Times New Roman" panose="02020603050405020304" pitchFamily="18" charset="0"/>
                      </a:endParaRP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 </a:t>
                      </a:r>
                      <a:endParaRPr lang="en-US" sz="1500" dirty="0">
                        <a:effectLst/>
                        <a:latin typeface="+mn-lt"/>
                        <a:ea typeface="Calibri" panose="020F0502020204030204" pitchFamily="34" charset="0"/>
                        <a:cs typeface="Times New Roman" panose="02020603050405020304" pitchFamily="18" charset="0"/>
                      </a:endParaRP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Cost</a:t>
                      </a:r>
                      <a:endParaRPr lang="en-US" sz="1500" dirty="0">
                        <a:effectLst/>
                        <a:latin typeface="+mn-lt"/>
                        <a:ea typeface="Calibri" panose="020F0502020204030204" pitchFamily="34" charset="0"/>
                        <a:cs typeface="Times New Roman" panose="02020603050405020304" pitchFamily="18" charset="0"/>
                      </a:endParaRP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 </a:t>
                      </a:r>
                      <a:endParaRPr lang="en-US" sz="1500" dirty="0">
                        <a:effectLst/>
                        <a:latin typeface="+mn-lt"/>
                        <a:ea typeface="Calibri" panose="020F0502020204030204" pitchFamily="34" charset="0"/>
                        <a:cs typeface="Times New Roman" panose="02020603050405020304" pitchFamily="18" charset="0"/>
                      </a:endParaRP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Total</a:t>
                      </a:r>
                      <a:endParaRPr lang="en-US" sz="1500" dirty="0">
                        <a:effectLst/>
                        <a:latin typeface="+mn-lt"/>
                        <a:ea typeface="Calibri" panose="020F0502020204030204" pitchFamily="34" charset="0"/>
                        <a:cs typeface="Times New Roman" panose="02020603050405020304" pitchFamily="18" charset="0"/>
                      </a:endParaRP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c>
                  <a:txBody>
                    <a:bodyPr/>
                    <a:lstStyle/>
                    <a:p>
                      <a:pPr marL="0" marR="0">
                        <a:lnSpc>
                          <a:spcPct val="107000"/>
                        </a:lnSpc>
                        <a:spcBef>
                          <a:spcPts val="0"/>
                        </a:spcBef>
                        <a:spcAft>
                          <a:spcPts val="800"/>
                        </a:spcAft>
                      </a:pPr>
                      <a:r>
                        <a:rPr lang="en-US" sz="1500" b="1" dirty="0">
                          <a:effectLst/>
                          <a:latin typeface="+mn-lt"/>
                          <a:ea typeface="Calibri" panose="020F0502020204030204" pitchFamily="34" charset="0"/>
                          <a:cs typeface="Times New Roman" panose="02020603050405020304" pitchFamily="18" charset="0"/>
                        </a:rPr>
                        <a:t> </a:t>
                      </a:r>
                      <a:endParaRPr lang="en-US" sz="1500" dirty="0">
                        <a:effectLst/>
                        <a:latin typeface="+mn-lt"/>
                        <a:ea typeface="Calibri" panose="020F0502020204030204" pitchFamily="34" charset="0"/>
                        <a:cs typeface="Times New Roman" panose="02020603050405020304" pitchFamily="18" charset="0"/>
                      </a:endParaRP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4C6E7"/>
                    </a:solidFill>
                  </a:tcPr>
                </a:tc>
              </a:tr>
              <a:tr h="237331">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Jan. 1</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Beginning Balance</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100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$20.00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$2,000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37331">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Feb. 14</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Purchase</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200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21.50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4,300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37331">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Apr. 5</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Sale of 220 units</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(100)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$20.00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(2,000)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37331">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(120)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21.50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(2,580)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$4,580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37331">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Inventory Balance after sale</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80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21.50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1,720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37331">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June 21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Purchase</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160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22.50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3,600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37331">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Aug 18</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Sale of 100 units</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(80)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21.50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(1,720)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37331">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22.50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(450)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2,170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37331">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Inventory balance after sale</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140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22.50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3,150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37331">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Sep. 2</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Purchase</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280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23.50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6,580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237331">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Nov. 10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Sale of 330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(140)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22.50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(3,150)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237331">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(190)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23.50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(4,465)</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7,615</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D9E2F3"/>
                    </a:solidFill>
                  </a:tcPr>
                </a:tc>
              </a:tr>
              <a:tr h="237331">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Ending Inventory Balance</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90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23.50</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$2,115</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28575" cap="flat" cmpd="sng" algn="ctr">
                      <a:solidFill>
                        <a:srgbClr val="000000"/>
                      </a:solidFill>
                      <a:prstDash val="solid"/>
                      <a:round/>
                      <a:headEnd type="none" w="med" len="med"/>
                      <a:tailEnd type="none" w="med" len="med"/>
                    </a:lnB>
                    <a:solidFill>
                      <a:srgbClr val="FFF2CC"/>
                    </a:solidFill>
                  </a:tcPr>
                </a:tc>
              </a:tr>
              <a:tr h="237331">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Total Cost of Goods Sold</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ct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 </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1500" dirty="0">
                          <a:effectLst/>
                          <a:latin typeface="+mn-lt"/>
                          <a:ea typeface="Calibri" panose="020F0502020204030204" pitchFamily="34" charset="0"/>
                          <a:cs typeface="Times New Roman" panose="02020603050405020304" pitchFamily="18" charset="0"/>
                        </a:rPr>
                        <a:t>$14,365</a:t>
                      </a:r>
                    </a:p>
                  </a:txBody>
                  <a:tcPr marL="92445" marR="924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2CC"/>
                    </a:solidFill>
                  </a:tcPr>
                </a:tc>
              </a:tr>
            </a:tbl>
          </a:graphicData>
        </a:graphic>
      </p:graphicFrame>
    </p:spTree>
    <p:extLst>
      <p:ext uri="{BB962C8B-B14F-4D97-AF65-F5344CB8AC3E}">
        <p14:creationId xmlns:p14="http://schemas.microsoft.com/office/powerpoint/2010/main" val="3414478786"/>
      </p:ext>
    </p:extLst>
  </p:cSld>
  <p:clrMapOvr>
    <a:masterClrMapping/>
  </p:clrMapOvr>
  <p:transition xmlns:p14="http://schemas.microsoft.com/office/powerpoint/2010/mai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Never Stop Energy Bar: </a:t>
            </a:r>
            <a:r>
              <a:rPr lang="en-US" sz="4000" b="1" dirty="0" smtClean="0">
                <a:solidFill>
                  <a:srgbClr val="C30C20"/>
                </a:solidFill>
                <a:ea typeface="Tahoma" panose="020B0604030504040204" pitchFamily="34" charset="0"/>
                <a:cs typeface="Tahoma" panose="020B0604030504040204" pitchFamily="34" charset="0"/>
              </a:rPr>
              <a:t>                   First</a:t>
            </a:r>
            <a:r>
              <a:rPr lang="en-US" sz="4000" b="1" dirty="0">
                <a:solidFill>
                  <a:srgbClr val="C30C20"/>
                </a:solidFill>
                <a:ea typeface="Tahoma" panose="020B0604030504040204" pitchFamily="34" charset="0"/>
                <a:cs typeface="Tahoma" panose="020B0604030504040204" pitchFamily="34" charset="0"/>
              </a:rPr>
              <a:t>-in, First-out</a:t>
            </a:r>
          </a:p>
        </p:txBody>
      </p:sp>
      <p:sp>
        <p:nvSpPr>
          <p:cNvPr id="52226"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9584D193-647C-42B6-B93A-71702CBDAB2E}" type="slidenum">
              <a:rPr lang="en-US" smtClean="0">
                <a:solidFill>
                  <a:schemeClr val="bg1"/>
                </a:solidFill>
                <a:cs typeface="Arial" charset="0"/>
              </a:rPr>
              <a:pPr/>
              <a:t>24</a:t>
            </a:fld>
            <a:endParaRPr lang="en-US" dirty="0">
              <a:solidFill>
                <a:schemeClr val="bg1"/>
              </a:solidFill>
              <a:cs typeface="Arial" charset="0"/>
            </a:endParaRPr>
          </a:p>
        </p:txBody>
      </p:sp>
      <p:graphicFrame>
        <p:nvGraphicFramePr>
          <p:cNvPr id="7" name="Object 9">
            <a:extLst>
              <a:ext uri="{FF2B5EF4-FFF2-40B4-BE49-F238E27FC236}">
                <a16:creationId xmlns:a16="http://schemas.microsoft.com/office/drawing/2014/main" xmlns="" id="{7294C40D-32DF-463B-816D-8A01F1BBD2F6}"/>
              </a:ext>
            </a:extLst>
          </p:cNvPr>
          <p:cNvGraphicFramePr>
            <a:graphicFrameLocks noChangeAspect="1"/>
          </p:cNvGraphicFramePr>
          <p:nvPr>
            <p:extLst>
              <p:ext uri="{D42A27DB-BD31-4B8C-83A1-F6EECF244321}">
                <p14:modId xmlns:p14="http://schemas.microsoft.com/office/powerpoint/2010/main" val="789988201"/>
              </p:ext>
            </p:extLst>
          </p:nvPr>
        </p:nvGraphicFramePr>
        <p:xfrm>
          <a:off x="150813" y="1641475"/>
          <a:ext cx="9048750" cy="1603375"/>
        </p:xfrm>
        <a:graphic>
          <a:graphicData uri="http://schemas.openxmlformats.org/presentationml/2006/ole">
            <mc:AlternateContent xmlns:mc="http://schemas.openxmlformats.org/markup-compatibility/2006">
              <mc:Choice xmlns:v="urn:schemas-microsoft-com:vml" Requires="v">
                <p:oleObj spid="_x0000_s82513" name="Worksheet" r:id="rId5" imgW="4559300" imgH="787400" progId="Excel.Sheet.8">
                  <p:embed/>
                </p:oleObj>
              </mc:Choice>
              <mc:Fallback>
                <p:oleObj name="Worksheet" r:id="rId5" imgW="4559300" imgH="787400" progId="Excel.Sheet.8">
                  <p:embed/>
                  <p:pic>
                    <p:nvPicPr>
                      <p:cNvPr id="8201" name="Object 9"/>
                      <p:cNvPicPr>
                        <a:picLocks noChangeAspect="1" noChangeArrowheads="1"/>
                      </p:cNvPicPr>
                      <p:nvPr/>
                    </p:nvPicPr>
                    <p:blipFill>
                      <a:blip r:embed="rId6"/>
                      <a:srcRect/>
                      <a:stretch>
                        <a:fillRect/>
                      </a:stretch>
                    </p:blipFill>
                    <p:spPr bwMode="auto">
                      <a:xfrm>
                        <a:off x="150813" y="1641475"/>
                        <a:ext cx="9048750" cy="1603375"/>
                      </a:xfrm>
                      <a:prstGeom prst="rect">
                        <a:avLst/>
                      </a:prstGeom>
                      <a:noFill/>
                      <a:ln>
                        <a:noFill/>
                      </a:ln>
                      <a:effectLst/>
                      <a:extLst/>
                    </p:spPr>
                  </p:pic>
                </p:oleObj>
              </mc:Fallback>
            </mc:AlternateContent>
          </a:graphicData>
        </a:graphic>
      </p:graphicFrame>
      <p:graphicFrame>
        <p:nvGraphicFramePr>
          <p:cNvPr id="9" name="Object 8">
            <a:extLst>
              <a:ext uri="{FF2B5EF4-FFF2-40B4-BE49-F238E27FC236}">
                <a16:creationId xmlns:a16="http://schemas.microsoft.com/office/drawing/2014/main" xmlns="" id="{E16A69B1-EE62-48D5-A4B1-F4B1E824D21E}"/>
              </a:ext>
            </a:extLst>
          </p:cNvPr>
          <p:cNvGraphicFramePr>
            <a:graphicFrameLocks noChangeAspect="1"/>
          </p:cNvGraphicFramePr>
          <p:nvPr>
            <p:extLst>
              <p:ext uri="{D42A27DB-BD31-4B8C-83A1-F6EECF244321}">
                <p14:modId xmlns:p14="http://schemas.microsoft.com/office/powerpoint/2010/main" val="2376273914"/>
              </p:ext>
            </p:extLst>
          </p:nvPr>
        </p:nvGraphicFramePr>
        <p:xfrm>
          <a:off x="1860550" y="3498850"/>
          <a:ext cx="5497513" cy="1906588"/>
        </p:xfrm>
        <a:graphic>
          <a:graphicData uri="http://schemas.openxmlformats.org/presentationml/2006/ole">
            <mc:AlternateContent xmlns:mc="http://schemas.openxmlformats.org/markup-compatibility/2006">
              <mc:Choice xmlns:v="urn:schemas-microsoft-com:vml" Requires="v">
                <p:oleObj spid="_x0000_s82514" name="Worksheet" r:id="rId8" imgW="2400300" imgH="825500" progId="Excel.Sheet.8">
                  <p:embed/>
                </p:oleObj>
              </mc:Choice>
              <mc:Fallback>
                <p:oleObj name="Worksheet" r:id="rId8" imgW="2400300" imgH="825500" progId="Excel.Sheet.8">
                  <p:embed/>
                  <p:pic>
                    <p:nvPicPr>
                      <p:cNvPr id="649219" name="Object 8"/>
                      <p:cNvPicPr>
                        <a:picLocks noChangeAspect="1" noChangeArrowheads="1"/>
                      </p:cNvPicPr>
                      <p:nvPr/>
                    </p:nvPicPr>
                    <p:blipFill>
                      <a:blip r:embed="rId9"/>
                      <a:srcRect/>
                      <a:stretch>
                        <a:fillRect/>
                      </a:stretch>
                    </p:blipFill>
                    <p:spPr bwMode="auto">
                      <a:xfrm>
                        <a:off x="1860550" y="3498850"/>
                        <a:ext cx="5497513" cy="190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5014206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Weighted Average and LIFO </a:t>
            </a:r>
            <a:r>
              <a:rPr lang="en-US" sz="4000" b="1" dirty="0" smtClean="0">
                <a:solidFill>
                  <a:srgbClr val="C30C20"/>
                </a:solidFill>
                <a:ea typeface="Tahoma" panose="020B0604030504040204" pitchFamily="34" charset="0"/>
                <a:cs typeface="Tahoma" panose="020B0604030504040204" pitchFamily="34" charset="0"/>
              </a:rPr>
              <a:t>           Cost </a:t>
            </a:r>
            <a:r>
              <a:rPr lang="en-US" sz="4000" b="1" dirty="0">
                <a:solidFill>
                  <a:srgbClr val="C30C20"/>
                </a:solidFill>
                <a:ea typeface="Tahoma" panose="020B0604030504040204" pitchFamily="34" charset="0"/>
                <a:cs typeface="Tahoma" panose="020B0604030504040204" pitchFamily="34" charset="0"/>
              </a:rPr>
              <a:t>Flows</a:t>
            </a:r>
            <a:endParaRPr lang="en-US" sz="4000" b="1" i="1" dirty="0">
              <a:solidFill>
                <a:srgbClr val="C30C20"/>
              </a:solidFill>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pPr marL="0" indent="0">
              <a:buNone/>
            </a:pPr>
            <a:endParaRPr lang="en-US" sz="2600" dirty="0" smtClean="0"/>
          </a:p>
          <a:p>
            <a:pPr marL="0" indent="0">
              <a:buNone/>
            </a:pPr>
            <a:r>
              <a:rPr lang="en-US" sz="2600" dirty="0" smtClean="0"/>
              <a:t>When </a:t>
            </a:r>
            <a:r>
              <a:rPr lang="en-US" sz="2600" dirty="0"/>
              <a:t>maintaining perpetual inventory records, using the weighted average or LIFO cost flow methods leads to timing difficulties</a:t>
            </a:r>
            <a:r>
              <a:rPr lang="en-US" sz="2600" dirty="0" smtClean="0"/>
              <a:t>.</a:t>
            </a:r>
          </a:p>
          <a:p>
            <a:pPr marL="0" indent="0">
              <a:buNone/>
            </a:pPr>
            <a:r>
              <a:rPr lang="en-US" sz="2600" dirty="0"/>
              <a:t>Further discussion of these methods is beyond the scope of this text.</a:t>
            </a:r>
          </a:p>
          <a:p>
            <a:pPr marL="0" indent="0">
              <a:buNone/>
            </a:pPr>
            <a:endParaRPr lang="en-US" sz="2600" dirty="0"/>
          </a:p>
          <a:p>
            <a:endParaRPr lang="en-US" dirty="0"/>
          </a:p>
        </p:txBody>
      </p:sp>
      <p:sp>
        <p:nvSpPr>
          <p:cNvPr id="57346"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0CA18433-FF08-403A-B9D2-9EBC772413E5}" type="slidenum">
              <a:rPr lang="en-US" smtClean="0">
                <a:solidFill>
                  <a:schemeClr val="bg1"/>
                </a:solidFill>
                <a:cs typeface="Arial" charset="0"/>
              </a:rPr>
              <a:pPr/>
              <a:t>25</a:t>
            </a:fld>
            <a:endParaRPr lang="en-US" dirty="0">
              <a:solidFill>
                <a:schemeClr val="bg1"/>
              </a:solidFill>
              <a:cs typeface="Arial" charset="0"/>
            </a:endParaRPr>
          </a:p>
        </p:txBody>
      </p:sp>
    </p:spTree>
    <p:extLst>
      <p:ext uri="{BB962C8B-B14F-4D97-AF65-F5344CB8AC3E}">
        <p14:creationId xmlns:p14="http://schemas.microsoft.com/office/powerpoint/2010/main" val="2050464267"/>
      </p:ext>
    </p:extLst>
  </p:cSld>
  <p:clrMapOvr>
    <a:masterClrMapping/>
  </p:clrMapOvr>
  <p:transition xmlns:p14="http://schemas.microsoft.com/office/powerpoint/2010/mai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5-2: Apply the lower-of-cost-or-market rule to inventory valuation.</a:t>
            </a:r>
            <a:br>
              <a:rPr lang="en-US" dirty="0"/>
            </a:br>
            <a:endParaRPr lang="en-US" dirty="0"/>
          </a:p>
        </p:txBody>
      </p:sp>
      <p:sp>
        <p:nvSpPr>
          <p:cNvPr id="17410" name="Slide Number Placeholder 2"/>
          <p:cNvSpPr>
            <a:spLocks noGrp="1"/>
          </p:cNvSpPr>
          <p:nvPr>
            <p:ph type="sldNum" sz="quarter" idx="11"/>
          </p:nvPr>
        </p:nvSpPr>
        <p:spPr>
          <a:xfrm>
            <a:off x="8153400" y="6400800"/>
            <a:ext cx="838200" cy="381000"/>
          </a:xfrm>
          <a:noFill/>
        </p:spPr>
        <p:txBody>
          <a:bodyPr/>
          <a:lstStyle/>
          <a:p>
            <a:r>
              <a:rPr lang="en-US" dirty="0">
                <a:solidFill>
                  <a:schemeClr val="bg1"/>
                </a:solidFill>
                <a:cs typeface="Arial" charset="0"/>
              </a:rPr>
              <a:t>5-</a:t>
            </a:r>
            <a:fld id="{8E04DE85-5BF3-4C03-A70B-7F1A18BE4AC7}" type="slidenum">
              <a:rPr lang="en-US" smtClean="0">
                <a:solidFill>
                  <a:schemeClr val="bg1"/>
                </a:solidFill>
                <a:cs typeface="Arial" charset="0"/>
              </a:rPr>
              <a:pPr/>
              <a:t>26</a:t>
            </a:fld>
            <a:endParaRPr lang="en-US" dirty="0">
              <a:solidFill>
                <a:schemeClr val="bg1"/>
              </a:solidFill>
              <a:cs typeface="Arial" charset="0"/>
            </a:endParaRPr>
          </a:p>
        </p:txBody>
      </p:sp>
    </p:spTree>
    <p:extLst>
      <p:ext uri="{BB962C8B-B14F-4D97-AF65-F5344CB8AC3E}">
        <p14:creationId xmlns:p14="http://schemas.microsoft.com/office/powerpoint/2010/main" val="408518735"/>
      </p:ext>
    </p:extLst>
  </p:cSld>
  <p:clrMapOvr>
    <a:masterClrMapping/>
  </p:clrMapOvr>
  <p:transition xmlns:p14="http://schemas.microsoft.com/office/powerpoint/2010/mai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r>
              <a:rPr lang="en-US" sz="4000" b="1" dirty="0"/>
              <a:t>Lower of Cost or Market (LCM)</a:t>
            </a:r>
            <a:endParaRPr lang="en-US" sz="4000" b="1" i="1" dirty="0">
              <a:latin typeface="Tahoma" panose="020B0604030504040204" pitchFamily="34" charset="0"/>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sz="2600" dirty="0">
                <a:ea typeface="Tahoma" panose="020B0604030504040204" pitchFamily="34" charset="0"/>
                <a:cs typeface="Tahoma" panose="020B0604030504040204" pitchFamily="34" charset="0"/>
              </a:rPr>
              <a:t>Inventory must be reported at the </a:t>
            </a:r>
            <a:r>
              <a:rPr lang="en-US" sz="2600" b="1" dirty="0">
                <a:solidFill>
                  <a:schemeClr val="bg2"/>
                </a:solidFill>
                <a:ea typeface="Tahoma" panose="020B0604030504040204" pitchFamily="34" charset="0"/>
                <a:cs typeface="Tahoma" panose="020B0604030504040204" pitchFamily="34" charset="0"/>
              </a:rPr>
              <a:t>lower</a:t>
            </a:r>
            <a:r>
              <a:rPr lang="en-US" sz="2600" dirty="0">
                <a:ea typeface="Tahoma" panose="020B0604030504040204" pitchFamily="34" charset="0"/>
                <a:cs typeface="Tahoma" panose="020B0604030504040204" pitchFamily="34" charset="0"/>
              </a:rPr>
              <a:t> of cost or </a:t>
            </a:r>
            <a:r>
              <a:rPr lang="en-US" sz="2600" dirty="0" smtClean="0">
                <a:ea typeface="Tahoma" panose="020B0604030504040204" pitchFamily="34" charset="0"/>
                <a:cs typeface="Tahoma" panose="020B0604030504040204" pitchFamily="34" charset="0"/>
              </a:rPr>
              <a:t>market.</a:t>
            </a:r>
          </a:p>
          <a:p>
            <a:r>
              <a:rPr lang="en-US" sz="2600" dirty="0">
                <a:ea typeface="Tahoma" panose="020B0604030504040204" pitchFamily="34" charset="0"/>
                <a:cs typeface="Tahoma" panose="020B0604030504040204" pitchFamily="34" charset="0"/>
              </a:rPr>
              <a:t>Market is defined as the current </a:t>
            </a:r>
            <a:r>
              <a:rPr lang="en-US" sz="2600" b="1" dirty="0">
                <a:solidFill>
                  <a:schemeClr val="bg2"/>
                </a:solidFill>
                <a:ea typeface="Tahoma" panose="020B0604030504040204" pitchFamily="34" charset="0"/>
                <a:cs typeface="Tahoma" panose="020B0604030504040204" pitchFamily="34" charset="0"/>
              </a:rPr>
              <a:t>replacement cost </a:t>
            </a:r>
            <a:r>
              <a:rPr lang="en-US" sz="2600" dirty="0">
                <a:ea typeface="Tahoma" panose="020B0604030504040204" pitchFamily="34" charset="0"/>
                <a:cs typeface="Tahoma" panose="020B0604030504040204" pitchFamily="34" charset="0"/>
              </a:rPr>
              <a:t>(not sales price) and is consistent </a:t>
            </a:r>
            <a:r>
              <a:rPr lang="en-US" sz="2600" dirty="0" smtClean="0">
                <a:ea typeface="Tahoma" panose="020B0604030504040204" pitchFamily="34" charset="0"/>
                <a:cs typeface="Tahoma" panose="020B0604030504040204" pitchFamily="34" charset="0"/>
              </a:rPr>
              <a:t>with the </a:t>
            </a:r>
            <a:r>
              <a:rPr lang="en-US" sz="2600" dirty="0">
                <a:ea typeface="Tahoma" panose="020B0604030504040204" pitchFamily="34" charset="0"/>
                <a:cs typeface="Tahoma" panose="020B0604030504040204" pitchFamily="34" charset="0"/>
              </a:rPr>
              <a:t>conservatism principle.</a:t>
            </a:r>
          </a:p>
          <a:p>
            <a:pPr marL="457200" indent="-457200" eaLnBrk="0" hangingPunct="0">
              <a:defRPr/>
            </a:pPr>
            <a:r>
              <a:rPr lang="en-US" sz="2600" b="1" dirty="0">
                <a:solidFill>
                  <a:srgbClr val="C30C20"/>
                </a:solidFill>
                <a:ea typeface="Tahoma" panose="020B0604030504040204" pitchFamily="34" charset="0"/>
                <a:cs typeface="Tahoma" panose="020B0604030504040204" pitchFamily="34" charset="0"/>
              </a:rPr>
              <a:t>LCM is applied </a:t>
            </a:r>
            <a:r>
              <a:rPr lang="en-US" sz="2600" b="1" dirty="0" smtClean="0">
                <a:solidFill>
                  <a:srgbClr val="C30C20"/>
                </a:solidFill>
                <a:ea typeface="Tahoma" panose="020B0604030504040204" pitchFamily="34" charset="0"/>
                <a:cs typeface="Tahoma" panose="020B0604030504040204" pitchFamily="34" charset="0"/>
              </a:rPr>
              <a:t>in three </a:t>
            </a:r>
            <a:r>
              <a:rPr lang="en-US" sz="2600" b="1" dirty="0">
                <a:solidFill>
                  <a:srgbClr val="C30C20"/>
                </a:solidFill>
                <a:ea typeface="Tahoma" panose="020B0604030504040204" pitchFamily="34" charset="0"/>
                <a:cs typeface="Tahoma" panose="020B0604030504040204" pitchFamily="34" charset="0"/>
              </a:rPr>
              <a:t>ways</a:t>
            </a:r>
            <a:r>
              <a:rPr lang="en-US" sz="2600" b="1" dirty="0" smtClean="0">
                <a:solidFill>
                  <a:srgbClr val="C30C20"/>
                </a:solidFill>
                <a:ea typeface="Tahoma" panose="020B0604030504040204" pitchFamily="34" charset="0"/>
                <a:cs typeface="Tahoma" panose="020B0604030504040204" pitchFamily="34" charset="0"/>
              </a:rPr>
              <a:t>:</a:t>
            </a:r>
          </a:p>
          <a:p>
            <a:pPr lvl="1">
              <a:buClr>
                <a:srgbClr val="000000"/>
              </a:buClr>
            </a:pPr>
            <a:r>
              <a:rPr lang="en-US" sz="2600" dirty="0">
                <a:ea typeface="Tahoma" panose="020B0604030504040204" pitchFamily="34" charset="0"/>
                <a:cs typeface="Tahoma" panose="020B0604030504040204" pitchFamily="34" charset="0"/>
              </a:rPr>
              <a:t>separately to each individual </a:t>
            </a:r>
            <a:r>
              <a:rPr lang="en-US" sz="2600" dirty="0" smtClean="0">
                <a:ea typeface="Tahoma" panose="020B0604030504040204" pitchFamily="34" charset="0"/>
                <a:cs typeface="Tahoma" panose="020B0604030504040204" pitchFamily="34" charset="0"/>
              </a:rPr>
              <a:t>item</a:t>
            </a:r>
            <a:endParaRPr lang="en-US" sz="2600" dirty="0">
              <a:ea typeface="Tahoma" panose="020B0604030504040204" pitchFamily="34" charset="0"/>
              <a:cs typeface="Tahoma" panose="020B0604030504040204" pitchFamily="34" charset="0"/>
            </a:endParaRPr>
          </a:p>
          <a:p>
            <a:pPr lvl="1">
              <a:buClr>
                <a:srgbClr val="000000"/>
              </a:buClr>
            </a:pPr>
            <a:r>
              <a:rPr lang="en-US" sz="2600" dirty="0">
                <a:ea typeface="Tahoma" panose="020B0604030504040204" pitchFamily="34" charset="0"/>
                <a:cs typeface="Tahoma" panose="020B0604030504040204" pitchFamily="34" charset="0"/>
              </a:rPr>
              <a:t>to major classes or categories of </a:t>
            </a:r>
            <a:r>
              <a:rPr lang="en-US" sz="2600" dirty="0" smtClean="0">
                <a:ea typeface="Tahoma" panose="020B0604030504040204" pitchFamily="34" charset="0"/>
                <a:cs typeface="Tahoma" panose="020B0604030504040204" pitchFamily="34" charset="0"/>
              </a:rPr>
              <a:t>assets</a:t>
            </a:r>
          </a:p>
          <a:p>
            <a:pPr lvl="1">
              <a:buClr>
                <a:srgbClr val="000000"/>
              </a:buClr>
            </a:pPr>
            <a:r>
              <a:rPr lang="en-US" sz="2600" dirty="0">
                <a:ea typeface="Tahoma" panose="020B0604030504040204" pitchFamily="34" charset="0"/>
                <a:cs typeface="Tahoma" panose="020B0604030504040204" pitchFamily="34" charset="0"/>
              </a:rPr>
              <a:t>to the whole </a:t>
            </a:r>
            <a:r>
              <a:rPr lang="en-US" sz="2600" dirty="0" smtClean="0">
                <a:ea typeface="Tahoma" panose="020B0604030504040204" pitchFamily="34" charset="0"/>
                <a:cs typeface="Tahoma" panose="020B0604030504040204" pitchFamily="34" charset="0"/>
              </a:rPr>
              <a:t>inventory</a:t>
            </a:r>
            <a:endParaRPr lang="en-US" sz="2600" dirty="0">
              <a:ea typeface="Tahoma" panose="020B0604030504040204" pitchFamily="34" charset="0"/>
              <a:cs typeface="Tahoma" panose="020B0604030504040204" pitchFamily="34" charset="0"/>
            </a:endParaRPr>
          </a:p>
          <a:p>
            <a:pPr marL="0" indent="0">
              <a:buNone/>
            </a:pPr>
            <a:endParaRPr lang="en-US" dirty="0"/>
          </a:p>
        </p:txBody>
      </p:sp>
      <p:sp>
        <p:nvSpPr>
          <p:cNvPr id="57346"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0CA18433-FF08-403A-B9D2-9EBC772413E5}" type="slidenum">
              <a:rPr lang="en-US" smtClean="0">
                <a:solidFill>
                  <a:schemeClr val="bg1"/>
                </a:solidFill>
                <a:cs typeface="Arial" charset="0"/>
              </a:rPr>
              <a:pPr/>
              <a:t>27</a:t>
            </a:fld>
            <a:endParaRPr lang="en-US" dirty="0">
              <a:solidFill>
                <a:schemeClr val="bg1"/>
              </a:solidFill>
              <a:cs typeface="Arial" charset="0"/>
            </a:endParaRPr>
          </a:p>
        </p:txBody>
      </p:sp>
    </p:spTree>
    <p:extLst>
      <p:ext uri="{BB962C8B-B14F-4D97-AF65-F5344CB8AC3E}">
        <p14:creationId xmlns:p14="http://schemas.microsoft.com/office/powerpoint/2010/main" val="189590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Lower of Cost or Market (LCM) </a:t>
            </a:r>
            <a:r>
              <a:rPr lang="en-US" sz="4000" b="1" dirty="0" smtClean="0">
                <a:solidFill>
                  <a:srgbClr val="C30C20"/>
                </a:solidFill>
                <a:ea typeface="Tahoma" panose="020B0604030504040204" pitchFamily="34" charset="0"/>
                <a:cs typeface="Tahoma" panose="020B0604030504040204" pitchFamily="34" charset="0"/>
              </a:rPr>
              <a:t>(Concluded</a:t>
            </a:r>
            <a:r>
              <a:rPr lang="en-US" sz="4000" b="1" dirty="0">
                <a:solidFill>
                  <a:srgbClr val="C30C20"/>
                </a:solidFill>
                <a:ea typeface="Tahoma" panose="020B0604030504040204" pitchFamily="34" charset="0"/>
                <a:cs typeface="Tahoma" panose="020B0604030504040204" pitchFamily="34" charset="0"/>
              </a:rPr>
              <a:t>)</a:t>
            </a:r>
          </a:p>
        </p:txBody>
      </p:sp>
      <p:sp>
        <p:nvSpPr>
          <p:cNvPr id="3" name="Content Placeholder 2"/>
          <p:cNvSpPr>
            <a:spLocks noGrp="1"/>
          </p:cNvSpPr>
          <p:nvPr>
            <p:ph idx="1"/>
          </p:nvPr>
        </p:nvSpPr>
        <p:spPr/>
        <p:txBody>
          <a:bodyPr/>
          <a:lstStyle/>
          <a:p>
            <a:pPr marL="0" indent="0">
              <a:buNone/>
            </a:pPr>
            <a:endParaRPr lang="en-US" dirty="0" smtClean="0">
              <a:solidFill>
                <a:srgbClr val="000099"/>
              </a:solidFill>
              <a:latin typeface="Tahoma" panose="020B0604030504040204" pitchFamily="34" charset="0"/>
              <a:ea typeface="Tahoma" panose="020B0604030504040204" pitchFamily="34" charset="0"/>
              <a:cs typeface="Tahoma" panose="020B0604030504040204" pitchFamily="34" charset="0"/>
            </a:endParaRPr>
          </a:p>
          <a:p>
            <a:pPr marL="0" indent="0">
              <a:buNone/>
            </a:pPr>
            <a:r>
              <a:rPr lang="en-US" sz="2600" dirty="0" smtClean="0">
                <a:ea typeface="Tahoma" panose="020B0604030504040204" pitchFamily="34" charset="0"/>
                <a:cs typeface="Tahoma" panose="020B0604030504040204" pitchFamily="34" charset="0"/>
              </a:rPr>
              <a:t>To </a:t>
            </a:r>
            <a:r>
              <a:rPr lang="en-US" sz="2600" dirty="0">
                <a:ea typeface="Tahoma" panose="020B0604030504040204" pitchFamily="34" charset="0"/>
                <a:cs typeface="Tahoma" panose="020B0604030504040204" pitchFamily="34" charset="0"/>
              </a:rPr>
              <a:t>illustrate lower of cost or market, assume The Mountain Bike Company has in ending inventory 100 </a:t>
            </a:r>
            <a:r>
              <a:rPr lang="en-US" sz="2600" dirty="0" smtClean="0">
                <a:ea typeface="Tahoma" panose="020B0604030504040204" pitchFamily="34" charset="0"/>
                <a:cs typeface="Tahoma" panose="020B0604030504040204" pitchFamily="34" charset="0"/>
              </a:rPr>
              <a:t>T-</a:t>
            </a:r>
            <a:r>
              <a:rPr lang="en-US" sz="2600" dirty="0">
                <a:ea typeface="Tahoma" panose="020B0604030504040204" pitchFamily="34" charset="0"/>
                <a:cs typeface="Tahoma" panose="020B0604030504040204" pitchFamily="34" charset="0"/>
              </a:rPr>
              <a:t>shirts purchased at a cost of $14 each.</a:t>
            </a:r>
            <a:r>
              <a:rPr lang="en-US" sz="2600" dirty="0">
                <a:solidFill>
                  <a:srgbClr val="000099"/>
                </a:solidFill>
                <a:ea typeface="Tahoma" panose="020B0604030504040204" pitchFamily="34" charset="0"/>
                <a:cs typeface="Tahoma" panose="020B0604030504040204" pitchFamily="34" charset="0"/>
              </a:rPr>
              <a:t> </a:t>
            </a:r>
            <a:endParaRPr lang="en-US" sz="2600" b="1" dirty="0">
              <a:solidFill>
                <a:schemeClr val="accent1">
                  <a:lumMod val="50000"/>
                </a:schemeClr>
              </a:solidFill>
              <a:cs typeface="Arial" charset="0"/>
            </a:endParaRPr>
          </a:p>
          <a:p>
            <a:endParaRPr lang="en-US" dirty="0"/>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0D2C951F-3FAA-4AB4-8B25-FC1FFB0CF3E2}" type="slidenum">
              <a:rPr lang="en-US" smtClean="0">
                <a:solidFill>
                  <a:schemeClr val="bg1"/>
                </a:solidFill>
                <a:cs typeface="Arial" charset="0"/>
              </a:rPr>
              <a:pPr/>
              <a:t>28</a:t>
            </a:fld>
            <a:endParaRPr lang="en-US" dirty="0">
              <a:solidFill>
                <a:schemeClr val="bg1"/>
              </a:solidFill>
              <a:cs typeface="Arial" charset="0"/>
            </a:endParaRPr>
          </a:p>
        </p:txBody>
      </p:sp>
      <p:graphicFrame>
        <p:nvGraphicFramePr>
          <p:cNvPr id="2" name="Table 1">
            <a:extLst>
              <a:ext uri="{FF2B5EF4-FFF2-40B4-BE49-F238E27FC236}">
                <a16:creationId xmlns:a16="http://schemas.microsoft.com/office/drawing/2014/main" xmlns="" id="{4002A913-D41C-4BAD-82FB-A9A1ED005FFA}"/>
              </a:ext>
            </a:extLst>
          </p:cNvPr>
          <p:cNvGraphicFramePr>
            <a:graphicFrameLocks noGrp="1"/>
          </p:cNvGraphicFramePr>
          <p:nvPr>
            <p:extLst>
              <p:ext uri="{D42A27DB-BD31-4B8C-83A1-F6EECF244321}">
                <p14:modId xmlns:p14="http://schemas.microsoft.com/office/powerpoint/2010/main" val="1881826835"/>
              </p:ext>
            </p:extLst>
          </p:nvPr>
        </p:nvGraphicFramePr>
        <p:xfrm>
          <a:off x="685800" y="3429000"/>
          <a:ext cx="7620000" cy="1371600"/>
        </p:xfrm>
        <a:graphic>
          <a:graphicData uri="http://schemas.openxmlformats.org/drawingml/2006/table">
            <a:tbl>
              <a:tblPr firstRow="1" bandRow="1">
                <a:tableStyleId>{5C22544A-7EE6-4342-B048-85BDC9FD1C3A}</a:tableStyleId>
              </a:tblPr>
              <a:tblGrid>
                <a:gridCol w="1905000">
                  <a:extLst>
                    <a:ext uri="{9D8B030D-6E8A-4147-A177-3AD203B41FA5}">
                      <a16:colId xmlns:a16="http://schemas.microsoft.com/office/drawing/2014/main" xmlns="" val="4078818272"/>
                    </a:ext>
                  </a:extLst>
                </a:gridCol>
                <a:gridCol w="1905000">
                  <a:extLst>
                    <a:ext uri="{9D8B030D-6E8A-4147-A177-3AD203B41FA5}">
                      <a16:colId xmlns:a16="http://schemas.microsoft.com/office/drawing/2014/main" xmlns="" val="1670197123"/>
                    </a:ext>
                  </a:extLst>
                </a:gridCol>
                <a:gridCol w="1905000">
                  <a:extLst>
                    <a:ext uri="{9D8B030D-6E8A-4147-A177-3AD203B41FA5}">
                      <a16:colId xmlns:a16="http://schemas.microsoft.com/office/drawing/2014/main" xmlns="" val="3048232707"/>
                    </a:ext>
                  </a:extLst>
                </a:gridCol>
                <a:gridCol w="1905000">
                  <a:extLst>
                    <a:ext uri="{9D8B030D-6E8A-4147-A177-3AD203B41FA5}">
                      <a16:colId xmlns:a16="http://schemas.microsoft.com/office/drawing/2014/main" xmlns="" val="843472653"/>
                    </a:ext>
                  </a:extLst>
                </a:gridCol>
              </a:tblGrid>
              <a:tr h="370840">
                <a:tc>
                  <a:txBody>
                    <a:bodyPr/>
                    <a:lstStyle/>
                    <a:p>
                      <a:endParaRPr lang="en-US" sz="2400" b="1" dirty="0">
                        <a:solidFill>
                          <a:schemeClr val="tx1"/>
                        </a:solidFill>
                        <a:latin typeface="+mn-lt"/>
                        <a:ea typeface="Tahoma" panose="020B0604030504040204" pitchFamily="34" charset="0"/>
                        <a:cs typeface="Tahoma" panose="020B060403050404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b="1" dirty="0">
                          <a:solidFill>
                            <a:schemeClr val="tx1"/>
                          </a:solidFill>
                          <a:latin typeface="+mn-lt"/>
                          <a:ea typeface="Tahoma" panose="020B0604030504040204" pitchFamily="34" charset="0"/>
                          <a:cs typeface="Tahoma" panose="020B0604030504040204" pitchFamily="34" charset="0"/>
                        </a:rPr>
                        <a:t>Cost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b="1" dirty="0">
                          <a:solidFill>
                            <a:schemeClr val="tx1"/>
                          </a:solidFill>
                          <a:latin typeface="+mn-lt"/>
                          <a:ea typeface="Tahoma" panose="020B0604030504040204" pitchFamily="34" charset="0"/>
                          <a:cs typeface="Tahoma" panose="020B0604030504040204" pitchFamily="34" charset="0"/>
                        </a:rPr>
                        <a:t>Market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2400" b="1" dirty="0">
                          <a:solidFill>
                            <a:schemeClr val="tx1"/>
                          </a:solidFill>
                          <a:latin typeface="+mn-lt"/>
                          <a:ea typeface="Tahoma" panose="020B0604030504040204" pitchFamily="34" charset="0"/>
                          <a:cs typeface="Tahoma" panose="020B0604030504040204" pitchFamily="34" charset="0"/>
                        </a:rPr>
                        <a:t>LCM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xmlns="" val="388222145"/>
                  </a:ext>
                </a:extLst>
              </a:tr>
              <a:tr h="370840">
                <a:tc>
                  <a:txBody>
                    <a:bodyPr/>
                    <a:lstStyle/>
                    <a:p>
                      <a:r>
                        <a:rPr lang="en-US" sz="2400" b="1" dirty="0">
                          <a:solidFill>
                            <a:schemeClr val="tx1"/>
                          </a:solidFill>
                          <a:latin typeface="+mn-lt"/>
                          <a:ea typeface="Tahoma" panose="020B0604030504040204" pitchFamily="34" charset="0"/>
                          <a:cs typeface="Tahoma" panose="020B0604030504040204" pitchFamily="34" charset="0"/>
                        </a:rPr>
                        <a:t>Situation 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r>
                        <a:rPr lang="en-US" sz="2400" b="1" dirty="0">
                          <a:solidFill>
                            <a:schemeClr val="tx1"/>
                          </a:solidFill>
                          <a:latin typeface="+mn-lt"/>
                          <a:ea typeface="Tahoma" panose="020B0604030504040204" pitchFamily="34" charset="0"/>
                          <a:cs typeface="Tahoma" panose="020B060403050404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r>
                        <a:rPr lang="en-US" sz="2400" b="1" dirty="0">
                          <a:solidFill>
                            <a:schemeClr val="tx1"/>
                          </a:solidFill>
                          <a:latin typeface="+mn-lt"/>
                          <a:ea typeface="Tahoma" panose="020B0604030504040204" pitchFamily="34" charset="0"/>
                          <a:cs typeface="Tahoma" panose="020B0604030504040204" pitchFamily="34" charset="0"/>
                        </a:rPr>
                        <a:t>$18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r>
                        <a:rPr lang="en-US" sz="2400" b="1" dirty="0">
                          <a:solidFill>
                            <a:schemeClr val="tx1"/>
                          </a:solidFill>
                          <a:latin typeface="+mn-lt"/>
                          <a:ea typeface="Tahoma" panose="020B0604030504040204" pitchFamily="34" charset="0"/>
                          <a:cs typeface="Tahoma" panose="020B060403050404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373054744"/>
                  </a:ext>
                </a:extLst>
              </a:tr>
              <a:tr h="370840">
                <a:tc>
                  <a:txBody>
                    <a:bodyPr/>
                    <a:lstStyle/>
                    <a:p>
                      <a:r>
                        <a:rPr lang="en-US" sz="2400" b="1" dirty="0">
                          <a:solidFill>
                            <a:schemeClr val="tx1"/>
                          </a:solidFill>
                          <a:latin typeface="+mn-lt"/>
                          <a:ea typeface="Tahoma" panose="020B0604030504040204" pitchFamily="34" charset="0"/>
                          <a:cs typeface="Tahoma" panose="020B0604030504040204" pitchFamily="34" charset="0"/>
                        </a:rPr>
                        <a:t>Situation 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r>
                        <a:rPr lang="en-US" sz="2400" b="1" dirty="0">
                          <a:solidFill>
                            <a:schemeClr val="tx1"/>
                          </a:solidFill>
                          <a:latin typeface="+mn-lt"/>
                          <a:ea typeface="Tahoma" panose="020B0604030504040204" pitchFamily="34" charset="0"/>
                          <a:cs typeface="Tahoma" panose="020B0604030504040204" pitchFamily="34" charset="0"/>
                        </a:rPr>
                        <a:t>$14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r>
                        <a:rPr lang="en-US" sz="2400" b="1" dirty="0">
                          <a:solidFill>
                            <a:schemeClr val="tx1"/>
                          </a:solidFill>
                          <a:latin typeface="+mn-lt"/>
                          <a:ea typeface="Tahoma" panose="020B0604030504040204" pitchFamily="34" charset="0"/>
                          <a:cs typeface="Tahoma" panose="020B0604030504040204"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r"/>
                      <a:r>
                        <a:rPr lang="en-US" sz="2400" b="1" dirty="0">
                          <a:solidFill>
                            <a:schemeClr val="tx1"/>
                          </a:solidFill>
                          <a:latin typeface="+mn-lt"/>
                          <a:ea typeface="Tahoma" panose="020B0604030504040204" pitchFamily="34" charset="0"/>
                          <a:cs typeface="Tahoma" panose="020B0604030504040204" pitchFamily="34" charset="0"/>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783913667"/>
                  </a:ext>
                </a:extLst>
              </a:tr>
            </a:tbl>
          </a:graphicData>
        </a:graphic>
      </p:graphicFrame>
    </p:spTree>
    <p:extLst>
      <p:ext uri="{BB962C8B-B14F-4D97-AF65-F5344CB8AC3E}">
        <p14:creationId xmlns:p14="http://schemas.microsoft.com/office/powerpoint/2010/main" val="3491144219"/>
      </p:ext>
    </p:extLst>
  </p:cSld>
  <p:clrMapOvr>
    <a:masterClrMapping/>
  </p:clrMapOvr>
  <p:transition xmlns:p14="http://schemas.microsoft.com/office/powerpoint/2010/mai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Inventory Cost Flow Methods</a:t>
            </a:r>
          </a:p>
        </p:txBody>
      </p:sp>
      <p:sp>
        <p:nvSpPr>
          <p:cNvPr id="2" name="Content Placeholder 1"/>
          <p:cNvSpPr>
            <a:spLocks noGrp="1"/>
          </p:cNvSpPr>
          <p:nvPr>
            <p:ph idx="1"/>
          </p:nvPr>
        </p:nvSpPr>
        <p:spPr/>
        <p:txBody>
          <a:bodyPr/>
          <a:lstStyle/>
          <a:p>
            <a:pPr marL="0" indent="0">
              <a:buNone/>
            </a:pPr>
            <a:r>
              <a:rPr lang="en-US" sz="2600" dirty="0"/>
              <a:t>Four acceptable methods to determine the amount of cost to transfer are</a:t>
            </a:r>
            <a:r>
              <a:rPr lang="en-US" dirty="0"/>
              <a:t>: </a:t>
            </a:r>
          </a:p>
          <a:p>
            <a:pPr>
              <a:buFontTx/>
              <a:buChar char="•"/>
            </a:pPr>
            <a:r>
              <a:rPr lang="en-US" sz="2600" dirty="0"/>
              <a:t>  Specific identification</a:t>
            </a:r>
          </a:p>
          <a:p>
            <a:pPr>
              <a:buFontTx/>
              <a:buChar char="•"/>
            </a:pPr>
            <a:r>
              <a:rPr lang="en-US" sz="2600" dirty="0"/>
              <a:t>  First-in, first-out</a:t>
            </a:r>
          </a:p>
          <a:p>
            <a:pPr>
              <a:buFontTx/>
              <a:buChar char="•"/>
            </a:pPr>
            <a:r>
              <a:rPr lang="en-US" sz="2600" dirty="0"/>
              <a:t>  Last-in, first-</a:t>
            </a:r>
            <a:r>
              <a:rPr lang="en-US" sz="2600" dirty="0" smtClean="0"/>
              <a:t>out</a:t>
            </a:r>
            <a:endParaRPr lang="en-US" sz="2600" dirty="0"/>
          </a:p>
          <a:p>
            <a:pPr>
              <a:buFontTx/>
              <a:buChar char="•"/>
            </a:pPr>
            <a:r>
              <a:rPr lang="en-US" sz="2600" dirty="0"/>
              <a:t>  Weighted </a:t>
            </a:r>
            <a:r>
              <a:rPr lang="en-US" sz="2600" dirty="0" smtClean="0"/>
              <a:t>average</a:t>
            </a:r>
            <a:endParaRPr lang="en-US" sz="2600" b="1" dirty="0"/>
          </a:p>
          <a:p>
            <a:endParaRPr lang="en-US" dirty="0"/>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solidFill>
                  <a:schemeClr val="bg1"/>
                </a:solidFill>
              </a:rPr>
              <a:t>  5-</a:t>
            </a:r>
            <a:fld id="{86103F27-AA34-4069-B652-A178AD0674B3}" type="slidenum">
              <a:rPr lang="en-US" smtClean="0">
                <a:solidFill>
                  <a:schemeClr val="bg1"/>
                </a:solidFill>
              </a:rPr>
              <a:pPr>
                <a:defRPr/>
              </a:pPr>
              <a:t>2</a:t>
            </a:fld>
            <a:endParaRPr lang="en-US" dirty="0">
              <a:solidFill>
                <a:schemeClr val="bg1"/>
              </a:solidFill>
            </a:endParaRPr>
          </a:p>
        </p:txBody>
      </p:sp>
    </p:spTree>
    <p:extLst>
      <p:ext uri="{BB962C8B-B14F-4D97-AF65-F5344CB8AC3E}">
        <p14:creationId xmlns:p14="http://schemas.microsoft.com/office/powerpoint/2010/main" val="2000141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ChangeArrowheads="1"/>
          </p:cNvSpPr>
          <p:nvPr>
            <p:ph type="title"/>
          </p:nvPr>
        </p:nvSpPr>
        <p:spPr/>
        <p:txBody>
          <a:bodyPr/>
          <a:lstStyle/>
          <a:p>
            <a:pPr eaLnBrk="1" hangingPunct="1"/>
            <a:r>
              <a:rPr lang="en-US" sz="4000" b="1" dirty="0">
                <a:ea typeface="Tahoma" panose="020B0604030504040204" pitchFamily="34" charset="0"/>
                <a:cs typeface="Tahoma" panose="020B0604030504040204" pitchFamily="34" charset="0"/>
              </a:rPr>
              <a:t>Exhibit 5.4: Determination of Ending Inventory at Lower of Cost </a:t>
            </a:r>
            <a:r>
              <a:rPr lang="en-US" sz="4000" b="1" dirty="0" smtClean="0">
                <a:ea typeface="Tahoma" panose="020B0604030504040204" pitchFamily="34" charset="0"/>
                <a:cs typeface="Tahoma" panose="020B0604030504040204" pitchFamily="34" charset="0"/>
              </a:rPr>
              <a:t>or Market</a:t>
            </a:r>
            <a:endParaRPr lang="en-US" sz="4000" b="1" i="1" dirty="0">
              <a:ea typeface="Tahoma" panose="020B0604030504040204" pitchFamily="34" charset="0"/>
              <a:cs typeface="Tahoma" panose="020B0604030504040204" pitchFamily="34" charset="0"/>
            </a:endParaRPr>
          </a:p>
        </p:txBody>
      </p:sp>
      <p:sp>
        <p:nvSpPr>
          <p:cNvPr id="57346"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0CA18433-FF08-403A-B9D2-9EBC772413E5}" type="slidenum">
              <a:rPr lang="en-US" smtClean="0">
                <a:solidFill>
                  <a:schemeClr val="bg1"/>
                </a:solidFill>
                <a:cs typeface="Arial" charset="0"/>
              </a:rPr>
              <a:pPr/>
              <a:t>29</a:t>
            </a:fld>
            <a:endParaRPr lang="en-US" dirty="0">
              <a:solidFill>
                <a:schemeClr val="bg1"/>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89181900"/>
              </p:ext>
            </p:extLst>
          </p:nvPr>
        </p:nvGraphicFramePr>
        <p:xfrm>
          <a:off x="626358" y="2111498"/>
          <a:ext cx="8073142" cy="2580233"/>
        </p:xfrm>
        <a:graphic>
          <a:graphicData uri="http://schemas.openxmlformats.org/drawingml/2006/table">
            <a:tbl>
              <a:tblPr firstRow="1" firstCol="1" bandRow="1"/>
              <a:tblGrid>
                <a:gridCol w="1153306"/>
                <a:gridCol w="1153306"/>
                <a:gridCol w="1153306"/>
                <a:gridCol w="1153306"/>
                <a:gridCol w="1153306"/>
                <a:gridCol w="1153306"/>
                <a:gridCol w="1153306"/>
              </a:tblGrid>
              <a:tr h="1030725">
                <a:tc>
                  <a:txBody>
                    <a:bodyPr/>
                    <a:lstStyle/>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Item</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Quantity</a:t>
                      </a:r>
                      <a:endParaRPr lang="en-US" sz="15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(a)</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Unit Cost</a:t>
                      </a:r>
                      <a:endParaRPr lang="en-US" sz="15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(b)</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Unit Market</a:t>
                      </a:r>
                      <a:endParaRPr lang="en-US" sz="15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(c)</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Total Cost</a:t>
                      </a:r>
                      <a:endParaRPr lang="en-US" sz="15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(a x b)</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Total market</a:t>
                      </a:r>
                      <a:endParaRPr lang="en-US" sz="15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(a x c)</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c>
                  <a:txBody>
                    <a:bodyPr/>
                    <a:lstStyle/>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Lower of Cost or Market</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DD6EE"/>
                    </a:solidFill>
                  </a:tcPr>
                </a:tc>
              </a:tr>
              <a:tr h="289675">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A</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320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$21.50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$22.00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$6,880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$7,040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$6,880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89675">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B</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460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18.00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16.00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8,280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7,360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7,360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89675">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C</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690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15.00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14.00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10,350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9,660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9,660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89675">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D</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220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20.50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23.00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4,510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5,060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4,510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solidFill>
                      <a:srgbClr val="DEEAF6"/>
                    </a:solidFill>
                  </a:tcPr>
                </a:tc>
              </a:tr>
              <a:tr h="289675">
                <a:tc>
                  <a:txBody>
                    <a:bodyPr/>
                    <a:lstStyle/>
                    <a:p>
                      <a:pPr marL="0" marR="0">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 </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 </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 </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 </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$30,020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$29,120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28,410</a:t>
                      </a:r>
                      <a:endParaRPr lang="en-US" sz="1500" dirty="0">
                        <a:effectLst/>
                        <a:latin typeface="+mn-lt"/>
                        <a:ea typeface="Calibri" panose="020F0502020204030204" pitchFamily="34" charset="0"/>
                        <a:cs typeface="Times New Roman" panose="02020603050405020304" pitchFamily="18" charset="0"/>
                      </a:endParaRPr>
                    </a:p>
                  </a:txBody>
                  <a:tcPr marL="91050" marR="91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85725" cap="flat" cmpd="dbl" algn="ctr">
                      <a:solidFill>
                        <a:srgbClr val="000000"/>
                      </a:solidFill>
                      <a:prstDash val="solid"/>
                      <a:round/>
                      <a:headEnd type="none" w="med" len="med"/>
                      <a:tailEnd type="none" w="med" len="med"/>
                    </a:lnB>
                    <a:solidFill>
                      <a:srgbClr val="DEEAF6"/>
                    </a:solidFill>
                  </a:tcPr>
                </a:tc>
              </a:tr>
            </a:tbl>
          </a:graphicData>
        </a:graphic>
      </p:graphicFrame>
    </p:spTree>
    <p:extLst>
      <p:ext uri="{BB962C8B-B14F-4D97-AF65-F5344CB8AC3E}">
        <p14:creationId xmlns:p14="http://schemas.microsoft.com/office/powerpoint/2010/main" val="2405011642"/>
      </p:ext>
    </p:extLst>
  </p:cSld>
  <p:clrMapOvr>
    <a:masterClrMapping/>
  </p:clrMapOvr>
  <p:transition xmlns:p14="http://schemas.microsoft.com/office/powerpoint/2010/mai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5-3: Show how fraud can be avoided through inventory control.</a:t>
            </a:r>
            <a:endParaRPr lang="en-US" dirty="0">
              <a:ea typeface="Tahoma" panose="020B0604030504040204" pitchFamily="34" charset="0"/>
              <a:cs typeface="Tahoma" panose="020B0604030504040204" pitchFamily="34" charset="0"/>
            </a:endParaRPr>
          </a:p>
        </p:txBody>
      </p:sp>
      <p:sp>
        <p:nvSpPr>
          <p:cNvPr id="17410" name="Slide Number Placeholder 2"/>
          <p:cNvSpPr>
            <a:spLocks noGrp="1"/>
          </p:cNvSpPr>
          <p:nvPr>
            <p:ph type="sldNum" sz="quarter" idx="11"/>
          </p:nvPr>
        </p:nvSpPr>
        <p:spPr>
          <a:xfrm>
            <a:off x="8153400" y="6400800"/>
            <a:ext cx="838200" cy="381000"/>
          </a:xfrm>
          <a:noFill/>
        </p:spPr>
        <p:txBody>
          <a:bodyPr/>
          <a:lstStyle/>
          <a:p>
            <a:r>
              <a:rPr lang="en-US" dirty="0">
                <a:solidFill>
                  <a:schemeClr val="bg1"/>
                </a:solidFill>
                <a:cs typeface="Arial" charset="0"/>
              </a:rPr>
              <a:t>5-</a:t>
            </a:r>
            <a:fld id="{8E04DE85-5BF3-4C03-A70B-7F1A18BE4AC7}" type="slidenum">
              <a:rPr lang="en-US" smtClean="0">
                <a:solidFill>
                  <a:schemeClr val="bg1"/>
                </a:solidFill>
                <a:cs typeface="Arial" charset="0"/>
              </a:rPr>
              <a:pPr/>
              <a:t>30</a:t>
            </a:fld>
            <a:endParaRPr lang="en-US" dirty="0">
              <a:solidFill>
                <a:schemeClr val="bg1"/>
              </a:solidFill>
              <a:cs typeface="Arial" charset="0"/>
            </a:endParaRPr>
          </a:p>
        </p:txBody>
      </p:sp>
    </p:spTree>
    <p:extLst>
      <p:ext uri="{BB962C8B-B14F-4D97-AF65-F5344CB8AC3E}">
        <p14:creationId xmlns:p14="http://schemas.microsoft.com/office/powerpoint/2010/main" val="709271480"/>
      </p:ext>
    </p:extLst>
  </p:cSld>
  <p:clrMapOvr>
    <a:masterClrMapping/>
  </p:clrMapOvr>
  <p:transition xmlns:p14="http://schemas.microsoft.com/office/powerpoint/2010/mai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Fraud Avoidance in Merchandising Businesses</a:t>
            </a:r>
          </a:p>
        </p:txBody>
      </p:sp>
      <p:sp>
        <p:nvSpPr>
          <p:cNvPr id="2" name="Content Placeholder 1"/>
          <p:cNvSpPr>
            <a:spLocks noGrp="1"/>
          </p:cNvSpPr>
          <p:nvPr>
            <p:ph idx="1"/>
          </p:nvPr>
        </p:nvSpPr>
        <p:spPr/>
        <p:txBody>
          <a:bodyPr/>
          <a:lstStyle/>
          <a:p>
            <a:pPr marL="0" indent="0">
              <a:spcBef>
                <a:spcPct val="50000"/>
              </a:spcBef>
              <a:buNone/>
            </a:pPr>
            <a:endParaRPr lang="en-US" sz="2600" dirty="0" smtClean="0"/>
          </a:p>
          <a:p>
            <a:pPr>
              <a:spcBef>
                <a:spcPct val="50000"/>
              </a:spcBef>
            </a:pPr>
            <a:r>
              <a:rPr lang="en-US" sz="2600" dirty="0" smtClean="0"/>
              <a:t>Because the </a:t>
            </a:r>
            <a:r>
              <a:rPr lang="en-US" sz="2600" dirty="0"/>
              <a:t>inventory and cost of goods sold accounts are so significant, they are attractive targets for concealing fraud.</a:t>
            </a:r>
          </a:p>
          <a:p>
            <a:pPr>
              <a:spcBef>
                <a:spcPct val="50000"/>
              </a:spcBef>
            </a:pPr>
            <a:r>
              <a:rPr lang="en-US" sz="2600" dirty="0" smtClean="0"/>
              <a:t>Because </a:t>
            </a:r>
            <a:r>
              <a:rPr lang="en-US" sz="2600" dirty="0"/>
              <a:t>of this, auditors and financial analysts carefully examine them for signs of fraud. </a:t>
            </a:r>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0D2C951F-3FAA-4AB4-8B25-FC1FFB0CF3E2}" type="slidenum">
              <a:rPr lang="en-US" smtClean="0">
                <a:solidFill>
                  <a:schemeClr val="bg1"/>
                </a:solidFill>
                <a:cs typeface="Arial" charset="0"/>
              </a:rPr>
              <a:pPr/>
              <a:t>31</a:t>
            </a:fld>
            <a:endParaRPr lang="en-US" dirty="0">
              <a:solidFill>
                <a:schemeClr val="bg1"/>
              </a:solidFill>
              <a:cs typeface="Arial" charset="0"/>
            </a:endParaRPr>
          </a:p>
        </p:txBody>
      </p:sp>
    </p:spTree>
    <p:extLst>
      <p:ext uri="{BB962C8B-B14F-4D97-AF65-F5344CB8AC3E}">
        <p14:creationId xmlns:p14="http://schemas.microsoft.com/office/powerpoint/2010/main" val="4244036646"/>
      </p:ext>
    </p:extLst>
  </p:cSld>
  <p:clrMapOvr>
    <a:masterClrMapping/>
  </p:clrMapOvr>
  <p:transition xmlns:p14="http://schemas.microsoft.com/office/powerpoint/2010/mai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noChangeArrowheads="1"/>
          </p:cNvSpPr>
          <p:nvPr>
            <p:ph type="title"/>
          </p:nvPr>
        </p:nvSpPr>
        <p:spPr/>
        <p:txBody>
          <a:bodyPr/>
          <a:lstStyle/>
          <a:p>
            <a:r>
              <a:rPr lang="en-US" sz="3800" b="1" dirty="0" smtClean="0">
                <a:solidFill>
                  <a:srgbClr val="C30C20"/>
                </a:solidFill>
                <a:ea typeface="Tahoma" panose="020B0604030504040204" pitchFamily="34" charset="0"/>
                <a:cs typeface="Tahoma" panose="020B0604030504040204" pitchFamily="34" charset="0"/>
              </a:rPr>
              <a:t>If Ending Inventory is overstated, then Cost of Goods Sold will be understated.</a:t>
            </a:r>
            <a:endParaRPr lang="en-US" sz="3800" b="1" dirty="0">
              <a:solidFill>
                <a:srgbClr val="C30C20"/>
              </a:solidFill>
              <a:ea typeface="Tahoma" panose="020B0604030504040204" pitchFamily="34" charset="0"/>
              <a:cs typeface="Tahoma" panose="020B0604030504040204" pitchFamily="34" charset="0"/>
            </a:endParaRPr>
          </a:p>
        </p:txBody>
      </p:sp>
      <p:sp>
        <p:nvSpPr>
          <p:cNvPr id="21506"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9DF6F25A-1E48-4083-A80D-7DA523FD5EB1}" type="slidenum">
              <a:rPr lang="en-US" smtClean="0">
                <a:solidFill>
                  <a:schemeClr val="bg1"/>
                </a:solidFill>
                <a:cs typeface="Arial" charset="0"/>
              </a:rPr>
              <a:pPr/>
              <a:t>32</a:t>
            </a:fld>
            <a:endParaRPr lang="en-US" dirty="0">
              <a:solidFill>
                <a:schemeClr val="bg1"/>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295672399"/>
              </p:ext>
            </p:extLst>
          </p:nvPr>
        </p:nvGraphicFramePr>
        <p:xfrm>
          <a:off x="1077985" y="1981200"/>
          <a:ext cx="7222735" cy="3293973"/>
        </p:xfrm>
        <a:graphic>
          <a:graphicData uri="http://schemas.openxmlformats.org/drawingml/2006/table">
            <a:tbl>
              <a:tblPr firstRow="1" firstCol="1" bandRow="1"/>
              <a:tblGrid>
                <a:gridCol w="2816867"/>
                <a:gridCol w="1227865"/>
                <a:gridCol w="1300092"/>
                <a:gridCol w="1877911"/>
              </a:tblGrid>
              <a:tr h="852764">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Ending Inventory is Accurate</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Ending Inventory is Overstated</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Effect</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315072">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Beginning Inventory</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$4,000</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$4,000</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315072">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Purchases</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6,000</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6,000</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564257">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Cost of Goods Available for Sale</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10,000</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10,000</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315072">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Ending Inventory</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(3,000)</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(4,000)</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$1,000 Overstated</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564257">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Cost of Goods Sold </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$7,000</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$6,000</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800" dirty="0">
                          <a:effectLst/>
                          <a:latin typeface="+mn-lt"/>
                          <a:ea typeface="Calibri" panose="020F0502020204030204" pitchFamily="34" charset="0"/>
                          <a:cs typeface="Times New Roman" panose="02020603050405020304" pitchFamily="18" charset="0"/>
                        </a:rPr>
                        <a:t>$1,000 Understated</a:t>
                      </a:r>
                      <a:endParaRPr lang="en-US" sz="1400" dirty="0">
                        <a:effectLst/>
                        <a:latin typeface="+mn-lt"/>
                        <a:ea typeface="Calibri" panose="020F0502020204030204" pitchFamily="34" charset="0"/>
                        <a:cs typeface="Times New Roman" panose="02020603050405020304" pitchFamily="18" charset="0"/>
                      </a:endParaRPr>
                    </a:p>
                  </a:txBody>
                  <a:tcPr marL="86673" marR="8667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bl>
          </a:graphicData>
        </a:graphic>
      </p:graphicFrame>
    </p:spTree>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If Cost of Goods Sold is understated, then Gross Margin is overstated.</a:t>
            </a:r>
          </a:p>
        </p:txBody>
      </p:sp>
      <p:sp>
        <p:nvSpPr>
          <p:cNvPr id="3" name="Content Placeholder 2"/>
          <p:cNvSpPr>
            <a:spLocks noGrp="1"/>
          </p:cNvSpPr>
          <p:nvPr>
            <p:ph idx="1"/>
          </p:nvPr>
        </p:nvSpPr>
        <p:spPr/>
        <p:txBody>
          <a:bodyPr/>
          <a:lstStyle/>
          <a:p>
            <a:endParaRPr lang="en-US" dirty="0" smtClean="0">
              <a:solidFill>
                <a:srgbClr val="3C3CBA"/>
              </a:solidFill>
            </a:endParaRPr>
          </a:p>
          <a:p>
            <a:endParaRPr lang="en-US" dirty="0">
              <a:solidFill>
                <a:srgbClr val="3C3CBA"/>
              </a:solidFill>
            </a:endParaRPr>
          </a:p>
          <a:p>
            <a:endParaRPr lang="en-US" dirty="0" smtClean="0">
              <a:solidFill>
                <a:srgbClr val="3C3CBA"/>
              </a:solidFill>
            </a:endParaRPr>
          </a:p>
          <a:p>
            <a:endParaRPr lang="en-US" dirty="0">
              <a:solidFill>
                <a:srgbClr val="3C3CBA"/>
              </a:solidFill>
            </a:endParaRPr>
          </a:p>
          <a:p>
            <a:endParaRPr lang="en-US" dirty="0" smtClean="0">
              <a:solidFill>
                <a:srgbClr val="3C3CBA"/>
              </a:solidFill>
            </a:endParaRPr>
          </a:p>
          <a:p>
            <a:endParaRPr lang="en-US" dirty="0">
              <a:solidFill>
                <a:srgbClr val="3C3CBA"/>
              </a:solidFill>
            </a:endParaRPr>
          </a:p>
          <a:p>
            <a:pPr marL="0" indent="0">
              <a:buNone/>
            </a:pPr>
            <a:endParaRPr lang="en-US" dirty="0">
              <a:solidFill>
                <a:srgbClr val="3C3CBA"/>
              </a:solidFill>
            </a:endParaRPr>
          </a:p>
          <a:p>
            <a:pPr marL="0" indent="0" algn="ctr">
              <a:buNone/>
            </a:pPr>
            <a:r>
              <a:rPr lang="en-US" sz="3000" dirty="0" smtClean="0"/>
              <a:t>This results </a:t>
            </a:r>
            <a:r>
              <a:rPr lang="en-US" sz="3000" dirty="0"/>
              <a:t>in </a:t>
            </a:r>
            <a:r>
              <a:rPr lang="en-US" sz="3000" dirty="0" smtClean="0"/>
              <a:t>an overstatement </a:t>
            </a:r>
            <a:r>
              <a:rPr lang="en-US" sz="3000" dirty="0"/>
              <a:t>of </a:t>
            </a:r>
            <a:r>
              <a:rPr lang="en-US" sz="3000" b="1" dirty="0" smtClean="0">
                <a:solidFill>
                  <a:schemeClr val="bg2"/>
                </a:solidFill>
              </a:rPr>
              <a:t>net income</a:t>
            </a:r>
            <a:r>
              <a:rPr lang="en-US" sz="3000" dirty="0"/>
              <a:t>.</a:t>
            </a:r>
          </a:p>
          <a:p>
            <a:endParaRPr lang="en-US" dirty="0"/>
          </a:p>
        </p:txBody>
      </p:sp>
      <p:sp>
        <p:nvSpPr>
          <p:cNvPr id="52226"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9584D193-647C-42B6-B93A-71702CBDAB2E}" type="slidenum">
              <a:rPr lang="en-US" smtClean="0">
                <a:solidFill>
                  <a:schemeClr val="bg1"/>
                </a:solidFill>
                <a:cs typeface="Arial" charset="0"/>
              </a:rPr>
              <a:pPr/>
              <a:t>33</a:t>
            </a:fld>
            <a:endParaRPr lang="en-US" dirty="0">
              <a:solidFill>
                <a:schemeClr val="bg1"/>
              </a:solidFill>
              <a:cs typeface="Arial"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321644075"/>
              </p:ext>
            </p:extLst>
          </p:nvPr>
        </p:nvGraphicFramePr>
        <p:xfrm>
          <a:off x="1336013" y="1752600"/>
          <a:ext cx="6969787" cy="2038350"/>
        </p:xfrm>
        <a:graphic>
          <a:graphicData uri="http://schemas.openxmlformats.org/drawingml/2006/table">
            <a:tbl>
              <a:tblPr firstRow="1" firstCol="1" bandRow="1"/>
              <a:tblGrid>
                <a:gridCol w="2321698"/>
                <a:gridCol w="1321991"/>
                <a:gridCol w="1425247"/>
                <a:gridCol w="1900851"/>
              </a:tblGrid>
              <a:tr h="831212">
                <a:tc>
                  <a:txBody>
                    <a:bodyPr/>
                    <a:lstStyle/>
                    <a:p>
                      <a:pPr marL="0" marR="0">
                        <a:lnSpc>
                          <a:spcPct val="107000"/>
                        </a:lnSpc>
                        <a:spcBef>
                          <a:spcPts val="0"/>
                        </a:spcBef>
                        <a:spcAft>
                          <a:spcPts val="800"/>
                        </a:spcAft>
                      </a:pPr>
                      <a:r>
                        <a:rPr lang="en-US" sz="14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nSpc>
                          <a:spcPct val="107000"/>
                        </a:lnSpc>
                        <a:spcBef>
                          <a:spcPts val="0"/>
                        </a:spcBef>
                        <a:spcAft>
                          <a:spcPts val="800"/>
                        </a:spcAft>
                      </a:pPr>
                      <a:r>
                        <a:rPr lang="en-US" sz="1700" b="1" dirty="0">
                          <a:effectLst/>
                          <a:latin typeface="+mn-lt"/>
                          <a:ea typeface="Calibri" panose="020F0502020204030204" pitchFamily="34" charset="0"/>
                          <a:cs typeface="Times New Roman" panose="02020603050405020304" pitchFamily="18" charset="0"/>
                        </a:rPr>
                        <a:t>Ending Inventory is Accurate</a:t>
                      </a:r>
                      <a:endParaRPr lang="en-US" sz="1400" dirty="0">
                        <a:effectLst/>
                        <a:latin typeface="+mn-lt"/>
                        <a:ea typeface="Calibri" panose="020F0502020204030204" pitchFamily="34" charset="0"/>
                        <a:cs typeface="Times New Roman" panose="02020603050405020304" pitchFamily="18" charset="0"/>
                      </a:endParaRP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nSpc>
                          <a:spcPct val="107000"/>
                        </a:lnSpc>
                        <a:spcBef>
                          <a:spcPts val="0"/>
                        </a:spcBef>
                        <a:spcAft>
                          <a:spcPts val="800"/>
                        </a:spcAft>
                      </a:pPr>
                      <a:r>
                        <a:rPr lang="en-US" sz="1700" b="1" dirty="0">
                          <a:effectLst/>
                          <a:latin typeface="+mn-lt"/>
                          <a:ea typeface="Calibri" panose="020F0502020204030204" pitchFamily="34" charset="0"/>
                          <a:cs typeface="Times New Roman" panose="02020603050405020304" pitchFamily="18" charset="0"/>
                        </a:rPr>
                        <a:t>Ending Inventory is Overstated</a:t>
                      </a:r>
                      <a:endParaRPr lang="en-US" sz="1400" dirty="0">
                        <a:effectLst/>
                        <a:latin typeface="+mn-lt"/>
                        <a:ea typeface="Calibri" panose="020F0502020204030204" pitchFamily="34" charset="0"/>
                        <a:cs typeface="Times New Roman" panose="02020603050405020304" pitchFamily="18" charset="0"/>
                      </a:endParaRP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a:txBody>
                    <a:bodyPr/>
                    <a:lstStyle/>
                    <a:p>
                      <a:pPr marL="0" marR="0">
                        <a:lnSpc>
                          <a:spcPct val="107000"/>
                        </a:lnSpc>
                        <a:spcBef>
                          <a:spcPts val="0"/>
                        </a:spcBef>
                        <a:spcAft>
                          <a:spcPts val="800"/>
                        </a:spcAft>
                      </a:pPr>
                      <a:r>
                        <a:rPr lang="en-US" sz="1700" b="1" dirty="0">
                          <a:effectLst/>
                          <a:latin typeface="+mn-lt"/>
                          <a:ea typeface="Calibri" panose="020F0502020204030204" pitchFamily="34" charset="0"/>
                          <a:cs typeface="Times New Roman" panose="02020603050405020304" pitchFamily="18" charset="0"/>
                        </a:rPr>
                        <a:t>Effect</a:t>
                      </a:r>
                      <a:endParaRPr lang="en-US" sz="1400" dirty="0">
                        <a:effectLst/>
                        <a:latin typeface="+mn-lt"/>
                        <a:ea typeface="Calibri" panose="020F0502020204030204" pitchFamily="34" charset="0"/>
                        <a:cs typeface="Times New Roman" panose="02020603050405020304" pitchFamily="18" charset="0"/>
                      </a:endParaRP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r>
              <a:tr h="307109">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Sales</a:t>
                      </a:r>
                      <a:endParaRPr lang="en-US" sz="1400" dirty="0">
                        <a:effectLst/>
                        <a:latin typeface="+mn-lt"/>
                        <a:ea typeface="Calibri" panose="020F0502020204030204" pitchFamily="34" charset="0"/>
                        <a:cs typeface="Times New Roman" panose="02020603050405020304" pitchFamily="18" charset="0"/>
                      </a:endParaRP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$11,000</a:t>
                      </a:r>
                      <a:endParaRPr lang="en-US" sz="1400" dirty="0">
                        <a:effectLst/>
                        <a:latin typeface="+mn-lt"/>
                        <a:ea typeface="Calibri" panose="020F0502020204030204" pitchFamily="34" charset="0"/>
                        <a:cs typeface="Times New Roman" panose="02020603050405020304" pitchFamily="18" charset="0"/>
                      </a:endParaRP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$11,000</a:t>
                      </a:r>
                      <a:endParaRPr lang="en-US" sz="1400" dirty="0">
                        <a:effectLst/>
                        <a:latin typeface="+mn-lt"/>
                        <a:ea typeface="Calibri" panose="020F0502020204030204" pitchFamily="34" charset="0"/>
                        <a:cs typeface="Times New Roman" panose="02020603050405020304" pitchFamily="18" charset="0"/>
                      </a:endParaRP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549996">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Cost of Goods Sold</a:t>
                      </a:r>
                      <a:endParaRPr lang="en-US" sz="1400" dirty="0">
                        <a:effectLst/>
                        <a:latin typeface="+mn-lt"/>
                        <a:ea typeface="Calibri" panose="020F0502020204030204" pitchFamily="34" charset="0"/>
                        <a:cs typeface="Times New Roman" panose="02020603050405020304" pitchFamily="18" charset="0"/>
                      </a:endParaRP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(7,000)</a:t>
                      </a:r>
                      <a:endParaRPr lang="en-US" sz="1400" dirty="0">
                        <a:effectLst/>
                        <a:latin typeface="+mn-lt"/>
                        <a:ea typeface="Calibri" panose="020F0502020204030204" pitchFamily="34" charset="0"/>
                        <a:cs typeface="Times New Roman" panose="02020603050405020304" pitchFamily="18" charset="0"/>
                      </a:endParaRP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(6,000)</a:t>
                      </a:r>
                      <a:endParaRPr lang="en-US" sz="1400" dirty="0">
                        <a:effectLst/>
                        <a:latin typeface="+mn-lt"/>
                        <a:ea typeface="Calibri" panose="020F0502020204030204" pitchFamily="34" charset="0"/>
                        <a:cs typeface="Times New Roman" panose="02020603050405020304" pitchFamily="18" charset="0"/>
                      </a:endParaRP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$1,000 Understated</a:t>
                      </a:r>
                      <a:endParaRPr lang="en-US" sz="1400" dirty="0">
                        <a:effectLst/>
                        <a:latin typeface="+mn-lt"/>
                        <a:ea typeface="Calibri" panose="020F0502020204030204" pitchFamily="34" charset="0"/>
                        <a:cs typeface="Times New Roman" panose="02020603050405020304" pitchFamily="18" charset="0"/>
                      </a:endParaRP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r h="307109">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Gross Margin </a:t>
                      </a:r>
                      <a:endParaRPr lang="en-US" sz="1400" dirty="0">
                        <a:effectLst/>
                        <a:latin typeface="+mn-lt"/>
                        <a:ea typeface="Calibri" panose="020F0502020204030204" pitchFamily="34" charset="0"/>
                        <a:cs typeface="Times New Roman" panose="02020603050405020304" pitchFamily="18" charset="0"/>
                      </a:endParaRP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$4,000</a:t>
                      </a:r>
                      <a:endParaRPr lang="en-US" sz="1400" dirty="0">
                        <a:effectLst/>
                        <a:latin typeface="+mn-lt"/>
                        <a:ea typeface="Calibri" panose="020F0502020204030204" pitchFamily="34" charset="0"/>
                        <a:cs typeface="Times New Roman" panose="02020603050405020304" pitchFamily="18" charset="0"/>
                      </a:endParaRP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D9E2F3"/>
                    </a:solidFill>
                  </a:tcPr>
                </a:tc>
                <a:tc>
                  <a:txBody>
                    <a:bodyPr/>
                    <a:lstStyle/>
                    <a:p>
                      <a:pPr marL="0" marR="0" algn="r">
                        <a:lnSpc>
                          <a:spcPct val="107000"/>
                        </a:lnSpc>
                        <a:spcBef>
                          <a:spcPts val="0"/>
                        </a:spcBef>
                        <a:spcAft>
                          <a:spcPts val="800"/>
                        </a:spcAft>
                      </a:pPr>
                      <a:r>
                        <a:rPr lang="en-US" sz="2000" dirty="0">
                          <a:effectLst/>
                          <a:latin typeface="+mn-lt"/>
                          <a:ea typeface="Calibri" panose="020F0502020204030204" pitchFamily="34" charset="0"/>
                          <a:cs typeface="Times New Roman" panose="02020603050405020304" pitchFamily="18" charset="0"/>
                        </a:rPr>
                        <a:t>5,000</a:t>
                      </a:r>
                      <a:endParaRPr lang="en-US" sz="1400" dirty="0">
                        <a:effectLst/>
                        <a:latin typeface="+mn-lt"/>
                        <a:ea typeface="Calibri" panose="020F0502020204030204" pitchFamily="34" charset="0"/>
                        <a:cs typeface="Times New Roman" panose="02020603050405020304" pitchFamily="18" charset="0"/>
                      </a:endParaRP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D9E2F3"/>
                    </a:solidFill>
                  </a:tcPr>
                </a:tc>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$1,000 Overstated</a:t>
                      </a:r>
                      <a:endParaRPr lang="en-US" sz="1400" dirty="0">
                        <a:effectLst/>
                        <a:latin typeface="+mn-lt"/>
                        <a:ea typeface="Calibri" panose="020F0502020204030204" pitchFamily="34" charset="0"/>
                        <a:cs typeface="Times New Roman" panose="02020603050405020304" pitchFamily="18" charset="0"/>
                      </a:endParaRPr>
                    </a:p>
                  </a:txBody>
                  <a:tcPr marL="84482" marR="8448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2F3"/>
                    </a:solidFill>
                  </a:tcPr>
                </a:tc>
              </a:tr>
            </a:tbl>
          </a:graphicData>
        </a:graphic>
      </p:graphicFrame>
    </p:spTree>
    <p:extLst>
      <p:ext uri="{BB962C8B-B14F-4D97-AF65-F5344CB8AC3E}">
        <p14:creationId xmlns:p14="http://schemas.microsoft.com/office/powerpoint/2010/main" val="82738539"/>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3000" b="1" dirty="0">
                <a:ea typeface="Tahoma" panose="020B0604030504040204" pitchFamily="34" charset="0"/>
                <a:cs typeface="Tahoma" panose="020B0604030504040204" pitchFamily="34" charset="0"/>
              </a:rPr>
              <a:t>Then, on the balance </a:t>
            </a:r>
            <a:r>
              <a:rPr lang="en-US" sz="3000" b="1" dirty="0" smtClean="0">
                <a:ea typeface="Tahoma" panose="020B0604030504040204" pitchFamily="34" charset="0"/>
                <a:cs typeface="Tahoma" panose="020B0604030504040204" pitchFamily="34" charset="0"/>
              </a:rPr>
              <a:t>sheet, </a:t>
            </a:r>
            <a:r>
              <a:rPr lang="en-US" sz="3000" b="1" dirty="0">
                <a:ea typeface="Tahoma" panose="020B0604030504040204" pitchFamily="34" charset="0"/>
                <a:cs typeface="Tahoma" panose="020B0604030504040204" pitchFamily="34" charset="0"/>
              </a:rPr>
              <a:t>Inventory is overstated and Retained Earnings is overstated.</a:t>
            </a:r>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0D2C951F-3FAA-4AB4-8B25-FC1FFB0CF3E2}" type="slidenum">
              <a:rPr lang="en-US" smtClean="0">
                <a:solidFill>
                  <a:schemeClr val="bg1"/>
                </a:solidFill>
                <a:cs typeface="Arial" charset="0"/>
              </a:rPr>
              <a:pPr/>
              <a:t>34</a:t>
            </a:fld>
            <a:endParaRPr lang="en-US" dirty="0">
              <a:solidFill>
                <a:schemeClr val="bg1"/>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430905084"/>
              </p:ext>
            </p:extLst>
          </p:nvPr>
        </p:nvGraphicFramePr>
        <p:xfrm>
          <a:off x="914400" y="1447800"/>
          <a:ext cx="7649612" cy="4244220"/>
        </p:xfrm>
        <a:graphic>
          <a:graphicData uri="http://schemas.openxmlformats.org/drawingml/2006/table">
            <a:tbl>
              <a:tblPr firstRow="1" firstCol="1" bandRow="1"/>
              <a:tblGrid>
                <a:gridCol w="2866970"/>
                <a:gridCol w="1381180"/>
                <a:gridCol w="1237341"/>
                <a:gridCol w="2164121"/>
              </a:tblGrid>
              <a:tr h="1162235">
                <a:tc>
                  <a:txBody>
                    <a:bodyPr/>
                    <a:lstStyle/>
                    <a:p>
                      <a:pPr marL="0" marR="0">
                        <a:lnSpc>
                          <a:spcPct val="107000"/>
                        </a:lnSpc>
                        <a:spcBef>
                          <a:spcPts val="0"/>
                        </a:spcBef>
                        <a:spcAft>
                          <a:spcPts val="800"/>
                        </a:spcAft>
                      </a:pPr>
                      <a:r>
                        <a:rPr lang="en-US" sz="1400" b="1" dirty="0">
                          <a:solidFill>
                            <a:srgbClr val="FFFFFF"/>
                          </a:solidFill>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800"/>
                        </a:spcAft>
                      </a:pPr>
                      <a:r>
                        <a:rPr lang="en-US" sz="1700" b="1" dirty="0">
                          <a:solidFill>
                            <a:srgbClr val="FFFFFF"/>
                          </a:solidFill>
                          <a:effectLst/>
                          <a:latin typeface="+mn-lt"/>
                          <a:ea typeface="Calibri" panose="020F0502020204030204" pitchFamily="34" charset="0"/>
                          <a:cs typeface="Times New Roman" panose="02020603050405020304" pitchFamily="18" charset="0"/>
                        </a:rPr>
                        <a:t>Ending Inventory is Accurate</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800"/>
                        </a:spcAft>
                      </a:pPr>
                      <a:r>
                        <a:rPr lang="en-US" sz="1700" b="1" dirty="0">
                          <a:solidFill>
                            <a:srgbClr val="FFFFFF"/>
                          </a:solidFill>
                          <a:effectLst/>
                          <a:latin typeface="+mn-lt"/>
                          <a:ea typeface="Calibri" panose="020F0502020204030204" pitchFamily="34" charset="0"/>
                          <a:cs typeface="Times New Roman" panose="02020603050405020304" pitchFamily="18" charset="0"/>
                        </a:rPr>
                        <a:t>Ending Inventory is Overstated</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c>
                  <a:txBody>
                    <a:bodyPr/>
                    <a:lstStyle/>
                    <a:p>
                      <a:pPr marL="0" marR="0">
                        <a:lnSpc>
                          <a:spcPct val="107000"/>
                        </a:lnSpc>
                        <a:spcBef>
                          <a:spcPts val="0"/>
                        </a:spcBef>
                        <a:spcAft>
                          <a:spcPts val="800"/>
                        </a:spcAft>
                      </a:pPr>
                      <a:r>
                        <a:rPr lang="en-US" sz="1700" b="1" dirty="0">
                          <a:solidFill>
                            <a:srgbClr val="FFFFFF"/>
                          </a:solidFill>
                          <a:effectLst/>
                          <a:latin typeface="+mn-lt"/>
                          <a:ea typeface="Calibri" panose="020F0502020204030204" pitchFamily="34" charset="0"/>
                          <a:cs typeface="Times New Roman" panose="02020603050405020304" pitchFamily="18" charset="0"/>
                        </a:rPr>
                        <a:t>Effect</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0000"/>
                    </a:solidFill>
                  </a:tcPr>
                </a:tc>
              </a:tr>
              <a:tr h="338814">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Assets</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8814">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    Cash</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$1,000</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$1,000</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8814">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    Inventory </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3,000</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4,000</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$1,000 Overstated</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8814">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    Other Assets</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5,000</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5,000</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8814">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Total Assets</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$9,000</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$10,000</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8814">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Stockholders’ Equity</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571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8814">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     Common Stock</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$5,000</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$5,000</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8814">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     Retained Earnings</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4,000</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5,000</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$1,000 Overstated</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r h="338814">
                <a:tc>
                  <a:txBody>
                    <a:bodyPr/>
                    <a:lstStyle/>
                    <a:p>
                      <a:pPr marL="0" marR="0">
                        <a:lnSpc>
                          <a:spcPct val="107000"/>
                        </a:lnSpc>
                        <a:spcBef>
                          <a:spcPts val="0"/>
                        </a:spcBef>
                        <a:spcAft>
                          <a:spcPts val="800"/>
                        </a:spcAft>
                      </a:pPr>
                      <a:r>
                        <a:rPr lang="en-US" sz="1700" dirty="0">
                          <a:effectLst/>
                          <a:latin typeface="+mn-lt"/>
                          <a:ea typeface="Calibri" panose="020F0502020204030204" pitchFamily="34" charset="0"/>
                          <a:cs typeface="Times New Roman" panose="02020603050405020304" pitchFamily="18" charset="0"/>
                        </a:rPr>
                        <a:t>Total Stockholders’ Equity</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$9,000</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2CC"/>
                    </a:solidFill>
                  </a:tcPr>
                </a:tc>
                <a:tc>
                  <a:txBody>
                    <a:bodyPr/>
                    <a:lstStyle/>
                    <a:p>
                      <a:pPr marL="0" marR="0" algn="r">
                        <a:lnSpc>
                          <a:spcPct val="107000"/>
                        </a:lnSpc>
                        <a:spcBef>
                          <a:spcPts val="0"/>
                        </a:spcBef>
                        <a:spcAft>
                          <a:spcPts val="800"/>
                        </a:spcAft>
                      </a:pPr>
                      <a:r>
                        <a:rPr lang="en-US" sz="2100" dirty="0">
                          <a:effectLst/>
                          <a:latin typeface="+mn-lt"/>
                          <a:ea typeface="Calibri" panose="020F0502020204030204" pitchFamily="34" charset="0"/>
                          <a:cs typeface="Times New Roman" panose="02020603050405020304" pitchFamily="18" charset="0"/>
                        </a:rPr>
                        <a:t>$10,000</a:t>
                      </a:r>
                      <a:endParaRPr lang="en-US" sz="1400" dirty="0">
                        <a:effectLst/>
                        <a:latin typeface="+mn-lt"/>
                        <a:ea typeface="Calibri" panose="020F0502020204030204" pitchFamily="34" charset="0"/>
                        <a:cs typeface="Times New Roman" panose="02020603050405020304" pitchFamily="18" charset="0"/>
                      </a:endParaRP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FFF2CC"/>
                    </a:solidFill>
                  </a:tcPr>
                </a:tc>
                <a:tc>
                  <a:txBody>
                    <a:bodyPr/>
                    <a:lstStyle/>
                    <a:p>
                      <a:pPr marL="0" marR="0">
                        <a:lnSpc>
                          <a:spcPct val="107000"/>
                        </a:lnSpc>
                        <a:spcBef>
                          <a:spcPts val="0"/>
                        </a:spcBef>
                        <a:spcAft>
                          <a:spcPts val="800"/>
                        </a:spcAft>
                      </a:pPr>
                      <a:r>
                        <a:rPr lang="en-US" sz="1400" dirty="0">
                          <a:effectLst/>
                          <a:latin typeface="+mn-lt"/>
                          <a:ea typeface="Calibri" panose="020F0502020204030204" pitchFamily="34" charset="0"/>
                          <a:cs typeface="Times New Roman" panose="02020603050405020304" pitchFamily="18" charset="0"/>
                        </a:rPr>
                        <a:t> </a:t>
                      </a:r>
                    </a:p>
                  </a:txBody>
                  <a:tcPr marL="88265" marR="882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2CC"/>
                    </a:solidFill>
                  </a:tcPr>
                </a:tc>
              </a:tr>
            </a:tbl>
          </a:graphicData>
        </a:graphic>
      </p:graphicFrame>
    </p:spTree>
    <p:extLst>
      <p:ext uri="{BB962C8B-B14F-4D97-AF65-F5344CB8AC3E}">
        <p14:creationId xmlns:p14="http://schemas.microsoft.com/office/powerpoint/2010/main" val="1489715856"/>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5-4: Use the gross margin method to estimate ending inventory.</a:t>
            </a:r>
            <a:br>
              <a:rPr lang="en-US" dirty="0"/>
            </a:br>
            <a:endParaRPr lang="en-US" dirty="0"/>
          </a:p>
        </p:txBody>
      </p:sp>
      <p:sp>
        <p:nvSpPr>
          <p:cNvPr id="17410" name="Slide Number Placeholder 2"/>
          <p:cNvSpPr>
            <a:spLocks noGrp="1"/>
          </p:cNvSpPr>
          <p:nvPr>
            <p:ph type="sldNum" sz="quarter" idx="11"/>
          </p:nvPr>
        </p:nvSpPr>
        <p:spPr>
          <a:xfrm>
            <a:off x="8153400" y="6400800"/>
            <a:ext cx="838200" cy="381000"/>
          </a:xfrm>
          <a:noFill/>
        </p:spPr>
        <p:txBody>
          <a:bodyPr/>
          <a:lstStyle/>
          <a:p>
            <a:r>
              <a:rPr lang="en-US" dirty="0">
                <a:solidFill>
                  <a:schemeClr val="bg1"/>
                </a:solidFill>
                <a:cs typeface="Arial" charset="0"/>
              </a:rPr>
              <a:t>5-</a:t>
            </a:r>
            <a:fld id="{8E04DE85-5BF3-4C03-A70B-7F1A18BE4AC7}" type="slidenum">
              <a:rPr lang="en-US" smtClean="0">
                <a:solidFill>
                  <a:schemeClr val="bg1"/>
                </a:solidFill>
                <a:cs typeface="Arial" charset="0"/>
              </a:rPr>
              <a:pPr/>
              <a:t>35</a:t>
            </a:fld>
            <a:endParaRPr lang="en-US" dirty="0">
              <a:solidFill>
                <a:schemeClr val="bg1"/>
              </a:solidFill>
              <a:cs typeface="Arial" charset="0"/>
            </a:endParaRPr>
          </a:p>
        </p:txBody>
      </p:sp>
    </p:spTree>
    <p:extLst>
      <p:ext uri="{BB962C8B-B14F-4D97-AF65-F5344CB8AC3E}">
        <p14:creationId xmlns:p14="http://schemas.microsoft.com/office/powerpoint/2010/main" val="637938495"/>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solidFill>
                  <a:srgbClr val="C30C20"/>
                </a:solidFill>
              </a:rPr>
              <a:t>When to Use</a:t>
            </a:r>
            <a:endParaRPr lang="en-US" sz="4000" b="1" dirty="0">
              <a:solidFill>
                <a:srgbClr val="C30C20"/>
              </a:solidFill>
              <a:ea typeface="Tahoma" panose="020B0604030504040204" pitchFamily="34" charset="0"/>
              <a:cs typeface="Tahoma" panose="020B0604030504040204" pitchFamily="34" charset="0"/>
            </a:endParaRPr>
          </a:p>
        </p:txBody>
      </p:sp>
      <p:sp>
        <p:nvSpPr>
          <p:cNvPr id="2" name="Content Placeholder 1"/>
          <p:cNvSpPr>
            <a:spLocks noGrp="1"/>
          </p:cNvSpPr>
          <p:nvPr>
            <p:ph idx="1"/>
          </p:nvPr>
        </p:nvSpPr>
        <p:spPr/>
        <p:txBody>
          <a:bodyPr/>
          <a:lstStyle/>
          <a:p>
            <a:r>
              <a:rPr lang="en-US" sz="2600" dirty="0"/>
              <a:t>The </a:t>
            </a:r>
            <a:r>
              <a:rPr lang="en-US" sz="2600" dirty="0" smtClean="0"/>
              <a:t>gross </a:t>
            </a:r>
            <a:r>
              <a:rPr lang="en-US" sz="2600" dirty="0"/>
              <a:t>m</a:t>
            </a:r>
            <a:r>
              <a:rPr lang="en-US" sz="2600" dirty="0" smtClean="0"/>
              <a:t>argin </a:t>
            </a:r>
            <a:r>
              <a:rPr lang="en-US" sz="2600" dirty="0"/>
              <a:t>m</a:t>
            </a:r>
            <a:r>
              <a:rPr lang="en-US" sz="2600" dirty="0" smtClean="0"/>
              <a:t>ethod </a:t>
            </a:r>
            <a:r>
              <a:rPr lang="en-US" sz="2600" dirty="0"/>
              <a:t>is used for interim financial statements when we need to </a:t>
            </a:r>
            <a:r>
              <a:rPr lang="en-US" sz="2600" b="1" dirty="0">
                <a:solidFill>
                  <a:srgbClr val="C30C20"/>
                </a:solidFill>
              </a:rPr>
              <a:t>estimate</a:t>
            </a:r>
            <a:r>
              <a:rPr lang="en-US" sz="2600" dirty="0"/>
              <a:t> ending inventory and cost of goods sold.</a:t>
            </a:r>
          </a:p>
          <a:p>
            <a:r>
              <a:rPr lang="en-US" sz="2600" dirty="0"/>
              <a:t>Many companies use the </a:t>
            </a:r>
            <a:r>
              <a:rPr lang="en-US" sz="2600" b="1" dirty="0">
                <a:solidFill>
                  <a:srgbClr val="C30C20"/>
                </a:solidFill>
              </a:rPr>
              <a:t>gross margin method </a:t>
            </a:r>
            <a:r>
              <a:rPr lang="en-US" sz="2600" dirty="0"/>
              <a:t>to estimate the current period’s ending inventory.</a:t>
            </a:r>
          </a:p>
          <a:p>
            <a:endParaRPr lang="en-US" dirty="0"/>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0D2C951F-3FAA-4AB4-8B25-FC1FFB0CF3E2}" type="slidenum">
              <a:rPr lang="en-US" smtClean="0">
                <a:solidFill>
                  <a:schemeClr val="bg1"/>
                </a:solidFill>
                <a:cs typeface="Arial" charset="0"/>
              </a:rPr>
              <a:pPr/>
              <a:t>36</a:t>
            </a:fld>
            <a:endParaRPr lang="en-US" dirty="0">
              <a:solidFill>
                <a:schemeClr val="bg1"/>
              </a:solidFill>
              <a:cs typeface="Arial" charset="0"/>
            </a:endParaRPr>
          </a:p>
        </p:txBody>
      </p:sp>
    </p:spTree>
    <p:extLst>
      <p:ext uri="{BB962C8B-B14F-4D97-AF65-F5344CB8AC3E}">
        <p14:creationId xmlns:p14="http://schemas.microsoft.com/office/powerpoint/2010/main" val="3320153089"/>
      </p:ext>
    </p:extLst>
  </p:cSld>
  <p:clrMapOvr>
    <a:masterClrMapping/>
  </p:clrMapOvr>
  <p:transition xmlns:p14="http://schemas.microsoft.com/office/powerpoint/2010/mai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The Gross Margin Method</a:t>
            </a:r>
          </a:p>
        </p:txBody>
      </p:sp>
      <p:sp>
        <p:nvSpPr>
          <p:cNvPr id="2" name="Content Placeholder 1"/>
          <p:cNvSpPr>
            <a:spLocks noGrp="1"/>
          </p:cNvSpPr>
          <p:nvPr>
            <p:ph idx="1"/>
          </p:nvPr>
        </p:nvSpPr>
        <p:spPr/>
        <p:txBody>
          <a:bodyPr/>
          <a:lstStyle/>
          <a:p>
            <a:pPr marL="457200" indent="-457200" fontAlgn="auto">
              <a:lnSpc>
                <a:spcPct val="110000"/>
              </a:lnSpc>
              <a:spcAft>
                <a:spcPts val="0"/>
              </a:spcAft>
              <a:buClr>
                <a:srgbClr val="000000"/>
              </a:buClr>
              <a:buFont typeface="+mj-lt"/>
              <a:buAutoNum type="arabicPeriod"/>
              <a:defRPr/>
            </a:pPr>
            <a:r>
              <a:rPr lang="en-US" sz="2600" dirty="0">
                <a:solidFill>
                  <a:srgbClr val="000000"/>
                </a:solidFill>
              </a:rPr>
              <a:t>Calculate the expected gross margin ratio using prior period’s income statement.</a:t>
            </a:r>
          </a:p>
          <a:p>
            <a:pPr marL="457200" indent="-457200" fontAlgn="auto">
              <a:lnSpc>
                <a:spcPct val="110000"/>
              </a:lnSpc>
              <a:spcAft>
                <a:spcPts val="0"/>
              </a:spcAft>
              <a:buClr>
                <a:srgbClr val="000000"/>
              </a:buClr>
              <a:buFont typeface="+mj-lt"/>
              <a:buAutoNum type="arabicPeriod"/>
              <a:defRPr/>
            </a:pPr>
            <a:r>
              <a:rPr lang="en-US" sz="2600" dirty="0">
                <a:solidFill>
                  <a:srgbClr val="000000"/>
                </a:solidFill>
              </a:rPr>
              <a:t>Multiply the expected gross margin ratio by the current period’s sales to estimate the amount of gross margin.</a:t>
            </a:r>
          </a:p>
          <a:p>
            <a:pPr marL="457200" indent="-457200" fontAlgn="auto">
              <a:lnSpc>
                <a:spcPct val="110000"/>
              </a:lnSpc>
              <a:spcAft>
                <a:spcPts val="0"/>
              </a:spcAft>
              <a:buClr>
                <a:srgbClr val="000000"/>
              </a:buClr>
              <a:buFont typeface="+mj-lt"/>
              <a:buAutoNum type="arabicPeriod"/>
              <a:defRPr/>
            </a:pPr>
            <a:r>
              <a:rPr lang="en-US" sz="2600" dirty="0">
                <a:solidFill>
                  <a:srgbClr val="000000"/>
                </a:solidFill>
              </a:rPr>
              <a:t>Subtract the estimated gross margin from sales to estimate cost of goods sold.</a:t>
            </a:r>
          </a:p>
          <a:p>
            <a:pPr marL="457200" indent="-457200" fontAlgn="auto">
              <a:lnSpc>
                <a:spcPct val="110000"/>
              </a:lnSpc>
              <a:spcAft>
                <a:spcPts val="0"/>
              </a:spcAft>
              <a:buClr>
                <a:srgbClr val="000000"/>
              </a:buClr>
              <a:buFont typeface="+mj-lt"/>
              <a:buAutoNum type="arabicPeriod"/>
              <a:defRPr/>
            </a:pPr>
            <a:r>
              <a:rPr lang="en-US" sz="2600" dirty="0">
                <a:solidFill>
                  <a:srgbClr val="000000"/>
                </a:solidFill>
              </a:rPr>
              <a:t>Subtract the estimated cost of goods sold from the amount of goods available for sale to estimate the ending inventory.</a:t>
            </a:r>
          </a:p>
          <a:p>
            <a:endParaRPr lang="en-US" dirty="0"/>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0D2C951F-3FAA-4AB4-8B25-FC1FFB0CF3E2}" type="slidenum">
              <a:rPr lang="en-US" smtClean="0">
                <a:solidFill>
                  <a:schemeClr val="bg1"/>
                </a:solidFill>
                <a:cs typeface="Arial" charset="0"/>
              </a:rPr>
              <a:pPr/>
              <a:t>37</a:t>
            </a:fld>
            <a:endParaRPr lang="en-US" dirty="0">
              <a:solidFill>
                <a:schemeClr val="bg1"/>
              </a:solidFill>
              <a:cs typeface="Arial" charset="0"/>
            </a:endParaRPr>
          </a:p>
        </p:txBody>
      </p:sp>
    </p:spTree>
    <p:extLst>
      <p:ext uri="{BB962C8B-B14F-4D97-AF65-F5344CB8AC3E}">
        <p14:creationId xmlns:p14="http://schemas.microsoft.com/office/powerpoint/2010/main" val="3996040595"/>
      </p:ext>
    </p:extLst>
  </p:cSld>
  <p:clrMapOvr>
    <a:masterClrMapping/>
  </p:clrMapOvr>
  <p:transition xmlns:p14="http://schemas.microsoft.com/office/powerpoint/2010/mai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t>Exhibit 5.5</a:t>
            </a:r>
            <a:endParaRPr lang="en-US" sz="4000" b="1" dirty="0">
              <a:ea typeface="Tahoma" panose="020B0604030504040204" pitchFamily="34" charset="0"/>
              <a:cs typeface="Tahoma" panose="020B0604030504040204" pitchFamily="34" charset="0"/>
            </a:endParaRPr>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0D2C951F-3FAA-4AB4-8B25-FC1FFB0CF3E2}" type="slidenum">
              <a:rPr lang="en-US" smtClean="0">
                <a:solidFill>
                  <a:schemeClr val="bg1"/>
                </a:solidFill>
                <a:cs typeface="Arial" charset="0"/>
              </a:rPr>
              <a:pPr/>
              <a:t>38</a:t>
            </a:fld>
            <a:endParaRPr lang="en-US" dirty="0">
              <a:solidFill>
                <a:schemeClr val="bg1"/>
              </a:solidFill>
              <a:cs typeface="Arial"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171130922"/>
              </p:ext>
            </p:extLst>
          </p:nvPr>
        </p:nvGraphicFramePr>
        <p:xfrm>
          <a:off x="685800" y="1371600"/>
          <a:ext cx="8030688" cy="3961282"/>
        </p:xfrm>
        <a:graphic>
          <a:graphicData uri="http://schemas.openxmlformats.org/drawingml/2006/table">
            <a:tbl>
              <a:tblPr firstRow="1" firstCol="1" bandRow="1"/>
              <a:tblGrid>
                <a:gridCol w="3864391"/>
                <a:gridCol w="1283099"/>
                <a:gridCol w="2883198"/>
              </a:tblGrid>
              <a:tr h="301487">
                <a:tc gridSpan="3">
                  <a:txBody>
                    <a:bodyPr/>
                    <a:lstStyle/>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Exhibit 5.5</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US"/>
                    </a:p>
                  </a:txBody>
                  <a:tcPr/>
                </a:tc>
                <a:tc hMerge="1">
                  <a:txBody>
                    <a:bodyPr/>
                    <a:lstStyle/>
                    <a:p>
                      <a:endParaRPr lang="en-US"/>
                    </a:p>
                  </a:txBody>
                  <a:tcPr/>
                </a:tc>
              </a:tr>
              <a:tr h="1172820">
                <a:tc gridSpan="3">
                  <a:txBody>
                    <a:bodyPr/>
                    <a:lstStyle/>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The T-SHIRT COMPANY</a:t>
                      </a:r>
                      <a:endParaRPr lang="en-US" sz="14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Schedule for Estimating the Ending Inventory Balance</a:t>
                      </a:r>
                      <a:endParaRPr lang="en-US" sz="1400" dirty="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For the Six Months Ending June 30, Year 2</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6EE"/>
                    </a:solidFill>
                  </a:tcPr>
                </a:tc>
                <a:tc hMerge="1">
                  <a:txBody>
                    <a:bodyPr/>
                    <a:lstStyle/>
                    <a:p>
                      <a:endParaRPr lang="en-US"/>
                    </a:p>
                  </a:txBody>
                  <a:tcPr/>
                </a:tc>
                <a:tc hMerge="1">
                  <a:txBody>
                    <a:bodyPr/>
                    <a:lstStyle/>
                    <a:p>
                      <a:endParaRPr lang="en-US"/>
                    </a:p>
                  </a:txBody>
                  <a:tcPr/>
                </a:tc>
              </a:tr>
              <a:tr h="301487">
                <a:tc>
                  <a:txBody>
                    <a:bodyPr/>
                    <a:lstStyle/>
                    <a:p>
                      <a:pPr marL="0" marR="0">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Beginning Inventory</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$5,100</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01487">
                <a:tc>
                  <a:txBody>
                    <a:bodyPr/>
                    <a:lstStyle/>
                    <a:p>
                      <a:pPr marL="0" marR="0">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Purchases</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b="1" dirty="0" smtClean="0">
                          <a:effectLst/>
                          <a:latin typeface="+mn-lt"/>
                          <a:ea typeface="Calibri" panose="020F0502020204030204" pitchFamily="34" charset="0"/>
                          <a:cs typeface="Times New Roman" panose="02020603050405020304" pitchFamily="18" charset="0"/>
                        </a:rPr>
                        <a:t>18,500</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01487">
                <a:tc>
                  <a:txBody>
                    <a:bodyPr/>
                    <a:lstStyle/>
                    <a:p>
                      <a:pPr marL="0" marR="0">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Cost of Goods Avail. For Sale</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$23,600</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01487">
                <a:tc>
                  <a:txBody>
                    <a:bodyPr/>
                    <a:lstStyle/>
                    <a:p>
                      <a:pPr marL="0" marR="0">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Sales through June 30, Year 2 </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b="1" dirty="0" smtClean="0">
                          <a:effectLst/>
                          <a:latin typeface="+mn-lt"/>
                          <a:ea typeface="Calibri" panose="020F0502020204030204" pitchFamily="34" charset="0"/>
                          <a:cs typeface="Times New Roman" panose="02020603050405020304" pitchFamily="18" charset="0"/>
                        </a:rPr>
                        <a:t>22,000</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301487">
                <a:tc>
                  <a:txBody>
                    <a:bodyPr/>
                    <a:lstStyle/>
                    <a:p>
                      <a:pPr marL="0" marR="0">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Less: Estimated Gross Margin*</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EEAF6"/>
                    </a:solidFill>
                  </a:tcPr>
                </a:tc>
              </a:tr>
              <a:tr h="301487">
                <a:tc>
                  <a:txBody>
                    <a:bodyPr/>
                    <a:lstStyle/>
                    <a:p>
                      <a:pPr marL="0" marR="0">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Estimated cost of goods sold</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DEEAF6"/>
                    </a:solidFill>
                  </a:tcPr>
                </a:tc>
              </a:tr>
              <a:tr h="301487">
                <a:tc>
                  <a:txBody>
                    <a:bodyPr/>
                    <a:lstStyle/>
                    <a:p>
                      <a:pPr marL="0" marR="0">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Estimated Ending Inventory</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r">
                        <a:lnSpc>
                          <a:spcPct val="107000"/>
                        </a:lnSpc>
                        <a:spcBef>
                          <a:spcPts val="0"/>
                        </a:spcBef>
                        <a:spcAft>
                          <a:spcPts val="800"/>
                        </a:spcAft>
                      </a:pPr>
                      <a:r>
                        <a:rPr lang="en-US" sz="19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57150" cap="flat" cmpd="dbl" algn="ctr">
                      <a:solidFill>
                        <a:srgbClr val="000000"/>
                      </a:solidFill>
                      <a:prstDash val="solid"/>
                      <a:round/>
                      <a:headEnd type="none" w="med" len="med"/>
                      <a:tailEnd type="none" w="med" len="med"/>
                    </a:lnB>
                    <a:solidFill>
                      <a:srgbClr val="DEEAF6"/>
                    </a:solidFill>
                  </a:tcPr>
                </a:tc>
              </a:tr>
              <a:tr h="301487">
                <a:tc gridSpan="3">
                  <a:txBody>
                    <a:bodyPr/>
                    <a:lstStyle/>
                    <a:p>
                      <a:pPr marL="0" marR="0">
                        <a:lnSpc>
                          <a:spcPct val="107000"/>
                        </a:lnSpc>
                        <a:spcBef>
                          <a:spcPts val="0"/>
                        </a:spcBef>
                        <a:spcAft>
                          <a:spcPts val="800"/>
                        </a:spcAft>
                      </a:pPr>
                      <a:r>
                        <a:rPr lang="en-US" sz="1900" dirty="0">
                          <a:effectLst/>
                          <a:latin typeface="+mn-lt"/>
                          <a:ea typeface="Calibri" panose="020F0502020204030204" pitchFamily="34" charset="0"/>
                          <a:cs typeface="Times New Roman" panose="02020603050405020304" pitchFamily="18" charset="0"/>
                        </a:rPr>
                        <a:t>*Historically, gross margin has amounted to approximately 25% of sales.</a:t>
                      </a:r>
                      <a:endParaRPr lang="en-US" sz="1400" dirty="0">
                        <a:effectLst/>
                        <a:latin typeface="+mn-lt"/>
                        <a:ea typeface="Calibri" panose="020F0502020204030204" pitchFamily="34" charset="0"/>
                        <a:cs typeface="Times New Roman" panose="02020603050405020304" pitchFamily="18" charset="0"/>
                      </a:endParaRPr>
                    </a:p>
                  </a:txBody>
                  <a:tcPr marL="90571" marR="90571"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4115078381"/>
      </p:ext>
    </p:extLst>
  </p:cSld>
  <p:clrMapOvr>
    <a:masterClrMapping/>
  </p:clrMapOvr>
  <p:transition xmlns:p14="http://schemas.microsoft.com/office/powerpoint/2010/mai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Specific Identification</a:t>
            </a:r>
          </a:p>
        </p:txBody>
      </p:sp>
      <p:sp>
        <p:nvSpPr>
          <p:cNvPr id="2" name="Content Placeholder 1"/>
          <p:cNvSpPr>
            <a:spLocks noGrp="1"/>
          </p:cNvSpPr>
          <p:nvPr>
            <p:ph idx="1"/>
          </p:nvPr>
        </p:nvSpPr>
        <p:spPr/>
        <p:txBody>
          <a:bodyPr/>
          <a:lstStyle/>
          <a:p>
            <a:pPr marL="0" indent="0">
              <a:buNone/>
            </a:pPr>
            <a:r>
              <a:rPr lang="en-US" sz="2600" dirty="0"/>
              <a:t>When a company’s inventory consists of many </a:t>
            </a:r>
            <a:r>
              <a:rPr lang="en-US" sz="2600" b="1" dirty="0">
                <a:solidFill>
                  <a:srgbClr val="C30C20"/>
                </a:solidFill>
              </a:rPr>
              <a:t>high-priced, low-turnover </a:t>
            </a:r>
            <a:r>
              <a:rPr lang="en-US" sz="2600" dirty="0"/>
              <a:t>goods the </a:t>
            </a:r>
            <a:r>
              <a:rPr lang="en-US" sz="2600" dirty="0" smtClean="0"/>
              <a:t>recordkeeping </a:t>
            </a:r>
            <a:r>
              <a:rPr lang="en-US" sz="2600" dirty="0"/>
              <a:t>necessary to use </a:t>
            </a:r>
            <a:r>
              <a:rPr lang="en-US" sz="2600" b="1" dirty="0">
                <a:solidFill>
                  <a:srgbClr val="C30C20"/>
                </a:solidFill>
              </a:rPr>
              <a:t>specific identification </a:t>
            </a:r>
            <a:r>
              <a:rPr lang="en-US" sz="2600" dirty="0"/>
              <a:t>is more practical.</a:t>
            </a:r>
          </a:p>
          <a:p>
            <a:endParaRPr lang="en-US" dirty="0"/>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solidFill>
                  <a:schemeClr val="bg1"/>
                </a:solidFill>
              </a:rPr>
              <a:t>  5-</a:t>
            </a:r>
            <a:fld id="{86103F27-AA34-4069-B652-A178AD0674B3}" type="slidenum">
              <a:rPr lang="en-US" smtClean="0">
                <a:solidFill>
                  <a:schemeClr val="bg1"/>
                </a:solidFill>
              </a:rPr>
              <a:pPr>
                <a:defRPr/>
              </a:pPr>
              <a:t>3</a:t>
            </a:fld>
            <a:endParaRPr lang="en-US" dirty="0">
              <a:solidFill>
                <a:schemeClr val="bg1"/>
              </a:solidFill>
            </a:endParaRPr>
          </a:p>
        </p:txBody>
      </p:sp>
    </p:spTree>
    <p:extLst>
      <p:ext uri="{BB962C8B-B14F-4D97-AF65-F5344CB8AC3E}">
        <p14:creationId xmlns:p14="http://schemas.microsoft.com/office/powerpoint/2010/main" val="368106696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a:t>LO 5-5: Calculate and interpret the inventory turnover ratio.</a:t>
            </a:r>
            <a:br>
              <a:rPr lang="en-US" dirty="0"/>
            </a:br>
            <a:endParaRPr lang="en-US" dirty="0"/>
          </a:p>
        </p:txBody>
      </p:sp>
      <p:sp>
        <p:nvSpPr>
          <p:cNvPr id="17410" name="Slide Number Placeholder 2"/>
          <p:cNvSpPr>
            <a:spLocks noGrp="1"/>
          </p:cNvSpPr>
          <p:nvPr>
            <p:ph type="sldNum" sz="quarter" idx="11"/>
          </p:nvPr>
        </p:nvSpPr>
        <p:spPr>
          <a:xfrm>
            <a:off x="8153400" y="6400800"/>
            <a:ext cx="838200" cy="381000"/>
          </a:xfrm>
          <a:noFill/>
        </p:spPr>
        <p:txBody>
          <a:bodyPr/>
          <a:lstStyle/>
          <a:p>
            <a:r>
              <a:rPr lang="en-US" dirty="0">
                <a:solidFill>
                  <a:schemeClr val="bg1"/>
                </a:solidFill>
                <a:cs typeface="Arial" charset="0"/>
              </a:rPr>
              <a:t>5-</a:t>
            </a:r>
            <a:fld id="{8E04DE85-5BF3-4C03-A70B-7F1A18BE4AC7}" type="slidenum">
              <a:rPr lang="en-US" smtClean="0">
                <a:solidFill>
                  <a:schemeClr val="bg1"/>
                </a:solidFill>
                <a:cs typeface="Arial" charset="0"/>
              </a:rPr>
              <a:pPr/>
              <a:t>39</a:t>
            </a:fld>
            <a:endParaRPr lang="en-US" dirty="0">
              <a:solidFill>
                <a:schemeClr val="bg1"/>
              </a:solidFill>
              <a:cs typeface="Arial" charset="0"/>
            </a:endParaRPr>
          </a:p>
        </p:txBody>
      </p:sp>
    </p:spTree>
    <p:extLst>
      <p:ext uri="{BB962C8B-B14F-4D97-AF65-F5344CB8AC3E}">
        <p14:creationId xmlns:p14="http://schemas.microsoft.com/office/powerpoint/2010/main" val="3763711549"/>
      </p:ext>
    </p:extLst>
  </p:cSld>
  <p:clrMapOvr>
    <a:masterClrMapping/>
  </p:clrMapOvr>
  <p:transition xmlns:p14="http://schemas.microsoft.com/office/powerpoint/2010/mai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Inventory Turnover</a:t>
            </a:r>
          </a:p>
        </p:txBody>
      </p:sp>
      <p:sp>
        <p:nvSpPr>
          <p:cNvPr id="2" name="Content Placeholder 1"/>
          <p:cNvSpPr>
            <a:spLocks noGrp="1"/>
          </p:cNvSpPr>
          <p:nvPr>
            <p:ph idx="1"/>
          </p:nvPr>
        </p:nvSpPr>
        <p:spPr/>
        <p:txBody>
          <a:bodyPr/>
          <a:lstStyle/>
          <a:p>
            <a:pPr>
              <a:defRPr/>
            </a:pPr>
            <a:r>
              <a:rPr lang="en-US" sz="2600" dirty="0"/>
              <a:t>This measures how quickly a company sells its merchandise inventory. </a:t>
            </a:r>
          </a:p>
          <a:p>
            <a:pPr>
              <a:defRPr/>
            </a:pPr>
            <a:r>
              <a:rPr lang="en-US" sz="2600" dirty="0"/>
              <a:t>It is calculated </a:t>
            </a:r>
            <a:r>
              <a:rPr lang="en-US" sz="2600" dirty="0" smtClean="0"/>
              <a:t>as: </a:t>
            </a:r>
            <a:r>
              <a:rPr lang="en-US" sz="2600" b="1" dirty="0" smtClean="0">
                <a:solidFill>
                  <a:srgbClr val="C30C20"/>
                </a:solidFill>
              </a:rPr>
              <a:t>Cost </a:t>
            </a:r>
            <a:r>
              <a:rPr lang="en-US" sz="2600" b="1" dirty="0">
                <a:solidFill>
                  <a:srgbClr val="C30C20"/>
                </a:solidFill>
              </a:rPr>
              <a:t>of Goods </a:t>
            </a:r>
            <a:r>
              <a:rPr lang="en-US" sz="2600" b="1" dirty="0" smtClean="0">
                <a:solidFill>
                  <a:srgbClr val="C30C20"/>
                </a:solidFill>
              </a:rPr>
              <a:t>Sold ÷ Inventory</a:t>
            </a:r>
            <a:r>
              <a:rPr lang="en-US" sz="2600" dirty="0" smtClean="0"/>
              <a:t>.</a:t>
            </a:r>
            <a:endParaRPr lang="en-US" sz="2600" dirty="0"/>
          </a:p>
          <a:p>
            <a:pPr>
              <a:defRPr/>
            </a:pPr>
            <a:r>
              <a:rPr lang="en-US" sz="2600" dirty="0"/>
              <a:t>Calculating this ratio is the first step for calculating the average number of days to sell inventory.</a:t>
            </a:r>
          </a:p>
          <a:p>
            <a:pPr marL="0" indent="0">
              <a:buNone/>
              <a:defRPr/>
            </a:pPr>
            <a:endParaRPr lang="en-US" b="1" dirty="0">
              <a:latin typeface="Tahoma" pitchFamily="34" charset="0"/>
            </a:endParaRPr>
          </a:p>
          <a:p>
            <a:endParaRPr lang="en-US" dirty="0"/>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0D2C951F-3FAA-4AB4-8B25-FC1FFB0CF3E2}" type="slidenum">
              <a:rPr lang="en-US" smtClean="0">
                <a:solidFill>
                  <a:schemeClr val="bg1"/>
                </a:solidFill>
                <a:cs typeface="Arial" charset="0"/>
              </a:rPr>
              <a:pPr/>
              <a:t>40</a:t>
            </a:fld>
            <a:endParaRPr lang="en-US" dirty="0">
              <a:solidFill>
                <a:schemeClr val="bg1"/>
              </a:solidFill>
              <a:cs typeface="Arial" charset="0"/>
            </a:endParaRPr>
          </a:p>
        </p:txBody>
      </p:sp>
    </p:spTree>
    <p:extLst>
      <p:ext uri="{BB962C8B-B14F-4D97-AF65-F5344CB8AC3E}">
        <p14:creationId xmlns:p14="http://schemas.microsoft.com/office/powerpoint/2010/main" val="4085580230"/>
      </p:ext>
    </p:extLst>
  </p:cSld>
  <p:clrMapOvr>
    <a:masterClrMapping/>
  </p:clrMapOvr>
  <p:transition xmlns:p14="http://schemas.microsoft.com/office/powerpoint/2010/mai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ea typeface="Tahoma" panose="020B0604030504040204" pitchFamily="34" charset="0"/>
                <a:cs typeface="Tahoma" panose="020B0604030504040204" pitchFamily="34" charset="0"/>
              </a:rPr>
              <a:t>Average Number of Days to Sell Inventory</a:t>
            </a:r>
          </a:p>
        </p:txBody>
      </p:sp>
      <p:sp>
        <p:nvSpPr>
          <p:cNvPr id="2" name="Content Placeholder 1"/>
          <p:cNvSpPr>
            <a:spLocks noGrp="1"/>
          </p:cNvSpPr>
          <p:nvPr>
            <p:ph idx="1"/>
          </p:nvPr>
        </p:nvSpPr>
        <p:spPr/>
        <p:txBody>
          <a:bodyPr/>
          <a:lstStyle/>
          <a:p>
            <a:pPr>
              <a:defRPr/>
            </a:pPr>
            <a:endParaRPr lang="en-US" sz="2600" dirty="0" smtClean="0"/>
          </a:p>
          <a:p>
            <a:pPr>
              <a:defRPr/>
            </a:pPr>
            <a:r>
              <a:rPr lang="en-US" sz="2600" dirty="0" smtClean="0"/>
              <a:t>This </a:t>
            </a:r>
            <a:r>
              <a:rPr lang="en-US" sz="2600" dirty="0"/>
              <a:t>measures how many days, on average, it takes to sell inventory</a:t>
            </a:r>
            <a:r>
              <a:rPr lang="en-US" sz="2600" dirty="0" smtClean="0"/>
              <a:t>.</a:t>
            </a:r>
            <a:endParaRPr lang="en-US" sz="2600" dirty="0"/>
          </a:p>
          <a:p>
            <a:pPr>
              <a:defRPr/>
            </a:pPr>
            <a:r>
              <a:rPr lang="en-US" sz="2600" dirty="0"/>
              <a:t>It is calculated as</a:t>
            </a:r>
            <a:r>
              <a:rPr lang="en-US" sz="2600" dirty="0" smtClean="0"/>
              <a:t>: </a:t>
            </a:r>
            <a:r>
              <a:rPr lang="en-US" sz="2600" b="1" dirty="0" smtClean="0">
                <a:solidFill>
                  <a:srgbClr val="C30C20"/>
                </a:solidFill>
              </a:rPr>
              <a:t>365 ÷ </a:t>
            </a:r>
            <a:r>
              <a:rPr lang="en-US" sz="2600" b="1" dirty="0">
                <a:solidFill>
                  <a:srgbClr val="C30C20"/>
                </a:solidFill>
              </a:rPr>
              <a:t>Inventory Turnover</a:t>
            </a:r>
            <a:r>
              <a:rPr lang="en-US" sz="2600" dirty="0" smtClean="0">
                <a:solidFill>
                  <a:srgbClr val="000000"/>
                </a:solidFill>
              </a:rPr>
              <a:t>.</a:t>
            </a:r>
            <a:endParaRPr lang="en-US" sz="2600" dirty="0">
              <a:solidFill>
                <a:srgbClr val="000000"/>
              </a:solidFill>
            </a:endParaRPr>
          </a:p>
          <a:p>
            <a:pPr eaLnBrk="0" hangingPunct="0"/>
            <a:r>
              <a:rPr lang="en-US" sz="2600" dirty="0"/>
              <a:t>Other things being equal, the company with the lower average number of days to sell inventory is doing better.  </a:t>
            </a:r>
          </a:p>
          <a:p>
            <a:endParaRPr lang="en-US" dirty="0"/>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0D2C951F-3FAA-4AB4-8B25-FC1FFB0CF3E2}" type="slidenum">
              <a:rPr lang="en-US" smtClean="0">
                <a:solidFill>
                  <a:schemeClr val="bg1"/>
                </a:solidFill>
                <a:cs typeface="Arial" charset="0"/>
              </a:rPr>
              <a:pPr/>
              <a:t>41</a:t>
            </a:fld>
            <a:endParaRPr lang="en-US" dirty="0">
              <a:solidFill>
                <a:schemeClr val="bg1"/>
              </a:solidFill>
              <a:cs typeface="Arial" charset="0"/>
            </a:endParaRPr>
          </a:p>
        </p:txBody>
      </p:sp>
    </p:spTree>
    <p:extLst>
      <p:ext uri="{BB962C8B-B14F-4D97-AF65-F5344CB8AC3E}">
        <p14:creationId xmlns:p14="http://schemas.microsoft.com/office/powerpoint/2010/main" val="3834503969"/>
      </p:ext>
    </p:extLst>
  </p:cSld>
  <p:clrMapOvr>
    <a:masterClrMapping/>
  </p:clrMapOvr>
  <p:transition xmlns:p14="http://schemas.microsoft.com/office/powerpoint/2010/mai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z="4000" b="1" dirty="0">
                <a:solidFill>
                  <a:schemeClr val="bg2"/>
                </a:solidFill>
              </a:rPr>
              <a:t>Exhibit 5.6</a:t>
            </a:r>
            <a:endParaRPr lang="en-US" sz="4000" b="1" dirty="0">
              <a:solidFill>
                <a:schemeClr val="bg2"/>
              </a:solidFill>
              <a:ea typeface="Tahoma" panose="020B0604030504040204" pitchFamily="34" charset="0"/>
              <a:cs typeface="Tahoma" panose="020B0604030504040204" pitchFamily="34" charset="0"/>
            </a:endParaRPr>
          </a:p>
        </p:txBody>
      </p:sp>
      <p:sp>
        <p:nvSpPr>
          <p:cNvPr id="19458" name="Slide Number Placeholder 2"/>
          <p:cNvSpPr>
            <a:spLocks noGrp="1"/>
          </p:cNvSpPr>
          <p:nvPr>
            <p:ph type="sldNum" sz="quarter" idx="4294967295"/>
          </p:nvPr>
        </p:nvSpPr>
        <p:spPr>
          <a:xfrm>
            <a:off x="8153400" y="6400800"/>
            <a:ext cx="838200" cy="381000"/>
          </a:xfrm>
          <a:prstGeom prst="rect">
            <a:avLst/>
          </a:prstGeom>
          <a:noFill/>
        </p:spPr>
        <p:txBody>
          <a:bodyPr/>
          <a:lstStyle/>
          <a:p>
            <a:r>
              <a:rPr lang="en-US" dirty="0">
                <a:solidFill>
                  <a:schemeClr val="bg1"/>
                </a:solidFill>
                <a:cs typeface="Arial" charset="0"/>
              </a:rPr>
              <a:t>5-</a:t>
            </a:r>
            <a:fld id="{0D2C951F-3FAA-4AB4-8B25-FC1FFB0CF3E2}" type="slidenum">
              <a:rPr lang="en-US" smtClean="0">
                <a:solidFill>
                  <a:schemeClr val="bg1"/>
                </a:solidFill>
                <a:cs typeface="Arial" charset="0"/>
              </a:rPr>
              <a:pPr/>
              <a:t>42</a:t>
            </a:fld>
            <a:endParaRPr lang="en-US" dirty="0">
              <a:solidFill>
                <a:schemeClr val="bg1"/>
              </a:solidFill>
              <a:cs typeface="Arial"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995470080"/>
              </p:ext>
            </p:extLst>
          </p:nvPr>
        </p:nvGraphicFramePr>
        <p:xfrm>
          <a:off x="930018" y="1672400"/>
          <a:ext cx="7794882" cy="3228746"/>
        </p:xfrm>
        <a:graphic>
          <a:graphicData uri="http://schemas.openxmlformats.org/drawingml/2006/table">
            <a:tbl>
              <a:tblPr firstRow="1" firstCol="1" bandRow="1"/>
              <a:tblGrid>
                <a:gridCol w="2598294"/>
                <a:gridCol w="2398050"/>
                <a:gridCol w="2798538"/>
              </a:tblGrid>
              <a:tr h="292634">
                <a:tc gridSpan="3">
                  <a:txBody>
                    <a:bodyPr/>
                    <a:lstStyle/>
                    <a:p>
                      <a:pPr marL="0" marR="0" algn="ctr">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Exhibit 5.6</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CC2E5"/>
                    </a:solidFill>
                  </a:tcPr>
                </a:tc>
                <a:tc hMerge="1">
                  <a:txBody>
                    <a:bodyPr/>
                    <a:lstStyle/>
                    <a:p>
                      <a:endParaRPr lang="en-US"/>
                    </a:p>
                  </a:txBody>
                  <a:tcPr/>
                </a:tc>
                <a:tc hMerge="1">
                  <a:txBody>
                    <a:bodyPr/>
                    <a:lstStyle/>
                    <a:p>
                      <a:endParaRPr lang="en-US"/>
                    </a:p>
                  </a:txBody>
                  <a:tcPr/>
                </a:tc>
              </a:tr>
              <a:tr h="585267">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Industry</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Company</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6EE"/>
                    </a:solidFill>
                  </a:tcPr>
                </a:tc>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Average Number of Days to Sell Inventory</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BDD6EE"/>
                    </a:solidFill>
                  </a:tcPr>
                </a:tc>
              </a:tr>
              <a:tr h="292634">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Fast Food</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McDonald’s</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4</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92634">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800" b="1" dirty="0" smtClean="0">
                          <a:effectLst/>
                          <a:latin typeface="+mn-lt"/>
                          <a:ea typeface="Calibri" panose="020F0502020204030204" pitchFamily="34" charset="0"/>
                          <a:cs typeface="Times New Roman" panose="02020603050405020304" pitchFamily="18" charset="0"/>
                        </a:rPr>
                        <a:t>Starbucks</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194</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585267">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Restaurant Brands International</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15</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r>
              <a:tr h="292634">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Department Stores</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Macy’s</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126</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92634">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Walmart</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43</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r>
              <a:tr h="292634">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Home Construction</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D.R. Horton</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320</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r>
              <a:tr h="292634">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 </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Toll Brothers</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c>
                  <a:txBody>
                    <a:bodyPr/>
                    <a:lstStyle/>
                    <a:p>
                      <a:pPr marL="0" marR="0" algn="ctr">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648</a:t>
                      </a:r>
                      <a:endParaRPr lang="en-US" sz="1400" dirty="0">
                        <a:effectLst/>
                        <a:latin typeface="+mn-lt"/>
                        <a:ea typeface="Calibri" panose="020F0502020204030204" pitchFamily="34" charset="0"/>
                        <a:cs typeface="Times New Roman" panose="02020603050405020304" pitchFamily="18" charset="0"/>
                      </a:endParaRPr>
                    </a:p>
                  </a:txBody>
                  <a:tcPr marL="87912" marR="87912"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DEEAF6"/>
                    </a:solidFill>
                  </a:tcPr>
                </a:tc>
              </a:tr>
            </a:tbl>
          </a:graphicData>
        </a:graphic>
      </p:graphicFrame>
    </p:spTree>
    <p:extLst>
      <p:ext uri="{BB962C8B-B14F-4D97-AF65-F5344CB8AC3E}">
        <p14:creationId xmlns:p14="http://schemas.microsoft.com/office/powerpoint/2010/main" val="1988369147"/>
      </p:ext>
    </p:extLst>
  </p:cSld>
  <p:clrMapOvr>
    <a:masterClrMapping/>
  </p:clrMapOvr>
  <p:transition xmlns:p14="http://schemas.microsoft.com/office/powerpoint/2010/mai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28600" y="4038600"/>
            <a:ext cx="5257800" cy="1371600"/>
          </a:xfrm>
        </p:spPr>
        <p:txBody>
          <a:bodyPr/>
          <a:lstStyle/>
          <a:p>
            <a:r>
              <a:rPr lang="en-US" sz="4000" b="1" dirty="0">
                <a:latin typeface="Calibri"/>
                <a:ea typeface="Tahoma" panose="020B0604030504040204" pitchFamily="34" charset="0"/>
                <a:cs typeface="Calibri"/>
              </a:rPr>
              <a:t>End of Chapter 5</a:t>
            </a:r>
            <a:br>
              <a:rPr lang="en-US" sz="4000" b="1" dirty="0">
                <a:latin typeface="Calibri"/>
                <a:ea typeface="Tahoma" panose="020B0604030504040204" pitchFamily="34" charset="0"/>
                <a:cs typeface="Calibri"/>
              </a:rPr>
            </a:br>
            <a:endParaRPr lang="en-US" sz="4000" dirty="0">
              <a:latin typeface="Calibri"/>
              <a:ea typeface="Tahoma" panose="020B0604030504040204" pitchFamily="34" charset="0"/>
              <a:cs typeface="Calibri"/>
            </a:endParaRPr>
          </a:p>
        </p:txBody>
      </p:sp>
    </p:spTree>
    <p:extLst>
      <p:ext uri="{BB962C8B-B14F-4D97-AF65-F5344CB8AC3E}">
        <p14:creationId xmlns:p14="http://schemas.microsoft.com/office/powerpoint/2010/main" val="2629898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ea typeface="Tahoma" panose="020B0604030504040204" pitchFamily="34" charset="0"/>
                <a:cs typeface="Tahoma" panose="020B0604030504040204" pitchFamily="34" charset="0"/>
              </a:rPr>
              <a:t>Specific Identification (Concluded)</a:t>
            </a:r>
          </a:p>
        </p:txBody>
      </p:sp>
      <p:sp>
        <p:nvSpPr>
          <p:cNvPr id="4" name="Content Placeholder 3"/>
          <p:cNvSpPr>
            <a:spLocks noGrp="1"/>
          </p:cNvSpPr>
          <p:nvPr>
            <p:ph idx="1"/>
          </p:nvPr>
        </p:nvSpPr>
        <p:spPr/>
        <p:txBody>
          <a:bodyPr/>
          <a:lstStyle/>
          <a:p>
            <a:pPr marL="0" indent="0" fontAlgn="t">
              <a:buNone/>
            </a:pPr>
            <a:r>
              <a:rPr lang="en-US" sz="2600" dirty="0" smtClean="0"/>
              <a:t>Assume </a:t>
            </a:r>
            <a:r>
              <a:rPr lang="en-US" sz="2600" dirty="0"/>
              <a:t>TMBC Company purchased two identical inventory items: the first for $100 and the second for $110. </a:t>
            </a:r>
          </a:p>
          <a:p>
            <a:pPr marL="0" indent="0" fontAlgn="t">
              <a:buNone/>
            </a:pPr>
            <a:r>
              <a:rPr lang="en-US" sz="2600" dirty="0" smtClean="0"/>
              <a:t>Using </a:t>
            </a:r>
            <a:r>
              <a:rPr lang="en-US" sz="2600" b="1" dirty="0">
                <a:solidFill>
                  <a:srgbClr val="C30C20"/>
                </a:solidFill>
              </a:rPr>
              <a:t>specific identification</a:t>
            </a:r>
            <a:r>
              <a:rPr lang="en-US" sz="2600" dirty="0"/>
              <a:t>, when the first item is sold, cost of goods sold would be $100</a:t>
            </a:r>
            <a:r>
              <a:rPr lang="en-US" sz="2600" dirty="0" smtClean="0"/>
              <a:t>. </a:t>
            </a:r>
            <a:r>
              <a:rPr lang="en-US" sz="2600" dirty="0"/>
              <a:t>When the second item is sold, cost of goods sold would be $110. </a:t>
            </a:r>
          </a:p>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t>  </a:t>
            </a:r>
            <a:r>
              <a:rPr lang="en-US" dirty="0">
                <a:solidFill>
                  <a:schemeClr val="bg1"/>
                </a:solidFill>
              </a:rPr>
              <a:t>5-</a:t>
            </a:r>
            <a:fld id="{46321AFE-697E-4E2F-A913-F41F40876EEB}"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114054360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First-in, First-out</a:t>
            </a:r>
          </a:p>
        </p:txBody>
      </p:sp>
      <p:sp>
        <p:nvSpPr>
          <p:cNvPr id="2" name="Content Placeholder 1"/>
          <p:cNvSpPr>
            <a:spLocks noGrp="1"/>
          </p:cNvSpPr>
          <p:nvPr>
            <p:ph idx="1"/>
          </p:nvPr>
        </p:nvSpPr>
        <p:spPr/>
        <p:txBody>
          <a:bodyPr/>
          <a:lstStyle/>
          <a:p>
            <a:pPr marL="0" indent="0">
              <a:buNone/>
            </a:pPr>
            <a:r>
              <a:rPr lang="en-US" sz="2600" dirty="0"/>
              <a:t>The </a:t>
            </a:r>
            <a:r>
              <a:rPr lang="en-US" sz="2600" b="1" dirty="0">
                <a:solidFill>
                  <a:srgbClr val="C30C20"/>
                </a:solidFill>
              </a:rPr>
              <a:t>first-in, first-out </a:t>
            </a:r>
            <a:r>
              <a:rPr lang="en-US" sz="2600" dirty="0"/>
              <a:t>cost flow method requires that the cost of the items purchased </a:t>
            </a:r>
            <a:r>
              <a:rPr lang="en-US" sz="2600" b="1" dirty="0">
                <a:solidFill>
                  <a:srgbClr val="C30C20"/>
                </a:solidFill>
              </a:rPr>
              <a:t>first</a:t>
            </a:r>
            <a:r>
              <a:rPr lang="en-US" sz="2600" dirty="0"/>
              <a:t> be assigned to </a:t>
            </a:r>
            <a:r>
              <a:rPr lang="en-US" sz="2600" dirty="0" smtClean="0"/>
              <a:t>cost </a:t>
            </a:r>
            <a:r>
              <a:rPr lang="en-US" sz="2600" dirty="0"/>
              <a:t>of </a:t>
            </a:r>
            <a:r>
              <a:rPr lang="en-US" sz="2600" dirty="0" smtClean="0"/>
              <a:t>goods sold</a:t>
            </a:r>
            <a:r>
              <a:rPr lang="en-US" sz="2600" b="1" dirty="0"/>
              <a:t>.</a:t>
            </a:r>
          </a:p>
          <a:p>
            <a:endParaRPr lang="en-US" dirty="0"/>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t>  </a:t>
            </a:r>
            <a:fld id="{86103F27-AA34-4069-B652-A178AD0674B3}" type="slidenum">
              <a:rPr lang="en-US" smtClean="0">
                <a:solidFill>
                  <a:schemeClr val="bg1"/>
                </a:solidFill>
              </a:rPr>
              <a:pPr>
                <a:defRPr/>
              </a:pPr>
              <a:t>5</a:t>
            </a:fld>
            <a:r>
              <a:rPr lang="en-US" dirty="0">
                <a:solidFill>
                  <a:schemeClr val="bg1"/>
                </a:solidFill>
              </a:rPr>
              <a:t>-5</a:t>
            </a:r>
          </a:p>
        </p:txBody>
      </p:sp>
    </p:spTree>
    <p:extLst>
      <p:ext uri="{BB962C8B-B14F-4D97-AF65-F5344CB8AC3E}">
        <p14:creationId xmlns:p14="http://schemas.microsoft.com/office/powerpoint/2010/main" val="340232213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First-in, First-out (Concluded)</a:t>
            </a:r>
          </a:p>
        </p:txBody>
      </p:sp>
      <p:sp>
        <p:nvSpPr>
          <p:cNvPr id="4" name="Content Placeholder 3"/>
          <p:cNvSpPr>
            <a:spLocks noGrp="1"/>
          </p:cNvSpPr>
          <p:nvPr>
            <p:ph idx="1"/>
          </p:nvPr>
        </p:nvSpPr>
        <p:spPr/>
        <p:txBody>
          <a:bodyPr/>
          <a:lstStyle/>
          <a:p>
            <a:pPr marL="0" indent="0" fontAlgn="t">
              <a:buNone/>
            </a:pPr>
            <a:r>
              <a:rPr lang="en-US" sz="2600" dirty="0" smtClean="0"/>
              <a:t>Assume </a:t>
            </a:r>
            <a:r>
              <a:rPr lang="en-US" sz="2600" dirty="0"/>
              <a:t>TMBC Company purchased two identical inventory items: the first for $100 and the second for $110. </a:t>
            </a:r>
          </a:p>
          <a:p>
            <a:pPr marL="0" indent="0" fontAlgn="t">
              <a:buNone/>
            </a:pPr>
            <a:r>
              <a:rPr lang="en-US" sz="2600" dirty="0" smtClean="0"/>
              <a:t>Using </a:t>
            </a:r>
            <a:r>
              <a:rPr lang="en-US" sz="2600" b="1" dirty="0">
                <a:solidFill>
                  <a:srgbClr val="C30C20"/>
                </a:solidFill>
              </a:rPr>
              <a:t>first-in, first-out</a:t>
            </a:r>
            <a:r>
              <a:rPr lang="en-US" sz="2600" dirty="0"/>
              <a:t>, the cost assigned to the first item sold would be $100 (the first cost in). The cost of goods sold assigned to the second item sold would be $110.</a:t>
            </a:r>
          </a:p>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t>  </a:t>
            </a:r>
            <a:r>
              <a:rPr lang="en-US" dirty="0">
                <a:solidFill>
                  <a:schemeClr val="bg1"/>
                </a:solidFill>
              </a:rPr>
              <a:t>5-</a:t>
            </a:r>
            <a:fld id="{46321AFE-697E-4E2F-A913-F41F40876EEB}" type="slidenum">
              <a:rPr lang="en-US" smtClean="0">
                <a:solidFill>
                  <a:schemeClr val="bg1"/>
                </a:solidFill>
              </a:rPr>
              <a:t>6</a:t>
            </a:fld>
            <a:endParaRPr lang="en-US" dirty="0">
              <a:solidFill>
                <a:schemeClr val="bg1"/>
              </a:solidFill>
            </a:endParaRPr>
          </a:p>
        </p:txBody>
      </p:sp>
    </p:spTree>
    <p:extLst>
      <p:ext uri="{BB962C8B-B14F-4D97-AF65-F5344CB8AC3E}">
        <p14:creationId xmlns:p14="http://schemas.microsoft.com/office/powerpoint/2010/main" val="324838720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AB08DE03-0BDD-4B28-9E09-4DEA053C4A7A}"/>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Last-in, First-out</a:t>
            </a:r>
          </a:p>
        </p:txBody>
      </p:sp>
      <p:sp>
        <p:nvSpPr>
          <p:cNvPr id="2" name="Content Placeholder 1"/>
          <p:cNvSpPr>
            <a:spLocks noGrp="1"/>
          </p:cNvSpPr>
          <p:nvPr>
            <p:ph idx="1"/>
          </p:nvPr>
        </p:nvSpPr>
        <p:spPr/>
        <p:txBody>
          <a:bodyPr/>
          <a:lstStyle/>
          <a:p>
            <a:pPr marL="0" indent="0">
              <a:buNone/>
            </a:pPr>
            <a:r>
              <a:rPr lang="en-US" sz="2600" dirty="0"/>
              <a:t>The </a:t>
            </a:r>
            <a:r>
              <a:rPr lang="en-US" sz="2600" b="1" dirty="0">
                <a:solidFill>
                  <a:srgbClr val="C30C20"/>
                </a:solidFill>
              </a:rPr>
              <a:t>last-in, first-out </a:t>
            </a:r>
            <a:r>
              <a:rPr lang="en-US" sz="2600" dirty="0"/>
              <a:t>cost flow method requires that the cost of the items purchased </a:t>
            </a:r>
            <a:r>
              <a:rPr lang="en-US" sz="2600" b="1" dirty="0">
                <a:solidFill>
                  <a:srgbClr val="C30C20"/>
                </a:solidFill>
              </a:rPr>
              <a:t>last</a:t>
            </a:r>
            <a:r>
              <a:rPr lang="en-US" sz="2600" dirty="0"/>
              <a:t> be assigned to </a:t>
            </a:r>
            <a:r>
              <a:rPr lang="en-US" sz="2600" dirty="0" smtClean="0"/>
              <a:t>cost </a:t>
            </a:r>
            <a:r>
              <a:rPr lang="en-US" sz="2600" dirty="0"/>
              <a:t>of </a:t>
            </a:r>
            <a:r>
              <a:rPr lang="en-US" sz="2600" dirty="0" smtClean="0"/>
              <a:t>goods sold</a:t>
            </a:r>
            <a:r>
              <a:rPr lang="en-US" sz="2600" dirty="0"/>
              <a:t>.</a:t>
            </a:r>
          </a:p>
          <a:p>
            <a:endParaRPr lang="en-US" dirty="0"/>
          </a:p>
        </p:txBody>
      </p:sp>
      <p:sp>
        <p:nvSpPr>
          <p:cNvPr id="3" name="Slide Number Placeholder 2">
            <a:extLst>
              <a:ext uri="{FF2B5EF4-FFF2-40B4-BE49-F238E27FC236}">
                <a16:creationId xmlns:a16="http://schemas.microsoft.com/office/drawing/2014/main" xmlns="" id="{CC4DF682-E715-44F4-A815-771A48F1FB65}"/>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t>  </a:t>
            </a:r>
            <a:r>
              <a:rPr lang="en-US" dirty="0">
                <a:solidFill>
                  <a:schemeClr val="bg1"/>
                </a:solidFill>
              </a:rPr>
              <a:t>5-7</a:t>
            </a:r>
          </a:p>
        </p:txBody>
      </p:sp>
    </p:spTree>
    <p:extLst>
      <p:ext uri="{BB962C8B-B14F-4D97-AF65-F5344CB8AC3E}">
        <p14:creationId xmlns:p14="http://schemas.microsoft.com/office/powerpoint/2010/main" val="37085122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E11B1A1-185E-4617-8C25-C45AB884C3FC}"/>
              </a:ext>
            </a:extLst>
          </p:cNvPr>
          <p:cNvSpPr>
            <a:spLocks noGrp="1"/>
          </p:cNvSpPr>
          <p:nvPr>
            <p:ph type="title"/>
          </p:nvPr>
        </p:nvSpPr>
        <p:spPr/>
        <p:txBody>
          <a:bodyPr/>
          <a:lstStyle/>
          <a:p>
            <a:r>
              <a:rPr lang="en-US" sz="4000" b="1" dirty="0">
                <a:solidFill>
                  <a:srgbClr val="C30C20"/>
                </a:solidFill>
                <a:ea typeface="Tahoma" panose="020B0604030504040204" pitchFamily="34" charset="0"/>
                <a:cs typeface="Tahoma" panose="020B0604030504040204" pitchFamily="34" charset="0"/>
              </a:rPr>
              <a:t>Last-in, First-out (Concluded)</a:t>
            </a:r>
          </a:p>
        </p:txBody>
      </p:sp>
      <p:sp>
        <p:nvSpPr>
          <p:cNvPr id="4" name="Content Placeholder 3"/>
          <p:cNvSpPr>
            <a:spLocks noGrp="1"/>
          </p:cNvSpPr>
          <p:nvPr>
            <p:ph idx="1"/>
          </p:nvPr>
        </p:nvSpPr>
        <p:spPr/>
        <p:txBody>
          <a:bodyPr/>
          <a:lstStyle/>
          <a:p>
            <a:pPr marL="0" indent="0" fontAlgn="t">
              <a:buNone/>
            </a:pPr>
            <a:r>
              <a:rPr lang="en-US" sz="2600" dirty="0" smtClean="0"/>
              <a:t>Assume </a:t>
            </a:r>
            <a:r>
              <a:rPr lang="en-US" sz="2600" dirty="0"/>
              <a:t>TMBC Company purchased two identical inventory items: the first for $100 and the second for $110. </a:t>
            </a:r>
          </a:p>
          <a:p>
            <a:pPr marL="0" indent="0" fontAlgn="t">
              <a:buNone/>
            </a:pPr>
            <a:r>
              <a:rPr lang="en-US" sz="2600" dirty="0" smtClean="0"/>
              <a:t>Using </a:t>
            </a:r>
            <a:r>
              <a:rPr lang="en-US" sz="2600" b="1" dirty="0">
                <a:solidFill>
                  <a:srgbClr val="C30C20"/>
                </a:solidFill>
              </a:rPr>
              <a:t>last-in, first-out</a:t>
            </a:r>
            <a:r>
              <a:rPr lang="en-US" sz="2600" dirty="0"/>
              <a:t>, the cost assigned to the first item sold would be $110 (the last cost in)</a:t>
            </a:r>
            <a:r>
              <a:rPr lang="en-US" sz="2600" dirty="0" smtClean="0"/>
              <a:t>. </a:t>
            </a:r>
            <a:r>
              <a:rPr lang="en-US" sz="2600" dirty="0"/>
              <a:t>The cost of goods sold assigned to the second item sold would be $100. </a:t>
            </a:r>
          </a:p>
          <a:p>
            <a:endParaRPr lang="en-US" dirty="0"/>
          </a:p>
        </p:txBody>
      </p:sp>
      <p:sp>
        <p:nvSpPr>
          <p:cNvPr id="3" name="Slide Number Placeholder 2">
            <a:extLst>
              <a:ext uri="{FF2B5EF4-FFF2-40B4-BE49-F238E27FC236}">
                <a16:creationId xmlns:a16="http://schemas.microsoft.com/office/drawing/2014/main" xmlns="" id="{BFA825BC-8F8C-41A0-BE25-A8D6C228FC70}"/>
              </a:ext>
            </a:extLst>
          </p:cNvPr>
          <p:cNvSpPr>
            <a:spLocks noGrp="1"/>
          </p:cNvSpPr>
          <p:nvPr>
            <p:ph type="sldNum" sz="quarter" idx="4294967295"/>
          </p:nvPr>
        </p:nvSpPr>
        <p:spPr>
          <a:xfrm>
            <a:off x="8153400" y="6400800"/>
            <a:ext cx="838200" cy="381000"/>
          </a:xfrm>
          <a:prstGeom prst="rect">
            <a:avLst/>
          </a:prstGeom>
        </p:spPr>
        <p:txBody>
          <a:bodyPr/>
          <a:lstStyle/>
          <a:p>
            <a:pPr>
              <a:defRPr/>
            </a:pPr>
            <a:r>
              <a:rPr lang="en-US" dirty="0"/>
              <a:t>  </a:t>
            </a:r>
            <a:r>
              <a:rPr lang="en-US" dirty="0">
                <a:solidFill>
                  <a:schemeClr val="bg1"/>
                </a:solidFill>
              </a:rPr>
              <a:t>5-</a:t>
            </a:r>
            <a:fld id="{46321AFE-697E-4E2F-A913-F41F40876EEB}" type="slidenum">
              <a:rPr lang="en-US" smtClean="0">
                <a:solidFill>
                  <a:schemeClr val="bg1"/>
                </a:solidFill>
              </a:rPr>
              <a:t>8</a:t>
            </a:fld>
            <a:endParaRPr lang="en-US" dirty="0">
              <a:solidFill>
                <a:schemeClr val="bg1"/>
              </a:solidFill>
            </a:endParaRPr>
          </a:p>
        </p:txBody>
      </p:sp>
    </p:spTree>
    <p:extLst>
      <p:ext uri="{BB962C8B-B14F-4D97-AF65-F5344CB8AC3E}">
        <p14:creationId xmlns:p14="http://schemas.microsoft.com/office/powerpoint/2010/main" val="24822282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theme/theme1.xml><?xml version="1.0" encoding="utf-8"?>
<a:theme xmlns:a="http://schemas.openxmlformats.org/drawingml/2006/main" name="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Alternate FIRST, BREAK, LAST slide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Plain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Red bar footer BODY/MAIN CONTENT">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PLAIN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RED FOOTER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BLUE Section Divider, Quotes, Callouts">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Plain_APPENDIX">
  <a:themeElements>
    <a:clrScheme name="MHHE Branding">
      <a:dk1>
        <a:sysClr val="windowText" lastClr="000000"/>
      </a:dk1>
      <a:lt1>
        <a:sysClr val="window" lastClr="FFFFFF"/>
      </a:lt1>
      <a:dk2>
        <a:srgbClr val="E6E4CC"/>
      </a:dk2>
      <a:lt2>
        <a:srgbClr val="C30C20"/>
      </a:lt2>
      <a:accent1>
        <a:srgbClr val="7AC1AC"/>
      </a:accent1>
      <a:accent2>
        <a:srgbClr val="802754"/>
      </a:accent2>
      <a:accent3>
        <a:srgbClr val="777777"/>
      </a:accent3>
      <a:accent4>
        <a:srgbClr val="DC5A20"/>
      </a:accent4>
      <a:accent5>
        <a:srgbClr val="39858E"/>
      </a:accent5>
      <a:accent6>
        <a:srgbClr val="FFCE00"/>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ExplanatoryPPT-MHHE_Accessible_PPT_Template-v2</Template>
  <TotalTime>8698</TotalTime>
  <Words>4494</Words>
  <Application>Microsoft Macintosh PowerPoint</Application>
  <PresentationFormat>On-screen Show (4:3)</PresentationFormat>
  <Paragraphs>725</Paragraphs>
  <Slides>44</Slides>
  <Notes>44</Notes>
  <HiddenSlides>0</HiddenSlides>
  <MMClips>0</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44</vt:i4>
      </vt:variant>
    </vt:vector>
  </HeadingPairs>
  <TitlesOfParts>
    <vt:vector size="53" baseType="lpstr">
      <vt:lpstr>FIRST, BREAK, LAST slides</vt:lpstr>
      <vt:lpstr>Alternate FIRST, BREAK, LAST slides</vt:lpstr>
      <vt:lpstr>Plain BODY/MAIN CONTENT</vt:lpstr>
      <vt:lpstr>Red bar footer BODY/MAIN CONTENT</vt:lpstr>
      <vt:lpstr>PLAIN Section Divider, Quotes, Callouts</vt:lpstr>
      <vt:lpstr>RED FOOTER Section Divider, Quotes, Callouts</vt:lpstr>
      <vt:lpstr>BLUE Section Divider, Quotes, Callouts</vt:lpstr>
      <vt:lpstr>Plain_APPENDIX</vt:lpstr>
      <vt:lpstr>Worksheet</vt:lpstr>
      <vt:lpstr>Chapter 5 Accounting for Inventories</vt:lpstr>
      <vt:lpstr>LO 5-1: Determine the amount of cost of goods sold and ending inventory using the specific identification, FIFO, LIFO, and weighted-average cost flow methods. </vt:lpstr>
      <vt:lpstr>Inventory Cost Flow Methods</vt:lpstr>
      <vt:lpstr>Specific Identification</vt:lpstr>
      <vt:lpstr>Specific Identification (Concluded)</vt:lpstr>
      <vt:lpstr>First-in, First-out</vt:lpstr>
      <vt:lpstr>First-in, First-out (Concluded)</vt:lpstr>
      <vt:lpstr>Last-in, First-out</vt:lpstr>
      <vt:lpstr>Last-in, First-out (Concluded)</vt:lpstr>
      <vt:lpstr>Weighted Average</vt:lpstr>
      <vt:lpstr>Weighted Average (Concluded)</vt:lpstr>
      <vt:lpstr>Physical Flow </vt:lpstr>
      <vt:lpstr>Effect of Cost Flow on Income Statement</vt:lpstr>
      <vt:lpstr>Effect of Cost Flow on Balance Sheet</vt:lpstr>
      <vt:lpstr>Exhibit 5.1: Use of Inventory Cost Flow Methods</vt:lpstr>
      <vt:lpstr>Inventory Cost Flow Under a Perpetual System</vt:lpstr>
      <vt:lpstr>Inventory Cost Flow Under a Perpetual System (Continued)</vt:lpstr>
      <vt:lpstr>First-in, First-out Inventory Cost Flow</vt:lpstr>
      <vt:lpstr>Last-in, First-out Inventory Cost Flow</vt:lpstr>
      <vt:lpstr>Weighted-Average Inventory Cost Flow</vt:lpstr>
      <vt:lpstr>Comparative Financial Statements and the Impact of Income Taxes </vt:lpstr>
      <vt:lpstr>Inventory Cost Flow When Sales and Purchases Occur Intermittently</vt:lpstr>
      <vt:lpstr>Never Stop Energy Bar</vt:lpstr>
      <vt:lpstr>Exhibit 5.3: Inventory Balance and Cost of Goods Sold using FIFO Cost Flow Method</vt:lpstr>
      <vt:lpstr>Never Stop Energy Bar:                    First-in, First-out</vt:lpstr>
      <vt:lpstr>Weighted Average and LIFO            Cost Flows</vt:lpstr>
      <vt:lpstr>LO 5-2: Apply the lower-of-cost-or-market rule to inventory valuation. </vt:lpstr>
      <vt:lpstr>Lower of Cost or Market (LCM)</vt:lpstr>
      <vt:lpstr>Lower of Cost or Market (LCM) (Concluded)</vt:lpstr>
      <vt:lpstr>Exhibit 5.4: Determination of Ending Inventory at Lower of Cost or Market</vt:lpstr>
      <vt:lpstr>LO 5-3: Show how fraud can be avoided through inventory control.</vt:lpstr>
      <vt:lpstr>Fraud Avoidance in Merchandising Businesses</vt:lpstr>
      <vt:lpstr>If Ending Inventory is overstated, then Cost of Goods Sold will be understated.</vt:lpstr>
      <vt:lpstr>If Cost of Goods Sold is understated, then Gross Margin is overstated.</vt:lpstr>
      <vt:lpstr>Then, on the balance sheet, Inventory is overstated and Retained Earnings is overstated.</vt:lpstr>
      <vt:lpstr>LO 5-4: Use the gross margin method to estimate ending inventory. </vt:lpstr>
      <vt:lpstr>When to Use</vt:lpstr>
      <vt:lpstr>The Gross Margin Method</vt:lpstr>
      <vt:lpstr>Exhibit 5.5</vt:lpstr>
      <vt:lpstr>LO 5-5: Calculate and interpret the inventory turnover ratio. </vt:lpstr>
      <vt:lpstr>Inventory Turnover</vt:lpstr>
      <vt:lpstr>Average Number of Days to Sell Inventory</vt:lpstr>
      <vt:lpstr>Exhibit 5.6</vt:lpstr>
      <vt:lpstr>End of Chapter 5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luann</dc:creator>
  <cp:lastModifiedBy>Colton Gigot</cp:lastModifiedBy>
  <cp:revision>653</cp:revision>
  <cp:lastPrinted>1601-01-01T00:00:00Z</cp:lastPrinted>
  <dcterms:created xsi:type="dcterms:W3CDTF">1601-01-01T00:00:00Z</dcterms:created>
  <dcterms:modified xsi:type="dcterms:W3CDTF">2017-12-07T14:52:53Z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