
<file path=[Content_Types].xml><?xml version="1.0" encoding="utf-8"?>
<Types xmlns="http://schemas.openxmlformats.org/package/2006/content-types">
  <Default Extension="xml" ContentType="application/xml"/>
  <Default Extension="jp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xls" ContentType="application/vnd.ms-exce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embeddings/oleObject1.bin" ContentType="application/vnd.openxmlformats-officedocument.oleObject"/>
  <Override PartName="/ppt/notesSlides/notesSlide19.xml" ContentType="application/vnd.openxmlformats-officedocument.presentationml.notesSlide+xml"/>
  <Override PartName="/ppt/notesSlides/notesSlide20.xml" ContentType="application/vnd.openxmlformats-officedocument.presentationml.notesSlide+xml"/>
  <Override PartName="/ppt/embeddings/oleObject2.bin" ContentType="application/vnd.openxmlformats-officedocument.oleObject"/>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rts/chart1.xml" ContentType="application/vnd.openxmlformats-officedocument.drawingml.chart+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53" r:id="rId1"/>
  </p:sldMasterIdLst>
  <p:notesMasterIdLst>
    <p:notesMasterId r:id="rId47"/>
  </p:notesMasterIdLst>
  <p:handoutMasterIdLst>
    <p:handoutMasterId r:id="rId48"/>
  </p:handoutMasterIdLst>
  <p:sldIdLst>
    <p:sldId id="377" r:id="rId2"/>
    <p:sldId id="310" r:id="rId3"/>
    <p:sldId id="311" r:id="rId4"/>
    <p:sldId id="437" r:id="rId5"/>
    <p:sldId id="315" r:id="rId6"/>
    <p:sldId id="382" r:id="rId7"/>
    <p:sldId id="316" r:id="rId8"/>
    <p:sldId id="439" r:id="rId9"/>
    <p:sldId id="440" r:id="rId10"/>
    <p:sldId id="441" r:id="rId11"/>
    <p:sldId id="442" r:id="rId12"/>
    <p:sldId id="443" r:id="rId13"/>
    <p:sldId id="444" r:id="rId14"/>
    <p:sldId id="445" r:id="rId15"/>
    <p:sldId id="446" r:id="rId16"/>
    <p:sldId id="447" r:id="rId17"/>
    <p:sldId id="454" r:id="rId18"/>
    <p:sldId id="448" r:id="rId19"/>
    <p:sldId id="449" r:id="rId20"/>
    <p:sldId id="450" r:id="rId21"/>
    <p:sldId id="451" r:id="rId22"/>
    <p:sldId id="452" r:id="rId23"/>
    <p:sldId id="453" r:id="rId24"/>
    <p:sldId id="387" r:id="rId25"/>
    <p:sldId id="396" r:id="rId26"/>
    <p:sldId id="455" r:id="rId27"/>
    <p:sldId id="456" r:id="rId28"/>
    <p:sldId id="388" r:id="rId29"/>
    <p:sldId id="457" r:id="rId30"/>
    <p:sldId id="458" r:id="rId31"/>
    <p:sldId id="459" r:id="rId32"/>
    <p:sldId id="465" r:id="rId33"/>
    <p:sldId id="461" r:id="rId34"/>
    <p:sldId id="389" r:id="rId35"/>
    <p:sldId id="462" r:id="rId36"/>
    <p:sldId id="463" r:id="rId37"/>
    <p:sldId id="464" r:id="rId38"/>
    <p:sldId id="434" r:id="rId39"/>
    <p:sldId id="425" r:id="rId40"/>
    <p:sldId id="435" r:id="rId41"/>
    <p:sldId id="436" r:id="rId42"/>
    <p:sldId id="412" r:id="rId43"/>
    <p:sldId id="417" r:id="rId44"/>
    <p:sldId id="418" r:id="rId45"/>
    <p:sldId id="427" r:id="rId4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lly" initials="" lastIdx="1" clrIdx="0"/>
  <p:cmAuthor id="1" name="Molly Brown" initials="" lastIdx="3" clrIdx="1"/>
  <p:cmAuthor id="2" name="Andries, Danielle" initials="" lastIdx="1" clrIdx="2"/>
  <p:cmAuthor id="3" name="Ilene" initials="ILP" lastIdx="17" clrIdx="3"/>
  <p:cmAuthor id="4" name="Brown, Molly G - brownmg" initials="BMG-b" lastIdx="1" clrIdx="4">
    <p:extLst/>
  </p:cmAuthor>
  <p:cmAuthor id="5" name="Molly Brown" initials="MB" lastIdx="17" clrIdx="5">
    <p:extLst/>
  </p:cmAuthor>
  <p:cmAuthor id="6" name="Helen Roybark" initials="HR" lastIdx="18" clrIdx="6">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63E9"/>
    <a:srgbClr val="CEEAB0"/>
    <a:srgbClr val="006AB2"/>
    <a:srgbClr val="E6D5F3"/>
    <a:srgbClr val="FFFF99"/>
    <a:srgbClr val="000099"/>
    <a:srgbClr val="CC0000"/>
    <a:srgbClr val="7A3400"/>
    <a:srgbClr val="ABDDFF"/>
    <a:srgbClr val="006A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32" autoAdjust="0"/>
    <p:restoredTop sz="93363" autoAdjust="0"/>
  </p:normalViewPr>
  <p:slideViewPr>
    <p:cSldViewPr>
      <p:cViewPr varScale="1">
        <p:scale>
          <a:sx n="74" d="100"/>
          <a:sy n="74" d="100"/>
        </p:scale>
        <p:origin x="-192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3" d="100"/>
          <a:sy n="93" d="100"/>
        </p:scale>
        <p:origin x="289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microsoft.com/office/2015/10/relationships/revisionInfo" Target="revisionInfo.xml"/><Relationship Id="rId50" Type="http://schemas.openxmlformats.org/officeDocument/2006/relationships/commentAuthors" Target="commentAuthors.xml"/><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handoutMaster" Target="handoutMasters/handoutMaster1.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 Id="rId2" Type="http://schemas.microsoft.com/office/2011/relationships/chartStyle" Target="style1.xml"/><Relationship Id="rId3" Type="http://schemas.microsoft.com/office/2011/relationships/chartColorStyle" Target="colors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strRef>
              <c:f>Sheet1!$B$1</c:f>
              <c:strCache>
                <c:ptCount val="1"/>
                <c:pt idx="0">
                  <c:v>Closing Date</c:v>
                </c:pt>
              </c:strCache>
            </c:strRef>
          </c:tx>
          <c:spPr>
            <a:solidFill>
              <a:schemeClr val="accent1"/>
            </a:solidFill>
            <a:ln>
              <a:noFill/>
            </a:ln>
            <a:effectLst/>
            <a:sp3d/>
          </c:spPr>
          <c:invertIfNegative val="0"/>
          <c:cat>
            <c:strRef>
              <c:f>Sheet1!$A$2:$A$13</c:f>
              <c:strCache>
                <c:ptCount val="12"/>
                <c:pt idx="0">
                  <c:v>Jan. </c:v>
                </c:pt>
                <c:pt idx="1">
                  <c:v>Feb.</c:v>
                </c:pt>
                <c:pt idx="2">
                  <c:v>Mar.</c:v>
                </c:pt>
                <c:pt idx="3">
                  <c:v>Apr.</c:v>
                </c:pt>
                <c:pt idx="4">
                  <c:v>May</c:v>
                </c:pt>
                <c:pt idx="5">
                  <c:v>Jun.</c:v>
                </c:pt>
                <c:pt idx="6">
                  <c:v>Jul.</c:v>
                </c:pt>
                <c:pt idx="7">
                  <c:v>Aug.</c:v>
                </c:pt>
                <c:pt idx="8">
                  <c:v>Sep. </c:v>
                </c:pt>
                <c:pt idx="9">
                  <c:v>Oct.</c:v>
                </c:pt>
                <c:pt idx="10">
                  <c:v>Nov.</c:v>
                </c:pt>
                <c:pt idx="11">
                  <c:v>Dec.</c:v>
                </c:pt>
              </c:strCache>
            </c:strRef>
          </c:cat>
          <c:val>
            <c:numRef>
              <c:f>Sheet1!$B$2:$B$13</c:f>
              <c:numCache>
                <c:formatCode>General</c:formatCode>
                <c:ptCount val="12"/>
                <c:pt idx="0">
                  <c:v>1.0</c:v>
                </c:pt>
                <c:pt idx="1">
                  <c:v>1.0</c:v>
                </c:pt>
                <c:pt idx="2">
                  <c:v>0.0</c:v>
                </c:pt>
                <c:pt idx="3">
                  <c:v>0.0</c:v>
                </c:pt>
                <c:pt idx="4">
                  <c:v>1.0</c:v>
                </c:pt>
                <c:pt idx="5">
                  <c:v>2.0</c:v>
                </c:pt>
                <c:pt idx="6">
                  <c:v>1.0</c:v>
                </c:pt>
                <c:pt idx="7">
                  <c:v>0.0</c:v>
                </c:pt>
                <c:pt idx="8">
                  <c:v>2.0</c:v>
                </c:pt>
                <c:pt idx="9">
                  <c:v>0.0</c:v>
                </c:pt>
                <c:pt idx="10">
                  <c:v>0.0</c:v>
                </c:pt>
                <c:pt idx="11">
                  <c:v>22.0</c:v>
                </c:pt>
              </c:numCache>
            </c:numRef>
          </c:val>
          <c:extLst xmlns:c16r2="http://schemas.microsoft.com/office/drawing/2015/06/chart">
            <c:ext xmlns:c16="http://schemas.microsoft.com/office/drawing/2014/chart" uri="{C3380CC4-5D6E-409C-BE32-E72D297353CC}">
              <c16:uniqueId val="{00000000-A64D-45A3-AA5D-CB734496B2BA}"/>
            </c:ext>
          </c:extLst>
        </c:ser>
        <c:dLbls>
          <c:showLegendKey val="0"/>
          <c:showVal val="0"/>
          <c:showCatName val="0"/>
          <c:showSerName val="0"/>
          <c:showPercent val="0"/>
          <c:showBubbleSize val="0"/>
        </c:dLbls>
        <c:gapWidth val="150"/>
        <c:shape val="box"/>
        <c:axId val="-2129088216"/>
        <c:axId val="-2129084472"/>
        <c:axId val="-2129080776"/>
      </c:bar3DChart>
      <c:catAx>
        <c:axId val="-21290882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9084472"/>
        <c:crosses val="autoZero"/>
        <c:auto val="1"/>
        <c:lblAlgn val="ctr"/>
        <c:lblOffset val="100"/>
        <c:noMultiLvlLbl val="0"/>
      </c:catAx>
      <c:valAx>
        <c:axId val="-2129084472"/>
        <c:scaling>
          <c:orientation val="minMax"/>
          <c:max val="3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9088216"/>
        <c:crosses val="autoZero"/>
        <c:crossBetween val="between"/>
      </c:valAx>
      <c:serAx>
        <c:axId val="-2129080776"/>
        <c:scaling>
          <c:orientation val="minMax"/>
        </c:scaling>
        <c:delete val="1"/>
        <c:axPos val="b"/>
        <c:majorTickMark val="none"/>
        <c:minorTickMark val="none"/>
        <c:tickLblPos val="nextTo"/>
        <c:crossAx val="-2129084472"/>
        <c:crosses val="autoZero"/>
      </c:ser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BE8E5216-85D9-442A-88E6-16490409B404}" type="datetimeFigureOut">
              <a:rPr lang="en-US"/>
              <a:pPr>
                <a:defRPr/>
              </a:pPr>
              <a:t>12/7/17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3D198E90-F9AA-451E-A8B0-2EAB18904728}" type="slidenum">
              <a:rPr lang="en-US"/>
              <a:pPr>
                <a:defRPr/>
              </a:pPr>
              <a:t>‹#›</a:t>
            </a:fld>
            <a:endParaRPr lang="en-US" dirty="0"/>
          </a:p>
        </p:txBody>
      </p:sp>
    </p:spTree>
    <p:extLst>
      <p:ext uri="{BB962C8B-B14F-4D97-AF65-F5344CB8AC3E}">
        <p14:creationId xmlns:p14="http://schemas.microsoft.com/office/powerpoint/2010/main" val="41872407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dirty="0"/>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dirty="0"/>
          </a:p>
        </p:txBody>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dirty="0"/>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mn-cs"/>
              </a:defRPr>
            </a:lvl1pPr>
          </a:lstStyle>
          <a:p>
            <a:pPr>
              <a:defRPr/>
            </a:pPr>
            <a:fld id="{77CA0635-1772-4472-ADFE-4545D41254CF}" type="slidenum">
              <a:rPr lang="en-US"/>
              <a:pPr>
                <a:defRPr/>
              </a:pPr>
              <a:t>‹#›</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Tree>
    <p:extLst>
      <p:ext uri="{BB962C8B-B14F-4D97-AF65-F5344CB8AC3E}">
        <p14:creationId xmlns:p14="http://schemas.microsoft.com/office/powerpoint/2010/main" val="31640419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This chapter explains how to record transactions using double-entry accounting. Let’s get started. </a:t>
            </a:r>
          </a:p>
          <a:p>
            <a:endParaRPr lang="en-US" dirty="0"/>
          </a:p>
        </p:txBody>
      </p:sp>
      <p:sp>
        <p:nvSpPr>
          <p:cNvPr id="4" name="Slide Number Placeholder 3"/>
          <p:cNvSpPr>
            <a:spLocks noGrp="1"/>
          </p:cNvSpPr>
          <p:nvPr>
            <p:ph type="sldNum" sz="quarter" idx="10"/>
          </p:nvPr>
        </p:nvSpPr>
        <p:spPr/>
        <p:txBody>
          <a:bodyPr/>
          <a:lstStyle/>
          <a:p>
            <a:fld id="{77CA0635-1772-4472-ADFE-4545D41254CF}" type="slidenum">
              <a:rPr lang="en-US" smtClean="0"/>
              <a:pPr/>
              <a:t>0</a:t>
            </a:fld>
            <a:endParaRPr lang="en-US" dirty="0"/>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35533794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 xmlns:a16="http://schemas.microsoft.com/office/drawing/2014/main" id="{3059917C-2F38-43A6-B721-6C16B9109611}"/>
              </a:ext>
            </a:extLst>
          </p:cNvPr>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Part I</a:t>
            </a:r>
          </a:p>
          <a:p>
            <a:r>
              <a:rPr lang="en-US" dirty="0">
                <a:latin typeface="Tahoma" panose="020B0604030504040204" pitchFamily="34" charset="0"/>
                <a:ea typeface="Tahoma" panose="020B0604030504040204" pitchFamily="34" charset="0"/>
                <a:cs typeface="Tahoma" panose="020B0604030504040204" pitchFamily="34" charset="0"/>
              </a:rPr>
              <a:t>Event 4: During Year 2, Collins provided $15,760 of services on account.</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a:t>
            </a:r>
          </a:p>
          <a:p>
            <a:r>
              <a:rPr lang="en-US" dirty="0">
                <a:latin typeface="Tahoma" panose="020B0604030504040204" pitchFamily="34" charset="0"/>
                <a:ea typeface="Tahoma" panose="020B0604030504040204" pitchFamily="34" charset="0"/>
                <a:cs typeface="Tahoma" panose="020B0604030504040204" pitchFamily="34" charset="0"/>
              </a:rPr>
              <a:t>This transaction increases the Accounts Receivable asset account and increases equity by increasing the Consulting Revenue account</a:t>
            </a:r>
            <a:r>
              <a:rPr lang="en-US" dirty="0" smtClean="0">
                <a:latin typeface="Tahoma" panose="020B0604030504040204" pitchFamily="34" charset="0"/>
                <a:ea typeface="Tahoma" panose="020B0604030504040204" pitchFamily="34" charset="0"/>
                <a:cs typeface="Tahoma" panose="020B0604030504040204" pitchFamily="34" charset="0"/>
              </a:rPr>
              <a:t>. It </a:t>
            </a:r>
            <a:r>
              <a:rPr lang="en-US" dirty="0">
                <a:latin typeface="Tahoma" panose="020B0604030504040204" pitchFamily="34" charset="0"/>
                <a:ea typeface="Tahoma" panose="020B0604030504040204" pitchFamily="34" charset="0"/>
                <a:cs typeface="Tahoma" panose="020B0604030504040204" pitchFamily="34" charset="0"/>
              </a:rPr>
              <a:t>is classified as an asset source transaction</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III</a:t>
            </a:r>
          </a:p>
          <a:p>
            <a:r>
              <a:rPr lang="en-US" dirty="0">
                <a:latin typeface="Tahoma" panose="020B0604030504040204" pitchFamily="34" charset="0"/>
                <a:ea typeface="Tahoma" panose="020B0604030504040204" pitchFamily="34" charset="0"/>
                <a:cs typeface="Tahoma" panose="020B0604030504040204" pitchFamily="34" charset="0"/>
              </a:rPr>
              <a:t>Here is the illustration of the impact on the T-accounts. </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IV</a:t>
            </a:r>
          </a:p>
          <a:p>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5" name="Slide Image Placeholder 4"/>
          <p:cNvSpPr>
            <a:spLocks noGrp="1" noRot="1" noChangeAspect="1"/>
          </p:cNvSpPr>
          <p:nvPr>
            <p:ph type="sldImg"/>
          </p:nvPr>
        </p:nvSpPr>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 xmlns:a16="http://schemas.microsoft.com/office/drawing/2014/main" id="{7EB2D8DA-8BEC-4510-8514-D539DBC4B33F}"/>
              </a:ext>
            </a:extLst>
          </p:cNvPr>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Part I</a:t>
            </a:r>
          </a:p>
          <a:p>
            <a:r>
              <a:rPr lang="en-US" dirty="0">
                <a:latin typeface="Tahoma" panose="020B0604030504040204" pitchFamily="34" charset="0"/>
                <a:ea typeface="Tahoma" panose="020B0604030504040204" pitchFamily="34" charset="0"/>
                <a:cs typeface="Tahoma" panose="020B0604030504040204" pitchFamily="34" charset="0"/>
              </a:rPr>
              <a:t>Event 5: During Year 2, Collins paid $26,000 cash to purchase land.</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a:t>
            </a:r>
          </a:p>
          <a:p>
            <a:r>
              <a:rPr lang="en-US" dirty="0">
                <a:latin typeface="Tahoma" panose="020B0604030504040204" pitchFamily="34" charset="0"/>
                <a:ea typeface="Tahoma" panose="020B0604030504040204" pitchFamily="34" charset="0"/>
                <a:cs typeface="Tahoma" panose="020B0604030504040204" pitchFamily="34" charset="0"/>
              </a:rPr>
              <a:t>This transaction increases the Land asset account and decreases the Cash asset account</a:t>
            </a:r>
            <a:r>
              <a:rPr lang="en-US" dirty="0" smtClean="0">
                <a:latin typeface="Tahoma" panose="020B0604030504040204" pitchFamily="34" charset="0"/>
                <a:ea typeface="Tahoma" panose="020B0604030504040204" pitchFamily="34" charset="0"/>
                <a:cs typeface="Tahoma" panose="020B0604030504040204" pitchFamily="34" charset="0"/>
              </a:rPr>
              <a:t>. It </a:t>
            </a:r>
            <a:r>
              <a:rPr lang="en-US" dirty="0">
                <a:latin typeface="Tahoma" panose="020B0604030504040204" pitchFamily="34" charset="0"/>
                <a:ea typeface="Tahoma" panose="020B0604030504040204" pitchFamily="34" charset="0"/>
                <a:cs typeface="Tahoma" panose="020B0604030504040204" pitchFamily="34" charset="0"/>
              </a:rPr>
              <a:t>is classified as an asset exchange transaction</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III</a:t>
            </a:r>
          </a:p>
          <a:p>
            <a:r>
              <a:rPr lang="en-US" dirty="0">
                <a:latin typeface="Tahoma" panose="020B0604030504040204" pitchFamily="34" charset="0"/>
                <a:ea typeface="Tahoma" panose="020B0604030504040204" pitchFamily="34" charset="0"/>
                <a:cs typeface="Tahoma" panose="020B0604030504040204" pitchFamily="34" charset="0"/>
              </a:rPr>
              <a:t>Here is the illustration of the impact on the T-accounts. </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IV</a:t>
            </a:r>
          </a:p>
          <a:p>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5" name="Slide Image Placeholder 4"/>
          <p:cNvSpPr>
            <a:spLocks noGrp="1" noRot="1" noChangeAspect="1"/>
          </p:cNvSpPr>
          <p:nvPr>
            <p:ph type="sldImg"/>
          </p:nvPr>
        </p:nvSpPr>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 xmlns:a16="http://schemas.microsoft.com/office/drawing/2014/main" id="{BC75FD71-FF10-4D8B-8606-0AAB689E66BD}"/>
              </a:ext>
            </a:extLst>
          </p:cNvPr>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Part I</a:t>
            </a:r>
          </a:p>
          <a:p>
            <a:r>
              <a:rPr lang="en-US" dirty="0">
                <a:latin typeface="Tahoma" panose="020B0604030504040204" pitchFamily="34" charset="0"/>
                <a:ea typeface="Tahoma" panose="020B0604030504040204" pitchFamily="34" charset="0"/>
                <a:cs typeface="Tahoma" panose="020B0604030504040204" pitchFamily="34" charset="0"/>
              </a:rPr>
              <a:t>Event 6: Paid $1,200 cash for a one-year insurance policy with coverage starting August 1st, Year 2.</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a:t>
            </a:r>
          </a:p>
          <a:p>
            <a:r>
              <a:rPr lang="en-US" dirty="0">
                <a:latin typeface="Tahoma" panose="020B0604030504040204" pitchFamily="34" charset="0"/>
                <a:ea typeface="Tahoma" panose="020B0604030504040204" pitchFamily="34" charset="0"/>
                <a:cs typeface="Tahoma" panose="020B0604030504040204" pitchFamily="34" charset="0"/>
              </a:rPr>
              <a:t>This transaction increases the Prepaid Insurance asset account and decreases the Cash asset account</a:t>
            </a:r>
            <a:r>
              <a:rPr lang="en-US" dirty="0" smtClean="0">
                <a:latin typeface="Tahoma" panose="020B0604030504040204" pitchFamily="34" charset="0"/>
                <a:ea typeface="Tahoma" panose="020B0604030504040204" pitchFamily="34" charset="0"/>
                <a:cs typeface="Tahoma" panose="020B0604030504040204" pitchFamily="34" charset="0"/>
              </a:rPr>
              <a:t>. It </a:t>
            </a:r>
            <a:r>
              <a:rPr lang="en-US" dirty="0">
                <a:latin typeface="Tahoma" panose="020B0604030504040204" pitchFamily="34" charset="0"/>
                <a:ea typeface="Tahoma" panose="020B0604030504040204" pitchFamily="34" charset="0"/>
                <a:cs typeface="Tahoma" panose="020B0604030504040204" pitchFamily="34" charset="0"/>
              </a:rPr>
              <a:t>is classified as an asset exchange transaction</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III</a:t>
            </a:r>
          </a:p>
          <a:p>
            <a:r>
              <a:rPr lang="en-US" dirty="0">
                <a:latin typeface="Tahoma" panose="020B0604030504040204" pitchFamily="34" charset="0"/>
                <a:ea typeface="Tahoma" panose="020B0604030504040204" pitchFamily="34" charset="0"/>
                <a:cs typeface="Tahoma" panose="020B0604030504040204" pitchFamily="34" charset="0"/>
              </a:rPr>
              <a:t>Here is the illustration of the impact on the T-accounts. </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IV</a:t>
            </a:r>
          </a:p>
          <a:p>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5" name="Slide Image Placeholder 4"/>
          <p:cNvSpPr>
            <a:spLocks noGrp="1" noRot="1" noChangeAspect="1"/>
          </p:cNvSpPr>
          <p:nvPr>
            <p:ph type="sldImg"/>
          </p:nvPr>
        </p:nvSpPr>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 xmlns:a16="http://schemas.microsoft.com/office/drawing/2014/main" id="{5000F126-2B55-43A7-9348-6F089905BBF7}"/>
              </a:ext>
            </a:extLst>
          </p:cNvPr>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Part I</a:t>
            </a:r>
          </a:p>
          <a:p>
            <a:r>
              <a:rPr lang="en-US" dirty="0">
                <a:latin typeface="Tahoma" panose="020B0604030504040204" pitchFamily="34" charset="0"/>
                <a:ea typeface="Tahoma" panose="020B0604030504040204" pitchFamily="34" charset="0"/>
                <a:cs typeface="Tahoma" panose="020B0604030504040204" pitchFamily="34" charset="0"/>
              </a:rPr>
              <a:t>Event 7: Collected $13,400 dollars from accounts receivable. </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a:t>
            </a:r>
          </a:p>
          <a:p>
            <a:r>
              <a:rPr lang="en-US" dirty="0">
                <a:latin typeface="Tahoma" panose="020B0604030504040204" pitchFamily="34" charset="0"/>
                <a:ea typeface="Tahoma" panose="020B0604030504040204" pitchFamily="34" charset="0"/>
                <a:cs typeface="Tahoma" panose="020B0604030504040204" pitchFamily="34" charset="0"/>
              </a:rPr>
              <a:t>This transaction increases the Cash asset account and decreases the Accounts Receivable asset account</a:t>
            </a:r>
            <a:r>
              <a:rPr lang="en-US" dirty="0" smtClean="0">
                <a:latin typeface="Tahoma" panose="020B0604030504040204" pitchFamily="34" charset="0"/>
                <a:ea typeface="Tahoma" panose="020B0604030504040204" pitchFamily="34" charset="0"/>
                <a:cs typeface="Tahoma" panose="020B0604030504040204" pitchFamily="34" charset="0"/>
              </a:rPr>
              <a:t>. It </a:t>
            </a:r>
            <a:r>
              <a:rPr lang="en-US" dirty="0">
                <a:latin typeface="Tahoma" panose="020B0604030504040204" pitchFamily="34" charset="0"/>
                <a:ea typeface="Tahoma" panose="020B0604030504040204" pitchFamily="34" charset="0"/>
                <a:cs typeface="Tahoma" panose="020B0604030504040204" pitchFamily="34" charset="0"/>
              </a:rPr>
              <a:t>is classified as an asset exchange transaction</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III</a:t>
            </a:r>
          </a:p>
          <a:p>
            <a:r>
              <a:rPr lang="en-US" dirty="0">
                <a:latin typeface="Tahoma" panose="020B0604030504040204" pitchFamily="34" charset="0"/>
                <a:ea typeface="Tahoma" panose="020B0604030504040204" pitchFamily="34" charset="0"/>
                <a:cs typeface="Tahoma" panose="020B0604030504040204" pitchFamily="34" charset="0"/>
              </a:rPr>
              <a:t>Here is the illustration of the impact on the T-accounts. </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IV</a:t>
            </a:r>
          </a:p>
          <a:p>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5" name="Slide Image Placeholder 4"/>
          <p:cNvSpPr>
            <a:spLocks noGrp="1" noRot="1" noChangeAspect="1"/>
          </p:cNvSpPr>
          <p:nvPr>
            <p:ph type="sldImg"/>
          </p:nvPr>
        </p:nvSpPr>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 xmlns:a16="http://schemas.microsoft.com/office/drawing/2014/main" id="{1E9DB9DF-DAD1-4C52-8B0B-D56C756E0C4B}"/>
              </a:ext>
            </a:extLst>
          </p:cNvPr>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Part I</a:t>
            </a:r>
          </a:p>
          <a:p>
            <a:r>
              <a:rPr lang="en-US" dirty="0">
                <a:latin typeface="Tahoma" panose="020B0604030504040204" pitchFamily="34" charset="0"/>
                <a:ea typeface="Tahoma" panose="020B0604030504040204" pitchFamily="34" charset="0"/>
                <a:cs typeface="Tahoma" panose="020B0604030504040204" pitchFamily="34" charset="0"/>
              </a:rPr>
              <a:t>Event 8: Paid $9,500 for salaries expense.</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a:t>
            </a:r>
          </a:p>
          <a:p>
            <a:r>
              <a:rPr lang="en-US" dirty="0">
                <a:latin typeface="Tahoma" panose="020B0604030504040204" pitchFamily="34" charset="0"/>
                <a:ea typeface="Tahoma" panose="020B0604030504040204" pitchFamily="34" charset="0"/>
                <a:cs typeface="Tahoma" panose="020B0604030504040204" pitchFamily="34" charset="0"/>
              </a:rPr>
              <a:t>This transaction decreases the Cash asset account and decreases equity by increasing the Salaries Expense account</a:t>
            </a:r>
            <a:r>
              <a:rPr lang="en-US" dirty="0" smtClean="0">
                <a:latin typeface="Tahoma" panose="020B0604030504040204" pitchFamily="34" charset="0"/>
                <a:ea typeface="Tahoma" panose="020B0604030504040204" pitchFamily="34" charset="0"/>
                <a:cs typeface="Tahoma" panose="020B0604030504040204" pitchFamily="34" charset="0"/>
              </a:rPr>
              <a:t>. It </a:t>
            </a:r>
            <a:r>
              <a:rPr lang="en-US" dirty="0">
                <a:latin typeface="Tahoma" panose="020B0604030504040204" pitchFamily="34" charset="0"/>
                <a:ea typeface="Tahoma" panose="020B0604030504040204" pitchFamily="34" charset="0"/>
                <a:cs typeface="Tahoma" panose="020B0604030504040204" pitchFamily="34" charset="0"/>
              </a:rPr>
              <a:t>is classified as an asset use transaction</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III</a:t>
            </a:r>
          </a:p>
          <a:p>
            <a:r>
              <a:rPr lang="en-US" dirty="0">
                <a:latin typeface="Tahoma" panose="020B0604030504040204" pitchFamily="34" charset="0"/>
                <a:ea typeface="Tahoma" panose="020B0604030504040204" pitchFamily="34" charset="0"/>
                <a:cs typeface="Tahoma" panose="020B0604030504040204" pitchFamily="34" charset="0"/>
              </a:rPr>
              <a:t>Here is the illustration of the impact on the T-accounts. </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IV</a:t>
            </a:r>
          </a:p>
          <a:p>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5" name="Slide Image Placeholder 4"/>
          <p:cNvSpPr>
            <a:spLocks noGrp="1" noRot="1" noChangeAspect="1"/>
          </p:cNvSpPr>
          <p:nvPr>
            <p:ph type="sldImg"/>
          </p:nvPr>
        </p:nvSpPr>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 xmlns:a16="http://schemas.microsoft.com/office/drawing/2014/main" id="{9E0B435F-75B7-44F6-A655-A88AE3DAFD3E}"/>
              </a:ext>
            </a:extLst>
          </p:cNvPr>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Part I</a:t>
            </a:r>
          </a:p>
          <a:p>
            <a:r>
              <a:rPr lang="en-US" dirty="0">
                <a:latin typeface="Tahoma" panose="020B0604030504040204" pitchFamily="34" charset="0"/>
                <a:ea typeface="Tahoma" panose="020B0604030504040204" pitchFamily="34" charset="0"/>
                <a:cs typeface="Tahoma" panose="020B0604030504040204" pitchFamily="34" charset="0"/>
              </a:rPr>
              <a:t>Event 9: Paid an $800 cash dividend.</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a:t>
            </a:r>
          </a:p>
          <a:p>
            <a:r>
              <a:rPr lang="en-US" dirty="0">
                <a:latin typeface="Tahoma" panose="020B0604030504040204" pitchFamily="34" charset="0"/>
                <a:ea typeface="Tahoma" panose="020B0604030504040204" pitchFamily="34" charset="0"/>
                <a:cs typeface="Tahoma" panose="020B0604030504040204" pitchFamily="34" charset="0"/>
              </a:rPr>
              <a:t>This transaction decreases the Cash asset account and decreases equity by increasing the Dividends account</a:t>
            </a:r>
            <a:r>
              <a:rPr lang="en-US" dirty="0" smtClean="0">
                <a:latin typeface="Tahoma" panose="020B0604030504040204" pitchFamily="34" charset="0"/>
                <a:ea typeface="Tahoma" panose="020B0604030504040204" pitchFamily="34" charset="0"/>
                <a:cs typeface="Tahoma" panose="020B0604030504040204" pitchFamily="34" charset="0"/>
              </a:rPr>
              <a:t>. It </a:t>
            </a:r>
            <a:r>
              <a:rPr lang="en-US" dirty="0">
                <a:latin typeface="Tahoma" panose="020B0604030504040204" pitchFamily="34" charset="0"/>
                <a:ea typeface="Tahoma" panose="020B0604030504040204" pitchFamily="34" charset="0"/>
                <a:cs typeface="Tahoma" panose="020B0604030504040204" pitchFamily="34" charset="0"/>
              </a:rPr>
              <a:t>is classified as an asset use transaction</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III</a:t>
            </a:r>
          </a:p>
          <a:p>
            <a:r>
              <a:rPr lang="en-US" dirty="0">
                <a:latin typeface="Tahoma" panose="020B0604030504040204" pitchFamily="34" charset="0"/>
                <a:ea typeface="Tahoma" panose="020B0604030504040204" pitchFamily="34" charset="0"/>
                <a:cs typeface="Tahoma" panose="020B0604030504040204" pitchFamily="34" charset="0"/>
              </a:rPr>
              <a:t>Here is the illustration of the impact on the T-accounts. </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IV</a:t>
            </a:r>
          </a:p>
          <a:p>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7" name="Slide Image Placeholder 6"/>
          <p:cNvSpPr>
            <a:spLocks noGrp="1" noRot="1" noChangeAspect="1"/>
          </p:cNvSpPr>
          <p:nvPr>
            <p:ph type="sldImg"/>
          </p:nvPr>
        </p:nvSpPr>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 xmlns:a16="http://schemas.microsoft.com/office/drawing/2014/main" id="{02B81F40-7B8F-4E5D-AA10-2F1CBE0965A3}"/>
              </a:ext>
            </a:extLst>
          </p:cNvPr>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Part I</a:t>
            </a:r>
          </a:p>
          <a:p>
            <a:r>
              <a:rPr lang="en-US" dirty="0">
                <a:latin typeface="Tahoma" panose="020B0604030504040204" pitchFamily="34" charset="0"/>
                <a:ea typeface="Tahoma" panose="020B0604030504040204" pitchFamily="34" charset="0"/>
                <a:cs typeface="Tahoma" panose="020B0604030504040204" pitchFamily="34" charset="0"/>
              </a:rPr>
              <a:t>Event 10: Paid $850 dollars to settle accounts payable.</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a:t>
            </a:r>
          </a:p>
          <a:p>
            <a:r>
              <a:rPr lang="en-US" dirty="0">
                <a:latin typeface="Tahoma" panose="020B0604030504040204" pitchFamily="34" charset="0"/>
                <a:ea typeface="Tahoma" panose="020B0604030504040204" pitchFamily="34" charset="0"/>
                <a:cs typeface="Tahoma" panose="020B0604030504040204" pitchFamily="34" charset="0"/>
              </a:rPr>
              <a:t>This transaction decreases the Cash asset account and decreases the Accounts Payable liability account</a:t>
            </a:r>
            <a:r>
              <a:rPr lang="en-US" dirty="0" smtClean="0">
                <a:latin typeface="Tahoma" panose="020B0604030504040204" pitchFamily="34" charset="0"/>
                <a:ea typeface="Tahoma" panose="020B0604030504040204" pitchFamily="34" charset="0"/>
                <a:cs typeface="Tahoma" panose="020B0604030504040204" pitchFamily="34" charset="0"/>
              </a:rPr>
              <a:t>. It </a:t>
            </a:r>
            <a:r>
              <a:rPr lang="en-US" dirty="0">
                <a:latin typeface="Tahoma" panose="020B0604030504040204" pitchFamily="34" charset="0"/>
                <a:ea typeface="Tahoma" panose="020B0604030504040204" pitchFamily="34" charset="0"/>
                <a:cs typeface="Tahoma" panose="020B0604030504040204" pitchFamily="34" charset="0"/>
              </a:rPr>
              <a:t>is classified as an asset use transaction</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III</a:t>
            </a:r>
          </a:p>
          <a:p>
            <a:r>
              <a:rPr lang="en-US" dirty="0">
                <a:latin typeface="Tahoma" panose="020B0604030504040204" pitchFamily="34" charset="0"/>
                <a:ea typeface="Tahoma" panose="020B0604030504040204" pitchFamily="34" charset="0"/>
                <a:cs typeface="Tahoma" panose="020B0604030504040204" pitchFamily="34" charset="0"/>
              </a:rPr>
              <a:t>Here is the illustration of the impact on the T-accounts. </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IV</a:t>
            </a:r>
          </a:p>
          <a:p>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5" name="Slide Image Placeholder 4"/>
          <p:cNvSpPr>
            <a:spLocks noGrp="1" noRot="1" noChangeAspect="1"/>
          </p:cNvSpPr>
          <p:nvPr>
            <p:ph type="sldImg"/>
          </p:nvPr>
        </p:nvSpPr>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 xmlns:a16="http://schemas.microsoft.com/office/drawing/2014/main" id="{02B81F40-7B8F-4E5D-AA10-2F1CBE0965A3}"/>
              </a:ext>
            </a:extLst>
          </p:cNvPr>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Part I</a:t>
            </a:r>
          </a:p>
          <a:p>
            <a:r>
              <a:rPr lang="en-US" dirty="0">
                <a:latin typeface="Tahoma" panose="020B0604030504040204" pitchFamily="34" charset="0"/>
                <a:ea typeface="Tahoma" panose="020B0604030504040204" pitchFamily="34" charset="0"/>
                <a:cs typeface="Tahoma" panose="020B0604030504040204" pitchFamily="34" charset="0"/>
              </a:rPr>
              <a:t>Event 11: During Year 2, Collins recognized $1,900 of other operating expenses on account.</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a:t>
            </a:r>
          </a:p>
          <a:p>
            <a:r>
              <a:rPr lang="en-US" dirty="0">
                <a:latin typeface="Tahoma" panose="020B0604030504040204" pitchFamily="34" charset="0"/>
                <a:ea typeface="Tahoma" panose="020B0604030504040204" pitchFamily="34" charset="0"/>
                <a:cs typeface="Tahoma" panose="020B0604030504040204" pitchFamily="34" charset="0"/>
              </a:rPr>
              <a:t>This transaction decreases the Accounts Payable liability account and decreases equity by increasing the Other Operating expense account</a:t>
            </a:r>
            <a:r>
              <a:rPr lang="en-US" dirty="0" smtClean="0">
                <a:latin typeface="Tahoma" panose="020B0604030504040204" pitchFamily="34" charset="0"/>
                <a:ea typeface="Tahoma" panose="020B0604030504040204" pitchFamily="34" charset="0"/>
                <a:cs typeface="Tahoma" panose="020B0604030504040204" pitchFamily="34" charset="0"/>
              </a:rPr>
              <a:t>. It </a:t>
            </a:r>
            <a:r>
              <a:rPr lang="en-US" dirty="0">
                <a:latin typeface="Tahoma" panose="020B0604030504040204" pitchFamily="34" charset="0"/>
                <a:ea typeface="Tahoma" panose="020B0604030504040204" pitchFamily="34" charset="0"/>
                <a:cs typeface="Tahoma" panose="020B0604030504040204" pitchFamily="34" charset="0"/>
              </a:rPr>
              <a:t>is classified as a claims exchange transaction</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III</a:t>
            </a:r>
          </a:p>
          <a:p>
            <a:r>
              <a:rPr lang="en-US" dirty="0">
                <a:latin typeface="Tahoma" panose="020B0604030504040204" pitchFamily="34" charset="0"/>
                <a:ea typeface="Tahoma" panose="020B0604030504040204" pitchFamily="34" charset="0"/>
                <a:cs typeface="Tahoma" panose="020B0604030504040204" pitchFamily="34" charset="0"/>
              </a:rPr>
              <a:t>Here is the illustration of the impact on the T-accounts. </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IV</a:t>
            </a:r>
          </a:p>
          <a:p>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26551084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 xmlns:a16="http://schemas.microsoft.com/office/drawing/2014/main" id="{F7D26E87-0111-4E14-963C-90DF13C31D34}"/>
              </a:ext>
            </a:extLst>
          </p:cNvPr>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Part I</a:t>
            </a:r>
          </a:p>
          <a:p>
            <a:r>
              <a:rPr lang="en-US" dirty="0">
                <a:latin typeface="Tahoma" panose="020B0604030504040204" pitchFamily="34" charset="0"/>
                <a:ea typeface="Tahoma" panose="020B0604030504040204" pitchFamily="34" charset="0"/>
                <a:cs typeface="Tahoma" panose="020B0604030504040204" pitchFamily="34" charset="0"/>
              </a:rPr>
              <a:t>Adjustment 1: As of December 31, Year 2, Collins had earned $1,500 of the $1,800 of the revenue it deferred in Event 3.</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a:t>
            </a:r>
          </a:p>
          <a:p>
            <a:r>
              <a:rPr lang="en-US" dirty="0">
                <a:latin typeface="Tahoma" panose="020B0604030504040204" pitchFamily="34" charset="0"/>
                <a:ea typeface="Tahoma" panose="020B0604030504040204" pitchFamily="34" charset="0"/>
                <a:cs typeface="Tahoma" panose="020B0604030504040204" pitchFamily="34" charset="0"/>
              </a:rPr>
              <a:t>This transaction decreases the Unearned Revenue liability account and increases the Consulting Revenue equity account. It is classified as a claims exchange transaction</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III</a:t>
            </a:r>
          </a:p>
          <a:p>
            <a:r>
              <a:rPr lang="en-US" dirty="0">
                <a:latin typeface="Tahoma" panose="020B0604030504040204" pitchFamily="34" charset="0"/>
                <a:ea typeface="Tahoma" panose="020B0604030504040204" pitchFamily="34" charset="0"/>
                <a:cs typeface="Tahoma" panose="020B0604030504040204" pitchFamily="34" charset="0"/>
              </a:rPr>
              <a:t>$1,500 of revenue is calculated by dividing the $1,800 payment by 12 months, and then multiplying by the 10 months that elapsed between March 1st, the date that the contract began, and December 31.</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IV</a:t>
            </a:r>
          </a:p>
          <a:p>
            <a:r>
              <a:rPr lang="en-US" dirty="0">
                <a:latin typeface="Tahoma" panose="020B0604030504040204" pitchFamily="34" charset="0"/>
                <a:ea typeface="Tahoma" panose="020B0604030504040204" pitchFamily="34" charset="0"/>
                <a:cs typeface="Tahoma" panose="020B0604030504040204" pitchFamily="34" charset="0"/>
              </a:rPr>
              <a:t>Here is the illustration of the impact on the T-accounts.</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V</a:t>
            </a:r>
          </a:p>
          <a:p>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5" name="Slide Image Placeholder 4"/>
          <p:cNvSpPr>
            <a:spLocks noGrp="1" noRot="1" noChangeAspect="1"/>
          </p:cNvSpPr>
          <p:nvPr>
            <p:ph type="sldImg"/>
          </p:nvPr>
        </p:nvSpPr>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 xmlns:a16="http://schemas.microsoft.com/office/drawing/2014/main" id="{0CA2E68B-AB0D-42BE-AFB2-5C2D8EC0D905}"/>
              </a:ext>
            </a:extLst>
          </p:cNvPr>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Part I</a:t>
            </a:r>
          </a:p>
          <a:p>
            <a:r>
              <a:rPr lang="en-US" dirty="0">
                <a:latin typeface="Tahoma" panose="020B0604030504040204" pitchFamily="34" charset="0"/>
                <a:ea typeface="Tahoma" panose="020B0604030504040204" pitchFamily="34" charset="0"/>
                <a:cs typeface="Tahoma" panose="020B0604030504040204" pitchFamily="34" charset="0"/>
              </a:rPr>
              <a:t>Adjustment 2: As of December 31, Year 2, Collins had $800 of accrued salaries expenses that will be paid in Year 3.</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a:t>
            </a:r>
          </a:p>
          <a:p>
            <a:r>
              <a:rPr lang="en-US" dirty="0">
                <a:latin typeface="Tahoma" panose="020B0604030504040204" pitchFamily="34" charset="0"/>
                <a:ea typeface="Tahoma" panose="020B0604030504040204" pitchFamily="34" charset="0"/>
                <a:cs typeface="Tahoma" panose="020B0604030504040204" pitchFamily="34" charset="0"/>
              </a:rPr>
              <a:t>This transaction increases the Salaries Payable liability account and decreases equity by increasing the salaries expense account. It is classified as a claims exchange transaction</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III</a:t>
            </a:r>
          </a:p>
          <a:p>
            <a:r>
              <a:rPr lang="en-US" dirty="0">
                <a:latin typeface="Tahoma" panose="020B0604030504040204" pitchFamily="34" charset="0"/>
                <a:ea typeface="Tahoma" panose="020B0604030504040204" pitchFamily="34" charset="0"/>
                <a:cs typeface="Tahoma" panose="020B0604030504040204" pitchFamily="34" charset="0"/>
              </a:rPr>
              <a:t>Here is the illustration of the impact on the T-accounts. </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IV</a:t>
            </a:r>
          </a:p>
          <a:p>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a:t>
            </a:r>
          </a:p>
          <a:p>
            <a:endParaRPr lang="en-US" dirty="0"/>
          </a:p>
        </p:txBody>
      </p:sp>
      <p:sp>
        <p:nvSpPr>
          <p:cNvPr id="5" name="Slide Image Placeholder 4"/>
          <p:cNvSpPr>
            <a:spLocks noGrp="1" noRot="1" noChangeAspect="1"/>
          </p:cNvSpPr>
          <p:nvPr>
            <p:ph type="sldImg"/>
          </p:nvPr>
        </p:nvSpPr>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fld id="{B346E799-2FAD-4F89-A5BA-D07F5BB6F1DD}" type="slidenum">
              <a:rPr lang="en-US" smtClean="0"/>
              <a:pPr/>
              <a:t>1</a:t>
            </a:fld>
            <a:endParaRPr lang="en-US" dirty="0"/>
          </a:p>
        </p:txBody>
      </p:sp>
      <p:sp>
        <p:nvSpPr>
          <p:cNvPr id="18435" name="Rectangle 3"/>
          <p:cNvSpPr>
            <a:spLocks noGrp="1" noChangeArrowheads="1"/>
          </p:cNvSpPr>
          <p:nvPr>
            <p:ph type="body" idx="1"/>
          </p:nvPr>
        </p:nvSpPr>
        <p:spPr/>
        <p:txBody>
          <a:bodyPr/>
          <a:lstStyle/>
          <a:p>
            <a:pPr lvl="0"/>
            <a:r>
              <a:rPr lang="en-US" dirty="0">
                <a:latin typeface="Tahoma" panose="020B0604030504040204" pitchFamily="34" charset="0"/>
                <a:ea typeface="Tahoma" panose="020B0604030504040204" pitchFamily="34" charset="0"/>
                <a:cs typeface="Tahoma" panose="020B0604030504040204" pitchFamily="34" charset="0"/>
              </a:rPr>
              <a:t>Learning Objective 3-1: Record business events in T-accounts using debit/credit terminology.</a:t>
            </a:r>
          </a:p>
          <a:p>
            <a:endParaRPr lang="en-US" dirty="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3806001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 xmlns:a16="http://schemas.microsoft.com/office/drawing/2014/main" id="{ABC0A19D-F0F3-4CA7-BC2C-DB32769AB534}"/>
              </a:ext>
            </a:extLst>
          </p:cNvPr>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Part I</a:t>
            </a:r>
          </a:p>
          <a:p>
            <a:r>
              <a:rPr lang="en-US" dirty="0">
                <a:latin typeface="Tahoma" panose="020B0604030504040204" pitchFamily="34" charset="0"/>
                <a:ea typeface="Tahoma" panose="020B0604030504040204" pitchFamily="34" charset="0"/>
                <a:cs typeface="Tahoma" panose="020B0604030504040204" pitchFamily="34" charset="0"/>
              </a:rPr>
              <a:t>Adjustment 3: As of December 31, Year 2, Collins had used $500 of the $1,200 of insurance coverage that was prepaid in Event 6.</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a:t>
            </a:r>
          </a:p>
          <a:p>
            <a:r>
              <a:rPr lang="en-US" dirty="0">
                <a:latin typeface="Tahoma" panose="020B0604030504040204" pitchFamily="34" charset="0"/>
                <a:ea typeface="Tahoma" panose="020B0604030504040204" pitchFamily="34" charset="0"/>
                <a:cs typeface="Tahoma" panose="020B0604030504040204" pitchFamily="34" charset="0"/>
              </a:rPr>
              <a:t>This transaction decreases the Prepaid Insurance asset account and decreases equity by increasing the Insurance Expense account. It is classified as an asset use transaction</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III</a:t>
            </a:r>
          </a:p>
          <a:p>
            <a:r>
              <a:rPr lang="en-US" dirty="0">
                <a:latin typeface="Tahoma" panose="020B0604030504040204" pitchFamily="34" charset="0"/>
                <a:ea typeface="Tahoma" panose="020B0604030504040204" pitchFamily="34" charset="0"/>
                <a:cs typeface="Tahoma" panose="020B0604030504040204" pitchFamily="34" charset="0"/>
              </a:rPr>
              <a:t>The $500 of expense is calculated by dividing the $1,200 payment by 12 months, and multiplying by the 5 months that elapsed between August 1st, the date of the payment, and December 31st.</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IV</a:t>
            </a:r>
          </a:p>
          <a:p>
            <a:r>
              <a:rPr lang="en-US" dirty="0">
                <a:latin typeface="Tahoma" panose="020B0604030504040204" pitchFamily="34" charset="0"/>
                <a:ea typeface="Tahoma" panose="020B0604030504040204" pitchFamily="34" charset="0"/>
                <a:cs typeface="Tahoma" panose="020B0604030504040204" pitchFamily="34" charset="0"/>
              </a:rPr>
              <a:t>Here is the illustration of the impact on the T-accounts. </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V</a:t>
            </a:r>
          </a:p>
          <a:p>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a:t>
            </a:r>
          </a:p>
        </p:txBody>
      </p:sp>
      <p:sp>
        <p:nvSpPr>
          <p:cNvPr id="5" name="Slide Image Placeholder 4"/>
          <p:cNvSpPr>
            <a:spLocks noGrp="1" noRot="1" noChangeAspect="1"/>
          </p:cNvSpPr>
          <p:nvPr>
            <p:ph type="sldImg"/>
          </p:nvPr>
        </p:nvSpPr>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 xmlns:a16="http://schemas.microsoft.com/office/drawing/2014/main" id="{8F163F84-9EF4-4B9A-A5B1-18B89E610263}"/>
              </a:ext>
            </a:extLst>
          </p:cNvPr>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Part I</a:t>
            </a:r>
          </a:p>
          <a:p>
            <a:r>
              <a:rPr lang="en-US" dirty="0">
                <a:latin typeface="Tahoma" panose="020B0604030504040204" pitchFamily="34" charset="0"/>
                <a:ea typeface="Tahoma" panose="020B0604030504040204" pitchFamily="34" charset="0"/>
                <a:cs typeface="Tahoma" panose="020B0604030504040204" pitchFamily="34" charset="0"/>
              </a:rPr>
              <a:t>Adjustment 4: As of December 31, Year 2, a physical count of supplies on hand revealed that $125 of unused supplies on hand were available for future use.</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a:t>
            </a:r>
          </a:p>
          <a:p>
            <a:r>
              <a:rPr lang="en-US" dirty="0">
                <a:latin typeface="Tahoma" panose="020B0604030504040204" pitchFamily="34" charset="0"/>
                <a:ea typeface="Tahoma" panose="020B0604030504040204" pitchFamily="34" charset="0"/>
                <a:cs typeface="Tahoma" panose="020B0604030504040204" pitchFamily="34" charset="0"/>
              </a:rPr>
              <a:t>This transaction decreases the Supplies asset account and decreases equity by increasing the Supplies Expense account. It is classified as an asset use transaction</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III</a:t>
            </a:r>
          </a:p>
          <a:p>
            <a:r>
              <a:rPr lang="en-US" dirty="0">
                <a:latin typeface="Tahoma" panose="020B0604030504040204" pitchFamily="34" charset="0"/>
                <a:ea typeface="Tahoma" panose="020B0604030504040204" pitchFamily="34" charset="0"/>
                <a:cs typeface="Tahoma" panose="020B0604030504040204" pitchFamily="34" charset="0"/>
              </a:rPr>
              <a:t>To determine the amount of expense recognized for the supplies used, add together the beginning balance in the supplies account, in this case 0, to the $850 of supplies purchases made during the year</a:t>
            </a:r>
            <a:r>
              <a:rPr lang="en-US" dirty="0" smtClean="0">
                <a:latin typeface="Tahoma" panose="020B0604030504040204" pitchFamily="34" charset="0"/>
                <a:ea typeface="Tahoma" panose="020B0604030504040204" pitchFamily="34" charset="0"/>
                <a:cs typeface="Tahoma" panose="020B0604030504040204" pitchFamily="34" charset="0"/>
              </a:rPr>
              <a:t>. Then </a:t>
            </a:r>
            <a:r>
              <a:rPr lang="en-US" dirty="0">
                <a:latin typeface="Tahoma" panose="020B0604030504040204" pitchFamily="34" charset="0"/>
                <a:ea typeface="Tahoma" panose="020B0604030504040204" pitchFamily="34" charset="0"/>
                <a:cs typeface="Tahoma" panose="020B0604030504040204" pitchFamily="34" charset="0"/>
              </a:rPr>
              <a:t>subtract the ending balance of $125 to get $725.</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IV</a:t>
            </a:r>
          </a:p>
          <a:p>
            <a:r>
              <a:rPr lang="en-US" dirty="0">
                <a:latin typeface="Tahoma" panose="020B0604030504040204" pitchFamily="34" charset="0"/>
                <a:ea typeface="Tahoma" panose="020B0604030504040204" pitchFamily="34" charset="0"/>
                <a:cs typeface="Tahoma" panose="020B0604030504040204" pitchFamily="34" charset="0"/>
              </a:rPr>
              <a:t>Here is the illustration of the impact on the T-accounts. </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V</a:t>
            </a:r>
          </a:p>
          <a:p>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5" name="Slide Image Placeholder 4"/>
          <p:cNvSpPr>
            <a:spLocks noGrp="1" noRot="1" noChangeAspect="1"/>
          </p:cNvSpPr>
          <p:nvPr>
            <p:ph type="sldImg"/>
          </p:nvPr>
        </p:nvSpPr>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 xmlns:a16="http://schemas.microsoft.com/office/drawing/2014/main" id="{04EED3D2-E14A-42D4-9472-5D93DCCDC9E7}"/>
              </a:ext>
            </a:extLst>
          </p:cNvPr>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Panel A of Exhibit 3.1 summarizes the rules for debits and credits.</a:t>
            </a:r>
          </a:p>
          <a:p>
            <a:endParaRPr lang="en-US" dirty="0">
              <a:latin typeface="Tahoma" panose="020B0604030504040204" pitchFamily="34" charset="0"/>
              <a:ea typeface="Tahoma" panose="020B0604030504040204" pitchFamily="34" charset="0"/>
              <a:cs typeface="Tahoma" panose="020B0604030504040204" pitchFamily="34" charset="0"/>
            </a:endParaRPr>
          </a:p>
          <a:p>
            <a:pPr lvl="0"/>
            <a:r>
              <a:rPr lang="en-US" dirty="0">
                <a:latin typeface="Tahoma" panose="020B0604030504040204" pitchFamily="34" charset="0"/>
                <a:ea typeface="Tahoma" panose="020B0604030504040204" pitchFamily="34" charset="0"/>
                <a:cs typeface="Tahoma" panose="020B0604030504040204" pitchFamily="34" charset="0"/>
              </a:rPr>
              <a:t>You may want to take a few minutes and review this fundamental information.</a:t>
            </a:r>
          </a:p>
          <a:p>
            <a:endParaRPr lang="en-US" dirty="0"/>
          </a:p>
        </p:txBody>
      </p:sp>
      <p:sp>
        <p:nvSpPr>
          <p:cNvPr id="5" name="Slide Image Placeholder 4"/>
          <p:cNvSpPr>
            <a:spLocks noGrp="1" noRot="1" noChangeAspect="1"/>
          </p:cNvSpPr>
          <p:nvPr>
            <p:ph type="sldImg"/>
          </p:nvPr>
        </p:nvSpPr>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 xmlns:a16="http://schemas.microsoft.com/office/drawing/2014/main" id="{9B9D91C8-BA2C-4A1B-81CC-F29363C86604}"/>
              </a:ext>
            </a:extLst>
          </p:cNvPr>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Panel B illustrates these rules in T-account form.</a:t>
            </a:r>
          </a:p>
          <a:p>
            <a:endParaRPr lang="en-US" dirty="0">
              <a:latin typeface="Tahoma" panose="020B0604030504040204" pitchFamily="34" charset="0"/>
              <a:ea typeface="Tahoma" panose="020B0604030504040204" pitchFamily="34" charset="0"/>
              <a:cs typeface="Tahoma" panose="020B0604030504040204" pitchFamily="34" charset="0"/>
            </a:endParaRPr>
          </a:p>
          <a:p>
            <a:pPr lvl="0"/>
            <a:r>
              <a:rPr lang="en-US" dirty="0">
                <a:latin typeface="Tahoma" panose="020B0604030504040204" pitchFamily="34" charset="0"/>
                <a:ea typeface="Tahoma" panose="020B0604030504040204" pitchFamily="34" charset="0"/>
                <a:cs typeface="Tahoma" panose="020B0604030504040204" pitchFamily="34" charset="0"/>
              </a:rPr>
              <a:t>You may want to take a few minutes and review this fundamental information.</a:t>
            </a:r>
          </a:p>
          <a:p>
            <a:endParaRPr lang="en-US" dirty="0"/>
          </a:p>
        </p:txBody>
      </p:sp>
      <p:sp>
        <p:nvSpPr>
          <p:cNvPr id="5" name="Slide Image Placeholder 4"/>
          <p:cNvSpPr>
            <a:spLocks noGrp="1" noRot="1" noChangeAspect="1"/>
          </p:cNvSpPr>
          <p:nvPr>
            <p:ph type="sldImg"/>
          </p:nvPr>
        </p:nvSpPr>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fld id="{B346E799-2FAD-4F89-A5BA-D07F5BB6F1DD}" type="slidenum">
              <a:rPr lang="en-US" smtClean="0"/>
              <a:pPr/>
              <a:t>23</a:t>
            </a:fld>
            <a:endParaRPr lang="en-US" dirty="0"/>
          </a:p>
        </p:txBody>
      </p:sp>
      <p:sp>
        <p:nvSpPr>
          <p:cNvPr id="18435" name="Rectangle 3"/>
          <p:cNvSpPr>
            <a:spLocks noGrp="1" noChangeArrowheads="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Learning Objective 3-2: Record transactions using the general journal format.</a:t>
            </a:r>
          </a:p>
          <a:p>
            <a:endParaRPr lang="en-US" dirty="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21210903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p:txBody>
          <a:bodyPr/>
          <a:lstStyle/>
          <a:p>
            <a:fld id="{F5A4F39E-EFEA-45A6-8C3C-C057FA57AD61}" type="slidenum">
              <a:rPr lang="en-US" smtClean="0"/>
              <a:pPr/>
              <a:t>24</a:t>
            </a:fld>
            <a:endParaRPr lang="en-US" dirty="0"/>
          </a:p>
        </p:txBody>
      </p:sp>
      <p:sp>
        <p:nvSpPr>
          <p:cNvPr id="30723" name="Rectangle 3"/>
          <p:cNvSpPr>
            <a:spLocks noGrp="1" noChangeArrowheads="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Part I </a:t>
            </a:r>
          </a:p>
          <a:p>
            <a:r>
              <a:rPr lang="en-US" dirty="0">
                <a:latin typeface="Tahoma" panose="020B0604030504040204" pitchFamily="34" charset="0"/>
                <a:ea typeface="Tahoma" panose="020B0604030504040204" pitchFamily="34" charset="0"/>
                <a:cs typeface="Tahoma" panose="020B0604030504040204" pitchFamily="34" charset="0"/>
              </a:rPr>
              <a:t>Accountants initially record data from source documents into journals. Examples of source documents include invoices, time cards, check stubs, and deposit tickets. Transactions are recorded in journals before they are entered into the ledger accounts</a:t>
            </a:r>
            <a:r>
              <a:rPr lang="en-US" dirty="0" smtClean="0">
                <a:latin typeface="Tahoma" panose="020B0604030504040204" pitchFamily="34" charset="0"/>
                <a:ea typeface="Tahoma" panose="020B0604030504040204" pitchFamily="34" charset="0"/>
                <a:cs typeface="Tahoma" panose="020B0604030504040204" pitchFamily="34" charset="0"/>
              </a:rPr>
              <a:t>. Journals </a:t>
            </a:r>
            <a:r>
              <a:rPr lang="en-US" dirty="0">
                <a:latin typeface="Tahoma" panose="020B0604030504040204" pitchFamily="34" charset="0"/>
                <a:ea typeface="Tahoma" panose="020B0604030504040204" pitchFamily="34" charset="0"/>
                <a:cs typeface="Tahoma" panose="020B0604030504040204" pitchFamily="34" charset="0"/>
              </a:rPr>
              <a:t>are therefore called books of original entry</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a:t>
            </a:r>
          </a:p>
          <a:p>
            <a:r>
              <a:rPr lang="en-US" dirty="0">
                <a:latin typeface="Tahoma" panose="020B0604030504040204" pitchFamily="34" charset="0"/>
                <a:ea typeface="Tahoma" panose="020B0604030504040204" pitchFamily="34" charset="0"/>
                <a:cs typeface="Tahoma" panose="020B0604030504040204" pitchFamily="34" charset="0"/>
              </a:rPr>
              <a:t>A company may use a general journal as well as several special journals</a:t>
            </a:r>
            <a:r>
              <a:rPr lang="en-US" dirty="0" smtClean="0">
                <a:latin typeface="Tahoma" panose="020B0604030504040204" pitchFamily="34" charset="0"/>
                <a:ea typeface="Tahoma" panose="020B0604030504040204" pitchFamily="34" charset="0"/>
                <a:cs typeface="Tahoma" panose="020B0604030504040204" pitchFamily="34" charset="0"/>
              </a:rPr>
              <a:t>. Special </a:t>
            </a:r>
            <a:r>
              <a:rPr lang="en-US" dirty="0">
                <a:latin typeface="Tahoma" panose="020B0604030504040204" pitchFamily="34" charset="0"/>
                <a:ea typeface="Tahoma" panose="020B0604030504040204" pitchFamily="34" charset="0"/>
                <a:cs typeface="Tahoma" panose="020B0604030504040204" pitchFamily="34" charset="0"/>
              </a:rPr>
              <a:t>journals are used to record specific types of recurring transactions</a:t>
            </a:r>
            <a:r>
              <a:rPr lang="en-US" dirty="0" smtClean="0">
                <a:latin typeface="Tahoma" panose="020B0604030504040204" pitchFamily="34" charset="0"/>
                <a:ea typeface="Tahoma" panose="020B0604030504040204" pitchFamily="34" charset="0"/>
                <a:cs typeface="Tahoma" panose="020B0604030504040204" pitchFamily="34" charset="0"/>
              </a:rPr>
              <a:t>. For </a:t>
            </a:r>
            <a:r>
              <a:rPr lang="en-US" dirty="0">
                <a:latin typeface="Tahoma" panose="020B0604030504040204" pitchFamily="34" charset="0"/>
                <a:ea typeface="Tahoma" panose="020B0604030504040204" pitchFamily="34" charset="0"/>
                <a:cs typeface="Tahoma" panose="020B0604030504040204" pitchFamily="34" charset="0"/>
              </a:rPr>
              <a:t>example, a company may use a special journal to record cash receipts, another to record cash payments, a third to record purchases on account, and yet another to record sales on account</a:t>
            </a:r>
            <a:r>
              <a:rPr lang="en-US" dirty="0" smtClean="0">
                <a:latin typeface="Tahoma" panose="020B0604030504040204" pitchFamily="34" charset="0"/>
                <a:ea typeface="Tahoma" panose="020B0604030504040204" pitchFamily="34" charset="0"/>
                <a:cs typeface="Tahoma" panose="020B0604030504040204" pitchFamily="34" charset="0"/>
              </a:rPr>
              <a:t>. Transactions </a:t>
            </a:r>
            <a:r>
              <a:rPr lang="en-US" dirty="0">
                <a:latin typeface="Tahoma" panose="020B0604030504040204" pitchFamily="34" charset="0"/>
                <a:ea typeface="Tahoma" panose="020B0604030504040204" pitchFamily="34" charset="0"/>
                <a:cs typeface="Tahoma" panose="020B0604030504040204" pitchFamily="34" charset="0"/>
              </a:rPr>
              <a:t>that do not fit in a special journal are recorded in the general journal</a:t>
            </a:r>
            <a:r>
              <a:rPr lang="en-US" dirty="0" smtClean="0">
                <a:latin typeface="Tahoma" panose="020B0604030504040204" pitchFamily="34" charset="0"/>
                <a:ea typeface="Tahoma" panose="020B0604030504040204" pitchFamily="34" charset="0"/>
                <a:cs typeface="Tahoma" panose="020B0604030504040204" pitchFamily="34" charset="0"/>
              </a:rPr>
              <a:t>. For </a:t>
            </a:r>
            <a:r>
              <a:rPr lang="en-US" dirty="0">
                <a:latin typeface="Tahoma" panose="020B0604030504040204" pitchFamily="34" charset="0"/>
                <a:ea typeface="Tahoma" panose="020B0604030504040204" pitchFamily="34" charset="0"/>
                <a:cs typeface="Tahoma" panose="020B0604030504040204" pitchFamily="34" charset="0"/>
              </a:rPr>
              <a:t>simplicity, this text uses only a general journal format.</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III</a:t>
            </a:r>
          </a:p>
          <a:p>
            <a:r>
              <a:rPr lang="en-US" dirty="0">
                <a:latin typeface="Tahoma" panose="020B0604030504040204" pitchFamily="34" charset="0"/>
                <a:ea typeface="Tahoma" panose="020B0604030504040204" pitchFamily="34" charset="0"/>
                <a:cs typeface="Tahoma" panose="020B0604030504040204" pitchFamily="34" charset="0"/>
              </a:rPr>
              <a:t>Here is an example of an entry in the general journal, for providing services for $1,000 cash on August 1 would be recorded in general journal format. There are columns for the date, account titles, debit amount, and credit amount</a:t>
            </a:r>
            <a:r>
              <a:rPr lang="en-US" dirty="0" smtClean="0">
                <a:latin typeface="Tahoma" panose="020B0604030504040204" pitchFamily="34" charset="0"/>
                <a:ea typeface="Tahoma" panose="020B0604030504040204" pitchFamily="34" charset="0"/>
                <a:cs typeface="Tahoma" panose="020B0604030504040204" pitchFamily="34" charset="0"/>
              </a:rPr>
              <a:t>. Notice </a:t>
            </a:r>
            <a:r>
              <a:rPr lang="en-US" dirty="0">
                <a:latin typeface="Tahoma" panose="020B0604030504040204" pitchFamily="34" charset="0"/>
                <a:ea typeface="Tahoma" panose="020B0604030504040204" pitchFamily="34" charset="0"/>
                <a:cs typeface="Tahoma" panose="020B0604030504040204" pitchFamily="34" charset="0"/>
              </a:rPr>
              <a:t>that the debit accounts are always written first followed by the credit accounts</a:t>
            </a:r>
            <a:r>
              <a:rPr lang="en-US" dirty="0" smtClean="0">
                <a:latin typeface="Tahoma" panose="020B0604030504040204" pitchFamily="34" charset="0"/>
                <a:ea typeface="Tahoma" panose="020B0604030504040204" pitchFamily="34" charset="0"/>
                <a:cs typeface="Tahoma" panose="020B0604030504040204" pitchFamily="34" charset="0"/>
              </a:rPr>
              <a:t>. The </a:t>
            </a:r>
            <a:r>
              <a:rPr lang="en-US" dirty="0">
                <a:latin typeface="Tahoma" panose="020B0604030504040204" pitchFamily="34" charset="0"/>
                <a:ea typeface="Tahoma" panose="020B0604030504040204" pitchFamily="34" charset="0"/>
                <a:cs typeface="Tahoma" panose="020B0604030504040204" pitchFamily="34" charset="0"/>
              </a:rPr>
              <a:t>credit account titles are indented slightly</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37938820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 xmlns:a16="http://schemas.microsoft.com/office/drawing/2014/main" id="{A1A44198-BEF8-43DD-8136-5BA5FC20931F}"/>
              </a:ext>
            </a:extLst>
          </p:cNvPr>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Here is a summary of the general journal entries for Collins’ Year 2 transactions</a:t>
            </a:r>
            <a:r>
              <a:rPr lang="en-US" dirty="0" smtClean="0">
                <a:latin typeface="Tahoma" panose="020B0604030504040204" pitchFamily="34" charset="0"/>
                <a:ea typeface="Tahoma" panose="020B0604030504040204" pitchFamily="34" charset="0"/>
                <a:cs typeface="Tahoma" panose="020B0604030504040204" pitchFamily="34" charset="0"/>
              </a:rPr>
              <a:t>. After </a:t>
            </a:r>
            <a:r>
              <a:rPr lang="en-US" dirty="0">
                <a:latin typeface="Tahoma" panose="020B0604030504040204" pitchFamily="34" charset="0"/>
                <a:ea typeface="Tahoma" panose="020B0604030504040204" pitchFamily="34" charset="0"/>
                <a:cs typeface="Tahoma" panose="020B0604030504040204" pitchFamily="34" charset="0"/>
              </a:rPr>
              <a:t>the transactions have been recorded in a journal, the dollar amounts of the debits and credits are transferred to the ledger accounts</a:t>
            </a:r>
            <a:r>
              <a:rPr lang="en-US" dirty="0" smtClean="0">
                <a:latin typeface="Tahoma" panose="020B0604030504040204" pitchFamily="34" charset="0"/>
                <a:ea typeface="Tahoma" panose="020B0604030504040204" pitchFamily="34" charset="0"/>
                <a:cs typeface="Tahoma" panose="020B0604030504040204" pitchFamily="34" charset="0"/>
              </a:rPr>
              <a:t>. The </a:t>
            </a:r>
            <a:r>
              <a:rPr lang="en-US" dirty="0">
                <a:latin typeface="Tahoma" panose="020B0604030504040204" pitchFamily="34" charset="0"/>
                <a:ea typeface="Tahoma" panose="020B0604030504040204" pitchFamily="34" charset="0"/>
                <a:cs typeface="Tahoma" panose="020B0604030504040204" pitchFamily="34" charset="0"/>
              </a:rPr>
              <a:t>process of transferring information from journals to ledgers is called posting. The collection of all the accounts used by a particular business is called the general ledger.</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Take a few minutes and review this information and be sure you are comfortable with it before proceeding. </a:t>
            </a:r>
          </a:p>
        </p:txBody>
      </p:sp>
      <p:sp>
        <p:nvSpPr>
          <p:cNvPr id="5" name="Slide Image Placeholder 4"/>
          <p:cNvSpPr>
            <a:spLocks noGrp="1" noRot="1" noChangeAspect="1"/>
          </p:cNvSpPr>
          <p:nvPr>
            <p:ph type="sldImg"/>
          </p:nvPr>
        </p:nvSpPr>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 xmlns:a16="http://schemas.microsoft.com/office/drawing/2014/main" id="{03F35B43-F56E-4F79-AF8B-66081F8D1C44}"/>
              </a:ext>
            </a:extLst>
          </p:cNvPr>
          <p:cNvSpPr>
            <a:spLocks noGrp="1"/>
          </p:cNvSpPr>
          <p:nvPr>
            <p:ph type="body" idx="1"/>
          </p:nvPr>
        </p:nvSpPr>
        <p:spPr/>
        <p:txBody>
          <a:bodyPr/>
          <a:lstStyle/>
          <a:p>
            <a:pPr lvl="0"/>
            <a:r>
              <a:rPr lang="en-US" dirty="0">
                <a:latin typeface="Tahoma" panose="020B0604030504040204" pitchFamily="34" charset="0"/>
                <a:ea typeface="Tahoma" panose="020B0604030504040204" pitchFamily="34" charset="0"/>
                <a:cs typeface="Tahoma" panose="020B0604030504040204" pitchFamily="34" charset="0"/>
              </a:rPr>
              <a:t>Here is a summary of the ledger accounts after recording the transactions for Collins</a:t>
            </a:r>
            <a:r>
              <a:rPr lang="en-US" dirty="0"/>
              <a:t>.</a:t>
            </a:r>
          </a:p>
          <a:p>
            <a:endParaRPr lang="en-US" dirty="0"/>
          </a:p>
        </p:txBody>
      </p:sp>
      <p:sp>
        <p:nvSpPr>
          <p:cNvPr id="5" name="Slide Image Placeholder 4"/>
          <p:cNvSpPr>
            <a:spLocks noGrp="1" noRot="1" noChangeAspect="1"/>
          </p:cNvSpPr>
          <p:nvPr>
            <p:ph type="sldImg"/>
          </p:nvPr>
        </p:nvSpPr>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fld id="{B346E799-2FAD-4F89-A5BA-D07F5BB6F1DD}" type="slidenum">
              <a:rPr lang="en-US" smtClean="0"/>
              <a:pPr/>
              <a:t>27</a:t>
            </a:fld>
            <a:endParaRPr lang="en-US" dirty="0"/>
          </a:p>
        </p:txBody>
      </p:sp>
      <p:sp>
        <p:nvSpPr>
          <p:cNvPr id="18435" name="Rectangle 3"/>
          <p:cNvSpPr>
            <a:spLocks noGrp="1" noChangeArrowheads="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Learning Objective 3-3: Prepare a trial balance and explain how it is used to prepare financial statements</a:t>
            </a:r>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31195504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 xmlns:a16="http://schemas.microsoft.com/office/drawing/2014/main" id="{5B5E4607-365B-4F71-A16B-1D04DC2AA5CC}"/>
              </a:ext>
            </a:extLst>
          </p:cNvPr>
          <p:cNvSpPr>
            <a:spLocks noGrp="1"/>
          </p:cNvSpPr>
          <p:nvPr>
            <p:ph type="body" idx="1"/>
          </p:nvPr>
        </p:nvSpPr>
        <p:spPr/>
        <p:txBody>
          <a:bodyPr/>
          <a:lstStyle/>
          <a:p>
            <a:pPr lvl="0"/>
            <a:r>
              <a:rPr lang="en-US" dirty="0">
                <a:latin typeface="Tahoma" panose="020B0604030504040204" pitchFamily="34" charset="0"/>
                <a:ea typeface="Tahoma" panose="020B0604030504040204" pitchFamily="34" charset="0"/>
                <a:cs typeface="Tahoma" panose="020B0604030504040204" pitchFamily="34" charset="0"/>
              </a:rPr>
              <a:t>To test whether debits equal credits in the general ledger, accountants regularly prepare an internal accounting schedule known as a trial balance. A trial balance lists every ledger account and its balance. Debit balances are listed in one column and credit balances are listed in an adjacent column. The columns are totaled and the totals are compared</a:t>
            </a:r>
            <a:r>
              <a:rPr lang="en-US" dirty="0" smtClean="0">
                <a:latin typeface="Tahoma" panose="020B0604030504040204" pitchFamily="34" charset="0"/>
                <a:ea typeface="Tahoma" panose="020B0604030504040204" pitchFamily="34" charset="0"/>
                <a:cs typeface="Tahoma" panose="020B0604030504040204" pitchFamily="34" charset="0"/>
              </a:rPr>
              <a:t>. Shown </a:t>
            </a:r>
            <a:r>
              <a:rPr lang="en-US" dirty="0">
                <a:latin typeface="Tahoma" panose="020B0604030504040204" pitchFamily="34" charset="0"/>
                <a:ea typeface="Tahoma" panose="020B0604030504040204" pitchFamily="34" charset="0"/>
                <a:cs typeface="Tahoma" panose="020B0604030504040204" pitchFamily="34" charset="0"/>
              </a:rPr>
              <a:t>here is the trial balance of Collins Brokerage Services after all adjusting entries have been made.</a:t>
            </a:r>
          </a:p>
          <a:p>
            <a:endParaRPr lang="en-US" dirty="0"/>
          </a:p>
        </p:txBody>
      </p:sp>
      <p:sp>
        <p:nvSpPr>
          <p:cNvPr id="5" name="Slide Image Placeholder 4"/>
          <p:cNvSpPr>
            <a:spLocks noGrp="1" noRot="1" noChangeAspect="1"/>
          </p:cNvSpPr>
          <p:nvPr>
            <p:ph type="sldImg"/>
          </p:nvPr>
        </p:nvSpPr>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p:txBody>
          <a:bodyPr/>
          <a:lstStyle/>
          <a:p>
            <a:fld id="{0774281B-3848-4717-8F2F-3C9100145241}" type="slidenum">
              <a:rPr lang="en-US" smtClean="0"/>
              <a:pPr/>
              <a:t>2</a:t>
            </a:fld>
            <a:endParaRPr lang="en-US" dirty="0"/>
          </a:p>
        </p:txBody>
      </p:sp>
      <p:sp>
        <p:nvSpPr>
          <p:cNvPr id="20483" name="Rectangle 3"/>
          <p:cNvSpPr>
            <a:spLocks noGrp="1" noChangeArrowheads="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Part I</a:t>
            </a:r>
          </a:p>
          <a:p>
            <a:r>
              <a:rPr lang="en-US" dirty="0">
                <a:latin typeface="Tahoma" panose="020B0604030504040204" pitchFamily="34" charset="0"/>
                <a:ea typeface="Tahoma" panose="020B0604030504040204" pitchFamily="34" charset="0"/>
                <a:cs typeface="Tahoma" panose="020B0604030504040204" pitchFamily="34" charset="0"/>
              </a:rPr>
              <a:t>An account form known as a T-account is a good starting point for learning double-entry recording procedures</a:t>
            </a:r>
            <a:r>
              <a:rPr lang="en-US" dirty="0" smtClean="0">
                <a:latin typeface="Tahoma" panose="020B0604030504040204" pitchFamily="34" charset="0"/>
                <a:ea typeface="Tahoma" panose="020B0604030504040204" pitchFamily="34" charset="0"/>
                <a:cs typeface="Tahoma" panose="020B0604030504040204" pitchFamily="34" charset="0"/>
              </a:rPr>
              <a:t>. A </a:t>
            </a:r>
            <a:r>
              <a:rPr lang="en-US" dirty="0">
                <a:latin typeface="Tahoma" panose="020B0604030504040204" pitchFamily="34" charset="0"/>
                <a:ea typeface="Tahoma" panose="020B0604030504040204" pitchFamily="34" charset="0"/>
                <a:cs typeface="Tahoma" panose="020B0604030504040204" pitchFamily="34" charset="0"/>
              </a:rPr>
              <a:t>T-account looks like the letter T drawn on a piece of paper</a:t>
            </a:r>
            <a:r>
              <a:rPr lang="en-US" dirty="0" smtClean="0">
                <a:latin typeface="Tahoma" panose="020B0604030504040204" pitchFamily="34" charset="0"/>
                <a:ea typeface="Tahoma" panose="020B0604030504040204" pitchFamily="34" charset="0"/>
                <a:cs typeface="Tahoma" panose="020B0604030504040204" pitchFamily="34" charset="0"/>
              </a:rPr>
              <a:t>. The </a:t>
            </a:r>
            <a:r>
              <a:rPr lang="en-US" dirty="0">
                <a:latin typeface="Tahoma" panose="020B0604030504040204" pitchFamily="34" charset="0"/>
                <a:ea typeface="Tahoma" panose="020B0604030504040204" pitchFamily="34" charset="0"/>
                <a:cs typeface="Tahoma" panose="020B0604030504040204" pitchFamily="34" charset="0"/>
              </a:rPr>
              <a:t>account title is written across the top of the horizontal bar of the T</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a:t>
            </a:r>
          </a:p>
          <a:p>
            <a:r>
              <a:rPr lang="en-US" dirty="0">
                <a:latin typeface="Tahoma" panose="020B0604030504040204" pitchFamily="34" charset="0"/>
                <a:ea typeface="Tahoma" panose="020B0604030504040204" pitchFamily="34" charset="0"/>
                <a:cs typeface="Tahoma" panose="020B0604030504040204" pitchFamily="34" charset="0"/>
              </a:rPr>
              <a:t>The left side of any account is the debit side. The right side of any account is the credit side. Debit means left and credit means right</a:t>
            </a:r>
            <a:r>
              <a:rPr lang="en-US" dirty="0" smtClean="0">
                <a:latin typeface="Tahoma" panose="020B0604030504040204" pitchFamily="34" charset="0"/>
                <a:ea typeface="Tahoma" panose="020B0604030504040204" pitchFamily="34" charset="0"/>
                <a:cs typeface="Tahoma" panose="020B0604030504040204" pitchFamily="34" charset="0"/>
              </a:rPr>
              <a:t>. That </a:t>
            </a:r>
            <a:r>
              <a:rPr lang="en-US" dirty="0">
                <a:latin typeface="Tahoma" panose="020B0604030504040204" pitchFamily="34" charset="0"/>
                <a:ea typeface="Tahoma" panose="020B0604030504040204" pitchFamily="34" charset="0"/>
                <a:cs typeface="Tahoma" panose="020B0604030504040204" pitchFamily="34" charset="0"/>
              </a:rPr>
              <a:t>is all</a:t>
            </a:r>
            <a:r>
              <a:rPr lang="en-US" dirty="0" smtClean="0">
                <a:latin typeface="Tahoma" panose="020B0604030504040204" pitchFamily="34" charset="0"/>
                <a:ea typeface="Tahoma" panose="020B0604030504040204" pitchFamily="34" charset="0"/>
                <a:cs typeface="Tahoma" panose="020B0604030504040204" pitchFamily="34" charset="0"/>
              </a:rPr>
              <a:t>. Just </a:t>
            </a:r>
            <a:r>
              <a:rPr lang="en-US" dirty="0">
                <a:latin typeface="Tahoma" panose="020B0604030504040204" pitchFamily="34" charset="0"/>
                <a:ea typeface="Tahoma" panose="020B0604030504040204" pitchFamily="34" charset="0"/>
                <a:cs typeface="Tahoma" panose="020B0604030504040204" pitchFamily="34" charset="0"/>
              </a:rPr>
              <a:t>as we have all agreed that a red light means stop and a green light means go, accountants have agreed to the use of these special terms to refer to different sides of an account. </a:t>
            </a:r>
          </a:p>
          <a:p>
            <a:r>
              <a:rPr lang="en-US" dirty="0">
                <a:latin typeface="Tahoma" panose="020B0604030504040204" pitchFamily="34" charset="0"/>
                <a:ea typeface="Tahoma" panose="020B0604030504040204" pitchFamily="34" charset="0"/>
                <a:cs typeface="Tahoma" panose="020B0604030504040204" pitchFamily="34" charset="0"/>
              </a:rPr>
              <a:t>Part III</a:t>
            </a:r>
          </a:p>
          <a:p>
            <a:r>
              <a:rPr lang="en-US" dirty="0">
                <a:latin typeface="Tahoma" panose="020B0604030504040204" pitchFamily="34" charset="0"/>
                <a:ea typeface="Tahoma" panose="020B0604030504040204" pitchFamily="34" charset="0"/>
                <a:cs typeface="Tahoma" panose="020B0604030504040204" pitchFamily="34" charset="0"/>
              </a:rPr>
              <a:t>Notice that a debit can represent an increase or a decrease</a:t>
            </a:r>
            <a:r>
              <a:rPr lang="en-US" dirty="0" smtClean="0">
                <a:latin typeface="Tahoma" panose="020B0604030504040204" pitchFamily="34" charset="0"/>
                <a:ea typeface="Tahoma" panose="020B0604030504040204" pitchFamily="34" charset="0"/>
                <a:cs typeface="Tahoma" panose="020B0604030504040204" pitchFamily="34" charset="0"/>
              </a:rPr>
              <a:t>. Likewise</a:t>
            </a:r>
            <a:r>
              <a:rPr lang="en-US" dirty="0">
                <a:latin typeface="Tahoma" panose="020B0604030504040204" pitchFamily="34" charset="0"/>
                <a:ea typeface="Tahoma" panose="020B0604030504040204" pitchFamily="34" charset="0"/>
                <a:cs typeface="Tahoma" panose="020B0604030504040204" pitchFamily="34" charset="0"/>
              </a:rPr>
              <a:t>, a credit can represent an increase or a decrease. </a:t>
            </a:r>
          </a:p>
          <a:p>
            <a:r>
              <a:rPr lang="en-US" dirty="0">
                <a:latin typeface="Tahoma" panose="020B0604030504040204" pitchFamily="34" charset="0"/>
                <a:ea typeface="Tahoma" panose="020B0604030504040204" pitchFamily="34" charset="0"/>
                <a:cs typeface="Tahoma" panose="020B0604030504040204" pitchFamily="34" charset="0"/>
              </a:rPr>
              <a:t>Part IV</a:t>
            </a:r>
          </a:p>
          <a:p>
            <a:r>
              <a:rPr lang="en-US" dirty="0">
                <a:latin typeface="Tahoma" panose="020B0604030504040204" pitchFamily="34" charset="0"/>
                <a:ea typeface="Tahoma" panose="020B0604030504040204" pitchFamily="34" charset="0"/>
                <a:cs typeface="Tahoma" panose="020B0604030504040204" pitchFamily="34" charset="0"/>
              </a:rPr>
              <a:t>Debits increase asset accounts and decrease liability and stockholders’ equity accounts</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V</a:t>
            </a:r>
          </a:p>
          <a:p>
            <a:r>
              <a:rPr lang="en-US" dirty="0">
                <a:latin typeface="Tahoma" panose="020B0604030504040204" pitchFamily="34" charset="0"/>
                <a:ea typeface="Tahoma" panose="020B0604030504040204" pitchFamily="34" charset="0"/>
                <a:cs typeface="Tahoma" panose="020B0604030504040204" pitchFamily="34" charset="0"/>
              </a:rPr>
              <a:t>Credits increase liability and stockholders’ equity accounts and decrease asset accounts.</a:t>
            </a:r>
          </a:p>
          <a:p>
            <a:r>
              <a:rPr lang="en-US" dirty="0">
                <a:latin typeface="Tahoma" panose="020B0604030504040204" pitchFamily="34" charset="0"/>
                <a:ea typeface="Tahoma" panose="020B0604030504040204" pitchFamily="34" charset="0"/>
                <a:cs typeface="Tahoma" panose="020B0604030504040204" pitchFamily="34" charset="0"/>
              </a:rPr>
              <a:t>Part VI</a:t>
            </a:r>
          </a:p>
          <a:p>
            <a:r>
              <a:rPr lang="en-US" dirty="0">
                <a:latin typeface="Tahoma" panose="020B0604030504040204" pitchFamily="34" charset="0"/>
                <a:ea typeface="Tahoma" panose="020B0604030504040204" pitchFamily="34" charset="0"/>
                <a:cs typeface="Tahoma" panose="020B0604030504040204" pitchFamily="34" charset="0"/>
              </a:rPr>
              <a:t>In every transaction, just as assets must equal liabilities plus stockholders’ equity, the total dollar value of all debits must equal the total dollar value of all credits.</a:t>
            </a:r>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37477644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 xmlns:a16="http://schemas.microsoft.com/office/drawing/2014/main" id="{13F45BCA-8C4E-4643-8869-C8012BF7F1BD}"/>
              </a:ext>
            </a:extLst>
          </p:cNvPr>
          <p:cNvSpPr>
            <a:spLocks noGrp="1"/>
          </p:cNvSpPr>
          <p:nvPr>
            <p:ph type="body" idx="1"/>
          </p:nvPr>
        </p:nvSpPr>
        <p:spPr/>
        <p:txBody>
          <a:bodyPr/>
          <a:lstStyle/>
          <a:p>
            <a:pPr lvl="0"/>
            <a:r>
              <a:rPr lang="en-US" dirty="0">
                <a:latin typeface="Tahoma" panose="020B0604030504040204" pitchFamily="34" charset="0"/>
                <a:ea typeface="Tahoma" panose="020B0604030504040204" pitchFamily="34" charset="0"/>
                <a:cs typeface="Tahoma" panose="020B0604030504040204" pitchFamily="34" charset="0"/>
              </a:rPr>
              <a:t>Supplemented with details from the Cash and Common Stock ledger accounts, the adjusted trial balance provides the information to prepare the financial statements for Collins Brokerage Services</a:t>
            </a:r>
            <a:r>
              <a:rPr lang="en-US" dirty="0" smtClean="0">
                <a:latin typeface="Tahoma" panose="020B0604030504040204" pitchFamily="34" charset="0"/>
                <a:ea typeface="Tahoma" panose="020B0604030504040204" pitchFamily="34" charset="0"/>
                <a:cs typeface="Tahoma" panose="020B0604030504040204" pitchFamily="34" charset="0"/>
              </a:rPr>
              <a:t>. Shown </a:t>
            </a:r>
            <a:r>
              <a:rPr lang="en-US" dirty="0">
                <a:latin typeface="Tahoma" panose="020B0604030504040204" pitchFamily="34" charset="0"/>
                <a:ea typeface="Tahoma" panose="020B0604030504040204" pitchFamily="34" charset="0"/>
                <a:cs typeface="Tahoma" panose="020B0604030504040204" pitchFamily="34" charset="0"/>
              </a:rPr>
              <a:t>here is the income statement for Year 2.</a:t>
            </a:r>
          </a:p>
          <a:p>
            <a:endParaRPr lang="en-US" dirty="0"/>
          </a:p>
        </p:txBody>
      </p:sp>
      <p:sp>
        <p:nvSpPr>
          <p:cNvPr id="5" name="Slide Image Placeholder 4"/>
          <p:cNvSpPr>
            <a:spLocks noGrp="1" noRot="1" noChangeAspect="1"/>
          </p:cNvSpPr>
          <p:nvPr>
            <p:ph type="sldImg"/>
          </p:nvPr>
        </p:nvSpPr>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 xmlns:a16="http://schemas.microsoft.com/office/drawing/2014/main" id="{6F5E0540-F843-474D-B7E0-F3D47B8FA246}"/>
              </a:ext>
            </a:extLst>
          </p:cNvPr>
          <p:cNvSpPr>
            <a:spLocks noGrp="1"/>
          </p:cNvSpPr>
          <p:nvPr>
            <p:ph type="body" idx="1"/>
          </p:nvPr>
        </p:nvSpPr>
        <p:spPr/>
        <p:txBody>
          <a:bodyPr/>
          <a:lstStyle/>
          <a:p>
            <a:pPr lvl="0"/>
            <a:r>
              <a:rPr lang="en-US" dirty="0">
                <a:latin typeface="Tahoma" panose="020B0604030504040204" pitchFamily="34" charset="0"/>
                <a:ea typeface="Tahoma" panose="020B0604030504040204" pitchFamily="34" charset="0"/>
                <a:cs typeface="Tahoma" panose="020B0604030504040204" pitchFamily="34" charset="0"/>
              </a:rPr>
              <a:t>Here is the statement of changes in stockholders’ equity.</a:t>
            </a:r>
          </a:p>
          <a:p>
            <a:endParaRPr lang="en-US" dirty="0"/>
          </a:p>
        </p:txBody>
      </p:sp>
      <p:sp>
        <p:nvSpPr>
          <p:cNvPr id="5" name="Slide Image Placeholder 4"/>
          <p:cNvSpPr>
            <a:spLocks noGrp="1" noRot="1" noChangeAspect="1"/>
          </p:cNvSpPr>
          <p:nvPr>
            <p:ph type="sldImg"/>
          </p:nvPr>
        </p:nvSpPr>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Tahoma" panose="020B0604030504040204" pitchFamily="34" charset="0"/>
                <a:ea typeface="Tahoma" panose="020B0604030504040204" pitchFamily="34" charset="0"/>
                <a:cs typeface="Tahoma" panose="020B0604030504040204" pitchFamily="34" charset="0"/>
              </a:rPr>
              <a:t>Here is the balance sheet.</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31</a:t>
            </a:fld>
            <a:endParaRPr lang="en-US" dirty="0"/>
          </a:p>
        </p:txBody>
      </p:sp>
    </p:spTree>
    <p:extLst>
      <p:ext uri="{BB962C8B-B14F-4D97-AF65-F5344CB8AC3E}">
        <p14:creationId xmlns:p14="http://schemas.microsoft.com/office/powerpoint/2010/main" val="27798298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 xmlns:a16="http://schemas.microsoft.com/office/drawing/2014/main" id="{A256BCAA-E97B-40DC-BB45-E4D6416346CB}"/>
              </a:ext>
            </a:extLst>
          </p:cNvPr>
          <p:cNvSpPr>
            <a:spLocks noGrp="1"/>
          </p:cNvSpPr>
          <p:nvPr>
            <p:ph type="body" idx="1"/>
          </p:nvPr>
        </p:nvSpPr>
        <p:spPr/>
        <p:txBody>
          <a:bodyPr/>
          <a:lstStyle/>
          <a:p>
            <a:pPr lvl="0"/>
            <a:r>
              <a:rPr lang="en-US" dirty="0">
                <a:latin typeface="Tahoma" panose="020B0604030504040204" pitchFamily="34" charset="0"/>
                <a:ea typeface="Tahoma" panose="020B0604030504040204" pitchFamily="34" charset="0"/>
                <a:cs typeface="Tahoma" panose="020B0604030504040204" pitchFamily="34" charset="0"/>
              </a:rPr>
              <a:t>Finally, here is the statement of cash flows. </a:t>
            </a:r>
          </a:p>
          <a:p>
            <a:endParaRPr lang="en-US" dirty="0"/>
          </a:p>
        </p:txBody>
      </p:sp>
      <p:sp>
        <p:nvSpPr>
          <p:cNvPr id="5" name="Slide Image Placeholder 4"/>
          <p:cNvSpPr>
            <a:spLocks noGrp="1" noRot="1" noChangeAspect="1"/>
          </p:cNvSpPr>
          <p:nvPr>
            <p:ph type="sldImg"/>
          </p:nvPr>
        </p:nvSpPr>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fld id="{B346E799-2FAD-4F89-A5BA-D07F5BB6F1DD}" type="slidenum">
              <a:rPr lang="en-US" smtClean="0"/>
              <a:pPr/>
              <a:t>33</a:t>
            </a:fld>
            <a:endParaRPr lang="en-US" dirty="0"/>
          </a:p>
        </p:txBody>
      </p:sp>
      <p:sp>
        <p:nvSpPr>
          <p:cNvPr id="18435" name="Rectangle 3"/>
          <p:cNvSpPr>
            <a:spLocks noGrp="1" noChangeArrowheads="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Learning Objective 3-4: Prepare closing entries in general journal format.</a:t>
            </a:r>
          </a:p>
          <a:p>
            <a:endParaRPr lang="en-US" dirty="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20405340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 xmlns:a16="http://schemas.microsoft.com/office/drawing/2014/main" id="{D325A87D-CC3A-4172-A658-FE77A7B990D7}"/>
              </a:ext>
            </a:extLst>
          </p:cNvPr>
          <p:cNvSpPr>
            <a:spLocks noGrp="1"/>
          </p:cNvSpPr>
          <p:nvPr>
            <p:ph type="body" idx="1"/>
          </p:nvPr>
        </p:nvSpPr>
        <p:spPr/>
        <p:txBody>
          <a:bodyPr/>
          <a:lstStyle/>
          <a:p>
            <a:pPr lvl="0"/>
            <a:r>
              <a:rPr lang="en-US" dirty="0">
                <a:latin typeface="Tahoma" panose="020B0604030504040204" pitchFamily="34" charset="0"/>
                <a:ea typeface="Tahoma" panose="020B0604030504040204" pitchFamily="34" charset="0"/>
                <a:cs typeface="Tahoma" panose="020B0604030504040204" pitchFamily="34" charset="0"/>
              </a:rPr>
              <a:t>Closing entries are made after all financial statements are prepared</a:t>
            </a:r>
            <a:r>
              <a:rPr lang="en-US" dirty="0" smtClean="0">
                <a:latin typeface="Tahoma" panose="020B0604030504040204" pitchFamily="34" charset="0"/>
                <a:ea typeface="Tahoma" panose="020B0604030504040204" pitchFamily="34" charset="0"/>
                <a:cs typeface="Tahoma" panose="020B0604030504040204" pitchFamily="34" charset="0"/>
              </a:rPr>
              <a:t>. Here </a:t>
            </a:r>
            <a:r>
              <a:rPr lang="en-US" dirty="0">
                <a:latin typeface="Tahoma" panose="020B0604030504040204" pitchFamily="34" charset="0"/>
                <a:ea typeface="Tahoma" panose="020B0604030504040204" pitchFamily="34" charset="0"/>
                <a:cs typeface="Tahoma" panose="020B0604030504040204" pitchFamily="34" charset="0"/>
              </a:rPr>
              <a:t>are the closing entries for Collins Brokerage Services. These entries move all the Year 2 data from the Revenue, Expense, and Dividend accounts into the Retained Earnings account. </a:t>
            </a:r>
          </a:p>
          <a:p>
            <a:endParaRPr lang="en-US" dirty="0"/>
          </a:p>
        </p:txBody>
      </p:sp>
      <p:sp>
        <p:nvSpPr>
          <p:cNvPr id="5" name="Slide Image Placeholder 4"/>
          <p:cNvSpPr>
            <a:spLocks noGrp="1" noRot="1" noChangeAspect="1"/>
          </p:cNvSpPr>
          <p:nvPr>
            <p:ph type="sldImg"/>
          </p:nvPr>
        </p:nvSpPr>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 xmlns:a16="http://schemas.microsoft.com/office/drawing/2014/main" id="{CC5831B0-3FBB-4016-B326-E6AADA4F06AE}"/>
              </a:ext>
            </a:extLst>
          </p:cNvPr>
          <p:cNvSpPr>
            <a:spLocks noGrp="1"/>
          </p:cNvSpPr>
          <p:nvPr>
            <p:ph type="body" idx="1"/>
          </p:nvPr>
        </p:nvSpPr>
        <p:spPr/>
        <p:txBody>
          <a:bodyPr/>
          <a:lstStyle/>
          <a:p>
            <a:pPr lvl="0"/>
            <a:r>
              <a:rPr lang="en-US" dirty="0">
                <a:latin typeface="Tahoma" panose="020B0604030504040204" pitchFamily="34" charset="0"/>
                <a:ea typeface="Tahoma" panose="020B0604030504040204" pitchFamily="34" charset="0"/>
                <a:cs typeface="Tahoma" panose="020B0604030504040204" pitchFamily="34" charset="0"/>
              </a:rPr>
              <a:t>Closing entries can be recorded more efficiently than in Exhibit 3.9. For example, all revenue, expense, and dividend accounts can be closed to the retained earnings account in a single compound journal entry.</a:t>
            </a:r>
          </a:p>
          <a:p>
            <a:endParaRPr lang="en-US" dirty="0"/>
          </a:p>
        </p:txBody>
      </p:sp>
      <p:sp>
        <p:nvSpPr>
          <p:cNvPr id="7" name="Slide Image Placeholder 6"/>
          <p:cNvSpPr>
            <a:spLocks noGrp="1" noRot="1" noChangeAspect="1"/>
          </p:cNvSpPr>
          <p:nvPr>
            <p:ph type="sldImg"/>
          </p:nvPr>
        </p:nvSpPr>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If all companies closed their books on December 31 each year, accountants, printers, lawyers, government agencies, and others would be overburdened by the effort to produce the accounting reports of all companies at the same time. In an effort to balance the workload, many companies close their books at the end of the natural business year. </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A natural business year ends when operating activities are at their lowest point. For many companies, the lowest point in the operating cycle occurs on a date other than December 31. </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A recent survey of the 30 companies that comprise the Dow Jones Average found that 7 (23%) of the companies closed their books in months other than December. </a:t>
            </a:r>
          </a:p>
          <a:p>
            <a:endParaRPr lang="en-US" dirty="0"/>
          </a:p>
        </p:txBody>
      </p:sp>
      <p:sp>
        <p:nvSpPr>
          <p:cNvPr id="4" name="Slide Number Placeholder 3"/>
          <p:cNvSpPr>
            <a:spLocks noGrp="1"/>
          </p:cNvSpPr>
          <p:nvPr>
            <p:ph type="sldNum" sz="quarter" idx="10"/>
          </p:nvPr>
        </p:nvSpPr>
        <p:spPr/>
        <p:txBody>
          <a:bodyPr/>
          <a:lstStyle/>
          <a:p>
            <a:fld id="{77CA0635-1772-4472-ADFE-4545D41254CF}" type="slidenum">
              <a:rPr lang="en-US" smtClean="0"/>
              <a:pPr/>
              <a:t>36</a:t>
            </a:fld>
            <a:endParaRPr lang="en-US" dirty="0"/>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13767669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Some companies prepare a trial balance daily; others may prepare one monthly, quarterly, or annually, depending on the needs of management. </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The heading of a trial balance describes the status of the account balances in it. </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For example, the trial balance in Exhibit 3.11 is described as a Post-Closing Trial Balance because it reflects the account balances immediately after the closing entries were posted.</a:t>
            </a:r>
          </a:p>
          <a:p>
            <a:endParaRPr lang="en-US" dirty="0"/>
          </a:p>
        </p:txBody>
      </p:sp>
      <p:sp>
        <p:nvSpPr>
          <p:cNvPr id="4" name="Slide Number Placeholder 3"/>
          <p:cNvSpPr>
            <a:spLocks noGrp="1"/>
          </p:cNvSpPr>
          <p:nvPr>
            <p:ph type="sldNum" sz="quarter" idx="10"/>
          </p:nvPr>
        </p:nvSpPr>
        <p:spPr/>
        <p:txBody>
          <a:bodyPr/>
          <a:lstStyle/>
          <a:p>
            <a:fld id="{77CA0635-1772-4472-ADFE-4545D41254CF}" type="slidenum">
              <a:rPr lang="en-US" smtClean="0"/>
              <a:pPr/>
              <a:t>37</a:t>
            </a:fld>
            <a:endParaRPr lang="en-US" dirty="0"/>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317406996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p:txBody>
          <a:bodyPr/>
          <a:lstStyle/>
          <a:p>
            <a:fld id="{B346E799-2FAD-4F89-A5BA-D07F5BB6F1DD}" type="slidenum">
              <a:rPr lang="en-US" smtClean="0"/>
              <a:pPr/>
              <a:t>38</a:t>
            </a:fld>
            <a:endParaRPr lang="en-US" dirty="0"/>
          </a:p>
        </p:txBody>
      </p:sp>
      <p:sp>
        <p:nvSpPr>
          <p:cNvPr id="18435" name="Rectangle 3"/>
          <p:cNvSpPr>
            <a:spLocks noGrp="1" noChangeArrowheads="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Learning Objective 3-5: Use a return-on-assets ratio, a debt-to-assets ratio, and a return-on-equity ratio to analyze financial statements.</a:t>
            </a:r>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667563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 xmlns:a16="http://schemas.microsoft.com/office/drawing/2014/main" id="{19EAC4FD-9811-4D8C-9275-9E9BE5AD322C}"/>
              </a:ext>
            </a:extLst>
          </p:cNvPr>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The rules of debits and credits are:</a:t>
            </a:r>
          </a:p>
          <a:p>
            <a:endParaRPr lang="en-US" dirty="0">
              <a:latin typeface="Tahoma" panose="020B0604030504040204" pitchFamily="34" charset="0"/>
              <a:ea typeface="Tahoma" panose="020B0604030504040204" pitchFamily="34" charset="0"/>
              <a:cs typeface="Tahoma" panose="020B0604030504040204" pitchFamily="34" charset="0"/>
            </a:endParaRPr>
          </a:p>
          <a:p>
            <a:pPr lvl="0"/>
            <a:r>
              <a:rPr lang="en-US" dirty="0">
                <a:latin typeface="Tahoma" panose="020B0604030504040204" pitchFamily="34" charset="0"/>
                <a:ea typeface="Tahoma" panose="020B0604030504040204" pitchFamily="34" charset="0"/>
                <a:cs typeface="Tahoma" panose="020B0604030504040204" pitchFamily="34" charset="0"/>
              </a:rPr>
              <a:t>1. Debits increase asset accounts; credits decrease asset accounts.</a:t>
            </a:r>
          </a:p>
          <a:p>
            <a:r>
              <a:rPr lang="en-US" dirty="0">
                <a:latin typeface="Tahoma" panose="020B0604030504040204" pitchFamily="34" charset="0"/>
                <a:ea typeface="Tahoma" panose="020B0604030504040204" pitchFamily="34" charset="0"/>
                <a:cs typeface="Tahoma" panose="020B0604030504040204" pitchFamily="34" charset="0"/>
              </a:rPr>
              <a:t>2. Debits decrease liability and stockholders’ equity accounts; credits increase liability and stockholders’ equity accounts.</a:t>
            </a:r>
          </a:p>
          <a:p>
            <a:endParaRPr lang="en-US" dirty="0"/>
          </a:p>
        </p:txBody>
      </p:sp>
      <p:sp>
        <p:nvSpPr>
          <p:cNvPr id="7" name="Slide Image Placeholder 6"/>
          <p:cNvSpPr>
            <a:spLocks noGrp="1" noRot="1" noChangeAspect="1"/>
          </p:cNvSpPr>
          <p:nvPr>
            <p:ph type="sldImg"/>
          </p:nvPr>
        </p:nvSpPr>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7"/>
          <p:cNvSpPr>
            <a:spLocks noGrp="1" noChangeArrowheads="1"/>
          </p:cNvSpPr>
          <p:nvPr>
            <p:ph type="sldNum" sz="quarter" idx="5"/>
          </p:nvPr>
        </p:nvSpPr>
        <p:spPr/>
        <p:txBody>
          <a:bodyPr/>
          <a:lstStyle/>
          <a:p>
            <a:fld id="{9F16C454-23A0-4F40-A471-63C45AD42FD4}" type="slidenum">
              <a:rPr lang="en-US" smtClean="0"/>
              <a:pPr/>
              <a:t>39</a:t>
            </a:fld>
            <a:endParaRPr lang="en-US" dirty="0"/>
          </a:p>
        </p:txBody>
      </p:sp>
      <p:sp>
        <p:nvSpPr>
          <p:cNvPr id="118787" name="Rectangle 3"/>
          <p:cNvSpPr>
            <a:spLocks noGrp="1" noChangeArrowheads="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Evaluating performance requires considering the size of the investment base used to produce the income.</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The return-on-assets ratio is calculated as net income divided by total assets. This ratio measures the relationship between the level of income and the size of the investment</a:t>
            </a:r>
            <a:r>
              <a:rPr lang="en-US" dirty="0" smtClean="0">
                <a:latin typeface="Tahoma" panose="020B0604030504040204" pitchFamily="34" charset="0"/>
                <a:ea typeface="Tahoma" panose="020B0604030504040204" pitchFamily="34" charset="0"/>
                <a:cs typeface="Tahoma" panose="020B0604030504040204" pitchFamily="34" charset="0"/>
              </a:rPr>
              <a:t>. A </a:t>
            </a:r>
            <a:r>
              <a:rPr lang="en-US" dirty="0">
                <a:latin typeface="Tahoma" panose="020B0604030504040204" pitchFamily="34" charset="0"/>
                <a:ea typeface="Tahoma" panose="020B0604030504040204" pitchFamily="34" charset="0"/>
                <a:cs typeface="Tahoma" panose="020B0604030504040204" pitchFamily="34" charset="0"/>
              </a:rPr>
              <a:t>larger ratio means the company did a better job of managing its assets. </a:t>
            </a:r>
          </a:p>
          <a:p>
            <a:endParaRPr lang="en-US" dirty="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68456713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Borrowing money is risky business</a:t>
            </a:r>
            <a:r>
              <a:rPr lang="en-US" dirty="0" smtClean="0">
                <a:latin typeface="Tahoma" panose="020B0604030504040204" pitchFamily="34" charset="0"/>
                <a:ea typeface="Tahoma" panose="020B0604030504040204" pitchFamily="34" charset="0"/>
                <a:cs typeface="Tahoma" panose="020B0604030504040204" pitchFamily="34" charset="0"/>
              </a:rPr>
              <a:t>. The </a:t>
            </a:r>
            <a:r>
              <a:rPr lang="en-US" dirty="0">
                <a:latin typeface="Tahoma" panose="020B0604030504040204" pitchFamily="34" charset="0"/>
                <a:ea typeface="Tahoma" panose="020B0604030504040204" pitchFamily="34" charset="0"/>
                <a:cs typeface="Tahoma" panose="020B0604030504040204" pitchFamily="34" charset="0"/>
              </a:rPr>
              <a:t>debt-to-assets ratio helps evaluate the level of debt risk.</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It is calculated as total debt divided by total assets.</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A smaller ratio indicates that there is less debt risk for the company.</a:t>
            </a:r>
          </a:p>
          <a:p>
            <a:endParaRPr lang="en-US" dirty="0"/>
          </a:p>
        </p:txBody>
      </p:sp>
      <p:sp>
        <p:nvSpPr>
          <p:cNvPr id="4" name="Slide Number Placeholder 3"/>
          <p:cNvSpPr>
            <a:spLocks noGrp="1"/>
          </p:cNvSpPr>
          <p:nvPr>
            <p:ph type="sldNum" sz="quarter" idx="10"/>
          </p:nvPr>
        </p:nvSpPr>
        <p:spPr/>
        <p:txBody>
          <a:bodyPr/>
          <a:lstStyle/>
          <a:p>
            <a:fld id="{77CA0635-1772-4472-ADFE-4545D41254CF}" type="slidenum">
              <a:rPr lang="en-US" smtClean="0"/>
              <a:pPr/>
              <a:t>40</a:t>
            </a:fld>
            <a:endParaRPr lang="en-US" dirty="0"/>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62942774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Owners are interested in this ratio to determine their return on their investment in the company.</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Return-on-equity is calculated as net income divided by stockholders’ equity.</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A larger ratio indicates that the owners have a higher return on their investment. </a:t>
            </a:r>
          </a:p>
          <a:p>
            <a:endParaRPr lang="en-US" dirty="0"/>
          </a:p>
        </p:txBody>
      </p:sp>
      <p:sp>
        <p:nvSpPr>
          <p:cNvPr id="4" name="Slide Number Placeholder 3"/>
          <p:cNvSpPr>
            <a:spLocks noGrp="1"/>
          </p:cNvSpPr>
          <p:nvPr>
            <p:ph type="sldNum" sz="quarter" idx="10"/>
          </p:nvPr>
        </p:nvSpPr>
        <p:spPr/>
        <p:txBody>
          <a:bodyPr/>
          <a:lstStyle/>
          <a:p>
            <a:fld id="{77CA0635-1772-4472-ADFE-4545D41254CF}" type="slidenum">
              <a:rPr lang="en-US" smtClean="0"/>
              <a:pPr/>
              <a:t>41</a:t>
            </a:fld>
            <a:endParaRPr lang="en-US" dirty="0"/>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240489551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Part I</a:t>
            </a:r>
          </a:p>
          <a:p>
            <a:r>
              <a:rPr lang="en-US" dirty="0">
                <a:latin typeface="Tahoma" panose="020B0604030504040204" pitchFamily="34" charset="0"/>
                <a:ea typeface="Tahoma" panose="020B0604030504040204" pitchFamily="34" charset="0"/>
                <a:cs typeface="Tahoma" panose="020B0604030504040204" pitchFamily="34" charset="0"/>
              </a:rPr>
              <a:t>Stockholders like a lot of debt if the company can take advantage of positive financial leverage. Financial leverage explains why companies are willing to accept the risk of debt.</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a:t>
            </a:r>
          </a:p>
          <a:p>
            <a:r>
              <a:rPr lang="en-US" dirty="0">
                <a:latin typeface="Tahoma" panose="020B0604030504040204" pitchFamily="34" charset="0"/>
                <a:ea typeface="Tahoma" panose="020B0604030504040204" pitchFamily="34" charset="0"/>
                <a:cs typeface="Tahoma" panose="020B0604030504040204" pitchFamily="34" charset="0"/>
              </a:rPr>
              <a:t>Creditors prefer less debt and more equity because equity represents a buffer of protection.</a:t>
            </a:r>
          </a:p>
          <a:p>
            <a:endParaRPr lang="en-US" dirty="0"/>
          </a:p>
        </p:txBody>
      </p:sp>
      <p:sp>
        <p:nvSpPr>
          <p:cNvPr id="4" name="Slide Number Placeholder 3"/>
          <p:cNvSpPr>
            <a:spLocks noGrp="1"/>
          </p:cNvSpPr>
          <p:nvPr>
            <p:ph type="sldNum" sz="quarter" idx="10"/>
          </p:nvPr>
        </p:nvSpPr>
        <p:spPr/>
        <p:txBody>
          <a:bodyPr/>
          <a:lstStyle/>
          <a:p>
            <a:fld id="{77CA0635-1772-4472-ADFE-4545D41254CF}" type="slidenum">
              <a:rPr lang="en-US" smtClean="0"/>
              <a:pPr/>
              <a:t>42</a:t>
            </a:fld>
            <a:endParaRPr lang="en-US" dirty="0"/>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322236981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This exhibit shows the debt-to-assets, return-on-assets, and return-on-equity ratios for six real-world companies in two different industries</a:t>
            </a:r>
            <a:r>
              <a:rPr lang="en-US" dirty="0" smtClean="0">
                <a:latin typeface="Tahoma" panose="020B0604030504040204" pitchFamily="34" charset="0"/>
                <a:ea typeface="Tahoma" panose="020B0604030504040204" pitchFamily="34" charset="0"/>
                <a:cs typeface="Tahoma" panose="020B0604030504040204" pitchFamily="34" charset="0"/>
              </a:rPr>
              <a:t>. Let’s </a:t>
            </a:r>
            <a:r>
              <a:rPr lang="en-US" dirty="0">
                <a:latin typeface="Tahoma" panose="020B0604030504040204" pitchFamily="34" charset="0"/>
                <a:ea typeface="Tahoma" panose="020B0604030504040204" pitchFamily="34" charset="0"/>
                <a:cs typeface="Tahoma" panose="020B0604030504040204" pitchFamily="34" charset="0"/>
              </a:rPr>
              <a:t>take a few minutes and review this information.</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The data are drawn from the companies’ 2016 annual reports. Notice that Aflac’s return-on-assets ratio was 2.0% and Aetna’s was 3.3%. Neither ratio seems good; banks sometimes pay more than 2.0% interest on deposits in savings accounts. The return-on-equity ratios, however, show a different picture; Aflac’s was 13.0% and Aetna’s was 12.7%—much better than banks pay depositors.</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Exhibit 3.12 shows that while ExxonMobil’s return-on-assets ratio was more than four times higher than Aflac’s (4.5% versus 2.4%), its return-on-equity ratio is over six times higher than its return-on-assets ratio </a:t>
            </a:r>
            <a:r>
              <a:rPr lang="fr-FR" dirty="0">
                <a:latin typeface="Tahoma" panose="020B0604030504040204" pitchFamily="34" charset="0"/>
                <a:ea typeface="Tahoma" panose="020B0604030504040204" pitchFamily="34" charset="0"/>
                <a:cs typeface="Tahoma" panose="020B0604030504040204" pitchFamily="34" charset="0"/>
              </a:rPr>
              <a:t>(13.0 percent versus 2.0 percent). </a:t>
            </a:r>
            <a:r>
              <a:rPr lang="en-US" dirty="0">
                <a:latin typeface="Tahoma" panose="020B0604030504040204" pitchFamily="34" charset="0"/>
                <a:ea typeface="Tahoma" panose="020B0604030504040204" pitchFamily="34" charset="0"/>
                <a:cs typeface="Tahoma" panose="020B0604030504040204" pitchFamily="34" charset="0"/>
              </a:rPr>
              <a:t>How did this happen? Compare their debt-to-assets ratios. Aflac financed 84% of its assets with debt compared to Exxon’s 47%. Financial leverage is the biggest factor causing these results, but it is not the only factor that affects this ratio. </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Why doesn’t every company use financial leverage to the maximum</a:t>
            </a:r>
            <a:r>
              <a:rPr lang="en-US" dirty="0" smtClean="0">
                <a:latin typeface="Tahoma" panose="020B0604030504040204" pitchFamily="34" charset="0"/>
                <a:ea typeface="Tahoma" panose="020B0604030504040204" pitchFamily="34" charset="0"/>
                <a:cs typeface="Tahoma" panose="020B0604030504040204" pitchFamily="34" charset="0"/>
              </a:rPr>
              <a:t>? There </a:t>
            </a:r>
            <a:r>
              <a:rPr lang="en-US" dirty="0">
                <a:latin typeface="Tahoma" panose="020B0604030504040204" pitchFamily="34" charset="0"/>
                <a:ea typeface="Tahoma" panose="020B0604030504040204" pitchFamily="34" charset="0"/>
                <a:cs typeface="Tahoma" panose="020B0604030504040204" pitchFamily="34" charset="0"/>
              </a:rPr>
              <a:t>is a down side</a:t>
            </a:r>
            <a:r>
              <a:rPr lang="en-US" dirty="0" smtClean="0">
                <a:latin typeface="Tahoma" panose="020B0604030504040204" pitchFamily="34" charset="0"/>
                <a:ea typeface="Tahoma" panose="020B0604030504040204" pitchFamily="34" charset="0"/>
                <a:cs typeface="Tahoma" panose="020B0604030504040204" pitchFamily="34" charset="0"/>
              </a:rPr>
              <a:t>. If </a:t>
            </a:r>
            <a:r>
              <a:rPr lang="en-US" dirty="0">
                <a:latin typeface="Tahoma" panose="020B0604030504040204" pitchFamily="34" charset="0"/>
                <a:ea typeface="Tahoma" panose="020B0604030504040204" pitchFamily="34" charset="0"/>
                <a:cs typeface="Tahoma" panose="020B0604030504040204" pitchFamily="34" charset="0"/>
              </a:rPr>
              <a:t>the economy turns down, the financial leverage has a negative impact on the return-on-equity</a:t>
            </a:r>
            <a:r>
              <a:rPr lang="en-US" dirty="0" smtClean="0">
                <a:latin typeface="Tahoma" panose="020B0604030504040204" pitchFamily="34" charset="0"/>
                <a:ea typeface="Tahoma" panose="020B0604030504040204" pitchFamily="34" charset="0"/>
                <a:cs typeface="Tahoma" panose="020B0604030504040204" pitchFamily="34" charset="0"/>
              </a:rPr>
              <a:t>. You </a:t>
            </a:r>
            <a:r>
              <a:rPr lang="en-US" dirty="0">
                <a:latin typeface="Tahoma" panose="020B0604030504040204" pitchFamily="34" charset="0"/>
                <a:ea typeface="Tahoma" panose="020B0604030504040204" pitchFamily="34" charset="0"/>
                <a:cs typeface="Tahoma" panose="020B0604030504040204" pitchFamily="34" charset="0"/>
              </a:rPr>
              <a:t>may want to take a few minutes to review these ratios for more comparisons.</a:t>
            </a:r>
          </a:p>
          <a:p>
            <a:r>
              <a:rPr lang="en-US" dirty="0">
                <a:latin typeface="Tahoma" panose="020B0604030504040204" pitchFamily="34" charset="0"/>
                <a:ea typeface="Tahoma" panose="020B0604030504040204" pitchFamily="34" charset="0"/>
                <a:cs typeface="Tahoma" panose="020B0604030504040204" pitchFamily="34" charset="0"/>
              </a:rPr>
              <a:t> </a:t>
            </a:r>
          </a:p>
          <a:p>
            <a:r>
              <a:rPr lang="en-US" dirty="0">
                <a:latin typeface="Tahoma" panose="020B0604030504040204" pitchFamily="34" charset="0"/>
                <a:ea typeface="Tahoma" panose="020B0604030504040204" pitchFamily="34" charset="0"/>
                <a:cs typeface="Tahoma" panose="020B0604030504040204" pitchFamily="34" charset="0"/>
              </a:rPr>
              <a:t>A company that has borrowed money at a fixed rate of 8 percent that can only earn 6 percent on its investments will suffer from financial leverage.</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In other words, financial leverage is a double-edged sword. It can have a negative as well as a positive impact on a company’s return-on-equity ratio.</a:t>
            </a:r>
          </a:p>
          <a:p>
            <a:endParaRPr lang="en-US" dirty="0"/>
          </a:p>
        </p:txBody>
      </p:sp>
      <p:sp>
        <p:nvSpPr>
          <p:cNvPr id="4" name="Slide Number Placeholder 3"/>
          <p:cNvSpPr>
            <a:spLocks noGrp="1"/>
          </p:cNvSpPr>
          <p:nvPr>
            <p:ph type="sldNum" sz="quarter" idx="10"/>
          </p:nvPr>
        </p:nvSpPr>
        <p:spPr/>
        <p:txBody>
          <a:bodyPr/>
          <a:lstStyle/>
          <a:p>
            <a:fld id="{77CA0635-1772-4472-ADFE-4545D41254CF}" type="slidenum">
              <a:rPr lang="en-US" smtClean="0"/>
              <a:pPr/>
              <a:t>43</a:t>
            </a:fld>
            <a:endParaRPr lang="en-US" dirty="0"/>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272398328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End of Chapter 3. This chapter explained how to record transactions using double-entry accounting</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fld id="{77CA0635-1772-4472-ADFE-4545D41254CF}" type="slidenum">
              <a:rPr lang="en-US" smtClean="0"/>
              <a:pPr/>
              <a:t>44</a:t>
            </a:fld>
            <a:endParaRPr lang="en-US" dirty="0"/>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3833546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p:txBody>
          <a:bodyPr/>
          <a:lstStyle/>
          <a:p>
            <a:fld id="{B8C5099C-AF51-4F68-9C43-EBC8570D1343}" type="slidenum">
              <a:rPr lang="en-US" smtClean="0"/>
              <a:pPr/>
              <a:t>4</a:t>
            </a:fld>
            <a:endParaRPr lang="en-US" dirty="0"/>
          </a:p>
        </p:txBody>
      </p:sp>
      <p:sp>
        <p:nvSpPr>
          <p:cNvPr id="28675" name="Rectangle 3"/>
          <p:cNvSpPr>
            <a:spLocks noGrp="1" noChangeArrowheads="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Let’s see how debits and credits work by looking at transactions for Collins Brokerage Services.</a:t>
            </a:r>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2232797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Part I</a:t>
            </a:r>
          </a:p>
          <a:p>
            <a:r>
              <a:rPr lang="en-US" dirty="0">
                <a:latin typeface="Tahoma" panose="020B0604030504040204" pitchFamily="34" charset="0"/>
                <a:ea typeface="Tahoma" panose="020B0604030504040204" pitchFamily="34" charset="0"/>
                <a:cs typeface="Tahoma" panose="020B0604030504040204" pitchFamily="34" charset="0"/>
              </a:rPr>
              <a:t>Collins Brokerage Services began the period with the following balances</a:t>
            </a:r>
            <a:r>
              <a:rPr lang="en-US" dirty="0" smtClean="0">
                <a:latin typeface="Tahoma" panose="020B0604030504040204" pitchFamily="34" charset="0"/>
                <a:ea typeface="Tahoma" panose="020B0604030504040204" pitchFamily="34" charset="0"/>
                <a:cs typeface="Tahoma" panose="020B0604030504040204" pitchFamily="34" charset="0"/>
              </a:rPr>
              <a:t>: $</a:t>
            </a:r>
            <a:r>
              <a:rPr lang="en-US" dirty="0">
                <a:latin typeface="Tahoma" panose="020B0604030504040204" pitchFamily="34" charset="0"/>
                <a:ea typeface="Tahoma" panose="020B0604030504040204" pitchFamily="34" charset="0"/>
                <a:cs typeface="Tahoma" panose="020B0604030504040204" pitchFamily="34" charset="0"/>
              </a:rPr>
              <a:t>5,000 in cash, $4,000 in common stock, and $1,000 in retained earnings.</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a:t>
            </a:r>
          </a:p>
          <a:p>
            <a:r>
              <a:rPr lang="en-US" dirty="0">
                <a:latin typeface="Tahoma" panose="020B0604030504040204" pitchFamily="34" charset="0"/>
                <a:ea typeface="Tahoma" panose="020B0604030504040204" pitchFamily="34" charset="0"/>
                <a:cs typeface="Tahoma" panose="020B0604030504040204" pitchFamily="34" charset="0"/>
              </a:rPr>
              <a:t>Here are the account balances in the T-account model</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III</a:t>
            </a:r>
          </a:p>
          <a:p>
            <a:r>
              <a:rPr lang="en-US" dirty="0">
                <a:latin typeface="Tahoma" panose="020B0604030504040204" pitchFamily="34" charset="0"/>
                <a:ea typeface="Tahoma" panose="020B0604030504040204" pitchFamily="34" charset="0"/>
                <a:cs typeface="Tahoma" panose="020B0604030504040204" pitchFamily="34" charset="0"/>
              </a:rPr>
              <a:t>Here is the illustration of the impact on the financial statements. </a:t>
            </a:r>
          </a:p>
          <a:p>
            <a:endParaRPr lang="en-US" dirty="0"/>
          </a:p>
        </p:txBody>
      </p:sp>
      <p:sp>
        <p:nvSpPr>
          <p:cNvPr id="4" name="Slide Number Placeholder 3"/>
          <p:cNvSpPr>
            <a:spLocks noGrp="1"/>
          </p:cNvSpPr>
          <p:nvPr>
            <p:ph type="sldNum" sz="quarter" idx="10"/>
          </p:nvPr>
        </p:nvSpPr>
        <p:spPr/>
        <p:txBody>
          <a:bodyPr/>
          <a:lstStyle/>
          <a:p>
            <a:fld id="{77CA0635-1772-4472-ADFE-4545D41254CF}" type="slidenum">
              <a:rPr lang="en-US" smtClean="0"/>
              <a:pPr/>
              <a:t>5</a:t>
            </a:fld>
            <a:endParaRPr lang="en-US" dirty="0"/>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35887713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p:txBody>
          <a:bodyPr/>
          <a:lstStyle/>
          <a:p>
            <a:fld id="{F5A4F39E-EFEA-45A6-8C3C-C057FA57AD61}" type="slidenum">
              <a:rPr lang="en-US" smtClean="0"/>
              <a:pPr/>
              <a:t>6</a:t>
            </a:fld>
            <a:endParaRPr lang="en-US" dirty="0"/>
          </a:p>
        </p:txBody>
      </p:sp>
      <p:sp>
        <p:nvSpPr>
          <p:cNvPr id="30723" name="Rectangle 3"/>
          <p:cNvSpPr>
            <a:spLocks noGrp="1" noChangeArrowheads="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Part I</a:t>
            </a:r>
          </a:p>
          <a:p>
            <a:r>
              <a:rPr lang="en-US" dirty="0">
                <a:latin typeface="Tahoma" panose="020B0604030504040204" pitchFamily="34" charset="0"/>
                <a:ea typeface="Tahoma" panose="020B0604030504040204" pitchFamily="34" charset="0"/>
                <a:cs typeface="Tahoma" panose="020B0604030504040204" pitchFamily="34" charset="0"/>
              </a:rPr>
              <a:t>Event 1: On January 1, Year 2, Collins acquired $25,000 from the issue of common stock. </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a:t>
            </a:r>
          </a:p>
          <a:p>
            <a:r>
              <a:rPr lang="en-US" dirty="0">
                <a:latin typeface="Tahoma" panose="020B0604030504040204" pitchFamily="34" charset="0"/>
                <a:ea typeface="Tahoma" panose="020B0604030504040204" pitchFamily="34" charset="0"/>
                <a:cs typeface="Tahoma" panose="020B0604030504040204" pitchFamily="34" charset="0"/>
              </a:rPr>
              <a:t>This transaction increases the Cash asset account and increases the Common Stock equity account</a:t>
            </a:r>
            <a:r>
              <a:rPr lang="en-US" dirty="0" smtClean="0">
                <a:latin typeface="Tahoma" panose="020B0604030504040204" pitchFamily="34" charset="0"/>
                <a:ea typeface="Tahoma" panose="020B0604030504040204" pitchFamily="34" charset="0"/>
                <a:cs typeface="Tahoma" panose="020B0604030504040204" pitchFamily="34" charset="0"/>
              </a:rPr>
              <a:t>. It </a:t>
            </a:r>
            <a:r>
              <a:rPr lang="en-US" dirty="0">
                <a:latin typeface="Tahoma" panose="020B0604030504040204" pitchFamily="34" charset="0"/>
                <a:ea typeface="Tahoma" panose="020B0604030504040204" pitchFamily="34" charset="0"/>
                <a:cs typeface="Tahoma" panose="020B0604030504040204" pitchFamily="34" charset="0"/>
              </a:rPr>
              <a:t>is classified as an asset source transaction</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III</a:t>
            </a:r>
          </a:p>
          <a:p>
            <a:r>
              <a:rPr lang="en-US" dirty="0">
                <a:latin typeface="Tahoma" panose="020B0604030504040204" pitchFamily="34" charset="0"/>
                <a:ea typeface="Tahoma" panose="020B0604030504040204" pitchFamily="34" charset="0"/>
                <a:cs typeface="Tahoma" panose="020B0604030504040204" pitchFamily="34" charset="0"/>
              </a:rPr>
              <a:t>Here is the illustration of the impact on the T-accounts. </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IV</a:t>
            </a:r>
          </a:p>
          <a:p>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The system used is double-entry accounting. Where recording any transaction requires at least one debit and at least one credit. The total of the debit amounts must equal the total of the credit amounts.</a:t>
            </a:r>
          </a:p>
          <a:p>
            <a:endParaRPr lang="en-US" dirty="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4406982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 xmlns:a16="http://schemas.microsoft.com/office/drawing/2014/main" id="{971275DA-EB73-4422-A8C9-CD7E4E0C3765}"/>
              </a:ext>
            </a:extLst>
          </p:cNvPr>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Part I</a:t>
            </a:r>
          </a:p>
          <a:p>
            <a:r>
              <a:rPr lang="en-US" dirty="0">
                <a:latin typeface="Tahoma" panose="020B0604030504040204" pitchFamily="34" charset="0"/>
                <a:ea typeface="Tahoma" panose="020B0604030504040204" pitchFamily="34" charset="0"/>
                <a:cs typeface="Tahoma" panose="020B0604030504040204" pitchFamily="34" charset="0"/>
              </a:rPr>
              <a:t>Event 2: Collins purchased $850 of supplies on account.</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a:t>
            </a:r>
          </a:p>
          <a:p>
            <a:r>
              <a:rPr lang="en-US" dirty="0">
                <a:latin typeface="Tahoma" panose="020B0604030504040204" pitchFamily="34" charset="0"/>
                <a:ea typeface="Tahoma" panose="020B0604030504040204" pitchFamily="34" charset="0"/>
                <a:cs typeface="Tahoma" panose="020B0604030504040204" pitchFamily="34" charset="0"/>
              </a:rPr>
              <a:t>This transaction increases the Supplies asset account and increases the Accounts Payable liability account</a:t>
            </a:r>
            <a:r>
              <a:rPr lang="en-US" dirty="0" smtClean="0">
                <a:latin typeface="Tahoma" panose="020B0604030504040204" pitchFamily="34" charset="0"/>
                <a:ea typeface="Tahoma" panose="020B0604030504040204" pitchFamily="34" charset="0"/>
                <a:cs typeface="Tahoma" panose="020B0604030504040204" pitchFamily="34" charset="0"/>
              </a:rPr>
              <a:t>. It </a:t>
            </a:r>
            <a:r>
              <a:rPr lang="en-US" dirty="0">
                <a:latin typeface="Tahoma" panose="020B0604030504040204" pitchFamily="34" charset="0"/>
                <a:ea typeface="Tahoma" panose="020B0604030504040204" pitchFamily="34" charset="0"/>
                <a:cs typeface="Tahoma" panose="020B0604030504040204" pitchFamily="34" charset="0"/>
              </a:rPr>
              <a:t>is classified as an asset source transaction</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III</a:t>
            </a:r>
          </a:p>
          <a:p>
            <a:r>
              <a:rPr lang="en-US" dirty="0">
                <a:latin typeface="Tahoma" panose="020B0604030504040204" pitchFamily="34" charset="0"/>
                <a:ea typeface="Tahoma" panose="020B0604030504040204" pitchFamily="34" charset="0"/>
                <a:cs typeface="Tahoma" panose="020B0604030504040204" pitchFamily="34" charset="0"/>
              </a:rPr>
              <a:t>Here is the illustration of the impact on the T-accounts. </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IV</a:t>
            </a:r>
          </a:p>
          <a:p>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5" name="Slide Image Placeholder 4"/>
          <p:cNvSpPr>
            <a:spLocks noGrp="1" noRot="1" noChangeAspect="1"/>
          </p:cNvSpPr>
          <p:nvPr>
            <p:ph type="sldImg"/>
          </p:nvPr>
        </p:nvSpPr>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 xmlns:a16="http://schemas.microsoft.com/office/drawing/2014/main" id="{1AF08754-EF89-4E26-8187-4B22BC2ACB1C}"/>
              </a:ext>
            </a:extLst>
          </p:cNvPr>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Part I</a:t>
            </a:r>
          </a:p>
          <a:p>
            <a:r>
              <a:rPr lang="en-US" dirty="0">
                <a:latin typeface="Tahoma" panose="020B0604030504040204" pitchFamily="34" charset="0"/>
                <a:ea typeface="Tahoma" panose="020B0604030504040204" pitchFamily="34" charset="0"/>
                <a:cs typeface="Tahoma" panose="020B0604030504040204" pitchFamily="34" charset="0"/>
              </a:rPr>
              <a:t>Event 3: Collins collected $1,800 as an advance to provide future services over a one-year period starting March 1st, Year 2.</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a:t>
            </a:r>
          </a:p>
          <a:p>
            <a:r>
              <a:rPr lang="en-US" dirty="0">
                <a:latin typeface="Tahoma" panose="020B0604030504040204" pitchFamily="34" charset="0"/>
                <a:ea typeface="Tahoma" panose="020B0604030504040204" pitchFamily="34" charset="0"/>
                <a:cs typeface="Tahoma" panose="020B0604030504040204" pitchFamily="34" charset="0"/>
              </a:rPr>
              <a:t>This transaction increases the Cash asset account and increases the Unearned Revenue liability account</a:t>
            </a:r>
            <a:r>
              <a:rPr lang="en-US" dirty="0" smtClean="0">
                <a:latin typeface="Tahoma" panose="020B0604030504040204" pitchFamily="34" charset="0"/>
                <a:ea typeface="Tahoma" panose="020B0604030504040204" pitchFamily="34" charset="0"/>
                <a:cs typeface="Tahoma" panose="020B0604030504040204" pitchFamily="34" charset="0"/>
              </a:rPr>
              <a:t>. It </a:t>
            </a:r>
            <a:r>
              <a:rPr lang="en-US" dirty="0">
                <a:latin typeface="Tahoma" panose="020B0604030504040204" pitchFamily="34" charset="0"/>
                <a:ea typeface="Tahoma" panose="020B0604030504040204" pitchFamily="34" charset="0"/>
                <a:cs typeface="Tahoma" panose="020B0604030504040204" pitchFamily="34" charset="0"/>
              </a:rPr>
              <a:t>is classified as an asset source transaction</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III</a:t>
            </a:r>
          </a:p>
          <a:p>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IV</a:t>
            </a:r>
          </a:p>
          <a:p>
            <a:r>
              <a:rPr lang="en-US" dirty="0">
                <a:latin typeface="Tahoma" panose="020B0604030504040204" pitchFamily="34" charset="0"/>
                <a:ea typeface="Tahoma" panose="020B0604030504040204" pitchFamily="34" charset="0"/>
                <a:cs typeface="Tahoma" panose="020B0604030504040204" pitchFamily="34" charset="0"/>
              </a:rPr>
              <a:t>Here is the illustration of the impact on the T-accounts. </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The obligation to provide a service in the future is recognized as an unearned revenue.</a:t>
            </a:r>
          </a:p>
          <a:p>
            <a:endParaRPr lang="en-US" dirty="0"/>
          </a:p>
        </p:txBody>
      </p:sp>
      <p:sp>
        <p:nvSpPr>
          <p:cNvPr id="5" name="Slide Image Placeholder 4"/>
          <p:cNvSpPr>
            <a:spLocks noGrp="1" noRot="1" noChangeAspect="1"/>
          </p:cNvSpPr>
          <p:nvPr>
            <p:ph type="sldImg"/>
          </p:nvPr>
        </p:nvSpPr>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mp; Subtitle Left">
    <p:spTree>
      <p:nvGrpSpPr>
        <p:cNvPr id="1" name=""/>
        <p:cNvGrpSpPr/>
        <p:nvPr/>
      </p:nvGrpSpPr>
      <p:grpSpPr>
        <a:xfrm>
          <a:off x="0" y="0"/>
          <a:ext cx="0" cy="0"/>
          <a:chOff x="0" y="0"/>
          <a:chExt cx="0" cy="0"/>
        </a:xfrm>
      </p:grpSpPr>
      <p:sp>
        <p:nvSpPr>
          <p:cNvPr id="8" name="Title Background"/>
          <p:cNvSpPr/>
          <p:nvPr/>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lang="en-US" sz="3600" b="1" kern="1200" dirty="0">
                <a:solidFill>
                  <a:schemeClr val="bg1"/>
                </a:solidFill>
                <a:latin typeface="+mj-lt"/>
                <a:ea typeface="+mj-ea"/>
                <a:cs typeface="+mj-cs"/>
              </a:defRPr>
            </a:lvl1pPr>
          </a:lstStyle>
          <a:p>
            <a:r>
              <a:rPr lang="en-US" dirty="0"/>
              <a:t>Click to edit Master title style</a:t>
            </a:r>
          </a:p>
        </p:txBody>
      </p:sp>
      <p:sp>
        <p:nvSpPr>
          <p:cNvPr id="7" name="Text"/>
          <p:cNvSpPr>
            <a:spLocks noGrp="1"/>
          </p:cNvSpPr>
          <p:nvPr>
            <p:ph type="body" sz="quarter" idx="10"/>
          </p:nvPr>
        </p:nvSpPr>
        <p:spPr>
          <a:xfrm>
            <a:off x="228600" y="4114800"/>
            <a:ext cx="5105400" cy="685800"/>
          </a:xfrm>
          <a:prstGeom prst="rect">
            <a:avLst/>
          </a:prstGeom>
        </p:spPr>
        <p:txBody>
          <a:bodyPr/>
          <a:lstStyle>
            <a:lvl1pPr marL="0" indent="0">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1pPr>
            <a:lvl2pPr marL="457200" indent="0">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2pPr>
            <a:lvl3pPr marL="914400" indent="0">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3pPr>
            <a:lvl4pPr marL="1371600" indent="0">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4pPr>
            <a:lvl5pPr marL="1828800" indent="0">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Color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6096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1"/>
          <p:cNvSpPr>
            <a:spLocks noGrp="1"/>
          </p:cNvSpPr>
          <p:nvPr>
            <p:ph idx="1"/>
          </p:nvPr>
        </p:nvSpPr>
        <p:spPr>
          <a:xfrm>
            <a:off x="457200" y="1219200"/>
            <a:ext cx="8229600" cy="4724399"/>
          </a:xfrm>
          <a:prstGeom prst="rect">
            <a:avLst/>
          </a:prstGeom>
        </p:spPr>
        <p:txBody>
          <a:bodyPr/>
          <a:lstStyle>
            <a:lvl1pPr marL="342900" indent="-342900">
              <a:spcAft>
                <a:spcPts val="800"/>
              </a:spcAft>
              <a:defRPr lang="en-US" sz="2600" b="0" kern="1200" dirty="0">
                <a:solidFill>
                  <a:schemeClr val="tx1"/>
                </a:solidFill>
                <a:latin typeface="+mn-lt"/>
                <a:ea typeface="Verdana" panose="020B0604030504040204" pitchFamily="34" charset="0"/>
                <a:cs typeface="Verdana" panose="020B0604030504040204" pitchFamily="34" charset="0"/>
              </a:defRPr>
            </a:lvl1pPr>
            <a:lvl2pPr marL="742950" indent="-285750">
              <a:spcAft>
                <a:spcPts val="800"/>
              </a:spcAft>
              <a:defRPr lang="en-US" sz="2000" b="0" kern="1200" dirty="0">
                <a:solidFill>
                  <a:schemeClr val="tx1"/>
                </a:solidFill>
                <a:latin typeface="+mn-lt"/>
                <a:ea typeface="Verdana" panose="020B0604030504040204" pitchFamily="34" charset="0"/>
                <a:cs typeface="Verdana" panose="020B0604030504040204" pitchFamily="34" charset="0"/>
              </a:defRPr>
            </a:lvl2pPr>
            <a:lvl3pPr marL="1143000" indent="-228600">
              <a:spcAft>
                <a:spcPts val="800"/>
              </a:spcAft>
              <a:defRPr lang="en-US" sz="1800" b="0" kern="1200" dirty="0">
                <a:solidFill>
                  <a:schemeClr val="tx1"/>
                </a:solidFill>
                <a:latin typeface="+mn-lt"/>
                <a:ea typeface="Verdana" panose="020B0604030504040204" pitchFamily="34" charset="0"/>
                <a:cs typeface="Verdana" panose="020B0604030504040204" pitchFamily="34" charset="0"/>
              </a:defRPr>
            </a:lvl3pPr>
            <a:lvl4pPr marL="1600200" indent="-228600">
              <a:spcAft>
                <a:spcPts val="800"/>
              </a:spcAft>
              <a:defRPr lang="en-US" sz="1600" b="0" kern="1200" dirty="0">
                <a:solidFill>
                  <a:schemeClr val="tx1"/>
                </a:solidFill>
                <a:latin typeface="+mn-lt"/>
                <a:ea typeface="Verdana" panose="020B0604030504040204" pitchFamily="34" charset="0"/>
                <a:cs typeface="Verdana" panose="020B0604030504040204" pitchFamily="34" charset="0"/>
              </a:defRPr>
            </a:lvl4pPr>
            <a:lvl5pPr marL="2057400" indent="-228600">
              <a:spcAft>
                <a:spcPts val="800"/>
              </a:spcAft>
              <a:defRPr lang="en-US" sz="1600" b="0" kern="1200" dirty="0">
                <a:solidFill>
                  <a:schemeClr val="tx1"/>
                </a:solidFill>
                <a:latin typeface="+mn-lt"/>
                <a:ea typeface="Verdana" panose="020B0604030504040204" pitchFamily="34" charset="0"/>
                <a:cs typeface="Verdana" panose="020B0604030504040204" pitchFamily="34" charset="0"/>
              </a:defRPr>
            </a:lvl5pPr>
          </a:lstStyle>
          <a:p>
            <a:pPr marL="342900" lvl="0" indent="-342900" algn="l" defTabSz="457200" rtl="0" eaLnBrk="1" latinLnBrk="0" hangingPunct="1">
              <a:spcBef>
                <a:spcPct val="20000"/>
              </a:spcBef>
              <a:spcAft>
                <a:spcPts val="800"/>
              </a:spcAft>
              <a:buFont typeface="Arial"/>
              <a:buChar char="•"/>
            </a:pPr>
            <a:r>
              <a:rPr lang="en-US" dirty="0"/>
              <a:t>Click to edit Master text styles</a:t>
            </a:r>
          </a:p>
          <a:p>
            <a:pPr marL="742950" lvl="1" indent="-285750" algn="l" defTabSz="457200" rtl="0" eaLnBrk="1" latinLnBrk="0" hangingPunct="1">
              <a:spcBef>
                <a:spcPct val="20000"/>
              </a:spcBef>
              <a:spcAft>
                <a:spcPts val="800"/>
              </a:spcAft>
              <a:buFont typeface="Arial"/>
              <a:buChar char="–"/>
            </a:pPr>
            <a:r>
              <a:rPr lang="en-US" dirty="0"/>
              <a:t>Second level</a:t>
            </a:r>
          </a:p>
          <a:p>
            <a:pPr marL="1143000" lvl="2" indent="-228600" algn="l" defTabSz="457200" rtl="0" eaLnBrk="1" latinLnBrk="0" hangingPunct="1">
              <a:spcBef>
                <a:spcPct val="20000"/>
              </a:spcBef>
              <a:spcAft>
                <a:spcPts val="800"/>
              </a:spcAft>
              <a:buFont typeface="Arial"/>
              <a:buChar char="•"/>
            </a:pPr>
            <a:r>
              <a:rPr lang="en-US" dirty="0"/>
              <a:t>Third level</a:t>
            </a:r>
          </a:p>
          <a:p>
            <a:pPr marL="1600200" lvl="3" indent="-228600" algn="l" defTabSz="457200" rtl="0" eaLnBrk="1" latinLnBrk="0" hangingPunct="1">
              <a:spcBef>
                <a:spcPct val="20000"/>
              </a:spcBef>
              <a:spcAft>
                <a:spcPts val="800"/>
              </a:spcAft>
              <a:buFont typeface="Arial"/>
              <a:buChar char="–"/>
            </a:pPr>
            <a:r>
              <a:rPr lang="en-US" dirty="0"/>
              <a:t>Fourth level</a:t>
            </a:r>
          </a:p>
          <a:p>
            <a:pPr marL="2057400" lvl="4" indent="-228600" algn="l" defTabSz="457200" rtl="0" eaLnBrk="1" latinLnBrk="0" hangingPunct="1">
              <a:spcBef>
                <a:spcPct val="20000"/>
              </a:spcBef>
              <a:spcAft>
                <a:spcPts val="800"/>
              </a:spcAft>
              <a:buFont typeface="Arial"/>
              <a:buChar char="»"/>
            </a:pPr>
            <a:r>
              <a:rPr lang="en-US" dirty="0"/>
              <a:t>Fifth level</a:t>
            </a:r>
          </a:p>
        </p:txBody>
      </p:sp>
      <p:sp>
        <p:nvSpPr>
          <p:cNvPr id="5"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7" name="Text Placeholder 3"/>
          <p:cNvSpPr>
            <a:spLocks noGrp="1"/>
          </p:cNvSpPr>
          <p:nvPr>
            <p:ph type="body" sz="quarter" idx="12" hasCustomPrompt="1"/>
          </p:nvPr>
        </p:nvSpPr>
        <p:spPr>
          <a:xfrm>
            <a:off x="3810000" y="6019800"/>
            <a:ext cx="1524000" cy="228600"/>
          </a:xfrm>
          <a:prstGeom prst="rect">
            <a:avLst/>
          </a:prstGeom>
        </p:spPr>
        <p:txBody>
          <a:bodyPr/>
          <a:lstStyle>
            <a:lvl1pPr marL="0" indent="0">
              <a:buNone/>
              <a:defRPr sz="800"/>
            </a:lvl1pPr>
          </a:lstStyle>
          <a:p>
            <a:pPr lvl="0"/>
            <a:r>
              <a:rPr lang="en-US" dirty="0"/>
              <a:t>Jump to long image description</a:t>
            </a:r>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lor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919662"/>
            <a:ext cx="5486400" cy="566738"/>
          </a:xfrm>
          <a:prstGeom prst="rect">
            <a:avLst/>
          </a:prstGeom>
        </p:spPr>
        <p:txBody>
          <a:bodyPr anchor="b"/>
          <a:lstStyle>
            <a:lvl1pPr algn="l" defTabSz="457200" rtl="0" eaLnBrk="1" latinLnBrk="0" hangingPunct="1">
              <a:spcBef>
                <a:spcPct val="0"/>
              </a:spcBef>
              <a:buNone/>
              <a:defRPr lang="en-US" sz="32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4" name="Text Placeholder 1"/>
          <p:cNvSpPr>
            <a:spLocks noGrp="1"/>
          </p:cNvSpPr>
          <p:nvPr>
            <p:ph type="body" sz="half" idx="2"/>
          </p:nvPr>
        </p:nvSpPr>
        <p:spPr>
          <a:xfrm>
            <a:off x="1828800" y="5562600"/>
            <a:ext cx="5486400" cy="609600"/>
          </a:xfrm>
          <a:prstGeom prst="rect">
            <a:avLst/>
          </a:prstGeom>
        </p:spPr>
        <p:txBody>
          <a:bodyPr/>
          <a:lstStyle>
            <a:lvl1pPr marL="0" indent="0">
              <a:buNone/>
              <a:defRPr lang="en-US" sz="1800" b="0" kern="1200" dirty="0">
                <a:solidFill>
                  <a:schemeClr val="tx1"/>
                </a:solidFill>
                <a:latin typeface="+mj-lt"/>
                <a:ea typeface="Verdana" panose="020B0604030504040204" pitchFamily="34" charset="0"/>
                <a:cs typeface="Verdana" panose="020B060403050404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Picture Placeholder 1"/>
          <p:cNvSpPr>
            <a:spLocks noGrp="1"/>
          </p:cNvSpPr>
          <p:nvPr>
            <p:ph type="pic" idx="1"/>
          </p:nvPr>
        </p:nvSpPr>
        <p:spPr>
          <a:xfrm>
            <a:off x="1124744" y="152400"/>
            <a:ext cx="6894512" cy="45418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6" name="Text Placeholder 2"/>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7" name="Text Placeholder 3"/>
          <p:cNvSpPr>
            <a:spLocks noGrp="1"/>
          </p:cNvSpPr>
          <p:nvPr>
            <p:ph type="body" sz="quarter" idx="16" hasCustomPrompt="1"/>
          </p:nvPr>
        </p:nvSpPr>
        <p:spPr>
          <a:xfrm>
            <a:off x="3886200" y="470065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8"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lor_Title and Video">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6096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6" name="Media Placeholder 5"/>
          <p:cNvSpPr>
            <a:spLocks noGrp="1"/>
          </p:cNvSpPr>
          <p:nvPr>
            <p:ph type="media" sz="quarter" idx="11"/>
          </p:nvPr>
        </p:nvSpPr>
        <p:spPr>
          <a:xfrm>
            <a:off x="0" y="1295400"/>
            <a:ext cx="9144000" cy="4648200"/>
          </a:xfrm>
          <a:prstGeom prst="rect">
            <a:avLst/>
          </a:prstGeom>
        </p:spPr>
        <p:txBody>
          <a:bodyPr/>
          <a:lstStyle/>
          <a:p>
            <a:r>
              <a:rPr lang="en-US"/>
              <a:t>Click icon to add media</a:t>
            </a:r>
          </a:p>
        </p:txBody>
      </p:sp>
      <p:sp>
        <p:nvSpPr>
          <p:cNvPr id="9" name="TextBox 8"/>
          <p:cNvSpPr txBox="1"/>
          <p:nvPr/>
        </p:nvSpPr>
        <p:spPr>
          <a:xfrm>
            <a:off x="2933700" y="5943600"/>
            <a:ext cx="3276600" cy="3686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Click above to play video</a:t>
            </a:r>
          </a:p>
        </p:txBody>
      </p:sp>
      <p:sp>
        <p:nvSpPr>
          <p:cNvPr id="7"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Video Credit Here</a:t>
            </a:r>
          </a:p>
        </p:txBody>
      </p:sp>
      <p:sp>
        <p:nvSpPr>
          <p:cNvPr id="8" name="Rectangle 6"/>
          <p:cNvSpPr>
            <a:spLocks noGrp="1" noChangeArrowheads="1"/>
          </p:cNvSpPr>
          <p:nvPr>
            <p:ph type="sldNum" sz="quarter" idx="12"/>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extLst mod="1">
    <p:ext uri="{DCECCB84-F9BA-43D5-87BE-67443E8EF086}">
      <p15:sldGuideLst xmlns:p15="http://schemas.microsoft.com/office/powerpoint/2012/main" xmlns="">
        <p15:guide id="1" orient="horz" pos="2160">
          <p15:clr>
            <a:srgbClr val="FBAE40"/>
          </p15:clr>
        </p15:guide>
        <p15:guide id="2" pos="528">
          <p15:clr>
            <a:srgbClr val="FBAE40"/>
          </p15:clr>
        </p15:guide>
        <p15:guide id="3" pos="513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1430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4"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1430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2"/>
          <p:cNvSpPr>
            <a:spLocks noGrp="1"/>
          </p:cNvSpPr>
          <p:nvPr>
            <p:ph idx="1"/>
          </p:nvPr>
        </p:nvSpPr>
        <p:spPr>
          <a:xfrm>
            <a:off x="685800" y="1798638"/>
            <a:ext cx="8229600" cy="4525962"/>
          </a:xfrm>
          <a:prstGeom prst="rect">
            <a:avLst/>
          </a:prstGeom>
        </p:spPr>
        <p:txBody>
          <a:bodyPr/>
          <a:lstStyle>
            <a:lvl1pPr>
              <a:defRPr lang="en-US" sz="2600" b="0" kern="1200" dirty="0">
                <a:solidFill>
                  <a:schemeClr val="tx1"/>
                </a:solidFill>
                <a:latin typeface="STIX Two Text" panose="02020603050405020304" pitchFamily="18" charset="0"/>
                <a:ea typeface="Verdana" panose="020B0604030504040204" pitchFamily="34" charset="0"/>
                <a:cs typeface="Verdana" panose="020B0604030504040204" pitchFamily="34" charset="0"/>
              </a:defRPr>
            </a:lvl1pPr>
            <a:lvl2pPr>
              <a:defRPr lang="en-US" sz="2000" b="0" kern="1200" dirty="0">
                <a:solidFill>
                  <a:schemeClr val="tx1"/>
                </a:solidFill>
                <a:latin typeface="STIX Two Text" panose="02020603050405020304" pitchFamily="18" charset="0"/>
                <a:ea typeface="Verdana" panose="020B0604030504040204" pitchFamily="34" charset="0"/>
                <a:cs typeface="Verdana" panose="020B0604030504040204" pitchFamily="34" charset="0"/>
              </a:defRPr>
            </a:lvl2pPr>
            <a:lvl3pPr>
              <a:defRPr lang="en-US" sz="1800" b="0" kern="1200" dirty="0">
                <a:solidFill>
                  <a:schemeClr val="tx1"/>
                </a:solidFill>
                <a:latin typeface="STIX Two Text" panose="02020603050405020304" pitchFamily="18" charset="0"/>
                <a:ea typeface="Verdana" panose="020B0604030504040204" pitchFamily="34" charset="0"/>
                <a:cs typeface="Verdana" panose="020B0604030504040204" pitchFamily="34" charset="0"/>
              </a:defRPr>
            </a:lvl3pPr>
            <a:lvl4pPr>
              <a:defRPr lang="en-US" sz="1600" b="0" kern="1200" dirty="0">
                <a:solidFill>
                  <a:schemeClr val="tx1"/>
                </a:solidFill>
                <a:latin typeface="STIX Two Text" panose="02020603050405020304" pitchFamily="18" charset="0"/>
                <a:ea typeface="Verdana" panose="020B0604030504040204" pitchFamily="34" charset="0"/>
                <a:cs typeface="Verdana" panose="020B0604030504040204" pitchFamily="34" charset="0"/>
              </a:defRPr>
            </a:lvl4pPr>
            <a:lvl5pPr>
              <a:defRPr lang="en-US" sz="1600" b="0" kern="1200" dirty="0">
                <a:solidFill>
                  <a:schemeClr val="tx1"/>
                </a:solidFill>
                <a:latin typeface="STIX Two Text" panose="02020603050405020304" pitchFamily="18"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mp; Subtitle Right">
    <p:spTree>
      <p:nvGrpSpPr>
        <p:cNvPr id="1" name=""/>
        <p:cNvGrpSpPr/>
        <p:nvPr/>
      </p:nvGrpSpPr>
      <p:grpSpPr>
        <a:xfrm>
          <a:off x="0" y="0"/>
          <a:ext cx="0" cy="0"/>
          <a:chOff x="0" y="0"/>
          <a:chExt cx="0" cy="0"/>
        </a:xfrm>
      </p:grpSpPr>
      <p:sp>
        <p:nvSpPr>
          <p:cNvPr id="8" name="Title Background"/>
          <p:cNvSpPr/>
          <p:nvPr/>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ctr" defTabSz="457200" rtl="0" eaLnBrk="1" latinLnBrk="0" hangingPunct="1">
              <a:spcBef>
                <a:spcPct val="0"/>
              </a:spcBef>
              <a:buNone/>
              <a:defRPr lang="en-US" sz="3600" b="1" kern="1200" dirty="0">
                <a:solidFill>
                  <a:schemeClr val="bg1"/>
                </a:solidFill>
                <a:latin typeface="+mj-lt"/>
                <a:ea typeface="+mj-ea"/>
                <a:cs typeface="+mj-cs"/>
              </a:defRPr>
            </a:lvl1pPr>
          </a:lstStyle>
          <a:p>
            <a:r>
              <a:rPr lang="en-US" dirty="0"/>
              <a:t>Click to edit Master title style</a:t>
            </a:r>
          </a:p>
        </p:txBody>
      </p:sp>
      <p:sp>
        <p:nvSpPr>
          <p:cNvPr id="7" name="Text"/>
          <p:cNvSpPr>
            <a:spLocks noGrp="1"/>
          </p:cNvSpPr>
          <p:nvPr>
            <p:ph type="body" sz="quarter" idx="10"/>
          </p:nvPr>
        </p:nvSpPr>
        <p:spPr>
          <a:xfrm>
            <a:off x="3733800" y="4260273"/>
            <a:ext cx="5181600" cy="692727"/>
          </a:xfrm>
          <a:prstGeom prst="rect">
            <a:avLst/>
          </a:prstGeom>
        </p:spPr>
        <p:txBody>
          <a:bodyPr/>
          <a:lstStyle>
            <a:lvl1pPr marL="0" indent="0" algn="r">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1pPr>
            <a:lvl2pPr marL="457200" indent="0" algn="r">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2pPr>
            <a:lvl3pPr marL="914400" indent="0" algn="r">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3pPr>
            <a:lvl4pPr marL="1371600" indent="0" algn="r">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Only Left">
    <p:spTree>
      <p:nvGrpSpPr>
        <p:cNvPr id="1" name=""/>
        <p:cNvGrpSpPr/>
        <p:nvPr/>
      </p:nvGrpSpPr>
      <p:grpSpPr>
        <a:xfrm>
          <a:off x="0" y="0"/>
          <a:ext cx="0" cy="0"/>
          <a:chOff x="0" y="0"/>
          <a:chExt cx="0" cy="0"/>
        </a:xfrm>
      </p:grpSpPr>
      <p:sp>
        <p:nvSpPr>
          <p:cNvPr id="8" name="Title background"/>
          <p:cNvSpPr/>
          <p:nvPr/>
        </p:nvSpPr>
        <p:spPr>
          <a:xfrm>
            <a:off x="0" y="2438400"/>
            <a:ext cx="4876800" cy="22098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152400" y="2590800"/>
            <a:ext cx="4724400" cy="1828800"/>
          </a:xfrm>
          <a:prstGeom prst="rect">
            <a:avLst/>
          </a:prstGeom>
          <a:effectLst>
            <a:outerShdw blurRad="50800" dist="38100" dir="5400000" algn="t" rotWithShape="0">
              <a:prstClr val="black">
                <a:alpha val="40000"/>
              </a:prstClr>
            </a:outerShdw>
          </a:effectLst>
        </p:spPr>
        <p:txBody>
          <a:bodyPr/>
          <a:lstStyle>
            <a:lvl1pPr algn="ctr" defTabSz="457200" rtl="0" eaLnBrk="1" latinLnBrk="0" hangingPunct="1">
              <a:spcBef>
                <a:spcPct val="0"/>
              </a:spcBef>
              <a:buNone/>
              <a:defRPr lang="en-US" sz="3600" b="1" kern="1200" dirty="0">
                <a:solidFill>
                  <a:schemeClr val="bg1"/>
                </a:solidFill>
                <a:latin typeface="+mj-lt"/>
                <a:ea typeface="+mj-ea"/>
                <a:cs typeface="+mj-cs"/>
              </a:defRPr>
            </a:lvl1pPr>
          </a:lstStyle>
          <a:p>
            <a:r>
              <a:rPr lang="en-US" dirty="0"/>
              <a:t>Click to edit Master title style</a:t>
            </a:r>
          </a:p>
        </p:txBody>
      </p:sp>
      <p:sp>
        <p:nvSpPr>
          <p:cNvPr id="4"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
        <p:nvSpPr>
          <p:cNvPr id="6" name="Rectangle 6"/>
          <p:cNvSpPr>
            <a:spLocks noGrp="1" noChangeArrowheads="1"/>
          </p:cNvSpPr>
          <p:nvPr>
            <p:ph type="sldNum" sz="quarter" idx="12"/>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3-</a:t>
            </a:r>
            <a:fld id="{1837EFBA-6031-446B-9BE3-4ED7B501BA39}" type="slidenum">
              <a:rPr lang="en-US" smtClean="0"/>
              <a:pPr>
                <a:defRPr/>
              </a:pPr>
              <a:t>‹#›</a:t>
            </a:fld>
            <a:endParaRPr lang="en-US" dirty="0"/>
          </a:p>
        </p:txBody>
      </p:sp>
      <p:pic>
        <p:nvPicPr>
          <p:cNvPr id="3" name="Picture 2" descr="Edmonds10e19md_nm3.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05400" y="729702"/>
            <a:ext cx="3810000" cy="4985298"/>
          </a:xfrm>
          <a:prstGeom prst="rect">
            <a:avLst/>
          </a:prstGeom>
        </p:spPr>
      </p:pic>
    </p:spTree>
    <p:extLst>
      <p:ext uri="{BB962C8B-B14F-4D97-AF65-F5344CB8AC3E}">
        <p14:creationId xmlns:p14="http://schemas.microsoft.com/office/powerpoint/2010/main" val="19413129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Only Left">
    <p:spTree>
      <p:nvGrpSpPr>
        <p:cNvPr id="1" name=""/>
        <p:cNvGrpSpPr/>
        <p:nvPr/>
      </p:nvGrpSpPr>
      <p:grpSpPr>
        <a:xfrm>
          <a:off x="0" y="0"/>
          <a:ext cx="0" cy="0"/>
          <a:chOff x="0" y="0"/>
          <a:chExt cx="0" cy="0"/>
        </a:xfrm>
      </p:grpSpPr>
      <p:sp>
        <p:nvSpPr>
          <p:cNvPr id="8" name="Title background"/>
          <p:cNvSpPr/>
          <p:nvPr/>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lgn="ctr" defTabSz="457200" rtl="0" eaLnBrk="1" latinLnBrk="0" hangingPunct="1">
              <a:spcBef>
                <a:spcPct val="0"/>
              </a:spcBef>
              <a:buNone/>
              <a:defRPr lang="en-US" sz="3600" b="1" kern="1200" dirty="0">
                <a:solidFill>
                  <a:schemeClr val="bg1"/>
                </a:solidFill>
                <a:latin typeface="+mj-lt"/>
                <a:ea typeface="+mj-ea"/>
                <a:cs typeface="+mj-cs"/>
              </a:defRPr>
            </a:lvl1pPr>
          </a:lstStyle>
          <a:p>
            <a:r>
              <a:rPr lang="en-US" dirty="0"/>
              <a:t>Click to edit Master title style</a:t>
            </a:r>
          </a:p>
        </p:txBody>
      </p:sp>
      <p:sp>
        <p:nvSpPr>
          <p:cNvPr id="4"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
        <p:nvSpPr>
          <p:cNvPr id="6" name="Rectangle 6"/>
          <p:cNvSpPr>
            <a:spLocks noGrp="1" noChangeArrowheads="1"/>
          </p:cNvSpPr>
          <p:nvPr>
            <p:ph type="sldNum" sz="quarter" idx="12"/>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Only Right">
    <p:spTree>
      <p:nvGrpSpPr>
        <p:cNvPr id="1" name=""/>
        <p:cNvGrpSpPr/>
        <p:nvPr/>
      </p:nvGrpSpPr>
      <p:grpSpPr>
        <a:xfrm>
          <a:off x="0" y="0"/>
          <a:ext cx="0" cy="0"/>
          <a:chOff x="0" y="0"/>
          <a:chExt cx="0" cy="0"/>
        </a:xfrm>
      </p:grpSpPr>
      <p:sp>
        <p:nvSpPr>
          <p:cNvPr id="8" name="Rectangle 7"/>
          <p:cNvSpPr/>
          <p:nvPr/>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lang="en-US" sz="3600" b="1" kern="1200" dirty="0">
                <a:solidFill>
                  <a:schemeClr val="bg1"/>
                </a:solidFill>
                <a:latin typeface="+mj-lt"/>
                <a:ea typeface="+mj-ea"/>
                <a:cs typeface="+mj-cs"/>
              </a:defRPr>
            </a:lvl1pPr>
          </a:lstStyle>
          <a:p>
            <a:r>
              <a:rPr lang="en-US" dirty="0"/>
              <a:t>Click to edit Master title style</a:t>
            </a:r>
          </a:p>
        </p:txBody>
      </p:sp>
      <p:sp>
        <p:nvSpPr>
          <p:cNvPr id="4"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362200"/>
            <a:ext cx="8686800" cy="1752600"/>
          </a:xfrm>
          <a:prstGeom prst="rect">
            <a:avLst/>
          </a:prstGeom>
        </p:spPr>
        <p:txBody>
          <a:bodyPr/>
          <a:lstStyle>
            <a:lvl1pPr marL="0" indent="0" algn="ctr">
              <a:buNone/>
              <a:defRPr lang="en-US" sz="3600" b="0" kern="1200" dirty="0">
                <a:solidFill>
                  <a:schemeClr val="tx1"/>
                </a:solidFill>
                <a:latin typeface="+mj-lt"/>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4" name="Title 3"/>
          <p:cNvSpPr>
            <a:spLocks noGrp="1"/>
          </p:cNvSpPr>
          <p:nvPr>
            <p:ph type="title"/>
          </p:nvPr>
        </p:nvSpPr>
        <p:spPr>
          <a:xfrm>
            <a:off x="228600" y="1524000"/>
            <a:ext cx="8686800" cy="594360"/>
          </a:xfrm>
          <a:prstGeom prst="rect">
            <a:avLst/>
          </a:prstGeom>
        </p:spPr>
        <p:txBody>
          <a:bodyPr/>
          <a:lstStyle>
            <a:lvl1pPr>
              <a:defRPr lang="en-US" sz="4400" b="1" kern="1200" dirty="0">
                <a:solidFill>
                  <a:schemeClr val="bg2"/>
                </a:solidFill>
                <a:latin typeface="+mj-lt"/>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O">
    <p:spTree>
      <p:nvGrpSpPr>
        <p:cNvPr id="1" name=""/>
        <p:cNvGrpSpPr/>
        <p:nvPr/>
      </p:nvGrpSpPr>
      <p:grpSpPr>
        <a:xfrm>
          <a:off x="0" y="0"/>
          <a:ext cx="0" cy="0"/>
          <a:chOff x="0" y="0"/>
          <a:chExt cx="0" cy="0"/>
        </a:xfrm>
      </p:grpSpPr>
      <p:sp>
        <p:nvSpPr>
          <p:cNvPr id="5" name="Photo credit"/>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4" name="Title 3"/>
          <p:cNvSpPr>
            <a:spLocks noGrp="1"/>
          </p:cNvSpPr>
          <p:nvPr>
            <p:ph type="title"/>
          </p:nvPr>
        </p:nvSpPr>
        <p:spPr>
          <a:xfrm>
            <a:off x="228600" y="2362200"/>
            <a:ext cx="8686800" cy="17526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lor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4406900"/>
            <a:ext cx="7772400" cy="1362075"/>
          </a:xfrm>
          <a:prstGeom prst="rect">
            <a:avLst/>
          </a:prstGeom>
        </p:spPr>
        <p:txBody>
          <a:bodyPr anchor="t"/>
          <a:lstStyle>
            <a:lvl1pPr algn="l">
              <a:defRPr lang="en-US" sz="44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Text Placeholder 2"/>
          <p:cNvSpPr>
            <a:spLocks noGrp="1"/>
          </p:cNvSpPr>
          <p:nvPr>
            <p:ph type="body" idx="1"/>
          </p:nvPr>
        </p:nvSpPr>
        <p:spPr>
          <a:xfrm>
            <a:off x="685800" y="2906714"/>
            <a:ext cx="7772400" cy="1500187"/>
          </a:xfrm>
          <a:prstGeom prst="rect">
            <a:avLst/>
          </a:prstGeom>
        </p:spPr>
        <p:txBody>
          <a:bodyPr anchor="b"/>
          <a:lstStyle>
            <a:lvl1pPr marL="0" indent="0">
              <a:buNone/>
              <a:defRPr lang="en-US" sz="2000" b="0" kern="1200" dirty="0">
                <a:solidFill>
                  <a:schemeClr val="accent3"/>
                </a:solidFill>
                <a:latin typeface="+mj-lt"/>
                <a:ea typeface="Verdana" panose="020B0604030504040204" pitchFamily="34" charset="0"/>
                <a:cs typeface="Verdana" panose="020B060403050404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lor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6096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1"/>
          <p:cNvSpPr>
            <a:spLocks noGrp="1"/>
          </p:cNvSpPr>
          <p:nvPr>
            <p:ph idx="1"/>
          </p:nvPr>
        </p:nvSpPr>
        <p:spPr>
          <a:xfrm>
            <a:off x="457200" y="1219200"/>
            <a:ext cx="8229600" cy="4724399"/>
          </a:xfrm>
          <a:prstGeom prst="rect">
            <a:avLst/>
          </a:prstGeom>
        </p:spPr>
        <p:txBody>
          <a:bodyPr/>
          <a:lstStyle>
            <a:lvl1pPr>
              <a:spcAft>
                <a:spcPts val="800"/>
              </a:spcAft>
              <a:defRPr lang="en-US" sz="2600" b="0" kern="1200" dirty="0">
                <a:solidFill>
                  <a:schemeClr val="tx1"/>
                </a:solidFill>
                <a:latin typeface="+mn-lt"/>
                <a:ea typeface="Verdana" panose="020B0604030504040204" pitchFamily="34" charset="0"/>
                <a:cs typeface="Verdana" panose="020B0604030504040204" pitchFamily="34" charset="0"/>
              </a:defRPr>
            </a:lvl1pPr>
            <a:lvl2pPr>
              <a:spcAft>
                <a:spcPts val="800"/>
              </a:spcAft>
              <a:defRPr lang="en-US" sz="2000" b="0" kern="1200" dirty="0">
                <a:solidFill>
                  <a:schemeClr val="tx1"/>
                </a:solidFill>
                <a:latin typeface="+mn-lt"/>
                <a:ea typeface="Verdana" panose="020B0604030504040204" pitchFamily="34" charset="0"/>
                <a:cs typeface="Verdana" panose="020B0604030504040204" pitchFamily="34" charset="0"/>
              </a:defRPr>
            </a:lvl2pPr>
            <a:lvl3pPr>
              <a:spcAft>
                <a:spcPts val="800"/>
              </a:spcAft>
              <a:defRPr lang="en-US" sz="1800" b="0" kern="1200" dirty="0">
                <a:solidFill>
                  <a:schemeClr val="tx1"/>
                </a:solidFill>
                <a:latin typeface="+mn-lt"/>
                <a:ea typeface="Verdana" panose="020B0604030504040204" pitchFamily="34" charset="0"/>
                <a:cs typeface="Verdana" panose="020B0604030504040204" pitchFamily="34" charset="0"/>
              </a:defRPr>
            </a:lvl3pPr>
            <a:lvl4pPr>
              <a:spcAft>
                <a:spcPts val="800"/>
              </a:spcAft>
              <a:defRPr lang="en-US" sz="1600" b="0" kern="1200" dirty="0">
                <a:solidFill>
                  <a:schemeClr val="tx1"/>
                </a:solidFill>
                <a:latin typeface="+mn-lt"/>
                <a:ea typeface="Verdana" panose="020B0604030504040204" pitchFamily="34" charset="0"/>
                <a:cs typeface="Verdana" panose="020B0604030504040204" pitchFamily="34" charset="0"/>
              </a:defRPr>
            </a:lvl4pPr>
            <a:lvl5pPr>
              <a:spcAft>
                <a:spcPts val="800"/>
              </a:spcAft>
              <a:defRPr lang="en-US" sz="1600" b="0" kern="1200" dirty="0">
                <a:solidFill>
                  <a:schemeClr val="tx1"/>
                </a:solidFill>
                <a:latin typeface="+mn-lt"/>
                <a:ea typeface="Verdana" panose="020B0604030504040204" pitchFamily="34" charset="0"/>
                <a:cs typeface="Verdana" panose="020B0604030504040204" pitchFamily="34" charset="0"/>
              </a:defRPr>
            </a:lvl5pPr>
          </a:lstStyle>
          <a:p>
            <a:pPr lvl="0"/>
            <a:r>
              <a:rPr lang="en-US" dirty="0"/>
              <a:t>Click to edit Master text </a:t>
            </a:r>
            <a:r>
              <a:rPr lang="en-US" dirty="0" smtClean="0"/>
              <a:t>styles</a:t>
            </a:r>
          </a:p>
          <a:p>
            <a:pPr lvl="1"/>
            <a:r>
              <a:rPr lang="en-US" dirty="0" smtClean="0"/>
              <a:t>Second level</a:t>
            </a:r>
          </a:p>
          <a:p>
            <a:pPr lvl="2"/>
            <a:r>
              <a:rPr lang="en-US" dirty="0" smtClean="0"/>
              <a:t>Third </a:t>
            </a:r>
            <a:r>
              <a:rPr lang="en-US" dirty="0"/>
              <a:t>level</a:t>
            </a:r>
          </a:p>
          <a:p>
            <a:pPr lvl="3"/>
            <a:r>
              <a:rPr lang="en-US" dirty="0"/>
              <a:t>Fourth level</a:t>
            </a:r>
          </a:p>
          <a:p>
            <a:pPr lvl="4"/>
            <a:r>
              <a:rPr lang="en-US" dirty="0"/>
              <a:t>Fifth level</a:t>
            </a:r>
          </a:p>
        </p:txBody>
      </p:sp>
      <p:sp>
        <p:nvSpPr>
          <p:cNvPr id="5"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7" name="Text Placeholder 3"/>
          <p:cNvSpPr>
            <a:spLocks noGrp="1"/>
          </p:cNvSpPr>
          <p:nvPr>
            <p:ph type="body" sz="quarter" idx="12" hasCustomPrompt="1"/>
          </p:nvPr>
        </p:nvSpPr>
        <p:spPr>
          <a:xfrm>
            <a:off x="3810000" y="6019800"/>
            <a:ext cx="1524000" cy="228600"/>
          </a:xfrm>
          <a:prstGeom prst="rect">
            <a:avLst/>
          </a:prstGeom>
        </p:spPr>
        <p:txBody>
          <a:bodyPr/>
          <a:lstStyle>
            <a:lvl1pPr marL="0" indent="0">
              <a:buNone/>
              <a:defRPr sz="800"/>
            </a:lvl1pPr>
          </a:lstStyle>
          <a:p>
            <a:pPr lvl="0"/>
            <a:r>
              <a:rPr lang="en-US" dirty="0"/>
              <a:t>Jump to long image description</a:t>
            </a:r>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png"/><Relationship Id="rId17"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descr="Logo: McGraw-Hill Education"/>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sp>
        <p:nvSpPr>
          <p:cNvPr id="13" name="Rectangle 12"/>
          <p:cNvSpPr/>
          <p:nvPr/>
        </p:nvSpPr>
        <p:spPr>
          <a:xfrm>
            <a:off x="0" y="6248400"/>
            <a:ext cx="9144000" cy="503767"/>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pic>
        <p:nvPicPr>
          <p:cNvPr id="12" name="Picture 11" descr="Tagline: Because learning changes everything.™"/>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53481" y="6351925"/>
            <a:ext cx="3223119" cy="272375"/>
          </a:xfrm>
          <a:prstGeom prst="rect">
            <a:avLst/>
          </a:prstGeom>
        </p:spPr>
      </p:pic>
      <p:sp>
        <p:nvSpPr>
          <p:cNvPr id="14" name="Text Placeholder 2" descr="©McGraw-Hill Education. All rights reserved. Authorized only for instructor use in the classroom.  No reproduction or further distribution permitted without the prior written consent of McGraw-Hill Education.&#10;"/>
          <p:cNvSpPr txBox="1">
            <a:spLocks/>
          </p:cNvSpPr>
          <p:nvPr/>
        </p:nvSpPr>
        <p:spPr>
          <a:xfrm>
            <a:off x="0" y="6711696"/>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mn-lt"/>
                <a:ea typeface="+mn-ea"/>
                <a:cs typeface="+mn-cs"/>
              </a:rPr>
              <a:t>Copyright ©2019 McGraw-Hill Education. All rights reserved. No reproduction or distribution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mn-lt"/>
              <a:ea typeface="+mn-ea"/>
              <a:cs typeface="+mn-cs"/>
            </a:endParaRPr>
          </a:p>
        </p:txBody>
      </p:sp>
    </p:spTree>
    <p:extLst>
      <p:ext uri="{BB962C8B-B14F-4D97-AF65-F5344CB8AC3E}">
        <p14:creationId xmlns:p14="http://schemas.microsoft.com/office/powerpoint/2010/main" val="1537734541"/>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67"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4" Type="http://schemas.openxmlformats.org/officeDocument/2006/relationships/oleObject" Target="../embeddings/oleObject1.bin"/><Relationship Id="rId5" Type="http://schemas.openxmlformats.org/officeDocument/2006/relationships/oleObject" Target="../embeddings/Microsoft_Excel_97_-_2004_Worksheet1.xls"/><Relationship Id="rId6"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4" Type="http://schemas.openxmlformats.org/officeDocument/2006/relationships/oleObject" Target="../embeddings/oleObject2.bin"/><Relationship Id="rId5" Type="http://schemas.openxmlformats.org/officeDocument/2006/relationships/image" Target="../media/image5.emf"/><Relationship Id="rId1" Type="http://schemas.openxmlformats.org/officeDocument/2006/relationships/vmlDrawing" Target="../drawings/vmlDrawing2.vml"/><Relationship Id="rId2"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7.xml"/><Relationship Id="rId3" Type="http://schemas.openxmlformats.org/officeDocument/2006/relationships/chart" Target="../charts/char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 y="2590800"/>
            <a:ext cx="4648200" cy="1828800"/>
          </a:xfrm>
        </p:spPr>
        <p:txBody>
          <a:bodyPr/>
          <a:lstStyle/>
          <a:p>
            <a:r>
              <a:rPr lang="en-US" b="1" dirty="0">
                <a:ea typeface="Tahoma" panose="020B0604030504040204" pitchFamily="34" charset="0"/>
                <a:cs typeface="Tahoma" panose="020B0604030504040204" pitchFamily="34" charset="0"/>
              </a:rPr>
              <a:t>Chapter 3</a:t>
            </a:r>
            <a:br>
              <a:rPr lang="en-US" b="1" dirty="0">
                <a:ea typeface="Tahoma" panose="020B0604030504040204" pitchFamily="34" charset="0"/>
                <a:cs typeface="Tahoma" panose="020B0604030504040204" pitchFamily="34" charset="0"/>
              </a:rPr>
            </a:br>
            <a:r>
              <a:rPr lang="en-US" b="1" dirty="0">
                <a:ea typeface="Tahoma" panose="020B0604030504040204" pitchFamily="34" charset="0"/>
                <a:cs typeface="Tahoma" panose="020B0604030504040204" pitchFamily="34" charset="0"/>
              </a:rPr>
              <a:t>The Double-Entry Accounting System</a:t>
            </a:r>
            <a:endParaRPr lang="en-US" dirty="0">
              <a:ea typeface="Tahoma" panose="020B0604030504040204" pitchFamily="34" charset="0"/>
              <a:cs typeface="Tahoma" panose="020B0604030504040204" pitchFamily="34" charset="0"/>
            </a:endParaRPr>
          </a:p>
        </p:txBody>
      </p:sp>
      <p:sp>
        <p:nvSpPr>
          <p:cNvPr id="3" name="Text Placeholder 2"/>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1623273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dirty="0">
                <a:ea typeface="Tahoma" panose="020B0604030504040204" pitchFamily="34" charset="0"/>
                <a:cs typeface="Tahoma" panose="020B0604030504040204" pitchFamily="34" charset="0"/>
              </a:rPr>
              <a:t>Event 4</a:t>
            </a:r>
          </a:p>
        </p:txBody>
      </p:sp>
      <p:sp>
        <p:nvSpPr>
          <p:cNvPr id="2" name="Content Placeholder 1"/>
          <p:cNvSpPr>
            <a:spLocks noGrp="1"/>
          </p:cNvSpPr>
          <p:nvPr>
            <p:ph idx="1"/>
          </p:nvPr>
        </p:nvSpPr>
        <p:spPr/>
        <p:txBody>
          <a:bodyPr/>
          <a:lstStyle/>
          <a:p>
            <a:r>
              <a:rPr lang="en-US" sz="2400" dirty="0"/>
              <a:t>During Year 2, Collins provided $15,760 of services on account. </a:t>
            </a:r>
            <a:endParaRPr lang="en-US" sz="2400" dirty="0" smtClean="0"/>
          </a:p>
          <a:p>
            <a:r>
              <a:rPr lang="en-US" sz="2400" dirty="0" smtClean="0">
                <a:ea typeface="Tahoma" panose="020B0604030504040204" pitchFamily="34" charset="0"/>
                <a:cs typeface="Tahoma" panose="020B0604030504040204" pitchFamily="34" charset="0"/>
              </a:rPr>
              <a:t>This </a:t>
            </a:r>
            <a:r>
              <a:rPr lang="en-US" sz="2400" b="1" dirty="0">
                <a:solidFill>
                  <a:srgbClr val="C00000"/>
                </a:solidFill>
                <a:ea typeface="Tahoma" panose="020B0604030504040204" pitchFamily="34" charset="0"/>
                <a:cs typeface="Tahoma" panose="020B0604030504040204" pitchFamily="34" charset="0"/>
              </a:rPr>
              <a:t>a</a:t>
            </a:r>
            <a:r>
              <a:rPr lang="en-US" sz="2400" b="1" dirty="0" smtClean="0">
                <a:solidFill>
                  <a:srgbClr val="C00000"/>
                </a:solidFill>
                <a:ea typeface="Tahoma" panose="020B0604030504040204" pitchFamily="34" charset="0"/>
                <a:cs typeface="Tahoma" panose="020B0604030504040204" pitchFamily="34" charset="0"/>
              </a:rPr>
              <a:t>sset </a:t>
            </a:r>
            <a:r>
              <a:rPr lang="en-US" sz="2400" b="1" dirty="0">
                <a:solidFill>
                  <a:srgbClr val="C00000"/>
                </a:solidFill>
                <a:ea typeface="Tahoma" panose="020B0604030504040204" pitchFamily="34" charset="0"/>
                <a:cs typeface="Tahoma" panose="020B0604030504040204" pitchFamily="34" charset="0"/>
              </a:rPr>
              <a:t>s</a:t>
            </a:r>
            <a:r>
              <a:rPr lang="en-US" sz="2400" b="1" dirty="0" smtClean="0">
                <a:solidFill>
                  <a:srgbClr val="C00000"/>
                </a:solidFill>
                <a:ea typeface="Tahoma" panose="020B0604030504040204" pitchFamily="34" charset="0"/>
                <a:cs typeface="Tahoma" panose="020B0604030504040204" pitchFamily="34" charset="0"/>
              </a:rPr>
              <a:t>ource </a:t>
            </a:r>
            <a:r>
              <a:rPr lang="en-US" sz="2400" b="1" dirty="0">
                <a:solidFill>
                  <a:srgbClr val="C00000"/>
                </a:solidFill>
                <a:ea typeface="Tahoma" panose="020B0604030504040204" pitchFamily="34" charset="0"/>
                <a:cs typeface="Tahoma" panose="020B0604030504040204" pitchFamily="34" charset="0"/>
              </a:rPr>
              <a:t>t</a:t>
            </a:r>
            <a:r>
              <a:rPr lang="en-US" sz="2400" b="1" dirty="0" smtClean="0">
                <a:solidFill>
                  <a:srgbClr val="C00000"/>
                </a:solidFill>
                <a:ea typeface="Tahoma" panose="020B0604030504040204" pitchFamily="34" charset="0"/>
                <a:cs typeface="Tahoma" panose="020B0604030504040204" pitchFamily="34" charset="0"/>
              </a:rPr>
              <a:t>ransaction</a:t>
            </a:r>
            <a:r>
              <a:rPr lang="en-US" sz="2400" dirty="0">
                <a:ea typeface="Tahoma" panose="020B0604030504040204" pitchFamily="34" charset="0"/>
                <a:cs typeface="Tahoma" panose="020B0604030504040204" pitchFamily="34" charset="0"/>
              </a:rPr>
              <a:t>: (1) </a:t>
            </a:r>
            <a:r>
              <a:rPr lang="en-US" sz="2400" dirty="0" smtClean="0">
                <a:ea typeface="Tahoma" panose="020B0604030504040204" pitchFamily="34" charset="0"/>
                <a:cs typeface="Tahoma" panose="020B0604030504040204" pitchFamily="34" charset="0"/>
              </a:rPr>
              <a:t>increases </a:t>
            </a:r>
            <a:r>
              <a:rPr lang="en-US" sz="2400" dirty="0">
                <a:ea typeface="Tahoma" panose="020B0604030504040204" pitchFamily="34" charset="0"/>
                <a:cs typeface="Tahoma" panose="020B0604030504040204" pitchFamily="34" charset="0"/>
              </a:rPr>
              <a:t>assets (Accounts Receivable) and (2) increases stockholders’ equity (Consulting Revenue)</a:t>
            </a:r>
            <a:r>
              <a:rPr lang="en-US" sz="2400" dirty="0" smtClean="0">
                <a:ea typeface="Tahoma" panose="020B0604030504040204" pitchFamily="34" charset="0"/>
                <a:cs typeface="Tahoma" panose="020B0604030504040204" pitchFamily="34" charset="0"/>
              </a:rPr>
              <a:t>.</a:t>
            </a:r>
            <a:endParaRPr lang="en-US" sz="2400" dirty="0">
              <a:ea typeface="Tahoma" panose="020B0604030504040204" pitchFamily="34" charset="0"/>
              <a:cs typeface="Tahoma" panose="020B0604030504040204" pitchFamily="34" charset="0"/>
            </a:endParaRPr>
          </a:p>
        </p:txBody>
      </p:sp>
      <p:sp>
        <p:nvSpPr>
          <p:cNvPr id="4" name="Text Placeholder 3"/>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29698" name="Slide Number Placeholder 2"/>
          <p:cNvSpPr>
            <a:spLocks noGrp="1"/>
          </p:cNvSpPr>
          <p:nvPr>
            <p:ph type="sldNum" sz="quarter" idx="11"/>
          </p:nvPr>
        </p:nvSpPr>
        <p:spPr>
          <a:noFill/>
        </p:spPr>
        <p:txBody>
          <a:bodyPr/>
          <a:lstStyle/>
          <a:p>
            <a:r>
              <a:rPr lang="en-US" dirty="0">
                <a:solidFill>
                  <a:schemeClr val="bg1"/>
                </a:solidFill>
                <a:cs typeface="Arial" charset="0"/>
              </a:rPr>
              <a:t>3-</a:t>
            </a:r>
            <a:fld id="{82B374C3-708B-4D3F-AFA8-27DFAF476F6B}" type="slidenum">
              <a:rPr lang="en-US" smtClean="0">
                <a:solidFill>
                  <a:schemeClr val="bg1"/>
                </a:solidFill>
                <a:cs typeface="Arial" charset="0"/>
              </a:rPr>
              <a:pPr/>
              <a:t>9</a:t>
            </a:fld>
            <a:endParaRPr lang="en-US" dirty="0">
              <a:solidFill>
                <a:schemeClr val="bg1"/>
              </a:solidFill>
              <a:cs typeface="Arial" charset="0"/>
            </a:endParaRPr>
          </a:p>
        </p:txBody>
      </p:sp>
      <p:graphicFrame>
        <p:nvGraphicFramePr>
          <p:cNvPr id="8" name="Table 7">
            <a:extLst>
              <a:ext uri="{FF2B5EF4-FFF2-40B4-BE49-F238E27FC236}">
                <a16:creationId xmlns="" xmlns:a16="http://schemas.microsoft.com/office/drawing/2014/main" id="{6C4041CD-5AB1-4616-BAD6-7C5BA66E0F11}"/>
              </a:ext>
            </a:extLst>
          </p:cNvPr>
          <p:cNvGraphicFramePr>
            <a:graphicFrameLocks noGrp="1"/>
          </p:cNvGraphicFramePr>
          <p:nvPr>
            <p:extLst>
              <p:ext uri="{D42A27DB-BD31-4B8C-83A1-F6EECF244321}">
                <p14:modId xmlns:p14="http://schemas.microsoft.com/office/powerpoint/2010/main" val="4197231127"/>
              </p:ext>
            </p:extLst>
          </p:nvPr>
        </p:nvGraphicFramePr>
        <p:xfrm>
          <a:off x="228600" y="4495800"/>
          <a:ext cx="8610600" cy="1614373"/>
        </p:xfrm>
        <a:graphic>
          <a:graphicData uri="http://schemas.openxmlformats.org/drawingml/2006/table">
            <a:tbl>
              <a:tblPr firstRow="1" firstCol="1" bandRow="1">
                <a:tableStyleId>{5C22544A-7EE6-4342-B048-85BDC9FD1C3A}</a:tableStyleId>
              </a:tblPr>
              <a:tblGrid>
                <a:gridCol w="861060">
                  <a:extLst>
                    <a:ext uri="{9D8B030D-6E8A-4147-A177-3AD203B41FA5}">
                      <a16:colId xmlns="" xmlns:a16="http://schemas.microsoft.com/office/drawing/2014/main" val="3913807529"/>
                    </a:ext>
                  </a:extLst>
                </a:gridCol>
                <a:gridCol w="172212">
                  <a:extLst>
                    <a:ext uri="{9D8B030D-6E8A-4147-A177-3AD203B41FA5}">
                      <a16:colId xmlns="" xmlns:a16="http://schemas.microsoft.com/office/drawing/2014/main" val="39320617"/>
                    </a:ext>
                  </a:extLst>
                </a:gridCol>
                <a:gridCol w="774954">
                  <a:extLst>
                    <a:ext uri="{9D8B030D-6E8A-4147-A177-3AD203B41FA5}">
                      <a16:colId xmlns="" xmlns:a16="http://schemas.microsoft.com/office/drawing/2014/main" val="3479668563"/>
                    </a:ext>
                  </a:extLst>
                </a:gridCol>
                <a:gridCol w="172212">
                  <a:extLst>
                    <a:ext uri="{9D8B030D-6E8A-4147-A177-3AD203B41FA5}">
                      <a16:colId xmlns="" xmlns:a16="http://schemas.microsoft.com/office/drawing/2014/main" val="1956593411"/>
                    </a:ext>
                  </a:extLst>
                </a:gridCol>
                <a:gridCol w="915855">
                  <a:extLst>
                    <a:ext uri="{9D8B030D-6E8A-4147-A177-3AD203B41FA5}">
                      <a16:colId xmlns="" xmlns:a16="http://schemas.microsoft.com/office/drawing/2014/main" val="2627168617"/>
                    </a:ext>
                  </a:extLst>
                </a:gridCol>
                <a:gridCol w="156556">
                  <a:extLst>
                    <a:ext uri="{9D8B030D-6E8A-4147-A177-3AD203B41FA5}">
                      <a16:colId xmlns="" xmlns:a16="http://schemas.microsoft.com/office/drawing/2014/main" val="3736021937"/>
                    </a:ext>
                  </a:extLst>
                </a:gridCol>
                <a:gridCol w="735815">
                  <a:extLst>
                    <a:ext uri="{9D8B030D-6E8A-4147-A177-3AD203B41FA5}">
                      <a16:colId xmlns="" xmlns:a16="http://schemas.microsoft.com/office/drawing/2014/main" val="2608645173"/>
                    </a:ext>
                  </a:extLst>
                </a:gridCol>
                <a:gridCol w="172212">
                  <a:extLst>
                    <a:ext uri="{9D8B030D-6E8A-4147-A177-3AD203B41FA5}">
                      <a16:colId xmlns="" xmlns:a16="http://schemas.microsoft.com/office/drawing/2014/main" val="2483256478"/>
                    </a:ext>
                  </a:extLst>
                </a:gridCol>
                <a:gridCol w="774954">
                  <a:extLst>
                    <a:ext uri="{9D8B030D-6E8A-4147-A177-3AD203B41FA5}">
                      <a16:colId xmlns="" xmlns:a16="http://schemas.microsoft.com/office/drawing/2014/main" val="329874204"/>
                    </a:ext>
                  </a:extLst>
                </a:gridCol>
                <a:gridCol w="172212">
                  <a:extLst>
                    <a:ext uri="{9D8B030D-6E8A-4147-A177-3AD203B41FA5}">
                      <a16:colId xmlns="" xmlns:a16="http://schemas.microsoft.com/office/drawing/2014/main" val="1025863412"/>
                    </a:ext>
                  </a:extLst>
                </a:gridCol>
                <a:gridCol w="774954">
                  <a:extLst>
                    <a:ext uri="{9D8B030D-6E8A-4147-A177-3AD203B41FA5}">
                      <a16:colId xmlns="" xmlns:a16="http://schemas.microsoft.com/office/drawing/2014/main" val="3780375130"/>
                    </a:ext>
                  </a:extLst>
                </a:gridCol>
                <a:gridCol w="172212">
                  <a:extLst>
                    <a:ext uri="{9D8B030D-6E8A-4147-A177-3AD203B41FA5}">
                      <a16:colId xmlns="" xmlns:a16="http://schemas.microsoft.com/office/drawing/2014/main" val="462563503"/>
                    </a:ext>
                  </a:extLst>
                </a:gridCol>
                <a:gridCol w="861060">
                  <a:extLst>
                    <a:ext uri="{9D8B030D-6E8A-4147-A177-3AD203B41FA5}">
                      <a16:colId xmlns="" xmlns:a16="http://schemas.microsoft.com/office/drawing/2014/main" val="2352692132"/>
                    </a:ext>
                  </a:extLst>
                </a:gridCol>
                <a:gridCol w="172212">
                  <a:extLst>
                    <a:ext uri="{9D8B030D-6E8A-4147-A177-3AD203B41FA5}">
                      <a16:colId xmlns="" xmlns:a16="http://schemas.microsoft.com/office/drawing/2014/main" val="4255242583"/>
                    </a:ext>
                  </a:extLst>
                </a:gridCol>
                <a:gridCol w="688848">
                  <a:extLst>
                    <a:ext uri="{9D8B030D-6E8A-4147-A177-3AD203B41FA5}">
                      <a16:colId xmlns="" xmlns:a16="http://schemas.microsoft.com/office/drawing/2014/main" val="2308276965"/>
                    </a:ext>
                  </a:extLst>
                </a:gridCol>
                <a:gridCol w="172212">
                  <a:extLst>
                    <a:ext uri="{9D8B030D-6E8A-4147-A177-3AD203B41FA5}">
                      <a16:colId xmlns="" xmlns:a16="http://schemas.microsoft.com/office/drawing/2014/main" val="1966905031"/>
                    </a:ext>
                  </a:extLst>
                </a:gridCol>
                <a:gridCol w="612678">
                  <a:extLst>
                    <a:ext uri="{9D8B030D-6E8A-4147-A177-3AD203B41FA5}">
                      <a16:colId xmlns="" xmlns:a16="http://schemas.microsoft.com/office/drawing/2014/main" val="2990350691"/>
                    </a:ext>
                  </a:extLst>
                </a:gridCol>
                <a:gridCol w="248382">
                  <a:extLst>
                    <a:ext uri="{9D8B030D-6E8A-4147-A177-3AD203B41FA5}">
                      <a16:colId xmlns="" xmlns:a16="http://schemas.microsoft.com/office/drawing/2014/main" val="2041270742"/>
                    </a:ext>
                  </a:extLst>
                </a:gridCol>
              </a:tblGrid>
              <a:tr h="352448">
                <a:tc gridSpan="3">
                  <a:txBody>
                    <a:bodyPr/>
                    <a:lstStyle/>
                    <a:p>
                      <a:pPr marL="0" marR="0" algn="ctr">
                        <a:lnSpc>
                          <a:spcPct val="107000"/>
                        </a:lnSpc>
                        <a:spcBef>
                          <a:spcPts val="0"/>
                        </a:spcBef>
                        <a:spcAft>
                          <a:spcPts val="0"/>
                        </a:spcAft>
                      </a:pPr>
                      <a:r>
                        <a:rPr lang="en-US" sz="1100" b="1" dirty="0">
                          <a:solidFill>
                            <a:schemeClr val="tx1"/>
                          </a:solidFill>
                          <a:effectLst/>
                        </a:rPr>
                        <a:t>Assets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Liab.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100" b="1" dirty="0">
                          <a:solidFill>
                            <a:schemeClr val="tx1"/>
                          </a:solidFill>
                          <a:effectLst/>
                        </a:rPr>
                        <a:t> Stockholders' Equity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2969284528"/>
                  </a:ext>
                </a:extLst>
              </a:tr>
              <a:tr h="421215">
                <a:tc>
                  <a:txBody>
                    <a:bodyPr/>
                    <a:lstStyle/>
                    <a:p>
                      <a:pPr marL="0" marR="0" algn="ctr">
                        <a:lnSpc>
                          <a:spcPct val="107000"/>
                        </a:lnSpc>
                        <a:spcBef>
                          <a:spcPts val="0"/>
                        </a:spcBef>
                        <a:spcAft>
                          <a:spcPts val="0"/>
                        </a:spcAft>
                      </a:pPr>
                      <a:r>
                        <a:rPr lang="en-US" sz="1100" b="1" dirty="0">
                          <a:solidFill>
                            <a:schemeClr val="tx1"/>
                          </a:solidFill>
                          <a:effectLst/>
                        </a:rPr>
                        <a:t> Cash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Accounts Receivable</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Unearned Revenue</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Common Stock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Consulting Revenue</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rPr>
                        <a:t> Revenue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r>
                        <a:rPr lang="en-US" sz="1100" b="1" dirty="0" smtClean="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Expenses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Net Income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rPr>
                        <a:t> Cash Flow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124671296"/>
                  </a:ext>
                </a:extLst>
              </a:tr>
              <a:tr h="277187">
                <a:tc>
                  <a:txBody>
                    <a:bodyPr/>
                    <a:lstStyle/>
                    <a:p>
                      <a:pPr marL="0" marR="0" algn="ctr">
                        <a:lnSpc>
                          <a:spcPct val="107000"/>
                        </a:lnSpc>
                        <a:spcBef>
                          <a:spcPts val="0"/>
                        </a:spcBef>
                        <a:spcAft>
                          <a:spcPts val="0"/>
                        </a:spcAft>
                      </a:pPr>
                      <a:r>
                        <a:rPr lang="en-US" sz="1100" b="0" dirty="0">
                          <a:solidFill>
                            <a:schemeClr val="tx1"/>
                          </a:solidFill>
                          <a:effectLst/>
                        </a:rPr>
                        <a:t>n/a</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15,760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15,760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100" dirty="0">
                          <a:solidFill>
                            <a:schemeClr val="tx1"/>
                          </a:solidFill>
                          <a:effectLst/>
                        </a:rPr>
                        <a:t>15,760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a:t>
                      </a:r>
                      <a:r>
                        <a:rPr lang="en-US" sz="1100" dirty="0" smtClean="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n/a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15,760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r">
                        <a:lnSpc>
                          <a:spcPct val="107000"/>
                        </a:lnSpc>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2091388674"/>
                  </a:ext>
                </a:extLst>
              </a:tr>
            </a:tbl>
          </a:graphicData>
        </a:graphic>
      </p:graphicFrame>
      <p:graphicFrame>
        <p:nvGraphicFramePr>
          <p:cNvPr id="7" name="Table 6">
            <a:extLst>
              <a:ext uri="{FF2B5EF4-FFF2-40B4-BE49-F238E27FC236}">
                <a16:creationId xmlns="" xmlns:a16="http://schemas.microsoft.com/office/drawing/2014/main" id="{F42988F1-814C-4475-8C48-B72772C8AC6E}"/>
              </a:ext>
            </a:extLst>
          </p:cNvPr>
          <p:cNvGraphicFramePr>
            <a:graphicFrameLocks noGrp="1"/>
          </p:cNvGraphicFramePr>
          <p:nvPr>
            <p:extLst>
              <p:ext uri="{D42A27DB-BD31-4B8C-83A1-F6EECF244321}">
                <p14:modId xmlns:p14="http://schemas.microsoft.com/office/powerpoint/2010/main" val="1789943070"/>
              </p:ext>
            </p:extLst>
          </p:nvPr>
        </p:nvGraphicFramePr>
        <p:xfrm>
          <a:off x="228600" y="3352800"/>
          <a:ext cx="8610601" cy="873404"/>
        </p:xfrm>
        <a:graphic>
          <a:graphicData uri="http://schemas.openxmlformats.org/drawingml/2006/table">
            <a:tbl>
              <a:tblPr firstRow="1" firstCol="1" bandRow="1">
                <a:tableStyleId>{5C22544A-7EE6-4342-B048-85BDC9FD1C3A}</a:tableStyleId>
              </a:tblPr>
              <a:tblGrid>
                <a:gridCol w="1484467">
                  <a:extLst>
                    <a:ext uri="{9D8B030D-6E8A-4147-A177-3AD203B41FA5}">
                      <a16:colId xmlns="" xmlns:a16="http://schemas.microsoft.com/office/drawing/2014/main" val="4038268786"/>
                    </a:ext>
                  </a:extLst>
                </a:gridCol>
                <a:gridCol w="1309824">
                  <a:extLst>
                    <a:ext uri="{9D8B030D-6E8A-4147-A177-3AD203B41FA5}">
                      <a16:colId xmlns="" xmlns:a16="http://schemas.microsoft.com/office/drawing/2014/main" val="2246321599"/>
                    </a:ext>
                  </a:extLst>
                </a:gridCol>
                <a:gridCol w="273608">
                  <a:extLst>
                    <a:ext uri="{9D8B030D-6E8A-4147-A177-3AD203B41FA5}">
                      <a16:colId xmlns="" xmlns:a16="http://schemas.microsoft.com/office/drawing/2014/main" val="695920123"/>
                    </a:ext>
                  </a:extLst>
                </a:gridCol>
                <a:gridCol w="1274328">
                  <a:extLst>
                    <a:ext uri="{9D8B030D-6E8A-4147-A177-3AD203B41FA5}">
                      <a16:colId xmlns="" xmlns:a16="http://schemas.microsoft.com/office/drawing/2014/main" val="118549055"/>
                    </a:ext>
                  </a:extLst>
                </a:gridCol>
                <a:gridCol w="1246354">
                  <a:extLst>
                    <a:ext uri="{9D8B030D-6E8A-4147-A177-3AD203B41FA5}">
                      <a16:colId xmlns="" xmlns:a16="http://schemas.microsoft.com/office/drawing/2014/main" val="1988682243"/>
                    </a:ext>
                  </a:extLst>
                </a:gridCol>
                <a:gridCol w="261965">
                  <a:extLst>
                    <a:ext uri="{9D8B030D-6E8A-4147-A177-3AD203B41FA5}">
                      <a16:colId xmlns="" xmlns:a16="http://schemas.microsoft.com/office/drawing/2014/main" val="2501135130"/>
                    </a:ext>
                  </a:extLst>
                </a:gridCol>
                <a:gridCol w="1159416">
                  <a:extLst>
                    <a:ext uri="{9D8B030D-6E8A-4147-A177-3AD203B41FA5}">
                      <a16:colId xmlns="" xmlns:a16="http://schemas.microsoft.com/office/drawing/2014/main" val="322333968"/>
                    </a:ext>
                  </a:extLst>
                </a:gridCol>
                <a:gridCol w="1316081">
                  <a:extLst>
                    <a:ext uri="{9D8B030D-6E8A-4147-A177-3AD203B41FA5}">
                      <a16:colId xmlns="" xmlns:a16="http://schemas.microsoft.com/office/drawing/2014/main" val="3201792686"/>
                    </a:ext>
                  </a:extLst>
                </a:gridCol>
                <a:gridCol w="284558">
                  <a:extLst>
                    <a:ext uri="{9D8B030D-6E8A-4147-A177-3AD203B41FA5}">
                      <a16:colId xmlns="" xmlns:a16="http://schemas.microsoft.com/office/drawing/2014/main" val="1493837017"/>
                    </a:ext>
                  </a:extLst>
                </a:gridCol>
              </a:tblGrid>
              <a:tr h="0">
                <a:tc rowSpan="2" gridSpan="2">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Assets</a:t>
                      </a:r>
                    </a:p>
                    <a:p>
                      <a:pPr marL="0" marR="0" algn="ctr">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Accounts Receivable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rowSpan="2" hMerge="1">
                  <a:txBody>
                    <a:bodyPr/>
                    <a:lstStyle/>
                    <a:p>
                      <a:endParaRPr lang="en-US"/>
                    </a:p>
                  </a:txBody>
                  <a:tcPr/>
                </a:tc>
                <a:tc rowSpan="2">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Claims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a:txBody>
                    <a:bodyPr/>
                    <a:lstStyle/>
                    <a:p>
                      <a:pPr marL="0" marR="0">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1771849589"/>
                  </a:ext>
                </a:extLst>
              </a:tr>
              <a:tr h="200533">
                <a:tc gridSpan="2"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vMerge="1">
                  <a:txBody>
                    <a:bodyPr/>
                    <a:lstStyle/>
                    <a:p>
                      <a:endParaRPr lang="en-US"/>
                    </a:p>
                  </a:txBody>
                  <a:tcPr>
                    <a:lnL w="12700" cap="flat" cmpd="sng" algn="ctr">
                      <a:solidFill>
                        <a:schemeClr val="tx1"/>
                      </a:solidFill>
                      <a:prstDash val="solid"/>
                      <a:round/>
                      <a:headEnd type="none" w="med" len="med"/>
                      <a:tailEnd type="none" w="med" len="med"/>
                    </a:lnL>
                  </a:tcPr>
                </a:tc>
                <a:tc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Liabilities </a:t>
                      </a:r>
                    </a:p>
                    <a:p>
                      <a:pPr marL="0" marR="0" algn="ctr">
                        <a:lnSpc>
                          <a:spcPct val="107000"/>
                        </a:lnSpc>
                        <a:spcBef>
                          <a:spcPts val="0"/>
                        </a:spcBef>
                        <a:spcAft>
                          <a:spcPts val="0"/>
                        </a:spcAft>
                      </a:pPr>
                      <a:endParaRPr lang="en-US" sz="1100" b="1"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Equity </a:t>
                      </a:r>
                    </a:p>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Consulting Revenue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3332919631"/>
                  </a:ext>
                </a:extLst>
              </a:tr>
              <a:tr h="0">
                <a:tc>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1642231011"/>
                  </a:ext>
                </a:extLst>
              </a:tr>
              <a:tr h="0">
                <a:tc>
                  <a:txBody>
                    <a:bodyPr/>
                    <a:lstStyle/>
                    <a:p>
                      <a:pPr marL="0" marR="0" algn="ctr">
                        <a:lnSpc>
                          <a:spcPct val="100000"/>
                        </a:lnSpc>
                        <a:spcBef>
                          <a:spcPts val="0"/>
                        </a:spcBef>
                        <a:spcAft>
                          <a:spcPts val="0"/>
                        </a:spcAft>
                      </a:pPr>
                      <a:r>
                        <a:rPr lang="en-US" sz="1100" b="0" dirty="0">
                          <a:solidFill>
                            <a:schemeClr val="tx1"/>
                          </a:solidFill>
                          <a:effectLst/>
                          <a:latin typeface="+mn-lt"/>
                          <a:ea typeface="Tahoma" panose="020B0604030504040204" pitchFamily="34" charset="0"/>
                          <a:cs typeface="Tahoma" panose="020B0604030504040204" pitchFamily="34" charset="0"/>
                        </a:rPr>
                        <a:t>+ 15,760</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+15,760</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3597092188"/>
                  </a:ext>
                </a:extLst>
              </a:tr>
            </a:tbl>
          </a:graphicData>
        </a:graphic>
      </p:graphicFrame>
    </p:spTree>
    <p:extLst>
      <p:ext uri="{BB962C8B-B14F-4D97-AF65-F5344CB8AC3E}">
        <p14:creationId xmlns:p14="http://schemas.microsoft.com/office/powerpoint/2010/main" val="253738827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dirty="0">
                <a:ea typeface="Tahoma" panose="020B0604030504040204" pitchFamily="34" charset="0"/>
                <a:cs typeface="Tahoma" panose="020B0604030504040204" pitchFamily="34" charset="0"/>
              </a:rPr>
              <a:t>Event 5</a:t>
            </a:r>
          </a:p>
        </p:txBody>
      </p:sp>
      <p:sp>
        <p:nvSpPr>
          <p:cNvPr id="2" name="Content Placeholder 1"/>
          <p:cNvSpPr>
            <a:spLocks noGrp="1"/>
          </p:cNvSpPr>
          <p:nvPr>
            <p:ph idx="1"/>
          </p:nvPr>
        </p:nvSpPr>
        <p:spPr>
          <a:xfrm>
            <a:off x="457200" y="990600"/>
            <a:ext cx="8229600" cy="4952999"/>
          </a:xfrm>
        </p:spPr>
        <p:txBody>
          <a:bodyPr/>
          <a:lstStyle/>
          <a:p>
            <a:r>
              <a:rPr lang="en-US" sz="2400" dirty="0"/>
              <a:t>During Year 2, Collins paid $26,000 cash to purchase land. </a:t>
            </a:r>
            <a:endParaRPr lang="en-US" sz="2400" dirty="0" smtClean="0"/>
          </a:p>
          <a:p>
            <a:r>
              <a:rPr lang="en-US" sz="2400" dirty="0" smtClean="0">
                <a:ea typeface="Tahoma" panose="020B0604030504040204" pitchFamily="34" charset="0"/>
                <a:cs typeface="Tahoma" panose="020B0604030504040204" pitchFamily="34" charset="0"/>
              </a:rPr>
              <a:t>This </a:t>
            </a:r>
            <a:r>
              <a:rPr lang="en-US" sz="2400" b="1" dirty="0">
                <a:solidFill>
                  <a:srgbClr val="C00000"/>
                </a:solidFill>
                <a:ea typeface="Tahoma" panose="020B0604030504040204" pitchFamily="34" charset="0"/>
                <a:cs typeface="Tahoma" panose="020B0604030504040204" pitchFamily="34" charset="0"/>
              </a:rPr>
              <a:t>a</a:t>
            </a:r>
            <a:r>
              <a:rPr lang="en-US" sz="2400" b="1" dirty="0" smtClean="0">
                <a:solidFill>
                  <a:srgbClr val="C00000"/>
                </a:solidFill>
                <a:ea typeface="Tahoma" panose="020B0604030504040204" pitchFamily="34" charset="0"/>
                <a:cs typeface="Tahoma" panose="020B0604030504040204" pitchFamily="34" charset="0"/>
              </a:rPr>
              <a:t>sset </a:t>
            </a:r>
            <a:r>
              <a:rPr lang="en-US" sz="2400" b="1" dirty="0">
                <a:solidFill>
                  <a:srgbClr val="C00000"/>
                </a:solidFill>
                <a:ea typeface="Tahoma" panose="020B0604030504040204" pitchFamily="34" charset="0"/>
                <a:cs typeface="Tahoma" panose="020B0604030504040204" pitchFamily="34" charset="0"/>
              </a:rPr>
              <a:t>e</a:t>
            </a:r>
            <a:r>
              <a:rPr lang="en-US" sz="2400" b="1" dirty="0" smtClean="0">
                <a:solidFill>
                  <a:srgbClr val="C00000"/>
                </a:solidFill>
                <a:ea typeface="Tahoma" panose="020B0604030504040204" pitchFamily="34" charset="0"/>
                <a:cs typeface="Tahoma" panose="020B0604030504040204" pitchFamily="34" charset="0"/>
              </a:rPr>
              <a:t>xchange </a:t>
            </a:r>
            <a:r>
              <a:rPr lang="en-US" sz="2400" b="1" dirty="0">
                <a:solidFill>
                  <a:srgbClr val="C00000"/>
                </a:solidFill>
                <a:ea typeface="Tahoma" panose="020B0604030504040204" pitchFamily="34" charset="0"/>
                <a:cs typeface="Tahoma" panose="020B0604030504040204" pitchFamily="34" charset="0"/>
              </a:rPr>
              <a:t>t</a:t>
            </a:r>
            <a:r>
              <a:rPr lang="en-US" sz="2400" b="1" dirty="0" smtClean="0">
                <a:solidFill>
                  <a:srgbClr val="C00000"/>
                </a:solidFill>
                <a:ea typeface="Tahoma" panose="020B0604030504040204" pitchFamily="34" charset="0"/>
                <a:cs typeface="Tahoma" panose="020B0604030504040204" pitchFamily="34" charset="0"/>
              </a:rPr>
              <a:t>ransaction</a:t>
            </a:r>
            <a:r>
              <a:rPr lang="en-US" sz="2400" dirty="0">
                <a:ea typeface="Tahoma" panose="020B0604030504040204" pitchFamily="34" charset="0"/>
                <a:cs typeface="Tahoma" panose="020B0604030504040204" pitchFamily="34" charset="0"/>
              </a:rPr>
              <a:t>: (1) </a:t>
            </a:r>
            <a:r>
              <a:rPr lang="en-US" sz="2400" dirty="0" smtClean="0">
                <a:ea typeface="Tahoma" panose="020B0604030504040204" pitchFamily="34" charset="0"/>
                <a:cs typeface="Tahoma" panose="020B0604030504040204" pitchFamily="34" charset="0"/>
              </a:rPr>
              <a:t>increases </a:t>
            </a:r>
            <a:r>
              <a:rPr lang="en-US" sz="2400" dirty="0">
                <a:ea typeface="Tahoma" panose="020B0604030504040204" pitchFamily="34" charset="0"/>
                <a:cs typeface="Tahoma" panose="020B0604030504040204" pitchFamily="34" charset="0"/>
              </a:rPr>
              <a:t>assets (Land) and (2) decreases assets (Cash)</a:t>
            </a:r>
            <a:r>
              <a:rPr lang="en-US" sz="2400" dirty="0" smtClean="0">
                <a:ea typeface="Tahoma" panose="020B0604030504040204" pitchFamily="34" charset="0"/>
                <a:cs typeface="Tahoma" panose="020B0604030504040204" pitchFamily="34" charset="0"/>
              </a:rPr>
              <a:t>.</a:t>
            </a:r>
            <a:endParaRPr lang="en-US" sz="2400" dirty="0">
              <a:ea typeface="Tahoma" panose="020B0604030504040204" pitchFamily="34" charset="0"/>
              <a:cs typeface="Tahoma" panose="020B0604030504040204" pitchFamily="34" charset="0"/>
            </a:endParaRPr>
          </a:p>
        </p:txBody>
      </p:sp>
      <p:sp>
        <p:nvSpPr>
          <p:cNvPr id="4" name="Text Placeholder 3"/>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29698" name="Slide Number Placeholder 2"/>
          <p:cNvSpPr>
            <a:spLocks noGrp="1"/>
          </p:cNvSpPr>
          <p:nvPr>
            <p:ph type="sldNum" sz="quarter" idx="11"/>
          </p:nvPr>
        </p:nvSpPr>
        <p:spPr>
          <a:noFill/>
        </p:spPr>
        <p:txBody>
          <a:bodyPr/>
          <a:lstStyle/>
          <a:p>
            <a:r>
              <a:rPr lang="en-US" dirty="0">
                <a:solidFill>
                  <a:schemeClr val="bg1"/>
                </a:solidFill>
                <a:cs typeface="Arial" charset="0"/>
              </a:rPr>
              <a:t>3-</a:t>
            </a:r>
            <a:fld id="{82B374C3-708B-4D3F-AFA8-27DFAF476F6B}" type="slidenum">
              <a:rPr lang="en-US" smtClean="0">
                <a:solidFill>
                  <a:schemeClr val="bg1"/>
                </a:solidFill>
                <a:cs typeface="Arial" charset="0"/>
              </a:rPr>
              <a:pPr/>
              <a:t>10</a:t>
            </a:fld>
            <a:endParaRPr lang="en-US" dirty="0">
              <a:solidFill>
                <a:schemeClr val="bg1"/>
              </a:solidFill>
              <a:cs typeface="Arial" charset="0"/>
            </a:endParaRPr>
          </a:p>
        </p:txBody>
      </p:sp>
      <p:graphicFrame>
        <p:nvGraphicFramePr>
          <p:cNvPr id="8" name="Table 7">
            <a:extLst>
              <a:ext uri="{FF2B5EF4-FFF2-40B4-BE49-F238E27FC236}">
                <a16:creationId xmlns="" xmlns:a16="http://schemas.microsoft.com/office/drawing/2014/main" id="{6C4041CD-5AB1-4616-BAD6-7C5BA66E0F11}"/>
              </a:ext>
            </a:extLst>
          </p:cNvPr>
          <p:cNvGraphicFramePr>
            <a:graphicFrameLocks noGrp="1"/>
          </p:cNvGraphicFramePr>
          <p:nvPr>
            <p:extLst>
              <p:ext uri="{D42A27DB-BD31-4B8C-83A1-F6EECF244321}">
                <p14:modId xmlns:p14="http://schemas.microsoft.com/office/powerpoint/2010/main" val="3510178621"/>
              </p:ext>
            </p:extLst>
          </p:nvPr>
        </p:nvGraphicFramePr>
        <p:xfrm>
          <a:off x="152400" y="4557711"/>
          <a:ext cx="8839200" cy="1614373"/>
        </p:xfrm>
        <a:graphic>
          <a:graphicData uri="http://schemas.openxmlformats.org/drawingml/2006/table">
            <a:tbl>
              <a:tblPr firstRow="1" firstCol="1" bandRow="1">
                <a:tableStyleId>{5C22544A-7EE6-4342-B048-85BDC9FD1C3A}</a:tableStyleId>
              </a:tblPr>
              <a:tblGrid>
                <a:gridCol w="883920">
                  <a:extLst>
                    <a:ext uri="{9D8B030D-6E8A-4147-A177-3AD203B41FA5}">
                      <a16:colId xmlns="" xmlns:a16="http://schemas.microsoft.com/office/drawing/2014/main" val="3913807529"/>
                    </a:ext>
                  </a:extLst>
                </a:gridCol>
                <a:gridCol w="176784">
                  <a:extLst>
                    <a:ext uri="{9D8B030D-6E8A-4147-A177-3AD203B41FA5}">
                      <a16:colId xmlns="" xmlns:a16="http://schemas.microsoft.com/office/drawing/2014/main" val="39320617"/>
                    </a:ext>
                  </a:extLst>
                </a:gridCol>
                <a:gridCol w="795528">
                  <a:extLst>
                    <a:ext uri="{9D8B030D-6E8A-4147-A177-3AD203B41FA5}">
                      <a16:colId xmlns="" xmlns:a16="http://schemas.microsoft.com/office/drawing/2014/main" val="3479668563"/>
                    </a:ext>
                  </a:extLst>
                </a:gridCol>
                <a:gridCol w="176784">
                  <a:extLst>
                    <a:ext uri="{9D8B030D-6E8A-4147-A177-3AD203B41FA5}">
                      <a16:colId xmlns="" xmlns:a16="http://schemas.microsoft.com/office/drawing/2014/main" val="1956593411"/>
                    </a:ext>
                  </a:extLst>
                </a:gridCol>
                <a:gridCol w="940170">
                  <a:extLst>
                    <a:ext uri="{9D8B030D-6E8A-4147-A177-3AD203B41FA5}">
                      <a16:colId xmlns="" xmlns:a16="http://schemas.microsoft.com/office/drawing/2014/main" val="2627168617"/>
                    </a:ext>
                  </a:extLst>
                </a:gridCol>
                <a:gridCol w="160713">
                  <a:extLst>
                    <a:ext uri="{9D8B030D-6E8A-4147-A177-3AD203B41FA5}">
                      <a16:colId xmlns="" xmlns:a16="http://schemas.microsoft.com/office/drawing/2014/main" val="3736021937"/>
                    </a:ext>
                  </a:extLst>
                </a:gridCol>
                <a:gridCol w="755350">
                  <a:extLst>
                    <a:ext uri="{9D8B030D-6E8A-4147-A177-3AD203B41FA5}">
                      <a16:colId xmlns="" xmlns:a16="http://schemas.microsoft.com/office/drawing/2014/main" val="2608645173"/>
                    </a:ext>
                  </a:extLst>
                </a:gridCol>
                <a:gridCol w="176784">
                  <a:extLst>
                    <a:ext uri="{9D8B030D-6E8A-4147-A177-3AD203B41FA5}">
                      <a16:colId xmlns="" xmlns:a16="http://schemas.microsoft.com/office/drawing/2014/main" val="2483256478"/>
                    </a:ext>
                  </a:extLst>
                </a:gridCol>
                <a:gridCol w="795528">
                  <a:extLst>
                    <a:ext uri="{9D8B030D-6E8A-4147-A177-3AD203B41FA5}">
                      <a16:colId xmlns="" xmlns:a16="http://schemas.microsoft.com/office/drawing/2014/main" val="329874204"/>
                    </a:ext>
                  </a:extLst>
                </a:gridCol>
                <a:gridCol w="176784">
                  <a:extLst>
                    <a:ext uri="{9D8B030D-6E8A-4147-A177-3AD203B41FA5}">
                      <a16:colId xmlns="" xmlns:a16="http://schemas.microsoft.com/office/drawing/2014/main" val="1025863412"/>
                    </a:ext>
                  </a:extLst>
                </a:gridCol>
                <a:gridCol w="795528">
                  <a:extLst>
                    <a:ext uri="{9D8B030D-6E8A-4147-A177-3AD203B41FA5}">
                      <a16:colId xmlns="" xmlns:a16="http://schemas.microsoft.com/office/drawing/2014/main" val="3780375130"/>
                    </a:ext>
                  </a:extLst>
                </a:gridCol>
                <a:gridCol w="176784">
                  <a:extLst>
                    <a:ext uri="{9D8B030D-6E8A-4147-A177-3AD203B41FA5}">
                      <a16:colId xmlns="" xmlns:a16="http://schemas.microsoft.com/office/drawing/2014/main" val="462563503"/>
                    </a:ext>
                  </a:extLst>
                </a:gridCol>
                <a:gridCol w="735048">
                  <a:extLst>
                    <a:ext uri="{9D8B030D-6E8A-4147-A177-3AD203B41FA5}">
                      <a16:colId xmlns="" xmlns:a16="http://schemas.microsoft.com/office/drawing/2014/main" val="2352692132"/>
                    </a:ext>
                  </a:extLst>
                </a:gridCol>
                <a:gridCol w="155074">
                  <a:extLst>
                    <a:ext uri="{9D8B030D-6E8A-4147-A177-3AD203B41FA5}">
                      <a16:colId xmlns="" xmlns:a16="http://schemas.microsoft.com/office/drawing/2014/main" val="4255242583"/>
                    </a:ext>
                  </a:extLst>
                </a:gridCol>
                <a:gridCol w="697831">
                  <a:extLst>
                    <a:ext uri="{9D8B030D-6E8A-4147-A177-3AD203B41FA5}">
                      <a16:colId xmlns="" xmlns:a16="http://schemas.microsoft.com/office/drawing/2014/main" val="2308276965"/>
                    </a:ext>
                  </a:extLst>
                </a:gridCol>
                <a:gridCol w="232610">
                  <a:extLst>
                    <a:ext uri="{9D8B030D-6E8A-4147-A177-3AD203B41FA5}">
                      <a16:colId xmlns="" xmlns:a16="http://schemas.microsoft.com/office/drawing/2014/main" val="1966905031"/>
                    </a:ext>
                  </a:extLst>
                </a:gridCol>
                <a:gridCol w="753004">
                  <a:extLst>
                    <a:ext uri="{9D8B030D-6E8A-4147-A177-3AD203B41FA5}">
                      <a16:colId xmlns="" xmlns:a16="http://schemas.microsoft.com/office/drawing/2014/main" val="2990350691"/>
                    </a:ext>
                  </a:extLst>
                </a:gridCol>
                <a:gridCol w="254976">
                  <a:extLst>
                    <a:ext uri="{9D8B030D-6E8A-4147-A177-3AD203B41FA5}">
                      <a16:colId xmlns="" xmlns:a16="http://schemas.microsoft.com/office/drawing/2014/main" val="2041270742"/>
                    </a:ext>
                  </a:extLst>
                </a:gridCol>
              </a:tblGrid>
              <a:tr h="352448">
                <a:tc gridSpan="3">
                  <a:txBody>
                    <a:bodyPr/>
                    <a:lstStyle/>
                    <a:p>
                      <a:pPr marL="0" marR="0" algn="ctr">
                        <a:lnSpc>
                          <a:spcPct val="107000"/>
                        </a:lnSpc>
                        <a:spcBef>
                          <a:spcPts val="0"/>
                        </a:spcBef>
                        <a:spcAft>
                          <a:spcPts val="0"/>
                        </a:spcAft>
                      </a:pPr>
                      <a:r>
                        <a:rPr lang="en-US" sz="1100" b="1" dirty="0">
                          <a:solidFill>
                            <a:schemeClr val="tx1"/>
                          </a:solidFill>
                          <a:effectLst/>
                          <a:latin typeface="+mn-lt"/>
                        </a:rPr>
                        <a:t>Assets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Liab.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100" b="1" dirty="0">
                          <a:solidFill>
                            <a:schemeClr val="tx1"/>
                          </a:solidFill>
                          <a:effectLst/>
                          <a:latin typeface="+mn-lt"/>
                        </a:rPr>
                        <a:t> Stockholders' Equity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2969284528"/>
                  </a:ext>
                </a:extLst>
              </a:tr>
              <a:tr h="421215">
                <a:tc>
                  <a:txBody>
                    <a:bodyPr/>
                    <a:lstStyle/>
                    <a:p>
                      <a:pPr marL="0" marR="0" algn="ctr">
                        <a:lnSpc>
                          <a:spcPct val="107000"/>
                        </a:lnSpc>
                        <a:spcBef>
                          <a:spcPts val="0"/>
                        </a:spcBef>
                        <a:spcAft>
                          <a:spcPts val="0"/>
                        </a:spcAft>
                      </a:pPr>
                      <a:r>
                        <a:rPr lang="en-US" sz="1100" b="1" dirty="0">
                          <a:solidFill>
                            <a:schemeClr val="tx1"/>
                          </a:solidFill>
                          <a:effectLst/>
                          <a:latin typeface="+mn-lt"/>
                        </a:rPr>
                        <a:t> Cash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Land</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Unearned Revenue</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Common Stock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Calibri" panose="020F0502020204030204" pitchFamily="34" charset="0"/>
                          <a:cs typeface="Times New Roman" panose="02020603050405020304" pitchFamily="18" charset="0"/>
                        </a:rPr>
                        <a:t>Retained Earnings</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Revenue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r>
                        <a:rPr lang="en-US" sz="1100" b="1" dirty="0" smtClean="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Expenses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Net Income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rPr>
                        <a:t> Cash Flow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124671296"/>
                  </a:ext>
                </a:extLst>
              </a:tr>
              <a:tr h="205222">
                <a:tc>
                  <a:txBody>
                    <a:bodyPr/>
                    <a:lstStyle/>
                    <a:p>
                      <a:pPr marL="0" marR="0" algn="ctr">
                        <a:lnSpc>
                          <a:spcPct val="107000"/>
                        </a:lnSpc>
                        <a:spcBef>
                          <a:spcPts val="0"/>
                        </a:spcBef>
                        <a:spcAft>
                          <a:spcPts val="0"/>
                        </a:spcAft>
                      </a:pPr>
                      <a:r>
                        <a:rPr lang="en-US" sz="1100" b="0" dirty="0">
                          <a:solidFill>
                            <a:schemeClr val="tx1"/>
                          </a:solidFill>
                          <a:effectLst/>
                          <a:latin typeface="+mn-lt"/>
                        </a:rPr>
                        <a:t>(26,000)</a:t>
                      </a:r>
                      <a:endParaRPr lang="en-US" sz="1100" b="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26,000</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Calibri" panose="020F0502020204030204" pitchFamily="34" charset="0"/>
                          <a:cs typeface="Times New Roman" panose="02020603050405020304" pitchFamily="18" charset="0"/>
                        </a:rPr>
                        <a:t>n/a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Calibri" panose="020F0502020204030204" pitchFamily="34" charset="0"/>
                          <a:cs typeface="Times New Roman" panose="02020603050405020304" pitchFamily="18" charset="0"/>
                        </a:rPr>
                        <a:t>n/a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a:t>
                      </a:r>
                      <a:r>
                        <a:rPr lang="en-US" sz="1100" dirty="0" smtClean="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n/a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r">
                        <a:lnSpc>
                          <a:spcPct val="107000"/>
                        </a:lnSpc>
                        <a:spcBef>
                          <a:spcPts val="0"/>
                        </a:spcBef>
                        <a:spcAft>
                          <a:spcPts val="0"/>
                        </a:spcAft>
                      </a:pPr>
                      <a:r>
                        <a:rPr lang="en-US" sz="1100" dirty="0">
                          <a:solidFill>
                            <a:schemeClr val="tx1"/>
                          </a:solidFill>
                          <a:effectLst/>
                          <a:latin typeface="+mn-lt"/>
                          <a:ea typeface="Calibri" panose="020F0502020204030204" pitchFamily="34" charset="0"/>
                          <a:cs typeface="Times New Roman" panose="02020603050405020304" pitchFamily="18" charset="0"/>
                        </a:rPr>
                        <a:t>(26,000)</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Calibri" panose="020F0502020204030204" pitchFamily="34" charset="0"/>
                          <a:cs typeface="Times New Roman" panose="02020603050405020304" pitchFamily="18" charset="0"/>
                        </a:rPr>
                        <a:t>IA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2091388674"/>
                  </a:ext>
                </a:extLst>
              </a:tr>
            </a:tbl>
          </a:graphicData>
        </a:graphic>
      </p:graphicFrame>
      <p:graphicFrame>
        <p:nvGraphicFramePr>
          <p:cNvPr id="7" name="Table 6">
            <a:extLst>
              <a:ext uri="{FF2B5EF4-FFF2-40B4-BE49-F238E27FC236}">
                <a16:creationId xmlns="" xmlns:a16="http://schemas.microsoft.com/office/drawing/2014/main" id="{F42988F1-814C-4475-8C48-B72772C8AC6E}"/>
              </a:ext>
            </a:extLst>
          </p:cNvPr>
          <p:cNvGraphicFramePr>
            <a:graphicFrameLocks noGrp="1"/>
          </p:cNvGraphicFramePr>
          <p:nvPr>
            <p:extLst>
              <p:ext uri="{D42A27DB-BD31-4B8C-83A1-F6EECF244321}">
                <p14:modId xmlns:p14="http://schemas.microsoft.com/office/powerpoint/2010/main" val="1415889231"/>
              </p:ext>
            </p:extLst>
          </p:nvPr>
        </p:nvGraphicFramePr>
        <p:xfrm>
          <a:off x="152399" y="2514600"/>
          <a:ext cx="8839201" cy="1902714"/>
        </p:xfrm>
        <a:graphic>
          <a:graphicData uri="http://schemas.openxmlformats.org/drawingml/2006/table">
            <a:tbl>
              <a:tblPr firstRow="1" firstCol="1" bandRow="1">
                <a:tableStyleId>{5C22544A-7EE6-4342-B048-85BDC9FD1C3A}</a:tableStyleId>
              </a:tblPr>
              <a:tblGrid>
                <a:gridCol w="998409">
                  <a:extLst>
                    <a:ext uri="{9D8B030D-6E8A-4147-A177-3AD203B41FA5}">
                      <a16:colId xmlns="" xmlns:a16="http://schemas.microsoft.com/office/drawing/2014/main" val="2350332416"/>
                    </a:ext>
                  </a:extLst>
                </a:gridCol>
                <a:gridCol w="998409">
                  <a:extLst>
                    <a:ext uri="{9D8B030D-6E8A-4147-A177-3AD203B41FA5}">
                      <a16:colId xmlns="" xmlns:a16="http://schemas.microsoft.com/office/drawing/2014/main" val="18325442"/>
                    </a:ext>
                  </a:extLst>
                </a:gridCol>
                <a:gridCol w="415153">
                  <a:extLst>
                    <a:ext uri="{9D8B030D-6E8A-4147-A177-3AD203B41FA5}">
                      <a16:colId xmlns="" xmlns:a16="http://schemas.microsoft.com/office/drawing/2014/main" val="891048235"/>
                    </a:ext>
                  </a:extLst>
                </a:gridCol>
                <a:gridCol w="1156146">
                  <a:extLst>
                    <a:ext uri="{9D8B030D-6E8A-4147-A177-3AD203B41FA5}">
                      <a16:colId xmlns="" xmlns:a16="http://schemas.microsoft.com/office/drawing/2014/main" val="4038268786"/>
                    </a:ext>
                  </a:extLst>
                </a:gridCol>
                <a:gridCol w="973123">
                  <a:extLst>
                    <a:ext uri="{9D8B030D-6E8A-4147-A177-3AD203B41FA5}">
                      <a16:colId xmlns="" xmlns:a16="http://schemas.microsoft.com/office/drawing/2014/main" val="2246321599"/>
                    </a:ext>
                  </a:extLst>
                </a:gridCol>
                <a:gridCol w="243281">
                  <a:extLst>
                    <a:ext uri="{9D8B030D-6E8A-4147-A177-3AD203B41FA5}">
                      <a16:colId xmlns="" xmlns:a16="http://schemas.microsoft.com/office/drawing/2014/main" val="695920123"/>
                    </a:ext>
                  </a:extLst>
                </a:gridCol>
                <a:gridCol w="973123">
                  <a:extLst>
                    <a:ext uri="{9D8B030D-6E8A-4147-A177-3AD203B41FA5}">
                      <a16:colId xmlns="" xmlns:a16="http://schemas.microsoft.com/office/drawing/2014/main" val="118549055"/>
                    </a:ext>
                  </a:extLst>
                </a:gridCol>
                <a:gridCol w="810936">
                  <a:extLst>
                    <a:ext uri="{9D8B030D-6E8A-4147-A177-3AD203B41FA5}">
                      <a16:colId xmlns="" xmlns:a16="http://schemas.microsoft.com/office/drawing/2014/main" val="1988682243"/>
                    </a:ext>
                  </a:extLst>
                </a:gridCol>
                <a:gridCol w="173000">
                  <a:extLst>
                    <a:ext uri="{9D8B030D-6E8A-4147-A177-3AD203B41FA5}">
                      <a16:colId xmlns="" xmlns:a16="http://schemas.microsoft.com/office/drawing/2014/main" val="2501135130"/>
                    </a:ext>
                  </a:extLst>
                </a:gridCol>
                <a:gridCol w="881217">
                  <a:extLst>
                    <a:ext uri="{9D8B030D-6E8A-4147-A177-3AD203B41FA5}">
                      <a16:colId xmlns="" xmlns:a16="http://schemas.microsoft.com/office/drawing/2014/main" val="322333968"/>
                    </a:ext>
                  </a:extLst>
                </a:gridCol>
                <a:gridCol w="1025018">
                  <a:extLst>
                    <a:ext uri="{9D8B030D-6E8A-4147-A177-3AD203B41FA5}">
                      <a16:colId xmlns="" xmlns:a16="http://schemas.microsoft.com/office/drawing/2014/main" val="3201792686"/>
                    </a:ext>
                  </a:extLst>
                </a:gridCol>
                <a:gridCol w="191386">
                  <a:extLst>
                    <a:ext uri="{9D8B030D-6E8A-4147-A177-3AD203B41FA5}">
                      <a16:colId xmlns="" xmlns:a16="http://schemas.microsoft.com/office/drawing/2014/main" val="1493837017"/>
                    </a:ext>
                  </a:extLst>
                </a:gridCol>
              </a:tblGrid>
              <a:tr h="0">
                <a:tc gridSpan="5">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Assets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hMerge="1">
                  <a:txBody>
                    <a:bodyPr/>
                    <a:lstStyle/>
                    <a:p>
                      <a:endParaRPr lang="en-US"/>
                    </a:p>
                  </a:txBody>
                  <a:tcPr/>
                </a:tc>
                <a:tc hMerge="1">
                  <a:txBody>
                    <a:bodyPr/>
                    <a:lstStyle/>
                    <a:p>
                      <a:pPr marL="0" marR="0" algn="ctr">
                        <a:lnSpc>
                          <a:spcPct val="107000"/>
                        </a:lnSpc>
                        <a:spcBef>
                          <a:spcPts val="0"/>
                        </a:spcBef>
                        <a:spcAft>
                          <a:spcPts val="0"/>
                        </a:spcAft>
                      </a:pPr>
                      <a:endParaRPr lang="en-US" sz="16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6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hMerge="1">
                  <a:txBody>
                    <a:bodyPr/>
                    <a:lstStyle/>
                    <a:p>
                      <a:endParaRPr lang="en-US"/>
                    </a:p>
                  </a:txBody>
                  <a:tcPr/>
                </a:tc>
                <a:tc>
                  <a:txBody>
                    <a:bodyPr/>
                    <a:lstStyle/>
                    <a:p>
                      <a:pPr marL="0" marR="0" algn="ctr">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gridSpan="5">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Claims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rowSpan="2" hMerge="1">
                  <a:txBody>
                    <a:bodyPr/>
                    <a:lstStyle/>
                    <a:p>
                      <a:endParaRPr lang="en-US"/>
                    </a:p>
                  </a:txBody>
                  <a:tcPr>
                    <a:lnL w="12700" cap="flat" cmpd="sng" algn="ctr">
                      <a:solidFill>
                        <a:schemeClr val="tx1"/>
                      </a:solidFill>
                      <a:prstDash val="solid"/>
                      <a:round/>
                      <a:headEnd type="none" w="med" len="med"/>
                      <a:tailEnd type="none" w="med" len="med"/>
                    </a:ln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marL="0" marR="0">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783404116"/>
                  </a:ext>
                </a:extLst>
              </a:tr>
              <a:tr h="0">
                <a:tc rowSpan="2" gridSpan="2">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Cash</a:t>
                      </a:r>
                    </a:p>
                    <a:p>
                      <a:pPr marL="0" marR="0" algn="ctr">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rowSpan="2" hMerge="1">
                  <a:txBody>
                    <a:bodyPr/>
                    <a:lstStyle/>
                    <a:p>
                      <a:pPr marL="0" marR="0" algn="ctr">
                        <a:lnSpc>
                          <a:spcPct val="107000"/>
                        </a:lnSpc>
                        <a:spcBef>
                          <a:spcPts val="0"/>
                        </a:spcBef>
                        <a:spcAft>
                          <a:spcPts val="0"/>
                        </a:spcAft>
                      </a:pPr>
                      <a:endParaRPr lang="en-US" sz="16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rowSpan="2">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rowSpan="2" gridSpan="2">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Land</a:t>
                      </a:r>
                    </a:p>
                    <a:p>
                      <a:pPr marL="0" marR="0" algn="ctr">
                        <a:lnSpc>
                          <a:spcPct val="107000"/>
                        </a:lnSpc>
                        <a:spcBef>
                          <a:spcPts val="0"/>
                        </a:spcBef>
                        <a:spcAft>
                          <a:spcPts val="0"/>
                        </a:spcAft>
                      </a:pPr>
                      <a:endParaRPr lang="en-US" sz="1100" b="1"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rowSpan="2" hMerge="1">
                  <a:txBody>
                    <a:bodyPr/>
                    <a:lstStyle/>
                    <a:p>
                      <a:endParaRPr lang="en-US"/>
                    </a:p>
                  </a:txBody>
                  <a:tcPr/>
                </a:tc>
                <a:tc rowSpan="2">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vMerge="1">
                  <a:txBody>
                    <a:bodyPr/>
                    <a:lstStyle/>
                    <a:p>
                      <a:pPr marL="0" marR="0" algn="ctr">
                        <a:lnSpc>
                          <a:spcPct val="107000"/>
                        </a:lnSpc>
                        <a:spcBef>
                          <a:spcPts val="0"/>
                        </a:spcBef>
                        <a:spcAft>
                          <a:spcPts val="0"/>
                        </a:spcAft>
                      </a:pPr>
                      <a:endParaRPr lang="en-US" sz="18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vMerge="1">
                  <a:txBody>
                    <a:bodyPr/>
                    <a:lstStyle/>
                    <a:p>
                      <a:endParaRPr lang="en-US"/>
                    </a:p>
                  </a:txBody>
                  <a:tcPr>
                    <a:lnL w="12700" cap="flat" cmpd="sng" algn="ctr">
                      <a:solidFill>
                        <a:schemeClr val="tx1"/>
                      </a:solidFill>
                      <a:prstDash val="solid"/>
                      <a:round/>
                      <a:headEnd type="none" w="med" len="med"/>
                      <a:tailEnd type="none" w="med" len="med"/>
                    </a:lnL>
                  </a:tcPr>
                </a:tc>
                <a:tc hMerge="1"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20000"/>
                        <a:lumOff val="80000"/>
                      </a:schemeClr>
                    </a:solidFill>
                  </a:tcPr>
                </a:tc>
                <a:tc hMerge="1" vMerge="1">
                  <a:txBody>
                    <a:bodyPr/>
                    <a:lstStyle/>
                    <a:p>
                      <a:endParaRPr lang="en-US"/>
                    </a:p>
                  </a:txBody>
                  <a:tcPr>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1771849589"/>
                  </a:ext>
                </a:extLst>
              </a:tr>
              <a:tr h="0">
                <a:tc gridSpan="2" vMerge="1">
                  <a:txBody>
                    <a:bodyPr/>
                    <a:lstStyle/>
                    <a:p>
                      <a:endParaRPr lang="en-US"/>
                    </a:p>
                  </a:txBody>
                  <a:tcPr/>
                </a:tc>
                <a:tc hMerge="1" vMerge="1">
                  <a:txBody>
                    <a:bodyPr/>
                    <a:lstStyle/>
                    <a:p>
                      <a:endParaRPr lang="en-US"/>
                    </a:p>
                  </a:txBody>
                  <a:tcPr/>
                </a:tc>
                <a:tc vMerge="1">
                  <a:txBody>
                    <a:bodyPr/>
                    <a:lstStyle/>
                    <a:p>
                      <a:endParaRPr lang="en-US"/>
                    </a:p>
                  </a:txBody>
                  <a:tcPr/>
                </a:tc>
                <a:tc gridSpan="2"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vMerge="1">
                  <a:txBody>
                    <a:bodyPr/>
                    <a:lstStyle/>
                    <a:p>
                      <a:endParaRPr lang="en-US"/>
                    </a:p>
                  </a:txBody>
                  <a:tcPr>
                    <a:lnL w="12700" cap="flat" cmpd="sng" algn="ctr">
                      <a:solidFill>
                        <a:schemeClr val="tx1"/>
                      </a:solidFill>
                      <a:prstDash val="solid"/>
                      <a:round/>
                      <a:headEnd type="none" w="med" len="med"/>
                      <a:tailEnd type="none" w="med" len="med"/>
                    </a:lnL>
                  </a:tcPr>
                </a:tc>
                <a:tc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Liabilities</a:t>
                      </a:r>
                    </a:p>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Equity</a:t>
                      </a:r>
                    </a:p>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3332919631"/>
                  </a:ext>
                </a:extLst>
              </a:tr>
              <a:tr h="0">
                <a:tc>
                  <a:txBody>
                    <a:bodyPr/>
                    <a:lstStyle/>
                    <a:p>
                      <a:pPr marL="0" marR="0" algn="ctr">
                        <a:lnSpc>
                          <a:spcPct val="100000"/>
                        </a:lnSpc>
                        <a:spcBef>
                          <a:spcPts val="0"/>
                        </a:spcBef>
                        <a:spcAft>
                          <a:spcPts val="0"/>
                        </a:spcAft>
                      </a:pPr>
                      <a:endParaRPr lang="en-US" sz="16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endParaRPr lang="en-US" sz="1100" b="1"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endParaRPr lang="en-US" sz="1100" b="1"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Debit</a:t>
                      </a:r>
                    </a:p>
                  </a:txBody>
                  <a:tcPr marL="68580" marR="68580" marT="0" marB="0" anchor="b">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1642231011"/>
                  </a:ext>
                </a:extLst>
              </a:tr>
              <a:tr h="0">
                <a:tc>
                  <a:txBody>
                    <a:bodyPr/>
                    <a:lstStyle/>
                    <a:p>
                      <a:pPr marL="0" marR="0" algn="ctr">
                        <a:lnSpc>
                          <a:spcPct val="100000"/>
                        </a:lnSpc>
                        <a:spcBef>
                          <a:spcPts val="0"/>
                        </a:spcBef>
                        <a:spcAft>
                          <a:spcPts val="0"/>
                        </a:spcAft>
                      </a:pPr>
                      <a:endParaRPr lang="en-US" sz="1600" b="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r>
                        <a:rPr lang="en-US" sz="1100" b="0" dirty="0">
                          <a:solidFill>
                            <a:schemeClr val="tx1"/>
                          </a:solidFill>
                          <a:effectLst/>
                          <a:latin typeface="+mn-lt"/>
                          <a:ea typeface="Tahoma" panose="020B0604030504040204" pitchFamily="34" charset="0"/>
                          <a:cs typeface="Tahoma" panose="020B0604030504040204" pitchFamily="34" charset="0"/>
                        </a:rPr>
                        <a:t>- 26,000</a:t>
                      </a:r>
                    </a:p>
                  </a:txBody>
                  <a:tcPr marL="68580" marR="68580" marT="0" marB="0" anchor="b">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endParaRPr lang="en-US" sz="1100" b="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r>
                        <a:rPr lang="en-US" sz="1100" b="0" dirty="0">
                          <a:solidFill>
                            <a:schemeClr val="tx1"/>
                          </a:solidFill>
                          <a:effectLst/>
                          <a:latin typeface="+mn-lt"/>
                          <a:ea typeface="Tahoma" panose="020B0604030504040204" pitchFamily="34" charset="0"/>
                          <a:cs typeface="Tahoma" panose="020B0604030504040204" pitchFamily="34" charset="0"/>
                        </a:rPr>
                        <a:t>+ 26,000</a:t>
                      </a:r>
                    </a:p>
                  </a:txBody>
                  <a:tcPr marL="68580" marR="68580" marT="0" marB="0" anchor="b">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3597092188"/>
                  </a:ext>
                </a:extLst>
              </a:tr>
            </a:tbl>
          </a:graphicData>
        </a:graphic>
      </p:graphicFrame>
    </p:spTree>
    <p:extLst>
      <p:ext uri="{BB962C8B-B14F-4D97-AF65-F5344CB8AC3E}">
        <p14:creationId xmlns:p14="http://schemas.microsoft.com/office/powerpoint/2010/main" val="382485372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dirty="0">
                <a:ea typeface="Tahoma" panose="020B0604030504040204" pitchFamily="34" charset="0"/>
                <a:cs typeface="Tahoma" panose="020B0604030504040204" pitchFamily="34" charset="0"/>
              </a:rPr>
              <a:t>Event 6</a:t>
            </a:r>
          </a:p>
        </p:txBody>
      </p:sp>
      <p:sp>
        <p:nvSpPr>
          <p:cNvPr id="2" name="Content Placeholder 1"/>
          <p:cNvSpPr>
            <a:spLocks noGrp="1"/>
          </p:cNvSpPr>
          <p:nvPr>
            <p:ph idx="1"/>
          </p:nvPr>
        </p:nvSpPr>
        <p:spPr>
          <a:xfrm>
            <a:off x="457200" y="990600"/>
            <a:ext cx="8229600" cy="4876799"/>
          </a:xfrm>
        </p:spPr>
        <p:txBody>
          <a:bodyPr/>
          <a:lstStyle/>
          <a:p>
            <a:r>
              <a:rPr lang="en-US" sz="2000" dirty="0"/>
              <a:t>Paid $1,200 cash for a one-year insurance policy with coverage starting August 1, Year 2. </a:t>
            </a:r>
            <a:endParaRPr lang="en-US" sz="2000" dirty="0" smtClean="0"/>
          </a:p>
          <a:p>
            <a:r>
              <a:rPr lang="en-US" sz="2000" dirty="0" smtClean="0">
                <a:ea typeface="Tahoma" panose="020B0604030504040204" pitchFamily="34" charset="0"/>
                <a:cs typeface="Tahoma" panose="020B0604030504040204" pitchFamily="34" charset="0"/>
              </a:rPr>
              <a:t>This </a:t>
            </a:r>
            <a:r>
              <a:rPr lang="en-US" sz="2000" b="1" dirty="0">
                <a:solidFill>
                  <a:srgbClr val="C00000"/>
                </a:solidFill>
                <a:ea typeface="Tahoma" panose="020B0604030504040204" pitchFamily="34" charset="0"/>
                <a:cs typeface="Tahoma" panose="020B0604030504040204" pitchFamily="34" charset="0"/>
              </a:rPr>
              <a:t>a</a:t>
            </a:r>
            <a:r>
              <a:rPr lang="en-US" sz="2000" b="1" dirty="0" smtClean="0">
                <a:solidFill>
                  <a:srgbClr val="C00000"/>
                </a:solidFill>
                <a:ea typeface="Tahoma" panose="020B0604030504040204" pitchFamily="34" charset="0"/>
                <a:cs typeface="Tahoma" panose="020B0604030504040204" pitchFamily="34" charset="0"/>
              </a:rPr>
              <a:t>sset </a:t>
            </a:r>
            <a:r>
              <a:rPr lang="en-US" sz="2000" b="1" dirty="0">
                <a:solidFill>
                  <a:srgbClr val="C00000"/>
                </a:solidFill>
                <a:ea typeface="Tahoma" panose="020B0604030504040204" pitchFamily="34" charset="0"/>
                <a:cs typeface="Tahoma" panose="020B0604030504040204" pitchFamily="34" charset="0"/>
              </a:rPr>
              <a:t>e</a:t>
            </a:r>
            <a:r>
              <a:rPr lang="en-US" sz="2000" b="1" dirty="0" smtClean="0">
                <a:solidFill>
                  <a:srgbClr val="C00000"/>
                </a:solidFill>
                <a:ea typeface="Tahoma" panose="020B0604030504040204" pitchFamily="34" charset="0"/>
                <a:cs typeface="Tahoma" panose="020B0604030504040204" pitchFamily="34" charset="0"/>
              </a:rPr>
              <a:t>xchange transaction</a:t>
            </a:r>
            <a:r>
              <a:rPr lang="en-US" sz="2000" dirty="0">
                <a:ea typeface="Tahoma" panose="020B0604030504040204" pitchFamily="34" charset="0"/>
                <a:cs typeface="Tahoma" panose="020B0604030504040204" pitchFamily="34" charset="0"/>
              </a:rPr>
              <a:t>: (1) </a:t>
            </a:r>
            <a:r>
              <a:rPr lang="en-US" sz="2000" dirty="0" smtClean="0">
                <a:ea typeface="Tahoma" panose="020B0604030504040204" pitchFamily="34" charset="0"/>
                <a:cs typeface="Tahoma" panose="020B0604030504040204" pitchFamily="34" charset="0"/>
              </a:rPr>
              <a:t>increases </a:t>
            </a:r>
            <a:r>
              <a:rPr lang="en-US" sz="2000" dirty="0">
                <a:ea typeface="Tahoma" panose="020B0604030504040204" pitchFamily="34" charset="0"/>
                <a:cs typeface="Tahoma" panose="020B0604030504040204" pitchFamily="34" charset="0"/>
              </a:rPr>
              <a:t>assets (Prepaid Insurance) and (2) decreases assets (Cash).</a:t>
            </a:r>
          </a:p>
          <a:p>
            <a:endParaRPr lang="en-US" dirty="0"/>
          </a:p>
        </p:txBody>
      </p:sp>
      <p:sp>
        <p:nvSpPr>
          <p:cNvPr id="4" name="Text Placeholder 3"/>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29698" name="Slide Number Placeholder 2"/>
          <p:cNvSpPr>
            <a:spLocks noGrp="1"/>
          </p:cNvSpPr>
          <p:nvPr>
            <p:ph type="sldNum" sz="quarter" idx="11"/>
          </p:nvPr>
        </p:nvSpPr>
        <p:spPr>
          <a:noFill/>
        </p:spPr>
        <p:txBody>
          <a:bodyPr/>
          <a:lstStyle/>
          <a:p>
            <a:r>
              <a:rPr lang="en-US" dirty="0">
                <a:solidFill>
                  <a:schemeClr val="bg1"/>
                </a:solidFill>
                <a:cs typeface="Arial" charset="0"/>
              </a:rPr>
              <a:t>3-</a:t>
            </a:r>
            <a:fld id="{82B374C3-708B-4D3F-AFA8-27DFAF476F6B}" type="slidenum">
              <a:rPr lang="en-US" smtClean="0">
                <a:solidFill>
                  <a:schemeClr val="bg1"/>
                </a:solidFill>
                <a:cs typeface="Arial" charset="0"/>
              </a:rPr>
              <a:pPr/>
              <a:t>11</a:t>
            </a:fld>
            <a:endParaRPr lang="en-US" dirty="0">
              <a:solidFill>
                <a:schemeClr val="bg1"/>
              </a:solidFill>
              <a:cs typeface="Arial" charset="0"/>
            </a:endParaRPr>
          </a:p>
        </p:txBody>
      </p:sp>
      <p:graphicFrame>
        <p:nvGraphicFramePr>
          <p:cNvPr id="8" name="Table 7">
            <a:extLst>
              <a:ext uri="{FF2B5EF4-FFF2-40B4-BE49-F238E27FC236}">
                <a16:creationId xmlns="" xmlns:a16="http://schemas.microsoft.com/office/drawing/2014/main" id="{6C4041CD-5AB1-4616-BAD6-7C5BA66E0F11}"/>
              </a:ext>
            </a:extLst>
          </p:cNvPr>
          <p:cNvGraphicFramePr>
            <a:graphicFrameLocks noGrp="1"/>
          </p:cNvGraphicFramePr>
          <p:nvPr>
            <p:extLst>
              <p:ext uri="{D42A27DB-BD31-4B8C-83A1-F6EECF244321}">
                <p14:modId xmlns:p14="http://schemas.microsoft.com/office/powerpoint/2010/main" val="658645663"/>
              </p:ext>
            </p:extLst>
          </p:nvPr>
        </p:nvGraphicFramePr>
        <p:xfrm>
          <a:off x="190500" y="4572000"/>
          <a:ext cx="8763002" cy="1614373"/>
        </p:xfrm>
        <a:graphic>
          <a:graphicData uri="http://schemas.openxmlformats.org/drawingml/2006/table">
            <a:tbl>
              <a:tblPr firstRow="1" firstCol="1" bandRow="1">
                <a:tableStyleId>{5C22544A-7EE6-4342-B048-85BDC9FD1C3A}</a:tableStyleId>
              </a:tblPr>
              <a:tblGrid>
                <a:gridCol w="876300">
                  <a:extLst>
                    <a:ext uri="{9D8B030D-6E8A-4147-A177-3AD203B41FA5}">
                      <a16:colId xmlns="" xmlns:a16="http://schemas.microsoft.com/office/drawing/2014/main" val="3913807529"/>
                    </a:ext>
                  </a:extLst>
                </a:gridCol>
                <a:gridCol w="175260">
                  <a:extLst>
                    <a:ext uri="{9D8B030D-6E8A-4147-A177-3AD203B41FA5}">
                      <a16:colId xmlns="" xmlns:a16="http://schemas.microsoft.com/office/drawing/2014/main" val="39320617"/>
                    </a:ext>
                  </a:extLst>
                </a:gridCol>
                <a:gridCol w="788670">
                  <a:extLst>
                    <a:ext uri="{9D8B030D-6E8A-4147-A177-3AD203B41FA5}">
                      <a16:colId xmlns="" xmlns:a16="http://schemas.microsoft.com/office/drawing/2014/main" val="3479668563"/>
                    </a:ext>
                  </a:extLst>
                </a:gridCol>
                <a:gridCol w="175260">
                  <a:extLst>
                    <a:ext uri="{9D8B030D-6E8A-4147-A177-3AD203B41FA5}">
                      <a16:colId xmlns="" xmlns:a16="http://schemas.microsoft.com/office/drawing/2014/main" val="1956593411"/>
                    </a:ext>
                  </a:extLst>
                </a:gridCol>
                <a:gridCol w="932066">
                  <a:extLst>
                    <a:ext uri="{9D8B030D-6E8A-4147-A177-3AD203B41FA5}">
                      <a16:colId xmlns="" xmlns:a16="http://schemas.microsoft.com/office/drawing/2014/main" val="2627168617"/>
                    </a:ext>
                  </a:extLst>
                </a:gridCol>
                <a:gridCol w="159327">
                  <a:extLst>
                    <a:ext uri="{9D8B030D-6E8A-4147-A177-3AD203B41FA5}">
                      <a16:colId xmlns="" xmlns:a16="http://schemas.microsoft.com/office/drawing/2014/main" val="3736021937"/>
                    </a:ext>
                  </a:extLst>
                </a:gridCol>
                <a:gridCol w="748839">
                  <a:extLst>
                    <a:ext uri="{9D8B030D-6E8A-4147-A177-3AD203B41FA5}">
                      <a16:colId xmlns="" xmlns:a16="http://schemas.microsoft.com/office/drawing/2014/main" val="2608645173"/>
                    </a:ext>
                  </a:extLst>
                </a:gridCol>
                <a:gridCol w="175260">
                  <a:extLst>
                    <a:ext uri="{9D8B030D-6E8A-4147-A177-3AD203B41FA5}">
                      <a16:colId xmlns="" xmlns:a16="http://schemas.microsoft.com/office/drawing/2014/main" val="2483256478"/>
                    </a:ext>
                  </a:extLst>
                </a:gridCol>
                <a:gridCol w="788670">
                  <a:extLst>
                    <a:ext uri="{9D8B030D-6E8A-4147-A177-3AD203B41FA5}">
                      <a16:colId xmlns="" xmlns:a16="http://schemas.microsoft.com/office/drawing/2014/main" val="329874204"/>
                    </a:ext>
                  </a:extLst>
                </a:gridCol>
                <a:gridCol w="175260">
                  <a:extLst>
                    <a:ext uri="{9D8B030D-6E8A-4147-A177-3AD203B41FA5}">
                      <a16:colId xmlns="" xmlns:a16="http://schemas.microsoft.com/office/drawing/2014/main" val="1025863412"/>
                    </a:ext>
                  </a:extLst>
                </a:gridCol>
                <a:gridCol w="788670">
                  <a:extLst>
                    <a:ext uri="{9D8B030D-6E8A-4147-A177-3AD203B41FA5}">
                      <a16:colId xmlns="" xmlns:a16="http://schemas.microsoft.com/office/drawing/2014/main" val="3780375130"/>
                    </a:ext>
                  </a:extLst>
                </a:gridCol>
                <a:gridCol w="175260">
                  <a:extLst>
                    <a:ext uri="{9D8B030D-6E8A-4147-A177-3AD203B41FA5}">
                      <a16:colId xmlns="" xmlns:a16="http://schemas.microsoft.com/office/drawing/2014/main" val="462563503"/>
                    </a:ext>
                  </a:extLst>
                </a:gridCol>
                <a:gridCol w="728712">
                  <a:extLst>
                    <a:ext uri="{9D8B030D-6E8A-4147-A177-3AD203B41FA5}">
                      <a16:colId xmlns="" xmlns:a16="http://schemas.microsoft.com/office/drawing/2014/main" val="2352692132"/>
                    </a:ext>
                  </a:extLst>
                </a:gridCol>
                <a:gridCol w="153737">
                  <a:extLst>
                    <a:ext uri="{9D8B030D-6E8A-4147-A177-3AD203B41FA5}">
                      <a16:colId xmlns="" xmlns:a16="http://schemas.microsoft.com/office/drawing/2014/main" val="4255242583"/>
                    </a:ext>
                  </a:extLst>
                </a:gridCol>
                <a:gridCol w="691816">
                  <a:extLst>
                    <a:ext uri="{9D8B030D-6E8A-4147-A177-3AD203B41FA5}">
                      <a16:colId xmlns="" xmlns:a16="http://schemas.microsoft.com/office/drawing/2014/main" val="2308276965"/>
                    </a:ext>
                  </a:extLst>
                </a:gridCol>
                <a:gridCol w="230605">
                  <a:extLst>
                    <a:ext uri="{9D8B030D-6E8A-4147-A177-3AD203B41FA5}">
                      <a16:colId xmlns="" xmlns:a16="http://schemas.microsoft.com/office/drawing/2014/main" val="1966905031"/>
                    </a:ext>
                  </a:extLst>
                </a:gridCol>
                <a:gridCol w="746512">
                  <a:extLst>
                    <a:ext uri="{9D8B030D-6E8A-4147-A177-3AD203B41FA5}">
                      <a16:colId xmlns="" xmlns:a16="http://schemas.microsoft.com/office/drawing/2014/main" val="2990350691"/>
                    </a:ext>
                  </a:extLst>
                </a:gridCol>
                <a:gridCol w="252778">
                  <a:extLst>
                    <a:ext uri="{9D8B030D-6E8A-4147-A177-3AD203B41FA5}">
                      <a16:colId xmlns="" xmlns:a16="http://schemas.microsoft.com/office/drawing/2014/main" val="2041270742"/>
                    </a:ext>
                  </a:extLst>
                </a:gridCol>
              </a:tblGrid>
              <a:tr h="352448">
                <a:tc gridSpan="3">
                  <a:txBody>
                    <a:bodyPr/>
                    <a:lstStyle/>
                    <a:p>
                      <a:pPr marL="0" marR="0" algn="ctr">
                        <a:lnSpc>
                          <a:spcPct val="107000"/>
                        </a:lnSpc>
                        <a:spcBef>
                          <a:spcPts val="0"/>
                        </a:spcBef>
                        <a:spcAft>
                          <a:spcPts val="0"/>
                        </a:spcAft>
                      </a:pPr>
                      <a:r>
                        <a:rPr lang="en-US" sz="1100" b="1" dirty="0">
                          <a:solidFill>
                            <a:schemeClr val="tx1"/>
                          </a:solidFill>
                          <a:effectLst/>
                          <a:latin typeface="+mn-lt"/>
                        </a:rPr>
                        <a:t>Assets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Liab.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100" b="1" dirty="0">
                          <a:solidFill>
                            <a:schemeClr val="tx1"/>
                          </a:solidFill>
                          <a:effectLst/>
                          <a:latin typeface="+mn-lt"/>
                        </a:rPr>
                        <a:t> Stockholders' Equity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2969284528"/>
                  </a:ext>
                </a:extLst>
              </a:tr>
              <a:tr h="421215">
                <a:tc>
                  <a:txBody>
                    <a:bodyPr/>
                    <a:lstStyle/>
                    <a:p>
                      <a:pPr marL="0" marR="0" algn="ctr">
                        <a:lnSpc>
                          <a:spcPct val="107000"/>
                        </a:lnSpc>
                        <a:spcBef>
                          <a:spcPts val="0"/>
                        </a:spcBef>
                        <a:spcAft>
                          <a:spcPts val="0"/>
                        </a:spcAft>
                      </a:pPr>
                      <a:r>
                        <a:rPr lang="en-US" sz="1100" b="1" dirty="0">
                          <a:solidFill>
                            <a:schemeClr val="tx1"/>
                          </a:solidFill>
                          <a:effectLst/>
                          <a:latin typeface="+mn-lt"/>
                        </a:rPr>
                        <a:t> Cash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Prepd.</a:t>
                      </a:r>
                    </a:p>
                    <a:p>
                      <a:pPr marL="0" marR="0" algn="ctr">
                        <a:lnSpc>
                          <a:spcPct val="107000"/>
                        </a:lnSpc>
                        <a:spcBef>
                          <a:spcPts val="0"/>
                        </a:spcBef>
                        <a:spcAft>
                          <a:spcPts val="0"/>
                        </a:spcAft>
                      </a:pPr>
                      <a:r>
                        <a:rPr lang="en-US" sz="1100" b="1" dirty="0">
                          <a:solidFill>
                            <a:schemeClr val="tx1"/>
                          </a:solidFill>
                          <a:effectLst/>
                          <a:latin typeface="+mn-lt"/>
                          <a:ea typeface="Calibri" panose="020F0502020204030204" pitchFamily="34" charset="0"/>
                          <a:cs typeface="Times New Roman" panose="02020603050405020304" pitchFamily="18" charset="0"/>
                        </a:rPr>
                        <a:t>Insurance</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Unearned Revenue</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Common Stock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Calibri" panose="020F0502020204030204" pitchFamily="34" charset="0"/>
                          <a:cs typeface="Times New Roman" panose="02020603050405020304" pitchFamily="18" charset="0"/>
                        </a:rPr>
                        <a:t>Retained Earnings</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Revenue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r>
                        <a:rPr lang="en-US" sz="1100" b="1" dirty="0" smtClean="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Expenses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Net Income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rPr>
                        <a:t> Cash Flow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124671296"/>
                  </a:ext>
                </a:extLst>
              </a:tr>
              <a:tr h="205222">
                <a:tc>
                  <a:txBody>
                    <a:bodyPr/>
                    <a:lstStyle/>
                    <a:p>
                      <a:pPr marL="0" marR="0" algn="ctr">
                        <a:lnSpc>
                          <a:spcPct val="107000"/>
                        </a:lnSpc>
                        <a:spcBef>
                          <a:spcPts val="0"/>
                        </a:spcBef>
                        <a:spcAft>
                          <a:spcPts val="0"/>
                        </a:spcAft>
                      </a:pPr>
                      <a:r>
                        <a:rPr lang="en-US" sz="1100" b="0" dirty="0">
                          <a:solidFill>
                            <a:schemeClr val="tx1"/>
                          </a:solidFill>
                          <a:effectLst/>
                          <a:latin typeface="+mn-lt"/>
                        </a:rPr>
                        <a:t>(1,200)</a:t>
                      </a:r>
                      <a:endParaRPr lang="en-US" sz="1100" b="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1,200</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Calibri" panose="020F0502020204030204" pitchFamily="34" charset="0"/>
                          <a:cs typeface="Times New Roman" panose="02020603050405020304" pitchFamily="18" charset="0"/>
                        </a:rPr>
                        <a:t>n/a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Calibri" panose="020F0502020204030204" pitchFamily="34" charset="0"/>
                          <a:cs typeface="Times New Roman" panose="02020603050405020304" pitchFamily="18" charset="0"/>
                        </a:rPr>
                        <a:t>n/a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a:t>
                      </a:r>
                      <a:r>
                        <a:rPr lang="en-US" sz="1100" dirty="0" smtClean="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n/a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r">
                        <a:lnSpc>
                          <a:spcPct val="107000"/>
                        </a:lnSpc>
                        <a:spcBef>
                          <a:spcPts val="0"/>
                        </a:spcBef>
                        <a:spcAft>
                          <a:spcPts val="0"/>
                        </a:spcAft>
                      </a:pPr>
                      <a:r>
                        <a:rPr lang="en-US" sz="1100" dirty="0">
                          <a:solidFill>
                            <a:schemeClr val="tx1"/>
                          </a:solidFill>
                          <a:effectLst/>
                          <a:latin typeface="+mn-lt"/>
                          <a:ea typeface="Calibri" panose="020F0502020204030204" pitchFamily="34" charset="0"/>
                          <a:cs typeface="Times New Roman" panose="02020603050405020304" pitchFamily="18" charset="0"/>
                        </a:rPr>
                        <a:t>(1,200)</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Calibri" panose="020F0502020204030204" pitchFamily="34" charset="0"/>
                          <a:cs typeface="Times New Roman" panose="02020603050405020304" pitchFamily="18" charset="0"/>
                        </a:rPr>
                        <a:t>OA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2091388674"/>
                  </a:ext>
                </a:extLst>
              </a:tr>
            </a:tbl>
          </a:graphicData>
        </a:graphic>
      </p:graphicFrame>
      <p:graphicFrame>
        <p:nvGraphicFramePr>
          <p:cNvPr id="7" name="Table 6">
            <a:extLst>
              <a:ext uri="{FF2B5EF4-FFF2-40B4-BE49-F238E27FC236}">
                <a16:creationId xmlns="" xmlns:a16="http://schemas.microsoft.com/office/drawing/2014/main" id="{F42988F1-814C-4475-8C48-B72772C8AC6E}"/>
              </a:ext>
            </a:extLst>
          </p:cNvPr>
          <p:cNvGraphicFramePr>
            <a:graphicFrameLocks noGrp="1"/>
          </p:cNvGraphicFramePr>
          <p:nvPr>
            <p:extLst>
              <p:ext uri="{D42A27DB-BD31-4B8C-83A1-F6EECF244321}">
                <p14:modId xmlns:p14="http://schemas.microsoft.com/office/powerpoint/2010/main" val="775438977"/>
              </p:ext>
            </p:extLst>
          </p:nvPr>
        </p:nvGraphicFramePr>
        <p:xfrm>
          <a:off x="190499" y="2514600"/>
          <a:ext cx="8763002" cy="1924301"/>
        </p:xfrm>
        <a:graphic>
          <a:graphicData uri="http://schemas.openxmlformats.org/drawingml/2006/table">
            <a:tbl>
              <a:tblPr firstRow="1" firstCol="1" bandRow="1">
                <a:tableStyleId>{5C22544A-7EE6-4342-B048-85BDC9FD1C3A}</a:tableStyleId>
              </a:tblPr>
              <a:tblGrid>
                <a:gridCol w="989802">
                  <a:extLst>
                    <a:ext uri="{9D8B030D-6E8A-4147-A177-3AD203B41FA5}">
                      <a16:colId xmlns="" xmlns:a16="http://schemas.microsoft.com/office/drawing/2014/main" val="2350332416"/>
                    </a:ext>
                  </a:extLst>
                </a:gridCol>
                <a:gridCol w="989802">
                  <a:extLst>
                    <a:ext uri="{9D8B030D-6E8A-4147-A177-3AD203B41FA5}">
                      <a16:colId xmlns="" xmlns:a16="http://schemas.microsoft.com/office/drawing/2014/main" val="18325442"/>
                    </a:ext>
                  </a:extLst>
                </a:gridCol>
                <a:gridCol w="411575">
                  <a:extLst>
                    <a:ext uri="{9D8B030D-6E8A-4147-A177-3AD203B41FA5}">
                      <a16:colId xmlns="" xmlns:a16="http://schemas.microsoft.com/office/drawing/2014/main" val="891048235"/>
                    </a:ext>
                  </a:extLst>
                </a:gridCol>
                <a:gridCol w="1146180">
                  <a:extLst>
                    <a:ext uri="{9D8B030D-6E8A-4147-A177-3AD203B41FA5}">
                      <a16:colId xmlns="" xmlns:a16="http://schemas.microsoft.com/office/drawing/2014/main" val="4038268786"/>
                    </a:ext>
                  </a:extLst>
                </a:gridCol>
                <a:gridCol w="964734">
                  <a:extLst>
                    <a:ext uri="{9D8B030D-6E8A-4147-A177-3AD203B41FA5}">
                      <a16:colId xmlns="" xmlns:a16="http://schemas.microsoft.com/office/drawing/2014/main" val="2246321599"/>
                    </a:ext>
                  </a:extLst>
                </a:gridCol>
                <a:gridCol w="241183">
                  <a:extLst>
                    <a:ext uri="{9D8B030D-6E8A-4147-A177-3AD203B41FA5}">
                      <a16:colId xmlns="" xmlns:a16="http://schemas.microsoft.com/office/drawing/2014/main" val="695920123"/>
                    </a:ext>
                  </a:extLst>
                </a:gridCol>
                <a:gridCol w="964734">
                  <a:extLst>
                    <a:ext uri="{9D8B030D-6E8A-4147-A177-3AD203B41FA5}">
                      <a16:colId xmlns="" xmlns:a16="http://schemas.microsoft.com/office/drawing/2014/main" val="118549055"/>
                    </a:ext>
                  </a:extLst>
                </a:gridCol>
                <a:gridCol w="803945">
                  <a:extLst>
                    <a:ext uri="{9D8B030D-6E8A-4147-A177-3AD203B41FA5}">
                      <a16:colId xmlns="" xmlns:a16="http://schemas.microsoft.com/office/drawing/2014/main" val="1988682243"/>
                    </a:ext>
                  </a:extLst>
                </a:gridCol>
                <a:gridCol w="171508">
                  <a:extLst>
                    <a:ext uri="{9D8B030D-6E8A-4147-A177-3AD203B41FA5}">
                      <a16:colId xmlns="" xmlns:a16="http://schemas.microsoft.com/office/drawing/2014/main" val="2501135130"/>
                    </a:ext>
                  </a:extLst>
                </a:gridCol>
                <a:gridCol w="873620">
                  <a:extLst>
                    <a:ext uri="{9D8B030D-6E8A-4147-A177-3AD203B41FA5}">
                      <a16:colId xmlns="" xmlns:a16="http://schemas.microsoft.com/office/drawing/2014/main" val="322333968"/>
                    </a:ext>
                  </a:extLst>
                </a:gridCol>
                <a:gridCol w="1016182">
                  <a:extLst>
                    <a:ext uri="{9D8B030D-6E8A-4147-A177-3AD203B41FA5}">
                      <a16:colId xmlns="" xmlns:a16="http://schemas.microsoft.com/office/drawing/2014/main" val="3201792686"/>
                    </a:ext>
                  </a:extLst>
                </a:gridCol>
                <a:gridCol w="189737">
                  <a:extLst>
                    <a:ext uri="{9D8B030D-6E8A-4147-A177-3AD203B41FA5}">
                      <a16:colId xmlns="" xmlns:a16="http://schemas.microsoft.com/office/drawing/2014/main" val="1493837017"/>
                    </a:ext>
                  </a:extLst>
                </a:gridCol>
              </a:tblGrid>
              <a:tr h="123654">
                <a:tc rowSpan="2" gridSpan="5">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Assets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rowSpan="2" hMerge="1">
                  <a:txBody>
                    <a:bodyPr/>
                    <a:lstStyle/>
                    <a:p>
                      <a:endParaRPr lang="en-US"/>
                    </a:p>
                  </a:txBody>
                  <a:tcPr/>
                </a:tc>
                <a:tc rowSpan="2" hMerge="1">
                  <a:txBody>
                    <a:bodyPr/>
                    <a:lstStyle/>
                    <a:p>
                      <a:pPr marL="0" marR="0" algn="ctr">
                        <a:lnSpc>
                          <a:spcPct val="107000"/>
                        </a:lnSpc>
                        <a:spcBef>
                          <a:spcPts val="0"/>
                        </a:spcBef>
                        <a:spcAft>
                          <a:spcPts val="0"/>
                        </a:spcAft>
                      </a:pPr>
                      <a:endParaRPr lang="en-US" sz="16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hMerge="1">
                  <a:txBody>
                    <a:bodyPr/>
                    <a:lstStyle/>
                    <a:p>
                      <a:pPr marL="0" marR="0" algn="ctr">
                        <a:lnSpc>
                          <a:spcPct val="107000"/>
                        </a:lnSpc>
                        <a:spcBef>
                          <a:spcPts val="0"/>
                        </a:spcBef>
                        <a:spcAft>
                          <a:spcPts val="0"/>
                        </a:spcAft>
                      </a:pPr>
                      <a:endParaRPr lang="en-US" sz="16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rowSpan="2" hMerge="1">
                  <a:txBody>
                    <a:bodyPr/>
                    <a:lstStyle/>
                    <a:p>
                      <a:endParaRPr lang="en-US"/>
                    </a:p>
                  </a:txBody>
                  <a:tcPr/>
                </a:tc>
                <a:tc rowSpan="2">
                  <a:txBody>
                    <a:bodyPr/>
                    <a:lstStyle/>
                    <a:p>
                      <a:pPr marL="0" marR="0" algn="ctr">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gridSpan="5">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Claims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rowSpan="2" hMerge="1">
                  <a:txBody>
                    <a:bodyPr/>
                    <a:lstStyle/>
                    <a:p>
                      <a:endParaRPr lang="en-US"/>
                    </a:p>
                  </a:txBody>
                  <a:tcPr>
                    <a:lnL w="12700" cap="flat" cmpd="sng" algn="ctr">
                      <a:solidFill>
                        <a:schemeClr val="tx1"/>
                      </a:solidFill>
                      <a:prstDash val="solid"/>
                      <a:round/>
                      <a:headEnd type="none" w="med" len="med"/>
                      <a:tailEnd type="none" w="med" len="med"/>
                    </a:ln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marL="0" marR="0">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783404116"/>
                  </a:ext>
                </a:extLst>
              </a:tr>
              <a:tr h="209116">
                <a:tc gridSpan="5" vMerge="1">
                  <a:txBody>
                    <a:bodyPr/>
                    <a:lstStyle/>
                    <a:p>
                      <a:pPr marL="0" marR="0" algn="ctr">
                        <a:lnSpc>
                          <a:spcPct val="107000"/>
                        </a:lnSpc>
                        <a:spcBef>
                          <a:spcPts val="0"/>
                        </a:spcBef>
                        <a:spcAft>
                          <a:spcPts val="0"/>
                        </a:spcAft>
                      </a:pPr>
                      <a:r>
                        <a:rPr lang="en-US" sz="1600">
                          <a:solidFill>
                            <a:schemeClr val="tx1"/>
                          </a:solidFill>
                          <a:effectLst/>
                          <a:latin typeface="Tahoma" panose="020B0604030504040204" pitchFamily="34" charset="0"/>
                          <a:ea typeface="Tahoma" panose="020B0604030504040204" pitchFamily="34" charset="0"/>
                          <a:cs typeface="Tahoma" panose="020B0604030504040204" pitchFamily="34" charset="0"/>
                        </a:rPr>
                        <a:t>Cash</a:t>
                      </a:r>
                      <a:endParaRPr lang="en-US" sz="16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hMerge="1" vMerge="1">
                  <a:txBody>
                    <a:bodyPr/>
                    <a:lstStyle/>
                    <a:p>
                      <a:pPr marL="0" marR="0" algn="ctr">
                        <a:lnSpc>
                          <a:spcPct val="107000"/>
                        </a:lnSpc>
                        <a:spcBef>
                          <a:spcPts val="0"/>
                        </a:spcBef>
                        <a:spcAft>
                          <a:spcPts val="0"/>
                        </a:spcAft>
                      </a:pPr>
                      <a:endParaRPr lang="en-US" sz="16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hMerge="1" vMerge="1">
                  <a:txBody>
                    <a:bodyPr/>
                    <a:lstStyle/>
                    <a:p>
                      <a:pPr marL="0" marR="0" algn="ctr">
                        <a:lnSpc>
                          <a:spcPct val="107000"/>
                        </a:lnSpc>
                        <a:spcBef>
                          <a:spcPts val="0"/>
                        </a:spcBef>
                        <a:spcAft>
                          <a:spcPts val="0"/>
                        </a:spcAft>
                      </a:pPr>
                      <a:r>
                        <a:rPr lang="en-US" sz="1600">
                          <a:solidFill>
                            <a:schemeClr val="tx1"/>
                          </a:solidFill>
                          <a:effectLst/>
                          <a:latin typeface="Tahoma" panose="020B0604030504040204" pitchFamily="34" charset="0"/>
                          <a:ea typeface="Tahoma" panose="020B0604030504040204" pitchFamily="34" charset="0"/>
                          <a:cs typeface="Tahoma" panose="020B0604030504040204" pitchFamily="34" charset="0"/>
                        </a:rPr>
                        <a:t>+</a:t>
                      </a:r>
                      <a:endParaRPr lang="en-US" sz="16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pPr marL="0" marR="0" algn="ctr">
                        <a:lnSpc>
                          <a:spcPct val="107000"/>
                        </a:lnSpc>
                        <a:spcBef>
                          <a:spcPts val="0"/>
                        </a:spcBef>
                        <a:spcAft>
                          <a:spcPts val="0"/>
                        </a:spcAft>
                      </a:pPr>
                      <a:r>
                        <a:rPr lang="en-US" sz="16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Land</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hMerge="1" vMerge="1">
                  <a:txBody>
                    <a:bodyPr/>
                    <a:lstStyle/>
                    <a:p>
                      <a:endParaRPr lang="en-US"/>
                    </a:p>
                  </a:txBody>
                  <a:tcPr/>
                </a:tc>
                <a:tc vMerge="1">
                  <a:txBody>
                    <a:bodyPr/>
                    <a:lstStyle/>
                    <a:p>
                      <a:pPr marL="0" marR="0" algn="ctr">
                        <a:lnSpc>
                          <a:spcPct val="107000"/>
                        </a:lnSpc>
                        <a:spcBef>
                          <a:spcPts val="0"/>
                        </a:spcBef>
                        <a:spcAft>
                          <a:spcPts val="0"/>
                        </a:spcAft>
                      </a:pPr>
                      <a:r>
                        <a:rPr lang="en-US"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vMerge="1">
                  <a:txBody>
                    <a:bodyPr/>
                    <a:lstStyle/>
                    <a:p>
                      <a:pPr marL="0" marR="0" algn="ctr">
                        <a:lnSpc>
                          <a:spcPct val="107000"/>
                        </a:lnSpc>
                        <a:spcBef>
                          <a:spcPts val="0"/>
                        </a:spcBef>
                        <a:spcAft>
                          <a:spcPts val="0"/>
                        </a:spcAft>
                      </a:pPr>
                      <a:endParaRPr lang="en-US" sz="18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vMerge="1">
                  <a:txBody>
                    <a:bodyPr/>
                    <a:lstStyle/>
                    <a:p>
                      <a:endParaRPr lang="en-US"/>
                    </a:p>
                  </a:txBody>
                  <a:tcPr>
                    <a:lnL w="12700" cap="flat" cmpd="sng" algn="ctr">
                      <a:solidFill>
                        <a:schemeClr val="tx1"/>
                      </a:solidFill>
                      <a:prstDash val="solid"/>
                      <a:round/>
                      <a:headEnd type="none" w="med" len="med"/>
                      <a:tailEnd type="none" w="med" len="med"/>
                    </a:lnL>
                  </a:tcPr>
                </a:tc>
                <a:tc hMerge="1"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20000"/>
                        <a:lumOff val="80000"/>
                      </a:schemeClr>
                    </a:solidFill>
                  </a:tcPr>
                </a:tc>
                <a:tc hMerge="1" vMerge="1">
                  <a:txBody>
                    <a:bodyPr/>
                    <a:lstStyle/>
                    <a:p>
                      <a:endParaRPr lang="en-US"/>
                    </a:p>
                  </a:txBody>
                  <a:tcPr>
                    <a:lnL w="12700" cap="flat" cmpd="sng" algn="ctr">
                      <a:solidFill>
                        <a:schemeClr val="tx1"/>
                      </a:solidFill>
                      <a:prstDash val="solid"/>
                      <a:round/>
                      <a:headEnd type="none" w="med" len="med"/>
                      <a:tailEnd type="none" w="med" len="med"/>
                    </a:lnL>
                  </a:tcPr>
                </a:tc>
                <a:tc>
                  <a:txBody>
                    <a:bodyPr/>
                    <a:lstStyle/>
                    <a:p>
                      <a:pPr marL="0" marR="0">
                        <a:lnSpc>
                          <a:spcPct val="100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1771849589"/>
                  </a:ext>
                </a:extLst>
              </a:tr>
              <a:tr h="388626">
                <a:tc gridSpan="2">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Cash</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hMerge="1">
                  <a:txBody>
                    <a:bodyPr/>
                    <a:lstStyle/>
                    <a:p>
                      <a:endParaRPr lang="en-US"/>
                    </a:p>
                  </a:txBody>
                  <a:tcPr/>
                </a:tc>
                <a:tc>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Prepaid Insurance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hMerge="1">
                  <a:txBody>
                    <a:bodyPr/>
                    <a:lstStyle/>
                    <a:p>
                      <a:endParaRPr lang="en-US"/>
                    </a:p>
                  </a:txBody>
                  <a:tcPr/>
                </a:tc>
                <a:tc>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Liabilities</a:t>
                      </a:r>
                    </a:p>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Equity</a:t>
                      </a:r>
                    </a:p>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a:txBody>
                    <a:bodyPr/>
                    <a:lstStyle/>
                    <a:p>
                      <a:pPr marL="0" marR="0">
                        <a:lnSpc>
                          <a:spcPct val="107000"/>
                        </a:lnSpc>
                        <a:spcBef>
                          <a:spcPts val="0"/>
                        </a:spcBef>
                        <a:spcAft>
                          <a:spcPts val="0"/>
                        </a:spcAft>
                      </a:pPr>
                      <a:r>
                        <a:rPr lang="en-US"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2815956421"/>
                  </a:ext>
                </a:extLst>
              </a:tr>
              <a:tr h="363202">
                <a:tc>
                  <a:txBody>
                    <a:bodyPr/>
                    <a:lstStyle/>
                    <a:p>
                      <a:pPr marL="0" marR="0" algn="ctr">
                        <a:lnSpc>
                          <a:spcPct val="100000"/>
                        </a:lnSpc>
                        <a:spcBef>
                          <a:spcPts val="0"/>
                        </a:spcBef>
                        <a:spcAft>
                          <a:spcPts val="0"/>
                        </a:spcAft>
                      </a:pPr>
                      <a:endParaRPr lang="en-US" sz="16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endParaRPr lang="en-US" sz="1100" b="1"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endParaRPr lang="en-US" sz="1100" b="1"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Debit</a:t>
                      </a:r>
                    </a:p>
                  </a:txBody>
                  <a:tcPr marL="68580" marR="68580" marT="0" marB="0" anchor="b">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0000"/>
                        </a:lnSpc>
                        <a:spcBef>
                          <a:spcPts val="0"/>
                        </a:spcBef>
                        <a:spcAft>
                          <a:spcPts val="0"/>
                        </a:spcAft>
                      </a:pPr>
                      <a:r>
                        <a:rPr lang="en-US" sz="16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1642231011"/>
                  </a:ext>
                </a:extLst>
              </a:tr>
              <a:tr h="363202">
                <a:tc>
                  <a:txBody>
                    <a:bodyPr/>
                    <a:lstStyle/>
                    <a:p>
                      <a:pPr marL="0" marR="0" algn="ctr">
                        <a:lnSpc>
                          <a:spcPct val="100000"/>
                        </a:lnSpc>
                        <a:spcBef>
                          <a:spcPts val="0"/>
                        </a:spcBef>
                        <a:spcAft>
                          <a:spcPts val="0"/>
                        </a:spcAft>
                      </a:pPr>
                      <a:endParaRPr lang="en-US" sz="1600" b="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r>
                        <a:rPr lang="en-US" sz="1100" b="0" dirty="0">
                          <a:solidFill>
                            <a:schemeClr val="tx1"/>
                          </a:solidFill>
                          <a:effectLst/>
                          <a:latin typeface="+mn-lt"/>
                          <a:ea typeface="Tahoma" panose="020B0604030504040204" pitchFamily="34" charset="0"/>
                          <a:cs typeface="Tahoma" panose="020B0604030504040204" pitchFamily="34" charset="0"/>
                        </a:rPr>
                        <a:t>- 1,200</a:t>
                      </a:r>
                    </a:p>
                  </a:txBody>
                  <a:tcPr marL="68580" marR="68580" marT="0" marB="0" anchor="b">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endParaRPr lang="en-US" sz="1100" b="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r>
                        <a:rPr lang="en-US" sz="1100" b="0" dirty="0">
                          <a:solidFill>
                            <a:schemeClr val="tx1"/>
                          </a:solidFill>
                          <a:effectLst/>
                          <a:latin typeface="+mn-lt"/>
                          <a:ea typeface="Tahoma" panose="020B0604030504040204" pitchFamily="34" charset="0"/>
                          <a:cs typeface="Tahoma" panose="020B0604030504040204" pitchFamily="34" charset="0"/>
                        </a:rPr>
                        <a:t>+ 1,200</a:t>
                      </a:r>
                    </a:p>
                  </a:txBody>
                  <a:tcPr marL="68580" marR="68580" marT="0" marB="0" anchor="b">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0000"/>
                        </a:lnSpc>
                        <a:spcBef>
                          <a:spcPts val="0"/>
                        </a:spcBef>
                        <a:spcAft>
                          <a:spcPts val="0"/>
                        </a:spcAft>
                      </a:pPr>
                      <a:r>
                        <a:rPr lang="en-US"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3597092188"/>
                  </a:ext>
                </a:extLst>
              </a:tr>
            </a:tbl>
          </a:graphicData>
        </a:graphic>
      </p:graphicFrame>
    </p:spTree>
    <p:extLst>
      <p:ext uri="{BB962C8B-B14F-4D97-AF65-F5344CB8AC3E}">
        <p14:creationId xmlns:p14="http://schemas.microsoft.com/office/powerpoint/2010/main" val="370812796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dirty="0">
                <a:ea typeface="Tahoma" panose="020B0604030504040204" pitchFamily="34" charset="0"/>
                <a:cs typeface="Tahoma" panose="020B0604030504040204" pitchFamily="34" charset="0"/>
              </a:rPr>
              <a:t>Event 7</a:t>
            </a:r>
          </a:p>
        </p:txBody>
      </p:sp>
      <p:sp>
        <p:nvSpPr>
          <p:cNvPr id="2" name="Content Placeholder 1"/>
          <p:cNvSpPr>
            <a:spLocks noGrp="1"/>
          </p:cNvSpPr>
          <p:nvPr>
            <p:ph idx="1"/>
          </p:nvPr>
        </p:nvSpPr>
        <p:spPr/>
        <p:txBody>
          <a:bodyPr/>
          <a:lstStyle/>
          <a:p>
            <a:r>
              <a:rPr lang="en-US" sz="2200" dirty="0"/>
              <a:t>Collected $13,400 from accounts receivable. </a:t>
            </a:r>
            <a:endParaRPr lang="en-US" sz="2200" dirty="0" smtClean="0"/>
          </a:p>
          <a:p>
            <a:r>
              <a:rPr lang="en-US" sz="2200" dirty="0" smtClean="0">
                <a:ea typeface="Tahoma" panose="020B0604030504040204" pitchFamily="34" charset="0"/>
                <a:cs typeface="Tahoma" panose="020B0604030504040204" pitchFamily="34" charset="0"/>
              </a:rPr>
              <a:t>This </a:t>
            </a:r>
            <a:r>
              <a:rPr lang="en-US" sz="2200" b="1" dirty="0">
                <a:solidFill>
                  <a:srgbClr val="C00000"/>
                </a:solidFill>
                <a:ea typeface="Tahoma" panose="020B0604030504040204" pitchFamily="34" charset="0"/>
                <a:cs typeface="Tahoma" panose="020B0604030504040204" pitchFamily="34" charset="0"/>
              </a:rPr>
              <a:t>a</a:t>
            </a:r>
            <a:r>
              <a:rPr lang="en-US" sz="2200" b="1" dirty="0" smtClean="0">
                <a:solidFill>
                  <a:srgbClr val="C00000"/>
                </a:solidFill>
                <a:ea typeface="Tahoma" panose="020B0604030504040204" pitchFamily="34" charset="0"/>
                <a:cs typeface="Tahoma" panose="020B0604030504040204" pitchFamily="34" charset="0"/>
              </a:rPr>
              <a:t>sset </a:t>
            </a:r>
            <a:r>
              <a:rPr lang="en-US" sz="2200" b="1" dirty="0">
                <a:solidFill>
                  <a:srgbClr val="C00000"/>
                </a:solidFill>
                <a:ea typeface="Tahoma" panose="020B0604030504040204" pitchFamily="34" charset="0"/>
                <a:cs typeface="Tahoma" panose="020B0604030504040204" pitchFamily="34" charset="0"/>
              </a:rPr>
              <a:t>e</a:t>
            </a:r>
            <a:r>
              <a:rPr lang="en-US" sz="2200" b="1" dirty="0" smtClean="0">
                <a:solidFill>
                  <a:srgbClr val="C00000"/>
                </a:solidFill>
                <a:ea typeface="Tahoma" panose="020B0604030504040204" pitchFamily="34" charset="0"/>
                <a:cs typeface="Tahoma" panose="020B0604030504040204" pitchFamily="34" charset="0"/>
              </a:rPr>
              <a:t>xchange </a:t>
            </a:r>
            <a:r>
              <a:rPr lang="en-US" sz="2200" b="1" dirty="0">
                <a:solidFill>
                  <a:srgbClr val="C00000"/>
                </a:solidFill>
                <a:ea typeface="Tahoma" panose="020B0604030504040204" pitchFamily="34" charset="0"/>
                <a:cs typeface="Tahoma" panose="020B0604030504040204" pitchFamily="34" charset="0"/>
              </a:rPr>
              <a:t>t</a:t>
            </a:r>
            <a:r>
              <a:rPr lang="en-US" sz="2200" b="1" dirty="0" smtClean="0">
                <a:solidFill>
                  <a:srgbClr val="C00000"/>
                </a:solidFill>
                <a:ea typeface="Tahoma" panose="020B0604030504040204" pitchFamily="34" charset="0"/>
                <a:cs typeface="Tahoma" panose="020B0604030504040204" pitchFamily="34" charset="0"/>
              </a:rPr>
              <a:t>ransaction</a:t>
            </a:r>
            <a:r>
              <a:rPr lang="en-US" sz="2200" dirty="0">
                <a:ea typeface="Tahoma" panose="020B0604030504040204" pitchFamily="34" charset="0"/>
                <a:cs typeface="Tahoma" panose="020B0604030504040204" pitchFamily="34" charset="0"/>
              </a:rPr>
              <a:t>: (1) </a:t>
            </a:r>
            <a:r>
              <a:rPr lang="en-US" sz="2200" dirty="0" smtClean="0">
                <a:ea typeface="Tahoma" panose="020B0604030504040204" pitchFamily="34" charset="0"/>
                <a:cs typeface="Tahoma" panose="020B0604030504040204" pitchFamily="34" charset="0"/>
              </a:rPr>
              <a:t>increases </a:t>
            </a:r>
            <a:r>
              <a:rPr lang="en-US" sz="2200" dirty="0">
                <a:ea typeface="Tahoma" panose="020B0604030504040204" pitchFamily="34" charset="0"/>
                <a:cs typeface="Tahoma" panose="020B0604030504040204" pitchFamily="34" charset="0"/>
              </a:rPr>
              <a:t>assets (Cash) and (2) decreases assets (Accounts Receivable).</a:t>
            </a:r>
          </a:p>
          <a:p>
            <a:endParaRPr lang="en-US" dirty="0"/>
          </a:p>
        </p:txBody>
      </p:sp>
      <p:sp>
        <p:nvSpPr>
          <p:cNvPr id="4" name="Text Placeholder 3"/>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29698" name="Slide Number Placeholder 2"/>
          <p:cNvSpPr>
            <a:spLocks noGrp="1"/>
          </p:cNvSpPr>
          <p:nvPr>
            <p:ph type="sldNum" sz="quarter" idx="11"/>
          </p:nvPr>
        </p:nvSpPr>
        <p:spPr>
          <a:noFill/>
        </p:spPr>
        <p:txBody>
          <a:bodyPr/>
          <a:lstStyle/>
          <a:p>
            <a:r>
              <a:rPr lang="en-US" dirty="0">
                <a:solidFill>
                  <a:schemeClr val="bg1"/>
                </a:solidFill>
                <a:cs typeface="Arial" charset="0"/>
              </a:rPr>
              <a:t>3-</a:t>
            </a:r>
            <a:fld id="{82B374C3-708B-4D3F-AFA8-27DFAF476F6B}" type="slidenum">
              <a:rPr lang="en-US" smtClean="0">
                <a:solidFill>
                  <a:schemeClr val="bg1"/>
                </a:solidFill>
                <a:cs typeface="Arial" charset="0"/>
              </a:rPr>
              <a:pPr/>
              <a:t>12</a:t>
            </a:fld>
            <a:endParaRPr lang="en-US" dirty="0">
              <a:solidFill>
                <a:schemeClr val="bg1"/>
              </a:solidFill>
              <a:cs typeface="Arial" charset="0"/>
            </a:endParaRPr>
          </a:p>
        </p:txBody>
      </p:sp>
      <p:graphicFrame>
        <p:nvGraphicFramePr>
          <p:cNvPr id="8" name="Table 7">
            <a:extLst>
              <a:ext uri="{FF2B5EF4-FFF2-40B4-BE49-F238E27FC236}">
                <a16:creationId xmlns="" xmlns:a16="http://schemas.microsoft.com/office/drawing/2014/main" id="{6C4041CD-5AB1-4616-BAD6-7C5BA66E0F11}"/>
              </a:ext>
            </a:extLst>
          </p:cNvPr>
          <p:cNvGraphicFramePr>
            <a:graphicFrameLocks noGrp="1"/>
          </p:cNvGraphicFramePr>
          <p:nvPr>
            <p:extLst>
              <p:ext uri="{D42A27DB-BD31-4B8C-83A1-F6EECF244321}">
                <p14:modId xmlns:p14="http://schemas.microsoft.com/office/powerpoint/2010/main" val="1279317405"/>
              </p:ext>
            </p:extLst>
          </p:nvPr>
        </p:nvGraphicFramePr>
        <p:xfrm>
          <a:off x="152398" y="4495800"/>
          <a:ext cx="8839202" cy="1614373"/>
        </p:xfrm>
        <a:graphic>
          <a:graphicData uri="http://schemas.openxmlformats.org/drawingml/2006/table">
            <a:tbl>
              <a:tblPr firstRow="1" firstCol="1" bandRow="1">
                <a:tableStyleId>{5C22544A-7EE6-4342-B048-85BDC9FD1C3A}</a:tableStyleId>
              </a:tblPr>
              <a:tblGrid>
                <a:gridCol w="775368">
                  <a:extLst>
                    <a:ext uri="{9D8B030D-6E8A-4147-A177-3AD203B41FA5}">
                      <a16:colId xmlns="" xmlns:a16="http://schemas.microsoft.com/office/drawing/2014/main" val="3913807529"/>
                    </a:ext>
                  </a:extLst>
                </a:gridCol>
                <a:gridCol w="155074">
                  <a:extLst>
                    <a:ext uri="{9D8B030D-6E8A-4147-A177-3AD203B41FA5}">
                      <a16:colId xmlns="" xmlns:a16="http://schemas.microsoft.com/office/drawing/2014/main" val="39320617"/>
                    </a:ext>
                  </a:extLst>
                </a:gridCol>
                <a:gridCol w="925790">
                  <a:extLst>
                    <a:ext uri="{9D8B030D-6E8A-4147-A177-3AD203B41FA5}">
                      <a16:colId xmlns="" xmlns:a16="http://schemas.microsoft.com/office/drawing/2014/main" val="3479668563"/>
                    </a:ext>
                  </a:extLst>
                </a:gridCol>
                <a:gridCol w="176784">
                  <a:extLst>
                    <a:ext uri="{9D8B030D-6E8A-4147-A177-3AD203B41FA5}">
                      <a16:colId xmlns="" xmlns:a16="http://schemas.microsoft.com/office/drawing/2014/main" val="1956593411"/>
                    </a:ext>
                  </a:extLst>
                </a:gridCol>
                <a:gridCol w="940170">
                  <a:extLst>
                    <a:ext uri="{9D8B030D-6E8A-4147-A177-3AD203B41FA5}">
                      <a16:colId xmlns="" xmlns:a16="http://schemas.microsoft.com/office/drawing/2014/main" val="2627168617"/>
                    </a:ext>
                  </a:extLst>
                </a:gridCol>
                <a:gridCol w="160713">
                  <a:extLst>
                    <a:ext uri="{9D8B030D-6E8A-4147-A177-3AD203B41FA5}">
                      <a16:colId xmlns="" xmlns:a16="http://schemas.microsoft.com/office/drawing/2014/main" val="3736021937"/>
                    </a:ext>
                  </a:extLst>
                </a:gridCol>
                <a:gridCol w="755350">
                  <a:extLst>
                    <a:ext uri="{9D8B030D-6E8A-4147-A177-3AD203B41FA5}">
                      <a16:colId xmlns="" xmlns:a16="http://schemas.microsoft.com/office/drawing/2014/main" val="2608645173"/>
                    </a:ext>
                  </a:extLst>
                </a:gridCol>
                <a:gridCol w="176784">
                  <a:extLst>
                    <a:ext uri="{9D8B030D-6E8A-4147-A177-3AD203B41FA5}">
                      <a16:colId xmlns="" xmlns:a16="http://schemas.microsoft.com/office/drawing/2014/main" val="2483256478"/>
                    </a:ext>
                  </a:extLst>
                </a:gridCol>
                <a:gridCol w="795528">
                  <a:extLst>
                    <a:ext uri="{9D8B030D-6E8A-4147-A177-3AD203B41FA5}">
                      <a16:colId xmlns="" xmlns:a16="http://schemas.microsoft.com/office/drawing/2014/main" val="329874204"/>
                    </a:ext>
                  </a:extLst>
                </a:gridCol>
                <a:gridCol w="176784">
                  <a:extLst>
                    <a:ext uri="{9D8B030D-6E8A-4147-A177-3AD203B41FA5}">
                      <a16:colId xmlns="" xmlns:a16="http://schemas.microsoft.com/office/drawing/2014/main" val="1025863412"/>
                    </a:ext>
                  </a:extLst>
                </a:gridCol>
                <a:gridCol w="795528">
                  <a:extLst>
                    <a:ext uri="{9D8B030D-6E8A-4147-A177-3AD203B41FA5}">
                      <a16:colId xmlns="" xmlns:a16="http://schemas.microsoft.com/office/drawing/2014/main" val="3780375130"/>
                    </a:ext>
                  </a:extLst>
                </a:gridCol>
                <a:gridCol w="176784">
                  <a:extLst>
                    <a:ext uri="{9D8B030D-6E8A-4147-A177-3AD203B41FA5}">
                      <a16:colId xmlns="" xmlns:a16="http://schemas.microsoft.com/office/drawing/2014/main" val="462563503"/>
                    </a:ext>
                  </a:extLst>
                </a:gridCol>
                <a:gridCol w="735048">
                  <a:extLst>
                    <a:ext uri="{9D8B030D-6E8A-4147-A177-3AD203B41FA5}">
                      <a16:colId xmlns="" xmlns:a16="http://schemas.microsoft.com/office/drawing/2014/main" val="2352692132"/>
                    </a:ext>
                  </a:extLst>
                </a:gridCol>
                <a:gridCol w="155074">
                  <a:extLst>
                    <a:ext uri="{9D8B030D-6E8A-4147-A177-3AD203B41FA5}">
                      <a16:colId xmlns="" xmlns:a16="http://schemas.microsoft.com/office/drawing/2014/main" val="4255242583"/>
                    </a:ext>
                  </a:extLst>
                </a:gridCol>
                <a:gridCol w="697832">
                  <a:extLst>
                    <a:ext uri="{9D8B030D-6E8A-4147-A177-3AD203B41FA5}">
                      <a16:colId xmlns="" xmlns:a16="http://schemas.microsoft.com/office/drawing/2014/main" val="2308276965"/>
                    </a:ext>
                  </a:extLst>
                </a:gridCol>
                <a:gridCol w="232611">
                  <a:extLst>
                    <a:ext uri="{9D8B030D-6E8A-4147-A177-3AD203B41FA5}">
                      <a16:colId xmlns="" xmlns:a16="http://schemas.microsoft.com/office/drawing/2014/main" val="1966905031"/>
                    </a:ext>
                  </a:extLst>
                </a:gridCol>
                <a:gridCol w="753004">
                  <a:extLst>
                    <a:ext uri="{9D8B030D-6E8A-4147-A177-3AD203B41FA5}">
                      <a16:colId xmlns="" xmlns:a16="http://schemas.microsoft.com/office/drawing/2014/main" val="2990350691"/>
                    </a:ext>
                  </a:extLst>
                </a:gridCol>
                <a:gridCol w="254976">
                  <a:extLst>
                    <a:ext uri="{9D8B030D-6E8A-4147-A177-3AD203B41FA5}">
                      <a16:colId xmlns="" xmlns:a16="http://schemas.microsoft.com/office/drawing/2014/main" val="2041270742"/>
                    </a:ext>
                  </a:extLst>
                </a:gridCol>
              </a:tblGrid>
              <a:tr h="482600">
                <a:tc gridSpan="3">
                  <a:txBody>
                    <a:bodyPr/>
                    <a:lstStyle/>
                    <a:p>
                      <a:pPr marL="0" marR="0" algn="ctr">
                        <a:lnSpc>
                          <a:spcPct val="107000"/>
                        </a:lnSpc>
                        <a:spcBef>
                          <a:spcPts val="0"/>
                        </a:spcBef>
                        <a:spcAft>
                          <a:spcPts val="0"/>
                        </a:spcAft>
                      </a:pPr>
                      <a:r>
                        <a:rPr lang="en-US" sz="1100" b="1" dirty="0">
                          <a:solidFill>
                            <a:schemeClr val="tx1"/>
                          </a:solidFill>
                          <a:effectLst/>
                          <a:latin typeface="+mn-lt"/>
                        </a:rPr>
                        <a:t>Assets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Liab.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100" b="1" dirty="0">
                          <a:solidFill>
                            <a:schemeClr val="tx1"/>
                          </a:solidFill>
                          <a:effectLst/>
                          <a:latin typeface="+mn-lt"/>
                        </a:rPr>
                        <a:t> Stockholders' Equity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2969284528"/>
                  </a:ext>
                </a:extLst>
              </a:tr>
              <a:tr h="482600">
                <a:tc>
                  <a:txBody>
                    <a:bodyPr/>
                    <a:lstStyle/>
                    <a:p>
                      <a:pPr marL="0" marR="0" algn="ctr">
                        <a:lnSpc>
                          <a:spcPct val="107000"/>
                        </a:lnSpc>
                        <a:spcBef>
                          <a:spcPts val="0"/>
                        </a:spcBef>
                        <a:spcAft>
                          <a:spcPts val="0"/>
                        </a:spcAft>
                      </a:pPr>
                      <a:r>
                        <a:rPr lang="en-US" sz="1100" b="1" dirty="0">
                          <a:solidFill>
                            <a:schemeClr val="tx1"/>
                          </a:solidFill>
                          <a:effectLst/>
                          <a:latin typeface="+mn-lt"/>
                        </a:rPr>
                        <a:t> Cash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Accounts Receivable</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Unearned Revenue</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Common Stock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Calibri" panose="020F0502020204030204" pitchFamily="34" charset="0"/>
                          <a:cs typeface="Times New Roman" panose="02020603050405020304" pitchFamily="18" charset="0"/>
                        </a:rPr>
                        <a:t>Retained Earnings</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Revenue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r>
                        <a:rPr lang="en-US" sz="1100" b="1" dirty="0" smtClean="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Expenses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Net Income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rPr>
                        <a:t> Cash Flow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124671296"/>
                  </a:ext>
                </a:extLst>
              </a:tr>
              <a:tr h="482600">
                <a:tc>
                  <a:txBody>
                    <a:bodyPr/>
                    <a:lstStyle/>
                    <a:p>
                      <a:pPr marL="0" marR="0" algn="ctr">
                        <a:lnSpc>
                          <a:spcPct val="107000"/>
                        </a:lnSpc>
                        <a:spcBef>
                          <a:spcPts val="0"/>
                        </a:spcBef>
                        <a:spcAft>
                          <a:spcPts val="0"/>
                        </a:spcAft>
                      </a:pPr>
                      <a:r>
                        <a:rPr lang="en-US" sz="1100" b="0" dirty="0">
                          <a:solidFill>
                            <a:schemeClr val="tx1"/>
                          </a:solidFill>
                          <a:effectLst/>
                          <a:latin typeface="+mn-lt"/>
                          <a:ea typeface="Calibri" panose="020F0502020204030204" pitchFamily="34" charset="0"/>
                          <a:cs typeface="Times New Roman" panose="02020603050405020304" pitchFamily="18" charset="0"/>
                        </a:rPr>
                        <a:t>13,400</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(13,400)</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Calibri" panose="020F0502020204030204" pitchFamily="34" charset="0"/>
                          <a:cs typeface="Times New Roman" panose="02020603050405020304" pitchFamily="18" charset="0"/>
                        </a:rPr>
                        <a:t>n/a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Calibri" panose="020F0502020204030204" pitchFamily="34" charset="0"/>
                          <a:cs typeface="Times New Roman" panose="02020603050405020304" pitchFamily="18" charset="0"/>
                        </a:rPr>
                        <a:t>n/a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a:t>
                      </a:r>
                      <a:r>
                        <a:rPr lang="en-US" sz="1100" dirty="0" smtClean="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n/a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r">
                        <a:lnSpc>
                          <a:spcPct val="107000"/>
                        </a:lnSpc>
                        <a:spcBef>
                          <a:spcPts val="0"/>
                        </a:spcBef>
                        <a:spcAft>
                          <a:spcPts val="0"/>
                        </a:spcAft>
                      </a:pPr>
                      <a:r>
                        <a:rPr lang="en-US" sz="1100" dirty="0">
                          <a:solidFill>
                            <a:schemeClr val="tx1"/>
                          </a:solidFill>
                          <a:effectLst/>
                          <a:latin typeface="+mn-lt"/>
                          <a:ea typeface="Calibri" panose="020F0502020204030204" pitchFamily="34" charset="0"/>
                          <a:cs typeface="Times New Roman" panose="02020603050405020304" pitchFamily="18" charset="0"/>
                        </a:rPr>
                        <a:t>13,400</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Calibri" panose="020F0502020204030204" pitchFamily="34" charset="0"/>
                          <a:cs typeface="Times New Roman" panose="02020603050405020304" pitchFamily="18" charset="0"/>
                        </a:rPr>
                        <a:t>OA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2091388674"/>
                  </a:ext>
                </a:extLst>
              </a:tr>
            </a:tbl>
          </a:graphicData>
        </a:graphic>
      </p:graphicFrame>
      <p:graphicFrame>
        <p:nvGraphicFramePr>
          <p:cNvPr id="7" name="Table 6">
            <a:extLst>
              <a:ext uri="{FF2B5EF4-FFF2-40B4-BE49-F238E27FC236}">
                <a16:creationId xmlns="" xmlns:a16="http://schemas.microsoft.com/office/drawing/2014/main" id="{F42988F1-814C-4475-8C48-B72772C8AC6E}"/>
              </a:ext>
            </a:extLst>
          </p:cNvPr>
          <p:cNvGraphicFramePr>
            <a:graphicFrameLocks noGrp="1"/>
          </p:cNvGraphicFramePr>
          <p:nvPr>
            <p:extLst>
              <p:ext uri="{D42A27DB-BD31-4B8C-83A1-F6EECF244321}">
                <p14:modId xmlns:p14="http://schemas.microsoft.com/office/powerpoint/2010/main" val="2265957185"/>
              </p:ext>
            </p:extLst>
          </p:nvPr>
        </p:nvGraphicFramePr>
        <p:xfrm>
          <a:off x="152398" y="2514600"/>
          <a:ext cx="8839202" cy="1882825"/>
        </p:xfrm>
        <a:graphic>
          <a:graphicData uri="http://schemas.openxmlformats.org/drawingml/2006/table">
            <a:tbl>
              <a:tblPr firstRow="1" firstCol="1" bandRow="1">
                <a:tableStyleId>{5C22544A-7EE6-4342-B048-85BDC9FD1C3A}</a:tableStyleId>
              </a:tblPr>
              <a:tblGrid>
                <a:gridCol w="875957">
                  <a:extLst>
                    <a:ext uri="{9D8B030D-6E8A-4147-A177-3AD203B41FA5}">
                      <a16:colId xmlns="" xmlns:a16="http://schemas.microsoft.com/office/drawing/2014/main" val="2350332416"/>
                    </a:ext>
                  </a:extLst>
                </a:gridCol>
                <a:gridCol w="1120861">
                  <a:extLst>
                    <a:ext uri="{9D8B030D-6E8A-4147-A177-3AD203B41FA5}">
                      <a16:colId xmlns="" xmlns:a16="http://schemas.microsoft.com/office/drawing/2014/main" val="18325442"/>
                    </a:ext>
                  </a:extLst>
                </a:gridCol>
                <a:gridCol w="232890">
                  <a:extLst>
                    <a:ext uri="{9D8B030D-6E8A-4147-A177-3AD203B41FA5}">
                      <a16:colId xmlns="" xmlns:a16="http://schemas.microsoft.com/office/drawing/2014/main" val="891048235"/>
                    </a:ext>
                  </a:extLst>
                </a:gridCol>
                <a:gridCol w="1338410">
                  <a:extLst>
                    <a:ext uri="{9D8B030D-6E8A-4147-A177-3AD203B41FA5}">
                      <a16:colId xmlns="" xmlns:a16="http://schemas.microsoft.com/office/drawing/2014/main" val="4038268786"/>
                    </a:ext>
                  </a:extLst>
                </a:gridCol>
                <a:gridCol w="973123">
                  <a:extLst>
                    <a:ext uri="{9D8B030D-6E8A-4147-A177-3AD203B41FA5}">
                      <a16:colId xmlns="" xmlns:a16="http://schemas.microsoft.com/office/drawing/2014/main" val="2246321599"/>
                    </a:ext>
                  </a:extLst>
                </a:gridCol>
                <a:gridCol w="243281">
                  <a:extLst>
                    <a:ext uri="{9D8B030D-6E8A-4147-A177-3AD203B41FA5}">
                      <a16:colId xmlns="" xmlns:a16="http://schemas.microsoft.com/office/drawing/2014/main" val="695920123"/>
                    </a:ext>
                  </a:extLst>
                </a:gridCol>
                <a:gridCol w="973123">
                  <a:extLst>
                    <a:ext uri="{9D8B030D-6E8A-4147-A177-3AD203B41FA5}">
                      <a16:colId xmlns="" xmlns:a16="http://schemas.microsoft.com/office/drawing/2014/main" val="118549055"/>
                    </a:ext>
                  </a:extLst>
                </a:gridCol>
                <a:gridCol w="810935">
                  <a:extLst>
                    <a:ext uri="{9D8B030D-6E8A-4147-A177-3AD203B41FA5}">
                      <a16:colId xmlns="" xmlns:a16="http://schemas.microsoft.com/office/drawing/2014/main" val="1988682243"/>
                    </a:ext>
                  </a:extLst>
                </a:gridCol>
                <a:gridCol w="173000">
                  <a:extLst>
                    <a:ext uri="{9D8B030D-6E8A-4147-A177-3AD203B41FA5}">
                      <a16:colId xmlns="" xmlns:a16="http://schemas.microsoft.com/office/drawing/2014/main" val="2501135130"/>
                    </a:ext>
                  </a:extLst>
                </a:gridCol>
                <a:gridCol w="881216">
                  <a:extLst>
                    <a:ext uri="{9D8B030D-6E8A-4147-A177-3AD203B41FA5}">
                      <a16:colId xmlns="" xmlns:a16="http://schemas.microsoft.com/office/drawing/2014/main" val="322333968"/>
                    </a:ext>
                  </a:extLst>
                </a:gridCol>
                <a:gridCol w="1025019">
                  <a:extLst>
                    <a:ext uri="{9D8B030D-6E8A-4147-A177-3AD203B41FA5}">
                      <a16:colId xmlns="" xmlns:a16="http://schemas.microsoft.com/office/drawing/2014/main" val="3201792686"/>
                    </a:ext>
                  </a:extLst>
                </a:gridCol>
                <a:gridCol w="191387">
                  <a:extLst>
                    <a:ext uri="{9D8B030D-6E8A-4147-A177-3AD203B41FA5}">
                      <a16:colId xmlns="" xmlns:a16="http://schemas.microsoft.com/office/drawing/2014/main" val="1493837017"/>
                    </a:ext>
                  </a:extLst>
                </a:gridCol>
              </a:tblGrid>
              <a:tr h="138590">
                <a:tc rowSpan="2" gridSpan="5">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Assets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rowSpan="2" hMerge="1">
                  <a:txBody>
                    <a:bodyPr/>
                    <a:lstStyle/>
                    <a:p>
                      <a:endParaRPr lang="en-US"/>
                    </a:p>
                  </a:txBody>
                  <a:tcPr/>
                </a:tc>
                <a:tc rowSpan="2" hMerge="1">
                  <a:txBody>
                    <a:bodyPr/>
                    <a:lstStyle/>
                    <a:p>
                      <a:pPr marL="0" marR="0" algn="ctr">
                        <a:lnSpc>
                          <a:spcPct val="107000"/>
                        </a:lnSpc>
                        <a:spcBef>
                          <a:spcPts val="0"/>
                        </a:spcBef>
                        <a:spcAft>
                          <a:spcPts val="0"/>
                        </a:spcAft>
                      </a:pPr>
                      <a:endParaRPr lang="en-US" sz="16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hMerge="1">
                  <a:txBody>
                    <a:bodyPr/>
                    <a:lstStyle/>
                    <a:p>
                      <a:pPr marL="0" marR="0" algn="ctr">
                        <a:lnSpc>
                          <a:spcPct val="107000"/>
                        </a:lnSpc>
                        <a:spcBef>
                          <a:spcPts val="0"/>
                        </a:spcBef>
                        <a:spcAft>
                          <a:spcPts val="0"/>
                        </a:spcAft>
                      </a:pPr>
                      <a:endParaRPr lang="en-US" sz="16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rowSpan="2" hMerge="1">
                  <a:txBody>
                    <a:bodyPr/>
                    <a:lstStyle/>
                    <a:p>
                      <a:endParaRPr lang="en-US"/>
                    </a:p>
                  </a:txBody>
                  <a:tcPr/>
                </a:tc>
                <a:tc rowSpan="2">
                  <a:txBody>
                    <a:bodyPr/>
                    <a:lstStyle/>
                    <a:p>
                      <a:pPr marL="0" marR="0" algn="ctr">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gridSpan="5">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Claims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rowSpan="2" hMerge="1">
                  <a:txBody>
                    <a:bodyPr/>
                    <a:lstStyle/>
                    <a:p>
                      <a:endParaRPr lang="en-US"/>
                    </a:p>
                  </a:txBody>
                  <a:tcPr>
                    <a:lnL w="12700" cap="flat" cmpd="sng" algn="ctr">
                      <a:solidFill>
                        <a:schemeClr val="tx1"/>
                      </a:solidFill>
                      <a:prstDash val="solid"/>
                      <a:round/>
                      <a:headEnd type="none" w="med" len="med"/>
                      <a:tailEnd type="none" w="med" len="med"/>
                    </a:ln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marL="0" marR="0">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783404116"/>
                  </a:ext>
                </a:extLst>
              </a:tr>
              <a:tr h="135691">
                <a:tc gridSpan="5" vMerge="1">
                  <a:txBody>
                    <a:bodyPr/>
                    <a:lstStyle/>
                    <a:p>
                      <a:pPr marL="0" marR="0" algn="ctr">
                        <a:lnSpc>
                          <a:spcPct val="107000"/>
                        </a:lnSpc>
                        <a:spcBef>
                          <a:spcPts val="0"/>
                        </a:spcBef>
                        <a:spcAft>
                          <a:spcPts val="0"/>
                        </a:spcAft>
                      </a:pPr>
                      <a:r>
                        <a:rPr lang="en-US" sz="1600">
                          <a:solidFill>
                            <a:schemeClr val="tx1"/>
                          </a:solidFill>
                          <a:effectLst/>
                          <a:latin typeface="Tahoma" panose="020B0604030504040204" pitchFamily="34" charset="0"/>
                          <a:ea typeface="Tahoma" panose="020B0604030504040204" pitchFamily="34" charset="0"/>
                          <a:cs typeface="Tahoma" panose="020B0604030504040204" pitchFamily="34" charset="0"/>
                        </a:rPr>
                        <a:t>Cash</a:t>
                      </a:r>
                      <a:endParaRPr lang="en-US" sz="16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hMerge="1" vMerge="1">
                  <a:txBody>
                    <a:bodyPr/>
                    <a:lstStyle/>
                    <a:p>
                      <a:pPr marL="0" marR="0" algn="ctr">
                        <a:lnSpc>
                          <a:spcPct val="107000"/>
                        </a:lnSpc>
                        <a:spcBef>
                          <a:spcPts val="0"/>
                        </a:spcBef>
                        <a:spcAft>
                          <a:spcPts val="0"/>
                        </a:spcAft>
                      </a:pPr>
                      <a:endParaRPr lang="en-US" sz="16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hMerge="1" vMerge="1">
                  <a:txBody>
                    <a:bodyPr/>
                    <a:lstStyle/>
                    <a:p>
                      <a:pPr marL="0" marR="0" algn="ctr">
                        <a:lnSpc>
                          <a:spcPct val="107000"/>
                        </a:lnSpc>
                        <a:spcBef>
                          <a:spcPts val="0"/>
                        </a:spcBef>
                        <a:spcAft>
                          <a:spcPts val="0"/>
                        </a:spcAft>
                      </a:pPr>
                      <a:r>
                        <a:rPr lang="en-US" sz="1600">
                          <a:solidFill>
                            <a:schemeClr val="tx1"/>
                          </a:solidFill>
                          <a:effectLst/>
                          <a:latin typeface="Tahoma" panose="020B0604030504040204" pitchFamily="34" charset="0"/>
                          <a:ea typeface="Tahoma" panose="020B0604030504040204" pitchFamily="34" charset="0"/>
                          <a:cs typeface="Tahoma" panose="020B0604030504040204" pitchFamily="34" charset="0"/>
                        </a:rPr>
                        <a:t>+</a:t>
                      </a:r>
                      <a:endParaRPr lang="en-US" sz="16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pPr marL="0" marR="0" algn="ctr">
                        <a:lnSpc>
                          <a:spcPct val="107000"/>
                        </a:lnSpc>
                        <a:spcBef>
                          <a:spcPts val="0"/>
                        </a:spcBef>
                        <a:spcAft>
                          <a:spcPts val="0"/>
                        </a:spcAft>
                      </a:pPr>
                      <a:r>
                        <a:rPr lang="en-US" sz="16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Land</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hMerge="1" vMerge="1">
                  <a:txBody>
                    <a:bodyPr/>
                    <a:lstStyle/>
                    <a:p>
                      <a:endParaRPr lang="en-US"/>
                    </a:p>
                  </a:txBody>
                  <a:tcPr/>
                </a:tc>
                <a:tc vMerge="1">
                  <a:txBody>
                    <a:bodyPr/>
                    <a:lstStyle/>
                    <a:p>
                      <a:pPr marL="0" marR="0" algn="ctr">
                        <a:lnSpc>
                          <a:spcPct val="107000"/>
                        </a:lnSpc>
                        <a:spcBef>
                          <a:spcPts val="0"/>
                        </a:spcBef>
                        <a:spcAft>
                          <a:spcPts val="0"/>
                        </a:spcAft>
                      </a:pPr>
                      <a:r>
                        <a:rPr lang="en-US"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vMerge="1">
                  <a:txBody>
                    <a:bodyPr/>
                    <a:lstStyle/>
                    <a:p>
                      <a:pPr marL="0" marR="0" algn="ctr">
                        <a:lnSpc>
                          <a:spcPct val="107000"/>
                        </a:lnSpc>
                        <a:spcBef>
                          <a:spcPts val="0"/>
                        </a:spcBef>
                        <a:spcAft>
                          <a:spcPts val="0"/>
                        </a:spcAft>
                      </a:pPr>
                      <a:endParaRPr lang="en-US" sz="18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vMerge="1">
                  <a:txBody>
                    <a:bodyPr/>
                    <a:lstStyle/>
                    <a:p>
                      <a:endParaRPr lang="en-US"/>
                    </a:p>
                  </a:txBody>
                  <a:tcPr>
                    <a:lnL w="12700" cap="flat" cmpd="sng" algn="ctr">
                      <a:solidFill>
                        <a:schemeClr val="tx1"/>
                      </a:solidFill>
                      <a:prstDash val="solid"/>
                      <a:round/>
                      <a:headEnd type="none" w="med" len="med"/>
                      <a:tailEnd type="none" w="med" len="med"/>
                    </a:lnL>
                  </a:tcPr>
                </a:tc>
                <a:tc hMerge="1"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20000"/>
                        <a:lumOff val="80000"/>
                      </a:schemeClr>
                    </a:solidFill>
                  </a:tcPr>
                </a:tc>
                <a:tc hMerge="1" vMerge="1">
                  <a:txBody>
                    <a:bodyPr/>
                    <a:lstStyle/>
                    <a:p>
                      <a:endParaRPr lang="en-US"/>
                    </a:p>
                  </a:txBody>
                  <a:tcPr>
                    <a:lnL w="12700" cap="flat" cmpd="sng" algn="ctr">
                      <a:solidFill>
                        <a:schemeClr val="tx1"/>
                      </a:solidFill>
                      <a:prstDash val="solid"/>
                      <a:round/>
                      <a:headEnd type="none" w="med" len="med"/>
                      <a:tailEnd type="none" w="med" len="med"/>
                    </a:lnL>
                  </a:tcPr>
                </a:tc>
                <a:tc>
                  <a:txBody>
                    <a:bodyPr/>
                    <a:lstStyle/>
                    <a:p>
                      <a:pPr marL="0" marR="0">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1771849589"/>
                  </a:ext>
                </a:extLst>
              </a:tr>
              <a:tr h="435569">
                <a:tc gridSpan="2">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Cash</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hMerge="1">
                  <a:txBody>
                    <a:bodyPr/>
                    <a:lstStyle/>
                    <a:p>
                      <a:endParaRPr lang="en-US"/>
                    </a:p>
                  </a:txBody>
                  <a:tcPr/>
                </a:tc>
                <a:tc>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Accounts Receivable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hMerge="1">
                  <a:txBody>
                    <a:bodyPr/>
                    <a:lstStyle/>
                    <a:p>
                      <a:endParaRPr lang="en-US"/>
                    </a:p>
                  </a:txBody>
                  <a:tcPr/>
                </a:tc>
                <a:tc>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Liabilities</a:t>
                      </a:r>
                    </a:p>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Equity</a:t>
                      </a:r>
                    </a:p>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a:txBody>
                    <a:bodyPr/>
                    <a:lstStyle/>
                    <a:p>
                      <a:pPr marL="0" marR="0">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2815956421"/>
                  </a:ext>
                </a:extLst>
              </a:tr>
              <a:tr h="407074">
                <a:tc>
                  <a:txBody>
                    <a:bodyPr/>
                    <a:lstStyle/>
                    <a:p>
                      <a:pPr marL="0" marR="0" algn="ctr">
                        <a:lnSpc>
                          <a:spcPct val="100000"/>
                        </a:lnSpc>
                        <a:spcBef>
                          <a:spcPts val="0"/>
                        </a:spcBef>
                        <a:spcAft>
                          <a:spcPts val="0"/>
                        </a:spcAft>
                      </a:pPr>
                      <a:endParaRPr lang="en-US" sz="16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endParaRPr lang="en-US" sz="1100" b="1"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endParaRPr lang="en-US" sz="1100" b="1"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Debit</a:t>
                      </a:r>
                    </a:p>
                  </a:txBody>
                  <a:tcPr marL="68580" marR="68580" marT="0" marB="0" anchor="b">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1642231011"/>
                  </a:ext>
                </a:extLst>
              </a:tr>
              <a:tr h="407074">
                <a:tc>
                  <a:txBody>
                    <a:bodyPr/>
                    <a:lstStyle/>
                    <a:p>
                      <a:pPr marL="0" marR="0" algn="ctr">
                        <a:lnSpc>
                          <a:spcPct val="100000"/>
                        </a:lnSpc>
                        <a:spcBef>
                          <a:spcPts val="0"/>
                        </a:spcBef>
                        <a:spcAft>
                          <a:spcPts val="0"/>
                        </a:spcAft>
                      </a:pPr>
                      <a:endParaRPr lang="en-US" sz="1600" b="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r>
                        <a:rPr lang="en-US" sz="1100" b="0" dirty="0">
                          <a:solidFill>
                            <a:schemeClr val="tx1"/>
                          </a:solidFill>
                          <a:effectLst/>
                          <a:latin typeface="+mn-lt"/>
                          <a:ea typeface="Tahoma" panose="020B0604030504040204" pitchFamily="34" charset="0"/>
                          <a:cs typeface="Tahoma" panose="020B0604030504040204" pitchFamily="34" charset="0"/>
                        </a:rPr>
                        <a:t>+ 13,400</a:t>
                      </a:r>
                    </a:p>
                  </a:txBody>
                  <a:tcPr marL="68580" marR="68580" marT="0" marB="0" anchor="b">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endParaRPr lang="en-US" sz="1100" b="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r>
                        <a:rPr lang="en-US" sz="1100" b="0" dirty="0">
                          <a:solidFill>
                            <a:schemeClr val="tx1"/>
                          </a:solidFill>
                          <a:effectLst/>
                          <a:latin typeface="+mn-lt"/>
                          <a:ea typeface="Tahoma" panose="020B0604030504040204" pitchFamily="34" charset="0"/>
                          <a:cs typeface="Tahoma" panose="020B0604030504040204" pitchFamily="34" charset="0"/>
                        </a:rPr>
                        <a:t>- 13,400</a:t>
                      </a:r>
                    </a:p>
                  </a:txBody>
                  <a:tcPr marL="68580" marR="68580" marT="0" marB="0" anchor="b">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3597092188"/>
                  </a:ext>
                </a:extLst>
              </a:tr>
            </a:tbl>
          </a:graphicData>
        </a:graphic>
      </p:graphicFrame>
    </p:spTree>
    <p:extLst>
      <p:ext uri="{BB962C8B-B14F-4D97-AF65-F5344CB8AC3E}">
        <p14:creationId xmlns:p14="http://schemas.microsoft.com/office/powerpoint/2010/main" val="295167589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dirty="0">
                <a:ea typeface="Tahoma" panose="020B0604030504040204" pitchFamily="34" charset="0"/>
                <a:cs typeface="Tahoma" panose="020B0604030504040204" pitchFamily="34" charset="0"/>
              </a:rPr>
              <a:t>Event 8</a:t>
            </a:r>
          </a:p>
        </p:txBody>
      </p:sp>
      <p:sp>
        <p:nvSpPr>
          <p:cNvPr id="2" name="Content Placeholder 1"/>
          <p:cNvSpPr>
            <a:spLocks noGrp="1"/>
          </p:cNvSpPr>
          <p:nvPr>
            <p:ph idx="1"/>
          </p:nvPr>
        </p:nvSpPr>
        <p:spPr/>
        <p:txBody>
          <a:bodyPr/>
          <a:lstStyle/>
          <a:p>
            <a:r>
              <a:rPr lang="en-US" dirty="0"/>
              <a:t>Paid $9,500 for salaries expense. </a:t>
            </a:r>
            <a:endParaRPr lang="en-US" dirty="0" smtClean="0"/>
          </a:p>
          <a:p>
            <a:r>
              <a:rPr lang="en-US" dirty="0" smtClean="0">
                <a:ea typeface="Tahoma" panose="020B0604030504040204" pitchFamily="34" charset="0"/>
                <a:cs typeface="Tahoma" panose="020B0604030504040204" pitchFamily="34" charset="0"/>
              </a:rPr>
              <a:t>This </a:t>
            </a:r>
            <a:r>
              <a:rPr lang="en-US" b="1" dirty="0">
                <a:solidFill>
                  <a:srgbClr val="C00000"/>
                </a:solidFill>
                <a:ea typeface="Tahoma" panose="020B0604030504040204" pitchFamily="34" charset="0"/>
                <a:cs typeface="Tahoma" panose="020B0604030504040204" pitchFamily="34" charset="0"/>
              </a:rPr>
              <a:t>a</a:t>
            </a:r>
            <a:r>
              <a:rPr lang="en-US" b="1" dirty="0" smtClean="0">
                <a:solidFill>
                  <a:srgbClr val="C00000"/>
                </a:solidFill>
                <a:ea typeface="Tahoma" panose="020B0604030504040204" pitchFamily="34" charset="0"/>
                <a:cs typeface="Tahoma" panose="020B0604030504040204" pitchFamily="34" charset="0"/>
              </a:rPr>
              <a:t>sset </a:t>
            </a:r>
            <a:r>
              <a:rPr lang="en-US" b="1" dirty="0">
                <a:solidFill>
                  <a:srgbClr val="C00000"/>
                </a:solidFill>
                <a:ea typeface="Tahoma" panose="020B0604030504040204" pitchFamily="34" charset="0"/>
                <a:cs typeface="Tahoma" panose="020B0604030504040204" pitchFamily="34" charset="0"/>
              </a:rPr>
              <a:t>u</a:t>
            </a:r>
            <a:r>
              <a:rPr lang="en-US" b="1" dirty="0" smtClean="0">
                <a:solidFill>
                  <a:srgbClr val="C00000"/>
                </a:solidFill>
                <a:ea typeface="Tahoma" panose="020B0604030504040204" pitchFamily="34" charset="0"/>
                <a:cs typeface="Tahoma" panose="020B0604030504040204" pitchFamily="34" charset="0"/>
              </a:rPr>
              <a:t>se transaction</a:t>
            </a:r>
            <a:r>
              <a:rPr lang="en-US" dirty="0">
                <a:ea typeface="Tahoma" panose="020B0604030504040204" pitchFamily="34" charset="0"/>
                <a:cs typeface="Tahoma" panose="020B0604030504040204" pitchFamily="34" charset="0"/>
              </a:rPr>
              <a:t>: (1) </a:t>
            </a:r>
            <a:r>
              <a:rPr lang="en-US" dirty="0" smtClean="0">
                <a:ea typeface="Tahoma" panose="020B0604030504040204" pitchFamily="34" charset="0"/>
                <a:cs typeface="Tahoma" panose="020B0604030504040204" pitchFamily="34" charset="0"/>
              </a:rPr>
              <a:t>decreases </a:t>
            </a:r>
            <a:r>
              <a:rPr lang="en-US" dirty="0">
                <a:ea typeface="Tahoma" panose="020B0604030504040204" pitchFamily="34" charset="0"/>
                <a:cs typeface="Tahoma" panose="020B0604030504040204" pitchFamily="34" charset="0"/>
              </a:rPr>
              <a:t>assets (Cash) and (2) decreases stockholders’ equity (Salaries Expense)</a:t>
            </a:r>
            <a:r>
              <a:rPr lang="en-US" dirty="0" smtClean="0">
                <a:ea typeface="Tahoma" panose="020B0604030504040204" pitchFamily="34" charset="0"/>
                <a:cs typeface="Tahoma" panose="020B0604030504040204" pitchFamily="34" charset="0"/>
              </a:rPr>
              <a:t>.</a:t>
            </a:r>
            <a:endParaRPr lang="en-US" dirty="0">
              <a:ea typeface="Tahoma" panose="020B0604030504040204" pitchFamily="34" charset="0"/>
              <a:cs typeface="Tahoma" panose="020B0604030504040204" pitchFamily="34" charset="0"/>
            </a:endParaRPr>
          </a:p>
        </p:txBody>
      </p:sp>
      <p:sp>
        <p:nvSpPr>
          <p:cNvPr id="4" name="Text Placeholder 3"/>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29698" name="Slide Number Placeholder 2"/>
          <p:cNvSpPr>
            <a:spLocks noGrp="1"/>
          </p:cNvSpPr>
          <p:nvPr>
            <p:ph type="sldNum" sz="quarter" idx="11"/>
          </p:nvPr>
        </p:nvSpPr>
        <p:spPr>
          <a:noFill/>
        </p:spPr>
        <p:txBody>
          <a:bodyPr/>
          <a:lstStyle/>
          <a:p>
            <a:r>
              <a:rPr lang="en-US" dirty="0">
                <a:solidFill>
                  <a:schemeClr val="bg1"/>
                </a:solidFill>
                <a:cs typeface="Arial" charset="0"/>
              </a:rPr>
              <a:t>3-</a:t>
            </a:r>
            <a:fld id="{82B374C3-708B-4D3F-AFA8-27DFAF476F6B}" type="slidenum">
              <a:rPr lang="en-US" smtClean="0">
                <a:solidFill>
                  <a:schemeClr val="bg1"/>
                </a:solidFill>
                <a:cs typeface="Arial" charset="0"/>
              </a:rPr>
              <a:pPr/>
              <a:t>13</a:t>
            </a:fld>
            <a:endParaRPr lang="en-US" dirty="0">
              <a:solidFill>
                <a:schemeClr val="bg1"/>
              </a:solidFill>
              <a:cs typeface="Arial" charset="0"/>
            </a:endParaRPr>
          </a:p>
        </p:txBody>
      </p:sp>
      <p:graphicFrame>
        <p:nvGraphicFramePr>
          <p:cNvPr id="8" name="Table 7">
            <a:extLst>
              <a:ext uri="{FF2B5EF4-FFF2-40B4-BE49-F238E27FC236}">
                <a16:creationId xmlns="" xmlns:a16="http://schemas.microsoft.com/office/drawing/2014/main" id="{6C4041CD-5AB1-4616-BAD6-7C5BA66E0F11}"/>
              </a:ext>
            </a:extLst>
          </p:cNvPr>
          <p:cNvGraphicFramePr>
            <a:graphicFrameLocks noGrp="1"/>
          </p:cNvGraphicFramePr>
          <p:nvPr>
            <p:extLst>
              <p:ext uri="{D42A27DB-BD31-4B8C-83A1-F6EECF244321}">
                <p14:modId xmlns:p14="http://schemas.microsoft.com/office/powerpoint/2010/main" val="1611383540"/>
              </p:ext>
            </p:extLst>
          </p:nvPr>
        </p:nvGraphicFramePr>
        <p:xfrm>
          <a:off x="381000" y="4433668"/>
          <a:ext cx="8382000" cy="1614373"/>
        </p:xfrm>
        <a:graphic>
          <a:graphicData uri="http://schemas.openxmlformats.org/drawingml/2006/table">
            <a:tbl>
              <a:tblPr firstRow="1" firstCol="1" bandRow="1">
                <a:tableStyleId>{5C22544A-7EE6-4342-B048-85BDC9FD1C3A}</a:tableStyleId>
              </a:tblPr>
              <a:tblGrid>
                <a:gridCol w="838200">
                  <a:extLst>
                    <a:ext uri="{9D8B030D-6E8A-4147-A177-3AD203B41FA5}">
                      <a16:colId xmlns="" xmlns:a16="http://schemas.microsoft.com/office/drawing/2014/main" val="3913807529"/>
                    </a:ext>
                  </a:extLst>
                </a:gridCol>
                <a:gridCol w="167640">
                  <a:extLst>
                    <a:ext uri="{9D8B030D-6E8A-4147-A177-3AD203B41FA5}">
                      <a16:colId xmlns="" xmlns:a16="http://schemas.microsoft.com/office/drawing/2014/main" val="39320617"/>
                    </a:ext>
                  </a:extLst>
                </a:gridCol>
                <a:gridCol w="754380">
                  <a:extLst>
                    <a:ext uri="{9D8B030D-6E8A-4147-A177-3AD203B41FA5}">
                      <a16:colId xmlns="" xmlns:a16="http://schemas.microsoft.com/office/drawing/2014/main" val="3479668563"/>
                    </a:ext>
                  </a:extLst>
                </a:gridCol>
                <a:gridCol w="167640">
                  <a:extLst>
                    <a:ext uri="{9D8B030D-6E8A-4147-A177-3AD203B41FA5}">
                      <a16:colId xmlns="" xmlns:a16="http://schemas.microsoft.com/office/drawing/2014/main" val="1956593411"/>
                    </a:ext>
                  </a:extLst>
                </a:gridCol>
                <a:gridCol w="754380">
                  <a:extLst>
                    <a:ext uri="{9D8B030D-6E8A-4147-A177-3AD203B41FA5}">
                      <a16:colId xmlns="" xmlns:a16="http://schemas.microsoft.com/office/drawing/2014/main" val="2627168617"/>
                    </a:ext>
                  </a:extLst>
                </a:gridCol>
                <a:gridCol w="167640">
                  <a:extLst>
                    <a:ext uri="{9D8B030D-6E8A-4147-A177-3AD203B41FA5}">
                      <a16:colId xmlns="" xmlns:a16="http://schemas.microsoft.com/office/drawing/2014/main" val="3736021937"/>
                    </a:ext>
                  </a:extLst>
                </a:gridCol>
                <a:gridCol w="838200">
                  <a:extLst>
                    <a:ext uri="{9D8B030D-6E8A-4147-A177-3AD203B41FA5}">
                      <a16:colId xmlns="" xmlns:a16="http://schemas.microsoft.com/office/drawing/2014/main" val="2608645173"/>
                    </a:ext>
                  </a:extLst>
                </a:gridCol>
                <a:gridCol w="167640">
                  <a:extLst>
                    <a:ext uri="{9D8B030D-6E8A-4147-A177-3AD203B41FA5}">
                      <a16:colId xmlns="" xmlns:a16="http://schemas.microsoft.com/office/drawing/2014/main" val="2483256478"/>
                    </a:ext>
                  </a:extLst>
                </a:gridCol>
                <a:gridCol w="754380">
                  <a:extLst>
                    <a:ext uri="{9D8B030D-6E8A-4147-A177-3AD203B41FA5}">
                      <a16:colId xmlns="" xmlns:a16="http://schemas.microsoft.com/office/drawing/2014/main" val="329874204"/>
                    </a:ext>
                  </a:extLst>
                </a:gridCol>
                <a:gridCol w="167640">
                  <a:extLst>
                    <a:ext uri="{9D8B030D-6E8A-4147-A177-3AD203B41FA5}">
                      <a16:colId xmlns="" xmlns:a16="http://schemas.microsoft.com/office/drawing/2014/main" val="1025863412"/>
                    </a:ext>
                  </a:extLst>
                </a:gridCol>
                <a:gridCol w="754380">
                  <a:extLst>
                    <a:ext uri="{9D8B030D-6E8A-4147-A177-3AD203B41FA5}">
                      <a16:colId xmlns="" xmlns:a16="http://schemas.microsoft.com/office/drawing/2014/main" val="3780375130"/>
                    </a:ext>
                  </a:extLst>
                </a:gridCol>
                <a:gridCol w="167640">
                  <a:extLst>
                    <a:ext uri="{9D8B030D-6E8A-4147-A177-3AD203B41FA5}">
                      <a16:colId xmlns="" xmlns:a16="http://schemas.microsoft.com/office/drawing/2014/main" val="462563503"/>
                    </a:ext>
                  </a:extLst>
                </a:gridCol>
                <a:gridCol w="838200">
                  <a:extLst>
                    <a:ext uri="{9D8B030D-6E8A-4147-A177-3AD203B41FA5}">
                      <a16:colId xmlns="" xmlns:a16="http://schemas.microsoft.com/office/drawing/2014/main" val="2352692132"/>
                    </a:ext>
                  </a:extLst>
                </a:gridCol>
                <a:gridCol w="167640">
                  <a:extLst>
                    <a:ext uri="{9D8B030D-6E8A-4147-A177-3AD203B41FA5}">
                      <a16:colId xmlns="" xmlns:a16="http://schemas.microsoft.com/office/drawing/2014/main" val="4255242583"/>
                    </a:ext>
                  </a:extLst>
                </a:gridCol>
                <a:gridCol w="670560">
                  <a:extLst>
                    <a:ext uri="{9D8B030D-6E8A-4147-A177-3AD203B41FA5}">
                      <a16:colId xmlns="" xmlns:a16="http://schemas.microsoft.com/office/drawing/2014/main" val="2308276965"/>
                    </a:ext>
                  </a:extLst>
                </a:gridCol>
                <a:gridCol w="167640">
                  <a:extLst>
                    <a:ext uri="{9D8B030D-6E8A-4147-A177-3AD203B41FA5}">
                      <a16:colId xmlns="" xmlns:a16="http://schemas.microsoft.com/office/drawing/2014/main" val="1966905031"/>
                    </a:ext>
                  </a:extLst>
                </a:gridCol>
                <a:gridCol w="596412">
                  <a:extLst>
                    <a:ext uri="{9D8B030D-6E8A-4147-A177-3AD203B41FA5}">
                      <a16:colId xmlns="" xmlns:a16="http://schemas.microsoft.com/office/drawing/2014/main" val="2990350691"/>
                    </a:ext>
                  </a:extLst>
                </a:gridCol>
                <a:gridCol w="241788">
                  <a:extLst>
                    <a:ext uri="{9D8B030D-6E8A-4147-A177-3AD203B41FA5}">
                      <a16:colId xmlns="" xmlns:a16="http://schemas.microsoft.com/office/drawing/2014/main" val="2041270742"/>
                    </a:ext>
                  </a:extLst>
                </a:gridCol>
              </a:tblGrid>
              <a:tr h="423894">
                <a:tc gridSpan="3">
                  <a:txBody>
                    <a:bodyPr/>
                    <a:lstStyle/>
                    <a:p>
                      <a:pPr marL="0" marR="0" algn="ctr">
                        <a:lnSpc>
                          <a:spcPct val="107000"/>
                        </a:lnSpc>
                        <a:spcBef>
                          <a:spcPts val="0"/>
                        </a:spcBef>
                        <a:spcAft>
                          <a:spcPts val="0"/>
                        </a:spcAft>
                      </a:pPr>
                      <a:r>
                        <a:rPr lang="en-US" sz="1100" b="1" dirty="0">
                          <a:solidFill>
                            <a:schemeClr val="tx1"/>
                          </a:solidFill>
                          <a:effectLst/>
                          <a:latin typeface="+mn-lt"/>
                        </a:rPr>
                        <a:t>Assets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Liab.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100" b="1" dirty="0">
                          <a:solidFill>
                            <a:schemeClr val="tx1"/>
                          </a:solidFill>
                          <a:effectLst/>
                          <a:latin typeface="+mn-lt"/>
                        </a:rPr>
                        <a:t> Stockholders' Equity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2969284528"/>
                  </a:ext>
                </a:extLst>
              </a:tr>
              <a:tr h="506600">
                <a:tc>
                  <a:txBody>
                    <a:bodyPr/>
                    <a:lstStyle/>
                    <a:p>
                      <a:pPr marL="0" marR="0" algn="ctr">
                        <a:lnSpc>
                          <a:spcPct val="107000"/>
                        </a:lnSpc>
                        <a:spcBef>
                          <a:spcPts val="0"/>
                        </a:spcBef>
                        <a:spcAft>
                          <a:spcPts val="0"/>
                        </a:spcAft>
                      </a:pPr>
                      <a:r>
                        <a:rPr lang="en-US" sz="1100" b="1" dirty="0">
                          <a:solidFill>
                            <a:schemeClr val="tx1"/>
                          </a:solidFill>
                          <a:effectLst/>
                          <a:latin typeface="+mn-lt"/>
                        </a:rPr>
                        <a:t> Cash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Supplies</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Accounts</a:t>
                      </a:r>
                    </a:p>
                    <a:p>
                      <a:pPr marL="0" marR="0" algn="ctr">
                        <a:lnSpc>
                          <a:spcPct val="107000"/>
                        </a:lnSpc>
                        <a:spcBef>
                          <a:spcPts val="0"/>
                        </a:spcBef>
                        <a:spcAft>
                          <a:spcPts val="0"/>
                        </a:spcAft>
                      </a:pPr>
                      <a:r>
                        <a:rPr lang="en-US" sz="1100" b="1" dirty="0">
                          <a:solidFill>
                            <a:schemeClr val="tx1"/>
                          </a:solidFill>
                          <a:effectLst/>
                          <a:latin typeface="+mn-lt"/>
                        </a:rPr>
                        <a:t>Payable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Common Stock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Retained Earnings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Revenue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r>
                        <a:rPr lang="en-US" sz="1100" b="1" dirty="0" smtClean="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Expenses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Net Income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rPr>
                        <a:t> Cash Flow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124671296"/>
                  </a:ext>
                </a:extLst>
              </a:tr>
              <a:tr h="234731">
                <a:tc>
                  <a:txBody>
                    <a:bodyPr/>
                    <a:lstStyle/>
                    <a:p>
                      <a:pPr marL="0" marR="0" algn="ctr">
                        <a:lnSpc>
                          <a:spcPct val="107000"/>
                        </a:lnSpc>
                        <a:spcBef>
                          <a:spcPts val="0"/>
                        </a:spcBef>
                        <a:spcAft>
                          <a:spcPts val="0"/>
                        </a:spcAft>
                      </a:pPr>
                      <a:r>
                        <a:rPr lang="en-US" sz="1100" b="0" dirty="0">
                          <a:solidFill>
                            <a:schemeClr val="tx1"/>
                          </a:solidFill>
                          <a:effectLst/>
                          <a:latin typeface="+mn-lt"/>
                        </a:rPr>
                        <a:t>(9,500)</a:t>
                      </a:r>
                      <a:endParaRPr lang="en-US" sz="1100" b="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(9,500)</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a:t>
                      </a:r>
                      <a:r>
                        <a:rPr lang="en-US" sz="1100" dirty="0" smtClean="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9,500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Calibri" panose="020F0502020204030204" pitchFamily="34" charset="0"/>
                          <a:cs typeface="Times New Roman" panose="02020603050405020304" pitchFamily="18" charset="0"/>
                        </a:rPr>
                        <a:t>(9,500)</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r">
                        <a:lnSpc>
                          <a:spcPct val="107000"/>
                        </a:lnSpc>
                        <a:spcBef>
                          <a:spcPts val="0"/>
                        </a:spcBef>
                        <a:spcAft>
                          <a:spcPts val="0"/>
                        </a:spcAft>
                      </a:pPr>
                      <a:r>
                        <a:rPr lang="en-US" sz="1100" dirty="0">
                          <a:solidFill>
                            <a:schemeClr val="tx1"/>
                          </a:solidFill>
                          <a:effectLst/>
                          <a:latin typeface="+mn-lt"/>
                        </a:rPr>
                        <a:t>(9,500)</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Calibri" panose="020F0502020204030204" pitchFamily="34" charset="0"/>
                          <a:cs typeface="Times New Roman" panose="02020603050405020304" pitchFamily="18" charset="0"/>
                        </a:rPr>
                        <a:t>OA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2091388674"/>
                  </a:ext>
                </a:extLst>
              </a:tr>
            </a:tbl>
          </a:graphicData>
        </a:graphic>
      </p:graphicFrame>
      <p:graphicFrame>
        <p:nvGraphicFramePr>
          <p:cNvPr id="7" name="Table 6">
            <a:extLst>
              <a:ext uri="{FF2B5EF4-FFF2-40B4-BE49-F238E27FC236}">
                <a16:creationId xmlns="" xmlns:a16="http://schemas.microsoft.com/office/drawing/2014/main" id="{F42988F1-814C-4475-8C48-B72772C8AC6E}"/>
              </a:ext>
            </a:extLst>
          </p:cNvPr>
          <p:cNvGraphicFramePr>
            <a:graphicFrameLocks noGrp="1"/>
          </p:cNvGraphicFramePr>
          <p:nvPr>
            <p:extLst>
              <p:ext uri="{D42A27DB-BD31-4B8C-83A1-F6EECF244321}">
                <p14:modId xmlns:p14="http://schemas.microsoft.com/office/powerpoint/2010/main" val="211424984"/>
              </p:ext>
            </p:extLst>
          </p:nvPr>
        </p:nvGraphicFramePr>
        <p:xfrm>
          <a:off x="380999" y="3138268"/>
          <a:ext cx="8382000" cy="899490"/>
        </p:xfrm>
        <a:graphic>
          <a:graphicData uri="http://schemas.openxmlformats.org/drawingml/2006/table">
            <a:tbl>
              <a:tblPr firstRow="1" firstCol="1" bandRow="1">
                <a:tableStyleId>{5C22544A-7EE6-4342-B048-85BDC9FD1C3A}</a:tableStyleId>
              </a:tblPr>
              <a:tblGrid>
                <a:gridCol w="1445055">
                  <a:extLst>
                    <a:ext uri="{9D8B030D-6E8A-4147-A177-3AD203B41FA5}">
                      <a16:colId xmlns="" xmlns:a16="http://schemas.microsoft.com/office/drawing/2014/main" val="4038268786"/>
                    </a:ext>
                  </a:extLst>
                </a:gridCol>
                <a:gridCol w="1275049">
                  <a:extLst>
                    <a:ext uri="{9D8B030D-6E8A-4147-A177-3AD203B41FA5}">
                      <a16:colId xmlns="" xmlns:a16="http://schemas.microsoft.com/office/drawing/2014/main" val="2246321599"/>
                    </a:ext>
                  </a:extLst>
                </a:gridCol>
                <a:gridCol w="266343">
                  <a:extLst>
                    <a:ext uri="{9D8B030D-6E8A-4147-A177-3AD203B41FA5}">
                      <a16:colId xmlns="" xmlns:a16="http://schemas.microsoft.com/office/drawing/2014/main" val="695920123"/>
                    </a:ext>
                  </a:extLst>
                </a:gridCol>
                <a:gridCol w="1240497">
                  <a:extLst>
                    <a:ext uri="{9D8B030D-6E8A-4147-A177-3AD203B41FA5}">
                      <a16:colId xmlns="" xmlns:a16="http://schemas.microsoft.com/office/drawing/2014/main" val="118549055"/>
                    </a:ext>
                  </a:extLst>
                </a:gridCol>
                <a:gridCol w="1054839">
                  <a:extLst>
                    <a:ext uri="{9D8B030D-6E8A-4147-A177-3AD203B41FA5}">
                      <a16:colId xmlns="" xmlns:a16="http://schemas.microsoft.com/office/drawing/2014/main" val="1988682243"/>
                    </a:ext>
                  </a:extLst>
                </a:gridCol>
                <a:gridCol w="413438">
                  <a:extLst>
                    <a:ext uri="{9D8B030D-6E8A-4147-A177-3AD203B41FA5}">
                      <a16:colId xmlns="" xmlns:a16="http://schemas.microsoft.com/office/drawing/2014/main" val="2501135130"/>
                    </a:ext>
                  </a:extLst>
                </a:gridCol>
                <a:gridCol w="1128633">
                  <a:extLst>
                    <a:ext uri="{9D8B030D-6E8A-4147-A177-3AD203B41FA5}">
                      <a16:colId xmlns="" xmlns:a16="http://schemas.microsoft.com/office/drawing/2014/main" val="322333968"/>
                    </a:ext>
                  </a:extLst>
                </a:gridCol>
                <a:gridCol w="1281142">
                  <a:extLst>
                    <a:ext uri="{9D8B030D-6E8A-4147-A177-3AD203B41FA5}">
                      <a16:colId xmlns="" xmlns:a16="http://schemas.microsoft.com/office/drawing/2014/main" val="3201792686"/>
                    </a:ext>
                  </a:extLst>
                </a:gridCol>
                <a:gridCol w="277004">
                  <a:extLst>
                    <a:ext uri="{9D8B030D-6E8A-4147-A177-3AD203B41FA5}">
                      <a16:colId xmlns="" xmlns:a16="http://schemas.microsoft.com/office/drawing/2014/main" val="1493837017"/>
                    </a:ext>
                  </a:extLst>
                </a:gridCol>
              </a:tblGrid>
              <a:tr h="0">
                <a:tc rowSpan="2" gridSpan="2">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Assets</a:t>
                      </a:r>
                    </a:p>
                    <a:p>
                      <a:pPr marL="0" marR="0" algn="ctr">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rowSpan="2" hMerge="1">
                  <a:txBody>
                    <a:bodyPr/>
                    <a:lstStyle/>
                    <a:p>
                      <a:endParaRPr lang="en-US"/>
                    </a:p>
                  </a:txBody>
                  <a:tcPr/>
                </a:tc>
                <a:tc rowSpan="2">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Claims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a:txBody>
                    <a:bodyPr/>
                    <a:lstStyle/>
                    <a:p>
                      <a:pPr marL="0" marR="0">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1771849589"/>
                  </a:ext>
                </a:extLst>
              </a:tr>
              <a:tr h="200533">
                <a:tc gridSpan="2"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vMerge="1">
                  <a:txBody>
                    <a:bodyPr/>
                    <a:lstStyle/>
                    <a:p>
                      <a:endParaRPr lang="en-US"/>
                    </a:p>
                  </a:txBody>
                  <a:tcPr>
                    <a:lnL w="12700" cap="flat" cmpd="sng" algn="ctr">
                      <a:solidFill>
                        <a:schemeClr val="tx1"/>
                      </a:solidFill>
                      <a:prstDash val="solid"/>
                      <a:round/>
                      <a:headEnd type="none" w="med" len="med"/>
                      <a:tailEnd type="none" w="med" len="med"/>
                    </a:lnL>
                  </a:tcPr>
                </a:tc>
                <a:tc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Liabilities </a:t>
                      </a:r>
                    </a:p>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Accounts Payable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Equity </a:t>
                      </a:r>
                    </a:p>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Salaries Expense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3332919631"/>
                  </a:ext>
                </a:extLst>
              </a:tr>
              <a:tr h="181991">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1642231011"/>
                  </a:ext>
                </a:extLst>
              </a:tr>
              <a:tr h="116078">
                <a:tc>
                  <a:txBody>
                    <a:bodyPr/>
                    <a:lstStyle/>
                    <a:p>
                      <a:pPr marL="0" marR="0" algn="ctr">
                        <a:lnSpc>
                          <a:spcPct val="107000"/>
                        </a:lnSpc>
                        <a:spcBef>
                          <a:spcPts val="0"/>
                        </a:spcBef>
                        <a:spcAft>
                          <a:spcPts val="0"/>
                        </a:spcAft>
                      </a:pPr>
                      <a:endParaRPr lang="en-US" sz="1100" b="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- 9,500</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+ 9,500</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3597092188"/>
                  </a:ext>
                </a:extLst>
              </a:tr>
            </a:tbl>
          </a:graphicData>
        </a:graphic>
      </p:graphicFrame>
    </p:spTree>
    <p:extLst>
      <p:ext uri="{BB962C8B-B14F-4D97-AF65-F5344CB8AC3E}">
        <p14:creationId xmlns:p14="http://schemas.microsoft.com/office/powerpoint/2010/main" val="124792611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dirty="0">
                <a:ea typeface="Tahoma" panose="020B0604030504040204" pitchFamily="34" charset="0"/>
                <a:cs typeface="Tahoma" panose="020B0604030504040204" pitchFamily="34" charset="0"/>
              </a:rPr>
              <a:t>Event 9</a:t>
            </a:r>
          </a:p>
        </p:txBody>
      </p:sp>
      <p:sp>
        <p:nvSpPr>
          <p:cNvPr id="2" name="Content Placeholder 1"/>
          <p:cNvSpPr>
            <a:spLocks noGrp="1"/>
          </p:cNvSpPr>
          <p:nvPr>
            <p:ph idx="1"/>
          </p:nvPr>
        </p:nvSpPr>
        <p:spPr/>
        <p:txBody>
          <a:bodyPr/>
          <a:lstStyle/>
          <a:p>
            <a:r>
              <a:rPr lang="en-US" dirty="0"/>
              <a:t>Paid an $800 cash </a:t>
            </a:r>
            <a:r>
              <a:rPr lang="en-US" dirty="0" smtClean="0"/>
              <a:t>dividend.</a:t>
            </a:r>
          </a:p>
          <a:p>
            <a:r>
              <a:rPr lang="en-US" dirty="0" smtClean="0">
                <a:ea typeface="Tahoma" panose="020B0604030504040204" pitchFamily="34" charset="0"/>
                <a:cs typeface="Tahoma" panose="020B0604030504040204" pitchFamily="34" charset="0"/>
              </a:rPr>
              <a:t>This </a:t>
            </a:r>
            <a:r>
              <a:rPr lang="en-US" b="1" dirty="0">
                <a:solidFill>
                  <a:srgbClr val="C00000"/>
                </a:solidFill>
                <a:ea typeface="Tahoma" panose="020B0604030504040204" pitchFamily="34" charset="0"/>
                <a:cs typeface="Tahoma" panose="020B0604030504040204" pitchFamily="34" charset="0"/>
              </a:rPr>
              <a:t>a</a:t>
            </a:r>
            <a:r>
              <a:rPr lang="en-US" b="1" dirty="0" smtClean="0">
                <a:solidFill>
                  <a:srgbClr val="C00000"/>
                </a:solidFill>
                <a:ea typeface="Tahoma" panose="020B0604030504040204" pitchFamily="34" charset="0"/>
                <a:cs typeface="Tahoma" panose="020B0604030504040204" pitchFamily="34" charset="0"/>
              </a:rPr>
              <a:t>sset </a:t>
            </a:r>
            <a:r>
              <a:rPr lang="en-US" b="1" dirty="0">
                <a:solidFill>
                  <a:srgbClr val="C00000"/>
                </a:solidFill>
                <a:ea typeface="Tahoma" panose="020B0604030504040204" pitchFamily="34" charset="0"/>
                <a:cs typeface="Tahoma" panose="020B0604030504040204" pitchFamily="34" charset="0"/>
              </a:rPr>
              <a:t>u</a:t>
            </a:r>
            <a:r>
              <a:rPr lang="en-US" b="1" dirty="0" smtClean="0">
                <a:solidFill>
                  <a:srgbClr val="C00000"/>
                </a:solidFill>
                <a:ea typeface="Tahoma" panose="020B0604030504040204" pitchFamily="34" charset="0"/>
                <a:cs typeface="Tahoma" panose="020B0604030504040204" pitchFamily="34" charset="0"/>
              </a:rPr>
              <a:t>se </a:t>
            </a:r>
            <a:r>
              <a:rPr lang="en-US" b="1" dirty="0">
                <a:solidFill>
                  <a:srgbClr val="C00000"/>
                </a:solidFill>
                <a:ea typeface="Tahoma" panose="020B0604030504040204" pitchFamily="34" charset="0"/>
                <a:cs typeface="Tahoma" panose="020B0604030504040204" pitchFamily="34" charset="0"/>
              </a:rPr>
              <a:t>t</a:t>
            </a:r>
            <a:r>
              <a:rPr lang="en-US" b="1" dirty="0" smtClean="0">
                <a:solidFill>
                  <a:srgbClr val="C00000"/>
                </a:solidFill>
                <a:ea typeface="Tahoma" panose="020B0604030504040204" pitchFamily="34" charset="0"/>
                <a:cs typeface="Tahoma" panose="020B0604030504040204" pitchFamily="34" charset="0"/>
              </a:rPr>
              <a:t>ransaction</a:t>
            </a:r>
            <a:r>
              <a:rPr lang="en-US" dirty="0">
                <a:ea typeface="Tahoma" panose="020B0604030504040204" pitchFamily="34" charset="0"/>
                <a:cs typeface="Tahoma" panose="020B0604030504040204" pitchFamily="34" charset="0"/>
              </a:rPr>
              <a:t>: (1) </a:t>
            </a:r>
            <a:r>
              <a:rPr lang="en-US" dirty="0" smtClean="0">
                <a:ea typeface="Tahoma" panose="020B0604030504040204" pitchFamily="34" charset="0"/>
                <a:cs typeface="Tahoma" panose="020B0604030504040204" pitchFamily="34" charset="0"/>
              </a:rPr>
              <a:t>decreases </a:t>
            </a:r>
            <a:r>
              <a:rPr lang="en-US" dirty="0">
                <a:ea typeface="Tahoma" panose="020B0604030504040204" pitchFamily="34" charset="0"/>
                <a:cs typeface="Tahoma" panose="020B0604030504040204" pitchFamily="34" charset="0"/>
              </a:rPr>
              <a:t>assets (Cash) and (2) decreases stockholders’ equity (Dividends)</a:t>
            </a:r>
            <a:r>
              <a:rPr lang="en-US" dirty="0" smtClean="0">
                <a:ea typeface="Tahoma" panose="020B0604030504040204" pitchFamily="34" charset="0"/>
                <a:cs typeface="Tahoma" panose="020B0604030504040204" pitchFamily="34" charset="0"/>
              </a:rPr>
              <a:t>.</a:t>
            </a:r>
            <a:endParaRPr lang="en-US" dirty="0">
              <a:ea typeface="Tahoma" panose="020B0604030504040204" pitchFamily="34" charset="0"/>
              <a:cs typeface="Tahoma" panose="020B0604030504040204" pitchFamily="34" charset="0"/>
            </a:endParaRPr>
          </a:p>
        </p:txBody>
      </p:sp>
      <p:sp>
        <p:nvSpPr>
          <p:cNvPr id="4" name="Text Placeholder 3"/>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29698" name="Slide Number Placeholder 2"/>
          <p:cNvSpPr>
            <a:spLocks noGrp="1"/>
          </p:cNvSpPr>
          <p:nvPr>
            <p:ph type="sldNum" sz="quarter" idx="11"/>
          </p:nvPr>
        </p:nvSpPr>
        <p:spPr>
          <a:noFill/>
        </p:spPr>
        <p:txBody>
          <a:bodyPr/>
          <a:lstStyle/>
          <a:p>
            <a:r>
              <a:rPr lang="en-US" dirty="0">
                <a:solidFill>
                  <a:schemeClr val="bg1"/>
                </a:solidFill>
                <a:cs typeface="Arial" charset="0"/>
              </a:rPr>
              <a:t>3-</a:t>
            </a:r>
            <a:fld id="{82B374C3-708B-4D3F-AFA8-27DFAF476F6B}" type="slidenum">
              <a:rPr lang="en-US" smtClean="0">
                <a:solidFill>
                  <a:schemeClr val="bg1"/>
                </a:solidFill>
                <a:cs typeface="Arial" charset="0"/>
              </a:rPr>
              <a:pPr/>
              <a:t>14</a:t>
            </a:fld>
            <a:endParaRPr lang="en-US" dirty="0">
              <a:solidFill>
                <a:schemeClr val="bg1"/>
              </a:solidFill>
              <a:cs typeface="Arial" charset="0"/>
            </a:endParaRPr>
          </a:p>
        </p:txBody>
      </p:sp>
      <p:graphicFrame>
        <p:nvGraphicFramePr>
          <p:cNvPr id="8" name="Table 7">
            <a:extLst>
              <a:ext uri="{FF2B5EF4-FFF2-40B4-BE49-F238E27FC236}">
                <a16:creationId xmlns="" xmlns:a16="http://schemas.microsoft.com/office/drawing/2014/main" id="{6C4041CD-5AB1-4616-BAD6-7C5BA66E0F11}"/>
              </a:ext>
            </a:extLst>
          </p:cNvPr>
          <p:cNvGraphicFramePr>
            <a:graphicFrameLocks noGrp="1"/>
          </p:cNvGraphicFramePr>
          <p:nvPr>
            <p:extLst>
              <p:ext uri="{D42A27DB-BD31-4B8C-83A1-F6EECF244321}">
                <p14:modId xmlns:p14="http://schemas.microsoft.com/office/powerpoint/2010/main" val="1507330038"/>
              </p:ext>
            </p:extLst>
          </p:nvPr>
        </p:nvGraphicFramePr>
        <p:xfrm>
          <a:off x="380997" y="4405532"/>
          <a:ext cx="8382000" cy="1614373"/>
        </p:xfrm>
        <a:graphic>
          <a:graphicData uri="http://schemas.openxmlformats.org/drawingml/2006/table">
            <a:tbl>
              <a:tblPr firstRow="1" firstCol="1" bandRow="1">
                <a:tableStyleId>{5C22544A-7EE6-4342-B048-85BDC9FD1C3A}</a:tableStyleId>
              </a:tblPr>
              <a:tblGrid>
                <a:gridCol w="838200">
                  <a:extLst>
                    <a:ext uri="{9D8B030D-6E8A-4147-A177-3AD203B41FA5}">
                      <a16:colId xmlns="" xmlns:a16="http://schemas.microsoft.com/office/drawing/2014/main" val="3913807529"/>
                    </a:ext>
                  </a:extLst>
                </a:gridCol>
                <a:gridCol w="167640">
                  <a:extLst>
                    <a:ext uri="{9D8B030D-6E8A-4147-A177-3AD203B41FA5}">
                      <a16:colId xmlns="" xmlns:a16="http://schemas.microsoft.com/office/drawing/2014/main" val="39320617"/>
                    </a:ext>
                  </a:extLst>
                </a:gridCol>
                <a:gridCol w="754380">
                  <a:extLst>
                    <a:ext uri="{9D8B030D-6E8A-4147-A177-3AD203B41FA5}">
                      <a16:colId xmlns="" xmlns:a16="http://schemas.microsoft.com/office/drawing/2014/main" val="3479668563"/>
                    </a:ext>
                  </a:extLst>
                </a:gridCol>
                <a:gridCol w="167640">
                  <a:extLst>
                    <a:ext uri="{9D8B030D-6E8A-4147-A177-3AD203B41FA5}">
                      <a16:colId xmlns="" xmlns:a16="http://schemas.microsoft.com/office/drawing/2014/main" val="1956593411"/>
                    </a:ext>
                  </a:extLst>
                </a:gridCol>
                <a:gridCol w="754380">
                  <a:extLst>
                    <a:ext uri="{9D8B030D-6E8A-4147-A177-3AD203B41FA5}">
                      <a16:colId xmlns="" xmlns:a16="http://schemas.microsoft.com/office/drawing/2014/main" val="2627168617"/>
                    </a:ext>
                  </a:extLst>
                </a:gridCol>
                <a:gridCol w="167640">
                  <a:extLst>
                    <a:ext uri="{9D8B030D-6E8A-4147-A177-3AD203B41FA5}">
                      <a16:colId xmlns="" xmlns:a16="http://schemas.microsoft.com/office/drawing/2014/main" val="3736021937"/>
                    </a:ext>
                  </a:extLst>
                </a:gridCol>
                <a:gridCol w="838200">
                  <a:extLst>
                    <a:ext uri="{9D8B030D-6E8A-4147-A177-3AD203B41FA5}">
                      <a16:colId xmlns="" xmlns:a16="http://schemas.microsoft.com/office/drawing/2014/main" val="2608645173"/>
                    </a:ext>
                  </a:extLst>
                </a:gridCol>
                <a:gridCol w="167640">
                  <a:extLst>
                    <a:ext uri="{9D8B030D-6E8A-4147-A177-3AD203B41FA5}">
                      <a16:colId xmlns="" xmlns:a16="http://schemas.microsoft.com/office/drawing/2014/main" val="2483256478"/>
                    </a:ext>
                  </a:extLst>
                </a:gridCol>
                <a:gridCol w="754380">
                  <a:extLst>
                    <a:ext uri="{9D8B030D-6E8A-4147-A177-3AD203B41FA5}">
                      <a16:colId xmlns="" xmlns:a16="http://schemas.microsoft.com/office/drawing/2014/main" val="329874204"/>
                    </a:ext>
                  </a:extLst>
                </a:gridCol>
                <a:gridCol w="167640">
                  <a:extLst>
                    <a:ext uri="{9D8B030D-6E8A-4147-A177-3AD203B41FA5}">
                      <a16:colId xmlns="" xmlns:a16="http://schemas.microsoft.com/office/drawing/2014/main" val="1025863412"/>
                    </a:ext>
                  </a:extLst>
                </a:gridCol>
                <a:gridCol w="754380">
                  <a:extLst>
                    <a:ext uri="{9D8B030D-6E8A-4147-A177-3AD203B41FA5}">
                      <a16:colId xmlns="" xmlns:a16="http://schemas.microsoft.com/office/drawing/2014/main" val="3780375130"/>
                    </a:ext>
                  </a:extLst>
                </a:gridCol>
                <a:gridCol w="167640">
                  <a:extLst>
                    <a:ext uri="{9D8B030D-6E8A-4147-A177-3AD203B41FA5}">
                      <a16:colId xmlns="" xmlns:a16="http://schemas.microsoft.com/office/drawing/2014/main" val="462563503"/>
                    </a:ext>
                  </a:extLst>
                </a:gridCol>
                <a:gridCol w="838200">
                  <a:extLst>
                    <a:ext uri="{9D8B030D-6E8A-4147-A177-3AD203B41FA5}">
                      <a16:colId xmlns="" xmlns:a16="http://schemas.microsoft.com/office/drawing/2014/main" val="2352692132"/>
                    </a:ext>
                  </a:extLst>
                </a:gridCol>
                <a:gridCol w="167640">
                  <a:extLst>
                    <a:ext uri="{9D8B030D-6E8A-4147-A177-3AD203B41FA5}">
                      <a16:colId xmlns="" xmlns:a16="http://schemas.microsoft.com/office/drawing/2014/main" val="4255242583"/>
                    </a:ext>
                  </a:extLst>
                </a:gridCol>
                <a:gridCol w="670560">
                  <a:extLst>
                    <a:ext uri="{9D8B030D-6E8A-4147-A177-3AD203B41FA5}">
                      <a16:colId xmlns="" xmlns:a16="http://schemas.microsoft.com/office/drawing/2014/main" val="2308276965"/>
                    </a:ext>
                  </a:extLst>
                </a:gridCol>
                <a:gridCol w="167640">
                  <a:extLst>
                    <a:ext uri="{9D8B030D-6E8A-4147-A177-3AD203B41FA5}">
                      <a16:colId xmlns="" xmlns:a16="http://schemas.microsoft.com/office/drawing/2014/main" val="1966905031"/>
                    </a:ext>
                  </a:extLst>
                </a:gridCol>
                <a:gridCol w="596412">
                  <a:extLst>
                    <a:ext uri="{9D8B030D-6E8A-4147-A177-3AD203B41FA5}">
                      <a16:colId xmlns="" xmlns:a16="http://schemas.microsoft.com/office/drawing/2014/main" val="2990350691"/>
                    </a:ext>
                  </a:extLst>
                </a:gridCol>
                <a:gridCol w="241788">
                  <a:extLst>
                    <a:ext uri="{9D8B030D-6E8A-4147-A177-3AD203B41FA5}">
                      <a16:colId xmlns="" xmlns:a16="http://schemas.microsoft.com/office/drawing/2014/main" val="2041270742"/>
                    </a:ext>
                  </a:extLst>
                </a:gridCol>
              </a:tblGrid>
              <a:tr h="423894">
                <a:tc gridSpan="3">
                  <a:txBody>
                    <a:bodyPr/>
                    <a:lstStyle/>
                    <a:p>
                      <a:pPr marL="0" marR="0" algn="ctr">
                        <a:lnSpc>
                          <a:spcPct val="107000"/>
                        </a:lnSpc>
                        <a:spcBef>
                          <a:spcPts val="0"/>
                        </a:spcBef>
                        <a:spcAft>
                          <a:spcPts val="0"/>
                        </a:spcAft>
                      </a:pPr>
                      <a:r>
                        <a:rPr lang="en-US" sz="1100" b="1" dirty="0">
                          <a:solidFill>
                            <a:schemeClr val="tx1"/>
                          </a:solidFill>
                          <a:effectLst/>
                          <a:latin typeface="+mn-lt"/>
                        </a:rPr>
                        <a:t>Assets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Liab.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100" b="1" dirty="0">
                          <a:solidFill>
                            <a:schemeClr val="tx1"/>
                          </a:solidFill>
                          <a:effectLst/>
                          <a:latin typeface="+mn-lt"/>
                        </a:rPr>
                        <a:t> Stockholders' Equity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2969284528"/>
                  </a:ext>
                </a:extLst>
              </a:tr>
              <a:tr h="506600">
                <a:tc>
                  <a:txBody>
                    <a:bodyPr/>
                    <a:lstStyle/>
                    <a:p>
                      <a:pPr marL="0" marR="0" algn="ctr">
                        <a:lnSpc>
                          <a:spcPct val="107000"/>
                        </a:lnSpc>
                        <a:spcBef>
                          <a:spcPts val="0"/>
                        </a:spcBef>
                        <a:spcAft>
                          <a:spcPts val="0"/>
                        </a:spcAft>
                      </a:pPr>
                      <a:r>
                        <a:rPr lang="en-US" sz="1100" b="1" dirty="0">
                          <a:solidFill>
                            <a:schemeClr val="tx1"/>
                          </a:solidFill>
                          <a:effectLst/>
                        </a:rPr>
                        <a:t> Cash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Supplies</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Accounts</a:t>
                      </a:r>
                    </a:p>
                    <a:p>
                      <a:pPr marL="0" marR="0" algn="ctr">
                        <a:lnSpc>
                          <a:spcPct val="107000"/>
                        </a:lnSpc>
                        <a:spcBef>
                          <a:spcPts val="0"/>
                        </a:spcBef>
                        <a:spcAft>
                          <a:spcPts val="0"/>
                        </a:spcAft>
                      </a:pPr>
                      <a:r>
                        <a:rPr lang="en-US" sz="1100" b="1" dirty="0">
                          <a:solidFill>
                            <a:schemeClr val="tx1"/>
                          </a:solidFill>
                          <a:effectLst/>
                          <a:latin typeface="+mn-lt"/>
                        </a:rPr>
                        <a:t>Payable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Common Stock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Retained Earnings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Revenue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r>
                        <a:rPr lang="en-US" sz="1100" b="1" dirty="0" smtClean="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Expenses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Net Income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rPr>
                        <a:t> Cash Flow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124671296"/>
                  </a:ext>
                </a:extLst>
              </a:tr>
              <a:tr h="234731">
                <a:tc>
                  <a:txBody>
                    <a:bodyPr/>
                    <a:lstStyle/>
                    <a:p>
                      <a:pPr marL="0" marR="0" algn="ctr">
                        <a:lnSpc>
                          <a:spcPct val="107000"/>
                        </a:lnSpc>
                        <a:spcBef>
                          <a:spcPts val="0"/>
                        </a:spcBef>
                        <a:spcAft>
                          <a:spcPts val="0"/>
                        </a:spcAft>
                      </a:pPr>
                      <a:r>
                        <a:rPr lang="en-US" sz="1100" b="0" dirty="0">
                          <a:solidFill>
                            <a:schemeClr val="tx1"/>
                          </a:solidFill>
                          <a:effectLst/>
                        </a:rPr>
                        <a:t>(800)</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(800)</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a:t>
                      </a:r>
                      <a:r>
                        <a:rPr lang="en-US" sz="1100" dirty="0" smtClean="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Calibri" panose="020F0502020204030204" pitchFamily="34" charset="0"/>
                          <a:cs typeface="Times New Roman" panose="02020603050405020304" pitchFamily="18" charset="0"/>
                        </a:rPr>
                        <a:t>n/a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r">
                        <a:lnSpc>
                          <a:spcPct val="107000"/>
                        </a:lnSpc>
                        <a:spcBef>
                          <a:spcPts val="0"/>
                        </a:spcBef>
                        <a:spcAft>
                          <a:spcPts val="0"/>
                        </a:spcAft>
                      </a:pPr>
                      <a:r>
                        <a:rPr lang="en-US" sz="1100" dirty="0">
                          <a:solidFill>
                            <a:schemeClr val="tx1"/>
                          </a:solidFill>
                          <a:effectLst/>
                          <a:latin typeface="+mn-lt"/>
                        </a:rPr>
                        <a:t>(800)</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Calibri" panose="020F0502020204030204" pitchFamily="34" charset="0"/>
                          <a:cs typeface="Times New Roman" panose="02020603050405020304" pitchFamily="18" charset="0"/>
                        </a:rPr>
                        <a:t>FA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2091388674"/>
                  </a:ext>
                </a:extLst>
              </a:tr>
            </a:tbl>
          </a:graphicData>
        </a:graphic>
      </p:graphicFrame>
      <p:graphicFrame>
        <p:nvGraphicFramePr>
          <p:cNvPr id="7" name="Table 6">
            <a:extLst>
              <a:ext uri="{FF2B5EF4-FFF2-40B4-BE49-F238E27FC236}">
                <a16:creationId xmlns="" xmlns:a16="http://schemas.microsoft.com/office/drawing/2014/main" id="{F42988F1-814C-4475-8C48-B72772C8AC6E}"/>
              </a:ext>
            </a:extLst>
          </p:cNvPr>
          <p:cNvGraphicFramePr>
            <a:graphicFrameLocks noGrp="1"/>
          </p:cNvGraphicFramePr>
          <p:nvPr>
            <p:extLst>
              <p:ext uri="{D42A27DB-BD31-4B8C-83A1-F6EECF244321}">
                <p14:modId xmlns:p14="http://schemas.microsoft.com/office/powerpoint/2010/main" val="2092216795"/>
              </p:ext>
            </p:extLst>
          </p:nvPr>
        </p:nvGraphicFramePr>
        <p:xfrm>
          <a:off x="380997" y="3124200"/>
          <a:ext cx="8382003" cy="1059942"/>
        </p:xfrm>
        <a:graphic>
          <a:graphicData uri="http://schemas.openxmlformats.org/drawingml/2006/table">
            <a:tbl>
              <a:tblPr firstRow="1" firstCol="1" bandRow="1">
                <a:tableStyleId>{5C22544A-7EE6-4342-B048-85BDC9FD1C3A}</a:tableStyleId>
              </a:tblPr>
              <a:tblGrid>
                <a:gridCol w="1445056">
                  <a:extLst>
                    <a:ext uri="{9D8B030D-6E8A-4147-A177-3AD203B41FA5}">
                      <a16:colId xmlns="" xmlns:a16="http://schemas.microsoft.com/office/drawing/2014/main" val="4038268786"/>
                    </a:ext>
                  </a:extLst>
                </a:gridCol>
                <a:gridCol w="1275050">
                  <a:extLst>
                    <a:ext uri="{9D8B030D-6E8A-4147-A177-3AD203B41FA5}">
                      <a16:colId xmlns="" xmlns:a16="http://schemas.microsoft.com/office/drawing/2014/main" val="2246321599"/>
                    </a:ext>
                  </a:extLst>
                </a:gridCol>
                <a:gridCol w="266344">
                  <a:extLst>
                    <a:ext uri="{9D8B030D-6E8A-4147-A177-3AD203B41FA5}">
                      <a16:colId xmlns="" xmlns:a16="http://schemas.microsoft.com/office/drawing/2014/main" val="695920123"/>
                    </a:ext>
                  </a:extLst>
                </a:gridCol>
                <a:gridCol w="1240497">
                  <a:extLst>
                    <a:ext uri="{9D8B030D-6E8A-4147-A177-3AD203B41FA5}">
                      <a16:colId xmlns="" xmlns:a16="http://schemas.microsoft.com/office/drawing/2014/main" val="118549055"/>
                    </a:ext>
                  </a:extLst>
                </a:gridCol>
                <a:gridCol w="1054837">
                  <a:extLst>
                    <a:ext uri="{9D8B030D-6E8A-4147-A177-3AD203B41FA5}">
                      <a16:colId xmlns="" xmlns:a16="http://schemas.microsoft.com/office/drawing/2014/main" val="1988682243"/>
                    </a:ext>
                  </a:extLst>
                </a:gridCol>
                <a:gridCol w="413438">
                  <a:extLst>
                    <a:ext uri="{9D8B030D-6E8A-4147-A177-3AD203B41FA5}">
                      <a16:colId xmlns="" xmlns:a16="http://schemas.microsoft.com/office/drawing/2014/main" val="2501135130"/>
                    </a:ext>
                  </a:extLst>
                </a:gridCol>
                <a:gridCol w="1128635">
                  <a:extLst>
                    <a:ext uri="{9D8B030D-6E8A-4147-A177-3AD203B41FA5}">
                      <a16:colId xmlns="" xmlns:a16="http://schemas.microsoft.com/office/drawing/2014/main" val="322333968"/>
                    </a:ext>
                  </a:extLst>
                </a:gridCol>
                <a:gridCol w="1281142">
                  <a:extLst>
                    <a:ext uri="{9D8B030D-6E8A-4147-A177-3AD203B41FA5}">
                      <a16:colId xmlns="" xmlns:a16="http://schemas.microsoft.com/office/drawing/2014/main" val="3201792686"/>
                    </a:ext>
                  </a:extLst>
                </a:gridCol>
                <a:gridCol w="277004">
                  <a:extLst>
                    <a:ext uri="{9D8B030D-6E8A-4147-A177-3AD203B41FA5}">
                      <a16:colId xmlns="" xmlns:a16="http://schemas.microsoft.com/office/drawing/2014/main" val="1493837017"/>
                    </a:ext>
                  </a:extLst>
                </a:gridCol>
              </a:tblGrid>
              <a:tr h="0">
                <a:tc rowSpan="2" gridSpan="2">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Assets</a:t>
                      </a:r>
                    </a:p>
                    <a:p>
                      <a:pPr marL="0" marR="0" algn="ctr">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rowSpan="2" hMerge="1">
                  <a:txBody>
                    <a:bodyPr/>
                    <a:lstStyle/>
                    <a:p>
                      <a:endParaRPr lang="en-US"/>
                    </a:p>
                  </a:txBody>
                  <a:tcPr/>
                </a:tc>
                <a:tc rowSpan="2">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Claims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a:txBody>
                    <a:bodyPr/>
                    <a:lstStyle/>
                    <a:p>
                      <a:pPr marL="0" marR="0">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1771849589"/>
                  </a:ext>
                </a:extLst>
              </a:tr>
              <a:tr h="200533">
                <a:tc gridSpan="2"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vMerge="1">
                  <a:txBody>
                    <a:bodyPr/>
                    <a:lstStyle/>
                    <a:p>
                      <a:endParaRPr lang="en-US"/>
                    </a:p>
                  </a:txBody>
                  <a:tcPr>
                    <a:lnL w="12700" cap="flat" cmpd="sng" algn="ctr">
                      <a:solidFill>
                        <a:schemeClr val="tx1"/>
                      </a:solidFill>
                      <a:prstDash val="solid"/>
                      <a:round/>
                      <a:headEnd type="none" w="med" len="med"/>
                      <a:tailEnd type="none" w="med" len="med"/>
                    </a:lnL>
                  </a:tcPr>
                </a:tc>
                <a:tc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Liabilities </a:t>
                      </a:r>
                    </a:p>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Accounts Payable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Equity </a:t>
                      </a:r>
                    </a:p>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Dividends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3332919631"/>
                  </a:ext>
                </a:extLst>
              </a:tr>
              <a:tr h="181991">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6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1642231011"/>
                  </a:ext>
                </a:extLst>
              </a:tr>
              <a:tr h="116078">
                <a:tc>
                  <a:txBody>
                    <a:bodyPr/>
                    <a:lstStyle/>
                    <a:p>
                      <a:pPr marL="0" marR="0" algn="ctr">
                        <a:lnSpc>
                          <a:spcPct val="107000"/>
                        </a:lnSpc>
                        <a:spcBef>
                          <a:spcPts val="0"/>
                        </a:spcBef>
                        <a:spcAft>
                          <a:spcPts val="0"/>
                        </a:spcAft>
                      </a:pPr>
                      <a:endParaRPr lang="en-US" sz="1100" b="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- 800</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+ 800</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3597092188"/>
                  </a:ext>
                </a:extLst>
              </a:tr>
            </a:tbl>
          </a:graphicData>
        </a:graphic>
      </p:graphicFrame>
    </p:spTree>
    <p:extLst>
      <p:ext uri="{BB962C8B-B14F-4D97-AF65-F5344CB8AC3E}">
        <p14:creationId xmlns:p14="http://schemas.microsoft.com/office/powerpoint/2010/main" val="181711876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dirty="0">
                <a:ea typeface="Tahoma" panose="020B0604030504040204" pitchFamily="34" charset="0"/>
                <a:cs typeface="Tahoma" panose="020B0604030504040204" pitchFamily="34" charset="0"/>
              </a:rPr>
              <a:t>Event 10</a:t>
            </a:r>
          </a:p>
        </p:txBody>
      </p:sp>
      <p:sp>
        <p:nvSpPr>
          <p:cNvPr id="2" name="Content Placeholder 1"/>
          <p:cNvSpPr>
            <a:spLocks noGrp="1"/>
          </p:cNvSpPr>
          <p:nvPr>
            <p:ph idx="1"/>
          </p:nvPr>
        </p:nvSpPr>
        <p:spPr/>
        <p:txBody>
          <a:bodyPr/>
          <a:lstStyle/>
          <a:p>
            <a:r>
              <a:rPr lang="en-US" dirty="0"/>
              <a:t>Paid $850 to settle accounts </a:t>
            </a:r>
            <a:r>
              <a:rPr lang="en-US" dirty="0" smtClean="0"/>
              <a:t>payable.</a:t>
            </a:r>
          </a:p>
          <a:p>
            <a:r>
              <a:rPr lang="en-US" dirty="0" smtClean="0">
                <a:ea typeface="Tahoma" panose="020B0604030504040204" pitchFamily="34" charset="0"/>
                <a:cs typeface="Tahoma" panose="020B0604030504040204" pitchFamily="34" charset="0"/>
              </a:rPr>
              <a:t>This </a:t>
            </a:r>
            <a:r>
              <a:rPr lang="en-US" b="1" dirty="0" smtClean="0">
                <a:solidFill>
                  <a:srgbClr val="C00000"/>
                </a:solidFill>
                <a:ea typeface="Tahoma" panose="020B0604030504040204" pitchFamily="34" charset="0"/>
                <a:cs typeface="Tahoma" panose="020B0604030504040204" pitchFamily="34" charset="0"/>
              </a:rPr>
              <a:t>asset use transaction</a:t>
            </a:r>
            <a:r>
              <a:rPr lang="en-US" dirty="0">
                <a:ea typeface="Tahoma" panose="020B0604030504040204" pitchFamily="34" charset="0"/>
                <a:cs typeface="Tahoma" panose="020B0604030504040204" pitchFamily="34" charset="0"/>
              </a:rPr>
              <a:t>: (1) </a:t>
            </a:r>
            <a:r>
              <a:rPr lang="en-US" dirty="0" smtClean="0">
                <a:ea typeface="Tahoma" panose="020B0604030504040204" pitchFamily="34" charset="0"/>
                <a:cs typeface="Tahoma" panose="020B0604030504040204" pitchFamily="34" charset="0"/>
              </a:rPr>
              <a:t>decreases </a:t>
            </a:r>
            <a:r>
              <a:rPr lang="en-US" dirty="0">
                <a:ea typeface="Tahoma" panose="020B0604030504040204" pitchFamily="34" charset="0"/>
                <a:cs typeface="Tahoma" panose="020B0604030504040204" pitchFamily="34" charset="0"/>
              </a:rPr>
              <a:t>assets (Cash) and (2) decreases liabilities (Accounts Payable).</a:t>
            </a:r>
          </a:p>
          <a:p>
            <a:endParaRPr lang="en-US" dirty="0"/>
          </a:p>
        </p:txBody>
      </p:sp>
      <p:sp>
        <p:nvSpPr>
          <p:cNvPr id="4" name="Text Placeholder 3"/>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29698" name="Slide Number Placeholder 2"/>
          <p:cNvSpPr>
            <a:spLocks noGrp="1"/>
          </p:cNvSpPr>
          <p:nvPr>
            <p:ph type="sldNum" sz="quarter" idx="11"/>
          </p:nvPr>
        </p:nvSpPr>
        <p:spPr>
          <a:noFill/>
        </p:spPr>
        <p:txBody>
          <a:bodyPr/>
          <a:lstStyle/>
          <a:p>
            <a:r>
              <a:rPr lang="en-US" dirty="0">
                <a:solidFill>
                  <a:schemeClr val="bg1"/>
                </a:solidFill>
                <a:cs typeface="Arial" charset="0"/>
              </a:rPr>
              <a:t>3-</a:t>
            </a:r>
            <a:fld id="{82B374C3-708B-4D3F-AFA8-27DFAF476F6B}" type="slidenum">
              <a:rPr lang="en-US" smtClean="0">
                <a:solidFill>
                  <a:schemeClr val="bg1"/>
                </a:solidFill>
                <a:cs typeface="Arial" charset="0"/>
              </a:rPr>
              <a:pPr/>
              <a:t>15</a:t>
            </a:fld>
            <a:endParaRPr lang="en-US" dirty="0">
              <a:solidFill>
                <a:schemeClr val="bg1"/>
              </a:solidFill>
              <a:cs typeface="Arial" charset="0"/>
            </a:endParaRPr>
          </a:p>
        </p:txBody>
      </p:sp>
      <p:graphicFrame>
        <p:nvGraphicFramePr>
          <p:cNvPr id="8" name="Table 7">
            <a:extLst>
              <a:ext uri="{FF2B5EF4-FFF2-40B4-BE49-F238E27FC236}">
                <a16:creationId xmlns="" xmlns:a16="http://schemas.microsoft.com/office/drawing/2014/main" id="{6C4041CD-5AB1-4616-BAD6-7C5BA66E0F11}"/>
              </a:ext>
            </a:extLst>
          </p:cNvPr>
          <p:cNvGraphicFramePr>
            <a:graphicFrameLocks noGrp="1"/>
          </p:cNvGraphicFramePr>
          <p:nvPr>
            <p:extLst>
              <p:ext uri="{D42A27DB-BD31-4B8C-83A1-F6EECF244321}">
                <p14:modId xmlns:p14="http://schemas.microsoft.com/office/powerpoint/2010/main" val="430086689"/>
              </p:ext>
            </p:extLst>
          </p:nvPr>
        </p:nvGraphicFramePr>
        <p:xfrm>
          <a:off x="304800" y="4295080"/>
          <a:ext cx="8382000" cy="1614373"/>
        </p:xfrm>
        <a:graphic>
          <a:graphicData uri="http://schemas.openxmlformats.org/drawingml/2006/table">
            <a:tbl>
              <a:tblPr firstRow="1" firstCol="1" bandRow="1">
                <a:tableStyleId>{5C22544A-7EE6-4342-B048-85BDC9FD1C3A}</a:tableStyleId>
              </a:tblPr>
              <a:tblGrid>
                <a:gridCol w="838200">
                  <a:extLst>
                    <a:ext uri="{9D8B030D-6E8A-4147-A177-3AD203B41FA5}">
                      <a16:colId xmlns="" xmlns:a16="http://schemas.microsoft.com/office/drawing/2014/main" val="3913807529"/>
                    </a:ext>
                  </a:extLst>
                </a:gridCol>
                <a:gridCol w="167640">
                  <a:extLst>
                    <a:ext uri="{9D8B030D-6E8A-4147-A177-3AD203B41FA5}">
                      <a16:colId xmlns="" xmlns:a16="http://schemas.microsoft.com/office/drawing/2014/main" val="39320617"/>
                    </a:ext>
                  </a:extLst>
                </a:gridCol>
                <a:gridCol w="754380">
                  <a:extLst>
                    <a:ext uri="{9D8B030D-6E8A-4147-A177-3AD203B41FA5}">
                      <a16:colId xmlns="" xmlns:a16="http://schemas.microsoft.com/office/drawing/2014/main" val="3479668563"/>
                    </a:ext>
                  </a:extLst>
                </a:gridCol>
                <a:gridCol w="167640">
                  <a:extLst>
                    <a:ext uri="{9D8B030D-6E8A-4147-A177-3AD203B41FA5}">
                      <a16:colId xmlns="" xmlns:a16="http://schemas.microsoft.com/office/drawing/2014/main" val="1956593411"/>
                    </a:ext>
                  </a:extLst>
                </a:gridCol>
                <a:gridCol w="754380">
                  <a:extLst>
                    <a:ext uri="{9D8B030D-6E8A-4147-A177-3AD203B41FA5}">
                      <a16:colId xmlns="" xmlns:a16="http://schemas.microsoft.com/office/drawing/2014/main" val="2627168617"/>
                    </a:ext>
                  </a:extLst>
                </a:gridCol>
                <a:gridCol w="167640">
                  <a:extLst>
                    <a:ext uri="{9D8B030D-6E8A-4147-A177-3AD203B41FA5}">
                      <a16:colId xmlns="" xmlns:a16="http://schemas.microsoft.com/office/drawing/2014/main" val="3736021937"/>
                    </a:ext>
                  </a:extLst>
                </a:gridCol>
                <a:gridCol w="838200">
                  <a:extLst>
                    <a:ext uri="{9D8B030D-6E8A-4147-A177-3AD203B41FA5}">
                      <a16:colId xmlns="" xmlns:a16="http://schemas.microsoft.com/office/drawing/2014/main" val="2608645173"/>
                    </a:ext>
                  </a:extLst>
                </a:gridCol>
                <a:gridCol w="167640">
                  <a:extLst>
                    <a:ext uri="{9D8B030D-6E8A-4147-A177-3AD203B41FA5}">
                      <a16:colId xmlns="" xmlns:a16="http://schemas.microsoft.com/office/drawing/2014/main" val="2483256478"/>
                    </a:ext>
                  </a:extLst>
                </a:gridCol>
                <a:gridCol w="754380">
                  <a:extLst>
                    <a:ext uri="{9D8B030D-6E8A-4147-A177-3AD203B41FA5}">
                      <a16:colId xmlns="" xmlns:a16="http://schemas.microsoft.com/office/drawing/2014/main" val="329874204"/>
                    </a:ext>
                  </a:extLst>
                </a:gridCol>
                <a:gridCol w="167640">
                  <a:extLst>
                    <a:ext uri="{9D8B030D-6E8A-4147-A177-3AD203B41FA5}">
                      <a16:colId xmlns="" xmlns:a16="http://schemas.microsoft.com/office/drawing/2014/main" val="1025863412"/>
                    </a:ext>
                  </a:extLst>
                </a:gridCol>
                <a:gridCol w="754380">
                  <a:extLst>
                    <a:ext uri="{9D8B030D-6E8A-4147-A177-3AD203B41FA5}">
                      <a16:colId xmlns="" xmlns:a16="http://schemas.microsoft.com/office/drawing/2014/main" val="3780375130"/>
                    </a:ext>
                  </a:extLst>
                </a:gridCol>
                <a:gridCol w="167640">
                  <a:extLst>
                    <a:ext uri="{9D8B030D-6E8A-4147-A177-3AD203B41FA5}">
                      <a16:colId xmlns="" xmlns:a16="http://schemas.microsoft.com/office/drawing/2014/main" val="462563503"/>
                    </a:ext>
                  </a:extLst>
                </a:gridCol>
                <a:gridCol w="838200">
                  <a:extLst>
                    <a:ext uri="{9D8B030D-6E8A-4147-A177-3AD203B41FA5}">
                      <a16:colId xmlns="" xmlns:a16="http://schemas.microsoft.com/office/drawing/2014/main" val="2352692132"/>
                    </a:ext>
                  </a:extLst>
                </a:gridCol>
                <a:gridCol w="167640">
                  <a:extLst>
                    <a:ext uri="{9D8B030D-6E8A-4147-A177-3AD203B41FA5}">
                      <a16:colId xmlns="" xmlns:a16="http://schemas.microsoft.com/office/drawing/2014/main" val="4255242583"/>
                    </a:ext>
                  </a:extLst>
                </a:gridCol>
                <a:gridCol w="670560">
                  <a:extLst>
                    <a:ext uri="{9D8B030D-6E8A-4147-A177-3AD203B41FA5}">
                      <a16:colId xmlns="" xmlns:a16="http://schemas.microsoft.com/office/drawing/2014/main" val="2308276965"/>
                    </a:ext>
                  </a:extLst>
                </a:gridCol>
                <a:gridCol w="167640">
                  <a:extLst>
                    <a:ext uri="{9D8B030D-6E8A-4147-A177-3AD203B41FA5}">
                      <a16:colId xmlns="" xmlns:a16="http://schemas.microsoft.com/office/drawing/2014/main" val="1966905031"/>
                    </a:ext>
                  </a:extLst>
                </a:gridCol>
                <a:gridCol w="596412">
                  <a:extLst>
                    <a:ext uri="{9D8B030D-6E8A-4147-A177-3AD203B41FA5}">
                      <a16:colId xmlns="" xmlns:a16="http://schemas.microsoft.com/office/drawing/2014/main" val="2990350691"/>
                    </a:ext>
                  </a:extLst>
                </a:gridCol>
                <a:gridCol w="241788">
                  <a:extLst>
                    <a:ext uri="{9D8B030D-6E8A-4147-A177-3AD203B41FA5}">
                      <a16:colId xmlns="" xmlns:a16="http://schemas.microsoft.com/office/drawing/2014/main" val="2041270742"/>
                    </a:ext>
                  </a:extLst>
                </a:gridCol>
              </a:tblGrid>
              <a:tr h="423894">
                <a:tc gridSpan="3">
                  <a:txBody>
                    <a:bodyPr/>
                    <a:lstStyle/>
                    <a:p>
                      <a:pPr marL="0" marR="0" algn="ctr">
                        <a:lnSpc>
                          <a:spcPct val="107000"/>
                        </a:lnSpc>
                        <a:spcBef>
                          <a:spcPts val="0"/>
                        </a:spcBef>
                        <a:spcAft>
                          <a:spcPts val="0"/>
                        </a:spcAft>
                      </a:pPr>
                      <a:r>
                        <a:rPr lang="en-US" sz="1100" b="1" dirty="0">
                          <a:solidFill>
                            <a:schemeClr val="tx1"/>
                          </a:solidFill>
                          <a:effectLst/>
                          <a:latin typeface="+mn-lt"/>
                        </a:rPr>
                        <a:t>Assets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Liab.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100" b="1" dirty="0">
                          <a:solidFill>
                            <a:schemeClr val="tx1"/>
                          </a:solidFill>
                          <a:effectLst/>
                          <a:latin typeface="+mn-lt"/>
                        </a:rPr>
                        <a:t> Stockholders' Equity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2969284528"/>
                  </a:ext>
                </a:extLst>
              </a:tr>
              <a:tr h="506600">
                <a:tc>
                  <a:txBody>
                    <a:bodyPr/>
                    <a:lstStyle/>
                    <a:p>
                      <a:pPr marL="0" marR="0" algn="ctr">
                        <a:lnSpc>
                          <a:spcPct val="107000"/>
                        </a:lnSpc>
                        <a:spcBef>
                          <a:spcPts val="0"/>
                        </a:spcBef>
                        <a:spcAft>
                          <a:spcPts val="0"/>
                        </a:spcAft>
                      </a:pPr>
                      <a:r>
                        <a:rPr lang="en-US" sz="1100" b="1" dirty="0">
                          <a:solidFill>
                            <a:schemeClr val="tx1"/>
                          </a:solidFill>
                          <a:effectLst/>
                          <a:latin typeface="+mn-lt"/>
                        </a:rPr>
                        <a:t> Cash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Supplies</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Accounts</a:t>
                      </a:r>
                    </a:p>
                    <a:p>
                      <a:pPr marL="0" marR="0" algn="ctr">
                        <a:lnSpc>
                          <a:spcPct val="107000"/>
                        </a:lnSpc>
                        <a:spcBef>
                          <a:spcPts val="0"/>
                        </a:spcBef>
                        <a:spcAft>
                          <a:spcPts val="0"/>
                        </a:spcAft>
                      </a:pPr>
                      <a:r>
                        <a:rPr lang="en-US" sz="1100" b="1" dirty="0">
                          <a:solidFill>
                            <a:schemeClr val="tx1"/>
                          </a:solidFill>
                          <a:effectLst/>
                          <a:latin typeface="+mn-lt"/>
                        </a:rPr>
                        <a:t>Payable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Common Stock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Retained Earnings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Revenue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r>
                        <a:rPr lang="en-US" sz="1100" b="1" dirty="0" smtClean="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Expenses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Net Income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rPr>
                        <a:t> Cash Flow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124671296"/>
                  </a:ext>
                </a:extLst>
              </a:tr>
              <a:tr h="234731">
                <a:tc>
                  <a:txBody>
                    <a:bodyPr/>
                    <a:lstStyle/>
                    <a:p>
                      <a:pPr marL="0" marR="0" algn="ctr">
                        <a:lnSpc>
                          <a:spcPct val="107000"/>
                        </a:lnSpc>
                        <a:spcBef>
                          <a:spcPts val="0"/>
                        </a:spcBef>
                        <a:spcAft>
                          <a:spcPts val="0"/>
                        </a:spcAft>
                      </a:pPr>
                      <a:r>
                        <a:rPr lang="en-US" sz="1100" b="0" dirty="0">
                          <a:solidFill>
                            <a:schemeClr val="tx1"/>
                          </a:solidFill>
                          <a:effectLst/>
                          <a:latin typeface="+mn-lt"/>
                        </a:rPr>
                        <a:t>(850)</a:t>
                      </a:r>
                      <a:endParaRPr lang="en-US" sz="1100" b="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latin typeface="+mn-lt"/>
                        </a:rPr>
                        <a:t>(850)</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a:t>
                      </a:r>
                      <a:r>
                        <a:rPr lang="en-US" sz="1100" dirty="0" smtClean="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Calibri" panose="020F0502020204030204" pitchFamily="34" charset="0"/>
                          <a:cs typeface="Times New Roman" panose="02020603050405020304" pitchFamily="18" charset="0"/>
                        </a:rPr>
                        <a:t>n/a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r">
                        <a:lnSpc>
                          <a:spcPct val="107000"/>
                        </a:lnSpc>
                        <a:spcBef>
                          <a:spcPts val="0"/>
                        </a:spcBef>
                        <a:spcAft>
                          <a:spcPts val="0"/>
                        </a:spcAft>
                      </a:pPr>
                      <a:r>
                        <a:rPr lang="en-US" sz="1100" dirty="0">
                          <a:solidFill>
                            <a:schemeClr val="tx1"/>
                          </a:solidFill>
                          <a:effectLst/>
                          <a:latin typeface="+mn-lt"/>
                        </a:rPr>
                        <a:t>(850)</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Calibri" panose="020F0502020204030204" pitchFamily="34" charset="0"/>
                          <a:cs typeface="Times New Roman" panose="02020603050405020304" pitchFamily="18" charset="0"/>
                        </a:rPr>
                        <a:t>OA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2091388674"/>
                  </a:ext>
                </a:extLst>
              </a:tr>
            </a:tbl>
          </a:graphicData>
        </a:graphic>
      </p:graphicFrame>
      <p:graphicFrame>
        <p:nvGraphicFramePr>
          <p:cNvPr id="7" name="Table 6">
            <a:extLst>
              <a:ext uri="{FF2B5EF4-FFF2-40B4-BE49-F238E27FC236}">
                <a16:creationId xmlns="" xmlns:a16="http://schemas.microsoft.com/office/drawing/2014/main" id="{F42988F1-814C-4475-8C48-B72772C8AC6E}"/>
              </a:ext>
            </a:extLst>
          </p:cNvPr>
          <p:cNvGraphicFramePr>
            <a:graphicFrameLocks noGrp="1"/>
          </p:cNvGraphicFramePr>
          <p:nvPr>
            <p:extLst>
              <p:ext uri="{D42A27DB-BD31-4B8C-83A1-F6EECF244321}">
                <p14:modId xmlns:p14="http://schemas.microsoft.com/office/powerpoint/2010/main" val="1046303191"/>
              </p:ext>
            </p:extLst>
          </p:nvPr>
        </p:nvGraphicFramePr>
        <p:xfrm>
          <a:off x="304797" y="3124200"/>
          <a:ext cx="8382003" cy="899490"/>
        </p:xfrm>
        <a:graphic>
          <a:graphicData uri="http://schemas.openxmlformats.org/drawingml/2006/table">
            <a:tbl>
              <a:tblPr firstRow="1" firstCol="1" bandRow="1">
                <a:tableStyleId>{5C22544A-7EE6-4342-B048-85BDC9FD1C3A}</a:tableStyleId>
              </a:tblPr>
              <a:tblGrid>
                <a:gridCol w="1445056">
                  <a:extLst>
                    <a:ext uri="{9D8B030D-6E8A-4147-A177-3AD203B41FA5}">
                      <a16:colId xmlns="" xmlns:a16="http://schemas.microsoft.com/office/drawing/2014/main" val="4038268786"/>
                    </a:ext>
                  </a:extLst>
                </a:gridCol>
                <a:gridCol w="1275050">
                  <a:extLst>
                    <a:ext uri="{9D8B030D-6E8A-4147-A177-3AD203B41FA5}">
                      <a16:colId xmlns="" xmlns:a16="http://schemas.microsoft.com/office/drawing/2014/main" val="2246321599"/>
                    </a:ext>
                  </a:extLst>
                </a:gridCol>
                <a:gridCol w="266344">
                  <a:extLst>
                    <a:ext uri="{9D8B030D-6E8A-4147-A177-3AD203B41FA5}">
                      <a16:colId xmlns="" xmlns:a16="http://schemas.microsoft.com/office/drawing/2014/main" val="695920123"/>
                    </a:ext>
                  </a:extLst>
                </a:gridCol>
                <a:gridCol w="1240497">
                  <a:extLst>
                    <a:ext uri="{9D8B030D-6E8A-4147-A177-3AD203B41FA5}">
                      <a16:colId xmlns="" xmlns:a16="http://schemas.microsoft.com/office/drawing/2014/main" val="118549055"/>
                    </a:ext>
                  </a:extLst>
                </a:gridCol>
                <a:gridCol w="1054837">
                  <a:extLst>
                    <a:ext uri="{9D8B030D-6E8A-4147-A177-3AD203B41FA5}">
                      <a16:colId xmlns="" xmlns:a16="http://schemas.microsoft.com/office/drawing/2014/main" val="1988682243"/>
                    </a:ext>
                  </a:extLst>
                </a:gridCol>
                <a:gridCol w="413438">
                  <a:extLst>
                    <a:ext uri="{9D8B030D-6E8A-4147-A177-3AD203B41FA5}">
                      <a16:colId xmlns="" xmlns:a16="http://schemas.microsoft.com/office/drawing/2014/main" val="2501135130"/>
                    </a:ext>
                  </a:extLst>
                </a:gridCol>
                <a:gridCol w="1128635">
                  <a:extLst>
                    <a:ext uri="{9D8B030D-6E8A-4147-A177-3AD203B41FA5}">
                      <a16:colId xmlns="" xmlns:a16="http://schemas.microsoft.com/office/drawing/2014/main" val="322333968"/>
                    </a:ext>
                  </a:extLst>
                </a:gridCol>
                <a:gridCol w="1281142">
                  <a:extLst>
                    <a:ext uri="{9D8B030D-6E8A-4147-A177-3AD203B41FA5}">
                      <a16:colId xmlns="" xmlns:a16="http://schemas.microsoft.com/office/drawing/2014/main" val="3201792686"/>
                    </a:ext>
                  </a:extLst>
                </a:gridCol>
                <a:gridCol w="277004">
                  <a:extLst>
                    <a:ext uri="{9D8B030D-6E8A-4147-A177-3AD203B41FA5}">
                      <a16:colId xmlns="" xmlns:a16="http://schemas.microsoft.com/office/drawing/2014/main" val="1493837017"/>
                    </a:ext>
                  </a:extLst>
                </a:gridCol>
              </a:tblGrid>
              <a:tr h="0">
                <a:tc rowSpan="2" gridSpan="2">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Assets</a:t>
                      </a:r>
                    </a:p>
                    <a:p>
                      <a:pPr marL="0" marR="0" algn="ctr">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rowSpan="2" hMerge="1">
                  <a:txBody>
                    <a:bodyPr/>
                    <a:lstStyle/>
                    <a:p>
                      <a:endParaRPr lang="en-US"/>
                    </a:p>
                  </a:txBody>
                  <a:tcPr/>
                </a:tc>
                <a:tc rowSpan="2">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Claims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a:txBody>
                    <a:bodyPr/>
                    <a:lstStyle/>
                    <a:p>
                      <a:pPr marL="0" marR="0">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1771849589"/>
                  </a:ext>
                </a:extLst>
              </a:tr>
              <a:tr h="200533">
                <a:tc gridSpan="2"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vMerge="1">
                  <a:txBody>
                    <a:bodyPr/>
                    <a:lstStyle/>
                    <a:p>
                      <a:endParaRPr lang="en-US"/>
                    </a:p>
                  </a:txBody>
                  <a:tcPr>
                    <a:lnL w="12700" cap="flat" cmpd="sng" algn="ctr">
                      <a:solidFill>
                        <a:schemeClr val="tx1"/>
                      </a:solidFill>
                      <a:prstDash val="solid"/>
                      <a:round/>
                      <a:headEnd type="none" w="med" len="med"/>
                      <a:tailEnd type="none" w="med" len="med"/>
                    </a:lnL>
                  </a:tcPr>
                </a:tc>
                <a:tc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Liabilities </a:t>
                      </a:r>
                    </a:p>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Accounts Payable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Equity </a:t>
                      </a:r>
                    </a:p>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Dividends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3332919631"/>
                  </a:ext>
                </a:extLst>
              </a:tr>
              <a:tr h="181991">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1642231011"/>
                  </a:ext>
                </a:extLst>
              </a:tr>
              <a:tr h="116078">
                <a:tc>
                  <a:txBody>
                    <a:bodyPr/>
                    <a:lstStyle/>
                    <a:p>
                      <a:pPr marL="0" marR="0" algn="ctr">
                        <a:lnSpc>
                          <a:spcPct val="107000"/>
                        </a:lnSpc>
                        <a:spcBef>
                          <a:spcPts val="0"/>
                        </a:spcBef>
                        <a:spcAft>
                          <a:spcPts val="0"/>
                        </a:spcAft>
                      </a:pPr>
                      <a:endParaRPr lang="en-US" sz="1100" b="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285750" marR="0" indent="-285750" algn="ctr">
                        <a:lnSpc>
                          <a:spcPct val="107000"/>
                        </a:lnSpc>
                        <a:spcBef>
                          <a:spcPts val="0"/>
                        </a:spcBef>
                        <a:spcAft>
                          <a:spcPts val="0"/>
                        </a:spcAft>
                        <a:buFontTx/>
                        <a:buChar char="-"/>
                      </a:pPr>
                      <a:r>
                        <a:rPr lang="en-US" sz="1100" dirty="0">
                          <a:solidFill>
                            <a:schemeClr val="tx1"/>
                          </a:solidFill>
                          <a:effectLst/>
                          <a:latin typeface="+mn-lt"/>
                          <a:ea typeface="Tahoma" panose="020B0604030504040204" pitchFamily="34" charset="0"/>
                          <a:cs typeface="Tahoma" panose="020B0604030504040204" pitchFamily="34" charset="0"/>
                        </a:rPr>
                        <a:t>850</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smtClean="0">
                          <a:solidFill>
                            <a:schemeClr val="tx1"/>
                          </a:solidFill>
                          <a:effectLst/>
                          <a:latin typeface="+mn-lt"/>
                          <a:ea typeface="Tahoma" panose="020B0604030504040204" pitchFamily="34" charset="0"/>
                          <a:cs typeface="Tahoma" panose="020B0604030504040204" pitchFamily="34" charset="0"/>
                        </a:rPr>
                        <a:t>- 850</a:t>
                      </a: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3597092188"/>
                  </a:ext>
                </a:extLst>
              </a:tr>
            </a:tbl>
          </a:graphicData>
        </a:graphic>
      </p:graphicFrame>
    </p:spTree>
    <p:extLst>
      <p:ext uri="{BB962C8B-B14F-4D97-AF65-F5344CB8AC3E}">
        <p14:creationId xmlns:p14="http://schemas.microsoft.com/office/powerpoint/2010/main" val="97125561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dirty="0">
                <a:ea typeface="Tahoma" panose="020B0604030504040204" pitchFamily="34" charset="0"/>
                <a:cs typeface="Tahoma" panose="020B0604030504040204" pitchFamily="34" charset="0"/>
              </a:rPr>
              <a:t>Event 11</a:t>
            </a:r>
          </a:p>
        </p:txBody>
      </p:sp>
      <p:sp>
        <p:nvSpPr>
          <p:cNvPr id="2" name="Content Placeholder 1"/>
          <p:cNvSpPr>
            <a:spLocks noGrp="1"/>
          </p:cNvSpPr>
          <p:nvPr>
            <p:ph idx="1"/>
          </p:nvPr>
        </p:nvSpPr>
        <p:spPr/>
        <p:txBody>
          <a:bodyPr/>
          <a:lstStyle/>
          <a:p>
            <a:r>
              <a:rPr lang="en-US" sz="2400" dirty="0"/>
              <a:t>During Year 2, Collins recognized $1,900 of other operating expenses on account</a:t>
            </a:r>
            <a:r>
              <a:rPr lang="en-US" sz="2400" dirty="0" smtClean="0"/>
              <a:t>.</a:t>
            </a:r>
          </a:p>
          <a:p>
            <a:r>
              <a:rPr lang="en-US" sz="2400" dirty="0" smtClean="0">
                <a:ea typeface="Tahoma" panose="020B0604030504040204" pitchFamily="34" charset="0"/>
                <a:cs typeface="Tahoma" panose="020B0604030504040204" pitchFamily="34" charset="0"/>
              </a:rPr>
              <a:t>This </a:t>
            </a:r>
            <a:r>
              <a:rPr lang="en-US" sz="2400" b="1" dirty="0">
                <a:solidFill>
                  <a:srgbClr val="C00000"/>
                </a:solidFill>
                <a:ea typeface="Tahoma" panose="020B0604030504040204" pitchFamily="34" charset="0"/>
                <a:cs typeface="Tahoma" panose="020B0604030504040204" pitchFamily="34" charset="0"/>
              </a:rPr>
              <a:t>c</a:t>
            </a:r>
            <a:r>
              <a:rPr lang="en-US" sz="2400" b="1" dirty="0" smtClean="0">
                <a:solidFill>
                  <a:srgbClr val="C00000"/>
                </a:solidFill>
                <a:ea typeface="Tahoma" panose="020B0604030504040204" pitchFamily="34" charset="0"/>
                <a:cs typeface="Tahoma" panose="020B0604030504040204" pitchFamily="34" charset="0"/>
              </a:rPr>
              <a:t>laims exchange </a:t>
            </a:r>
            <a:r>
              <a:rPr lang="en-US" sz="2400" b="1" dirty="0">
                <a:solidFill>
                  <a:srgbClr val="C00000"/>
                </a:solidFill>
                <a:ea typeface="Tahoma" panose="020B0604030504040204" pitchFamily="34" charset="0"/>
                <a:cs typeface="Tahoma" panose="020B0604030504040204" pitchFamily="34" charset="0"/>
              </a:rPr>
              <a:t>t</a:t>
            </a:r>
            <a:r>
              <a:rPr lang="en-US" sz="2400" b="1" dirty="0" smtClean="0">
                <a:solidFill>
                  <a:srgbClr val="C00000"/>
                </a:solidFill>
                <a:ea typeface="Tahoma" panose="020B0604030504040204" pitchFamily="34" charset="0"/>
                <a:cs typeface="Tahoma" panose="020B0604030504040204" pitchFamily="34" charset="0"/>
              </a:rPr>
              <a:t>ransaction</a:t>
            </a:r>
            <a:r>
              <a:rPr lang="en-US" sz="2400" dirty="0">
                <a:ea typeface="Tahoma" panose="020B0604030504040204" pitchFamily="34" charset="0"/>
                <a:cs typeface="Tahoma" panose="020B0604030504040204" pitchFamily="34" charset="0"/>
              </a:rPr>
              <a:t>: (1) </a:t>
            </a:r>
            <a:r>
              <a:rPr lang="en-US" sz="2400" dirty="0" smtClean="0">
                <a:ea typeface="Tahoma" panose="020B0604030504040204" pitchFamily="34" charset="0"/>
                <a:cs typeface="Tahoma" panose="020B0604030504040204" pitchFamily="34" charset="0"/>
              </a:rPr>
              <a:t>increases </a:t>
            </a:r>
            <a:r>
              <a:rPr lang="en-US" sz="2400" dirty="0">
                <a:ea typeface="Tahoma" panose="020B0604030504040204" pitchFamily="34" charset="0"/>
                <a:cs typeface="Tahoma" panose="020B0604030504040204" pitchFamily="34" charset="0"/>
              </a:rPr>
              <a:t>liabilities (Accounts Payable) and (2) decreases Equity (Advertising Expense)</a:t>
            </a:r>
            <a:r>
              <a:rPr lang="en-US" sz="2400" dirty="0" smtClean="0">
                <a:ea typeface="Tahoma" panose="020B0604030504040204" pitchFamily="34" charset="0"/>
                <a:cs typeface="Tahoma" panose="020B0604030504040204" pitchFamily="34" charset="0"/>
              </a:rPr>
              <a:t>.</a:t>
            </a:r>
            <a:endParaRPr lang="en-US" sz="2400" dirty="0"/>
          </a:p>
        </p:txBody>
      </p:sp>
      <p:sp>
        <p:nvSpPr>
          <p:cNvPr id="4" name="Text Placeholder 3"/>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29698" name="Slide Number Placeholder 2"/>
          <p:cNvSpPr>
            <a:spLocks noGrp="1"/>
          </p:cNvSpPr>
          <p:nvPr>
            <p:ph type="sldNum" sz="quarter" idx="11"/>
          </p:nvPr>
        </p:nvSpPr>
        <p:spPr>
          <a:noFill/>
        </p:spPr>
        <p:txBody>
          <a:bodyPr/>
          <a:lstStyle/>
          <a:p>
            <a:r>
              <a:rPr lang="en-US" dirty="0">
                <a:solidFill>
                  <a:schemeClr val="bg1"/>
                </a:solidFill>
                <a:cs typeface="Arial" charset="0"/>
              </a:rPr>
              <a:t>3-</a:t>
            </a:r>
            <a:fld id="{82B374C3-708B-4D3F-AFA8-27DFAF476F6B}" type="slidenum">
              <a:rPr lang="en-US" smtClean="0">
                <a:solidFill>
                  <a:schemeClr val="bg1"/>
                </a:solidFill>
                <a:cs typeface="Arial" charset="0"/>
              </a:rPr>
              <a:pPr/>
              <a:t>16</a:t>
            </a:fld>
            <a:endParaRPr lang="en-US" dirty="0">
              <a:solidFill>
                <a:schemeClr val="bg1"/>
              </a:solidFill>
              <a:cs typeface="Arial" charset="0"/>
            </a:endParaRPr>
          </a:p>
        </p:txBody>
      </p:sp>
      <p:graphicFrame>
        <p:nvGraphicFramePr>
          <p:cNvPr id="8" name="Table 7">
            <a:extLst>
              <a:ext uri="{FF2B5EF4-FFF2-40B4-BE49-F238E27FC236}">
                <a16:creationId xmlns="" xmlns:a16="http://schemas.microsoft.com/office/drawing/2014/main" id="{6C4041CD-5AB1-4616-BAD6-7C5BA66E0F11}"/>
              </a:ext>
            </a:extLst>
          </p:cNvPr>
          <p:cNvGraphicFramePr>
            <a:graphicFrameLocks noGrp="1"/>
          </p:cNvGraphicFramePr>
          <p:nvPr>
            <p:extLst>
              <p:ext uri="{D42A27DB-BD31-4B8C-83A1-F6EECF244321}">
                <p14:modId xmlns:p14="http://schemas.microsoft.com/office/powerpoint/2010/main" val="78196642"/>
              </p:ext>
            </p:extLst>
          </p:nvPr>
        </p:nvGraphicFramePr>
        <p:xfrm>
          <a:off x="457200" y="4495800"/>
          <a:ext cx="8229600" cy="1614373"/>
        </p:xfrm>
        <a:graphic>
          <a:graphicData uri="http://schemas.openxmlformats.org/drawingml/2006/table">
            <a:tbl>
              <a:tblPr firstRow="1" firstCol="1" bandRow="1">
                <a:tableStyleId>{5C22544A-7EE6-4342-B048-85BDC9FD1C3A}</a:tableStyleId>
              </a:tblPr>
              <a:tblGrid>
                <a:gridCol w="822960">
                  <a:extLst>
                    <a:ext uri="{9D8B030D-6E8A-4147-A177-3AD203B41FA5}">
                      <a16:colId xmlns="" xmlns:a16="http://schemas.microsoft.com/office/drawing/2014/main" val="3913807529"/>
                    </a:ext>
                  </a:extLst>
                </a:gridCol>
                <a:gridCol w="164592">
                  <a:extLst>
                    <a:ext uri="{9D8B030D-6E8A-4147-A177-3AD203B41FA5}">
                      <a16:colId xmlns="" xmlns:a16="http://schemas.microsoft.com/office/drawing/2014/main" val="39320617"/>
                    </a:ext>
                  </a:extLst>
                </a:gridCol>
                <a:gridCol w="740664">
                  <a:extLst>
                    <a:ext uri="{9D8B030D-6E8A-4147-A177-3AD203B41FA5}">
                      <a16:colId xmlns="" xmlns:a16="http://schemas.microsoft.com/office/drawing/2014/main" val="3479668563"/>
                    </a:ext>
                  </a:extLst>
                </a:gridCol>
                <a:gridCol w="164592">
                  <a:extLst>
                    <a:ext uri="{9D8B030D-6E8A-4147-A177-3AD203B41FA5}">
                      <a16:colId xmlns="" xmlns:a16="http://schemas.microsoft.com/office/drawing/2014/main" val="1956593411"/>
                    </a:ext>
                  </a:extLst>
                </a:gridCol>
                <a:gridCol w="740664">
                  <a:extLst>
                    <a:ext uri="{9D8B030D-6E8A-4147-A177-3AD203B41FA5}">
                      <a16:colId xmlns="" xmlns:a16="http://schemas.microsoft.com/office/drawing/2014/main" val="2627168617"/>
                    </a:ext>
                  </a:extLst>
                </a:gridCol>
                <a:gridCol w="164592">
                  <a:extLst>
                    <a:ext uri="{9D8B030D-6E8A-4147-A177-3AD203B41FA5}">
                      <a16:colId xmlns="" xmlns:a16="http://schemas.microsoft.com/office/drawing/2014/main" val="3736021937"/>
                    </a:ext>
                  </a:extLst>
                </a:gridCol>
                <a:gridCol w="822960">
                  <a:extLst>
                    <a:ext uri="{9D8B030D-6E8A-4147-A177-3AD203B41FA5}">
                      <a16:colId xmlns="" xmlns:a16="http://schemas.microsoft.com/office/drawing/2014/main" val="2608645173"/>
                    </a:ext>
                  </a:extLst>
                </a:gridCol>
                <a:gridCol w="164592">
                  <a:extLst>
                    <a:ext uri="{9D8B030D-6E8A-4147-A177-3AD203B41FA5}">
                      <a16:colId xmlns="" xmlns:a16="http://schemas.microsoft.com/office/drawing/2014/main" val="2483256478"/>
                    </a:ext>
                  </a:extLst>
                </a:gridCol>
                <a:gridCol w="740664">
                  <a:extLst>
                    <a:ext uri="{9D8B030D-6E8A-4147-A177-3AD203B41FA5}">
                      <a16:colId xmlns="" xmlns:a16="http://schemas.microsoft.com/office/drawing/2014/main" val="329874204"/>
                    </a:ext>
                  </a:extLst>
                </a:gridCol>
                <a:gridCol w="164592">
                  <a:extLst>
                    <a:ext uri="{9D8B030D-6E8A-4147-A177-3AD203B41FA5}">
                      <a16:colId xmlns="" xmlns:a16="http://schemas.microsoft.com/office/drawing/2014/main" val="1025863412"/>
                    </a:ext>
                  </a:extLst>
                </a:gridCol>
                <a:gridCol w="740664">
                  <a:extLst>
                    <a:ext uri="{9D8B030D-6E8A-4147-A177-3AD203B41FA5}">
                      <a16:colId xmlns="" xmlns:a16="http://schemas.microsoft.com/office/drawing/2014/main" val="3780375130"/>
                    </a:ext>
                  </a:extLst>
                </a:gridCol>
                <a:gridCol w="164592">
                  <a:extLst>
                    <a:ext uri="{9D8B030D-6E8A-4147-A177-3AD203B41FA5}">
                      <a16:colId xmlns="" xmlns:a16="http://schemas.microsoft.com/office/drawing/2014/main" val="462563503"/>
                    </a:ext>
                  </a:extLst>
                </a:gridCol>
                <a:gridCol w="822960">
                  <a:extLst>
                    <a:ext uri="{9D8B030D-6E8A-4147-A177-3AD203B41FA5}">
                      <a16:colId xmlns="" xmlns:a16="http://schemas.microsoft.com/office/drawing/2014/main" val="2352692132"/>
                    </a:ext>
                  </a:extLst>
                </a:gridCol>
                <a:gridCol w="164592">
                  <a:extLst>
                    <a:ext uri="{9D8B030D-6E8A-4147-A177-3AD203B41FA5}">
                      <a16:colId xmlns="" xmlns:a16="http://schemas.microsoft.com/office/drawing/2014/main" val="4255242583"/>
                    </a:ext>
                  </a:extLst>
                </a:gridCol>
                <a:gridCol w="658368">
                  <a:extLst>
                    <a:ext uri="{9D8B030D-6E8A-4147-A177-3AD203B41FA5}">
                      <a16:colId xmlns="" xmlns:a16="http://schemas.microsoft.com/office/drawing/2014/main" val="2308276965"/>
                    </a:ext>
                  </a:extLst>
                </a:gridCol>
                <a:gridCol w="164592">
                  <a:extLst>
                    <a:ext uri="{9D8B030D-6E8A-4147-A177-3AD203B41FA5}">
                      <a16:colId xmlns="" xmlns:a16="http://schemas.microsoft.com/office/drawing/2014/main" val="1966905031"/>
                    </a:ext>
                  </a:extLst>
                </a:gridCol>
                <a:gridCol w="585568">
                  <a:extLst>
                    <a:ext uri="{9D8B030D-6E8A-4147-A177-3AD203B41FA5}">
                      <a16:colId xmlns="" xmlns:a16="http://schemas.microsoft.com/office/drawing/2014/main" val="2990350691"/>
                    </a:ext>
                  </a:extLst>
                </a:gridCol>
                <a:gridCol w="237392">
                  <a:extLst>
                    <a:ext uri="{9D8B030D-6E8A-4147-A177-3AD203B41FA5}">
                      <a16:colId xmlns="" xmlns:a16="http://schemas.microsoft.com/office/drawing/2014/main" val="2041270742"/>
                    </a:ext>
                  </a:extLst>
                </a:gridCol>
              </a:tblGrid>
              <a:tr h="423894">
                <a:tc gridSpan="3">
                  <a:txBody>
                    <a:bodyPr/>
                    <a:lstStyle/>
                    <a:p>
                      <a:pPr marL="0" marR="0" algn="ctr">
                        <a:lnSpc>
                          <a:spcPct val="107000"/>
                        </a:lnSpc>
                        <a:spcBef>
                          <a:spcPts val="0"/>
                        </a:spcBef>
                        <a:spcAft>
                          <a:spcPts val="0"/>
                        </a:spcAft>
                      </a:pPr>
                      <a:r>
                        <a:rPr lang="en-US" sz="1100" b="1" dirty="0">
                          <a:solidFill>
                            <a:schemeClr val="tx1"/>
                          </a:solidFill>
                          <a:effectLst/>
                          <a:latin typeface="+mn-lt"/>
                        </a:rPr>
                        <a:t>Assets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Liab.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100" b="1" dirty="0">
                          <a:solidFill>
                            <a:schemeClr val="tx1"/>
                          </a:solidFill>
                          <a:effectLst/>
                          <a:latin typeface="+mn-lt"/>
                        </a:rPr>
                        <a:t> Stockholders' Equity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2969284528"/>
                  </a:ext>
                </a:extLst>
              </a:tr>
              <a:tr h="506600">
                <a:tc>
                  <a:txBody>
                    <a:bodyPr/>
                    <a:lstStyle/>
                    <a:p>
                      <a:pPr marL="0" marR="0" algn="ctr">
                        <a:lnSpc>
                          <a:spcPct val="107000"/>
                        </a:lnSpc>
                        <a:spcBef>
                          <a:spcPts val="0"/>
                        </a:spcBef>
                        <a:spcAft>
                          <a:spcPts val="0"/>
                        </a:spcAft>
                      </a:pPr>
                      <a:r>
                        <a:rPr lang="en-US" sz="1100" b="1" dirty="0">
                          <a:solidFill>
                            <a:schemeClr val="tx1"/>
                          </a:solidFill>
                          <a:effectLst/>
                          <a:latin typeface="+mn-lt"/>
                        </a:rPr>
                        <a:t> Cash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Supplies</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Accounts</a:t>
                      </a:r>
                    </a:p>
                    <a:p>
                      <a:pPr marL="0" marR="0" algn="ctr">
                        <a:lnSpc>
                          <a:spcPct val="107000"/>
                        </a:lnSpc>
                        <a:spcBef>
                          <a:spcPts val="0"/>
                        </a:spcBef>
                        <a:spcAft>
                          <a:spcPts val="0"/>
                        </a:spcAft>
                      </a:pPr>
                      <a:r>
                        <a:rPr lang="en-US" sz="1100" b="1" dirty="0">
                          <a:solidFill>
                            <a:schemeClr val="tx1"/>
                          </a:solidFill>
                          <a:effectLst/>
                          <a:latin typeface="+mn-lt"/>
                        </a:rPr>
                        <a:t>Payable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Common Stock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Retained Earnings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Revenue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r>
                        <a:rPr lang="en-US" sz="1100" b="1" dirty="0" smtClean="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Expenses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Net Income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rPr>
                        <a:t> Cash Flow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124671296"/>
                  </a:ext>
                </a:extLst>
              </a:tr>
              <a:tr h="234731">
                <a:tc>
                  <a:txBody>
                    <a:bodyPr/>
                    <a:lstStyle/>
                    <a:p>
                      <a:pPr marL="0" marR="0" algn="ctr">
                        <a:lnSpc>
                          <a:spcPct val="107000"/>
                        </a:lnSpc>
                        <a:spcBef>
                          <a:spcPts val="0"/>
                        </a:spcBef>
                        <a:spcAft>
                          <a:spcPts val="0"/>
                        </a:spcAft>
                      </a:pPr>
                      <a:r>
                        <a:rPr lang="en-US" sz="1100" b="0" dirty="0">
                          <a:solidFill>
                            <a:schemeClr val="tx1"/>
                          </a:solidFill>
                          <a:effectLst/>
                          <a:latin typeface="+mn-lt"/>
                          <a:ea typeface="Calibri" panose="020F0502020204030204" pitchFamily="34" charset="0"/>
                          <a:cs typeface="Times New Roman" panose="02020603050405020304" pitchFamily="18" charset="0"/>
                        </a:rPr>
                        <a:t>n/a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latin typeface="+mn-lt"/>
                        </a:rPr>
                        <a:t>1,900</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(1,900)</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a:t>
                      </a:r>
                      <a:r>
                        <a:rPr lang="en-US" sz="1100" dirty="0" smtClean="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1,900</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Calibri" panose="020F0502020204030204" pitchFamily="34" charset="0"/>
                          <a:cs typeface="Times New Roman" panose="02020603050405020304" pitchFamily="18" charset="0"/>
                        </a:rPr>
                        <a:t>(1,900)</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r">
                        <a:lnSpc>
                          <a:spcPct val="107000"/>
                        </a:lnSpc>
                        <a:spcBef>
                          <a:spcPts val="0"/>
                        </a:spcBef>
                        <a:spcAft>
                          <a:spcPts val="0"/>
                        </a:spcAft>
                      </a:pPr>
                      <a:r>
                        <a:rPr lang="en-US" sz="1100" dirty="0">
                          <a:solidFill>
                            <a:schemeClr val="tx1"/>
                          </a:solidFill>
                          <a:effectLst/>
                          <a:latin typeface="+mn-lt"/>
                          <a:ea typeface="Calibri" panose="020F0502020204030204" pitchFamily="34" charset="0"/>
                          <a:cs typeface="Times New Roman" panose="02020603050405020304" pitchFamily="18" charset="0"/>
                        </a:rPr>
                        <a:t>n/a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2091388674"/>
                  </a:ext>
                </a:extLst>
              </a:tr>
            </a:tbl>
          </a:graphicData>
        </a:graphic>
      </p:graphicFrame>
      <p:graphicFrame>
        <p:nvGraphicFramePr>
          <p:cNvPr id="7" name="Table 6">
            <a:extLst>
              <a:ext uri="{FF2B5EF4-FFF2-40B4-BE49-F238E27FC236}">
                <a16:creationId xmlns="" xmlns:a16="http://schemas.microsoft.com/office/drawing/2014/main" id="{F42988F1-814C-4475-8C48-B72772C8AC6E}"/>
              </a:ext>
            </a:extLst>
          </p:cNvPr>
          <p:cNvGraphicFramePr>
            <a:graphicFrameLocks noGrp="1"/>
          </p:cNvGraphicFramePr>
          <p:nvPr>
            <p:extLst>
              <p:ext uri="{D42A27DB-BD31-4B8C-83A1-F6EECF244321}">
                <p14:modId xmlns:p14="http://schemas.microsoft.com/office/powerpoint/2010/main" val="680574683"/>
              </p:ext>
            </p:extLst>
          </p:nvPr>
        </p:nvGraphicFramePr>
        <p:xfrm>
          <a:off x="457200" y="3429443"/>
          <a:ext cx="8229600" cy="913917"/>
        </p:xfrm>
        <a:graphic>
          <a:graphicData uri="http://schemas.openxmlformats.org/drawingml/2006/table">
            <a:tbl>
              <a:tblPr firstRow="1" firstCol="1" bandRow="1">
                <a:tableStyleId>{5C22544A-7EE6-4342-B048-85BDC9FD1C3A}</a:tableStyleId>
              </a:tblPr>
              <a:tblGrid>
                <a:gridCol w="1418782">
                  <a:extLst>
                    <a:ext uri="{9D8B030D-6E8A-4147-A177-3AD203B41FA5}">
                      <a16:colId xmlns="" xmlns:a16="http://schemas.microsoft.com/office/drawing/2014/main" val="4038268786"/>
                    </a:ext>
                  </a:extLst>
                </a:gridCol>
                <a:gridCol w="1251867">
                  <a:extLst>
                    <a:ext uri="{9D8B030D-6E8A-4147-A177-3AD203B41FA5}">
                      <a16:colId xmlns="" xmlns:a16="http://schemas.microsoft.com/office/drawing/2014/main" val="2246321599"/>
                    </a:ext>
                  </a:extLst>
                </a:gridCol>
                <a:gridCol w="261501">
                  <a:extLst>
                    <a:ext uri="{9D8B030D-6E8A-4147-A177-3AD203B41FA5}">
                      <a16:colId xmlns="" xmlns:a16="http://schemas.microsoft.com/office/drawing/2014/main" val="695920123"/>
                    </a:ext>
                  </a:extLst>
                </a:gridCol>
                <a:gridCol w="1217942">
                  <a:extLst>
                    <a:ext uri="{9D8B030D-6E8A-4147-A177-3AD203B41FA5}">
                      <a16:colId xmlns="" xmlns:a16="http://schemas.microsoft.com/office/drawing/2014/main" val="118549055"/>
                    </a:ext>
                  </a:extLst>
                </a:gridCol>
                <a:gridCol w="1035658">
                  <a:extLst>
                    <a:ext uri="{9D8B030D-6E8A-4147-A177-3AD203B41FA5}">
                      <a16:colId xmlns="" xmlns:a16="http://schemas.microsoft.com/office/drawing/2014/main" val="1988682243"/>
                    </a:ext>
                  </a:extLst>
                </a:gridCol>
                <a:gridCol w="405920">
                  <a:extLst>
                    <a:ext uri="{9D8B030D-6E8A-4147-A177-3AD203B41FA5}">
                      <a16:colId xmlns="" xmlns:a16="http://schemas.microsoft.com/office/drawing/2014/main" val="2501135130"/>
                    </a:ext>
                  </a:extLst>
                </a:gridCol>
                <a:gridCol w="1108114">
                  <a:extLst>
                    <a:ext uri="{9D8B030D-6E8A-4147-A177-3AD203B41FA5}">
                      <a16:colId xmlns="" xmlns:a16="http://schemas.microsoft.com/office/drawing/2014/main" val="322333968"/>
                    </a:ext>
                  </a:extLst>
                </a:gridCol>
                <a:gridCol w="1257848">
                  <a:extLst>
                    <a:ext uri="{9D8B030D-6E8A-4147-A177-3AD203B41FA5}">
                      <a16:colId xmlns="" xmlns:a16="http://schemas.microsoft.com/office/drawing/2014/main" val="3201792686"/>
                    </a:ext>
                  </a:extLst>
                </a:gridCol>
                <a:gridCol w="271968">
                  <a:extLst>
                    <a:ext uri="{9D8B030D-6E8A-4147-A177-3AD203B41FA5}">
                      <a16:colId xmlns="" xmlns:a16="http://schemas.microsoft.com/office/drawing/2014/main" val="1493837017"/>
                    </a:ext>
                  </a:extLst>
                </a:gridCol>
              </a:tblGrid>
              <a:tr h="0">
                <a:tc rowSpan="2" gridSpan="2">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Assets</a:t>
                      </a:r>
                    </a:p>
                    <a:p>
                      <a:pPr marL="0" marR="0" algn="ctr">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rowSpan="2" hMerge="1">
                  <a:txBody>
                    <a:bodyPr/>
                    <a:lstStyle/>
                    <a:p>
                      <a:endParaRPr lang="en-US"/>
                    </a:p>
                  </a:txBody>
                  <a:tcPr/>
                </a:tc>
                <a:tc rowSpan="2">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Claims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a:txBody>
                    <a:bodyPr/>
                    <a:lstStyle/>
                    <a:p>
                      <a:pPr marL="0" marR="0">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1771849589"/>
                  </a:ext>
                </a:extLst>
              </a:tr>
              <a:tr h="375793">
                <a:tc gridSpan="2"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vMerge="1">
                  <a:txBody>
                    <a:bodyPr/>
                    <a:lstStyle/>
                    <a:p>
                      <a:endParaRPr lang="en-US"/>
                    </a:p>
                  </a:txBody>
                  <a:tcPr>
                    <a:lnL w="12700" cap="flat" cmpd="sng" algn="ctr">
                      <a:solidFill>
                        <a:schemeClr val="tx1"/>
                      </a:solidFill>
                      <a:prstDash val="solid"/>
                      <a:round/>
                      <a:headEnd type="none" w="med" len="med"/>
                      <a:tailEnd type="none" w="med" len="med"/>
                    </a:lnL>
                  </a:tcPr>
                </a:tc>
                <a:tc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Liabilities </a:t>
                      </a:r>
                    </a:p>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Accounts Payable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Equity </a:t>
                      </a:r>
                    </a:p>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Advertising Expense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3332919631"/>
                  </a:ext>
                </a:extLst>
              </a:tr>
              <a:tr h="0">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1642231011"/>
                  </a:ext>
                </a:extLst>
              </a:tr>
              <a:tr h="116078">
                <a:tc>
                  <a:txBody>
                    <a:bodyPr/>
                    <a:lstStyle/>
                    <a:p>
                      <a:pPr marL="0" marR="0" algn="ctr">
                        <a:lnSpc>
                          <a:spcPct val="107000"/>
                        </a:lnSpc>
                        <a:spcBef>
                          <a:spcPts val="0"/>
                        </a:spcBef>
                        <a:spcAft>
                          <a:spcPts val="0"/>
                        </a:spcAft>
                      </a:pPr>
                      <a:endParaRPr lang="en-US" sz="1100" b="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285750" marR="0" indent="-285750" algn="ctr">
                        <a:lnSpc>
                          <a:spcPct val="107000"/>
                        </a:lnSpc>
                        <a:spcBef>
                          <a:spcPts val="0"/>
                        </a:spcBef>
                        <a:spcAft>
                          <a:spcPts val="0"/>
                        </a:spcAft>
                        <a:buFontTx/>
                        <a:buChar char="-"/>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+ 1,900</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+ 1,900</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3597092188"/>
                  </a:ext>
                </a:extLst>
              </a:tr>
            </a:tbl>
          </a:graphicData>
        </a:graphic>
      </p:graphicFrame>
    </p:spTree>
    <p:extLst>
      <p:ext uri="{BB962C8B-B14F-4D97-AF65-F5344CB8AC3E}">
        <p14:creationId xmlns:p14="http://schemas.microsoft.com/office/powerpoint/2010/main" val="52032015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dirty="0">
                <a:ea typeface="Tahoma" panose="020B0604030504040204" pitchFamily="34" charset="0"/>
                <a:cs typeface="Tahoma" panose="020B0604030504040204" pitchFamily="34" charset="0"/>
              </a:rPr>
              <a:t>Adjustment 1</a:t>
            </a:r>
          </a:p>
        </p:txBody>
      </p:sp>
      <p:sp>
        <p:nvSpPr>
          <p:cNvPr id="2" name="Content Placeholder 1"/>
          <p:cNvSpPr>
            <a:spLocks noGrp="1"/>
          </p:cNvSpPr>
          <p:nvPr>
            <p:ph idx="1"/>
          </p:nvPr>
        </p:nvSpPr>
        <p:spPr>
          <a:xfrm>
            <a:off x="457200" y="914400"/>
            <a:ext cx="8229600" cy="4952999"/>
          </a:xfrm>
        </p:spPr>
        <p:txBody>
          <a:bodyPr/>
          <a:lstStyle/>
          <a:p>
            <a:r>
              <a:rPr lang="en-US" sz="2000" dirty="0"/>
              <a:t>As of December 31, Year 2, Collins had earned $1,500 of the $1,800 of the revenue it deferred in Event 3. </a:t>
            </a:r>
            <a:endParaRPr lang="en-US" sz="2000" dirty="0" smtClean="0"/>
          </a:p>
          <a:p>
            <a:r>
              <a:rPr lang="en-US" sz="2000" dirty="0" smtClean="0">
                <a:ea typeface="Tahoma" panose="020B0604030504040204" pitchFamily="34" charset="0"/>
                <a:cs typeface="Tahoma" panose="020B0604030504040204" pitchFamily="34" charset="0"/>
              </a:rPr>
              <a:t>This </a:t>
            </a:r>
            <a:r>
              <a:rPr lang="en-US" sz="2000" b="1" dirty="0">
                <a:solidFill>
                  <a:srgbClr val="C00000"/>
                </a:solidFill>
                <a:ea typeface="Tahoma" panose="020B0604030504040204" pitchFamily="34" charset="0"/>
                <a:cs typeface="Tahoma" panose="020B0604030504040204" pitchFamily="34" charset="0"/>
              </a:rPr>
              <a:t>c</a:t>
            </a:r>
            <a:r>
              <a:rPr lang="en-US" sz="2000" b="1" dirty="0" smtClean="0">
                <a:solidFill>
                  <a:srgbClr val="C00000"/>
                </a:solidFill>
                <a:ea typeface="Tahoma" panose="020B0604030504040204" pitchFamily="34" charset="0"/>
                <a:cs typeface="Tahoma" panose="020B0604030504040204" pitchFamily="34" charset="0"/>
              </a:rPr>
              <a:t>laims </a:t>
            </a:r>
            <a:r>
              <a:rPr lang="en-US" sz="2000" b="1" dirty="0">
                <a:solidFill>
                  <a:srgbClr val="C00000"/>
                </a:solidFill>
                <a:ea typeface="Tahoma" panose="020B0604030504040204" pitchFamily="34" charset="0"/>
                <a:cs typeface="Tahoma" panose="020B0604030504040204" pitchFamily="34" charset="0"/>
              </a:rPr>
              <a:t>e</a:t>
            </a:r>
            <a:r>
              <a:rPr lang="en-US" sz="2000" b="1" dirty="0" smtClean="0">
                <a:solidFill>
                  <a:srgbClr val="C00000"/>
                </a:solidFill>
                <a:ea typeface="Tahoma" panose="020B0604030504040204" pitchFamily="34" charset="0"/>
                <a:cs typeface="Tahoma" panose="020B0604030504040204" pitchFamily="34" charset="0"/>
              </a:rPr>
              <a:t>xchange </a:t>
            </a:r>
            <a:r>
              <a:rPr lang="en-US" sz="2000" b="1" dirty="0">
                <a:solidFill>
                  <a:srgbClr val="C00000"/>
                </a:solidFill>
                <a:ea typeface="Tahoma" panose="020B0604030504040204" pitchFamily="34" charset="0"/>
                <a:cs typeface="Tahoma" panose="020B0604030504040204" pitchFamily="34" charset="0"/>
              </a:rPr>
              <a:t>t</a:t>
            </a:r>
            <a:r>
              <a:rPr lang="en-US" sz="2000" b="1" dirty="0" smtClean="0">
                <a:solidFill>
                  <a:srgbClr val="C00000"/>
                </a:solidFill>
                <a:ea typeface="Tahoma" panose="020B0604030504040204" pitchFamily="34" charset="0"/>
                <a:cs typeface="Tahoma" panose="020B0604030504040204" pitchFamily="34" charset="0"/>
              </a:rPr>
              <a:t>ransaction</a:t>
            </a:r>
            <a:r>
              <a:rPr lang="en-US" sz="2000" dirty="0">
                <a:ea typeface="Tahoma" panose="020B0604030504040204" pitchFamily="34" charset="0"/>
                <a:cs typeface="Tahoma" panose="020B0604030504040204" pitchFamily="34" charset="0"/>
              </a:rPr>
              <a:t>: (1) </a:t>
            </a:r>
            <a:r>
              <a:rPr lang="en-US" sz="2000" dirty="0" smtClean="0">
                <a:ea typeface="Tahoma" panose="020B0604030504040204" pitchFamily="34" charset="0"/>
                <a:cs typeface="Tahoma" panose="020B0604030504040204" pitchFamily="34" charset="0"/>
              </a:rPr>
              <a:t>decreases </a:t>
            </a:r>
            <a:r>
              <a:rPr lang="en-US" sz="2000" dirty="0">
                <a:ea typeface="Tahoma" panose="020B0604030504040204" pitchFamily="34" charset="0"/>
                <a:cs typeface="Tahoma" panose="020B0604030504040204" pitchFamily="34" charset="0"/>
              </a:rPr>
              <a:t>liabilities (Unearned Revenue) and (2) increases equity (Consulting Revenue).</a:t>
            </a:r>
          </a:p>
          <a:p>
            <a:endParaRPr lang="en-US" sz="2400" dirty="0"/>
          </a:p>
        </p:txBody>
      </p:sp>
      <p:sp>
        <p:nvSpPr>
          <p:cNvPr id="6" name="Text Placeholder 5"/>
          <p:cNvSpPr>
            <a:spLocks noGrp="1"/>
          </p:cNvSpPr>
          <p:nvPr>
            <p:ph type="body" sz="quarter" idx="10"/>
          </p:nvPr>
        </p:nvSpPr>
        <p:spPr/>
        <p:txBody>
          <a:bodyPr/>
          <a:lstStyle/>
          <a:p>
            <a:endParaRPr lang="en-US"/>
          </a:p>
        </p:txBody>
      </p:sp>
      <p:sp>
        <p:nvSpPr>
          <p:cNvPr id="10" name="Text Placeholder 9"/>
          <p:cNvSpPr>
            <a:spLocks noGrp="1"/>
          </p:cNvSpPr>
          <p:nvPr>
            <p:ph type="body" sz="quarter" idx="12"/>
          </p:nvPr>
        </p:nvSpPr>
        <p:spPr/>
        <p:txBody>
          <a:bodyPr/>
          <a:lstStyle/>
          <a:p>
            <a:endParaRPr lang="en-US"/>
          </a:p>
        </p:txBody>
      </p:sp>
      <p:sp>
        <p:nvSpPr>
          <p:cNvPr id="29698" name="Slide Number Placeholder 2"/>
          <p:cNvSpPr>
            <a:spLocks noGrp="1"/>
          </p:cNvSpPr>
          <p:nvPr>
            <p:ph type="sldNum" sz="quarter" idx="11"/>
          </p:nvPr>
        </p:nvSpPr>
        <p:spPr>
          <a:noFill/>
        </p:spPr>
        <p:txBody>
          <a:bodyPr/>
          <a:lstStyle/>
          <a:p>
            <a:r>
              <a:rPr lang="en-US" dirty="0">
                <a:solidFill>
                  <a:schemeClr val="bg1"/>
                </a:solidFill>
                <a:cs typeface="Arial" charset="0"/>
              </a:rPr>
              <a:t>3-</a:t>
            </a:r>
            <a:fld id="{82B374C3-708B-4D3F-AFA8-27DFAF476F6B}" type="slidenum">
              <a:rPr lang="en-US" smtClean="0">
                <a:solidFill>
                  <a:schemeClr val="bg1"/>
                </a:solidFill>
                <a:cs typeface="Arial" charset="0"/>
              </a:rPr>
              <a:pPr/>
              <a:t>17</a:t>
            </a:fld>
            <a:endParaRPr lang="en-US" dirty="0">
              <a:solidFill>
                <a:schemeClr val="bg1"/>
              </a:solidFill>
              <a:cs typeface="Arial" charset="0"/>
            </a:endParaRPr>
          </a:p>
        </p:txBody>
      </p:sp>
      <p:sp>
        <p:nvSpPr>
          <p:cNvPr id="4" name="Rectangle 3">
            <a:extLst>
              <a:ext uri="{FF2B5EF4-FFF2-40B4-BE49-F238E27FC236}">
                <a16:creationId xmlns="" xmlns:a16="http://schemas.microsoft.com/office/drawing/2014/main" id="{E5897B58-42EF-4BAC-9EF2-A8CF218D5387}"/>
              </a:ext>
            </a:extLst>
          </p:cNvPr>
          <p:cNvSpPr/>
          <p:nvPr/>
        </p:nvSpPr>
        <p:spPr>
          <a:xfrm>
            <a:off x="152400" y="609600"/>
            <a:ext cx="8839200" cy="461665"/>
          </a:xfrm>
          <a:prstGeom prst="rect">
            <a:avLst/>
          </a:prstGeom>
        </p:spPr>
        <p:txBody>
          <a:bodyPr wrap="square">
            <a:spAutoFit/>
          </a:bodyPr>
          <a:lstStyle/>
          <a:p>
            <a:pPr>
              <a:defRPr/>
            </a:pPr>
            <a:endParaRPr lang="en-US" sz="24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8" name="Table 7">
            <a:extLst>
              <a:ext uri="{FF2B5EF4-FFF2-40B4-BE49-F238E27FC236}">
                <a16:creationId xmlns="" xmlns:a16="http://schemas.microsoft.com/office/drawing/2014/main" id="{6C4041CD-5AB1-4616-BAD6-7C5BA66E0F11}"/>
              </a:ext>
            </a:extLst>
          </p:cNvPr>
          <p:cNvGraphicFramePr>
            <a:graphicFrameLocks noGrp="1"/>
          </p:cNvGraphicFramePr>
          <p:nvPr>
            <p:extLst>
              <p:ext uri="{D42A27DB-BD31-4B8C-83A1-F6EECF244321}">
                <p14:modId xmlns:p14="http://schemas.microsoft.com/office/powerpoint/2010/main" val="1014969532"/>
              </p:ext>
            </p:extLst>
          </p:nvPr>
        </p:nvGraphicFramePr>
        <p:xfrm>
          <a:off x="381000" y="3581400"/>
          <a:ext cx="8382000" cy="1614373"/>
        </p:xfrm>
        <a:graphic>
          <a:graphicData uri="http://schemas.openxmlformats.org/drawingml/2006/table">
            <a:tbl>
              <a:tblPr firstRow="1" firstCol="1" bandRow="1">
                <a:tableStyleId>{5C22544A-7EE6-4342-B048-85BDC9FD1C3A}</a:tableStyleId>
              </a:tblPr>
              <a:tblGrid>
                <a:gridCol w="838200">
                  <a:extLst>
                    <a:ext uri="{9D8B030D-6E8A-4147-A177-3AD203B41FA5}">
                      <a16:colId xmlns="" xmlns:a16="http://schemas.microsoft.com/office/drawing/2014/main" val="3913807529"/>
                    </a:ext>
                  </a:extLst>
                </a:gridCol>
                <a:gridCol w="167640">
                  <a:extLst>
                    <a:ext uri="{9D8B030D-6E8A-4147-A177-3AD203B41FA5}">
                      <a16:colId xmlns="" xmlns:a16="http://schemas.microsoft.com/office/drawing/2014/main" val="39320617"/>
                    </a:ext>
                  </a:extLst>
                </a:gridCol>
                <a:gridCol w="754380">
                  <a:extLst>
                    <a:ext uri="{9D8B030D-6E8A-4147-A177-3AD203B41FA5}">
                      <a16:colId xmlns="" xmlns:a16="http://schemas.microsoft.com/office/drawing/2014/main" val="3479668563"/>
                    </a:ext>
                  </a:extLst>
                </a:gridCol>
                <a:gridCol w="167640">
                  <a:extLst>
                    <a:ext uri="{9D8B030D-6E8A-4147-A177-3AD203B41FA5}">
                      <a16:colId xmlns="" xmlns:a16="http://schemas.microsoft.com/office/drawing/2014/main" val="1956593411"/>
                    </a:ext>
                  </a:extLst>
                </a:gridCol>
                <a:gridCol w="754380">
                  <a:extLst>
                    <a:ext uri="{9D8B030D-6E8A-4147-A177-3AD203B41FA5}">
                      <a16:colId xmlns="" xmlns:a16="http://schemas.microsoft.com/office/drawing/2014/main" val="2627168617"/>
                    </a:ext>
                  </a:extLst>
                </a:gridCol>
                <a:gridCol w="167640">
                  <a:extLst>
                    <a:ext uri="{9D8B030D-6E8A-4147-A177-3AD203B41FA5}">
                      <a16:colId xmlns="" xmlns:a16="http://schemas.microsoft.com/office/drawing/2014/main" val="3736021937"/>
                    </a:ext>
                  </a:extLst>
                </a:gridCol>
                <a:gridCol w="838200">
                  <a:extLst>
                    <a:ext uri="{9D8B030D-6E8A-4147-A177-3AD203B41FA5}">
                      <a16:colId xmlns="" xmlns:a16="http://schemas.microsoft.com/office/drawing/2014/main" val="2608645173"/>
                    </a:ext>
                  </a:extLst>
                </a:gridCol>
                <a:gridCol w="167640">
                  <a:extLst>
                    <a:ext uri="{9D8B030D-6E8A-4147-A177-3AD203B41FA5}">
                      <a16:colId xmlns="" xmlns:a16="http://schemas.microsoft.com/office/drawing/2014/main" val="2483256478"/>
                    </a:ext>
                  </a:extLst>
                </a:gridCol>
                <a:gridCol w="754380">
                  <a:extLst>
                    <a:ext uri="{9D8B030D-6E8A-4147-A177-3AD203B41FA5}">
                      <a16:colId xmlns="" xmlns:a16="http://schemas.microsoft.com/office/drawing/2014/main" val="329874204"/>
                    </a:ext>
                  </a:extLst>
                </a:gridCol>
                <a:gridCol w="167640">
                  <a:extLst>
                    <a:ext uri="{9D8B030D-6E8A-4147-A177-3AD203B41FA5}">
                      <a16:colId xmlns="" xmlns:a16="http://schemas.microsoft.com/office/drawing/2014/main" val="1025863412"/>
                    </a:ext>
                  </a:extLst>
                </a:gridCol>
                <a:gridCol w="754380">
                  <a:extLst>
                    <a:ext uri="{9D8B030D-6E8A-4147-A177-3AD203B41FA5}">
                      <a16:colId xmlns="" xmlns:a16="http://schemas.microsoft.com/office/drawing/2014/main" val="3780375130"/>
                    </a:ext>
                  </a:extLst>
                </a:gridCol>
                <a:gridCol w="167640">
                  <a:extLst>
                    <a:ext uri="{9D8B030D-6E8A-4147-A177-3AD203B41FA5}">
                      <a16:colId xmlns="" xmlns:a16="http://schemas.microsoft.com/office/drawing/2014/main" val="462563503"/>
                    </a:ext>
                  </a:extLst>
                </a:gridCol>
                <a:gridCol w="838200">
                  <a:extLst>
                    <a:ext uri="{9D8B030D-6E8A-4147-A177-3AD203B41FA5}">
                      <a16:colId xmlns="" xmlns:a16="http://schemas.microsoft.com/office/drawing/2014/main" val="2352692132"/>
                    </a:ext>
                  </a:extLst>
                </a:gridCol>
                <a:gridCol w="167640">
                  <a:extLst>
                    <a:ext uri="{9D8B030D-6E8A-4147-A177-3AD203B41FA5}">
                      <a16:colId xmlns="" xmlns:a16="http://schemas.microsoft.com/office/drawing/2014/main" val="4255242583"/>
                    </a:ext>
                  </a:extLst>
                </a:gridCol>
                <a:gridCol w="670560">
                  <a:extLst>
                    <a:ext uri="{9D8B030D-6E8A-4147-A177-3AD203B41FA5}">
                      <a16:colId xmlns="" xmlns:a16="http://schemas.microsoft.com/office/drawing/2014/main" val="2308276965"/>
                    </a:ext>
                  </a:extLst>
                </a:gridCol>
                <a:gridCol w="167640">
                  <a:extLst>
                    <a:ext uri="{9D8B030D-6E8A-4147-A177-3AD203B41FA5}">
                      <a16:colId xmlns="" xmlns:a16="http://schemas.microsoft.com/office/drawing/2014/main" val="1966905031"/>
                    </a:ext>
                  </a:extLst>
                </a:gridCol>
                <a:gridCol w="596412">
                  <a:extLst>
                    <a:ext uri="{9D8B030D-6E8A-4147-A177-3AD203B41FA5}">
                      <a16:colId xmlns="" xmlns:a16="http://schemas.microsoft.com/office/drawing/2014/main" val="2990350691"/>
                    </a:ext>
                  </a:extLst>
                </a:gridCol>
                <a:gridCol w="241788">
                  <a:extLst>
                    <a:ext uri="{9D8B030D-6E8A-4147-A177-3AD203B41FA5}">
                      <a16:colId xmlns="" xmlns:a16="http://schemas.microsoft.com/office/drawing/2014/main" val="2041270742"/>
                    </a:ext>
                  </a:extLst>
                </a:gridCol>
              </a:tblGrid>
              <a:tr h="245367">
                <a:tc gridSpan="3">
                  <a:txBody>
                    <a:bodyPr/>
                    <a:lstStyle/>
                    <a:p>
                      <a:pPr marL="0" marR="0" algn="ctr">
                        <a:lnSpc>
                          <a:spcPct val="107000"/>
                        </a:lnSpc>
                        <a:spcBef>
                          <a:spcPts val="0"/>
                        </a:spcBef>
                        <a:spcAft>
                          <a:spcPts val="0"/>
                        </a:spcAft>
                      </a:pPr>
                      <a:r>
                        <a:rPr lang="en-US" sz="1100" b="1" dirty="0">
                          <a:solidFill>
                            <a:schemeClr val="tx1"/>
                          </a:solidFill>
                          <a:effectLst/>
                          <a:latin typeface="+mn-lt"/>
                        </a:rPr>
                        <a:t>Assets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Liab.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100" b="1" dirty="0">
                          <a:solidFill>
                            <a:schemeClr val="tx1"/>
                          </a:solidFill>
                          <a:effectLst/>
                          <a:latin typeface="+mn-lt"/>
                        </a:rPr>
                        <a:t> Stockholders' Equity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2969284528"/>
                  </a:ext>
                </a:extLst>
              </a:tr>
              <a:tr h="334962">
                <a:tc>
                  <a:txBody>
                    <a:bodyPr/>
                    <a:lstStyle/>
                    <a:p>
                      <a:pPr marL="0" marR="0" algn="ctr">
                        <a:lnSpc>
                          <a:spcPct val="107000"/>
                        </a:lnSpc>
                        <a:spcBef>
                          <a:spcPts val="0"/>
                        </a:spcBef>
                        <a:spcAft>
                          <a:spcPts val="0"/>
                        </a:spcAft>
                      </a:pPr>
                      <a:r>
                        <a:rPr lang="en-US" sz="1100" b="1" dirty="0">
                          <a:solidFill>
                            <a:schemeClr val="tx1"/>
                          </a:solidFill>
                          <a:effectLst/>
                          <a:latin typeface="+mn-lt"/>
                        </a:rPr>
                        <a:t> Cash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Supplies</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Unearned Revenue</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Common Stock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Retained Earnings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Revenue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r>
                        <a:rPr lang="en-US" sz="1100" b="1" dirty="0" smtClean="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Expenses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Net Income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rPr>
                        <a:t> Cash Flow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124671296"/>
                  </a:ext>
                </a:extLst>
              </a:tr>
              <a:tr h="336662">
                <a:tc>
                  <a:txBody>
                    <a:bodyPr/>
                    <a:lstStyle/>
                    <a:p>
                      <a:pPr marL="0" marR="0" algn="ctr">
                        <a:lnSpc>
                          <a:spcPct val="107000"/>
                        </a:lnSpc>
                        <a:spcBef>
                          <a:spcPts val="0"/>
                        </a:spcBef>
                        <a:spcAft>
                          <a:spcPts val="0"/>
                        </a:spcAft>
                      </a:pPr>
                      <a:r>
                        <a:rPr lang="en-US" sz="1100" b="0" dirty="0">
                          <a:solidFill>
                            <a:schemeClr val="tx1"/>
                          </a:solidFill>
                          <a:effectLst/>
                          <a:latin typeface="+mn-lt"/>
                        </a:rPr>
                        <a:t>n/a</a:t>
                      </a:r>
                      <a:endParaRPr lang="en-US" sz="1100" b="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latin typeface="+mn-lt"/>
                        </a:rPr>
                        <a:t>(1,500)</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1,500</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1,500</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a:t>
                      </a:r>
                      <a:r>
                        <a:rPr lang="en-US" sz="1100" dirty="0" smtClean="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Calibri" panose="020F0502020204030204" pitchFamily="34" charset="0"/>
                          <a:cs typeface="Times New Roman" panose="02020603050405020304" pitchFamily="18" charset="0"/>
                        </a:rPr>
                        <a:t>1,500</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2091388674"/>
                  </a:ext>
                </a:extLst>
              </a:tr>
            </a:tbl>
          </a:graphicData>
        </a:graphic>
      </p:graphicFrame>
      <p:graphicFrame>
        <p:nvGraphicFramePr>
          <p:cNvPr id="7" name="Table 6">
            <a:extLst>
              <a:ext uri="{FF2B5EF4-FFF2-40B4-BE49-F238E27FC236}">
                <a16:creationId xmlns="" xmlns:a16="http://schemas.microsoft.com/office/drawing/2014/main" id="{F42988F1-814C-4475-8C48-B72772C8AC6E}"/>
              </a:ext>
            </a:extLst>
          </p:cNvPr>
          <p:cNvGraphicFramePr>
            <a:graphicFrameLocks noGrp="1"/>
          </p:cNvGraphicFramePr>
          <p:nvPr>
            <p:extLst>
              <p:ext uri="{D42A27DB-BD31-4B8C-83A1-F6EECF244321}">
                <p14:modId xmlns:p14="http://schemas.microsoft.com/office/powerpoint/2010/main" val="3278176178"/>
              </p:ext>
            </p:extLst>
          </p:nvPr>
        </p:nvGraphicFramePr>
        <p:xfrm>
          <a:off x="381001" y="2438400"/>
          <a:ext cx="8381999" cy="988808"/>
        </p:xfrm>
        <a:graphic>
          <a:graphicData uri="http://schemas.openxmlformats.org/drawingml/2006/table">
            <a:tbl>
              <a:tblPr firstRow="1" firstCol="1" bandRow="1">
                <a:tableStyleId>{5C22544A-7EE6-4342-B048-85BDC9FD1C3A}</a:tableStyleId>
              </a:tblPr>
              <a:tblGrid>
                <a:gridCol w="1445056">
                  <a:extLst>
                    <a:ext uri="{9D8B030D-6E8A-4147-A177-3AD203B41FA5}">
                      <a16:colId xmlns="" xmlns:a16="http://schemas.microsoft.com/office/drawing/2014/main" val="4038268786"/>
                    </a:ext>
                  </a:extLst>
                </a:gridCol>
                <a:gridCol w="1275049">
                  <a:extLst>
                    <a:ext uri="{9D8B030D-6E8A-4147-A177-3AD203B41FA5}">
                      <a16:colId xmlns="" xmlns:a16="http://schemas.microsoft.com/office/drawing/2014/main" val="2246321599"/>
                    </a:ext>
                  </a:extLst>
                </a:gridCol>
                <a:gridCol w="266343">
                  <a:extLst>
                    <a:ext uri="{9D8B030D-6E8A-4147-A177-3AD203B41FA5}">
                      <a16:colId xmlns="" xmlns:a16="http://schemas.microsoft.com/office/drawing/2014/main" val="695920123"/>
                    </a:ext>
                  </a:extLst>
                </a:gridCol>
                <a:gridCol w="1240497">
                  <a:extLst>
                    <a:ext uri="{9D8B030D-6E8A-4147-A177-3AD203B41FA5}">
                      <a16:colId xmlns="" xmlns:a16="http://schemas.microsoft.com/office/drawing/2014/main" val="118549055"/>
                    </a:ext>
                  </a:extLst>
                </a:gridCol>
                <a:gridCol w="1054836">
                  <a:extLst>
                    <a:ext uri="{9D8B030D-6E8A-4147-A177-3AD203B41FA5}">
                      <a16:colId xmlns="" xmlns:a16="http://schemas.microsoft.com/office/drawing/2014/main" val="1988682243"/>
                    </a:ext>
                  </a:extLst>
                </a:gridCol>
                <a:gridCol w="413438">
                  <a:extLst>
                    <a:ext uri="{9D8B030D-6E8A-4147-A177-3AD203B41FA5}">
                      <a16:colId xmlns="" xmlns:a16="http://schemas.microsoft.com/office/drawing/2014/main" val="2501135130"/>
                    </a:ext>
                  </a:extLst>
                </a:gridCol>
                <a:gridCol w="1128634">
                  <a:extLst>
                    <a:ext uri="{9D8B030D-6E8A-4147-A177-3AD203B41FA5}">
                      <a16:colId xmlns="" xmlns:a16="http://schemas.microsoft.com/office/drawing/2014/main" val="322333968"/>
                    </a:ext>
                  </a:extLst>
                </a:gridCol>
                <a:gridCol w="1281142">
                  <a:extLst>
                    <a:ext uri="{9D8B030D-6E8A-4147-A177-3AD203B41FA5}">
                      <a16:colId xmlns="" xmlns:a16="http://schemas.microsoft.com/office/drawing/2014/main" val="3201792686"/>
                    </a:ext>
                  </a:extLst>
                </a:gridCol>
                <a:gridCol w="277004">
                  <a:extLst>
                    <a:ext uri="{9D8B030D-6E8A-4147-A177-3AD203B41FA5}">
                      <a16:colId xmlns="" xmlns:a16="http://schemas.microsoft.com/office/drawing/2014/main" val="1493837017"/>
                    </a:ext>
                  </a:extLst>
                </a:gridCol>
              </a:tblGrid>
              <a:tr h="0">
                <a:tc rowSpan="2" gridSpan="2">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Assets</a:t>
                      </a:r>
                    </a:p>
                    <a:p>
                      <a:pPr marL="0" marR="0" algn="ctr">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rowSpan="2" hMerge="1">
                  <a:txBody>
                    <a:bodyPr/>
                    <a:lstStyle/>
                    <a:p>
                      <a:endParaRPr lang="en-US"/>
                    </a:p>
                  </a:txBody>
                  <a:tcPr/>
                </a:tc>
                <a:tc rowSpan="2">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Claims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a:txBody>
                    <a:bodyPr/>
                    <a:lstStyle/>
                    <a:p>
                      <a:pPr marL="0" marR="0">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1771849589"/>
                  </a:ext>
                </a:extLst>
              </a:tr>
              <a:tr h="0">
                <a:tc gridSpan="2"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vMerge="1">
                  <a:txBody>
                    <a:bodyPr/>
                    <a:lstStyle/>
                    <a:p>
                      <a:endParaRPr lang="en-US"/>
                    </a:p>
                  </a:txBody>
                  <a:tcPr>
                    <a:lnL w="12700" cap="flat" cmpd="sng" algn="ctr">
                      <a:solidFill>
                        <a:schemeClr val="tx1"/>
                      </a:solidFill>
                      <a:prstDash val="solid"/>
                      <a:round/>
                      <a:headEnd type="none" w="med" len="med"/>
                      <a:tailEnd type="none" w="med" len="med"/>
                    </a:lnL>
                  </a:tcPr>
                </a:tc>
                <a:tc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Liabilities </a:t>
                      </a:r>
                    </a:p>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Unearned Revenue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Equity </a:t>
                      </a:r>
                    </a:p>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Consulting Revenue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tcPr>
                </a:tc>
                <a:tc>
                  <a:txBody>
                    <a:bodyPr/>
                    <a:lstStyle/>
                    <a:p>
                      <a:pPr marL="0" marR="0">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3332919631"/>
                  </a:ext>
                </a:extLst>
              </a:tr>
              <a:tr h="194627">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1642231011"/>
                  </a:ext>
                </a:extLst>
              </a:tr>
              <a:tr h="279527">
                <a:tc>
                  <a:txBody>
                    <a:bodyPr/>
                    <a:lstStyle/>
                    <a:p>
                      <a:pPr marL="0" marR="0" algn="ctr">
                        <a:lnSpc>
                          <a:spcPct val="100000"/>
                        </a:lnSpc>
                        <a:spcBef>
                          <a:spcPts val="0"/>
                        </a:spcBef>
                        <a:spcAft>
                          <a:spcPts val="0"/>
                        </a:spcAft>
                      </a:pPr>
                      <a:endParaRPr lang="en-US" sz="1100" b="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285750" marR="0" indent="-285750" algn="ctr">
                        <a:lnSpc>
                          <a:spcPct val="100000"/>
                        </a:lnSpc>
                        <a:spcBef>
                          <a:spcPts val="0"/>
                        </a:spcBef>
                        <a:spcAft>
                          <a:spcPts val="0"/>
                        </a:spcAft>
                        <a:buFontTx/>
                        <a:buChar char="-"/>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100" dirty="0" smtClean="0">
                          <a:solidFill>
                            <a:schemeClr val="tx1"/>
                          </a:solidFill>
                          <a:effectLst/>
                          <a:latin typeface="+mn-lt"/>
                          <a:ea typeface="Tahoma" panose="020B0604030504040204" pitchFamily="34" charset="0"/>
                          <a:cs typeface="Tahoma" panose="020B0604030504040204" pitchFamily="34" charset="0"/>
                        </a:rPr>
                        <a:t>− </a:t>
                      </a:r>
                      <a:r>
                        <a:rPr lang="en-US" sz="1100" dirty="0">
                          <a:solidFill>
                            <a:schemeClr val="tx1"/>
                          </a:solidFill>
                          <a:effectLst/>
                          <a:latin typeface="+mn-lt"/>
                          <a:ea typeface="Tahoma" panose="020B0604030504040204" pitchFamily="34" charset="0"/>
                          <a:cs typeface="Tahoma" panose="020B0604030504040204" pitchFamily="34" charset="0"/>
                        </a:rPr>
                        <a:t>1,500</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+ 1,500</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3597092188"/>
                  </a:ext>
                </a:extLst>
              </a:tr>
            </a:tbl>
          </a:graphicData>
        </a:graphic>
      </p:graphicFrame>
      <p:graphicFrame>
        <p:nvGraphicFramePr>
          <p:cNvPr id="9" name="Object 19">
            <a:extLst>
              <a:ext uri="{FF2B5EF4-FFF2-40B4-BE49-F238E27FC236}">
                <a16:creationId xmlns="" xmlns:a16="http://schemas.microsoft.com/office/drawing/2014/main" id="{AA5ABEF9-8028-47C4-BC85-D49D7135E032}"/>
              </a:ext>
            </a:extLst>
          </p:cNvPr>
          <p:cNvGraphicFramePr>
            <a:graphicFrameLocks noChangeAspect="1"/>
          </p:cNvGraphicFramePr>
          <p:nvPr>
            <p:extLst>
              <p:ext uri="{D42A27DB-BD31-4B8C-83A1-F6EECF244321}">
                <p14:modId xmlns:p14="http://schemas.microsoft.com/office/powerpoint/2010/main" val="1046479451"/>
              </p:ext>
            </p:extLst>
          </p:nvPr>
        </p:nvGraphicFramePr>
        <p:xfrm>
          <a:off x="838200" y="5334000"/>
          <a:ext cx="7588250" cy="838200"/>
        </p:xfrm>
        <a:graphic>
          <a:graphicData uri="http://schemas.openxmlformats.org/presentationml/2006/ole">
            <mc:AlternateContent xmlns:mc="http://schemas.openxmlformats.org/markup-compatibility/2006">
              <mc:Choice xmlns:v="urn:schemas-microsoft-com:vml" Requires="v">
                <p:oleObj spid="_x0000_s31827" name="Worksheet" r:id="rId5" imgW="3314700" imgH="355600" progId="Excel.Sheet.8">
                  <p:embed/>
                </p:oleObj>
              </mc:Choice>
              <mc:Fallback>
                <p:oleObj name="Worksheet" r:id="rId5" imgW="3314700" imgH="355600" progId="Excel.Sheet.8">
                  <p:embed/>
                  <p:pic>
                    <p:nvPicPr>
                      <p:cNvPr id="12" name="Object 19">
                        <a:extLst>
                          <a:ext uri="{FF2B5EF4-FFF2-40B4-BE49-F238E27FC236}">
                            <a16:creationId xmlns="" xmlns:a16="http://schemas.microsoft.com/office/drawing/2014/main" id="{C8ED7A62-8C90-432A-86C6-E44744573FBB}"/>
                          </a:ext>
                        </a:extLst>
                      </p:cNvPr>
                      <p:cNvPicPr>
                        <a:picLocks noChangeAspect="1" noChangeArrowheads="1"/>
                      </p:cNvPicPr>
                      <p:nvPr/>
                    </p:nvPicPr>
                    <p:blipFill>
                      <a:blip r:embed="rId6"/>
                      <a:srcRect/>
                      <a:stretch>
                        <a:fillRect/>
                      </a:stretch>
                    </p:blipFill>
                    <p:spPr bwMode="auto">
                      <a:xfrm>
                        <a:off x="838200" y="5334000"/>
                        <a:ext cx="7588250" cy="838200"/>
                      </a:xfrm>
                      <a:prstGeom prst="rect">
                        <a:avLst/>
                      </a:prstGeom>
                      <a:noFill/>
                      <a:ln>
                        <a:solidFill>
                          <a:srgbClr val="2763E9"/>
                        </a:solidFill>
                      </a:ln>
                      <a:effectLst/>
                      <a:extLst/>
                    </p:spPr>
                  </p:pic>
                </p:oleObj>
              </mc:Fallback>
            </mc:AlternateContent>
          </a:graphicData>
        </a:graphic>
      </p:graphicFrame>
    </p:spTree>
    <p:extLst>
      <p:ext uri="{BB962C8B-B14F-4D97-AF65-F5344CB8AC3E}">
        <p14:creationId xmlns:p14="http://schemas.microsoft.com/office/powerpoint/2010/main" val="170040226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dirty="0">
                <a:latin typeface="+mn-lt"/>
                <a:ea typeface="Tahoma" panose="020B0604030504040204" pitchFamily="34" charset="0"/>
                <a:cs typeface="Tahoma" panose="020B0604030504040204" pitchFamily="34" charset="0"/>
              </a:rPr>
              <a:t>Adjustment 2</a:t>
            </a:r>
          </a:p>
        </p:txBody>
      </p:sp>
      <p:sp>
        <p:nvSpPr>
          <p:cNvPr id="2" name="Content Placeholder 1"/>
          <p:cNvSpPr>
            <a:spLocks noGrp="1"/>
          </p:cNvSpPr>
          <p:nvPr>
            <p:ph idx="1"/>
          </p:nvPr>
        </p:nvSpPr>
        <p:spPr/>
        <p:txBody>
          <a:bodyPr/>
          <a:lstStyle/>
          <a:p>
            <a:r>
              <a:rPr lang="en-US" sz="2400" dirty="0"/>
              <a:t>As of December 31, Year 2, Collins had $800 of accrued salaries expenses that will be paid in Year </a:t>
            </a:r>
            <a:r>
              <a:rPr lang="en-US" sz="2400" dirty="0" smtClean="0"/>
              <a:t>3.</a:t>
            </a:r>
          </a:p>
          <a:p>
            <a:r>
              <a:rPr lang="en-US" sz="2400" dirty="0" smtClean="0">
                <a:ea typeface="Tahoma" panose="020B0604030504040204" pitchFamily="34" charset="0"/>
                <a:cs typeface="Tahoma" panose="020B0604030504040204" pitchFamily="34" charset="0"/>
              </a:rPr>
              <a:t>This </a:t>
            </a:r>
            <a:r>
              <a:rPr lang="en-US" sz="2400" b="1" dirty="0">
                <a:solidFill>
                  <a:srgbClr val="C00000"/>
                </a:solidFill>
                <a:ea typeface="Tahoma" panose="020B0604030504040204" pitchFamily="34" charset="0"/>
                <a:cs typeface="Tahoma" panose="020B0604030504040204" pitchFamily="34" charset="0"/>
              </a:rPr>
              <a:t>c</a:t>
            </a:r>
            <a:r>
              <a:rPr lang="en-US" sz="2400" b="1" dirty="0" smtClean="0">
                <a:solidFill>
                  <a:srgbClr val="C00000"/>
                </a:solidFill>
                <a:ea typeface="Tahoma" panose="020B0604030504040204" pitchFamily="34" charset="0"/>
                <a:cs typeface="Tahoma" panose="020B0604030504040204" pitchFamily="34" charset="0"/>
              </a:rPr>
              <a:t>laims </a:t>
            </a:r>
            <a:r>
              <a:rPr lang="en-US" sz="2400" b="1" dirty="0">
                <a:solidFill>
                  <a:srgbClr val="C00000"/>
                </a:solidFill>
                <a:ea typeface="Tahoma" panose="020B0604030504040204" pitchFamily="34" charset="0"/>
                <a:cs typeface="Tahoma" panose="020B0604030504040204" pitchFamily="34" charset="0"/>
              </a:rPr>
              <a:t>e</a:t>
            </a:r>
            <a:r>
              <a:rPr lang="en-US" sz="2400" b="1" dirty="0" smtClean="0">
                <a:solidFill>
                  <a:srgbClr val="C00000"/>
                </a:solidFill>
                <a:ea typeface="Tahoma" panose="020B0604030504040204" pitchFamily="34" charset="0"/>
                <a:cs typeface="Tahoma" panose="020B0604030504040204" pitchFamily="34" charset="0"/>
              </a:rPr>
              <a:t>xchange transaction</a:t>
            </a:r>
            <a:r>
              <a:rPr lang="en-US" sz="2400" dirty="0">
                <a:ea typeface="Tahoma" panose="020B0604030504040204" pitchFamily="34" charset="0"/>
                <a:cs typeface="Tahoma" panose="020B0604030504040204" pitchFamily="34" charset="0"/>
              </a:rPr>
              <a:t>: (1) </a:t>
            </a:r>
            <a:r>
              <a:rPr lang="en-US" sz="2400" dirty="0" smtClean="0">
                <a:ea typeface="Tahoma" panose="020B0604030504040204" pitchFamily="34" charset="0"/>
                <a:cs typeface="Tahoma" panose="020B0604030504040204" pitchFamily="34" charset="0"/>
              </a:rPr>
              <a:t>increases </a:t>
            </a:r>
            <a:r>
              <a:rPr lang="en-US" sz="2400" dirty="0">
                <a:ea typeface="Tahoma" panose="020B0604030504040204" pitchFamily="34" charset="0"/>
                <a:cs typeface="Tahoma" panose="020B0604030504040204" pitchFamily="34" charset="0"/>
              </a:rPr>
              <a:t>liabilities (Salaries Payable) and (2) increases equity (Salaries Expense).</a:t>
            </a:r>
          </a:p>
          <a:p>
            <a:endParaRPr lang="en-US" dirty="0"/>
          </a:p>
        </p:txBody>
      </p:sp>
      <p:sp>
        <p:nvSpPr>
          <p:cNvPr id="4" name="Text Placeholder 3"/>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29698" name="Slide Number Placeholder 2"/>
          <p:cNvSpPr>
            <a:spLocks noGrp="1"/>
          </p:cNvSpPr>
          <p:nvPr>
            <p:ph type="sldNum" sz="quarter" idx="11"/>
          </p:nvPr>
        </p:nvSpPr>
        <p:spPr>
          <a:noFill/>
        </p:spPr>
        <p:txBody>
          <a:bodyPr/>
          <a:lstStyle/>
          <a:p>
            <a:r>
              <a:rPr lang="en-US" dirty="0">
                <a:solidFill>
                  <a:schemeClr val="bg1"/>
                </a:solidFill>
                <a:cs typeface="Arial" charset="0"/>
              </a:rPr>
              <a:t>3-</a:t>
            </a:r>
            <a:fld id="{82B374C3-708B-4D3F-AFA8-27DFAF476F6B}" type="slidenum">
              <a:rPr lang="en-US" smtClean="0">
                <a:solidFill>
                  <a:schemeClr val="bg1"/>
                </a:solidFill>
                <a:cs typeface="Arial" charset="0"/>
              </a:rPr>
              <a:pPr/>
              <a:t>18</a:t>
            </a:fld>
            <a:endParaRPr lang="en-US" dirty="0">
              <a:solidFill>
                <a:schemeClr val="bg1"/>
              </a:solidFill>
              <a:cs typeface="Arial" charset="0"/>
            </a:endParaRPr>
          </a:p>
        </p:txBody>
      </p:sp>
      <p:graphicFrame>
        <p:nvGraphicFramePr>
          <p:cNvPr id="8" name="Table 7">
            <a:extLst>
              <a:ext uri="{FF2B5EF4-FFF2-40B4-BE49-F238E27FC236}">
                <a16:creationId xmlns="" xmlns:a16="http://schemas.microsoft.com/office/drawing/2014/main" id="{6C4041CD-5AB1-4616-BAD6-7C5BA66E0F11}"/>
              </a:ext>
            </a:extLst>
          </p:cNvPr>
          <p:cNvGraphicFramePr>
            <a:graphicFrameLocks noGrp="1"/>
          </p:cNvGraphicFramePr>
          <p:nvPr>
            <p:extLst>
              <p:ext uri="{D42A27DB-BD31-4B8C-83A1-F6EECF244321}">
                <p14:modId xmlns:p14="http://schemas.microsoft.com/office/powerpoint/2010/main" val="171004697"/>
              </p:ext>
            </p:extLst>
          </p:nvPr>
        </p:nvGraphicFramePr>
        <p:xfrm>
          <a:off x="381000" y="4343400"/>
          <a:ext cx="8382000" cy="1614373"/>
        </p:xfrm>
        <a:graphic>
          <a:graphicData uri="http://schemas.openxmlformats.org/drawingml/2006/table">
            <a:tbl>
              <a:tblPr firstRow="1" firstCol="1" bandRow="1">
                <a:tableStyleId>{5C22544A-7EE6-4342-B048-85BDC9FD1C3A}</a:tableStyleId>
              </a:tblPr>
              <a:tblGrid>
                <a:gridCol w="838200">
                  <a:extLst>
                    <a:ext uri="{9D8B030D-6E8A-4147-A177-3AD203B41FA5}">
                      <a16:colId xmlns="" xmlns:a16="http://schemas.microsoft.com/office/drawing/2014/main" val="3913807529"/>
                    </a:ext>
                  </a:extLst>
                </a:gridCol>
                <a:gridCol w="167640">
                  <a:extLst>
                    <a:ext uri="{9D8B030D-6E8A-4147-A177-3AD203B41FA5}">
                      <a16:colId xmlns="" xmlns:a16="http://schemas.microsoft.com/office/drawing/2014/main" val="39320617"/>
                    </a:ext>
                  </a:extLst>
                </a:gridCol>
                <a:gridCol w="754380">
                  <a:extLst>
                    <a:ext uri="{9D8B030D-6E8A-4147-A177-3AD203B41FA5}">
                      <a16:colId xmlns="" xmlns:a16="http://schemas.microsoft.com/office/drawing/2014/main" val="3479668563"/>
                    </a:ext>
                  </a:extLst>
                </a:gridCol>
                <a:gridCol w="167640">
                  <a:extLst>
                    <a:ext uri="{9D8B030D-6E8A-4147-A177-3AD203B41FA5}">
                      <a16:colId xmlns="" xmlns:a16="http://schemas.microsoft.com/office/drawing/2014/main" val="1956593411"/>
                    </a:ext>
                  </a:extLst>
                </a:gridCol>
                <a:gridCol w="754380">
                  <a:extLst>
                    <a:ext uri="{9D8B030D-6E8A-4147-A177-3AD203B41FA5}">
                      <a16:colId xmlns="" xmlns:a16="http://schemas.microsoft.com/office/drawing/2014/main" val="2627168617"/>
                    </a:ext>
                  </a:extLst>
                </a:gridCol>
                <a:gridCol w="167640">
                  <a:extLst>
                    <a:ext uri="{9D8B030D-6E8A-4147-A177-3AD203B41FA5}">
                      <a16:colId xmlns="" xmlns:a16="http://schemas.microsoft.com/office/drawing/2014/main" val="3736021937"/>
                    </a:ext>
                  </a:extLst>
                </a:gridCol>
                <a:gridCol w="838200">
                  <a:extLst>
                    <a:ext uri="{9D8B030D-6E8A-4147-A177-3AD203B41FA5}">
                      <a16:colId xmlns="" xmlns:a16="http://schemas.microsoft.com/office/drawing/2014/main" val="2608645173"/>
                    </a:ext>
                  </a:extLst>
                </a:gridCol>
                <a:gridCol w="167640">
                  <a:extLst>
                    <a:ext uri="{9D8B030D-6E8A-4147-A177-3AD203B41FA5}">
                      <a16:colId xmlns="" xmlns:a16="http://schemas.microsoft.com/office/drawing/2014/main" val="2483256478"/>
                    </a:ext>
                  </a:extLst>
                </a:gridCol>
                <a:gridCol w="754380">
                  <a:extLst>
                    <a:ext uri="{9D8B030D-6E8A-4147-A177-3AD203B41FA5}">
                      <a16:colId xmlns="" xmlns:a16="http://schemas.microsoft.com/office/drawing/2014/main" val="329874204"/>
                    </a:ext>
                  </a:extLst>
                </a:gridCol>
                <a:gridCol w="167640">
                  <a:extLst>
                    <a:ext uri="{9D8B030D-6E8A-4147-A177-3AD203B41FA5}">
                      <a16:colId xmlns="" xmlns:a16="http://schemas.microsoft.com/office/drawing/2014/main" val="1025863412"/>
                    </a:ext>
                  </a:extLst>
                </a:gridCol>
                <a:gridCol w="754380">
                  <a:extLst>
                    <a:ext uri="{9D8B030D-6E8A-4147-A177-3AD203B41FA5}">
                      <a16:colId xmlns="" xmlns:a16="http://schemas.microsoft.com/office/drawing/2014/main" val="3780375130"/>
                    </a:ext>
                  </a:extLst>
                </a:gridCol>
                <a:gridCol w="167640">
                  <a:extLst>
                    <a:ext uri="{9D8B030D-6E8A-4147-A177-3AD203B41FA5}">
                      <a16:colId xmlns="" xmlns:a16="http://schemas.microsoft.com/office/drawing/2014/main" val="462563503"/>
                    </a:ext>
                  </a:extLst>
                </a:gridCol>
                <a:gridCol w="838200">
                  <a:extLst>
                    <a:ext uri="{9D8B030D-6E8A-4147-A177-3AD203B41FA5}">
                      <a16:colId xmlns="" xmlns:a16="http://schemas.microsoft.com/office/drawing/2014/main" val="2352692132"/>
                    </a:ext>
                  </a:extLst>
                </a:gridCol>
                <a:gridCol w="167640">
                  <a:extLst>
                    <a:ext uri="{9D8B030D-6E8A-4147-A177-3AD203B41FA5}">
                      <a16:colId xmlns="" xmlns:a16="http://schemas.microsoft.com/office/drawing/2014/main" val="4255242583"/>
                    </a:ext>
                  </a:extLst>
                </a:gridCol>
                <a:gridCol w="670560">
                  <a:extLst>
                    <a:ext uri="{9D8B030D-6E8A-4147-A177-3AD203B41FA5}">
                      <a16:colId xmlns="" xmlns:a16="http://schemas.microsoft.com/office/drawing/2014/main" val="2308276965"/>
                    </a:ext>
                  </a:extLst>
                </a:gridCol>
                <a:gridCol w="167640">
                  <a:extLst>
                    <a:ext uri="{9D8B030D-6E8A-4147-A177-3AD203B41FA5}">
                      <a16:colId xmlns="" xmlns:a16="http://schemas.microsoft.com/office/drawing/2014/main" val="1966905031"/>
                    </a:ext>
                  </a:extLst>
                </a:gridCol>
                <a:gridCol w="596412">
                  <a:extLst>
                    <a:ext uri="{9D8B030D-6E8A-4147-A177-3AD203B41FA5}">
                      <a16:colId xmlns="" xmlns:a16="http://schemas.microsoft.com/office/drawing/2014/main" val="2990350691"/>
                    </a:ext>
                  </a:extLst>
                </a:gridCol>
                <a:gridCol w="241788">
                  <a:extLst>
                    <a:ext uri="{9D8B030D-6E8A-4147-A177-3AD203B41FA5}">
                      <a16:colId xmlns="" xmlns:a16="http://schemas.microsoft.com/office/drawing/2014/main" val="2041270742"/>
                    </a:ext>
                  </a:extLst>
                </a:gridCol>
              </a:tblGrid>
              <a:tr h="245367">
                <a:tc gridSpan="3">
                  <a:txBody>
                    <a:bodyPr/>
                    <a:lstStyle/>
                    <a:p>
                      <a:pPr marL="0" marR="0" algn="ctr">
                        <a:lnSpc>
                          <a:spcPct val="107000"/>
                        </a:lnSpc>
                        <a:spcBef>
                          <a:spcPts val="0"/>
                        </a:spcBef>
                        <a:spcAft>
                          <a:spcPts val="0"/>
                        </a:spcAft>
                      </a:pPr>
                      <a:r>
                        <a:rPr lang="en-US" sz="1100" b="1" dirty="0">
                          <a:solidFill>
                            <a:schemeClr val="tx1"/>
                          </a:solidFill>
                          <a:effectLst/>
                          <a:latin typeface="+mn-lt"/>
                        </a:rPr>
                        <a:t>Assets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Liab.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100" b="1" dirty="0">
                          <a:solidFill>
                            <a:schemeClr val="tx1"/>
                          </a:solidFill>
                          <a:effectLst/>
                          <a:latin typeface="+mn-lt"/>
                        </a:rPr>
                        <a:t> Stockholders' Equity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2969284528"/>
                  </a:ext>
                </a:extLst>
              </a:tr>
              <a:tr h="334962">
                <a:tc>
                  <a:txBody>
                    <a:bodyPr/>
                    <a:lstStyle/>
                    <a:p>
                      <a:pPr marL="0" marR="0" algn="ctr">
                        <a:lnSpc>
                          <a:spcPct val="107000"/>
                        </a:lnSpc>
                        <a:spcBef>
                          <a:spcPts val="0"/>
                        </a:spcBef>
                        <a:spcAft>
                          <a:spcPts val="0"/>
                        </a:spcAft>
                      </a:pPr>
                      <a:r>
                        <a:rPr lang="en-US" sz="1100" b="1" dirty="0">
                          <a:solidFill>
                            <a:schemeClr val="tx1"/>
                          </a:solidFill>
                          <a:effectLst/>
                          <a:latin typeface="+mn-lt"/>
                        </a:rPr>
                        <a:t> Cash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Supplies</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Salaries Payable</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Common Stock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Retained Earnings</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Revenue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r>
                        <a:rPr lang="en-US" sz="1100" b="1" dirty="0" smtClean="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Expenses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Net Income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rPr>
                        <a:t> Cash Flow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124671296"/>
                  </a:ext>
                </a:extLst>
              </a:tr>
              <a:tr h="250937">
                <a:tc>
                  <a:txBody>
                    <a:bodyPr/>
                    <a:lstStyle/>
                    <a:p>
                      <a:pPr marL="0" marR="0" algn="ctr">
                        <a:lnSpc>
                          <a:spcPct val="107000"/>
                        </a:lnSpc>
                        <a:spcBef>
                          <a:spcPts val="0"/>
                        </a:spcBef>
                        <a:spcAft>
                          <a:spcPts val="0"/>
                        </a:spcAft>
                      </a:pPr>
                      <a:r>
                        <a:rPr lang="en-US" sz="1100" b="0" dirty="0">
                          <a:solidFill>
                            <a:schemeClr val="tx1"/>
                          </a:solidFill>
                          <a:effectLst/>
                          <a:latin typeface="+mn-lt"/>
                        </a:rPr>
                        <a:t>n/a</a:t>
                      </a:r>
                      <a:endParaRPr lang="en-US" sz="1100" b="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Calibri" panose="020F0502020204030204" pitchFamily="34" charset="0"/>
                          <a:cs typeface="Times New Roman" panose="02020603050405020304" pitchFamily="18" charset="0"/>
                        </a:rPr>
                        <a:t>800</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(800)</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a:t>
                      </a:r>
                      <a:r>
                        <a:rPr lang="en-US" sz="1100" dirty="0" smtClean="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800</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Calibri" panose="020F0502020204030204" pitchFamily="34" charset="0"/>
                          <a:cs typeface="Times New Roman" panose="02020603050405020304" pitchFamily="18" charset="0"/>
                        </a:rPr>
                        <a:t>(800)</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2091388674"/>
                  </a:ext>
                </a:extLst>
              </a:tr>
            </a:tbl>
          </a:graphicData>
        </a:graphic>
      </p:graphicFrame>
      <p:graphicFrame>
        <p:nvGraphicFramePr>
          <p:cNvPr id="7" name="Table 6">
            <a:extLst>
              <a:ext uri="{FF2B5EF4-FFF2-40B4-BE49-F238E27FC236}">
                <a16:creationId xmlns="" xmlns:a16="http://schemas.microsoft.com/office/drawing/2014/main" id="{F42988F1-814C-4475-8C48-B72772C8AC6E}"/>
              </a:ext>
            </a:extLst>
          </p:cNvPr>
          <p:cNvGraphicFramePr>
            <a:graphicFrameLocks noGrp="1"/>
          </p:cNvGraphicFramePr>
          <p:nvPr>
            <p:extLst>
              <p:ext uri="{D42A27DB-BD31-4B8C-83A1-F6EECF244321}">
                <p14:modId xmlns:p14="http://schemas.microsoft.com/office/powerpoint/2010/main" val="3715579564"/>
              </p:ext>
            </p:extLst>
          </p:nvPr>
        </p:nvGraphicFramePr>
        <p:xfrm>
          <a:off x="381000" y="3200400"/>
          <a:ext cx="8381999" cy="988808"/>
        </p:xfrm>
        <a:graphic>
          <a:graphicData uri="http://schemas.openxmlformats.org/drawingml/2006/table">
            <a:tbl>
              <a:tblPr firstRow="1" firstCol="1" bandRow="1">
                <a:tableStyleId>{5C22544A-7EE6-4342-B048-85BDC9FD1C3A}</a:tableStyleId>
              </a:tblPr>
              <a:tblGrid>
                <a:gridCol w="1445056">
                  <a:extLst>
                    <a:ext uri="{9D8B030D-6E8A-4147-A177-3AD203B41FA5}">
                      <a16:colId xmlns="" xmlns:a16="http://schemas.microsoft.com/office/drawing/2014/main" val="4038268786"/>
                    </a:ext>
                  </a:extLst>
                </a:gridCol>
                <a:gridCol w="1275049">
                  <a:extLst>
                    <a:ext uri="{9D8B030D-6E8A-4147-A177-3AD203B41FA5}">
                      <a16:colId xmlns="" xmlns:a16="http://schemas.microsoft.com/office/drawing/2014/main" val="2246321599"/>
                    </a:ext>
                  </a:extLst>
                </a:gridCol>
                <a:gridCol w="266343">
                  <a:extLst>
                    <a:ext uri="{9D8B030D-6E8A-4147-A177-3AD203B41FA5}">
                      <a16:colId xmlns="" xmlns:a16="http://schemas.microsoft.com/office/drawing/2014/main" val="695920123"/>
                    </a:ext>
                  </a:extLst>
                </a:gridCol>
                <a:gridCol w="1240497">
                  <a:extLst>
                    <a:ext uri="{9D8B030D-6E8A-4147-A177-3AD203B41FA5}">
                      <a16:colId xmlns="" xmlns:a16="http://schemas.microsoft.com/office/drawing/2014/main" val="118549055"/>
                    </a:ext>
                  </a:extLst>
                </a:gridCol>
                <a:gridCol w="1054837">
                  <a:extLst>
                    <a:ext uri="{9D8B030D-6E8A-4147-A177-3AD203B41FA5}">
                      <a16:colId xmlns="" xmlns:a16="http://schemas.microsoft.com/office/drawing/2014/main" val="1988682243"/>
                    </a:ext>
                  </a:extLst>
                </a:gridCol>
                <a:gridCol w="413438">
                  <a:extLst>
                    <a:ext uri="{9D8B030D-6E8A-4147-A177-3AD203B41FA5}">
                      <a16:colId xmlns="" xmlns:a16="http://schemas.microsoft.com/office/drawing/2014/main" val="2501135130"/>
                    </a:ext>
                  </a:extLst>
                </a:gridCol>
                <a:gridCol w="1128634">
                  <a:extLst>
                    <a:ext uri="{9D8B030D-6E8A-4147-A177-3AD203B41FA5}">
                      <a16:colId xmlns="" xmlns:a16="http://schemas.microsoft.com/office/drawing/2014/main" val="322333968"/>
                    </a:ext>
                  </a:extLst>
                </a:gridCol>
                <a:gridCol w="1281141">
                  <a:extLst>
                    <a:ext uri="{9D8B030D-6E8A-4147-A177-3AD203B41FA5}">
                      <a16:colId xmlns="" xmlns:a16="http://schemas.microsoft.com/office/drawing/2014/main" val="3201792686"/>
                    </a:ext>
                  </a:extLst>
                </a:gridCol>
                <a:gridCol w="277004">
                  <a:extLst>
                    <a:ext uri="{9D8B030D-6E8A-4147-A177-3AD203B41FA5}">
                      <a16:colId xmlns="" xmlns:a16="http://schemas.microsoft.com/office/drawing/2014/main" val="1493837017"/>
                    </a:ext>
                  </a:extLst>
                </a:gridCol>
              </a:tblGrid>
              <a:tr h="0">
                <a:tc rowSpan="2" gridSpan="2">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Assets</a:t>
                      </a:r>
                    </a:p>
                    <a:p>
                      <a:pPr marL="0" marR="0" algn="ctr">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rowSpan="2" hMerge="1">
                  <a:txBody>
                    <a:bodyPr/>
                    <a:lstStyle/>
                    <a:p>
                      <a:endParaRPr lang="en-US"/>
                    </a:p>
                  </a:txBody>
                  <a:tcPr/>
                </a:tc>
                <a:tc rowSpan="2">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Claims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a:txBody>
                    <a:bodyPr/>
                    <a:lstStyle/>
                    <a:p>
                      <a:pPr marL="0" marR="0">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1771849589"/>
                  </a:ext>
                </a:extLst>
              </a:tr>
              <a:tr h="0">
                <a:tc gridSpan="2"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vMerge="1">
                  <a:txBody>
                    <a:bodyPr/>
                    <a:lstStyle/>
                    <a:p>
                      <a:endParaRPr lang="en-US"/>
                    </a:p>
                  </a:txBody>
                  <a:tcPr>
                    <a:lnL w="12700" cap="flat" cmpd="sng" algn="ctr">
                      <a:solidFill>
                        <a:schemeClr val="tx1"/>
                      </a:solidFill>
                      <a:prstDash val="solid"/>
                      <a:round/>
                      <a:headEnd type="none" w="med" len="med"/>
                      <a:tailEnd type="none" w="med" len="med"/>
                    </a:lnL>
                  </a:tcPr>
                </a:tc>
                <a:tc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Liabilities </a:t>
                      </a:r>
                    </a:p>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Salaries Payable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Equity </a:t>
                      </a:r>
                    </a:p>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Salaries Expense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tcPr>
                </a:tc>
                <a:tc>
                  <a:txBody>
                    <a:bodyPr/>
                    <a:lstStyle/>
                    <a:p>
                      <a:pPr marL="0" marR="0">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3332919631"/>
                  </a:ext>
                </a:extLst>
              </a:tr>
              <a:tr h="194627">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1642231011"/>
                  </a:ext>
                </a:extLst>
              </a:tr>
              <a:tr h="279527">
                <a:tc>
                  <a:txBody>
                    <a:bodyPr/>
                    <a:lstStyle/>
                    <a:p>
                      <a:pPr marL="0" marR="0" algn="ctr">
                        <a:lnSpc>
                          <a:spcPct val="100000"/>
                        </a:lnSpc>
                        <a:spcBef>
                          <a:spcPts val="0"/>
                        </a:spcBef>
                        <a:spcAft>
                          <a:spcPts val="0"/>
                        </a:spcAft>
                      </a:pPr>
                      <a:endParaRPr lang="en-US" sz="1100" b="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285750" marR="0" indent="-285750" algn="ctr">
                        <a:lnSpc>
                          <a:spcPct val="100000"/>
                        </a:lnSpc>
                        <a:spcBef>
                          <a:spcPts val="0"/>
                        </a:spcBef>
                        <a:spcAft>
                          <a:spcPts val="0"/>
                        </a:spcAft>
                        <a:buFontTx/>
                        <a:buChar char="-"/>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+ 800</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+ 800</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3597092188"/>
                  </a:ext>
                </a:extLst>
              </a:tr>
            </a:tbl>
          </a:graphicData>
        </a:graphic>
      </p:graphicFrame>
    </p:spTree>
    <p:extLst>
      <p:ext uri="{BB962C8B-B14F-4D97-AF65-F5344CB8AC3E}">
        <p14:creationId xmlns:p14="http://schemas.microsoft.com/office/powerpoint/2010/main" val="180974920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endParaRPr lang="en-US"/>
          </a:p>
        </p:txBody>
      </p:sp>
      <p:sp>
        <p:nvSpPr>
          <p:cNvPr id="17409" name="Rectangle 2"/>
          <p:cNvSpPr>
            <a:spLocks noGrp="1" noChangeArrowheads="1"/>
          </p:cNvSpPr>
          <p:nvPr>
            <p:ph type="title"/>
          </p:nvPr>
        </p:nvSpPr>
        <p:spPr/>
        <p:txBody>
          <a:bodyPr/>
          <a:lstStyle/>
          <a:p>
            <a:r>
              <a:rPr lang="en-US" dirty="0" smtClean="0"/>
              <a:t>LO 3-1: Record business events in </a:t>
            </a:r>
            <a:br>
              <a:rPr lang="en-US" dirty="0" smtClean="0"/>
            </a:br>
            <a:r>
              <a:rPr lang="en-US" dirty="0" smtClean="0"/>
              <a:t>T-accounts using debit/credit terminology.</a:t>
            </a:r>
            <a:br>
              <a:rPr lang="en-US" dirty="0" smtClean="0"/>
            </a:br>
            <a:endParaRPr lang="en-US" dirty="0"/>
          </a:p>
        </p:txBody>
      </p:sp>
      <p:sp>
        <p:nvSpPr>
          <p:cNvPr id="17410" name="Slide Number Placeholder 2"/>
          <p:cNvSpPr>
            <a:spLocks noGrp="1"/>
          </p:cNvSpPr>
          <p:nvPr>
            <p:ph type="sldNum" sz="quarter" idx="11"/>
          </p:nvPr>
        </p:nvSpPr>
        <p:spPr/>
        <p:txBody>
          <a:bodyPr/>
          <a:lstStyle/>
          <a:p>
            <a:r>
              <a:rPr lang="en-US" dirty="0" smtClean="0"/>
              <a:t>3-1</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dirty="0">
                <a:ea typeface="Tahoma" panose="020B0604030504040204" pitchFamily="34" charset="0"/>
                <a:cs typeface="Tahoma" panose="020B0604030504040204" pitchFamily="34" charset="0"/>
              </a:rPr>
              <a:t>Adjustment 3</a:t>
            </a:r>
          </a:p>
        </p:txBody>
      </p:sp>
      <p:sp>
        <p:nvSpPr>
          <p:cNvPr id="2" name="Content Placeholder 1"/>
          <p:cNvSpPr>
            <a:spLocks noGrp="1"/>
          </p:cNvSpPr>
          <p:nvPr>
            <p:ph idx="1"/>
          </p:nvPr>
        </p:nvSpPr>
        <p:spPr>
          <a:xfrm>
            <a:off x="457200" y="838200"/>
            <a:ext cx="8229600" cy="5105399"/>
          </a:xfrm>
        </p:spPr>
        <p:txBody>
          <a:bodyPr/>
          <a:lstStyle/>
          <a:p>
            <a:r>
              <a:rPr lang="en-US" sz="2200" dirty="0"/>
              <a:t>As of December 31, Year 2, Collins had used $500 of the $1,200 of insurance coverage that was prepaid in Event </a:t>
            </a:r>
            <a:r>
              <a:rPr lang="en-US" sz="2200" dirty="0" smtClean="0"/>
              <a:t>6.</a:t>
            </a:r>
          </a:p>
          <a:p>
            <a:r>
              <a:rPr lang="en-US" sz="2200" dirty="0" smtClean="0">
                <a:ea typeface="Tahoma" panose="020B0604030504040204" pitchFamily="34" charset="0"/>
                <a:cs typeface="Tahoma" panose="020B0604030504040204" pitchFamily="34" charset="0"/>
              </a:rPr>
              <a:t>This </a:t>
            </a:r>
            <a:r>
              <a:rPr lang="en-US" sz="2200" b="1" dirty="0">
                <a:solidFill>
                  <a:srgbClr val="C00000"/>
                </a:solidFill>
                <a:ea typeface="Tahoma" panose="020B0604030504040204" pitchFamily="34" charset="0"/>
                <a:cs typeface="Tahoma" panose="020B0604030504040204" pitchFamily="34" charset="0"/>
              </a:rPr>
              <a:t>a</a:t>
            </a:r>
            <a:r>
              <a:rPr lang="en-US" sz="2200" b="1" dirty="0" smtClean="0">
                <a:solidFill>
                  <a:srgbClr val="C00000"/>
                </a:solidFill>
                <a:ea typeface="Tahoma" panose="020B0604030504040204" pitchFamily="34" charset="0"/>
                <a:cs typeface="Tahoma" panose="020B0604030504040204" pitchFamily="34" charset="0"/>
              </a:rPr>
              <a:t>sset </a:t>
            </a:r>
            <a:r>
              <a:rPr lang="en-US" sz="2200" b="1" dirty="0">
                <a:solidFill>
                  <a:srgbClr val="C00000"/>
                </a:solidFill>
                <a:ea typeface="Tahoma" panose="020B0604030504040204" pitchFamily="34" charset="0"/>
                <a:cs typeface="Tahoma" panose="020B0604030504040204" pitchFamily="34" charset="0"/>
              </a:rPr>
              <a:t>u</a:t>
            </a:r>
            <a:r>
              <a:rPr lang="en-US" sz="2200" b="1" dirty="0" smtClean="0">
                <a:solidFill>
                  <a:srgbClr val="C00000"/>
                </a:solidFill>
                <a:ea typeface="Tahoma" panose="020B0604030504040204" pitchFamily="34" charset="0"/>
                <a:cs typeface="Tahoma" panose="020B0604030504040204" pitchFamily="34" charset="0"/>
              </a:rPr>
              <a:t>se transaction</a:t>
            </a:r>
            <a:r>
              <a:rPr lang="en-US" sz="2200" dirty="0">
                <a:ea typeface="Tahoma" panose="020B0604030504040204" pitchFamily="34" charset="0"/>
                <a:cs typeface="Tahoma" panose="020B0604030504040204" pitchFamily="34" charset="0"/>
              </a:rPr>
              <a:t>: (1) </a:t>
            </a:r>
            <a:r>
              <a:rPr lang="en-US" sz="2200" dirty="0" smtClean="0">
                <a:ea typeface="Tahoma" panose="020B0604030504040204" pitchFamily="34" charset="0"/>
                <a:cs typeface="Tahoma" panose="020B0604030504040204" pitchFamily="34" charset="0"/>
              </a:rPr>
              <a:t>decreases </a:t>
            </a:r>
            <a:r>
              <a:rPr lang="en-US" sz="2200" dirty="0">
                <a:ea typeface="Tahoma" panose="020B0604030504040204" pitchFamily="34" charset="0"/>
                <a:cs typeface="Tahoma" panose="020B0604030504040204" pitchFamily="34" charset="0"/>
              </a:rPr>
              <a:t>assets (Prepaid Insurance) and (2) decreases equity (Insurance Expense).</a:t>
            </a:r>
          </a:p>
          <a:p>
            <a:endParaRPr lang="en-US" sz="2400" dirty="0"/>
          </a:p>
        </p:txBody>
      </p:sp>
      <p:sp>
        <p:nvSpPr>
          <p:cNvPr id="4" name="Text Placeholder 3"/>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29698" name="Slide Number Placeholder 2"/>
          <p:cNvSpPr>
            <a:spLocks noGrp="1"/>
          </p:cNvSpPr>
          <p:nvPr>
            <p:ph type="sldNum" sz="quarter" idx="11"/>
          </p:nvPr>
        </p:nvSpPr>
        <p:spPr>
          <a:noFill/>
        </p:spPr>
        <p:txBody>
          <a:bodyPr/>
          <a:lstStyle/>
          <a:p>
            <a:r>
              <a:rPr lang="en-US" dirty="0">
                <a:solidFill>
                  <a:schemeClr val="bg1"/>
                </a:solidFill>
                <a:cs typeface="Arial" charset="0"/>
              </a:rPr>
              <a:t>3-</a:t>
            </a:r>
            <a:fld id="{82B374C3-708B-4D3F-AFA8-27DFAF476F6B}" type="slidenum">
              <a:rPr lang="en-US" smtClean="0">
                <a:solidFill>
                  <a:schemeClr val="bg1"/>
                </a:solidFill>
                <a:cs typeface="Arial" charset="0"/>
              </a:rPr>
              <a:pPr/>
              <a:t>19</a:t>
            </a:fld>
            <a:endParaRPr lang="en-US" dirty="0">
              <a:solidFill>
                <a:schemeClr val="bg1"/>
              </a:solidFill>
              <a:cs typeface="Arial" charset="0"/>
            </a:endParaRPr>
          </a:p>
        </p:txBody>
      </p:sp>
      <p:graphicFrame>
        <p:nvGraphicFramePr>
          <p:cNvPr id="8" name="Table 7">
            <a:extLst>
              <a:ext uri="{FF2B5EF4-FFF2-40B4-BE49-F238E27FC236}">
                <a16:creationId xmlns="" xmlns:a16="http://schemas.microsoft.com/office/drawing/2014/main" id="{6C4041CD-5AB1-4616-BAD6-7C5BA66E0F11}"/>
              </a:ext>
            </a:extLst>
          </p:cNvPr>
          <p:cNvGraphicFramePr>
            <a:graphicFrameLocks noGrp="1"/>
          </p:cNvGraphicFramePr>
          <p:nvPr>
            <p:extLst>
              <p:ext uri="{D42A27DB-BD31-4B8C-83A1-F6EECF244321}">
                <p14:modId xmlns:p14="http://schemas.microsoft.com/office/powerpoint/2010/main" val="205273570"/>
              </p:ext>
            </p:extLst>
          </p:nvPr>
        </p:nvGraphicFramePr>
        <p:xfrm>
          <a:off x="457200" y="3733800"/>
          <a:ext cx="8229600" cy="1614373"/>
        </p:xfrm>
        <a:graphic>
          <a:graphicData uri="http://schemas.openxmlformats.org/drawingml/2006/table">
            <a:tbl>
              <a:tblPr firstRow="1" firstCol="1" bandRow="1">
                <a:tableStyleId>{5C22544A-7EE6-4342-B048-85BDC9FD1C3A}</a:tableStyleId>
              </a:tblPr>
              <a:tblGrid>
                <a:gridCol w="822960">
                  <a:extLst>
                    <a:ext uri="{9D8B030D-6E8A-4147-A177-3AD203B41FA5}">
                      <a16:colId xmlns="" xmlns:a16="http://schemas.microsoft.com/office/drawing/2014/main" val="3913807529"/>
                    </a:ext>
                  </a:extLst>
                </a:gridCol>
                <a:gridCol w="164592">
                  <a:extLst>
                    <a:ext uri="{9D8B030D-6E8A-4147-A177-3AD203B41FA5}">
                      <a16:colId xmlns="" xmlns:a16="http://schemas.microsoft.com/office/drawing/2014/main" val="39320617"/>
                    </a:ext>
                  </a:extLst>
                </a:gridCol>
                <a:gridCol w="740664">
                  <a:extLst>
                    <a:ext uri="{9D8B030D-6E8A-4147-A177-3AD203B41FA5}">
                      <a16:colId xmlns="" xmlns:a16="http://schemas.microsoft.com/office/drawing/2014/main" val="3479668563"/>
                    </a:ext>
                  </a:extLst>
                </a:gridCol>
                <a:gridCol w="164592">
                  <a:extLst>
                    <a:ext uri="{9D8B030D-6E8A-4147-A177-3AD203B41FA5}">
                      <a16:colId xmlns="" xmlns:a16="http://schemas.microsoft.com/office/drawing/2014/main" val="1956593411"/>
                    </a:ext>
                  </a:extLst>
                </a:gridCol>
                <a:gridCol w="740664">
                  <a:extLst>
                    <a:ext uri="{9D8B030D-6E8A-4147-A177-3AD203B41FA5}">
                      <a16:colId xmlns="" xmlns:a16="http://schemas.microsoft.com/office/drawing/2014/main" val="2627168617"/>
                    </a:ext>
                  </a:extLst>
                </a:gridCol>
                <a:gridCol w="164592">
                  <a:extLst>
                    <a:ext uri="{9D8B030D-6E8A-4147-A177-3AD203B41FA5}">
                      <a16:colId xmlns="" xmlns:a16="http://schemas.microsoft.com/office/drawing/2014/main" val="3736021937"/>
                    </a:ext>
                  </a:extLst>
                </a:gridCol>
                <a:gridCol w="822960">
                  <a:extLst>
                    <a:ext uri="{9D8B030D-6E8A-4147-A177-3AD203B41FA5}">
                      <a16:colId xmlns="" xmlns:a16="http://schemas.microsoft.com/office/drawing/2014/main" val="2608645173"/>
                    </a:ext>
                  </a:extLst>
                </a:gridCol>
                <a:gridCol w="164592">
                  <a:extLst>
                    <a:ext uri="{9D8B030D-6E8A-4147-A177-3AD203B41FA5}">
                      <a16:colId xmlns="" xmlns:a16="http://schemas.microsoft.com/office/drawing/2014/main" val="2483256478"/>
                    </a:ext>
                  </a:extLst>
                </a:gridCol>
                <a:gridCol w="740664">
                  <a:extLst>
                    <a:ext uri="{9D8B030D-6E8A-4147-A177-3AD203B41FA5}">
                      <a16:colId xmlns="" xmlns:a16="http://schemas.microsoft.com/office/drawing/2014/main" val="329874204"/>
                    </a:ext>
                  </a:extLst>
                </a:gridCol>
                <a:gridCol w="164592">
                  <a:extLst>
                    <a:ext uri="{9D8B030D-6E8A-4147-A177-3AD203B41FA5}">
                      <a16:colId xmlns="" xmlns:a16="http://schemas.microsoft.com/office/drawing/2014/main" val="1025863412"/>
                    </a:ext>
                  </a:extLst>
                </a:gridCol>
                <a:gridCol w="740664">
                  <a:extLst>
                    <a:ext uri="{9D8B030D-6E8A-4147-A177-3AD203B41FA5}">
                      <a16:colId xmlns="" xmlns:a16="http://schemas.microsoft.com/office/drawing/2014/main" val="3780375130"/>
                    </a:ext>
                  </a:extLst>
                </a:gridCol>
                <a:gridCol w="164592">
                  <a:extLst>
                    <a:ext uri="{9D8B030D-6E8A-4147-A177-3AD203B41FA5}">
                      <a16:colId xmlns="" xmlns:a16="http://schemas.microsoft.com/office/drawing/2014/main" val="462563503"/>
                    </a:ext>
                  </a:extLst>
                </a:gridCol>
                <a:gridCol w="822960">
                  <a:extLst>
                    <a:ext uri="{9D8B030D-6E8A-4147-A177-3AD203B41FA5}">
                      <a16:colId xmlns="" xmlns:a16="http://schemas.microsoft.com/office/drawing/2014/main" val="2352692132"/>
                    </a:ext>
                  </a:extLst>
                </a:gridCol>
                <a:gridCol w="164592">
                  <a:extLst>
                    <a:ext uri="{9D8B030D-6E8A-4147-A177-3AD203B41FA5}">
                      <a16:colId xmlns="" xmlns:a16="http://schemas.microsoft.com/office/drawing/2014/main" val="4255242583"/>
                    </a:ext>
                  </a:extLst>
                </a:gridCol>
                <a:gridCol w="658368">
                  <a:extLst>
                    <a:ext uri="{9D8B030D-6E8A-4147-A177-3AD203B41FA5}">
                      <a16:colId xmlns="" xmlns:a16="http://schemas.microsoft.com/office/drawing/2014/main" val="2308276965"/>
                    </a:ext>
                  </a:extLst>
                </a:gridCol>
                <a:gridCol w="164592">
                  <a:extLst>
                    <a:ext uri="{9D8B030D-6E8A-4147-A177-3AD203B41FA5}">
                      <a16:colId xmlns="" xmlns:a16="http://schemas.microsoft.com/office/drawing/2014/main" val="1966905031"/>
                    </a:ext>
                  </a:extLst>
                </a:gridCol>
                <a:gridCol w="585568">
                  <a:extLst>
                    <a:ext uri="{9D8B030D-6E8A-4147-A177-3AD203B41FA5}">
                      <a16:colId xmlns="" xmlns:a16="http://schemas.microsoft.com/office/drawing/2014/main" val="2990350691"/>
                    </a:ext>
                  </a:extLst>
                </a:gridCol>
                <a:gridCol w="237392">
                  <a:extLst>
                    <a:ext uri="{9D8B030D-6E8A-4147-A177-3AD203B41FA5}">
                      <a16:colId xmlns="" xmlns:a16="http://schemas.microsoft.com/office/drawing/2014/main" val="2041270742"/>
                    </a:ext>
                  </a:extLst>
                </a:gridCol>
              </a:tblGrid>
              <a:tr h="279400">
                <a:tc gridSpan="3">
                  <a:txBody>
                    <a:bodyPr/>
                    <a:lstStyle/>
                    <a:p>
                      <a:pPr marL="0" marR="0" algn="ctr">
                        <a:lnSpc>
                          <a:spcPct val="107000"/>
                        </a:lnSpc>
                        <a:spcBef>
                          <a:spcPts val="0"/>
                        </a:spcBef>
                        <a:spcAft>
                          <a:spcPts val="0"/>
                        </a:spcAft>
                      </a:pPr>
                      <a:r>
                        <a:rPr lang="en-US" sz="1100" b="1" dirty="0">
                          <a:solidFill>
                            <a:schemeClr val="tx1"/>
                          </a:solidFill>
                          <a:effectLst/>
                          <a:latin typeface="+mn-lt"/>
                        </a:rPr>
                        <a:t>Assets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Liab.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100" b="1" dirty="0">
                          <a:solidFill>
                            <a:schemeClr val="tx1"/>
                          </a:solidFill>
                          <a:effectLst/>
                          <a:latin typeface="+mn-lt"/>
                        </a:rPr>
                        <a:t> Stockholders' Equity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2969284528"/>
                  </a:ext>
                </a:extLst>
              </a:tr>
              <a:tr h="279400">
                <a:tc>
                  <a:txBody>
                    <a:bodyPr/>
                    <a:lstStyle/>
                    <a:p>
                      <a:pPr marL="0" marR="0" algn="ctr">
                        <a:lnSpc>
                          <a:spcPct val="107000"/>
                        </a:lnSpc>
                        <a:spcBef>
                          <a:spcPts val="0"/>
                        </a:spcBef>
                        <a:spcAft>
                          <a:spcPts val="0"/>
                        </a:spcAft>
                      </a:pPr>
                      <a:r>
                        <a:rPr lang="en-US" sz="1100" b="1" dirty="0">
                          <a:solidFill>
                            <a:schemeClr val="tx1"/>
                          </a:solidFill>
                          <a:effectLst/>
                          <a:latin typeface="+mn-lt"/>
                        </a:rPr>
                        <a:t> Cash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Prepaid</a:t>
                      </a:r>
                    </a:p>
                    <a:p>
                      <a:pPr marL="0" marR="0" algn="ctr">
                        <a:lnSpc>
                          <a:spcPct val="107000"/>
                        </a:lnSpc>
                        <a:spcBef>
                          <a:spcPts val="0"/>
                        </a:spcBef>
                        <a:spcAft>
                          <a:spcPts val="0"/>
                        </a:spcAft>
                      </a:pPr>
                      <a:r>
                        <a:rPr lang="en-US" sz="1100" b="1" dirty="0">
                          <a:solidFill>
                            <a:schemeClr val="tx1"/>
                          </a:solidFill>
                          <a:effectLst/>
                          <a:latin typeface="+mn-lt"/>
                          <a:ea typeface="Calibri" panose="020F0502020204030204" pitchFamily="34" charset="0"/>
                          <a:cs typeface="Times New Roman" panose="02020603050405020304" pitchFamily="18" charset="0"/>
                        </a:rPr>
                        <a:t>Insurance</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Salaries Payable</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Common Stock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Retained Earnings</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Revenue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r>
                        <a:rPr lang="en-US" sz="1100" b="1" dirty="0" smtClean="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Expenses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Net Income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rPr>
                        <a:t> Cash Flow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124671296"/>
                  </a:ext>
                </a:extLst>
              </a:tr>
              <a:tr h="279400">
                <a:tc>
                  <a:txBody>
                    <a:bodyPr/>
                    <a:lstStyle/>
                    <a:p>
                      <a:pPr marL="0" marR="0" algn="ctr">
                        <a:lnSpc>
                          <a:spcPct val="107000"/>
                        </a:lnSpc>
                        <a:spcBef>
                          <a:spcPts val="0"/>
                        </a:spcBef>
                        <a:spcAft>
                          <a:spcPts val="0"/>
                        </a:spcAft>
                      </a:pPr>
                      <a:r>
                        <a:rPr lang="en-US" sz="1100" b="0" dirty="0">
                          <a:solidFill>
                            <a:schemeClr val="tx1"/>
                          </a:solidFill>
                          <a:effectLst/>
                          <a:latin typeface="+mn-lt"/>
                        </a:rPr>
                        <a:t>n/a</a:t>
                      </a:r>
                      <a:endParaRPr lang="en-US" sz="1100" b="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(500)</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Calibri" panose="020F0502020204030204" pitchFamily="34" charset="0"/>
                          <a:cs typeface="Times New Roman" panose="02020603050405020304" pitchFamily="18" charset="0"/>
                        </a:rPr>
                        <a:t>n/a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(500)</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a:t>
                      </a:r>
                      <a:r>
                        <a:rPr lang="en-US" sz="1100" dirty="0" smtClean="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500</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Calibri" panose="020F0502020204030204" pitchFamily="34" charset="0"/>
                          <a:cs typeface="Times New Roman" panose="02020603050405020304" pitchFamily="18" charset="0"/>
                        </a:rPr>
                        <a:t>(500)</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2091388674"/>
                  </a:ext>
                </a:extLst>
              </a:tr>
            </a:tbl>
          </a:graphicData>
        </a:graphic>
      </p:graphicFrame>
      <p:graphicFrame>
        <p:nvGraphicFramePr>
          <p:cNvPr id="7" name="Table 6">
            <a:extLst>
              <a:ext uri="{FF2B5EF4-FFF2-40B4-BE49-F238E27FC236}">
                <a16:creationId xmlns="" xmlns:a16="http://schemas.microsoft.com/office/drawing/2014/main" id="{F42988F1-814C-4475-8C48-B72772C8AC6E}"/>
              </a:ext>
            </a:extLst>
          </p:cNvPr>
          <p:cNvGraphicFramePr>
            <a:graphicFrameLocks noGrp="1"/>
          </p:cNvGraphicFramePr>
          <p:nvPr>
            <p:extLst>
              <p:ext uri="{D42A27DB-BD31-4B8C-83A1-F6EECF244321}">
                <p14:modId xmlns:p14="http://schemas.microsoft.com/office/powerpoint/2010/main" val="1721518906"/>
              </p:ext>
            </p:extLst>
          </p:nvPr>
        </p:nvGraphicFramePr>
        <p:xfrm>
          <a:off x="457200" y="2514600"/>
          <a:ext cx="8229600" cy="1039705"/>
        </p:xfrm>
        <a:graphic>
          <a:graphicData uri="http://schemas.openxmlformats.org/drawingml/2006/table">
            <a:tbl>
              <a:tblPr firstRow="1" firstCol="1" bandRow="1">
                <a:tableStyleId>{5C22544A-7EE6-4342-B048-85BDC9FD1C3A}</a:tableStyleId>
              </a:tblPr>
              <a:tblGrid>
                <a:gridCol w="1418782">
                  <a:extLst>
                    <a:ext uri="{9D8B030D-6E8A-4147-A177-3AD203B41FA5}">
                      <a16:colId xmlns="" xmlns:a16="http://schemas.microsoft.com/office/drawing/2014/main" val="4038268786"/>
                    </a:ext>
                  </a:extLst>
                </a:gridCol>
                <a:gridCol w="1251867">
                  <a:extLst>
                    <a:ext uri="{9D8B030D-6E8A-4147-A177-3AD203B41FA5}">
                      <a16:colId xmlns="" xmlns:a16="http://schemas.microsoft.com/office/drawing/2014/main" val="2246321599"/>
                    </a:ext>
                  </a:extLst>
                </a:gridCol>
                <a:gridCol w="261501">
                  <a:extLst>
                    <a:ext uri="{9D8B030D-6E8A-4147-A177-3AD203B41FA5}">
                      <a16:colId xmlns="" xmlns:a16="http://schemas.microsoft.com/office/drawing/2014/main" val="695920123"/>
                    </a:ext>
                  </a:extLst>
                </a:gridCol>
                <a:gridCol w="1217942">
                  <a:extLst>
                    <a:ext uri="{9D8B030D-6E8A-4147-A177-3AD203B41FA5}">
                      <a16:colId xmlns="" xmlns:a16="http://schemas.microsoft.com/office/drawing/2014/main" val="118549055"/>
                    </a:ext>
                  </a:extLst>
                </a:gridCol>
                <a:gridCol w="1035658">
                  <a:extLst>
                    <a:ext uri="{9D8B030D-6E8A-4147-A177-3AD203B41FA5}">
                      <a16:colId xmlns="" xmlns:a16="http://schemas.microsoft.com/office/drawing/2014/main" val="1988682243"/>
                    </a:ext>
                  </a:extLst>
                </a:gridCol>
                <a:gridCol w="405920">
                  <a:extLst>
                    <a:ext uri="{9D8B030D-6E8A-4147-A177-3AD203B41FA5}">
                      <a16:colId xmlns="" xmlns:a16="http://schemas.microsoft.com/office/drawing/2014/main" val="2501135130"/>
                    </a:ext>
                  </a:extLst>
                </a:gridCol>
                <a:gridCol w="1108114">
                  <a:extLst>
                    <a:ext uri="{9D8B030D-6E8A-4147-A177-3AD203B41FA5}">
                      <a16:colId xmlns="" xmlns:a16="http://schemas.microsoft.com/office/drawing/2014/main" val="322333968"/>
                    </a:ext>
                  </a:extLst>
                </a:gridCol>
                <a:gridCol w="1257848">
                  <a:extLst>
                    <a:ext uri="{9D8B030D-6E8A-4147-A177-3AD203B41FA5}">
                      <a16:colId xmlns="" xmlns:a16="http://schemas.microsoft.com/office/drawing/2014/main" val="3201792686"/>
                    </a:ext>
                  </a:extLst>
                </a:gridCol>
                <a:gridCol w="271968">
                  <a:extLst>
                    <a:ext uri="{9D8B030D-6E8A-4147-A177-3AD203B41FA5}">
                      <a16:colId xmlns="" xmlns:a16="http://schemas.microsoft.com/office/drawing/2014/main" val="1493837017"/>
                    </a:ext>
                  </a:extLst>
                </a:gridCol>
              </a:tblGrid>
              <a:tr h="135702">
                <a:tc rowSpan="2" gridSpan="2">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Assets</a:t>
                      </a:r>
                    </a:p>
                    <a:p>
                      <a:pPr marL="0" marR="0" algn="ctr">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Prepaid Insurance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rowSpan="2" hMerge="1">
                  <a:txBody>
                    <a:bodyPr/>
                    <a:lstStyle/>
                    <a:p>
                      <a:endParaRPr lang="en-US"/>
                    </a:p>
                  </a:txBody>
                  <a:tcPr/>
                </a:tc>
                <a:tc rowSpan="2">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Claims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a:txBody>
                    <a:bodyPr/>
                    <a:lstStyle/>
                    <a:p>
                      <a:pPr marL="0" marR="0">
                        <a:lnSpc>
                          <a:spcPct val="107000"/>
                        </a:lnSpc>
                        <a:spcBef>
                          <a:spcPts val="0"/>
                        </a:spcBef>
                        <a:spcAft>
                          <a:spcPts val="0"/>
                        </a:spcAft>
                      </a:pPr>
                      <a:endPar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1771849589"/>
                  </a:ext>
                </a:extLst>
              </a:tr>
              <a:tr h="253648">
                <a:tc gridSpan="2"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vMerge="1">
                  <a:txBody>
                    <a:bodyPr/>
                    <a:lstStyle/>
                    <a:p>
                      <a:endParaRPr lang="en-US"/>
                    </a:p>
                  </a:txBody>
                  <a:tcPr>
                    <a:lnL w="12700" cap="flat" cmpd="sng" algn="ctr">
                      <a:solidFill>
                        <a:schemeClr val="tx1"/>
                      </a:solidFill>
                      <a:prstDash val="solid"/>
                      <a:round/>
                      <a:headEnd type="none" w="med" len="med"/>
                      <a:tailEnd type="none" w="med" len="med"/>
                    </a:lnL>
                  </a:tcPr>
                </a:tc>
                <a:tc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Liabilities </a:t>
                      </a:r>
                    </a:p>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Salaries Payable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Equity </a:t>
                      </a:r>
                    </a:p>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Insurance Expense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tcPr>
                </a:tc>
                <a:tc>
                  <a:txBody>
                    <a:bodyPr/>
                    <a:lstStyle/>
                    <a:p>
                      <a:pPr marL="0" marR="0">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3332919631"/>
                  </a:ext>
                </a:extLst>
              </a:tr>
              <a:tr h="271403">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1642231011"/>
                  </a:ext>
                </a:extLst>
              </a:tr>
              <a:tr h="253648">
                <a:tc>
                  <a:txBody>
                    <a:bodyPr/>
                    <a:lstStyle/>
                    <a:p>
                      <a:pPr marL="0" marR="0" algn="ctr">
                        <a:lnSpc>
                          <a:spcPct val="100000"/>
                        </a:lnSpc>
                        <a:spcBef>
                          <a:spcPts val="0"/>
                        </a:spcBef>
                        <a:spcAft>
                          <a:spcPts val="0"/>
                        </a:spcAft>
                      </a:pPr>
                      <a:endParaRPr lang="en-US" sz="1100" b="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285750" marR="0" indent="-285750" algn="ctr">
                        <a:lnSpc>
                          <a:spcPct val="100000"/>
                        </a:lnSpc>
                        <a:spcBef>
                          <a:spcPts val="0"/>
                        </a:spcBef>
                        <a:spcAft>
                          <a:spcPts val="0"/>
                        </a:spcAft>
                        <a:buFontTx/>
                        <a:buChar char="-"/>
                      </a:pPr>
                      <a:r>
                        <a:rPr lang="en-US" sz="1100" dirty="0">
                          <a:solidFill>
                            <a:schemeClr val="tx1"/>
                          </a:solidFill>
                          <a:effectLst/>
                          <a:latin typeface="+mn-lt"/>
                          <a:ea typeface="Tahoma" panose="020B0604030504040204" pitchFamily="34" charset="0"/>
                          <a:cs typeface="Tahoma" panose="020B0604030504040204" pitchFamily="34" charset="0"/>
                        </a:rPr>
                        <a:t>500</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+ 500</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3597092188"/>
                  </a:ext>
                </a:extLst>
              </a:tr>
            </a:tbl>
          </a:graphicData>
        </a:graphic>
      </p:graphicFrame>
      <p:graphicFrame>
        <p:nvGraphicFramePr>
          <p:cNvPr id="9" name="Object 19">
            <a:extLst>
              <a:ext uri="{FF2B5EF4-FFF2-40B4-BE49-F238E27FC236}">
                <a16:creationId xmlns="" xmlns:a16="http://schemas.microsoft.com/office/drawing/2014/main" id="{2CD10893-B77C-4E82-8CFE-C78F10E02D0D}"/>
              </a:ext>
            </a:extLst>
          </p:cNvPr>
          <p:cNvGraphicFramePr>
            <a:graphicFrameLocks noChangeAspect="1"/>
          </p:cNvGraphicFramePr>
          <p:nvPr>
            <p:extLst>
              <p:ext uri="{D42A27DB-BD31-4B8C-83A1-F6EECF244321}">
                <p14:modId xmlns:p14="http://schemas.microsoft.com/office/powerpoint/2010/main" val="884256232"/>
              </p:ext>
            </p:extLst>
          </p:nvPr>
        </p:nvGraphicFramePr>
        <p:xfrm>
          <a:off x="1371600" y="5486400"/>
          <a:ext cx="6324600" cy="657521"/>
        </p:xfrm>
        <a:graphic>
          <a:graphicData uri="http://schemas.openxmlformats.org/presentationml/2006/ole">
            <mc:AlternateContent xmlns:mc="http://schemas.openxmlformats.org/markup-compatibility/2006">
              <mc:Choice xmlns:v="urn:schemas-microsoft-com:vml" Requires="v">
                <p:oleObj spid="_x0000_s32852" name="Worksheet" r:id="rId4" imgW="3295802" imgH="342900" progId="Excel.Sheet.8">
                  <p:embed/>
                </p:oleObj>
              </mc:Choice>
              <mc:Fallback>
                <p:oleObj name="Worksheet" r:id="rId4" imgW="3295802" imgH="342900" progId="Excel.Sheet.8">
                  <p:embed/>
                  <p:pic>
                    <p:nvPicPr>
                      <p:cNvPr id="22532" name="Object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5486400"/>
                        <a:ext cx="6324600" cy="657521"/>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12499033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dirty="0">
                <a:ea typeface="Tahoma" panose="020B0604030504040204" pitchFamily="34" charset="0"/>
                <a:cs typeface="Tahoma" panose="020B0604030504040204" pitchFamily="34" charset="0"/>
              </a:rPr>
              <a:t>Adjustment 4</a:t>
            </a:r>
          </a:p>
        </p:txBody>
      </p:sp>
      <p:sp>
        <p:nvSpPr>
          <p:cNvPr id="2" name="Content Placeholder 1"/>
          <p:cNvSpPr>
            <a:spLocks noGrp="1"/>
          </p:cNvSpPr>
          <p:nvPr>
            <p:ph idx="1"/>
          </p:nvPr>
        </p:nvSpPr>
        <p:spPr>
          <a:xfrm>
            <a:off x="457200" y="990600"/>
            <a:ext cx="8229600" cy="4724399"/>
          </a:xfrm>
        </p:spPr>
        <p:txBody>
          <a:bodyPr/>
          <a:lstStyle/>
          <a:p>
            <a:pPr>
              <a:defRPr/>
            </a:pPr>
            <a:r>
              <a:rPr lang="en-US" sz="2000" dirty="0"/>
              <a:t>As of December 31, Year 2, a physical count of supplies on hand revealed that $125 of unused supplies were available for future </a:t>
            </a:r>
            <a:r>
              <a:rPr lang="en-US" sz="2000" dirty="0" smtClean="0"/>
              <a:t>use.</a:t>
            </a:r>
          </a:p>
          <a:p>
            <a:pPr>
              <a:defRPr/>
            </a:pPr>
            <a:r>
              <a:rPr lang="en-US" sz="2000" dirty="0" smtClean="0">
                <a:ea typeface="Tahoma" panose="020B0604030504040204" pitchFamily="34" charset="0"/>
                <a:cs typeface="Tahoma" panose="020B0604030504040204" pitchFamily="34" charset="0"/>
              </a:rPr>
              <a:t>This </a:t>
            </a:r>
            <a:r>
              <a:rPr lang="en-US" sz="2000" b="1" dirty="0">
                <a:solidFill>
                  <a:srgbClr val="C00000"/>
                </a:solidFill>
                <a:ea typeface="Tahoma" panose="020B0604030504040204" pitchFamily="34" charset="0"/>
                <a:cs typeface="Tahoma" panose="020B0604030504040204" pitchFamily="34" charset="0"/>
              </a:rPr>
              <a:t>a</a:t>
            </a:r>
            <a:r>
              <a:rPr lang="en-US" sz="2000" b="1" dirty="0" smtClean="0">
                <a:solidFill>
                  <a:srgbClr val="C00000"/>
                </a:solidFill>
                <a:ea typeface="Tahoma" panose="020B0604030504040204" pitchFamily="34" charset="0"/>
                <a:cs typeface="Tahoma" panose="020B0604030504040204" pitchFamily="34" charset="0"/>
              </a:rPr>
              <a:t>sset </a:t>
            </a:r>
            <a:r>
              <a:rPr lang="en-US" sz="2000" b="1" dirty="0">
                <a:solidFill>
                  <a:srgbClr val="C00000"/>
                </a:solidFill>
                <a:ea typeface="Tahoma" panose="020B0604030504040204" pitchFamily="34" charset="0"/>
                <a:cs typeface="Tahoma" panose="020B0604030504040204" pitchFamily="34" charset="0"/>
              </a:rPr>
              <a:t>u</a:t>
            </a:r>
            <a:r>
              <a:rPr lang="en-US" sz="2000" b="1" dirty="0" smtClean="0">
                <a:solidFill>
                  <a:srgbClr val="C00000"/>
                </a:solidFill>
                <a:ea typeface="Tahoma" panose="020B0604030504040204" pitchFamily="34" charset="0"/>
                <a:cs typeface="Tahoma" panose="020B0604030504040204" pitchFamily="34" charset="0"/>
              </a:rPr>
              <a:t>se transaction</a:t>
            </a:r>
            <a:r>
              <a:rPr lang="en-US" sz="2000" dirty="0">
                <a:ea typeface="Tahoma" panose="020B0604030504040204" pitchFamily="34" charset="0"/>
                <a:cs typeface="Tahoma" panose="020B0604030504040204" pitchFamily="34" charset="0"/>
              </a:rPr>
              <a:t>: (1) </a:t>
            </a:r>
            <a:r>
              <a:rPr lang="en-US" sz="2000" dirty="0" smtClean="0">
                <a:ea typeface="Tahoma" panose="020B0604030504040204" pitchFamily="34" charset="0"/>
                <a:cs typeface="Tahoma" panose="020B0604030504040204" pitchFamily="34" charset="0"/>
              </a:rPr>
              <a:t>decreases </a:t>
            </a:r>
            <a:r>
              <a:rPr lang="en-US" sz="2000" dirty="0">
                <a:ea typeface="Tahoma" panose="020B0604030504040204" pitchFamily="34" charset="0"/>
                <a:cs typeface="Tahoma" panose="020B0604030504040204" pitchFamily="34" charset="0"/>
              </a:rPr>
              <a:t>assets (Supplies) and (2) decreases equity (Supplies Expense). </a:t>
            </a:r>
          </a:p>
          <a:p>
            <a:pPr>
              <a:defRPr/>
            </a:pPr>
            <a:r>
              <a:rPr lang="es-ES_tradnl" sz="2000" b="1" dirty="0">
                <a:ea typeface="Tahoma" panose="020B0604030504040204" pitchFamily="34" charset="0"/>
                <a:cs typeface="Tahoma" panose="020B0604030504040204" pitchFamily="34" charset="0"/>
              </a:rPr>
              <a:t>​</a:t>
            </a:r>
            <a:r>
              <a:rPr lang="en-US" sz="2000" b="1" dirty="0" smtClean="0">
                <a:solidFill>
                  <a:schemeClr val="bg2"/>
                </a:solidFill>
                <a:ea typeface="Tahoma" panose="020B0604030504040204" pitchFamily="34" charset="0"/>
                <a:cs typeface="Tahoma" panose="020B0604030504040204" pitchFamily="34" charset="0"/>
              </a:rPr>
              <a:t>Beg</a:t>
            </a:r>
            <a:r>
              <a:rPr lang="en-US" sz="2000" b="1" dirty="0">
                <a:solidFill>
                  <a:srgbClr val="C00000"/>
                </a:solidFill>
                <a:ea typeface="Tahoma" panose="020B0604030504040204" pitchFamily="34" charset="0"/>
                <a:cs typeface="Tahoma" panose="020B0604030504040204" pitchFamily="34" charset="0"/>
              </a:rPr>
              <a:t>. Bal. + </a:t>
            </a:r>
            <a:r>
              <a:rPr lang="en-US" sz="2000" b="1" dirty="0" err="1">
                <a:solidFill>
                  <a:srgbClr val="C00000"/>
                </a:solidFill>
                <a:ea typeface="Tahoma" panose="020B0604030504040204" pitchFamily="34" charset="0"/>
                <a:cs typeface="Tahoma" panose="020B0604030504040204" pitchFamily="34" charset="0"/>
              </a:rPr>
              <a:t>Purch</a:t>
            </a:r>
            <a:r>
              <a:rPr lang="en-US" sz="2000" b="1" dirty="0">
                <a:solidFill>
                  <a:srgbClr val="C00000"/>
                </a:solidFill>
                <a:ea typeface="Tahoma" panose="020B0604030504040204" pitchFamily="34" charset="0"/>
                <a:cs typeface="Tahoma" panose="020B0604030504040204" pitchFamily="34" charset="0"/>
              </a:rPr>
              <a:t>. = Asset Avail. – End. Bal. = Asset </a:t>
            </a:r>
            <a:r>
              <a:rPr lang="en-US" sz="2000" b="1" dirty="0" smtClean="0">
                <a:solidFill>
                  <a:srgbClr val="C00000"/>
                </a:solidFill>
                <a:ea typeface="Tahoma" panose="020B0604030504040204" pitchFamily="34" charset="0"/>
                <a:cs typeface="Tahoma" panose="020B0604030504040204" pitchFamily="34" charset="0"/>
              </a:rPr>
              <a:t>Used</a:t>
            </a:r>
          </a:p>
          <a:p>
            <a:pPr>
              <a:defRPr/>
            </a:pPr>
            <a:r>
              <a:rPr lang="es-ES_tradnl" sz="2000" b="1" dirty="0">
                <a:ea typeface="Tahoma" panose="020B0604030504040204" pitchFamily="34" charset="0"/>
                <a:cs typeface="Tahoma" panose="020B0604030504040204" pitchFamily="34" charset="0"/>
              </a:rPr>
              <a:t>​</a:t>
            </a:r>
            <a:r>
              <a:rPr lang="en-US" sz="2000" b="1" dirty="0" smtClean="0">
                <a:solidFill>
                  <a:schemeClr val="bg2"/>
                </a:solidFill>
                <a:ea typeface="Tahoma" panose="020B0604030504040204" pitchFamily="34" charset="0"/>
                <a:cs typeface="Tahoma" panose="020B0604030504040204" pitchFamily="34" charset="0"/>
              </a:rPr>
              <a:t>0</a:t>
            </a:r>
            <a:r>
              <a:rPr lang="en-US" sz="2000" b="1" dirty="0" smtClean="0">
                <a:solidFill>
                  <a:srgbClr val="C00000"/>
                </a:solidFill>
                <a:ea typeface="Tahoma" panose="020B0604030504040204" pitchFamily="34" charset="0"/>
                <a:cs typeface="Tahoma" panose="020B0604030504040204" pitchFamily="34" charset="0"/>
              </a:rPr>
              <a:t>  + 850 = 850 –  125 = </a:t>
            </a:r>
            <a:r>
              <a:rPr lang="en-US" sz="2000" b="1" dirty="0">
                <a:solidFill>
                  <a:srgbClr val="C00000"/>
                </a:solidFill>
                <a:ea typeface="Tahoma" panose="020B0604030504040204" pitchFamily="34" charset="0"/>
                <a:cs typeface="Tahoma" panose="020B0604030504040204" pitchFamily="34" charset="0"/>
              </a:rPr>
              <a:t>725 </a:t>
            </a:r>
          </a:p>
          <a:p>
            <a:endParaRPr lang="en-US" sz="2000" dirty="0"/>
          </a:p>
        </p:txBody>
      </p:sp>
      <p:sp>
        <p:nvSpPr>
          <p:cNvPr id="4" name="Text Placeholder 3"/>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29698" name="Slide Number Placeholder 2"/>
          <p:cNvSpPr>
            <a:spLocks noGrp="1"/>
          </p:cNvSpPr>
          <p:nvPr>
            <p:ph type="sldNum" sz="quarter" idx="11"/>
          </p:nvPr>
        </p:nvSpPr>
        <p:spPr>
          <a:noFill/>
        </p:spPr>
        <p:txBody>
          <a:bodyPr/>
          <a:lstStyle/>
          <a:p>
            <a:r>
              <a:rPr lang="en-US" dirty="0">
                <a:solidFill>
                  <a:schemeClr val="bg1"/>
                </a:solidFill>
                <a:cs typeface="Arial" charset="0"/>
              </a:rPr>
              <a:t>3-</a:t>
            </a:r>
            <a:fld id="{82B374C3-708B-4D3F-AFA8-27DFAF476F6B}" type="slidenum">
              <a:rPr lang="en-US" smtClean="0">
                <a:solidFill>
                  <a:schemeClr val="bg1"/>
                </a:solidFill>
                <a:cs typeface="Arial" charset="0"/>
              </a:rPr>
              <a:pPr/>
              <a:t>20</a:t>
            </a:fld>
            <a:endParaRPr lang="en-US" dirty="0">
              <a:solidFill>
                <a:schemeClr val="bg1"/>
              </a:solidFill>
              <a:cs typeface="Arial" charset="0"/>
            </a:endParaRPr>
          </a:p>
        </p:txBody>
      </p:sp>
      <p:graphicFrame>
        <p:nvGraphicFramePr>
          <p:cNvPr id="8" name="Table 7">
            <a:extLst>
              <a:ext uri="{FF2B5EF4-FFF2-40B4-BE49-F238E27FC236}">
                <a16:creationId xmlns="" xmlns:a16="http://schemas.microsoft.com/office/drawing/2014/main" id="{6C4041CD-5AB1-4616-BAD6-7C5BA66E0F11}"/>
              </a:ext>
            </a:extLst>
          </p:cNvPr>
          <p:cNvGraphicFramePr>
            <a:graphicFrameLocks noGrp="1"/>
          </p:cNvGraphicFramePr>
          <p:nvPr>
            <p:extLst>
              <p:ext uri="{D42A27DB-BD31-4B8C-83A1-F6EECF244321}">
                <p14:modId xmlns:p14="http://schemas.microsoft.com/office/powerpoint/2010/main" val="214444932"/>
              </p:ext>
            </p:extLst>
          </p:nvPr>
        </p:nvGraphicFramePr>
        <p:xfrm>
          <a:off x="457200" y="4495800"/>
          <a:ext cx="8229600" cy="1614373"/>
        </p:xfrm>
        <a:graphic>
          <a:graphicData uri="http://schemas.openxmlformats.org/drawingml/2006/table">
            <a:tbl>
              <a:tblPr firstRow="1" firstCol="1" bandRow="1">
                <a:tableStyleId>{5C22544A-7EE6-4342-B048-85BDC9FD1C3A}</a:tableStyleId>
              </a:tblPr>
              <a:tblGrid>
                <a:gridCol w="822960">
                  <a:extLst>
                    <a:ext uri="{9D8B030D-6E8A-4147-A177-3AD203B41FA5}">
                      <a16:colId xmlns="" xmlns:a16="http://schemas.microsoft.com/office/drawing/2014/main" val="3913807529"/>
                    </a:ext>
                  </a:extLst>
                </a:gridCol>
                <a:gridCol w="164592">
                  <a:extLst>
                    <a:ext uri="{9D8B030D-6E8A-4147-A177-3AD203B41FA5}">
                      <a16:colId xmlns="" xmlns:a16="http://schemas.microsoft.com/office/drawing/2014/main" val="39320617"/>
                    </a:ext>
                  </a:extLst>
                </a:gridCol>
                <a:gridCol w="740664">
                  <a:extLst>
                    <a:ext uri="{9D8B030D-6E8A-4147-A177-3AD203B41FA5}">
                      <a16:colId xmlns="" xmlns:a16="http://schemas.microsoft.com/office/drawing/2014/main" val="3479668563"/>
                    </a:ext>
                  </a:extLst>
                </a:gridCol>
                <a:gridCol w="164592">
                  <a:extLst>
                    <a:ext uri="{9D8B030D-6E8A-4147-A177-3AD203B41FA5}">
                      <a16:colId xmlns="" xmlns:a16="http://schemas.microsoft.com/office/drawing/2014/main" val="1956593411"/>
                    </a:ext>
                  </a:extLst>
                </a:gridCol>
                <a:gridCol w="740664">
                  <a:extLst>
                    <a:ext uri="{9D8B030D-6E8A-4147-A177-3AD203B41FA5}">
                      <a16:colId xmlns="" xmlns:a16="http://schemas.microsoft.com/office/drawing/2014/main" val="2627168617"/>
                    </a:ext>
                  </a:extLst>
                </a:gridCol>
                <a:gridCol w="164592">
                  <a:extLst>
                    <a:ext uri="{9D8B030D-6E8A-4147-A177-3AD203B41FA5}">
                      <a16:colId xmlns="" xmlns:a16="http://schemas.microsoft.com/office/drawing/2014/main" val="3736021937"/>
                    </a:ext>
                  </a:extLst>
                </a:gridCol>
                <a:gridCol w="822960">
                  <a:extLst>
                    <a:ext uri="{9D8B030D-6E8A-4147-A177-3AD203B41FA5}">
                      <a16:colId xmlns="" xmlns:a16="http://schemas.microsoft.com/office/drawing/2014/main" val="2608645173"/>
                    </a:ext>
                  </a:extLst>
                </a:gridCol>
                <a:gridCol w="164592">
                  <a:extLst>
                    <a:ext uri="{9D8B030D-6E8A-4147-A177-3AD203B41FA5}">
                      <a16:colId xmlns="" xmlns:a16="http://schemas.microsoft.com/office/drawing/2014/main" val="2483256478"/>
                    </a:ext>
                  </a:extLst>
                </a:gridCol>
                <a:gridCol w="740664">
                  <a:extLst>
                    <a:ext uri="{9D8B030D-6E8A-4147-A177-3AD203B41FA5}">
                      <a16:colId xmlns="" xmlns:a16="http://schemas.microsoft.com/office/drawing/2014/main" val="329874204"/>
                    </a:ext>
                  </a:extLst>
                </a:gridCol>
                <a:gridCol w="164592">
                  <a:extLst>
                    <a:ext uri="{9D8B030D-6E8A-4147-A177-3AD203B41FA5}">
                      <a16:colId xmlns="" xmlns:a16="http://schemas.microsoft.com/office/drawing/2014/main" val="1025863412"/>
                    </a:ext>
                  </a:extLst>
                </a:gridCol>
                <a:gridCol w="740664">
                  <a:extLst>
                    <a:ext uri="{9D8B030D-6E8A-4147-A177-3AD203B41FA5}">
                      <a16:colId xmlns="" xmlns:a16="http://schemas.microsoft.com/office/drawing/2014/main" val="3780375130"/>
                    </a:ext>
                  </a:extLst>
                </a:gridCol>
                <a:gridCol w="164592">
                  <a:extLst>
                    <a:ext uri="{9D8B030D-6E8A-4147-A177-3AD203B41FA5}">
                      <a16:colId xmlns="" xmlns:a16="http://schemas.microsoft.com/office/drawing/2014/main" val="462563503"/>
                    </a:ext>
                  </a:extLst>
                </a:gridCol>
                <a:gridCol w="822960">
                  <a:extLst>
                    <a:ext uri="{9D8B030D-6E8A-4147-A177-3AD203B41FA5}">
                      <a16:colId xmlns="" xmlns:a16="http://schemas.microsoft.com/office/drawing/2014/main" val="2352692132"/>
                    </a:ext>
                  </a:extLst>
                </a:gridCol>
                <a:gridCol w="164592">
                  <a:extLst>
                    <a:ext uri="{9D8B030D-6E8A-4147-A177-3AD203B41FA5}">
                      <a16:colId xmlns="" xmlns:a16="http://schemas.microsoft.com/office/drawing/2014/main" val="4255242583"/>
                    </a:ext>
                  </a:extLst>
                </a:gridCol>
                <a:gridCol w="658368">
                  <a:extLst>
                    <a:ext uri="{9D8B030D-6E8A-4147-A177-3AD203B41FA5}">
                      <a16:colId xmlns="" xmlns:a16="http://schemas.microsoft.com/office/drawing/2014/main" val="2308276965"/>
                    </a:ext>
                  </a:extLst>
                </a:gridCol>
                <a:gridCol w="164592">
                  <a:extLst>
                    <a:ext uri="{9D8B030D-6E8A-4147-A177-3AD203B41FA5}">
                      <a16:colId xmlns="" xmlns:a16="http://schemas.microsoft.com/office/drawing/2014/main" val="1966905031"/>
                    </a:ext>
                  </a:extLst>
                </a:gridCol>
                <a:gridCol w="585568">
                  <a:extLst>
                    <a:ext uri="{9D8B030D-6E8A-4147-A177-3AD203B41FA5}">
                      <a16:colId xmlns="" xmlns:a16="http://schemas.microsoft.com/office/drawing/2014/main" val="2990350691"/>
                    </a:ext>
                  </a:extLst>
                </a:gridCol>
                <a:gridCol w="237392">
                  <a:extLst>
                    <a:ext uri="{9D8B030D-6E8A-4147-A177-3AD203B41FA5}">
                      <a16:colId xmlns="" xmlns:a16="http://schemas.microsoft.com/office/drawing/2014/main" val="2041270742"/>
                    </a:ext>
                  </a:extLst>
                </a:gridCol>
              </a:tblGrid>
              <a:tr h="245367">
                <a:tc gridSpan="3">
                  <a:txBody>
                    <a:bodyPr/>
                    <a:lstStyle/>
                    <a:p>
                      <a:pPr marL="0" marR="0" algn="ctr">
                        <a:lnSpc>
                          <a:spcPct val="107000"/>
                        </a:lnSpc>
                        <a:spcBef>
                          <a:spcPts val="0"/>
                        </a:spcBef>
                        <a:spcAft>
                          <a:spcPts val="0"/>
                        </a:spcAft>
                      </a:pPr>
                      <a:r>
                        <a:rPr lang="en-US" sz="1100" b="1" dirty="0">
                          <a:solidFill>
                            <a:schemeClr val="tx1"/>
                          </a:solidFill>
                          <a:effectLst/>
                          <a:latin typeface="+mn-lt"/>
                        </a:rPr>
                        <a:t>Assets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Liab.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100" b="1" dirty="0">
                          <a:solidFill>
                            <a:schemeClr val="tx1"/>
                          </a:solidFill>
                          <a:effectLst/>
                          <a:latin typeface="+mn-lt"/>
                        </a:rPr>
                        <a:t> Stockholders' Equity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2969284528"/>
                  </a:ext>
                </a:extLst>
              </a:tr>
              <a:tr h="334962">
                <a:tc>
                  <a:txBody>
                    <a:bodyPr/>
                    <a:lstStyle/>
                    <a:p>
                      <a:pPr marL="0" marR="0" algn="ctr">
                        <a:lnSpc>
                          <a:spcPct val="107000"/>
                        </a:lnSpc>
                        <a:spcBef>
                          <a:spcPts val="0"/>
                        </a:spcBef>
                        <a:spcAft>
                          <a:spcPts val="0"/>
                        </a:spcAft>
                      </a:pPr>
                      <a:r>
                        <a:rPr lang="en-US" sz="1100" b="1" dirty="0">
                          <a:solidFill>
                            <a:schemeClr val="tx1"/>
                          </a:solidFill>
                          <a:effectLst/>
                          <a:latin typeface="+mn-lt"/>
                        </a:rPr>
                        <a:t> Cash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Supplies</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Salaries Payable</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Common Stock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Retained Earnings</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Revenue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r>
                        <a:rPr lang="en-US" sz="1100" b="1" dirty="0" smtClean="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Expenses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Net Income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rPr>
                        <a:t> Cash Flow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124671296"/>
                  </a:ext>
                </a:extLst>
              </a:tr>
              <a:tr h="250937">
                <a:tc>
                  <a:txBody>
                    <a:bodyPr/>
                    <a:lstStyle/>
                    <a:p>
                      <a:pPr marL="0" marR="0" algn="ctr">
                        <a:lnSpc>
                          <a:spcPct val="107000"/>
                        </a:lnSpc>
                        <a:spcBef>
                          <a:spcPts val="0"/>
                        </a:spcBef>
                        <a:spcAft>
                          <a:spcPts val="0"/>
                        </a:spcAft>
                      </a:pPr>
                      <a:r>
                        <a:rPr lang="en-US" sz="1100" b="0" dirty="0">
                          <a:solidFill>
                            <a:schemeClr val="tx1"/>
                          </a:solidFill>
                          <a:effectLst/>
                          <a:latin typeface="+mn-lt"/>
                        </a:rPr>
                        <a:t>n/a</a:t>
                      </a:r>
                      <a:endParaRPr lang="en-US" sz="1100" b="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(725)</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Calibri" panose="020F0502020204030204" pitchFamily="34" charset="0"/>
                          <a:cs typeface="Times New Roman" panose="02020603050405020304" pitchFamily="18" charset="0"/>
                        </a:rPr>
                        <a:t>n/a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(725)</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smtClean="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725</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Calibri" panose="020F0502020204030204" pitchFamily="34" charset="0"/>
                          <a:cs typeface="Times New Roman" panose="02020603050405020304" pitchFamily="18" charset="0"/>
                        </a:rPr>
                        <a:t>(725)</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2091388674"/>
                  </a:ext>
                </a:extLst>
              </a:tr>
            </a:tbl>
          </a:graphicData>
        </a:graphic>
      </p:graphicFrame>
      <p:graphicFrame>
        <p:nvGraphicFramePr>
          <p:cNvPr id="7" name="Table 6">
            <a:extLst>
              <a:ext uri="{FF2B5EF4-FFF2-40B4-BE49-F238E27FC236}">
                <a16:creationId xmlns="" xmlns:a16="http://schemas.microsoft.com/office/drawing/2014/main" id="{F42988F1-814C-4475-8C48-B72772C8AC6E}"/>
              </a:ext>
            </a:extLst>
          </p:cNvPr>
          <p:cNvGraphicFramePr>
            <a:graphicFrameLocks noGrp="1"/>
          </p:cNvGraphicFramePr>
          <p:nvPr>
            <p:extLst>
              <p:ext uri="{D42A27DB-BD31-4B8C-83A1-F6EECF244321}">
                <p14:modId xmlns:p14="http://schemas.microsoft.com/office/powerpoint/2010/main" val="1093443466"/>
              </p:ext>
            </p:extLst>
          </p:nvPr>
        </p:nvGraphicFramePr>
        <p:xfrm>
          <a:off x="457200" y="3429000"/>
          <a:ext cx="8229600" cy="973556"/>
        </p:xfrm>
        <a:graphic>
          <a:graphicData uri="http://schemas.openxmlformats.org/drawingml/2006/table">
            <a:tbl>
              <a:tblPr firstRow="1" firstCol="1" bandRow="1">
                <a:tableStyleId>{5C22544A-7EE6-4342-B048-85BDC9FD1C3A}</a:tableStyleId>
              </a:tblPr>
              <a:tblGrid>
                <a:gridCol w="1418782">
                  <a:extLst>
                    <a:ext uri="{9D8B030D-6E8A-4147-A177-3AD203B41FA5}">
                      <a16:colId xmlns="" xmlns:a16="http://schemas.microsoft.com/office/drawing/2014/main" val="4038268786"/>
                    </a:ext>
                  </a:extLst>
                </a:gridCol>
                <a:gridCol w="1251867">
                  <a:extLst>
                    <a:ext uri="{9D8B030D-6E8A-4147-A177-3AD203B41FA5}">
                      <a16:colId xmlns="" xmlns:a16="http://schemas.microsoft.com/office/drawing/2014/main" val="2246321599"/>
                    </a:ext>
                  </a:extLst>
                </a:gridCol>
                <a:gridCol w="261501">
                  <a:extLst>
                    <a:ext uri="{9D8B030D-6E8A-4147-A177-3AD203B41FA5}">
                      <a16:colId xmlns="" xmlns:a16="http://schemas.microsoft.com/office/drawing/2014/main" val="695920123"/>
                    </a:ext>
                  </a:extLst>
                </a:gridCol>
                <a:gridCol w="1217942">
                  <a:extLst>
                    <a:ext uri="{9D8B030D-6E8A-4147-A177-3AD203B41FA5}">
                      <a16:colId xmlns="" xmlns:a16="http://schemas.microsoft.com/office/drawing/2014/main" val="118549055"/>
                    </a:ext>
                  </a:extLst>
                </a:gridCol>
                <a:gridCol w="1035658">
                  <a:extLst>
                    <a:ext uri="{9D8B030D-6E8A-4147-A177-3AD203B41FA5}">
                      <a16:colId xmlns="" xmlns:a16="http://schemas.microsoft.com/office/drawing/2014/main" val="1988682243"/>
                    </a:ext>
                  </a:extLst>
                </a:gridCol>
                <a:gridCol w="405920">
                  <a:extLst>
                    <a:ext uri="{9D8B030D-6E8A-4147-A177-3AD203B41FA5}">
                      <a16:colId xmlns="" xmlns:a16="http://schemas.microsoft.com/office/drawing/2014/main" val="2501135130"/>
                    </a:ext>
                  </a:extLst>
                </a:gridCol>
                <a:gridCol w="1108114">
                  <a:extLst>
                    <a:ext uri="{9D8B030D-6E8A-4147-A177-3AD203B41FA5}">
                      <a16:colId xmlns="" xmlns:a16="http://schemas.microsoft.com/office/drawing/2014/main" val="322333968"/>
                    </a:ext>
                  </a:extLst>
                </a:gridCol>
                <a:gridCol w="1257848">
                  <a:extLst>
                    <a:ext uri="{9D8B030D-6E8A-4147-A177-3AD203B41FA5}">
                      <a16:colId xmlns="" xmlns:a16="http://schemas.microsoft.com/office/drawing/2014/main" val="3201792686"/>
                    </a:ext>
                  </a:extLst>
                </a:gridCol>
                <a:gridCol w="271968">
                  <a:extLst>
                    <a:ext uri="{9D8B030D-6E8A-4147-A177-3AD203B41FA5}">
                      <a16:colId xmlns="" xmlns:a16="http://schemas.microsoft.com/office/drawing/2014/main" val="1493837017"/>
                    </a:ext>
                  </a:extLst>
                </a:gridCol>
              </a:tblGrid>
              <a:tr h="0">
                <a:tc rowSpan="2" gridSpan="2">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Assets</a:t>
                      </a:r>
                    </a:p>
                    <a:p>
                      <a:pPr marL="0" marR="0" algn="ctr">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Supplies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rowSpan="2" hMerge="1">
                  <a:txBody>
                    <a:bodyPr/>
                    <a:lstStyle/>
                    <a:p>
                      <a:endParaRPr lang="en-US"/>
                    </a:p>
                  </a:txBody>
                  <a:tcPr/>
                </a:tc>
                <a:tc rowSpan="2">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Claims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a:txBody>
                    <a:bodyPr/>
                    <a:lstStyle/>
                    <a:p>
                      <a:pPr marL="0" marR="0">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1771849589"/>
                  </a:ext>
                </a:extLst>
              </a:tr>
              <a:tr h="209423">
                <a:tc gridSpan="2"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vMerge="1">
                  <a:txBody>
                    <a:bodyPr/>
                    <a:lstStyle/>
                    <a:p>
                      <a:endParaRPr lang="en-US"/>
                    </a:p>
                  </a:txBody>
                  <a:tcPr>
                    <a:lnL w="12700" cap="flat" cmpd="sng" algn="ctr">
                      <a:solidFill>
                        <a:schemeClr val="tx1"/>
                      </a:solidFill>
                      <a:prstDash val="solid"/>
                      <a:round/>
                      <a:headEnd type="none" w="med" len="med"/>
                      <a:tailEnd type="none" w="med" len="med"/>
                    </a:lnL>
                  </a:tcPr>
                </a:tc>
                <a:tc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Liabilities </a:t>
                      </a:r>
                    </a:p>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Salaries Payable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Equity </a:t>
                      </a:r>
                    </a:p>
                    <a:p>
                      <a:pPr marL="0" marR="0" algn="ctr">
                        <a:lnSpc>
                          <a:spcPct val="100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Supplies Expense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tcPr>
                </a:tc>
                <a:tc>
                  <a:txBody>
                    <a:bodyPr/>
                    <a:lstStyle/>
                    <a:p>
                      <a:pPr marL="0" marR="0">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3332919631"/>
                  </a:ext>
                </a:extLst>
              </a:tr>
              <a:tr h="0">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1642231011"/>
                  </a:ext>
                </a:extLst>
              </a:tr>
              <a:tr h="279527">
                <a:tc>
                  <a:txBody>
                    <a:bodyPr/>
                    <a:lstStyle/>
                    <a:p>
                      <a:pPr marL="0" marR="0" algn="ctr">
                        <a:lnSpc>
                          <a:spcPct val="100000"/>
                        </a:lnSpc>
                        <a:spcBef>
                          <a:spcPts val="0"/>
                        </a:spcBef>
                        <a:spcAft>
                          <a:spcPts val="0"/>
                        </a:spcAft>
                      </a:pPr>
                      <a:endParaRPr lang="en-US" sz="1100" b="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285750" marR="0" indent="-285750" algn="ctr">
                        <a:lnSpc>
                          <a:spcPct val="100000"/>
                        </a:lnSpc>
                        <a:spcBef>
                          <a:spcPts val="0"/>
                        </a:spcBef>
                        <a:spcAft>
                          <a:spcPts val="0"/>
                        </a:spcAft>
                        <a:buFontTx/>
                        <a:buChar char="-"/>
                      </a:pPr>
                      <a:r>
                        <a:rPr lang="en-US" sz="1100" dirty="0">
                          <a:solidFill>
                            <a:schemeClr val="tx1"/>
                          </a:solidFill>
                          <a:effectLst/>
                          <a:latin typeface="+mn-lt"/>
                          <a:ea typeface="Tahoma" panose="020B0604030504040204" pitchFamily="34" charset="0"/>
                          <a:cs typeface="Tahoma" panose="020B0604030504040204" pitchFamily="34" charset="0"/>
                        </a:rPr>
                        <a:t>725</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+ 725</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0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3597092188"/>
                  </a:ext>
                </a:extLst>
              </a:tr>
            </a:tbl>
          </a:graphicData>
        </a:graphic>
      </p:graphicFrame>
    </p:spTree>
    <p:extLst>
      <p:ext uri="{BB962C8B-B14F-4D97-AF65-F5344CB8AC3E}">
        <p14:creationId xmlns:p14="http://schemas.microsoft.com/office/powerpoint/2010/main" val="306518636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762000" y="228600"/>
            <a:ext cx="8382000" cy="609600"/>
          </a:xfrm>
        </p:spPr>
        <p:txBody>
          <a:bodyPr/>
          <a:lstStyle/>
          <a:p>
            <a:r>
              <a:rPr lang="en-US" sz="3600" dirty="0">
                <a:ea typeface="Tahoma" panose="020B0604030504040204" pitchFamily="34" charset="0"/>
                <a:cs typeface="Tahoma" panose="020B0604030504040204" pitchFamily="34" charset="0"/>
              </a:rPr>
              <a:t>Exhibit 3.1 Panel </a:t>
            </a:r>
            <a:r>
              <a:rPr lang="en-US" sz="3600" dirty="0" smtClean="0">
                <a:ea typeface="Tahoma" panose="020B0604030504040204" pitchFamily="34" charset="0"/>
                <a:cs typeface="Tahoma" panose="020B0604030504040204" pitchFamily="34" charset="0"/>
              </a:rPr>
              <a:t>A: </a:t>
            </a:r>
            <a:br>
              <a:rPr lang="en-US" sz="3600" dirty="0" smtClean="0">
                <a:ea typeface="Tahoma" panose="020B0604030504040204" pitchFamily="34" charset="0"/>
                <a:cs typeface="Tahoma" panose="020B0604030504040204" pitchFamily="34" charset="0"/>
              </a:rPr>
            </a:br>
            <a:r>
              <a:rPr lang="en-US" sz="3600" dirty="0" smtClean="0">
                <a:ea typeface="Tahoma" panose="020B0604030504040204" pitchFamily="34" charset="0"/>
                <a:cs typeface="Tahoma" panose="020B0604030504040204" pitchFamily="34" charset="0"/>
              </a:rPr>
              <a:t>Overview </a:t>
            </a:r>
            <a:r>
              <a:rPr lang="en-US" sz="3600" dirty="0">
                <a:ea typeface="Tahoma" panose="020B0604030504040204" pitchFamily="34" charset="0"/>
                <a:cs typeface="Tahoma" panose="020B0604030504040204" pitchFamily="34" charset="0"/>
              </a:rPr>
              <a:t>of Debit/Credit </a:t>
            </a:r>
            <a:r>
              <a:rPr lang="en-US" sz="3600" dirty="0" smtClean="0">
                <a:ea typeface="Tahoma" panose="020B0604030504040204" pitchFamily="34" charset="0"/>
                <a:cs typeface="Tahoma" panose="020B0604030504040204" pitchFamily="34" charset="0"/>
              </a:rPr>
              <a:t>Relationships</a:t>
            </a:r>
            <a:endParaRPr lang="en-US" sz="3600" dirty="0">
              <a:ea typeface="Tahoma" panose="020B0604030504040204" pitchFamily="34" charset="0"/>
              <a:cs typeface="Tahoma" panose="020B0604030504040204" pitchFamily="34" charset="0"/>
            </a:endParaRPr>
          </a:p>
        </p:txBody>
      </p:sp>
      <p:sp>
        <p:nvSpPr>
          <p:cNvPr id="6" name="Text Placeholder 5"/>
          <p:cNvSpPr>
            <a:spLocks noGrp="1"/>
          </p:cNvSpPr>
          <p:nvPr>
            <p:ph type="body" sz="quarter" idx="10"/>
          </p:nvPr>
        </p:nvSpPr>
        <p:spPr/>
        <p:txBody>
          <a:bodyPr/>
          <a:lstStyle/>
          <a:p>
            <a:endParaRPr lang="en-US"/>
          </a:p>
        </p:txBody>
      </p:sp>
      <p:sp>
        <p:nvSpPr>
          <p:cNvPr id="7" name="Text Placeholder 6"/>
          <p:cNvSpPr>
            <a:spLocks noGrp="1"/>
          </p:cNvSpPr>
          <p:nvPr>
            <p:ph type="body" sz="quarter" idx="12"/>
          </p:nvPr>
        </p:nvSpPr>
        <p:spPr/>
        <p:txBody>
          <a:bodyPr/>
          <a:lstStyle/>
          <a:p>
            <a:endParaRPr lang="en-US"/>
          </a:p>
        </p:txBody>
      </p:sp>
      <p:sp>
        <p:nvSpPr>
          <p:cNvPr id="50178" name="Slide Number Placeholder 2"/>
          <p:cNvSpPr>
            <a:spLocks noGrp="1"/>
          </p:cNvSpPr>
          <p:nvPr>
            <p:ph type="sldNum" sz="quarter" idx="11"/>
          </p:nvPr>
        </p:nvSpPr>
        <p:spPr>
          <a:noFill/>
        </p:spPr>
        <p:txBody>
          <a:bodyPr/>
          <a:lstStyle/>
          <a:p>
            <a:r>
              <a:rPr lang="en-US" dirty="0">
                <a:solidFill>
                  <a:schemeClr val="bg1"/>
                </a:solidFill>
                <a:cs typeface="Arial" charset="0"/>
              </a:rPr>
              <a:t>3-</a:t>
            </a:r>
            <a:fld id="{E181C592-9CB6-4767-AAFF-C18801F70F3D}" type="slidenum">
              <a:rPr lang="en-US" smtClean="0">
                <a:solidFill>
                  <a:schemeClr val="bg1"/>
                </a:solidFill>
                <a:cs typeface="Arial" charset="0"/>
              </a:rPr>
              <a:pPr/>
              <a:t>21</a:t>
            </a:fld>
            <a:endParaRPr lang="en-US" dirty="0">
              <a:solidFill>
                <a:schemeClr val="bg1"/>
              </a:solidFill>
              <a:cs typeface="Arial" charset="0"/>
            </a:endParaRPr>
          </a:p>
        </p:txBody>
      </p:sp>
      <p:graphicFrame>
        <p:nvGraphicFramePr>
          <p:cNvPr id="2" name="Table 1">
            <a:extLst>
              <a:ext uri="{FF2B5EF4-FFF2-40B4-BE49-F238E27FC236}">
                <a16:creationId xmlns="" xmlns:a16="http://schemas.microsoft.com/office/drawing/2014/main" id="{B84840D3-8B25-4FD4-BA06-D766F3E31699}"/>
              </a:ext>
            </a:extLst>
          </p:cNvPr>
          <p:cNvGraphicFramePr>
            <a:graphicFrameLocks noGrp="1"/>
          </p:cNvGraphicFramePr>
          <p:nvPr>
            <p:extLst>
              <p:ext uri="{D42A27DB-BD31-4B8C-83A1-F6EECF244321}">
                <p14:modId xmlns:p14="http://schemas.microsoft.com/office/powerpoint/2010/main" val="1399963987"/>
              </p:ext>
            </p:extLst>
          </p:nvPr>
        </p:nvGraphicFramePr>
        <p:xfrm>
          <a:off x="1447800" y="1593166"/>
          <a:ext cx="6400800" cy="4251960"/>
        </p:xfrm>
        <a:graphic>
          <a:graphicData uri="http://schemas.openxmlformats.org/drawingml/2006/table">
            <a:tbl>
              <a:tblPr firstRow="1" bandRow="1">
                <a:tableStyleId>{5C22544A-7EE6-4342-B048-85BDC9FD1C3A}</a:tableStyleId>
              </a:tblPr>
              <a:tblGrid>
                <a:gridCol w="2133600">
                  <a:extLst>
                    <a:ext uri="{9D8B030D-6E8A-4147-A177-3AD203B41FA5}">
                      <a16:colId xmlns="" xmlns:a16="http://schemas.microsoft.com/office/drawing/2014/main" val="3410309267"/>
                    </a:ext>
                  </a:extLst>
                </a:gridCol>
                <a:gridCol w="2133600">
                  <a:extLst>
                    <a:ext uri="{9D8B030D-6E8A-4147-A177-3AD203B41FA5}">
                      <a16:colId xmlns="" xmlns:a16="http://schemas.microsoft.com/office/drawing/2014/main" val="692001968"/>
                    </a:ext>
                  </a:extLst>
                </a:gridCol>
                <a:gridCol w="2133600">
                  <a:extLst>
                    <a:ext uri="{9D8B030D-6E8A-4147-A177-3AD203B41FA5}">
                      <a16:colId xmlns="" xmlns:a16="http://schemas.microsoft.com/office/drawing/2014/main" val="4188452717"/>
                    </a:ext>
                  </a:extLst>
                </a:gridCol>
              </a:tblGrid>
              <a:tr h="472440">
                <a:tc>
                  <a:txBody>
                    <a:bodyPr/>
                    <a:lstStyle/>
                    <a:p>
                      <a:r>
                        <a:rPr lang="en-US" dirty="0">
                          <a:solidFill>
                            <a:schemeClr val="tx1"/>
                          </a:solidFill>
                        </a:rPr>
                        <a:t>Account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dirty="0">
                          <a:solidFill>
                            <a:schemeClr val="tx1"/>
                          </a:solidFill>
                        </a:rPr>
                        <a:t>Debits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dirty="0">
                          <a:solidFill>
                            <a:schemeClr val="tx1"/>
                          </a:solidFill>
                        </a:rPr>
                        <a:t>Credits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857343675"/>
                  </a:ext>
                </a:extLst>
              </a:tr>
              <a:tr h="472440">
                <a:tc>
                  <a:txBody>
                    <a:bodyPr/>
                    <a:lstStyle/>
                    <a:p>
                      <a:r>
                        <a:rPr lang="en-US" dirty="0">
                          <a:solidFill>
                            <a:schemeClr val="tx1"/>
                          </a:solidFill>
                        </a:rPr>
                        <a:t>Assets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lang="en-US" dirty="0">
                          <a:solidFill>
                            <a:schemeClr val="tx1"/>
                          </a:solidFill>
                        </a:rPr>
                        <a:t>Increase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a:solidFill>
                            <a:schemeClr val="tx1"/>
                          </a:solidFill>
                        </a:rPr>
                        <a:t>Decrease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997386422"/>
                  </a:ext>
                </a:extLst>
              </a:tr>
              <a:tr h="472440">
                <a:tc>
                  <a:txBody>
                    <a:bodyPr/>
                    <a:lstStyle/>
                    <a:p>
                      <a:r>
                        <a:rPr lang="en-US" dirty="0">
                          <a:solidFill>
                            <a:schemeClr val="tx1"/>
                          </a:solidFill>
                        </a:rPr>
                        <a:t>Liabilities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lang="en-US" dirty="0">
                          <a:solidFill>
                            <a:schemeClr val="tx1"/>
                          </a:solidFill>
                        </a:rPr>
                        <a:t>Decrease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a:solidFill>
                            <a:schemeClr val="tx1"/>
                          </a:solidFill>
                        </a:rPr>
                        <a:t>Increase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531554323"/>
                  </a:ext>
                </a:extLst>
              </a:tr>
              <a:tr h="472440">
                <a:tc>
                  <a:txBody>
                    <a:bodyPr/>
                    <a:lstStyle/>
                    <a:p>
                      <a:r>
                        <a:rPr lang="en-US" dirty="0">
                          <a:solidFill>
                            <a:schemeClr val="tx1"/>
                          </a:solidFill>
                        </a:rPr>
                        <a:t>Stockholders’ Equity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lang="en-US" u="none" dirty="0">
                          <a:solidFill>
                            <a:schemeClr val="tx1"/>
                          </a:solidFill>
                        </a:rPr>
                        <a:t>Decrease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u="none" dirty="0">
                          <a:solidFill>
                            <a:schemeClr val="tx1"/>
                          </a:solidFill>
                        </a:rPr>
                        <a:t>Increase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24556097"/>
                  </a:ext>
                </a:extLst>
              </a:tr>
              <a:tr h="472440">
                <a:tc>
                  <a:txBody>
                    <a:bodyPr/>
                    <a:lstStyle/>
                    <a:p>
                      <a:r>
                        <a:rPr lang="en-US" dirty="0">
                          <a:solidFill>
                            <a:schemeClr val="tx1"/>
                          </a:solidFill>
                        </a:rPr>
                        <a:t>Common Stock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lang="en-US" u="none" baseline="0" dirty="0">
                          <a:solidFill>
                            <a:schemeClr val="tx1"/>
                          </a:solidFill>
                        </a:rPr>
                        <a:t>Decrease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u="none" baseline="0" dirty="0">
                          <a:solidFill>
                            <a:schemeClr val="tx1"/>
                          </a:solidFill>
                        </a:rPr>
                        <a:t>Increase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69454655"/>
                  </a:ext>
                </a:extLst>
              </a:tr>
              <a:tr h="472440">
                <a:tc>
                  <a:txBody>
                    <a:bodyPr/>
                    <a:lstStyle/>
                    <a:p>
                      <a:r>
                        <a:rPr lang="en-US" dirty="0">
                          <a:solidFill>
                            <a:schemeClr val="tx1"/>
                          </a:solidFill>
                        </a:rPr>
                        <a:t>Retained Earnings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lang="en-US" u="none" baseline="0" dirty="0">
                          <a:solidFill>
                            <a:schemeClr val="tx1"/>
                          </a:solidFill>
                        </a:rPr>
                        <a:t>Decrease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u="none" baseline="0" dirty="0">
                          <a:solidFill>
                            <a:schemeClr val="tx1"/>
                          </a:solidFill>
                        </a:rPr>
                        <a:t>Increase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66537628"/>
                  </a:ext>
                </a:extLst>
              </a:tr>
              <a:tr h="472440">
                <a:tc>
                  <a:txBody>
                    <a:bodyPr/>
                    <a:lstStyle/>
                    <a:p>
                      <a:r>
                        <a:rPr lang="en-US" dirty="0">
                          <a:solidFill>
                            <a:schemeClr val="tx1"/>
                          </a:solidFill>
                        </a:rPr>
                        <a:t>Revenue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lang="en-US" u="none" baseline="0" dirty="0">
                          <a:solidFill>
                            <a:schemeClr val="tx1"/>
                          </a:solidFill>
                        </a:rPr>
                        <a:t>Decrease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u="none" baseline="0" dirty="0">
                          <a:solidFill>
                            <a:schemeClr val="tx1"/>
                          </a:solidFill>
                        </a:rPr>
                        <a:t>Increase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858868614"/>
                  </a:ext>
                </a:extLst>
              </a:tr>
              <a:tr h="472440">
                <a:tc>
                  <a:txBody>
                    <a:bodyPr/>
                    <a:lstStyle/>
                    <a:p>
                      <a:r>
                        <a:rPr lang="en-US" dirty="0">
                          <a:solidFill>
                            <a:schemeClr val="tx1"/>
                          </a:solidFill>
                        </a:rPr>
                        <a:t>Expenses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lang="en-US" u="none" baseline="0" dirty="0">
                          <a:solidFill>
                            <a:schemeClr val="tx1"/>
                          </a:solidFill>
                        </a:rPr>
                        <a:t>Increase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u="none" baseline="0" dirty="0">
                          <a:solidFill>
                            <a:schemeClr val="tx1"/>
                          </a:solidFill>
                        </a:rPr>
                        <a:t>Decrease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924094376"/>
                  </a:ext>
                </a:extLst>
              </a:tr>
              <a:tr h="472440">
                <a:tc>
                  <a:txBody>
                    <a:bodyPr/>
                    <a:lstStyle/>
                    <a:p>
                      <a:r>
                        <a:rPr lang="en-US" dirty="0">
                          <a:solidFill>
                            <a:schemeClr val="tx1"/>
                          </a:solidFill>
                        </a:rPr>
                        <a:t>Dividends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lang="en-US" u="none" baseline="0" dirty="0">
                          <a:solidFill>
                            <a:schemeClr val="tx1"/>
                          </a:solidFill>
                        </a:rPr>
                        <a:t>Increase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u="none" baseline="0" dirty="0">
                          <a:solidFill>
                            <a:schemeClr val="tx1"/>
                          </a:solidFill>
                        </a:rPr>
                        <a:t>Decrease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86027362"/>
                  </a:ext>
                </a:extLst>
              </a:tr>
            </a:tbl>
          </a:graphicData>
        </a:graphic>
      </p:graphicFrame>
    </p:spTree>
    <p:extLst>
      <p:ext uri="{BB962C8B-B14F-4D97-AF65-F5344CB8AC3E}">
        <p14:creationId xmlns:p14="http://schemas.microsoft.com/office/powerpoint/2010/main" val="65264571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3067F95B-2C1A-4E50-97DC-2F7667DEF485}"/>
              </a:ext>
            </a:extLst>
          </p:cNvPr>
          <p:cNvSpPr/>
          <p:nvPr/>
        </p:nvSpPr>
        <p:spPr>
          <a:xfrm>
            <a:off x="685800" y="914400"/>
            <a:ext cx="7772400" cy="518160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177" name="Rectangle 2"/>
          <p:cNvSpPr>
            <a:spLocks noGrp="1" noChangeArrowheads="1"/>
          </p:cNvSpPr>
          <p:nvPr>
            <p:ph type="title"/>
          </p:nvPr>
        </p:nvSpPr>
        <p:spPr>
          <a:xfrm>
            <a:off x="762000" y="228600"/>
            <a:ext cx="8382000" cy="609600"/>
          </a:xfrm>
        </p:spPr>
        <p:txBody>
          <a:bodyPr/>
          <a:lstStyle/>
          <a:p>
            <a:pPr>
              <a:spcBef>
                <a:spcPts val="1200"/>
              </a:spcBef>
            </a:pPr>
            <a:r>
              <a:rPr lang="en-US" sz="3200" dirty="0">
                <a:ea typeface="Tahoma" panose="020B0604030504040204" pitchFamily="34" charset="0"/>
                <a:cs typeface="Tahoma" panose="020B0604030504040204" pitchFamily="34" charset="0"/>
              </a:rPr>
              <a:t>Exhibit 3.1 Panel </a:t>
            </a:r>
            <a:r>
              <a:rPr lang="en-US" sz="3200" dirty="0" smtClean="0">
                <a:ea typeface="Tahoma" panose="020B0604030504040204" pitchFamily="34" charset="0"/>
                <a:cs typeface="Tahoma" panose="020B0604030504040204" pitchFamily="34" charset="0"/>
              </a:rPr>
              <a:t>B: </a:t>
            </a:r>
            <a:br>
              <a:rPr lang="en-US" sz="3200" dirty="0" smtClean="0">
                <a:ea typeface="Tahoma" panose="020B0604030504040204" pitchFamily="34" charset="0"/>
                <a:cs typeface="Tahoma" panose="020B0604030504040204" pitchFamily="34" charset="0"/>
              </a:rPr>
            </a:br>
            <a:r>
              <a:rPr lang="en-US" sz="3200" dirty="0" smtClean="0">
                <a:ea typeface="Tahoma" panose="020B0604030504040204" pitchFamily="34" charset="0"/>
                <a:cs typeface="Tahoma" panose="020B0604030504040204" pitchFamily="34" charset="0"/>
              </a:rPr>
              <a:t>Overview </a:t>
            </a:r>
            <a:r>
              <a:rPr lang="en-US" sz="3200" dirty="0">
                <a:ea typeface="Tahoma" panose="020B0604030504040204" pitchFamily="34" charset="0"/>
                <a:cs typeface="Tahoma" panose="020B0604030504040204" pitchFamily="34" charset="0"/>
              </a:rPr>
              <a:t>of Debit/Credit </a:t>
            </a:r>
            <a:r>
              <a:rPr lang="en-US" sz="3200" dirty="0" smtClean="0">
                <a:ea typeface="Tahoma" panose="020B0604030504040204" pitchFamily="34" charset="0"/>
                <a:cs typeface="Tahoma" panose="020B0604030504040204" pitchFamily="34" charset="0"/>
              </a:rPr>
              <a:t>Relationships</a:t>
            </a:r>
            <a:br>
              <a:rPr lang="en-US" sz="3200" dirty="0" smtClean="0">
                <a:ea typeface="Tahoma" panose="020B0604030504040204" pitchFamily="34" charset="0"/>
                <a:cs typeface="Tahoma" panose="020B0604030504040204" pitchFamily="34" charset="0"/>
              </a:rPr>
            </a:br>
            <a:endParaRPr lang="en-US" sz="3200" dirty="0">
              <a:ea typeface="Tahoma" panose="020B0604030504040204" pitchFamily="34" charset="0"/>
              <a:cs typeface="Tahoma" panose="020B0604030504040204" pitchFamily="34" charset="0"/>
            </a:endParaRPr>
          </a:p>
        </p:txBody>
      </p:sp>
      <p:sp>
        <p:nvSpPr>
          <p:cNvPr id="7" name="Text Placeholder 6"/>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50178" name="Slide Number Placeholder 2"/>
          <p:cNvSpPr>
            <a:spLocks noGrp="1"/>
          </p:cNvSpPr>
          <p:nvPr>
            <p:ph type="sldNum" sz="quarter" idx="11"/>
          </p:nvPr>
        </p:nvSpPr>
        <p:spPr>
          <a:noFill/>
        </p:spPr>
        <p:txBody>
          <a:bodyPr/>
          <a:lstStyle/>
          <a:p>
            <a:r>
              <a:rPr lang="en-US" dirty="0">
                <a:solidFill>
                  <a:schemeClr val="bg1"/>
                </a:solidFill>
                <a:cs typeface="Arial" charset="0"/>
              </a:rPr>
              <a:t>3-</a:t>
            </a:r>
            <a:fld id="{E181C592-9CB6-4767-AAFF-C18801F70F3D}" type="slidenum">
              <a:rPr lang="en-US" smtClean="0">
                <a:solidFill>
                  <a:schemeClr val="bg1"/>
                </a:solidFill>
                <a:cs typeface="Arial" charset="0"/>
              </a:rPr>
              <a:pPr/>
              <a:t>22</a:t>
            </a:fld>
            <a:endParaRPr lang="en-US" dirty="0">
              <a:solidFill>
                <a:schemeClr val="bg1"/>
              </a:solidFill>
              <a:cs typeface="Arial" charset="0"/>
            </a:endParaRPr>
          </a:p>
        </p:txBody>
      </p:sp>
      <p:graphicFrame>
        <p:nvGraphicFramePr>
          <p:cNvPr id="2" name="Table 1">
            <a:extLst>
              <a:ext uri="{FF2B5EF4-FFF2-40B4-BE49-F238E27FC236}">
                <a16:creationId xmlns="" xmlns:a16="http://schemas.microsoft.com/office/drawing/2014/main" id="{9AA8BC87-8DBC-4E62-A9A3-AF49D3BCDA8E}"/>
              </a:ext>
            </a:extLst>
          </p:cNvPr>
          <p:cNvGraphicFramePr>
            <a:graphicFrameLocks noGrp="1"/>
          </p:cNvGraphicFramePr>
          <p:nvPr>
            <p:extLst>
              <p:ext uri="{D42A27DB-BD31-4B8C-83A1-F6EECF244321}">
                <p14:modId xmlns:p14="http://schemas.microsoft.com/office/powerpoint/2010/main" val="1488269731"/>
              </p:ext>
            </p:extLst>
          </p:nvPr>
        </p:nvGraphicFramePr>
        <p:xfrm>
          <a:off x="762002" y="1436781"/>
          <a:ext cx="7543798" cy="4488441"/>
        </p:xfrm>
        <a:graphic>
          <a:graphicData uri="http://schemas.openxmlformats.org/drawingml/2006/table">
            <a:tbl>
              <a:tblPr firstRow="1" firstCol="1" bandRow="1">
                <a:tableStyleId>{5C22544A-7EE6-4342-B048-85BDC9FD1C3A}</a:tableStyleId>
              </a:tblPr>
              <a:tblGrid>
                <a:gridCol w="1077686">
                  <a:extLst>
                    <a:ext uri="{9D8B030D-6E8A-4147-A177-3AD203B41FA5}">
                      <a16:colId xmlns="" xmlns:a16="http://schemas.microsoft.com/office/drawing/2014/main" val="4287894203"/>
                    </a:ext>
                  </a:extLst>
                </a:gridCol>
                <a:gridCol w="663191">
                  <a:extLst>
                    <a:ext uri="{9D8B030D-6E8A-4147-A177-3AD203B41FA5}">
                      <a16:colId xmlns="" xmlns:a16="http://schemas.microsoft.com/office/drawing/2014/main" val="676361563"/>
                    </a:ext>
                  </a:extLst>
                </a:gridCol>
                <a:gridCol w="248697">
                  <a:extLst>
                    <a:ext uri="{9D8B030D-6E8A-4147-A177-3AD203B41FA5}">
                      <a16:colId xmlns="" xmlns:a16="http://schemas.microsoft.com/office/drawing/2014/main" val="1972939365"/>
                    </a:ext>
                  </a:extLst>
                </a:gridCol>
                <a:gridCol w="750783">
                  <a:extLst>
                    <a:ext uri="{9D8B030D-6E8A-4147-A177-3AD203B41FA5}">
                      <a16:colId xmlns="" xmlns:a16="http://schemas.microsoft.com/office/drawing/2014/main" val="1058339715"/>
                    </a:ext>
                  </a:extLst>
                </a:gridCol>
                <a:gridCol w="649114">
                  <a:extLst>
                    <a:ext uri="{9D8B030D-6E8A-4147-A177-3AD203B41FA5}">
                      <a16:colId xmlns="" xmlns:a16="http://schemas.microsoft.com/office/drawing/2014/main" val="3285191943"/>
                    </a:ext>
                  </a:extLst>
                </a:gridCol>
                <a:gridCol w="302919">
                  <a:extLst>
                    <a:ext uri="{9D8B030D-6E8A-4147-A177-3AD203B41FA5}">
                      <a16:colId xmlns="" xmlns:a16="http://schemas.microsoft.com/office/drawing/2014/main" val="1863875708"/>
                    </a:ext>
                  </a:extLst>
                </a:gridCol>
                <a:gridCol w="1817518">
                  <a:extLst>
                    <a:ext uri="{9D8B030D-6E8A-4147-A177-3AD203B41FA5}">
                      <a16:colId xmlns="" xmlns:a16="http://schemas.microsoft.com/office/drawing/2014/main" val="2212571218"/>
                    </a:ext>
                  </a:extLst>
                </a:gridCol>
                <a:gridCol w="2033890">
                  <a:extLst>
                    <a:ext uri="{9D8B030D-6E8A-4147-A177-3AD203B41FA5}">
                      <a16:colId xmlns="" xmlns:a16="http://schemas.microsoft.com/office/drawing/2014/main" val="336273377"/>
                    </a:ext>
                  </a:extLst>
                </a:gridCol>
              </a:tblGrid>
              <a:tr h="275218">
                <a:tc gridSpan="2">
                  <a:txBody>
                    <a:bodyPr/>
                    <a:lstStyle/>
                    <a:p>
                      <a:pPr marL="0" marR="0" algn="ctr">
                        <a:lnSpc>
                          <a:spcPct val="107000"/>
                        </a:lnSpc>
                        <a:spcBef>
                          <a:spcPts val="0"/>
                        </a:spcBef>
                        <a:spcAft>
                          <a:spcPts val="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Assets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a:txBody>
                    <a:bodyPr/>
                    <a:lstStyle/>
                    <a:p>
                      <a:endPar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2">
                        <a:lumMod val="20000"/>
                        <a:lumOff val="80000"/>
                      </a:schemeClr>
                    </a:solidFill>
                  </a:tcPr>
                </a:tc>
                <a:tc gridSpan="2">
                  <a:txBody>
                    <a:bodyPr/>
                    <a:lstStyle/>
                    <a:p>
                      <a:pPr marL="0" marR="0" algn="ctr">
                        <a:lnSpc>
                          <a:spcPct val="107000"/>
                        </a:lnSpc>
                        <a:spcBef>
                          <a:spcPts val="0"/>
                        </a:spcBef>
                        <a:spcAft>
                          <a:spcPts val="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Liabilities</a:t>
                      </a:r>
                    </a:p>
                  </a:txBody>
                  <a:tcPr marL="57941" marR="57941" marT="80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t>
                      </a:r>
                    </a:p>
                  </a:txBody>
                  <a:tcPr marL="57941" marR="57941" marT="80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2">
                        <a:lumMod val="20000"/>
                        <a:lumOff val="80000"/>
                      </a:schemeClr>
                    </a:solidFill>
                  </a:tcPr>
                </a:tc>
                <a:tc gridSpan="2">
                  <a:txBody>
                    <a:bodyPr/>
                    <a:lstStyle/>
                    <a:p>
                      <a:pPr marL="0" marR="0" algn="ctr">
                        <a:lnSpc>
                          <a:spcPct val="107000"/>
                        </a:lnSpc>
                        <a:spcBef>
                          <a:spcPts val="0"/>
                        </a:spcBef>
                        <a:spcAft>
                          <a:spcPts val="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Shareholders’ Equity:</a:t>
                      </a:r>
                    </a:p>
                  </a:txBody>
                  <a:tcPr marL="57941" marR="57941" marT="8047" marB="0"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extLst>
                  <a:ext uri="{0D108BD9-81ED-4DB2-BD59-A6C34878D82A}">
                    <a16:rowId xmlns="" xmlns:a16="http://schemas.microsoft.com/office/drawing/2014/main" val="595742059"/>
                  </a:ext>
                </a:extLst>
              </a:tr>
              <a:tr h="173393">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Debit</a:t>
                      </a:r>
                    </a:p>
                  </a:txBody>
                  <a:tcPr marL="57941" marR="57941" marT="8047" marB="0"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Credit</a:t>
                      </a:r>
                    </a:p>
                  </a:txBody>
                  <a:tcPr marL="57941" marR="57941" marT="8047"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t>
                      </a:r>
                    </a:p>
                  </a:txBody>
                  <a:tcPr marL="57941" marR="57941" marT="8047"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Debit</a:t>
                      </a:r>
                    </a:p>
                  </a:txBody>
                  <a:tcPr marL="57941" marR="57941" marT="8047" marB="0" anchor="b">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Credit</a:t>
                      </a:r>
                    </a:p>
                  </a:txBody>
                  <a:tcPr marL="57941" marR="57941" marT="8047" marB="0"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t>
                      </a:r>
                    </a:p>
                  </a:txBody>
                  <a:tcPr marL="57941" marR="57941" marT="8047"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Debit</a:t>
                      </a:r>
                    </a:p>
                  </a:txBody>
                  <a:tcPr marL="57941" marR="57941" marT="8047"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Credit</a:t>
                      </a:r>
                    </a:p>
                  </a:txBody>
                  <a:tcPr marL="57941" marR="57941" marT="8047"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31981909"/>
                  </a:ext>
                </a:extLst>
              </a:tr>
              <a:tr h="236054">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t>
                      </a:r>
                    </a:p>
                  </a:txBody>
                  <a:tcPr marL="57941" marR="57941" marT="8047" marB="0"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7941" marR="57941" marT="8047"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t>
                      </a:r>
                    </a:p>
                  </a:txBody>
                  <a:tcPr marL="57941" marR="57941" marT="8047"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800"/>
                        </a:spcAft>
                      </a:pPr>
                      <a:r>
                        <a:rPr lang="en-US" sz="1200" b="1"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a:t>
                      </a:r>
                      <a:endPar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7941" marR="57941" marT="8047" marB="0" anchor="b">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t>
                      </a:r>
                    </a:p>
                  </a:txBody>
                  <a:tcPr marL="57941" marR="57941" marT="8047" marB="0"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t>
                      </a:r>
                    </a:p>
                  </a:txBody>
                  <a:tcPr marL="57941" marR="57941" marT="8047"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800"/>
                        </a:spcAft>
                      </a:pPr>
                      <a:r>
                        <a:rPr lang="en-US" sz="1200" b="1"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a:t>
                      </a:r>
                      <a:endPar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7941" marR="57941" marT="8047"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t>
                      </a:r>
                    </a:p>
                  </a:txBody>
                  <a:tcPr marL="57941" marR="57941" marT="8047"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005600243"/>
                  </a:ext>
                </a:extLst>
              </a:tr>
              <a:tr h="424576">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marR="0" lvl="0" indent="-342900" algn="ctr">
                        <a:lnSpc>
                          <a:spcPct val="107000"/>
                        </a:lnSpc>
                        <a:spcBef>
                          <a:spcPts val="0"/>
                        </a:spcBef>
                        <a:spcAft>
                          <a:spcPts val="800"/>
                        </a:spcAft>
                        <a:buFont typeface="Arial" panose="020B0604020202020204" pitchFamily="34" charset="0"/>
                        <a:buChar char="-"/>
                        <a:tabLst>
                          <a:tab pos="457200" algn="l"/>
                        </a:tabLs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Specific Equity Accounts</a:t>
                      </a:r>
                    </a:p>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Common Stock</a:t>
                      </a:r>
                    </a:p>
                  </a:txBody>
                  <a:tcPr marL="57941" marR="57941" marT="8047"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extLst>
                  <a:ext uri="{0D108BD9-81ED-4DB2-BD59-A6C34878D82A}">
                    <a16:rowId xmlns="" xmlns:a16="http://schemas.microsoft.com/office/drawing/2014/main" val="3471485448"/>
                  </a:ext>
                </a:extLst>
              </a:tr>
              <a:tr h="236054">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marR="0" lvl="0" indent="-342900" algn="ctr">
                        <a:lnSpc>
                          <a:spcPct val="107000"/>
                        </a:lnSpc>
                        <a:spcBef>
                          <a:spcPts val="0"/>
                        </a:spcBef>
                        <a:spcAft>
                          <a:spcPts val="800"/>
                        </a:spcAft>
                        <a:buFont typeface="Arial" panose="020B0604020202020204" pitchFamily="34" charset="0"/>
                        <a:buChar char="-"/>
                        <a:tabLst>
                          <a:tab pos="457200" algn="l"/>
                        </a:tabLs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Debit</a:t>
                      </a:r>
                    </a:p>
                  </a:txBody>
                  <a:tcPr marL="57941" marR="57941" marT="8047"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Credit</a:t>
                      </a:r>
                    </a:p>
                  </a:txBody>
                  <a:tcPr marL="57941" marR="57941" marT="8047"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301814081"/>
                  </a:ext>
                </a:extLst>
              </a:tr>
              <a:tr h="236054">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marR="0" lvl="0" indent="-342900" algn="ctr">
                        <a:lnSpc>
                          <a:spcPct val="107000"/>
                        </a:lnSpc>
                        <a:spcBef>
                          <a:spcPts val="0"/>
                        </a:spcBef>
                        <a:spcAft>
                          <a:spcPts val="800"/>
                        </a:spcAft>
                        <a:buFont typeface="Arial" panose="020B0604020202020204" pitchFamily="34" charset="0"/>
                        <a:buChar char="-"/>
                        <a:tabLst>
                          <a:tab pos="457200" algn="l"/>
                        </a:tabLs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a:t>
                      </a:r>
                      <a:endPar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7941" marR="57941" marT="8047"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t>
                      </a:r>
                    </a:p>
                  </a:txBody>
                  <a:tcPr marL="57941" marR="57941" marT="8047"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981309376"/>
                  </a:ext>
                </a:extLst>
              </a:tr>
              <a:tr h="236054">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marR="0" lvl="0" indent="-342900" algn="ctr">
                        <a:lnSpc>
                          <a:spcPct val="107000"/>
                        </a:lnSpc>
                        <a:spcBef>
                          <a:spcPts val="0"/>
                        </a:spcBef>
                        <a:spcAft>
                          <a:spcPts val="800"/>
                        </a:spcAft>
                        <a:buFont typeface="Arial" panose="020B0604020202020204" pitchFamily="34" charset="0"/>
                        <a:buChar char="-"/>
                        <a:tabLst>
                          <a:tab pos="457200" algn="l"/>
                        </a:tabLs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Retained Earnings</a:t>
                      </a:r>
                    </a:p>
                  </a:txBody>
                  <a:tcPr marL="57941" marR="57941" marT="8047"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extLst>
                  <a:ext uri="{0D108BD9-81ED-4DB2-BD59-A6C34878D82A}">
                    <a16:rowId xmlns="" xmlns:a16="http://schemas.microsoft.com/office/drawing/2014/main" val="4059185140"/>
                  </a:ext>
                </a:extLst>
              </a:tr>
              <a:tr h="236054">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marR="0" lvl="0" indent="-342900" algn="ctr">
                        <a:lnSpc>
                          <a:spcPct val="107000"/>
                        </a:lnSpc>
                        <a:spcBef>
                          <a:spcPts val="0"/>
                        </a:spcBef>
                        <a:spcAft>
                          <a:spcPts val="800"/>
                        </a:spcAft>
                        <a:buFont typeface="Arial" panose="020B0604020202020204" pitchFamily="34" charset="0"/>
                        <a:buChar char="-"/>
                        <a:tabLst>
                          <a:tab pos="457200" algn="l"/>
                        </a:tabLs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Debit</a:t>
                      </a:r>
                    </a:p>
                  </a:txBody>
                  <a:tcPr marL="57941" marR="57941" marT="8047"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Credit</a:t>
                      </a:r>
                    </a:p>
                  </a:txBody>
                  <a:tcPr marL="57941" marR="57941" marT="8047"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106835883"/>
                  </a:ext>
                </a:extLst>
              </a:tr>
              <a:tr h="236054">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marR="0" lvl="0" indent="-342900" algn="ctr">
                        <a:lnSpc>
                          <a:spcPct val="107000"/>
                        </a:lnSpc>
                        <a:spcBef>
                          <a:spcPts val="0"/>
                        </a:spcBef>
                        <a:spcAft>
                          <a:spcPts val="800"/>
                        </a:spcAft>
                        <a:buFont typeface="Arial" panose="020B0604020202020204" pitchFamily="34" charset="0"/>
                        <a:buChar char="-"/>
                        <a:tabLst>
                          <a:tab pos="457200" algn="l"/>
                        </a:tabLs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a:t>
                      </a:r>
                      <a:endPar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57941" marR="57941" marT="8047"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t>
                      </a:r>
                    </a:p>
                  </a:txBody>
                  <a:tcPr marL="57941" marR="57941" marT="8047"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68255374"/>
                  </a:ext>
                </a:extLst>
              </a:tr>
              <a:tr h="236054">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marR="0" lvl="0" indent="-342900" algn="ctr">
                        <a:lnSpc>
                          <a:spcPct val="107000"/>
                        </a:lnSpc>
                        <a:spcBef>
                          <a:spcPts val="0"/>
                        </a:spcBef>
                        <a:spcAft>
                          <a:spcPts val="800"/>
                        </a:spcAft>
                        <a:buFont typeface="Arial" panose="020B0604020202020204" pitchFamily="34" charset="0"/>
                        <a:buChar char="-"/>
                        <a:tabLst>
                          <a:tab pos="457200" algn="l"/>
                        </a:tabLs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Dividends</a:t>
                      </a:r>
                    </a:p>
                  </a:txBody>
                  <a:tcPr marL="57941" marR="57941" marT="8047"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extLst>
                  <a:ext uri="{0D108BD9-81ED-4DB2-BD59-A6C34878D82A}">
                    <a16:rowId xmlns="" xmlns:a16="http://schemas.microsoft.com/office/drawing/2014/main" val="1064807629"/>
                  </a:ext>
                </a:extLst>
              </a:tr>
              <a:tr h="236054">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marR="0" lvl="0" indent="-342900" algn="ctr">
                        <a:lnSpc>
                          <a:spcPct val="107000"/>
                        </a:lnSpc>
                        <a:spcBef>
                          <a:spcPts val="0"/>
                        </a:spcBef>
                        <a:spcAft>
                          <a:spcPts val="800"/>
                        </a:spcAft>
                        <a:buFont typeface="Arial" panose="020B0604020202020204" pitchFamily="34" charset="0"/>
                        <a:buChar char="-"/>
                        <a:tabLst>
                          <a:tab pos="457200" algn="l"/>
                        </a:tabLs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Debit</a:t>
                      </a:r>
                    </a:p>
                  </a:txBody>
                  <a:tcPr marL="57941" marR="57941" marT="8047"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Credit</a:t>
                      </a:r>
                    </a:p>
                  </a:txBody>
                  <a:tcPr marL="57941" marR="57941" marT="8047"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98526874"/>
                  </a:ext>
                </a:extLst>
              </a:tr>
              <a:tr h="236054">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marR="0" lvl="0" indent="-342900" algn="ctr">
                        <a:lnSpc>
                          <a:spcPct val="107000"/>
                        </a:lnSpc>
                        <a:spcBef>
                          <a:spcPts val="0"/>
                        </a:spcBef>
                        <a:spcAft>
                          <a:spcPts val="800"/>
                        </a:spcAft>
                        <a:buFont typeface="Arial" panose="020B0604020202020204" pitchFamily="34" charset="0"/>
                        <a:buChar char="-"/>
                        <a:tabLst>
                          <a:tab pos="457200" algn="l"/>
                        </a:tabLs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t>
                      </a:r>
                    </a:p>
                  </a:txBody>
                  <a:tcPr marL="57941" marR="57941" marT="8047"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t>
                      </a:r>
                    </a:p>
                  </a:txBody>
                  <a:tcPr marL="57941" marR="57941" marT="8047"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19411265"/>
                  </a:ext>
                </a:extLst>
              </a:tr>
              <a:tr h="173393">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marR="0" lvl="0" indent="-342900" algn="ctr">
                        <a:lnSpc>
                          <a:spcPct val="107000"/>
                        </a:lnSpc>
                        <a:spcBef>
                          <a:spcPts val="0"/>
                        </a:spcBef>
                        <a:spcAft>
                          <a:spcPts val="800"/>
                        </a:spcAft>
                        <a:buFont typeface="Arial" panose="020B0604020202020204" pitchFamily="34" charset="0"/>
                        <a:buChar char="-"/>
                        <a:tabLst>
                          <a:tab pos="457200" algn="l"/>
                        </a:tabLs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Revenues</a:t>
                      </a:r>
                    </a:p>
                  </a:txBody>
                  <a:tcPr marL="57941" marR="57941" marT="8047"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extLst>
                  <a:ext uri="{0D108BD9-81ED-4DB2-BD59-A6C34878D82A}">
                    <a16:rowId xmlns="" xmlns:a16="http://schemas.microsoft.com/office/drawing/2014/main" val="3489508492"/>
                  </a:ext>
                </a:extLst>
              </a:tr>
              <a:tr h="236054">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marR="0" lvl="0" indent="-342900" algn="ctr">
                        <a:lnSpc>
                          <a:spcPct val="107000"/>
                        </a:lnSpc>
                        <a:spcBef>
                          <a:spcPts val="0"/>
                        </a:spcBef>
                        <a:spcAft>
                          <a:spcPts val="800"/>
                        </a:spcAft>
                        <a:buFont typeface="Arial" panose="020B0604020202020204" pitchFamily="34" charset="0"/>
                        <a:buChar char="-"/>
                        <a:tabLst>
                          <a:tab pos="457200" algn="l"/>
                        </a:tabLs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Debit</a:t>
                      </a:r>
                    </a:p>
                  </a:txBody>
                  <a:tcPr marL="57941" marR="57941" marT="8047"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Credit</a:t>
                      </a:r>
                    </a:p>
                  </a:txBody>
                  <a:tcPr marL="57941" marR="57941" marT="8047"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18821117"/>
                  </a:ext>
                </a:extLst>
              </a:tr>
              <a:tr h="236054">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marR="0" lvl="0" indent="-342900" algn="ctr">
                        <a:lnSpc>
                          <a:spcPct val="107000"/>
                        </a:lnSpc>
                        <a:spcBef>
                          <a:spcPts val="0"/>
                        </a:spcBef>
                        <a:spcAft>
                          <a:spcPts val="800"/>
                        </a:spcAft>
                        <a:buFont typeface="Arial" panose="020B0604020202020204" pitchFamily="34" charset="0"/>
                        <a:buChar char="-"/>
                        <a:tabLst>
                          <a:tab pos="457200" algn="l"/>
                        </a:tabLs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t>
                      </a:r>
                    </a:p>
                  </a:txBody>
                  <a:tcPr marL="57941" marR="57941" marT="8047"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t>
                      </a:r>
                    </a:p>
                  </a:txBody>
                  <a:tcPr marL="57941" marR="57941" marT="8047"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99011338"/>
                  </a:ext>
                </a:extLst>
              </a:tr>
              <a:tr h="236054">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marR="0" lvl="0" indent="-342900" algn="ctr">
                        <a:lnSpc>
                          <a:spcPct val="107000"/>
                        </a:lnSpc>
                        <a:spcBef>
                          <a:spcPts val="0"/>
                        </a:spcBef>
                        <a:spcAft>
                          <a:spcPts val="800"/>
                        </a:spcAft>
                        <a:buFont typeface="Arial" panose="020B0604020202020204" pitchFamily="34" charset="0"/>
                        <a:buChar char="-"/>
                        <a:tabLst>
                          <a:tab pos="457200" algn="l"/>
                        </a:tabLs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Expenses</a:t>
                      </a:r>
                    </a:p>
                  </a:txBody>
                  <a:tcPr marL="57941" marR="57941" marT="8047"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extLst>
                  <a:ext uri="{0D108BD9-81ED-4DB2-BD59-A6C34878D82A}">
                    <a16:rowId xmlns="" xmlns:a16="http://schemas.microsoft.com/office/drawing/2014/main" val="782101898"/>
                  </a:ext>
                </a:extLst>
              </a:tr>
              <a:tr h="236054">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marR="0" lvl="0" indent="-342900" algn="ctr">
                        <a:lnSpc>
                          <a:spcPct val="107000"/>
                        </a:lnSpc>
                        <a:spcBef>
                          <a:spcPts val="0"/>
                        </a:spcBef>
                        <a:spcAft>
                          <a:spcPts val="800"/>
                        </a:spcAft>
                        <a:buFont typeface="Arial" panose="020B0604020202020204" pitchFamily="34" charset="0"/>
                        <a:buChar char="-"/>
                        <a:tabLst>
                          <a:tab pos="457200" algn="l"/>
                        </a:tabLs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Debit</a:t>
                      </a:r>
                    </a:p>
                  </a:txBody>
                  <a:tcPr marL="57941" marR="57941" marT="8047"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Credit</a:t>
                      </a:r>
                    </a:p>
                  </a:txBody>
                  <a:tcPr marL="57941" marR="57941" marT="8047"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835495593"/>
                  </a:ext>
                </a:extLst>
              </a:tr>
              <a:tr h="236054">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marR="0" lvl="0" indent="-342900" algn="ctr">
                        <a:lnSpc>
                          <a:spcPct val="107000"/>
                        </a:lnSpc>
                        <a:spcBef>
                          <a:spcPts val="0"/>
                        </a:spcBef>
                        <a:spcAft>
                          <a:spcPts val="800"/>
                        </a:spcAft>
                        <a:buFont typeface="Arial" panose="020B0604020202020204" pitchFamily="34" charset="0"/>
                        <a:buChar char="-"/>
                        <a:tabLst>
                          <a:tab pos="457200" algn="l"/>
                        </a:tabLs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57941" marR="57941" marT="8047" marB="0" anchor="b">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t>
                      </a:r>
                    </a:p>
                  </a:txBody>
                  <a:tcPr marL="57941" marR="57941" marT="8047"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80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t>
                      </a:r>
                    </a:p>
                  </a:txBody>
                  <a:tcPr marL="57941" marR="57941" marT="8047"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12413238"/>
                  </a:ext>
                </a:extLst>
              </a:tr>
            </a:tbl>
          </a:graphicData>
        </a:graphic>
      </p:graphicFrame>
    </p:spTree>
    <p:extLst>
      <p:ext uri="{BB962C8B-B14F-4D97-AF65-F5344CB8AC3E}">
        <p14:creationId xmlns:p14="http://schemas.microsoft.com/office/powerpoint/2010/main" val="239448749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endParaRPr lang="en-US"/>
          </a:p>
        </p:txBody>
      </p:sp>
      <p:sp>
        <p:nvSpPr>
          <p:cNvPr id="17409" name="Rectangle 2"/>
          <p:cNvSpPr>
            <a:spLocks noGrp="1" noChangeArrowheads="1"/>
          </p:cNvSpPr>
          <p:nvPr>
            <p:ph type="title"/>
          </p:nvPr>
        </p:nvSpPr>
        <p:spPr/>
        <p:txBody>
          <a:bodyPr/>
          <a:lstStyle/>
          <a:p>
            <a:r>
              <a:rPr lang="en-US" dirty="0">
                <a:latin typeface="+mn-lt"/>
              </a:rPr>
              <a:t>LO 3-2: Record transactions using the general journal format.</a:t>
            </a:r>
            <a:br>
              <a:rPr lang="en-US" dirty="0">
                <a:latin typeface="+mn-lt"/>
              </a:rPr>
            </a:br>
            <a:endParaRPr lang="en-US" dirty="0">
              <a:latin typeface="+mn-lt"/>
            </a:endParaRPr>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3-</a:t>
            </a:r>
            <a:fld id="{8E04DE85-5BF3-4C03-A70B-7F1A18BE4AC7}" type="slidenum">
              <a:rPr lang="en-US" smtClean="0">
                <a:solidFill>
                  <a:schemeClr val="bg1"/>
                </a:solidFill>
                <a:cs typeface="Arial" charset="0"/>
              </a:rPr>
              <a:pPr/>
              <a:t>23</a:t>
            </a:fld>
            <a:endParaRPr lang="en-US" dirty="0">
              <a:solidFill>
                <a:schemeClr val="bg1"/>
              </a:solidFill>
              <a:cs typeface="Arial" charset="0"/>
            </a:endParaRPr>
          </a:p>
        </p:txBody>
      </p:sp>
    </p:spTree>
    <p:extLst>
      <p:ext uri="{BB962C8B-B14F-4D97-AF65-F5344CB8AC3E}">
        <p14:creationId xmlns:p14="http://schemas.microsoft.com/office/powerpoint/2010/main" val="210225421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US" dirty="0">
                <a:ea typeface="Tahoma" panose="020B0604030504040204" pitchFamily="34" charset="0"/>
                <a:cs typeface="Tahoma" panose="020B0604030504040204" pitchFamily="34" charset="0"/>
              </a:rPr>
              <a:t>The General Journal</a:t>
            </a:r>
          </a:p>
        </p:txBody>
      </p:sp>
      <p:sp>
        <p:nvSpPr>
          <p:cNvPr id="2" name="Content Placeholder 1"/>
          <p:cNvSpPr>
            <a:spLocks noGrp="1"/>
          </p:cNvSpPr>
          <p:nvPr>
            <p:ph idx="1"/>
          </p:nvPr>
        </p:nvSpPr>
        <p:spPr/>
        <p:txBody>
          <a:bodyPr/>
          <a:lstStyle/>
          <a:p>
            <a:r>
              <a:rPr lang="en-US" sz="2400" dirty="0"/>
              <a:t>Accountants initially record data from </a:t>
            </a:r>
            <a:r>
              <a:rPr lang="en-US" sz="2400" b="1" dirty="0">
                <a:solidFill>
                  <a:schemeClr val="bg2"/>
                </a:solidFill>
              </a:rPr>
              <a:t>source documents </a:t>
            </a:r>
            <a:r>
              <a:rPr lang="en-US" sz="2400" dirty="0"/>
              <a:t>into </a:t>
            </a:r>
            <a:r>
              <a:rPr lang="en-US" sz="2400" b="1" dirty="0">
                <a:solidFill>
                  <a:schemeClr val="bg2"/>
                </a:solidFill>
              </a:rPr>
              <a:t>journals</a:t>
            </a:r>
            <a:r>
              <a:rPr lang="en-US" sz="2400" dirty="0"/>
              <a:t>,</a:t>
            </a:r>
            <a:r>
              <a:rPr lang="en-US" sz="2400" dirty="0">
                <a:solidFill>
                  <a:srgbClr val="FF3300"/>
                </a:solidFill>
              </a:rPr>
              <a:t> </a:t>
            </a:r>
            <a:r>
              <a:rPr lang="en-US" sz="2400" dirty="0"/>
              <a:t>which can be special or general journals</a:t>
            </a:r>
            <a:r>
              <a:rPr lang="en-US" sz="2400" dirty="0" smtClean="0"/>
              <a:t>.</a:t>
            </a:r>
            <a:endParaRPr lang="en-US" sz="2400" dirty="0"/>
          </a:p>
          <a:p>
            <a:r>
              <a:rPr lang="en-US" sz="2400" dirty="0"/>
              <a:t>Providing services for $1,000 cash on August 1 would be recorded in general journal format as follows</a:t>
            </a:r>
            <a:r>
              <a:rPr lang="en-US" sz="2400" dirty="0" smtClean="0"/>
              <a:t>:</a:t>
            </a:r>
            <a:endParaRPr lang="en-US" sz="2400" dirty="0"/>
          </a:p>
        </p:txBody>
      </p:sp>
      <p:sp>
        <p:nvSpPr>
          <p:cNvPr id="4" name="Text Placeholder 3"/>
          <p:cNvSpPr>
            <a:spLocks noGrp="1"/>
          </p:cNvSpPr>
          <p:nvPr>
            <p:ph type="body" sz="quarter" idx="10"/>
          </p:nvPr>
        </p:nvSpPr>
        <p:spPr/>
        <p:txBody>
          <a:bodyPr/>
          <a:lstStyle/>
          <a:p>
            <a:endParaRPr lang="en-US"/>
          </a:p>
        </p:txBody>
      </p:sp>
      <p:sp>
        <p:nvSpPr>
          <p:cNvPr id="7" name="Text Placeholder 6"/>
          <p:cNvSpPr>
            <a:spLocks noGrp="1"/>
          </p:cNvSpPr>
          <p:nvPr>
            <p:ph type="body" sz="quarter" idx="12"/>
          </p:nvPr>
        </p:nvSpPr>
        <p:spPr/>
        <p:txBody>
          <a:bodyPr/>
          <a:lstStyle/>
          <a:p>
            <a:endParaRPr lang="en-US"/>
          </a:p>
        </p:txBody>
      </p:sp>
      <p:sp>
        <p:nvSpPr>
          <p:cNvPr id="29698" name="Slide Number Placeholder 2"/>
          <p:cNvSpPr>
            <a:spLocks noGrp="1"/>
          </p:cNvSpPr>
          <p:nvPr>
            <p:ph type="sldNum" sz="quarter" idx="11"/>
          </p:nvPr>
        </p:nvSpPr>
        <p:spPr>
          <a:noFill/>
        </p:spPr>
        <p:txBody>
          <a:bodyPr/>
          <a:lstStyle/>
          <a:p>
            <a:r>
              <a:rPr lang="en-US" dirty="0">
                <a:solidFill>
                  <a:schemeClr val="bg1"/>
                </a:solidFill>
                <a:cs typeface="Arial" charset="0"/>
              </a:rPr>
              <a:t>3-</a:t>
            </a:r>
            <a:fld id="{82B374C3-708B-4D3F-AFA8-27DFAF476F6B}" type="slidenum">
              <a:rPr lang="en-US" smtClean="0">
                <a:solidFill>
                  <a:schemeClr val="bg1"/>
                </a:solidFill>
                <a:cs typeface="Arial" charset="0"/>
              </a:rPr>
              <a:pPr/>
              <a:t>24</a:t>
            </a:fld>
            <a:endParaRPr lang="en-US" dirty="0">
              <a:solidFill>
                <a:schemeClr val="bg1"/>
              </a:solidFill>
              <a:cs typeface="Arial" charset="0"/>
            </a:endParaRPr>
          </a:p>
        </p:txBody>
      </p:sp>
      <p:graphicFrame>
        <p:nvGraphicFramePr>
          <p:cNvPr id="3" name="Table 2">
            <a:extLst>
              <a:ext uri="{FF2B5EF4-FFF2-40B4-BE49-F238E27FC236}">
                <a16:creationId xmlns="" xmlns:a16="http://schemas.microsoft.com/office/drawing/2014/main" id="{D3956EAA-F5F9-45DE-B09E-39DBD6544BC6}"/>
              </a:ext>
            </a:extLst>
          </p:cNvPr>
          <p:cNvGraphicFramePr>
            <a:graphicFrameLocks noGrp="1"/>
          </p:cNvGraphicFramePr>
          <p:nvPr>
            <p:extLst>
              <p:ext uri="{D42A27DB-BD31-4B8C-83A1-F6EECF244321}">
                <p14:modId xmlns:p14="http://schemas.microsoft.com/office/powerpoint/2010/main" val="1726492368"/>
              </p:ext>
            </p:extLst>
          </p:nvPr>
        </p:nvGraphicFramePr>
        <p:xfrm>
          <a:off x="762000" y="3886200"/>
          <a:ext cx="7620000" cy="1136240"/>
        </p:xfrm>
        <a:graphic>
          <a:graphicData uri="http://schemas.openxmlformats.org/drawingml/2006/table">
            <a:tbl>
              <a:tblPr>
                <a:tableStyleId>{5C22544A-7EE6-4342-B048-85BDC9FD1C3A}</a:tableStyleId>
              </a:tblPr>
              <a:tblGrid>
                <a:gridCol w="1007603">
                  <a:extLst>
                    <a:ext uri="{9D8B030D-6E8A-4147-A177-3AD203B41FA5}">
                      <a16:colId xmlns="" xmlns:a16="http://schemas.microsoft.com/office/drawing/2014/main" val="1339959837"/>
                    </a:ext>
                  </a:extLst>
                </a:gridCol>
                <a:gridCol w="188927">
                  <a:extLst>
                    <a:ext uri="{9D8B030D-6E8A-4147-A177-3AD203B41FA5}">
                      <a16:colId xmlns="" xmlns:a16="http://schemas.microsoft.com/office/drawing/2014/main" val="119357301"/>
                    </a:ext>
                  </a:extLst>
                </a:gridCol>
                <a:gridCol w="3736528">
                  <a:extLst>
                    <a:ext uri="{9D8B030D-6E8A-4147-A177-3AD203B41FA5}">
                      <a16:colId xmlns="" xmlns:a16="http://schemas.microsoft.com/office/drawing/2014/main" val="2170809857"/>
                    </a:ext>
                  </a:extLst>
                </a:gridCol>
                <a:gridCol w="188927">
                  <a:extLst>
                    <a:ext uri="{9D8B030D-6E8A-4147-A177-3AD203B41FA5}">
                      <a16:colId xmlns="" xmlns:a16="http://schemas.microsoft.com/office/drawing/2014/main" val="746245963"/>
                    </a:ext>
                  </a:extLst>
                </a:gridCol>
                <a:gridCol w="1154544">
                  <a:extLst>
                    <a:ext uri="{9D8B030D-6E8A-4147-A177-3AD203B41FA5}">
                      <a16:colId xmlns="" xmlns:a16="http://schemas.microsoft.com/office/drawing/2014/main" val="1923230473"/>
                    </a:ext>
                  </a:extLst>
                </a:gridCol>
                <a:gridCol w="188927">
                  <a:extLst>
                    <a:ext uri="{9D8B030D-6E8A-4147-A177-3AD203B41FA5}">
                      <a16:colId xmlns="" xmlns:a16="http://schemas.microsoft.com/office/drawing/2014/main" val="9718133"/>
                    </a:ext>
                  </a:extLst>
                </a:gridCol>
                <a:gridCol w="1154544">
                  <a:extLst>
                    <a:ext uri="{9D8B030D-6E8A-4147-A177-3AD203B41FA5}">
                      <a16:colId xmlns="" xmlns:a16="http://schemas.microsoft.com/office/drawing/2014/main" val="1405398356"/>
                    </a:ext>
                  </a:extLst>
                </a:gridCol>
              </a:tblGrid>
              <a:tr h="507590">
                <a:tc>
                  <a:txBody>
                    <a:bodyPr/>
                    <a:lstStyle/>
                    <a:p>
                      <a:pPr algn="ctr" fontAlgn="b"/>
                      <a:r>
                        <a:rPr lang="en-US" sz="2000" u="none" strike="noStrike" dirty="0">
                          <a:solidFill>
                            <a:schemeClr val="tx1"/>
                          </a:solidFill>
                          <a:effectLst/>
                          <a:latin typeface="+mn-lt"/>
                          <a:ea typeface="Tahoma" panose="020B0604030504040204" pitchFamily="34" charset="0"/>
                          <a:cs typeface="Tahoma" panose="020B0604030504040204" pitchFamily="34" charset="0"/>
                        </a:rPr>
                        <a:t> Date </a:t>
                      </a:r>
                      <a:endParaRPr lang="en-US" sz="20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2000" u="none" strike="noStrike" dirty="0">
                          <a:solidFill>
                            <a:schemeClr val="tx1"/>
                          </a:solidFill>
                          <a:effectLst/>
                          <a:latin typeface="+mn-lt"/>
                          <a:ea typeface="Tahoma" panose="020B0604030504040204" pitchFamily="34" charset="0"/>
                          <a:cs typeface="Tahoma" panose="020B0604030504040204" pitchFamily="34" charset="0"/>
                        </a:rPr>
                        <a:t> </a:t>
                      </a:r>
                      <a:endParaRPr lang="en-US" sz="20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2000" u="none" strike="noStrike" dirty="0">
                          <a:solidFill>
                            <a:schemeClr val="tx1"/>
                          </a:solidFill>
                          <a:effectLst/>
                          <a:latin typeface="+mn-lt"/>
                          <a:ea typeface="Tahoma" panose="020B0604030504040204" pitchFamily="34" charset="0"/>
                          <a:cs typeface="Tahoma" panose="020B0604030504040204" pitchFamily="34" charset="0"/>
                        </a:rPr>
                        <a:t> Account Title </a:t>
                      </a:r>
                      <a:endParaRPr lang="en-US" sz="20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2000" u="none" strike="noStrike" dirty="0">
                          <a:solidFill>
                            <a:schemeClr val="tx1"/>
                          </a:solidFill>
                          <a:effectLst/>
                          <a:latin typeface="+mn-lt"/>
                          <a:ea typeface="Tahoma" panose="020B0604030504040204" pitchFamily="34" charset="0"/>
                          <a:cs typeface="Tahoma" panose="020B0604030504040204" pitchFamily="34" charset="0"/>
                        </a:rPr>
                        <a:t> </a:t>
                      </a:r>
                      <a:endParaRPr lang="en-US" sz="20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2000" u="none" strike="noStrike" dirty="0">
                          <a:solidFill>
                            <a:schemeClr val="tx1"/>
                          </a:solidFill>
                          <a:effectLst/>
                          <a:latin typeface="+mn-lt"/>
                          <a:ea typeface="Tahoma" panose="020B0604030504040204" pitchFamily="34" charset="0"/>
                          <a:cs typeface="Tahoma" panose="020B0604030504040204" pitchFamily="34" charset="0"/>
                        </a:rPr>
                        <a:t> Debit </a:t>
                      </a:r>
                      <a:endParaRPr lang="en-US" sz="20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2000" u="none" strike="noStrike" dirty="0">
                          <a:solidFill>
                            <a:schemeClr val="tx1"/>
                          </a:solidFill>
                          <a:effectLst/>
                          <a:latin typeface="+mn-lt"/>
                          <a:ea typeface="Tahoma" panose="020B0604030504040204" pitchFamily="34" charset="0"/>
                          <a:cs typeface="Tahoma" panose="020B0604030504040204" pitchFamily="34" charset="0"/>
                        </a:rPr>
                        <a:t> </a:t>
                      </a:r>
                      <a:endParaRPr lang="en-US" sz="20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2000" u="none" strike="noStrike" dirty="0">
                          <a:solidFill>
                            <a:schemeClr val="tx1"/>
                          </a:solidFill>
                          <a:effectLst/>
                          <a:latin typeface="+mn-lt"/>
                          <a:ea typeface="Tahoma" panose="020B0604030504040204" pitchFamily="34" charset="0"/>
                          <a:cs typeface="Tahoma" panose="020B0604030504040204" pitchFamily="34" charset="0"/>
                        </a:rPr>
                        <a:t> Credit </a:t>
                      </a:r>
                      <a:endParaRPr lang="en-US" sz="20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362839657"/>
                  </a:ext>
                </a:extLst>
              </a:tr>
              <a:tr h="308180">
                <a:tc>
                  <a:txBody>
                    <a:bodyPr/>
                    <a:lstStyle/>
                    <a:p>
                      <a:pPr algn="ctr" fontAlgn="b"/>
                      <a:r>
                        <a:rPr lang="en-US" sz="2000" u="none" strike="noStrike" dirty="0">
                          <a:solidFill>
                            <a:schemeClr val="tx1"/>
                          </a:solidFill>
                          <a:effectLst/>
                          <a:latin typeface="+mn-lt"/>
                          <a:ea typeface="Tahoma" panose="020B0604030504040204" pitchFamily="34" charset="0"/>
                          <a:cs typeface="Tahoma" panose="020B0604030504040204" pitchFamily="34" charset="0"/>
                        </a:rPr>
                        <a:t> Aug. 1 </a:t>
                      </a:r>
                      <a:endParaRPr lang="en-US" sz="20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2000" u="none" strike="noStrike" dirty="0">
                          <a:solidFill>
                            <a:schemeClr val="tx1"/>
                          </a:solidFill>
                          <a:effectLst/>
                          <a:latin typeface="+mn-lt"/>
                          <a:ea typeface="Tahoma" panose="020B0604030504040204" pitchFamily="34" charset="0"/>
                          <a:cs typeface="Tahoma" panose="020B0604030504040204" pitchFamily="34" charset="0"/>
                        </a:rPr>
                        <a:t> </a:t>
                      </a:r>
                      <a:endParaRPr lang="en-US" sz="20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2000" u="none" strike="noStrike" dirty="0">
                          <a:solidFill>
                            <a:schemeClr val="tx1"/>
                          </a:solidFill>
                          <a:effectLst/>
                          <a:latin typeface="+mn-lt"/>
                          <a:ea typeface="Tahoma" panose="020B0604030504040204" pitchFamily="34" charset="0"/>
                          <a:cs typeface="Tahoma" panose="020B0604030504040204" pitchFamily="34" charset="0"/>
                        </a:rPr>
                        <a:t> Cash </a:t>
                      </a:r>
                      <a:endParaRPr lang="en-US" sz="20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2000" u="none" strike="noStrike" dirty="0">
                          <a:solidFill>
                            <a:schemeClr val="tx1"/>
                          </a:solidFill>
                          <a:effectLst/>
                          <a:latin typeface="+mn-lt"/>
                          <a:ea typeface="Tahoma" panose="020B0604030504040204" pitchFamily="34" charset="0"/>
                          <a:cs typeface="Tahoma" panose="020B0604030504040204" pitchFamily="34" charset="0"/>
                        </a:rPr>
                        <a:t> </a:t>
                      </a:r>
                      <a:endParaRPr lang="en-US" sz="20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u="none" strike="noStrike" dirty="0" smtClean="0">
                          <a:solidFill>
                            <a:schemeClr val="tx1"/>
                          </a:solidFill>
                          <a:effectLst/>
                          <a:latin typeface="+mn-lt"/>
                          <a:ea typeface="Tahoma" panose="020B0604030504040204" pitchFamily="34" charset="0"/>
                          <a:cs typeface="Tahoma" panose="020B0604030504040204" pitchFamily="34" charset="0"/>
                        </a:rPr>
                        <a:t>    1,000 </a:t>
                      </a:r>
                      <a:endParaRPr lang="en-US" sz="20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2000" u="none" strike="noStrike" dirty="0">
                          <a:solidFill>
                            <a:schemeClr val="tx1"/>
                          </a:solidFill>
                          <a:effectLst/>
                          <a:latin typeface="+mn-lt"/>
                          <a:ea typeface="Tahoma" panose="020B0604030504040204" pitchFamily="34" charset="0"/>
                          <a:cs typeface="Tahoma" panose="020B0604030504040204" pitchFamily="34" charset="0"/>
                        </a:rPr>
                        <a:t> </a:t>
                      </a:r>
                      <a:endParaRPr lang="en-US" sz="20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20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77048506"/>
                  </a:ext>
                </a:extLst>
              </a:tr>
              <a:tr h="308180">
                <a:tc>
                  <a:txBody>
                    <a:bodyPr/>
                    <a:lstStyle/>
                    <a:p>
                      <a:pPr algn="l" fontAlgn="b"/>
                      <a:r>
                        <a:rPr lang="en-US" sz="2000" u="none" strike="noStrike" dirty="0">
                          <a:solidFill>
                            <a:schemeClr val="tx1"/>
                          </a:solidFill>
                          <a:effectLst/>
                          <a:latin typeface="+mn-lt"/>
                          <a:ea typeface="Tahoma" panose="020B0604030504040204" pitchFamily="34" charset="0"/>
                          <a:cs typeface="Tahoma" panose="020B0604030504040204" pitchFamily="34" charset="0"/>
                        </a:rPr>
                        <a:t> </a:t>
                      </a:r>
                      <a:endParaRPr lang="en-US" sz="20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2000" u="none" strike="noStrike" dirty="0">
                          <a:solidFill>
                            <a:schemeClr val="tx1"/>
                          </a:solidFill>
                          <a:effectLst/>
                          <a:latin typeface="+mn-lt"/>
                          <a:ea typeface="Tahoma" panose="020B0604030504040204" pitchFamily="34" charset="0"/>
                          <a:cs typeface="Tahoma" panose="020B0604030504040204" pitchFamily="34" charset="0"/>
                        </a:rPr>
                        <a:t> </a:t>
                      </a:r>
                      <a:endParaRPr lang="en-US" sz="20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2000" u="none" strike="noStrike" dirty="0" smtClean="0">
                          <a:solidFill>
                            <a:schemeClr val="tx1"/>
                          </a:solidFill>
                          <a:effectLst/>
                          <a:latin typeface="+mn-lt"/>
                          <a:ea typeface="Tahoma" panose="020B0604030504040204" pitchFamily="34" charset="0"/>
                          <a:cs typeface="Tahoma" panose="020B0604030504040204" pitchFamily="34" charset="0"/>
                        </a:rPr>
                        <a:t>   Service </a:t>
                      </a:r>
                      <a:r>
                        <a:rPr lang="en-US" sz="2000" u="none" strike="noStrike" dirty="0">
                          <a:solidFill>
                            <a:schemeClr val="tx1"/>
                          </a:solidFill>
                          <a:effectLst/>
                          <a:latin typeface="+mn-lt"/>
                          <a:ea typeface="Tahoma" panose="020B0604030504040204" pitchFamily="34" charset="0"/>
                          <a:cs typeface="Tahoma" panose="020B0604030504040204" pitchFamily="34" charset="0"/>
                        </a:rPr>
                        <a:t>Revenue </a:t>
                      </a:r>
                      <a:endParaRPr lang="en-US" sz="20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2000" u="none" strike="noStrike" dirty="0">
                          <a:solidFill>
                            <a:schemeClr val="tx1"/>
                          </a:solidFill>
                          <a:effectLst/>
                          <a:latin typeface="+mn-lt"/>
                          <a:ea typeface="Tahoma" panose="020B0604030504040204" pitchFamily="34" charset="0"/>
                          <a:cs typeface="Tahoma" panose="020B0604030504040204" pitchFamily="34" charset="0"/>
                        </a:rPr>
                        <a:t> </a:t>
                      </a:r>
                      <a:endParaRPr lang="en-US" sz="20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20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2000" u="none" strike="noStrike" dirty="0">
                          <a:solidFill>
                            <a:schemeClr val="tx1"/>
                          </a:solidFill>
                          <a:effectLst/>
                          <a:latin typeface="+mn-lt"/>
                          <a:ea typeface="Tahoma" panose="020B0604030504040204" pitchFamily="34" charset="0"/>
                          <a:cs typeface="Tahoma" panose="020B0604030504040204" pitchFamily="34" charset="0"/>
                        </a:rPr>
                        <a:t> </a:t>
                      </a:r>
                      <a:endParaRPr lang="en-US" sz="20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000" u="none" strike="noStrike" dirty="0" smtClean="0">
                          <a:solidFill>
                            <a:schemeClr val="tx1"/>
                          </a:solidFill>
                          <a:effectLst/>
                          <a:latin typeface="+mn-lt"/>
                          <a:ea typeface="Tahoma" panose="020B0604030504040204" pitchFamily="34" charset="0"/>
                          <a:cs typeface="Tahoma" panose="020B0604030504040204" pitchFamily="34" charset="0"/>
                        </a:rPr>
                        <a:t>    1,000 </a:t>
                      </a:r>
                      <a:endParaRPr lang="en-US" sz="20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53639741"/>
                  </a:ext>
                </a:extLst>
              </a:tr>
            </a:tbl>
          </a:graphicData>
        </a:graphic>
      </p:graphicFrame>
    </p:spTree>
    <p:extLst>
      <p:ext uri="{BB962C8B-B14F-4D97-AF65-F5344CB8AC3E}">
        <p14:creationId xmlns:p14="http://schemas.microsoft.com/office/powerpoint/2010/main" val="286846660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5E499B-8248-4012-9B42-133E3C9D330C}"/>
              </a:ext>
            </a:extLst>
          </p:cNvPr>
          <p:cNvSpPr>
            <a:spLocks noGrp="1"/>
          </p:cNvSpPr>
          <p:nvPr>
            <p:ph type="title"/>
          </p:nvPr>
        </p:nvSpPr>
        <p:spPr>
          <a:xfrm>
            <a:off x="762000" y="228600"/>
            <a:ext cx="8382000" cy="609600"/>
          </a:xfrm>
        </p:spPr>
        <p:txBody>
          <a:bodyPr/>
          <a:lstStyle/>
          <a:p>
            <a:r>
              <a:rPr lang="en-US" dirty="0">
                <a:solidFill>
                  <a:srgbClr val="CC0000"/>
                </a:solidFill>
                <a:ea typeface="Tahoma" panose="020B0604030504040204" pitchFamily="34" charset="0"/>
                <a:cs typeface="Tahoma" panose="020B0604030504040204" pitchFamily="34" charset="0"/>
              </a:rPr>
              <a:t>General Journal Entries</a:t>
            </a:r>
          </a:p>
        </p:txBody>
      </p:sp>
      <p:sp>
        <p:nvSpPr>
          <p:cNvPr id="7" name="Text Placeholder 6"/>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17410" name="Slide Number Placeholder 2"/>
          <p:cNvSpPr>
            <a:spLocks noGrp="1"/>
          </p:cNvSpPr>
          <p:nvPr>
            <p:ph type="sldNum" sz="quarter" idx="11"/>
          </p:nvPr>
        </p:nvSpPr>
        <p:spPr>
          <a:prstGeom prst="rect">
            <a:avLst/>
          </a:prstGeom>
          <a:noFill/>
        </p:spPr>
        <p:txBody>
          <a:bodyPr/>
          <a:lstStyle/>
          <a:p>
            <a:r>
              <a:rPr lang="en-US" dirty="0">
                <a:solidFill>
                  <a:schemeClr val="bg1"/>
                </a:solidFill>
                <a:cs typeface="Arial" charset="0"/>
              </a:rPr>
              <a:t>3-</a:t>
            </a:r>
            <a:fld id="{8E04DE85-5BF3-4C03-A70B-7F1A18BE4AC7}" type="slidenum">
              <a:rPr lang="en-US" smtClean="0">
                <a:solidFill>
                  <a:schemeClr val="bg1"/>
                </a:solidFill>
                <a:cs typeface="Arial" charset="0"/>
              </a:rPr>
              <a:pPr/>
              <a:t>25</a:t>
            </a:fld>
            <a:endParaRPr lang="en-US" dirty="0">
              <a:solidFill>
                <a:schemeClr val="bg1"/>
              </a:solidFill>
              <a:cs typeface="Arial"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643401076"/>
              </p:ext>
            </p:extLst>
          </p:nvPr>
        </p:nvGraphicFramePr>
        <p:xfrm>
          <a:off x="2209444" y="955431"/>
          <a:ext cx="5105758" cy="5140566"/>
        </p:xfrm>
        <a:graphic>
          <a:graphicData uri="http://schemas.openxmlformats.org/drawingml/2006/table">
            <a:tbl>
              <a:tblPr/>
              <a:tblGrid>
                <a:gridCol w="647940"/>
                <a:gridCol w="66159"/>
                <a:gridCol w="2153912"/>
                <a:gridCol w="66159"/>
                <a:gridCol w="1074683"/>
                <a:gridCol w="66159"/>
                <a:gridCol w="1030746"/>
              </a:tblGrid>
              <a:tr h="345876">
                <a:tc>
                  <a:txBody>
                    <a:bodyPr/>
                    <a:lstStyle/>
                    <a:p>
                      <a:pPr marL="0" marR="0" algn="ctr">
                        <a:lnSpc>
                          <a:spcPct val="107000"/>
                        </a:lnSpc>
                        <a:spcBef>
                          <a:spcPts val="0"/>
                        </a:spcBef>
                        <a:spcAft>
                          <a:spcPts val="0"/>
                        </a:spcAft>
                      </a:pPr>
                      <a:r>
                        <a:rPr lang="en-US" sz="900" b="1" dirty="0">
                          <a:effectLst/>
                          <a:latin typeface="+mn-lt"/>
                          <a:ea typeface="Calibri" charset="0"/>
                          <a:cs typeface="Times New Roman" charset="0"/>
                        </a:rPr>
                        <a:t>Event No.</a:t>
                      </a:r>
                      <a:endParaRPr lang="en-US" sz="800" dirty="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CAE6DE"/>
                    </a:solidFill>
                  </a:tcPr>
                </a:tc>
                <a:tc>
                  <a:txBody>
                    <a:bodyPr/>
                    <a:lstStyle/>
                    <a:p>
                      <a:pPr marL="0" marR="0">
                        <a:lnSpc>
                          <a:spcPct val="107000"/>
                        </a:lnSpc>
                        <a:spcBef>
                          <a:spcPts val="0"/>
                        </a:spcBef>
                        <a:spcAft>
                          <a:spcPts val="0"/>
                        </a:spcAft>
                      </a:pPr>
                      <a:r>
                        <a:rPr lang="en-US" sz="900" b="1">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CAE6DE"/>
                    </a:solidFill>
                  </a:tcPr>
                </a:tc>
                <a:tc>
                  <a:txBody>
                    <a:bodyPr/>
                    <a:lstStyle/>
                    <a:p>
                      <a:pPr marL="0" marR="0">
                        <a:lnSpc>
                          <a:spcPct val="107000"/>
                        </a:lnSpc>
                        <a:spcBef>
                          <a:spcPts val="0"/>
                        </a:spcBef>
                        <a:spcAft>
                          <a:spcPts val="0"/>
                        </a:spcAft>
                      </a:pPr>
                      <a:r>
                        <a:rPr lang="en-US" sz="900" b="1">
                          <a:effectLst/>
                          <a:latin typeface="+mn-lt"/>
                          <a:ea typeface="Calibri" charset="0"/>
                          <a:cs typeface="Times New Roman" charset="0"/>
                        </a:rPr>
                        <a:t> Account Title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CAE6DE"/>
                    </a:solidFill>
                  </a:tcPr>
                </a:tc>
                <a:tc>
                  <a:txBody>
                    <a:bodyPr/>
                    <a:lstStyle/>
                    <a:p>
                      <a:pPr marL="0" marR="0">
                        <a:lnSpc>
                          <a:spcPct val="107000"/>
                        </a:lnSpc>
                        <a:spcBef>
                          <a:spcPts val="0"/>
                        </a:spcBef>
                        <a:spcAft>
                          <a:spcPts val="0"/>
                        </a:spcAft>
                      </a:pPr>
                      <a:r>
                        <a:rPr lang="en-US" sz="900" b="1">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CAE6DE"/>
                    </a:solidFill>
                  </a:tcPr>
                </a:tc>
                <a:tc>
                  <a:txBody>
                    <a:bodyPr/>
                    <a:lstStyle/>
                    <a:p>
                      <a:pPr marL="0" marR="0" algn="ctr">
                        <a:lnSpc>
                          <a:spcPct val="107000"/>
                        </a:lnSpc>
                        <a:spcBef>
                          <a:spcPts val="0"/>
                        </a:spcBef>
                        <a:spcAft>
                          <a:spcPts val="0"/>
                        </a:spcAft>
                      </a:pPr>
                      <a:r>
                        <a:rPr lang="en-US" sz="900" b="1">
                          <a:effectLst/>
                          <a:latin typeface="+mn-lt"/>
                          <a:ea typeface="Calibri" charset="0"/>
                          <a:cs typeface="Times New Roman" charset="0"/>
                        </a:rPr>
                        <a:t>Debit</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CAE6DE"/>
                    </a:solidFill>
                  </a:tcPr>
                </a:tc>
                <a:tc>
                  <a:txBody>
                    <a:bodyPr/>
                    <a:lstStyle/>
                    <a:p>
                      <a:pPr marL="0" marR="0">
                        <a:lnSpc>
                          <a:spcPct val="107000"/>
                        </a:lnSpc>
                        <a:spcBef>
                          <a:spcPts val="0"/>
                        </a:spcBef>
                        <a:spcAft>
                          <a:spcPts val="0"/>
                        </a:spcAft>
                      </a:pPr>
                      <a:r>
                        <a:rPr lang="en-US" sz="900" b="1">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CAE6DE"/>
                    </a:solidFill>
                  </a:tcPr>
                </a:tc>
                <a:tc>
                  <a:txBody>
                    <a:bodyPr/>
                    <a:lstStyle/>
                    <a:p>
                      <a:pPr marL="0" marR="0" algn="ctr">
                        <a:lnSpc>
                          <a:spcPct val="107000"/>
                        </a:lnSpc>
                        <a:spcBef>
                          <a:spcPts val="0"/>
                        </a:spcBef>
                        <a:spcAft>
                          <a:spcPts val="0"/>
                        </a:spcAft>
                      </a:pPr>
                      <a:r>
                        <a:rPr lang="en-US" sz="900" b="1">
                          <a:effectLst/>
                          <a:latin typeface="+mn-lt"/>
                          <a:ea typeface="Calibri" charset="0"/>
                          <a:cs typeface="Times New Roman" charset="0"/>
                        </a:rPr>
                        <a:t>Credit</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CAE6DE"/>
                    </a:solidFill>
                  </a:tcPr>
                </a:tc>
              </a:tr>
              <a:tr h="159823">
                <a:tc>
                  <a:txBody>
                    <a:bodyPr/>
                    <a:lstStyle/>
                    <a:p>
                      <a:pPr marL="0" marR="0" algn="ctr">
                        <a:lnSpc>
                          <a:spcPct val="107000"/>
                        </a:lnSpc>
                        <a:spcBef>
                          <a:spcPts val="0"/>
                        </a:spcBef>
                        <a:spcAft>
                          <a:spcPts val="0"/>
                        </a:spcAft>
                      </a:pPr>
                      <a:r>
                        <a:rPr lang="en-US" sz="900">
                          <a:effectLst/>
                          <a:latin typeface="+mn-lt"/>
                          <a:ea typeface="Calibri" charset="0"/>
                          <a:cs typeface="Times New Roman" charset="0"/>
                        </a:rPr>
                        <a:t>1</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4F3EE"/>
                    </a:solidFill>
                  </a:tcPr>
                </a:tc>
                <a:tc>
                  <a:txBody>
                    <a:bodyPr/>
                    <a:lstStyle/>
                    <a:p>
                      <a:endParaRPr lang="en-US" sz="800">
                        <a:effectLst/>
                        <a:latin typeface="+mn-lt"/>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4F3EE"/>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Cash</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4F3EE"/>
                    </a:solidFill>
                  </a:tcPr>
                </a:tc>
                <a:tc>
                  <a:txBody>
                    <a:bodyPr/>
                    <a:lstStyle/>
                    <a:p>
                      <a:endParaRPr lang="en-US" sz="800">
                        <a:effectLst/>
                        <a:latin typeface="+mn-lt"/>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4F3EE"/>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25,000</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4F3EE"/>
                    </a:solidFill>
                  </a:tcPr>
                </a:tc>
                <a:tc>
                  <a:txBody>
                    <a:bodyPr/>
                    <a:lstStyle/>
                    <a:p>
                      <a:endParaRPr lang="en-US" sz="800">
                        <a:effectLst/>
                        <a:latin typeface="+mn-lt"/>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4F3EE"/>
                    </a:solidFill>
                  </a:tcPr>
                </a:tc>
                <a:tc>
                  <a:txBody>
                    <a:bodyPr/>
                    <a:lstStyle/>
                    <a:p>
                      <a:endParaRPr lang="en-US" sz="800">
                        <a:effectLst/>
                        <a:latin typeface="+mn-lt"/>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4F3EE"/>
                    </a:solidFill>
                  </a:tcPr>
                </a:tc>
              </a:tr>
              <a:tr h="159823">
                <a:tc>
                  <a:txBody>
                    <a:bodyPr/>
                    <a:lstStyle/>
                    <a:p>
                      <a:pPr marL="0" marR="0" algn="ct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800">
                        <a:effectLst/>
                        <a:latin typeface="+mn-lt"/>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Common Stock</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800">
                        <a:effectLst/>
                        <a:latin typeface="+mn-lt"/>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800">
                        <a:effectLst/>
                        <a:latin typeface="+mn-lt"/>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25,000</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59823">
                <a:tc>
                  <a:txBody>
                    <a:bodyPr/>
                    <a:lstStyle/>
                    <a:p>
                      <a:pPr marL="0" marR="0" algn="ctr">
                        <a:lnSpc>
                          <a:spcPct val="107000"/>
                        </a:lnSpc>
                        <a:spcBef>
                          <a:spcPts val="0"/>
                        </a:spcBef>
                        <a:spcAft>
                          <a:spcPts val="0"/>
                        </a:spcAft>
                      </a:pPr>
                      <a:r>
                        <a:rPr lang="en-US" sz="900">
                          <a:effectLst/>
                          <a:latin typeface="+mn-lt"/>
                          <a:ea typeface="Calibri" charset="0"/>
                          <a:cs typeface="Times New Roman" charset="0"/>
                        </a:rPr>
                        <a:t>2</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800">
                        <a:effectLst/>
                        <a:latin typeface="+mn-lt"/>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Supplies</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800">
                        <a:effectLst/>
                        <a:latin typeface="+mn-lt"/>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850</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800">
                        <a:effectLst/>
                        <a:latin typeface="+mn-lt"/>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800">
                        <a:effectLst/>
                        <a:latin typeface="+mn-lt"/>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59823">
                <a:tc>
                  <a:txBody>
                    <a:bodyPr/>
                    <a:lstStyle/>
                    <a:p>
                      <a:endParaRPr lang="en-US" sz="800">
                        <a:effectLst/>
                        <a:latin typeface="+mn-lt"/>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800">
                        <a:effectLst/>
                        <a:latin typeface="+mn-lt"/>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Accounts Payable</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800">
                        <a:effectLst/>
                        <a:latin typeface="+mn-lt"/>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800">
                        <a:effectLst/>
                        <a:latin typeface="+mn-lt"/>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850</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59823">
                <a:tc>
                  <a:txBody>
                    <a:bodyPr/>
                    <a:lstStyle/>
                    <a:p>
                      <a:pPr marL="0" marR="0" algn="ctr">
                        <a:lnSpc>
                          <a:spcPct val="107000"/>
                        </a:lnSpc>
                        <a:spcBef>
                          <a:spcPts val="0"/>
                        </a:spcBef>
                        <a:spcAft>
                          <a:spcPts val="0"/>
                        </a:spcAft>
                      </a:pPr>
                      <a:r>
                        <a:rPr lang="en-US" sz="900">
                          <a:effectLst/>
                          <a:latin typeface="+mn-lt"/>
                          <a:ea typeface="Calibri" charset="0"/>
                          <a:cs typeface="Times New Roman" charset="0"/>
                        </a:rPr>
                        <a:t>3</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800">
                        <a:effectLst/>
                        <a:latin typeface="+mn-lt"/>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Cash</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800">
                        <a:effectLst/>
                        <a:latin typeface="+mn-lt"/>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1,800</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800">
                        <a:effectLst/>
                        <a:latin typeface="+mn-lt"/>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800">
                        <a:effectLst/>
                        <a:latin typeface="+mn-lt"/>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59823">
                <a:tc>
                  <a:txBody>
                    <a:bodyPr/>
                    <a:lstStyle/>
                    <a:p>
                      <a:endParaRPr lang="en-US" sz="800">
                        <a:effectLst/>
                        <a:latin typeface="+mn-lt"/>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800">
                        <a:effectLst/>
                        <a:latin typeface="+mn-lt"/>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Unearned Service Revenue</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800">
                        <a:effectLst/>
                        <a:latin typeface="+mn-lt"/>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800">
                        <a:effectLst/>
                        <a:latin typeface="+mn-lt"/>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800">
                        <a:effectLst/>
                        <a:latin typeface="+mn-lt"/>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1,800</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59823">
                <a:tc>
                  <a:txBody>
                    <a:bodyPr/>
                    <a:lstStyle/>
                    <a:p>
                      <a:pPr marL="0" marR="0" algn="ctr">
                        <a:lnSpc>
                          <a:spcPct val="107000"/>
                        </a:lnSpc>
                        <a:spcBef>
                          <a:spcPts val="0"/>
                        </a:spcBef>
                        <a:spcAft>
                          <a:spcPts val="0"/>
                        </a:spcAft>
                      </a:pPr>
                      <a:r>
                        <a:rPr lang="en-US" sz="900">
                          <a:effectLst/>
                          <a:latin typeface="+mn-lt"/>
                          <a:ea typeface="Calibri" charset="0"/>
                          <a:cs typeface="Times New Roman" charset="0"/>
                        </a:rPr>
                        <a:t>4</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800">
                        <a:effectLst/>
                        <a:latin typeface="+mn-lt"/>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Accounts Receivable</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800">
                        <a:effectLst/>
                        <a:latin typeface="+mn-lt"/>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15,760</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800">
                        <a:effectLst/>
                        <a:latin typeface="+mn-lt"/>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800">
                        <a:effectLst/>
                        <a:latin typeface="+mn-lt"/>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59823">
                <a:tc>
                  <a:txBody>
                    <a:bodyPr/>
                    <a:lstStyle/>
                    <a:p>
                      <a:pPr marL="0" marR="0" algn="ct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Service Revenue</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15,760</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59823">
                <a:tc>
                  <a:txBody>
                    <a:bodyPr/>
                    <a:lstStyle/>
                    <a:p>
                      <a:pPr marL="0" marR="0" algn="ctr">
                        <a:lnSpc>
                          <a:spcPct val="107000"/>
                        </a:lnSpc>
                        <a:spcBef>
                          <a:spcPts val="0"/>
                        </a:spcBef>
                        <a:spcAft>
                          <a:spcPts val="0"/>
                        </a:spcAft>
                      </a:pPr>
                      <a:r>
                        <a:rPr lang="en-US" sz="900">
                          <a:effectLst/>
                          <a:latin typeface="+mn-lt"/>
                          <a:ea typeface="Calibri" charset="0"/>
                          <a:cs typeface="Times New Roman" charset="0"/>
                        </a:rPr>
                        <a:t>5</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Land</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26,000</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59823">
                <a:tc>
                  <a:txBody>
                    <a:bodyPr/>
                    <a:lstStyle/>
                    <a:p>
                      <a:pPr marL="0" marR="0" algn="ct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Cash</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26,000</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59823">
                <a:tc>
                  <a:txBody>
                    <a:bodyPr/>
                    <a:lstStyle/>
                    <a:p>
                      <a:pPr marL="0" marR="0" algn="ctr">
                        <a:lnSpc>
                          <a:spcPct val="107000"/>
                        </a:lnSpc>
                        <a:spcBef>
                          <a:spcPts val="0"/>
                        </a:spcBef>
                        <a:spcAft>
                          <a:spcPts val="0"/>
                        </a:spcAft>
                      </a:pPr>
                      <a:r>
                        <a:rPr lang="en-US" sz="900">
                          <a:effectLst/>
                          <a:latin typeface="+mn-lt"/>
                          <a:ea typeface="Calibri" charset="0"/>
                          <a:cs typeface="Times New Roman" charset="0"/>
                        </a:rPr>
                        <a:t>6</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Prepaid Insurance</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1,200</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59823">
                <a:tc>
                  <a:txBody>
                    <a:bodyPr/>
                    <a:lstStyle/>
                    <a:p>
                      <a:pPr marL="0" marR="0" algn="ct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Cash</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1,200</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59823">
                <a:tc>
                  <a:txBody>
                    <a:bodyPr/>
                    <a:lstStyle/>
                    <a:p>
                      <a:pPr marL="0" marR="0" algn="ctr">
                        <a:lnSpc>
                          <a:spcPct val="107000"/>
                        </a:lnSpc>
                        <a:spcBef>
                          <a:spcPts val="0"/>
                        </a:spcBef>
                        <a:spcAft>
                          <a:spcPts val="0"/>
                        </a:spcAft>
                      </a:pPr>
                      <a:r>
                        <a:rPr lang="en-US" sz="900">
                          <a:effectLst/>
                          <a:latin typeface="+mn-lt"/>
                          <a:ea typeface="Calibri" charset="0"/>
                          <a:cs typeface="Times New Roman" charset="0"/>
                        </a:rPr>
                        <a:t>7</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Cash</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13,400</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59823">
                <a:tc>
                  <a:txBody>
                    <a:bodyPr/>
                    <a:lstStyle/>
                    <a:p>
                      <a:pPr marL="0" marR="0" algn="ct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dirty="0">
                          <a:effectLst/>
                          <a:latin typeface="+mn-lt"/>
                          <a:ea typeface="Calibri" charset="0"/>
                          <a:cs typeface="Times New Roman" charset="0"/>
                        </a:rPr>
                        <a:t>     Accounts Receivable</a:t>
                      </a:r>
                      <a:endParaRPr lang="en-US" sz="800" dirty="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13,400</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59823">
                <a:tc>
                  <a:txBody>
                    <a:bodyPr/>
                    <a:lstStyle/>
                    <a:p>
                      <a:pPr marL="0" marR="0" algn="ctr">
                        <a:lnSpc>
                          <a:spcPct val="107000"/>
                        </a:lnSpc>
                        <a:spcBef>
                          <a:spcPts val="0"/>
                        </a:spcBef>
                        <a:spcAft>
                          <a:spcPts val="0"/>
                        </a:spcAft>
                      </a:pPr>
                      <a:r>
                        <a:rPr lang="en-US" sz="900">
                          <a:effectLst/>
                          <a:latin typeface="+mn-lt"/>
                          <a:ea typeface="Calibri" charset="0"/>
                          <a:cs typeface="Times New Roman" charset="0"/>
                        </a:rPr>
                        <a:t>8</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Salaries Expense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9,500</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59823">
                <a:tc>
                  <a:txBody>
                    <a:bodyPr/>
                    <a:lstStyle/>
                    <a:p>
                      <a:pPr marL="0" marR="0" algn="ct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Cash</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9,500</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59823">
                <a:tc>
                  <a:txBody>
                    <a:bodyPr/>
                    <a:lstStyle/>
                    <a:p>
                      <a:pPr marL="0" marR="0" algn="ctr">
                        <a:lnSpc>
                          <a:spcPct val="107000"/>
                        </a:lnSpc>
                        <a:spcBef>
                          <a:spcPts val="0"/>
                        </a:spcBef>
                        <a:spcAft>
                          <a:spcPts val="0"/>
                        </a:spcAft>
                      </a:pPr>
                      <a:r>
                        <a:rPr lang="en-US" sz="900">
                          <a:effectLst/>
                          <a:latin typeface="+mn-lt"/>
                          <a:ea typeface="Calibri" charset="0"/>
                          <a:cs typeface="Times New Roman" charset="0"/>
                        </a:rPr>
                        <a:t>9</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Dividends</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800</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59823">
                <a:tc>
                  <a:txBody>
                    <a:bodyPr/>
                    <a:lstStyle/>
                    <a:p>
                      <a:pPr marL="0" marR="0" algn="ct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Cash</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800</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59823">
                <a:tc>
                  <a:txBody>
                    <a:bodyPr/>
                    <a:lstStyle/>
                    <a:p>
                      <a:pPr marL="0" marR="0" algn="ctr">
                        <a:lnSpc>
                          <a:spcPct val="107000"/>
                        </a:lnSpc>
                        <a:spcBef>
                          <a:spcPts val="0"/>
                        </a:spcBef>
                        <a:spcAft>
                          <a:spcPts val="0"/>
                        </a:spcAft>
                      </a:pPr>
                      <a:r>
                        <a:rPr lang="en-US" sz="900">
                          <a:effectLst/>
                          <a:latin typeface="+mn-lt"/>
                          <a:ea typeface="Calibri" charset="0"/>
                          <a:cs typeface="Times New Roman" charset="0"/>
                        </a:rPr>
                        <a:t>10</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Accounts Payable</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850</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59823">
                <a:tc>
                  <a:txBody>
                    <a:bodyPr/>
                    <a:lstStyle/>
                    <a:p>
                      <a:pPr marL="0" marR="0" algn="ct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Cash</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850</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59823">
                <a:tc>
                  <a:txBody>
                    <a:bodyPr/>
                    <a:lstStyle/>
                    <a:p>
                      <a:pPr marL="0" marR="0" algn="ctr">
                        <a:lnSpc>
                          <a:spcPct val="107000"/>
                        </a:lnSpc>
                        <a:spcBef>
                          <a:spcPts val="0"/>
                        </a:spcBef>
                        <a:spcAft>
                          <a:spcPts val="0"/>
                        </a:spcAft>
                      </a:pPr>
                      <a:r>
                        <a:rPr lang="en-US" sz="900">
                          <a:effectLst/>
                          <a:latin typeface="+mn-lt"/>
                          <a:ea typeface="Calibri" charset="0"/>
                          <a:cs typeface="Times New Roman" charset="0"/>
                        </a:rPr>
                        <a:t>11</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Other Operating Expenses</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1,900</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59823">
                <a:tc>
                  <a:txBody>
                    <a:bodyPr/>
                    <a:lstStyle/>
                    <a:p>
                      <a:pPr marL="0" marR="0" algn="ct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Accounts Payable</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1,900</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59823">
                <a:tc>
                  <a:txBody>
                    <a:bodyPr/>
                    <a:lstStyle/>
                    <a:p>
                      <a:pPr marL="0" marR="0" algn="ctr">
                        <a:lnSpc>
                          <a:spcPct val="107000"/>
                        </a:lnSpc>
                        <a:spcBef>
                          <a:spcPts val="0"/>
                        </a:spcBef>
                        <a:spcAft>
                          <a:spcPts val="0"/>
                        </a:spcAft>
                      </a:pPr>
                      <a:r>
                        <a:rPr lang="en-US" sz="900">
                          <a:effectLst/>
                          <a:latin typeface="+mn-lt"/>
                          <a:ea typeface="Calibri" charset="0"/>
                          <a:cs typeface="Times New Roman" charset="0"/>
                        </a:rPr>
                        <a:t>Adj. 1</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Unearned Service Revenue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1,500</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59823">
                <a:tc>
                  <a:txBody>
                    <a:bodyPr/>
                    <a:lstStyle/>
                    <a:p>
                      <a:pPr marL="0" marR="0" algn="ct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Service Revenue</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1,500</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59823">
                <a:tc>
                  <a:txBody>
                    <a:bodyPr/>
                    <a:lstStyle/>
                    <a:p>
                      <a:pPr marL="0" marR="0" algn="ctr">
                        <a:lnSpc>
                          <a:spcPct val="107000"/>
                        </a:lnSpc>
                        <a:spcBef>
                          <a:spcPts val="0"/>
                        </a:spcBef>
                        <a:spcAft>
                          <a:spcPts val="0"/>
                        </a:spcAft>
                      </a:pPr>
                      <a:r>
                        <a:rPr lang="en-US" sz="900">
                          <a:effectLst/>
                          <a:latin typeface="+mn-lt"/>
                          <a:ea typeface="Calibri" charset="0"/>
                          <a:cs typeface="Times New Roman" charset="0"/>
                        </a:rPr>
                        <a:t>Adj. 2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Salaries Expense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800</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59823">
                <a:tc>
                  <a:txBody>
                    <a:bodyPr/>
                    <a:lstStyle/>
                    <a:p>
                      <a:pPr marL="0" marR="0" algn="ct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Salaries Payable</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800</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59823">
                <a:tc>
                  <a:txBody>
                    <a:bodyPr/>
                    <a:lstStyle/>
                    <a:p>
                      <a:pPr marL="0" marR="0" algn="ctr">
                        <a:lnSpc>
                          <a:spcPct val="107000"/>
                        </a:lnSpc>
                        <a:spcBef>
                          <a:spcPts val="0"/>
                        </a:spcBef>
                        <a:spcAft>
                          <a:spcPts val="0"/>
                        </a:spcAft>
                      </a:pPr>
                      <a:r>
                        <a:rPr lang="en-US" sz="900">
                          <a:effectLst/>
                          <a:latin typeface="+mn-lt"/>
                          <a:ea typeface="Calibri" charset="0"/>
                          <a:cs typeface="Times New Roman" charset="0"/>
                        </a:rPr>
                        <a:t>Adj. 3</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Insurance Expense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500</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59823">
                <a:tc>
                  <a:txBody>
                    <a:bodyPr/>
                    <a:lstStyle/>
                    <a:p>
                      <a:pPr marL="0" marR="0" algn="ct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Prepaid Insurance</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500</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59823">
                <a:tc>
                  <a:txBody>
                    <a:bodyPr/>
                    <a:lstStyle/>
                    <a:p>
                      <a:pPr marL="0" marR="0" algn="ctr">
                        <a:lnSpc>
                          <a:spcPct val="107000"/>
                        </a:lnSpc>
                        <a:spcBef>
                          <a:spcPts val="0"/>
                        </a:spcBef>
                        <a:spcAft>
                          <a:spcPts val="0"/>
                        </a:spcAft>
                      </a:pPr>
                      <a:r>
                        <a:rPr lang="en-US" sz="900">
                          <a:effectLst/>
                          <a:latin typeface="+mn-lt"/>
                          <a:ea typeface="Calibri" charset="0"/>
                          <a:cs typeface="Times New Roman" charset="0"/>
                        </a:rPr>
                        <a:t>Adj. 4</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Supplies Expense</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725</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59823">
                <a:tc>
                  <a:txBody>
                    <a:bodyPr/>
                    <a:lstStyle/>
                    <a:p>
                      <a:pPr marL="0" marR="0" algn="ct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Supplies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a:effectLst/>
                          <a:latin typeface="+mn-lt"/>
                          <a:ea typeface="Calibri" charset="0"/>
                          <a:cs typeface="Times New Roman" charset="0"/>
                        </a:rPr>
                        <a:t> </a:t>
                      </a:r>
                      <a:endParaRPr lang="en-US" sz="80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900" dirty="0">
                          <a:effectLst/>
                          <a:latin typeface="+mn-lt"/>
                          <a:ea typeface="Calibri" charset="0"/>
                          <a:cs typeface="Times New Roman" charset="0"/>
                        </a:rPr>
                        <a:t>725</a:t>
                      </a:r>
                      <a:endParaRPr lang="en-US" sz="800" dirty="0">
                        <a:effectLst/>
                        <a:latin typeface="+mn-lt"/>
                        <a:ea typeface="Calibri" charset="0"/>
                        <a:cs typeface="Times New Roman" charset="0"/>
                      </a:endParaRPr>
                    </a:p>
                  </a:txBody>
                  <a:tcPr marL="6219" marR="6219" marT="6219"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bl>
          </a:graphicData>
        </a:graphic>
      </p:graphicFrame>
    </p:spTree>
    <p:extLst>
      <p:ext uri="{BB962C8B-B14F-4D97-AF65-F5344CB8AC3E}">
        <p14:creationId xmlns:p14="http://schemas.microsoft.com/office/powerpoint/2010/main" val="167678322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C9BE47-C828-4758-BFFD-35446BDE1323}"/>
              </a:ext>
            </a:extLst>
          </p:cNvPr>
          <p:cNvSpPr>
            <a:spLocks noGrp="1"/>
          </p:cNvSpPr>
          <p:nvPr>
            <p:ph type="title"/>
          </p:nvPr>
        </p:nvSpPr>
        <p:spPr>
          <a:xfrm>
            <a:off x="762000" y="228600"/>
            <a:ext cx="8382000" cy="609600"/>
          </a:xfrm>
        </p:spPr>
        <p:txBody>
          <a:bodyPr/>
          <a:lstStyle/>
          <a:p>
            <a:r>
              <a:rPr lang="en-US" dirty="0">
                <a:ea typeface="Tahoma" panose="020B0604030504040204" pitchFamily="34" charset="0"/>
                <a:cs typeface="Tahoma" panose="020B0604030504040204" pitchFamily="34" charset="0"/>
              </a:rPr>
              <a:t>Exhibit 3.3: General Ledger</a:t>
            </a:r>
          </a:p>
        </p:txBody>
      </p:sp>
      <p:sp>
        <p:nvSpPr>
          <p:cNvPr id="7" name="Text Placeholder 6"/>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3-</a:t>
            </a:r>
            <a:fld id="{8E04DE85-5BF3-4C03-A70B-7F1A18BE4AC7}" type="slidenum">
              <a:rPr lang="en-US" smtClean="0">
                <a:solidFill>
                  <a:schemeClr val="bg1"/>
                </a:solidFill>
                <a:cs typeface="Arial" charset="0"/>
              </a:rPr>
              <a:pPr/>
              <a:t>26</a:t>
            </a:fld>
            <a:endParaRPr lang="en-US" dirty="0">
              <a:solidFill>
                <a:schemeClr val="bg1"/>
              </a:solidFill>
              <a:cs typeface="Arial" charset="0"/>
            </a:endParaRPr>
          </a:p>
        </p:txBody>
      </p:sp>
      <p:graphicFrame>
        <p:nvGraphicFramePr>
          <p:cNvPr id="4" name="Table 3"/>
          <p:cNvGraphicFramePr>
            <a:graphicFrameLocks noGrp="1"/>
          </p:cNvGraphicFramePr>
          <p:nvPr>
            <p:extLst>
              <p:ext uri="{D42A27DB-BD31-4B8C-83A1-F6EECF244321}">
                <p14:modId xmlns:p14="http://schemas.microsoft.com/office/powerpoint/2010/main" val="505934186"/>
              </p:ext>
            </p:extLst>
          </p:nvPr>
        </p:nvGraphicFramePr>
        <p:xfrm>
          <a:off x="762000" y="1118339"/>
          <a:ext cx="7656562" cy="4844791"/>
        </p:xfrm>
        <a:graphic>
          <a:graphicData uri="http://schemas.openxmlformats.org/drawingml/2006/table">
            <a:tbl>
              <a:tblPr firstRow="1" firstCol="1" bandRow="1"/>
              <a:tblGrid>
                <a:gridCol w="968601"/>
                <a:gridCol w="922477"/>
                <a:gridCol w="138372"/>
                <a:gridCol w="1014725"/>
                <a:gridCol w="876353"/>
                <a:gridCol w="138372"/>
                <a:gridCol w="553487"/>
                <a:gridCol w="784105"/>
                <a:gridCol w="1153097"/>
                <a:gridCol w="1106973"/>
              </a:tblGrid>
              <a:tr h="340639">
                <a:tc gridSpan="2">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Assets</a:t>
                      </a:r>
                      <a:endParaRPr lang="en-US" sz="1100">
                        <a:effectLst/>
                        <a:latin typeface="+mn-lt"/>
                        <a:ea typeface="Calibri" charset="0"/>
                        <a:cs typeface="Times New Roman" charset="0"/>
                      </a:endParaRPr>
                    </a:p>
                  </a:txBody>
                  <a:tcPr marL="0" marR="0" marT="0" marB="0" anchor="ctr">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C5E0B3"/>
                    </a:solidFill>
                  </a:tcPr>
                </a:tc>
                <a:tc hMerge="1">
                  <a:txBody>
                    <a:bodyPr/>
                    <a:lstStyle/>
                    <a:p>
                      <a:endParaRPr lang="en-US"/>
                    </a:p>
                  </a:txBody>
                  <a:tcPr/>
                </a:tc>
                <a:tc>
                  <a:txBody>
                    <a:bodyPr/>
                    <a:lstStyle/>
                    <a:p>
                      <a:pPr marL="0" marR="0" algn="ctr">
                        <a:lnSpc>
                          <a:spcPct val="107000"/>
                        </a:lnSpc>
                        <a:spcBef>
                          <a:spcPts val="0"/>
                        </a:spcBef>
                        <a:spcAft>
                          <a:spcPts val="0"/>
                        </a:spcAft>
                      </a:pPr>
                      <a:r>
                        <a:rPr lang="en-US" sz="1200">
                          <a:effectLst/>
                          <a:latin typeface="+mn-lt"/>
                          <a:ea typeface="Calibri" charset="0"/>
                          <a:cs typeface="Times New Roman" charset="0"/>
                        </a:rPr>
                        <a:t>=</a:t>
                      </a:r>
                      <a:endParaRPr lang="en-US" sz="1100">
                        <a:effectLst/>
                        <a:latin typeface="+mn-lt"/>
                        <a:ea typeface="Calibri" charset="0"/>
                        <a:cs typeface="Times New Roman" charset="0"/>
                      </a:endParaRPr>
                    </a:p>
                  </a:txBody>
                  <a:tcPr marL="0" marR="0" marT="0" marB="0" anchor="ctr">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Liabilities</a:t>
                      </a:r>
                      <a:endParaRPr lang="en-US" sz="1100">
                        <a:effectLst/>
                        <a:latin typeface="+mn-lt"/>
                        <a:ea typeface="Calibri" charset="0"/>
                        <a:cs typeface="Times New Roman" charset="0"/>
                      </a:endParaRPr>
                    </a:p>
                  </a:txBody>
                  <a:tcPr marL="52308" marR="52308" marT="7265" marB="0" anchor="b">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F5CC"/>
                    </a:solidFill>
                  </a:tcPr>
                </a:tc>
                <a:tc hMerge="1">
                  <a:txBody>
                    <a:bodyPr/>
                    <a:lstStyle/>
                    <a:p>
                      <a:endParaRPr lang="en-US"/>
                    </a:p>
                  </a:txBody>
                  <a:tcPr/>
                </a:tc>
                <a:tc>
                  <a:txBody>
                    <a:bodyPr/>
                    <a:lstStyle/>
                    <a:p>
                      <a:pPr marL="0" marR="0" algn="ctr">
                        <a:lnSpc>
                          <a:spcPct val="107000"/>
                        </a:lnSpc>
                        <a:spcBef>
                          <a:spcPts val="0"/>
                        </a:spcBef>
                        <a:spcAft>
                          <a:spcPts val="0"/>
                        </a:spcAft>
                      </a:pPr>
                      <a:r>
                        <a:rPr lang="en-US" sz="1200">
                          <a:effectLst/>
                          <a:latin typeface="+mn-lt"/>
                          <a:ea typeface="Calibri" charset="0"/>
                          <a:cs typeface="Times New Roman" charset="0"/>
                        </a:rPr>
                        <a:t> </a:t>
                      </a:r>
                      <a:endParaRPr lang="en-US" sz="1100">
                        <a:effectLst/>
                        <a:latin typeface="+mn-lt"/>
                        <a:ea typeface="Calibri" charset="0"/>
                        <a:cs typeface="Times New Roman" charset="0"/>
                      </a:endParaRPr>
                    </a:p>
                    <a:p>
                      <a:pPr marL="0" marR="0" algn="ctr">
                        <a:lnSpc>
                          <a:spcPct val="107000"/>
                        </a:lnSpc>
                        <a:spcBef>
                          <a:spcPts val="0"/>
                        </a:spcBef>
                        <a:spcAft>
                          <a:spcPts val="0"/>
                        </a:spcAft>
                      </a:pPr>
                      <a:r>
                        <a:rPr lang="en-US" sz="1200">
                          <a:effectLst/>
                          <a:latin typeface="+mn-lt"/>
                          <a:ea typeface="Calibri" charset="0"/>
                          <a:cs typeface="Times New Roman" charset="0"/>
                        </a:rPr>
                        <a:t>+</a:t>
                      </a:r>
                      <a:endParaRPr lang="en-US" sz="1100">
                        <a:effectLst/>
                        <a:latin typeface="+mn-lt"/>
                        <a:ea typeface="Calibri" charset="0"/>
                        <a:cs typeface="Times New Roman" charset="0"/>
                      </a:endParaRPr>
                    </a:p>
                  </a:txBody>
                  <a:tcPr marL="0" marR="0" marT="0"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gridSpan="4">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Shareholders’ Equity</a:t>
                      </a:r>
                      <a:endParaRPr lang="en-US" sz="1100">
                        <a:effectLst/>
                        <a:latin typeface="+mn-lt"/>
                        <a:ea typeface="Calibri" charset="0"/>
                        <a:cs typeface="Times New Roman" charset="0"/>
                      </a:endParaRPr>
                    </a:p>
                  </a:txBody>
                  <a:tcPr marL="0" marR="0" marT="0" marB="0" anchor="b">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3EAED"/>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3835">
                <a:tc gridSpan="2">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Cash</a:t>
                      </a:r>
                      <a:endParaRPr lang="en-US" sz="1100">
                        <a:effectLst/>
                        <a:latin typeface="+mn-lt"/>
                        <a:ea typeface="Calibri" charset="0"/>
                        <a:cs typeface="Times New Roman" charset="0"/>
                      </a:endParaRPr>
                    </a:p>
                  </a:txBody>
                  <a:tcPr marL="0" marR="0" marT="0" marB="0" anchor="ctr">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C5E0B3"/>
                    </a:solidFill>
                  </a:tcPr>
                </a:tc>
                <a:tc hMerge="1">
                  <a:txBody>
                    <a:bodyPr/>
                    <a:lstStyle/>
                    <a:p>
                      <a:endParaRPr lang="en-US"/>
                    </a:p>
                  </a:txBody>
                  <a:tcPr/>
                </a:tc>
                <a:tc>
                  <a:txBody>
                    <a:bodyPr/>
                    <a:lstStyle/>
                    <a:p>
                      <a:pPr marL="0" marR="0" algn="ctr">
                        <a:lnSpc>
                          <a:spcPct val="107000"/>
                        </a:lnSpc>
                        <a:spcBef>
                          <a:spcPts val="0"/>
                        </a:spcBef>
                        <a:spcAft>
                          <a:spcPts val="0"/>
                        </a:spcAft>
                      </a:pPr>
                      <a:r>
                        <a:rPr lang="en-US" sz="1200">
                          <a:effectLst/>
                          <a:latin typeface="+mn-lt"/>
                          <a:ea typeface="Calibri" charset="0"/>
                          <a:cs typeface="Times New Roman" charset="0"/>
                        </a:rPr>
                        <a:t>=</a:t>
                      </a:r>
                      <a:endParaRPr lang="en-US" sz="1100">
                        <a:effectLst/>
                        <a:latin typeface="+mn-lt"/>
                        <a:ea typeface="Calibri" charset="0"/>
                        <a:cs typeface="Times New Roman" charset="0"/>
                      </a:endParaRPr>
                    </a:p>
                  </a:txBody>
                  <a:tcPr marL="0" marR="0" marT="0" marB="0" anchor="ctr">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Accounts Payable</a:t>
                      </a:r>
                      <a:endParaRPr lang="en-US" sz="1100">
                        <a:effectLst/>
                        <a:latin typeface="+mn-lt"/>
                        <a:ea typeface="Calibri" charset="0"/>
                        <a:cs typeface="Times New Roman" charset="0"/>
                      </a:endParaRPr>
                    </a:p>
                  </a:txBody>
                  <a:tcPr marL="52308" marR="52308" marT="7265" marB="0" anchor="b">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F5CC"/>
                    </a:solidFill>
                  </a:tcPr>
                </a:tc>
                <a:tc hMerge="1">
                  <a:txBody>
                    <a:bodyPr/>
                    <a:lstStyle/>
                    <a:p>
                      <a:endParaRPr lang="en-US"/>
                    </a:p>
                  </a:txBody>
                  <a:tcPr/>
                </a:tc>
                <a:tc>
                  <a:txBody>
                    <a:bodyPr/>
                    <a:lstStyle/>
                    <a:p>
                      <a:pPr marL="0" marR="0" algn="ctr">
                        <a:lnSpc>
                          <a:spcPct val="107000"/>
                        </a:lnSpc>
                        <a:spcBef>
                          <a:spcPts val="0"/>
                        </a:spcBef>
                        <a:spcAft>
                          <a:spcPts val="0"/>
                        </a:spcAft>
                      </a:pPr>
                      <a:r>
                        <a:rPr lang="en-US" sz="1200">
                          <a:effectLst/>
                          <a:latin typeface="+mn-lt"/>
                          <a:ea typeface="Calibri" charset="0"/>
                          <a:cs typeface="Times New Roman" charset="0"/>
                        </a:rPr>
                        <a:t>+</a:t>
                      </a:r>
                      <a:endParaRPr lang="en-US" sz="1100">
                        <a:effectLst/>
                        <a:latin typeface="+mn-lt"/>
                        <a:ea typeface="Calibri" charset="0"/>
                        <a:cs typeface="Times New Roman" charset="0"/>
                      </a:endParaRPr>
                    </a:p>
                  </a:txBody>
                  <a:tcPr marL="0" marR="0" marT="0"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gridSpan="2">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Common Stock</a:t>
                      </a:r>
                      <a:endParaRPr lang="en-US" sz="1100">
                        <a:effectLst/>
                        <a:latin typeface="+mn-lt"/>
                        <a:ea typeface="Calibri" charset="0"/>
                        <a:cs typeface="Times New Roman" charset="0"/>
                      </a:endParaRPr>
                    </a:p>
                  </a:txBody>
                  <a:tcPr marL="0" marR="0" marT="0" marB="0" anchor="b">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3EAED"/>
                    </a:solid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Service Revenue</a:t>
                      </a:r>
                      <a:endParaRPr lang="en-US" sz="1100">
                        <a:effectLst/>
                        <a:latin typeface="+mn-lt"/>
                        <a:ea typeface="Calibri" charset="0"/>
                        <a:cs typeface="Times New Roman" charset="0"/>
                      </a:endParaRPr>
                    </a:p>
                  </a:txBody>
                  <a:tcPr marL="0" marR="0" marT="0"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D3EAED"/>
                    </a:solidFill>
                  </a:tcPr>
                </a:tc>
                <a:tc hMerge="1">
                  <a:txBody>
                    <a:bodyPr/>
                    <a:lstStyle/>
                    <a:p>
                      <a:endParaRPr lang="en-US"/>
                    </a:p>
                  </a:txBody>
                  <a:tcPr/>
                </a:tc>
              </a:tr>
              <a:tr h="173835">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Debit</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Credit</a:t>
                      </a:r>
                      <a:endParaRPr lang="en-US" sz="1100">
                        <a:effectLst/>
                        <a:latin typeface="+mn-lt"/>
                        <a:ea typeface="Calibri" charset="0"/>
                        <a:cs typeface="Times New Roman" charset="0"/>
                      </a:endParaRPr>
                    </a:p>
                  </a:txBody>
                  <a:tcPr marL="52308" marR="52308" marT="7265" marB="0" anchor="b">
                    <a:lnL w="5715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CEEAB0"/>
                    </a:solidFill>
                  </a:tcPr>
                </a:tc>
                <a:tc>
                  <a:txBody>
                    <a:bodyPr/>
                    <a:lstStyle/>
                    <a:p>
                      <a:pPr algn="l"/>
                      <a:endParaRPr lang="en-US" sz="1100">
                        <a:effectLst/>
                        <a:latin typeface="+mn-lt"/>
                      </a:endParaRPr>
                    </a:p>
                  </a:txBody>
                  <a:tcPr marL="52308" marR="52308" marT="726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Debit</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5CC"/>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Credit</a:t>
                      </a:r>
                      <a:endParaRPr lang="en-US" sz="1100">
                        <a:effectLst/>
                        <a:latin typeface="+mn-lt"/>
                        <a:ea typeface="Calibri" charset="0"/>
                        <a:cs typeface="Times New Roman" charset="0"/>
                      </a:endParaRPr>
                    </a:p>
                  </a:txBody>
                  <a:tcPr marL="52308" marR="52308" marT="7265" marB="0" anchor="b">
                    <a:lnL w="5715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5CC"/>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Debit</a:t>
                      </a:r>
                      <a:endParaRPr lang="en-US" sz="1100">
                        <a:effectLst/>
                        <a:latin typeface="+mn-lt"/>
                        <a:ea typeface="Calibri" charset="0"/>
                        <a:cs typeface="Times New Roman" charset="0"/>
                      </a:endParaRPr>
                    </a:p>
                  </a:txBody>
                  <a:tcPr marL="0" marR="0" marT="0"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Credit</a:t>
                      </a:r>
                      <a:endParaRPr lang="en-US" sz="1100">
                        <a:effectLst/>
                        <a:latin typeface="+mn-lt"/>
                        <a:ea typeface="Calibri" charset="0"/>
                        <a:cs typeface="Times New Roman" charset="0"/>
                      </a:endParaRPr>
                    </a:p>
                  </a:txBody>
                  <a:tcPr marL="0" marR="0" marT="0" marB="0" anchor="b">
                    <a:lnL w="5715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Debit</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3EAED"/>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Credit</a:t>
                      </a:r>
                      <a:endParaRPr lang="en-US" sz="1100">
                        <a:effectLst/>
                        <a:latin typeface="+mn-lt"/>
                        <a:ea typeface="Calibri" charset="0"/>
                        <a:cs typeface="Times New Roman" charset="0"/>
                      </a:endParaRPr>
                    </a:p>
                  </a:txBody>
                  <a:tcPr marL="52308" marR="52308" marT="7265" marB="0" anchor="b">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3EAED"/>
                    </a:solidFill>
                  </a:tcPr>
                </a:tc>
              </a:tr>
              <a:tr h="216841">
                <a:tc>
                  <a:txBody>
                    <a:bodyPr/>
                    <a:lstStyle/>
                    <a:p>
                      <a:pPr marL="0" marR="0" algn="l">
                        <a:lnSpc>
                          <a:spcPct val="107000"/>
                        </a:lnSpc>
                        <a:spcBef>
                          <a:spcPts val="0"/>
                        </a:spcBef>
                        <a:spcAft>
                          <a:spcPts val="0"/>
                        </a:spcAft>
                      </a:pPr>
                      <a:r>
                        <a:rPr lang="en-US" sz="1200" b="1">
                          <a:effectLst/>
                          <a:latin typeface="+mn-lt"/>
                          <a:ea typeface="Calibri" charset="0"/>
                          <a:cs typeface="Times New Roman" charset="0"/>
                        </a:rPr>
                        <a:t>Bal. 5,000</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EEAB0"/>
                    </a:solidFill>
                  </a:tcPr>
                </a:tc>
                <a:tc>
                  <a:txBody>
                    <a:bodyPr/>
                    <a:lstStyle/>
                    <a:p>
                      <a:pPr marL="0" marR="0" algn="l">
                        <a:lnSpc>
                          <a:spcPct val="107000"/>
                        </a:lnSpc>
                        <a:spcBef>
                          <a:spcPts val="0"/>
                        </a:spcBef>
                        <a:spcAft>
                          <a:spcPts val="0"/>
                        </a:spcAft>
                      </a:pPr>
                      <a:r>
                        <a:rPr lang="en-US" sz="1200" b="1">
                          <a:effectLst/>
                          <a:latin typeface="+mn-lt"/>
                          <a:ea typeface="Calibri" charset="0"/>
                          <a:cs typeface="Times New Roman" charset="0"/>
                        </a:rPr>
                        <a:t>26,000 [5]</a:t>
                      </a:r>
                      <a:endParaRPr lang="en-US" sz="1100">
                        <a:effectLst/>
                        <a:latin typeface="+mn-lt"/>
                        <a:ea typeface="Calibri" charset="0"/>
                        <a:cs typeface="Times New Roman" charset="0"/>
                      </a:endParaRPr>
                    </a:p>
                  </a:txBody>
                  <a:tcPr marL="52308" marR="52308" marT="7265" marB="0" anchor="b">
                    <a:lnL w="5715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[10] 850</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5CC"/>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850 [2]</a:t>
                      </a:r>
                      <a:endParaRPr lang="en-US" sz="1100">
                        <a:effectLst/>
                        <a:latin typeface="+mn-lt"/>
                        <a:ea typeface="Calibri" charset="0"/>
                        <a:cs typeface="Times New Roman" charset="0"/>
                      </a:endParaRPr>
                    </a:p>
                  </a:txBody>
                  <a:tcPr marL="52308" marR="52308" marT="7265" marB="0" anchor="b">
                    <a:lnL w="5715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5CC"/>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4,000 Bal.</a:t>
                      </a:r>
                      <a:endParaRPr lang="en-US" sz="1100">
                        <a:effectLst/>
                        <a:latin typeface="+mn-lt"/>
                        <a:ea typeface="Calibri" charset="0"/>
                        <a:cs typeface="Times New Roman" charset="0"/>
                      </a:endParaRPr>
                    </a:p>
                  </a:txBody>
                  <a:tcPr marL="0" marR="0" marT="0" marB="0" anchor="b">
                    <a:lnL w="5715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3EAED"/>
                    </a:solidFill>
                  </a:tcPr>
                </a:tc>
                <a:tc>
                  <a:txBody>
                    <a:bodyPr/>
                    <a:lstStyle/>
                    <a:p>
                      <a:pPr marL="0" marR="0" algn="l">
                        <a:lnSpc>
                          <a:spcPct val="107000"/>
                        </a:lnSpc>
                        <a:spcBef>
                          <a:spcPts val="0"/>
                        </a:spcBef>
                        <a:spcAft>
                          <a:spcPts val="0"/>
                        </a:spcAft>
                      </a:pPr>
                      <a:r>
                        <a:rPr lang="en-US" sz="1200" b="1">
                          <a:effectLst/>
                          <a:latin typeface="+mn-lt"/>
                          <a:ea typeface="Calibri" charset="0"/>
                          <a:cs typeface="Times New Roman" charset="0"/>
                        </a:rPr>
                        <a:t>15,760 [4]</a:t>
                      </a:r>
                      <a:endParaRPr lang="en-US" sz="1100">
                        <a:effectLst/>
                        <a:latin typeface="+mn-lt"/>
                        <a:ea typeface="Calibri" charset="0"/>
                        <a:cs typeface="Times New Roman" charset="0"/>
                      </a:endParaRPr>
                    </a:p>
                  </a:txBody>
                  <a:tcPr marL="52308" marR="52308" marT="7265" marB="0" anchor="b">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3EAED"/>
                    </a:solidFill>
                  </a:tcPr>
                </a:tc>
              </a:tr>
              <a:tr h="216841">
                <a:tc>
                  <a:txBody>
                    <a:bodyPr/>
                    <a:lstStyle/>
                    <a:p>
                      <a:pPr marL="0" marR="0" algn="l">
                        <a:lnSpc>
                          <a:spcPct val="107000"/>
                        </a:lnSpc>
                        <a:spcBef>
                          <a:spcPts val="0"/>
                        </a:spcBef>
                        <a:spcAft>
                          <a:spcPts val="0"/>
                        </a:spcAft>
                      </a:pPr>
                      <a:r>
                        <a:rPr lang="en-US" sz="1200" b="1">
                          <a:effectLst/>
                          <a:latin typeface="+mn-lt"/>
                          <a:ea typeface="Calibri" charset="0"/>
                          <a:cs typeface="Times New Roman" charset="0"/>
                        </a:rPr>
                        <a:t>[1] 25,000</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EEAB0"/>
                    </a:solidFill>
                  </a:tcPr>
                </a:tc>
                <a:tc>
                  <a:txBody>
                    <a:bodyPr/>
                    <a:lstStyle/>
                    <a:p>
                      <a:pPr marL="0" marR="0" algn="l">
                        <a:lnSpc>
                          <a:spcPct val="107000"/>
                        </a:lnSpc>
                        <a:spcBef>
                          <a:spcPts val="0"/>
                        </a:spcBef>
                        <a:spcAft>
                          <a:spcPts val="0"/>
                        </a:spcAft>
                      </a:pPr>
                      <a:r>
                        <a:rPr lang="en-US" sz="1200" b="1">
                          <a:effectLst/>
                          <a:latin typeface="+mn-lt"/>
                          <a:ea typeface="Calibri" charset="0"/>
                          <a:cs typeface="Times New Roman" charset="0"/>
                        </a:rPr>
                        <a:t>1,200 [6]</a:t>
                      </a:r>
                      <a:endParaRPr lang="en-US" sz="1100">
                        <a:effectLst/>
                        <a:latin typeface="+mn-lt"/>
                        <a:ea typeface="Calibri" charset="0"/>
                        <a:cs typeface="Times New Roman" charset="0"/>
                      </a:endParaRPr>
                    </a:p>
                  </a:txBody>
                  <a:tcPr marL="52308" marR="52308" marT="7265" marB="0" anchor="b">
                    <a:lnL w="5715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F5CC"/>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1,900 [11]</a:t>
                      </a:r>
                      <a:endParaRPr lang="en-US" sz="1100">
                        <a:effectLst/>
                        <a:latin typeface="+mn-lt"/>
                        <a:ea typeface="Calibri" charset="0"/>
                        <a:cs typeface="Times New Roman" charset="0"/>
                      </a:endParaRPr>
                    </a:p>
                  </a:txBody>
                  <a:tcPr marL="52308" marR="52308" marT="7265" marB="0" anchor="b">
                    <a:lnL w="5715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F5CC"/>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25,000 [1]</a:t>
                      </a:r>
                      <a:endParaRPr lang="en-US" sz="1100">
                        <a:effectLst/>
                        <a:latin typeface="+mn-lt"/>
                        <a:ea typeface="Calibri" charset="0"/>
                        <a:cs typeface="Times New Roman" charset="0"/>
                      </a:endParaRPr>
                    </a:p>
                  </a:txBody>
                  <a:tcPr marL="0" marR="0" marT="0" marB="0" anchor="b">
                    <a:lnL w="5715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D3EAED"/>
                    </a:solidFill>
                  </a:tcPr>
                </a:tc>
                <a:tc>
                  <a:txBody>
                    <a:bodyPr/>
                    <a:lstStyle/>
                    <a:p>
                      <a:pPr marL="0" marR="0" algn="l">
                        <a:lnSpc>
                          <a:spcPct val="107000"/>
                        </a:lnSpc>
                        <a:spcBef>
                          <a:spcPts val="0"/>
                        </a:spcBef>
                        <a:spcAft>
                          <a:spcPts val="0"/>
                        </a:spcAft>
                      </a:pPr>
                      <a:r>
                        <a:rPr lang="en-US" sz="1200" b="1">
                          <a:effectLst/>
                          <a:latin typeface="+mn-lt"/>
                          <a:ea typeface="Calibri" charset="0"/>
                          <a:cs typeface="Times New Roman" charset="0"/>
                        </a:rPr>
                        <a:t>1,500 [Adj. 1]</a:t>
                      </a:r>
                      <a:endParaRPr lang="en-US" sz="1100">
                        <a:effectLst/>
                        <a:latin typeface="+mn-lt"/>
                        <a:ea typeface="Calibri" charset="0"/>
                        <a:cs typeface="Times New Roman" charset="0"/>
                      </a:endParaRPr>
                    </a:p>
                  </a:txBody>
                  <a:tcPr marL="52308" marR="52308" marT="7265" marB="0" anchor="b">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D3EAED"/>
                    </a:solidFill>
                  </a:tcPr>
                </a:tc>
              </a:tr>
              <a:tr h="216841">
                <a:tc>
                  <a:txBody>
                    <a:bodyPr/>
                    <a:lstStyle/>
                    <a:p>
                      <a:pPr marL="0" marR="0" algn="l">
                        <a:lnSpc>
                          <a:spcPct val="107000"/>
                        </a:lnSpc>
                        <a:spcBef>
                          <a:spcPts val="0"/>
                        </a:spcBef>
                        <a:spcAft>
                          <a:spcPts val="0"/>
                        </a:spcAft>
                      </a:pPr>
                      <a:r>
                        <a:rPr lang="en-US" sz="1200" b="1">
                          <a:effectLst/>
                          <a:latin typeface="+mn-lt"/>
                          <a:ea typeface="Calibri" charset="0"/>
                          <a:cs typeface="Times New Roman" charset="0"/>
                        </a:rPr>
                        <a:t>[3] 1,800</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EEAB0"/>
                    </a:solidFill>
                  </a:tcPr>
                </a:tc>
                <a:tc>
                  <a:txBody>
                    <a:bodyPr/>
                    <a:lstStyle/>
                    <a:p>
                      <a:pPr marL="0" marR="0" algn="l">
                        <a:lnSpc>
                          <a:spcPct val="107000"/>
                        </a:lnSpc>
                        <a:spcBef>
                          <a:spcPts val="0"/>
                        </a:spcBef>
                        <a:spcAft>
                          <a:spcPts val="0"/>
                        </a:spcAft>
                      </a:pPr>
                      <a:r>
                        <a:rPr lang="en-US" sz="1200" b="1">
                          <a:effectLst/>
                          <a:latin typeface="+mn-lt"/>
                          <a:ea typeface="Calibri" charset="0"/>
                          <a:cs typeface="Times New Roman" charset="0"/>
                        </a:rPr>
                        <a:t>9,500 [8]</a:t>
                      </a:r>
                      <a:endParaRPr lang="en-US" sz="1100">
                        <a:effectLst/>
                        <a:latin typeface="+mn-lt"/>
                        <a:ea typeface="Calibri" charset="0"/>
                        <a:cs typeface="Times New Roman" charset="0"/>
                      </a:endParaRPr>
                    </a:p>
                  </a:txBody>
                  <a:tcPr marL="52308" marR="52308" marT="7265" marB="0" anchor="b">
                    <a:lnL w="5715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F5CC"/>
                    </a:solidFill>
                  </a:tcPr>
                </a:tc>
                <a:tc>
                  <a:txBody>
                    <a:bodyPr/>
                    <a:lstStyle/>
                    <a:p>
                      <a:pPr marL="0" marR="0" algn="ctr">
                        <a:lnSpc>
                          <a:spcPct val="107000"/>
                        </a:lnSpc>
                        <a:spcBef>
                          <a:spcPts val="0"/>
                        </a:spcBef>
                        <a:spcAft>
                          <a:spcPts val="0"/>
                        </a:spcAft>
                      </a:pPr>
                      <a:r>
                        <a:rPr lang="en-US" sz="1200" b="1" u="dbl">
                          <a:effectLst/>
                          <a:latin typeface="+mn-lt"/>
                          <a:ea typeface="Calibri" charset="0"/>
                          <a:cs typeface="Times New Roman" charset="0"/>
                        </a:rPr>
                        <a:t>1,900</a:t>
                      </a:r>
                      <a:r>
                        <a:rPr lang="en-US" sz="1200" b="1">
                          <a:effectLst/>
                          <a:latin typeface="+mn-lt"/>
                          <a:ea typeface="Calibri" charset="0"/>
                          <a:cs typeface="Times New Roman" charset="0"/>
                        </a:rPr>
                        <a:t> Bal.</a:t>
                      </a:r>
                      <a:endParaRPr lang="en-US" sz="1100">
                        <a:effectLst/>
                        <a:latin typeface="+mn-lt"/>
                        <a:ea typeface="Calibri" charset="0"/>
                        <a:cs typeface="Times New Roman" charset="0"/>
                      </a:endParaRPr>
                    </a:p>
                  </a:txBody>
                  <a:tcPr marL="52308" marR="52308" marT="7265" marB="0" anchor="b">
                    <a:lnL w="5715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F5CC"/>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US" sz="1200" b="1" u="dbl">
                          <a:effectLst/>
                          <a:latin typeface="+mn-lt"/>
                          <a:ea typeface="Calibri" charset="0"/>
                          <a:cs typeface="Times New Roman" charset="0"/>
                        </a:rPr>
                        <a:t>29,000</a:t>
                      </a:r>
                      <a:r>
                        <a:rPr lang="en-US" sz="1200" b="1">
                          <a:effectLst/>
                          <a:latin typeface="+mn-lt"/>
                          <a:ea typeface="Calibri" charset="0"/>
                          <a:cs typeface="Times New Roman" charset="0"/>
                        </a:rPr>
                        <a:t> Bal.</a:t>
                      </a:r>
                      <a:endParaRPr lang="en-US" sz="1100">
                        <a:effectLst/>
                        <a:latin typeface="+mn-lt"/>
                        <a:ea typeface="Calibri" charset="0"/>
                        <a:cs typeface="Times New Roman" charset="0"/>
                      </a:endParaRPr>
                    </a:p>
                  </a:txBody>
                  <a:tcPr marL="0" marR="0" marT="0" marB="0" anchor="b">
                    <a:lnL w="5715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D3EAED"/>
                    </a:solidFill>
                  </a:tcPr>
                </a:tc>
                <a:tc>
                  <a:txBody>
                    <a:bodyPr/>
                    <a:lstStyle/>
                    <a:p>
                      <a:pPr marL="0" marR="0" algn="l">
                        <a:lnSpc>
                          <a:spcPct val="107000"/>
                        </a:lnSpc>
                        <a:spcBef>
                          <a:spcPts val="0"/>
                        </a:spcBef>
                        <a:spcAft>
                          <a:spcPts val="0"/>
                        </a:spcAft>
                      </a:pPr>
                      <a:r>
                        <a:rPr lang="en-US" sz="1200" b="1" u="dbl">
                          <a:effectLst/>
                          <a:latin typeface="+mn-lt"/>
                          <a:ea typeface="Calibri" charset="0"/>
                          <a:cs typeface="Times New Roman" charset="0"/>
                        </a:rPr>
                        <a:t>17,260</a:t>
                      </a:r>
                      <a:r>
                        <a:rPr lang="en-US" sz="1200" b="1">
                          <a:effectLst/>
                          <a:latin typeface="+mn-lt"/>
                          <a:ea typeface="Calibri" charset="0"/>
                          <a:cs typeface="Times New Roman" charset="0"/>
                        </a:rPr>
                        <a:t> Bal.</a:t>
                      </a:r>
                      <a:endParaRPr lang="en-US" sz="1100">
                        <a:effectLst/>
                        <a:latin typeface="+mn-lt"/>
                        <a:ea typeface="Calibri" charset="0"/>
                        <a:cs typeface="Times New Roman" charset="0"/>
                      </a:endParaRPr>
                    </a:p>
                  </a:txBody>
                  <a:tcPr marL="52308" marR="52308" marT="7265" marB="0" anchor="b">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D3EAED"/>
                    </a:solidFill>
                  </a:tcPr>
                </a:tc>
              </a:tr>
              <a:tr h="216841">
                <a:tc>
                  <a:txBody>
                    <a:bodyPr/>
                    <a:lstStyle/>
                    <a:p>
                      <a:pPr marL="0" marR="0" algn="l">
                        <a:lnSpc>
                          <a:spcPct val="107000"/>
                        </a:lnSpc>
                        <a:spcBef>
                          <a:spcPts val="0"/>
                        </a:spcBef>
                        <a:spcAft>
                          <a:spcPts val="0"/>
                        </a:spcAft>
                      </a:pPr>
                      <a:r>
                        <a:rPr lang="en-US" sz="1200" b="1">
                          <a:effectLst/>
                          <a:latin typeface="+mn-lt"/>
                          <a:ea typeface="Calibri" charset="0"/>
                          <a:cs typeface="Times New Roman" charset="0"/>
                        </a:rPr>
                        <a:t>[7] 13,400</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EEAB0"/>
                    </a:solidFill>
                  </a:tcPr>
                </a:tc>
                <a:tc>
                  <a:txBody>
                    <a:bodyPr/>
                    <a:lstStyle/>
                    <a:p>
                      <a:pPr marL="0" marR="0" algn="l">
                        <a:lnSpc>
                          <a:spcPct val="107000"/>
                        </a:lnSpc>
                        <a:spcBef>
                          <a:spcPts val="0"/>
                        </a:spcBef>
                        <a:spcAft>
                          <a:spcPts val="0"/>
                        </a:spcAft>
                      </a:pPr>
                      <a:r>
                        <a:rPr lang="en-US" sz="1200" b="1">
                          <a:effectLst/>
                          <a:latin typeface="+mn-lt"/>
                          <a:ea typeface="Calibri" charset="0"/>
                          <a:cs typeface="Times New Roman" charset="0"/>
                        </a:rPr>
                        <a:t>800 [9]</a:t>
                      </a:r>
                      <a:endParaRPr lang="en-US" sz="1100">
                        <a:effectLst/>
                        <a:latin typeface="+mn-lt"/>
                        <a:ea typeface="Calibri" charset="0"/>
                        <a:cs typeface="Times New Roman" charset="0"/>
                      </a:endParaRPr>
                    </a:p>
                  </a:txBody>
                  <a:tcPr marL="52308" marR="52308" marT="7265" marB="0" anchor="b">
                    <a:lnL w="5715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FFFF"/>
                    </a:solidFill>
                  </a:tcPr>
                </a:tc>
                <a:tc gridSpan="2">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Salaries Payable</a:t>
                      </a:r>
                      <a:endParaRPr lang="en-US" sz="1100">
                        <a:effectLst/>
                        <a:latin typeface="+mn-lt"/>
                        <a:ea typeface="Calibri" charset="0"/>
                        <a:cs typeface="Times New Roman" charset="0"/>
                      </a:endParaRPr>
                    </a:p>
                  </a:txBody>
                  <a:tcPr marL="52308" marR="52308" marT="7265" marB="0" anchor="b">
                    <a:lnL w="5715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F5CC"/>
                    </a:solidFill>
                  </a:tcPr>
                </a:tc>
                <a:tc hMerge="1">
                  <a:txBody>
                    <a:bodyPr/>
                    <a:lstStyle/>
                    <a:p>
                      <a:endParaRPr lang="en-US"/>
                    </a:p>
                  </a:txBody>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gridSpan="2">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Retained Earnings</a:t>
                      </a:r>
                      <a:endParaRPr lang="en-US" sz="1100">
                        <a:effectLst/>
                        <a:latin typeface="+mn-lt"/>
                        <a:ea typeface="Calibri" charset="0"/>
                        <a:cs typeface="Times New Roman" charset="0"/>
                      </a:endParaRPr>
                    </a:p>
                  </a:txBody>
                  <a:tcPr marL="0" marR="0"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DEEAF6"/>
                    </a:solid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Salaries Expense</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D3EAED"/>
                    </a:solidFill>
                  </a:tcPr>
                </a:tc>
                <a:tc hMerge="1">
                  <a:txBody>
                    <a:bodyPr/>
                    <a:lstStyle/>
                    <a:p>
                      <a:endParaRPr lang="en-US"/>
                    </a:p>
                  </a:txBody>
                  <a:tcPr/>
                </a:tc>
              </a:tr>
              <a:tr h="216841">
                <a:tc>
                  <a:txBody>
                    <a:bodyPr/>
                    <a:lstStyle/>
                    <a:p>
                      <a:pPr marL="0" marR="0" algn="l">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CEEAB0"/>
                    </a:solidFill>
                  </a:tcPr>
                </a:tc>
                <a:tc>
                  <a:txBody>
                    <a:bodyPr/>
                    <a:lstStyle/>
                    <a:p>
                      <a:pPr marL="0" marR="0" algn="l">
                        <a:lnSpc>
                          <a:spcPct val="107000"/>
                        </a:lnSpc>
                        <a:spcBef>
                          <a:spcPts val="0"/>
                        </a:spcBef>
                        <a:spcAft>
                          <a:spcPts val="0"/>
                        </a:spcAft>
                      </a:pPr>
                      <a:r>
                        <a:rPr lang="en-US" sz="1200" b="1">
                          <a:effectLst/>
                          <a:latin typeface="+mn-lt"/>
                          <a:ea typeface="Calibri" charset="0"/>
                          <a:cs typeface="Times New Roman" charset="0"/>
                        </a:rPr>
                        <a:t>850 [10]</a:t>
                      </a:r>
                      <a:endParaRPr lang="en-US" sz="1100">
                        <a:effectLst/>
                        <a:latin typeface="+mn-lt"/>
                        <a:ea typeface="Calibri" charset="0"/>
                        <a:cs typeface="Times New Roman" charset="0"/>
                      </a:endParaRPr>
                    </a:p>
                  </a:txBody>
                  <a:tcPr marL="52308" marR="52308" marT="7265" marB="0" anchor="b">
                    <a:lnL w="5715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F5CC"/>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800 [Adj. 2]</a:t>
                      </a:r>
                      <a:endParaRPr lang="en-US" sz="1100">
                        <a:effectLst/>
                        <a:latin typeface="+mn-lt"/>
                        <a:ea typeface="Calibri" charset="0"/>
                        <a:cs typeface="Times New Roman" charset="0"/>
                      </a:endParaRPr>
                    </a:p>
                  </a:txBody>
                  <a:tcPr marL="52308" marR="52308" marT="7265" marB="0" anchor="b">
                    <a:lnL w="5715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F5CC"/>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1,000 Bal.</a:t>
                      </a:r>
                      <a:endParaRPr lang="en-US" sz="1100">
                        <a:effectLst/>
                        <a:latin typeface="+mn-lt"/>
                        <a:ea typeface="Calibri" charset="0"/>
                        <a:cs typeface="Times New Roman" charset="0"/>
                      </a:endParaRPr>
                    </a:p>
                  </a:txBody>
                  <a:tcPr marL="0" marR="0" marT="0" marB="0" anchor="b">
                    <a:lnL w="5715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DEEAF6"/>
                    </a:solidFill>
                  </a:tcPr>
                </a:tc>
                <a:tc>
                  <a:txBody>
                    <a:bodyPr/>
                    <a:lstStyle/>
                    <a:p>
                      <a:pPr marL="0" marR="0" algn="r">
                        <a:lnSpc>
                          <a:spcPct val="107000"/>
                        </a:lnSpc>
                        <a:spcBef>
                          <a:spcPts val="0"/>
                        </a:spcBef>
                        <a:spcAft>
                          <a:spcPts val="0"/>
                        </a:spcAft>
                      </a:pPr>
                      <a:r>
                        <a:rPr lang="en-US" sz="1200" b="1" dirty="0">
                          <a:effectLst/>
                          <a:latin typeface="+mn-lt"/>
                          <a:ea typeface="Calibri" charset="0"/>
                          <a:cs typeface="Times New Roman" charset="0"/>
                        </a:rPr>
                        <a:t>[8] 9,500</a:t>
                      </a:r>
                      <a:endParaRPr lang="en-US" sz="1100" dirty="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3EAED"/>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3EAED"/>
                    </a:solidFill>
                  </a:tcPr>
                </a:tc>
              </a:tr>
              <a:tr h="216841">
                <a:tc>
                  <a:txBody>
                    <a:bodyPr/>
                    <a:lstStyle/>
                    <a:p>
                      <a:pPr marL="0" marR="0" algn="l">
                        <a:lnSpc>
                          <a:spcPct val="107000"/>
                        </a:lnSpc>
                        <a:spcBef>
                          <a:spcPts val="0"/>
                        </a:spcBef>
                        <a:spcAft>
                          <a:spcPts val="0"/>
                        </a:spcAft>
                      </a:pPr>
                      <a:r>
                        <a:rPr lang="en-US" sz="1200" b="1">
                          <a:effectLst/>
                          <a:latin typeface="+mn-lt"/>
                          <a:ea typeface="Calibri" charset="0"/>
                          <a:cs typeface="Times New Roman" charset="0"/>
                        </a:rPr>
                        <a:t> Bal. </a:t>
                      </a:r>
                      <a:r>
                        <a:rPr lang="en-US" sz="1200" b="1" u="dbl">
                          <a:effectLst/>
                          <a:latin typeface="+mn-lt"/>
                          <a:ea typeface="Calibri" charset="0"/>
                          <a:cs typeface="Times New Roman" charset="0"/>
                        </a:rPr>
                        <a:t>6,850</a:t>
                      </a: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CEEAB0"/>
                    </a:solidFill>
                  </a:tcPr>
                </a:tc>
                <a:tc>
                  <a:txBody>
                    <a:bodyPr/>
                    <a:lstStyle/>
                    <a:p>
                      <a:pPr marL="0" marR="0" algn="l">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w="5715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CEEAB0"/>
                    </a:solidFill>
                  </a:tcPr>
                </a:tc>
                <a:tc>
                  <a:txBody>
                    <a:bodyPr/>
                    <a:lstStyle/>
                    <a:p>
                      <a:pPr algn="l"/>
                      <a:endParaRPr lang="en-US" sz="1100">
                        <a:effectLst/>
                        <a:latin typeface="+mn-lt"/>
                      </a:endParaRPr>
                    </a:p>
                  </a:txBody>
                  <a:tcPr marL="52308" marR="52308" marT="7265"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FFFF"/>
                    </a:solidFill>
                  </a:tcPr>
                </a:tc>
                <a:tc gridSpan="2">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Unearned Service Rev.</a:t>
                      </a:r>
                      <a:endParaRPr lang="en-US" sz="1100">
                        <a:effectLst/>
                        <a:latin typeface="+mn-lt"/>
                        <a:ea typeface="Calibri" charset="0"/>
                        <a:cs typeface="Times New Roman" charset="0"/>
                      </a:endParaRPr>
                    </a:p>
                  </a:txBody>
                  <a:tcPr marL="52308" marR="52308" marT="7265" marB="0" anchor="b">
                    <a:lnL w="5715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F5CC"/>
                    </a:solidFill>
                  </a:tcPr>
                </a:tc>
                <a:tc hMerge="1">
                  <a:txBody>
                    <a:bodyPr/>
                    <a:lstStyle/>
                    <a:p>
                      <a:endParaRPr lang="en-US"/>
                    </a:p>
                  </a:txBody>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gridSpan="2">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Dividends</a:t>
                      </a:r>
                      <a:endParaRPr lang="en-US" sz="1100">
                        <a:effectLst/>
                        <a:latin typeface="+mn-lt"/>
                        <a:ea typeface="Calibri" charset="0"/>
                        <a:cs typeface="Times New Roman" charset="0"/>
                      </a:endParaRPr>
                    </a:p>
                  </a:txBody>
                  <a:tcPr marL="0" marR="0"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DEEAF6"/>
                    </a:solidFill>
                  </a:tcPr>
                </a:tc>
                <a:tc hMerge="1">
                  <a:txBody>
                    <a:bodyPr/>
                    <a:lstStyle/>
                    <a:p>
                      <a:endParaRPr lang="en-US"/>
                    </a:p>
                  </a:txBody>
                  <a:tcPr/>
                </a:tc>
                <a:tc>
                  <a:txBody>
                    <a:bodyPr/>
                    <a:lstStyle/>
                    <a:p>
                      <a:pPr marL="0" marR="0" algn="r">
                        <a:lnSpc>
                          <a:spcPct val="107000"/>
                        </a:lnSpc>
                        <a:spcBef>
                          <a:spcPts val="0"/>
                        </a:spcBef>
                        <a:spcAft>
                          <a:spcPts val="0"/>
                        </a:spcAft>
                      </a:pPr>
                      <a:r>
                        <a:rPr lang="en-US" sz="1200" b="1">
                          <a:effectLst/>
                          <a:latin typeface="+mn-lt"/>
                          <a:ea typeface="Calibri" charset="0"/>
                          <a:cs typeface="Times New Roman" charset="0"/>
                        </a:rPr>
                        <a:t>[Adj. 2] 800</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D3EAED"/>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D3EAED"/>
                    </a:solidFill>
                  </a:tcPr>
                </a:tc>
              </a:tr>
              <a:tr h="348031">
                <a:tc gridSpan="2">
                  <a:txBody>
                    <a:bodyPr/>
                    <a:lstStyle/>
                    <a:p>
                      <a:pPr marL="0" marR="0" indent="95250" algn="ctr">
                        <a:lnSpc>
                          <a:spcPct val="107000"/>
                        </a:lnSpc>
                        <a:spcBef>
                          <a:spcPts val="0"/>
                        </a:spcBef>
                        <a:spcAft>
                          <a:spcPts val="0"/>
                        </a:spcAft>
                      </a:pPr>
                      <a:r>
                        <a:rPr lang="en-US" sz="1200" b="1">
                          <a:effectLst/>
                          <a:latin typeface="+mn-lt"/>
                          <a:ea typeface="Calibri" charset="0"/>
                          <a:cs typeface="Times New Roman" charset="0"/>
                        </a:rPr>
                        <a:t>Accounts Receivable</a:t>
                      </a:r>
                      <a:endParaRPr lang="en-US" sz="1100">
                        <a:effectLst/>
                        <a:latin typeface="+mn-lt"/>
                        <a:ea typeface="Calibri" charset="0"/>
                        <a:cs typeface="Times New Roman" charset="0"/>
                      </a:endParaRPr>
                    </a:p>
                  </a:txBody>
                  <a:tcPr marL="52308" marR="52308" marT="7265"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CEEAB0"/>
                    </a:solidFill>
                  </a:tcPr>
                </a:tc>
                <a:tc hMerge="1">
                  <a:txBody>
                    <a:bodyPr/>
                    <a:lstStyle/>
                    <a:p>
                      <a:endParaRPr lang="en-US"/>
                    </a:p>
                  </a:txBody>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[Adj. 1] 1,500</a:t>
                      </a:r>
                      <a:endParaRPr lang="en-US" sz="1100">
                        <a:effectLst/>
                        <a:latin typeface="+mn-lt"/>
                        <a:ea typeface="Calibri" charset="0"/>
                        <a:cs typeface="Times New Roman" charset="0"/>
                      </a:endParaRPr>
                    </a:p>
                  </a:txBody>
                  <a:tcPr marL="52308" marR="52308" marT="7265" marB="0" anchor="b">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F5CC"/>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1,800 [3]</a:t>
                      </a:r>
                      <a:endParaRPr lang="en-US" sz="1100">
                        <a:effectLst/>
                        <a:latin typeface="+mn-lt"/>
                        <a:ea typeface="Calibri" charset="0"/>
                        <a:cs typeface="Times New Roman" charset="0"/>
                      </a:endParaRPr>
                    </a:p>
                  </a:txBody>
                  <a:tcPr marL="52308" marR="52308" marT="7265" marB="0" anchor="b">
                    <a:lnL w="5715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F5CC"/>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[9] 800</a:t>
                      </a:r>
                      <a:endParaRPr lang="en-US" sz="1100">
                        <a:effectLst/>
                        <a:latin typeface="+mn-lt"/>
                        <a:ea typeface="Calibri" charset="0"/>
                        <a:cs typeface="Times New Roman" charset="0"/>
                      </a:endParaRPr>
                    </a:p>
                  </a:txBody>
                  <a:tcPr marL="0" marR="0" marT="0"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nchor="b">
                    <a:lnL w="5715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indent="457200" algn="r">
                        <a:lnSpc>
                          <a:spcPct val="107000"/>
                        </a:lnSpc>
                        <a:spcBef>
                          <a:spcPts val="0"/>
                        </a:spcBef>
                        <a:spcAft>
                          <a:spcPts val="0"/>
                        </a:spcAft>
                      </a:pPr>
                      <a:r>
                        <a:rPr lang="en-US" sz="1200" b="1">
                          <a:effectLst/>
                          <a:latin typeface="+mn-lt"/>
                          <a:ea typeface="Calibri" charset="0"/>
                          <a:cs typeface="Times New Roman" charset="0"/>
                        </a:rPr>
                        <a:t>Bal </a:t>
                      </a:r>
                      <a:r>
                        <a:rPr lang="en-US" sz="1200" b="1" u="dbl">
                          <a:effectLst/>
                          <a:latin typeface="+mn-lt"/>
                          <a:ea typeface="Calibri" charset="0"/>
                          <a:cs typeface="Times New Roman" charset="0"/>
                        </a:rPr>
                        <a:t>10,300</a:t>
                      </a:r>
                      <a:endParaRPr lang="en-US" sz="1100">
                        <a:effectLst/>
                        <a:latin typeface="+mn-lt"/>
                        <a:ea typeface="Calibri" charset="0"/>
                        <a:cs typeface="Times New Roman" charset="0"/>
                      </a:endParaRPr>
                    </a:p>
                  </a:txBody>
                  <a:tcPr marL="52308" marR="52308" marT="7265" marB="0">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D3EAED"/>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D3EAED"/>
                    </a:solidFill>
                  </a:tcPr>
                </a:tc>
              </a:tr>
              <a:tr h="221770">
                <a:tc>
                  <a:txBody>
                    <a:bodyPr/>
                    <a:lstStyle/>
                    <a:p>
                      <a:pPr marL="0" marR="0" indent="95250" algn="ctr">
                        <a:lnSpc>
                          <a:spcPct val="107000"/>
                        </a:lnSpc>
                        <a:spcBef>
                          <a:spcPts val="0"/>
                        </a:spcBef>
                        <a:spcAft>
                          <a:spcPts val="0"/>
                        </a:spcAft>
                      </a:pPr>
                      <a:r>
                        <a:rPr lang="en-US" sz="1200" b="1">
                          <a:effectLst/>
                          <a:latin typeface="+mn-lt"/>
                          <a:ea typeface="Calibri" charset="0"/>
                          <a:cs typeface="Times New Roman" charset="0"/>
                        </a:rPr>
                        <a:t>[4] 15,760</a:t>
                      </a:r>
                      <a:endParaRPr lang="en-US" sz="1100">
                        <a:effectLst/>
                        <a:latin typeface="+mn-lt"/>
                        <a:ea typeface="Calibri" charset="0"/>
                        <a:cs typeface="Times New Roman" charset="0"/>
                      </a:endParaRPr>
                    </a:p>
                  </a:txBody>
                  <a:tcPr marL="0" marR="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C5E0B3"/>
                    </a:solidFill>
                  </a:tcPr>
                </a:tc>
                <a:tc>
                  <a:txBody>
                    <a:bodyPr/>
                    <a:lstStyle/>
                    <a:p>
                      <a:pPr marL="0" marR="0" indent="95250" algn="ctr">
                        <a:lnSpc>
                          <a:spcPct val="107000"/>
                        </a:lnSpc>
                        <a:spcBef>
                          <a:spcPts val="0"/>
                        </a:spcBef>
                        <a:spcAft>
                          <a:spcPts val="0"/>
                        </a:spcAft>
                      </a:pPr>
                      <a:r>
                        <a:rPr lang="en-US" sz="1200" b="1">
                          <a:effectLst/>
                          <a:latin typeface="+mn-lt"/>
                          <a:ea typeface="Calibri" charset="0"/>
                          <a:cs typeface="Times New Roman" charset="0"/>
                        </a:rPr>
                        <a:t>13,400 [7]</a:t>
                      </a:r>
                      <a:endParaRPr lang="en-US" sz="1100">
                        <a:effectLst/>
                        <a:latin typeface="+mn-lt"/>
                        <a:ea typeface="Calibri" charset="0"/>
                        <a:cs typeface="Times New Roman" charset="0"/>
                      </a:endParaRPr>
                    </a:p>
                  </a:txBody>
                  <a:tcPr marL="0" marR="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C5E0B3"/>
                    </a:solidFill>
                  </a:tcPr>
                </a:tc>
                <a:tc>
                  <a:txBody>
                    <a:bodyPr/>
                    <a:lstStyle/>
                    <a:p>
                      <a:pPr marL="0" marR="0" indent="45720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a:noFill/>
                    </a:lnB>
                    <a:solidFill>
                      <a:srgbClr val="FFFFFF"/>
                    </a:solidFill>
                  </a:tcPr>
                </a:tc>
                <a:tc>
                  <a:txBody>
                    <a:bodyPr/>
                    <a:lstStyle/>
                    <a:p>
                      <a:pPr marL="0" marR="0" indent="457200" algn="just">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2CC"/>
                    </a:solidFill>
                  </a:tcPr>
                </a:tc>
                <a:tc>
                  <a:txBody>
                    <a:bodyPr/>
                    <a:lstStyle/>
                    <a:p>
                      <a:pPr marL="0" marR="0" algn="ctr">
                        <a:lnSpc>
                          <a:spcPct val="107000"/>
                        </a:lnSpc>
                        <a:spcBef>
                          <a:spcPts val="0"/>
                        </a:spcBef>
                        <a:spcAft>
                          <a:spcPts val="0"/>
                        </a:spcAft>
                      </a:pPr>
                      <a:r>
                        <a:rPr lang="en-US" sz="1200" b="1" u="dbl">
                          <a:effectLst/>
                          <a:latin typeface="+mn-lt"/>
                          <a:ea typeface="Calibri" charset="0"/>
                          <a:cs typeface="Times New Roman" charset="0"/>
                        </a:rPr>
                        <a:t>300 </a:t>
                      </a:r>
                      <a:r>
                        <a:rPr lang="en-US" sz="1200" b="1">
                          <a:effectLst/>
                          <a:latin typeface="+mn-lt"/>
                          <a:ea typeface="Calibri" charset="0"/>
                          <a:cs typeface="Times New Roman" charset="0"/>
                        </a:rPr>
                        <a:t>Bal.</a:t>
                      </a:r>
                      <a:endParaRPr lang="en-US" sz="1100">
                        <a:effectLst/>
                        <a:latin typeface="+mn-lt"/>
                        <a:ea typeface="Calibri" charset="0"/>
                        <a:cs typeface="Times New Roman" charset="0"/>
                      </a:endParaRPr>
                    </a:p>
                  </a:txBody>
                  <a:tcPr marL="52308" marR="52308" marT="7265" marB="0" anchor="b">
                    <a:lnL w="5715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2CC"/>
                    </a:solidFill>
                  </a:tcPr>
                </a:tc>
                <a:tc>
                  <a:txBody>
                    <a:bodyPr/>
                    <a:lstStyle/>
                    <a:p>
                      <a:pPr marL="0" marR="0" indent="45720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lnL w="38100" cap="flat" cmpd="sng" algn="ctr">
                      <a:solidFill>
                        <a:srgbClr val="000000"/>
                      </a:solidFill>
                      <a:prstDash val="solid"/>
                      <a:round/>
                      <a:headEnd type="none" w="med" len="med"/>
                      <a:tailEnd type="none" w="med" len="med"/>
                    </a:lnL>
                    <a:lnR>
                      <a:noFill/>
                    </a:lnR>
                    <a:lnT w="38100" cap="flat" cmpd="sng" algn="ctr">
                      <a:solidFill>
                        <a:srgbClr val="000000"/>
                      </a:solidFill>
                      <a:prstDash val="solid"/>
                      <a:round/>
                      <a:headEnd type="none" w="med" len="med"/>
                      <a:tailEnd type="none" w="med" len="med"/>
                    </a:lnT>
                    <a:lnB>
                      <a:noFill/>
                    </a:lnB>
                    <a:solidFill>
                      <a:srgbClr val="FFFFFF"/>
                    </a:solidFill>
                  </a:tcPr>
                </a:tc>
                <a:tc gridSpan="2">
                  <a:txBody>
                    <a:bodyPr/>
                    <a:lstStyle/>
                    <a:p>
                      <a:pPr marL="0" marR="0" indent="45720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nchor="b">
                    <a:lnL>
                      <a:noFill/>
                    </a:lnL>
                    <a:lnR w="28575"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gridSpan="2">
                  <a:txBody>
                    <a:bodyPr/>
                    <a:lstStyle/>
                    <a:p>
                      <a:pPr marL="0" marR="0" indent="457200" algn="l">
                        <a:lnSpc>
                          <a:spcPct val="107000"/>
                        </a:lnSpc>
                        <a:spcBef>
                          <a:spcPts val="0"/>
                        </a:spcBef>
                        <a:spcAft>
                          <a:spcPts val="0"/>
                        </a:spcAft>
                      </a:pPr>
                      <a:r>
                        <a:rPr lang="en-US" sz="1200" b="1">
                          <a:effectLst/>
                          <a:latin typeface="+mn-lt"/>
                          <a:ea typeface="Calibri" charset="0"/>
                          <a:cs typeface="Times New Roman" charset="0"/>
                        </a:rPr>
                        <a:t>Other Oper. Expenses</a:t>
                      </a:r>
                      <a:endParaRPr lang="en-US" sz="1100">
                        <a:effectLst/>
                        <a:latin typeface="+mn-lt"/>
                        <a:ea typeface="Calibri" charset="0"/>
                        <a:cs typeface="Times New Roman" charset="0"/>
                      </a:endParaRPr>
                    </a:p>
                  </a:txBody>
                  <a:tcPr marL="0" marR="0" marT="0" marB="0">
                    <a:lnL w="28575"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DEEAF6"/>
                    </a:solidFill>
                  </a:tcPr>
                </a:tc>
                <a:tc hMerge="1">
                  <a:txBody>
                    <a:bodyPr/>
                    <a:lstStyle/>
                    <a:p>
                      <a:endParaRPr lang="en-US"/>
                    </a:p>
                  </a:txBody>
                  <a:tcPr/>
                </a:tc>
              </a:tr>
              <a:tr h="216841">
                <a:tc>
                  <a:txBody>
                    <a:bodyPr/>
                    <a:lstStyle/>
                    <a:p>
                      <a:pPr marL="0" marR="0" algn="l">
                        <a:lnSpc>
                          <a:spcPct val="107000"/>
                        </a:lnSpc>
                        <a:spcBef>
                          <a:spcPts val="0"/>
                        </a:spcBef>
                        <a:spcAft>
                          <a:spcPts val="0"/>
                        </a:spcAft>
                      </a:pPr>
                      <a:r>
                        <a:rPr lang="en-US" sz="1200" b="1">
                          <a:effectLst/>
                          <a:latin typeface="+mn-lt"/>
                          <a:ea typeface="Calibri" charset="0"/>
                          <a:cs typeface="Times New Roman" charset="0"/>
                        </a:rPr>
                        <a:t>Bal. </a:t>
                      </a:r>
                      <a:r>
                        <a:rPr lang="en-US" sz="1200" b="1" u="dbl">
                          <a:effectLst/>
                          <a:latin typeface="+mn-lt"/>
                          <a:ea typeface="Calibri" charset="0"/>
                          <a:cs typeface="Times New Roman" charset="0"/>
                        </a:rPr>
                        <a:t>2,360</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C5E0B3"/>
                    </a:solidFill>
                  </a:tcPr>
                </a:tc>
                <a:tc>
                  <a:txBody>
                    <a:bodyPr/>
                    <a:lstStyle/>
                    <a:p>
                      <a:pPr marL="0" marR="0" algn="l">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w="571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C5E0B3"/>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w="28575"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a:noFill/>
                    </a:lnL>
                    <a:lnR>
                      <a:noFill/>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a:noFill/>
                    </a:lnL>
                    <a:lnR>
                      <a:noFill/>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lnL>
                      <a:noFill/>
                    </a:lnL>
                    <a:lnR>
                      <a:noFill/>
                    </a:lnR>
                    <a:lnT>
                      <a:noFill/>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nchor="b">
                    <a:lnL>
                      <a:noFill/>
                    </a:lnL>
                    <a:lnR>
                      <a:noFill/>
                    </a:lnR>
                    <a:lnT>
                      <a:noFill/>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nchor="b">
                    <a:lnL>
                      <a:noFill/>
                    </a:lnL>
                    <a:lnR w="381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[11] 1,900</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3EAED"/>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3EAED"/>
                    </a:solidFill>
                  </a:tcPr>
                </a:tc>
              </a:tr>
              <a:tr h="216841">
                <a:tc gridSpan="2">
                  <a:txBody>
                    <a:bodyPr/>
                    <a:lstStyle/>
                    <a:p>
                      <a:pPr marL="0" marR="0" algn="l">
                        <a:lnSpc>
                          <a:spcPct val="107000"/>
                        </a:lnSpc>
                        <a:spcBef>
                          <a:spcPts val="0"/>
                        </a:spcBef>
                        <a:spcAft>
                          <a:spcPts val="0"/>
                        </a:spcAft>
                      </a:pPr>
                      <a:r>
                        <a:rPr lang="en-US" sz="1200" b="1">
                          <a:effectLst/>
                          <a:latin typeface="+mn-lt"/>
                          <a:ea typeface="Calibri" charset="0"/>
                          <a:cs typeface="Times New Roman" charset="0"/>
                        </a:rPr>
                        <a:t>Prepaid Insurance</a:t>
                      </a:r>
                      <a:endParaRPr lang="en-US" sz="1100">
                        <a:effectLst/>
                        <a:latin typeface="+mn-lt"/>
                        <a:ea typeface="Calibri" charset="0"/>
                        <a:cs typeface="Times New Roman" charset="0"/>
                      </a:endParaRPr>
                    </a:p>
                  </a:txBody>
                  <a:tcPr marL="52308" marR="52308" marT="7265" marB="0" anchor="ctr">
                    <a:lnL w="381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C5E0B3"/>
                    </a:solidFill>
                  </a:tcPr>
                </a:tc>
                <a:tc hMerge="1">
                  <a:txBody>
                    <a:bodyPr/>
                    <a:lstStyle/>
                    <a:p>
                      <a:endParaRPr lang="en-US"/>
                    </a:p>
                  </a:txBody>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w="28575"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a:noFill/>
                    </a:lnL>
                    <a:lnR>
                      <a:noFill/>
                    </a:lnR>
                    <a:lnT>
                      <a:noFill/>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a:noFill/>
                    </a:lnL>
                    <a:lnR>
                      <a:noFill/>
                    </a:lnR>
                    <a:lnT>
                      <a:noFill/>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lnL>
                      <a:noFill/>
                    </a:lnL>
                    <a:lnR>
                      <a:noFill/>
                    </a:lnR>
                    <a:lnT>
                      <a:noFill/>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lnL>
                      <a:noFill/>
                    </a:lnL>
                    <a:lnR>
                      <a:noFill/>
                    </a:lnR>
                    <a:lnT>
                      <a:noFill/>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lnL>
                      <a:noFill/>
                    </a:lnL>
                    <a:lnR w="38100" cap="flat" cmpd="sng" algn="ctr">
                      <a:solidFill>
                        <a:srgbClr val="000000"/>
                      </a:solidFill>
                      <a:prstDash val="solid"/>
                      <a:round/>
                      <a:headEnd type="none" w="med" len="med"/>
                      <a:tailEnd type="none" w="med" len="med"/>
                    </a:lnR>
                    <a:lnT>
                      <a:noFill/>
                    </a:lnT>
                    <a:lnB>
                      <a:noFill/>
                    </a:lnB>
                    <a:solidFill>
                      <a:srgbClr val="FFFFFF"/>
                    </a:solidFill>
                  </a:tcPr>
                </a:tc>
                <a:tc gridSpan="2">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Insurance Expense</a:t>
                      </a:r>
                      <a:endParaRPr lang="en-US" sz="1100">
                        <a:effectLst/>
                        <a:latin typeface="+mn-lt"/>
                        <a:ea typeface="Calibri" charset="0"/>
                        <a:cs typeface="Times New Roman" charset="0"/>
                      </a:endParaRPr>
                    </a:p>
                  </a:txBody>
                  <a:tcPr marL="0" marR="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DEEAF6"/>
                    </a:solidFill>
                  </a:tcPr>
                </a:tc>
                <a:tc hMerge="1">
                  <a:txBody>
                    <a:bodyPr/>
                    <a:lstStyle/>
                    <a:p>
                      <a:endParaRPr lang="en-US"/>
                    </a:p>
                  </a:txBody>
                  <a:tcPr/>
                </a:tc>
              </a:tr>
              <a:tr h="216841">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[4] 1,200</a:t>
                      </a:r>
                      <a:endParaRPr lang="en-US" sz="1100">
                        <a:effectLst/>
                        <a:latin typeface="+mn-lt"/>
                        <a:ea typeface="Calibri" charset="0"/>
                        <a:cs typeface="Times New Roman" charset="0"/>
                      </a:endParaRPr>
                    </a:p>
                  </a:txBody>
                  <a:tcPr marL="52308" marR="52308" marT="7265"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C5E0B3"/>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500 [Adj.3]</a:t>
                      </a:r>
                      <a:endParaRPr lang="en-US" sz="1100">
                        <a:effectLst/>
                        <a:latin typeface="+mn-lt"/>
                        <a:ea typeface="Calibri" charset="0"/>
                        <a:cs typeface="Times New Roman" charset="0"/>
                      </a:endParaRPr>
                    </a:p>
                  </a:txBody>
                  <a:tcPr marL="0" marR="0"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C5E0B3"/>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a:noFill/>
                    </a:lnL>
                    <a:lnR>
                      <a:noFill/>
                    </a:lnR>
                    <a:lnT>
                      <a:noFill/>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a:noFill/>
                    </a:lnL>
                    <a:lnR>
                      <a:noFill/>
                    </a:lnR>
                    <a:lnT>
                      <a:noFill/>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lnL>
                      <a:noFill/>
                    </a:lnL>
                    <a:lnR>
                      <a:noFill/>
                    </a:lnR>
                    <a:lnT>
                      <a:noFill/>
                    </a:lnT>
                    <a:lnB>
                      <a:noFill/>
                    </a:lnB>
                    <a:solidFill>
                      <a:srgbClr val="FFFFFF"/>
                    </a:solidFill>
                  </a:tcPr>
                </a:tc>
                <a:tc gridSpan="2">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nchor="b">
                    <a:lnL>
                      <a:noFill/>
                    </a:lnL>
                    <a:lnR w="3810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en-US"/>
                    </a:p>
                  </a:txBody>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[Adj. 3] 500</a:t>
                      </a:r>
                      <a:endParaRPr lang="en-US" sz="1100">
                        <a:effectLst/>
                        <a:latin typeface="+mn-lt"/>
                        <a:ea typeface="Calibri" charset="0"/>
                        <a:cs typeface="Times New Roman" charset="0"/>
                      </a:endParaRPr>
                    </a:p>
                  </a:txBody>
                  <a:tcPr marL="0" marR="0" marT="0"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3EAED"/>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w="5715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3EAED"/>
                    </a:solidFill>
                  </a:tcPr>
                </a:tc>
              </a:tr>
              <a:tr h="340639">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Bal. </a:t>
                      </a:r>
                      <a:r>
                        <a:rPr lang="en-US" sz="1200" b="1" u="dbl">
                          <a:effectLst/>
                          <a:latin typeface="+mn-lt"/>
                          <a:ea typeface="Calibri" charset="0"/>
                          <a:cs typeface="Times New Roman" charset="0"/>
                        </a:rPr>
                        <a:t>700</a:t>
                      </a:r>
                      <a:endParaRPr lang="en-US" sz="1100">
                        <a:effectLst/>
                        <a:latin typeface="+mn-lt"/>
                        <a:ea typeface="Calibri" charset="0"/>
                        <a:cs typeface="Times New Roman" charset="0"/>
                      </a:endParaRPr>
                    </a:p>
                  </a:txBody>
                  <a:tcPr marL="0" marR="0" marT="0" marB="0">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C5E0B3"/>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lnL w="5715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C5E0B3"/>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a:noFill/>
                    </a:lnL>
                    <a:lnR>
                      <a:noFill/>
                    </a:lnR>
                    <a:lnT>
                      <a:noFill/>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a:noFill/>
                    </a:lnL>
                    <a:lnR>
                      <a:noFill/>
                    </a:lnR>
                    <a:lnT>
                      <a:noFill/>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lnL>
                      <a:noFill/>
                    </a:lnL>
                    <a:lnR>
                      <a:noFill/>
                    </a:lnR>
                    <a:lnT>
                      <a:noFill/>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nchor="b">
                    <a:lnL>
                      <a:noFill/>
                    </a:lnL>
                    <a:lnR>
                      <a:noFill/>
                    </a:lnR>
                    <a:lnT>
                      <a:noFill/>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nchor="b">
                    <a:lnL>
                      <a:noFill/>
                    </a:lnL>
                    <a:lnR w="38100" cap="flat" cmpd="sng" algn="ctr">
                      <a:solidFill>
                        <a:srgbClr val="000000"/>
                      </a:solidFill>
                      <a:prstDash val="solid"/>
                      <a:round/>
                      <a:headEnd type="none" w="med" len="med"/>
                      <a:tailEnd type="none" w="med" len="med"/>
                    </a:lnR>
                    <a:lnT>
                      <a:noFill/>
                    </a:lnT>
                    <a:lnB>
                      <a:noFill/>
                    </a:lnB>
                    <a:solidFill>
                      <a:srgbClr val="FFFFFF"/>
                    </a:solidFill>
                  </a:tcPr>
                </a:tc>
                <a:tc gridSpan="2">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Supplies Expense</a:t>
                      </a:r>
                      <a:endParaRPr lang="en-US" sz="1100">
                        <a:effectLst/>
                        <a:latin typeface="+mn-lt"/>
                        <a:ea typeface="Calibri" charset="0"/>
                        <a:cs typeface="Times New Roman" charset="0"/>
                      </a:endParaRPr>
                    </a:p>
                  </a:txBody>
                  <a:tcPr marL="52308" marR="52308" marT="7265" marB="0">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D3EAED"/>
                    </a:solidFill>
                  </a:tcPr>
                </a:tc>
                <a:tc hMerge="1">
                  <a:txBody>
                    <a:bodyPr/>
                    <a:lstStyle/>
                    <a:p>
                      <a:endParaRPr lang="en-US"/>
                    </a:p>
                  </a:txBody>
                  <a:tcPr/>
                </a:tc>
              </a:tr>
              <a:tr h="216841">
                <a:tc gridSpan="2">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Supplies</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C5E0B3"/>
                    </a:solidFill>
                  </a:tcPr>
                </a:tc>
                <a:tc hMerge="1">
                  <a:txBody>
                    <a:bodyPr/>
                    <a:lstStyle/>
                    <a:p>
                      <a:endParaRPr lang="en-US"/>
                    </a:p>
                  </a:txBody>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a:noFill/>
                    </a:lnL>
                    <a:lnR>
                      <a:noFill/>
                    </a:lnR>
                    <a:lnT>
                      <a:noFill/>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a:noFill/>
                    </a:lnL>
                    <a:lnR>
                      <a:noFill/>
                    </a:lnR>
                    <a:lnT>
                      <a:noFill/>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lnL>
                      <a:noFill/>
                    </a:lnL>
                    <a:lnR>
                      <a:noFill/>
                    </a:lnR>
                    <a:lnT>
                      <a:noFill/>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nchor="b">
                    <a:lnL>
                      <a:noFill/>
                    </a:lnL>
                    <a:lnR>
                      <a:noFill/>
                    </a:lnR>
                    <a:lnT>
                      <a:noFill/>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nchor="b">
                    <a:lnL>
                      <a:noFill/>
                    </a:lnL>
                    <a:lnR w="381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[Adj. 4] 725</a:t>
                      </a:r>
                      <a:endParaRPr lang="en-US" sz="1100">
                        <a:effectLst/>
                        <a:latin typeface="+mn-lt"/>
                        <a:ea typeface="Calibri" charset="0"/>
                        <a:cs typeface="Times New Roman" charset="0"/>
                      </a:endParaRPr>
                    </a:p>
                  </a:txBody>
                  <a:tcPr marL="0" marR="0" marT="0" marB="0">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3EAED"/>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3EAED"/>
                    </a:solidFill>
                  </a:tcPr>
                </a:tc>
              </a:tr>
              <a:tr h="216841">
                <a:tc>
                  <a:txBody>
                    <a:bodyPr/>
                    <a:lstStyle/>
                    <a:p>
                      <a:pPr marL="0" marR="0" algn="l">
                        <a:lnSpc>
                          <a:spcPct val="107000"/>
                        </a:lnSpc>
                        <a:spcBef>
                          <a:spcPts val="0"/>
                        </a:spcBef>
                        <a:spcAft>
                          <a:spcPts val="0"/>
                        </a:spcAft>
                      </a:pPr>
                      <a:r>
                        <a:rPr lang="en-US" sz="1200" b="1">
                          <a:effectLst/>
                          <a:latin typeface="+mn-lt"/>
                          <a:ea typeface="Calibri" charset="0"/>
                          <a:cs typeface="Times New Roman" charset="0"/>
                        </a:rPr>
                        <a:t>[2] 850</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C5E0B3"/>
                    </a:solidFill>
                  </a:tcPr>
                </a:tc>
                <a:tc>
                  <a:txBody>
                    <a:bodyPr/>
                    <a:lstStyle/>
                    <a:p>
                      <a:pPr marL="0" marR="0" algn="l">
                        <a:lnSpc>
                          <a:spcPct val="107000"/>
                        </a:lnSpc>
                        <a:spcBef>
                          <a:spcPts val="0"/>
                        </a:spcBef>
                        <a:spcAft>
                          <a:spcPts val="0"/>
                        </a:spcAft>
                      </a:pPr>
                      <a:r>
                        <a:rPr lang="en-US" sz="1200" b="1">
                          <a:effectLst/>
                          <a:latin typeface="+mn-lt"/>
                          <a:ea typeface="Calibri" charset="0"/>
                          <a:cs typeface="Times New Roman" charset="0"/>
                        </a:rPr>
                        <a:t>725 [Adj. 4]</a:t>
                      </a:r>
                      <a:endParaRPr lang="en-US" sz="1100">
                        <a:effectLst/>
                        <a:latin typeface="+mn-lt"/>
                        <a:ea typeface="Calibri" charset="0"/>
                        <a:cs typeface="Times New Roman" charset="0"/>
                      </a:endParaRPr>
                    </a:p>
                  </a:txBody>
                  <a:tcPr marL="0" marR="0"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C5E0B3"/>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a:noFill/>
                    </a:lnL>
                    <a:lnR>
                      <a:noFill/>
                    </a:lnR>
                    <a:lnT>
                      <a:noFill/>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a:noFill/>
                    </a:lnL>
                    <a:lnR>
                      <a:noFill/>
                    </a:lnR>
                    <a:lnT>
                      <a:noFill/>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lnL>
                      <a:noFill/>
                    </a:lnL>
                    <a:lnR>
                      <a:noFill/>
                    </a:lnR>
                    <a:lnT>
                      <a:noFill/>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lnL>
                      <a:noFill/>
                    </a:lnL>
                    <a:lnR>
                      <a:noFill/>
                    </a:lnR>
                    <a:lnT>
                      <a:noFill/>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a:noFill/>
                    </a:lnL>
                    <a:lnR>
                      <a:noFill/>
                    </a:lnR>
                    <a:lnT>
                      <a:noFill/>
                    </a:lnT>
                    <a:lnB>
                      <a:noFill/>
                    </a:lnB>
                    <a:solidFill>
                      <a:srgbClr val="FFFFFF"/>
                    </a:solidFill>
                  </a:tcPr>
                </a:tc>
                <a:tc>
                  <a:txBody>
                    <a:bodyPr/>
                    <a:lstStyle/>
                    <a:p>
                      <a:pPr marL="0" marR="0" algn="l">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nchor="b">
                    <a:lnL>
                      <a:noFill/>
                    </a:lnL>
                    <a:lnR>
                      <a:noFill/>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nchor="b">
                    <a:lnL>
                      <a:noFill/>
                    </a:lnL>
                    <a:lnR>
                      <a:noFill/>
                    </a:lnR>
                    <a:lnT w="28575" cap="flat" cmpd="sng" algn="ctr">
                      <a:solidFill>
                        <a:srgbClr val="000000"/>
                      </a:solidFill>
                      <a:prstDash val="solid"/>
                      <a:round/>
                      <a:headEnd type="none" w="med" len="med"/>
                      <a:tailEnd type="none" w="med" len="med"/>
                    </a:lnT>
                    <a:lnB>
                      <a:noFill/>
                    </a:lnB>
                    <a:solidFill>
                      <a:srgbClr val="FFFFFF"/>
                    </a:solidFill>
                  </a:tcPr>
                </a:tc>
              </a:tr>
              <a:tr h="216841">
                <a:tc>
                  <a:txBody>
                    <a:bodyPr/>
                    <a:lstStyle/>
                    <a:p>
                      <a:pPr marL="0" marR="0" algn="l">
                        <a:lnSpc>
                          <a:spcPct val="107000"/>
                        </a:lnSpc>
                        <a:spcBef>
                          <a:spcPts val="0"/>
                        </a:spcBef>
                        <a:spcAft>
                          <a:spcPts val="0"/>
                        </a:spcAft>
                      </a:pPr>
                      <a:r>
                        <a:rPr lang="en-US" sz="1200" b="1">
                          <a:effectLst/>
                          <a:latin typeface="+mn-lt"/>
                          <a:ea typeface="Calibri" charset="0"/>
                          <a:cs typeface="Times New Roman" charset="0"/>
                        </a:rPr>
                        <a:t>Bal. </a:t>
                      </a:r>
                      <a:r>
                        <a:rPr lang="en-US" sz="1200" b="1" u="dbl">
                          <a:effectLst/>
                          <a:latin typeface="+mn-lt"/>
                          <a:ea typeface="Calibri" charset="0"/>
                          <a:cs typeface="Times New Roman" charset="0"/>
                        </a:rPr>
                        <a:t>125</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C5E0B3"/>
                    </a:solidFill>
                  </a:tcPr>
                </a:tc>
                <a:tc>
                  <a:txBody>
                    <a:bodyPr/>
                    <a:lstStyle/>
                    <a:p>
                      <a:pPr marL="0" marR="0" algn="l">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w="5715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C5E0B3"/>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a:noFill/>
                    </a:lnL>
                    <a:lnR>
                      <a:noFill/>
                    </a:lnR>
                    <a:lnT>
                      <a:noFill/>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a:noFill/>
                    </a:lnL>
                    <a:lnR>
                      <a:noFill/>
                    </a:lnR>
                    <a:lnT>
                      <a:noFill/>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lnL>
                      <a:noFill/>
                    </a:lnL>
                    <a:lnR>
                      <a:noFill/>
                    </a:lnR>
                    <a:lnT>
                      <a:noFill/>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nchor="b">
                    <a:lnL>
                      <a:noFill/>
                    </a:lnL>
                    <a:lnR>
                      <a:noFill/>
                    </a:lnR>
                    <a:lnT>
                      <a:noFill/>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nchor="b">
                    <a:lnL>
                      <a:noFill/>
                    </a:lnL>
                    <a:lnR>
                      <a:noFill/>
                    </a:lnR>
                    <a:lnT>
                      <a:noFill/>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a:noFill/>
                    </a:lnL>
                    <a:lnR>
                      <a:noFill/>
                    </a:lnR>
                    <a:lnT>
                      <a:noFill/>
                    </a:lnT>
                    <a:lnB>
                      <a:noFill/>
                    </a:lnB>
                    <a:solidFill>
                      <a:srgbClr val="FFFFFF"/>
                    </a:solidFill>
                  </a:tcPr>
                </a:tc>
                <a:tc>
                  <a:txBody>
                    <a:bodyPr/>
                    <a:lstStyle/>
                    <a:p>
                      <a:pPr marL="0" marR="0" algn="ctr">
                        <a:lnSpc>
                          <a:spcPct val="107000"/>
                        </a:lnSpc>
                        <a:spcBef>
                          <a:spcPts val="0"/>
                        </a:spcBef>
                        <a:spcAft>
                          <a:spcPts val="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a:noFill/>
                    </a:lnL>
                    <a:lnR>
                      <a:noFill/>
                    </a:lnR>
                    <a:lnT>
                      <a:noFill/>
                    </a:lnT>
                    <a:lnB>
                      <a:noFill/>
                    </a:lnB>
                    <a:solidFill>
                      <a:srgbClr val="FFFFFF"/>
                    </a:solidFill>
                  </a:tcPr>
                </a:tc>
              </a:tr>
              <a:tr h="216841">
                <a:tc gridSpan="2">
                  <a:txBody>
                    <a:bodyPr/>
                    <a:lstStyle/>
                    <a:p>
                      <a:pPr marL="0" marR="0" algn="ctr">
                        <a:lnSpc>
                          <a:spcPct val="107000"/>
                        </a:lnSpc>
                        <a:spcBef>
                          <a:spcPts val="0"/>
                        </a:spcBef>
                        <a:spcAft>
                          <a:spcPts val="800"/>
                        </a:spcAft>
                      </a:pPr>
                      <a:r>
                        <a:rPr lang="en-US" sz="1200" b="1">
                          <a:effectLst/>
                          <a:latin typeface="+mn-lt"/>
                          <a:ea typeface="Calibri" charset="0"/>
                          <a:cs typeface="Times New Roman" charset="0"/>
                        </a:rPr>
                        <a:t>Land</a:t>
                      </a:r>
                      <a:endParaRPr lang="en-US" sz="1100">
                        <a:effectLst/>
                        <a:latin typeface="+mn-lt"/>
                        <a:ea typeface="Calibri" charset="0"/>
                        <a:cs typeface="Times New Roman" charset="0"/>
                      </a:endParaRPr>
                    </a:p>
                  </a:txBody>
                  <a:tcPr marL="0" marR="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C5E0B3"/>
                    </a:solidFill>
                  </a:tcPr>
                </a:tc>
                <a:tc hMerge="1">
                  <a:txBody>
                    <a:bodyPr/>
                    <a:lstStyle/>
                    <a:p>
                      <a:endParaRPr lang="en-US"/>
                    </a:p>
                  </a:txBody>
                  <a:tcPr/>
                </a:tc>
                <a:tc>
                  <a:txBody>
                    <a:bodyPr/>
                    <a:lstStyle/>
                    <a:p>
                      <a:pPr marL="0" marR="0" algn="ctr">
                        <a:lnSpc>
                          <a:spcPct val="107000"/>
                        </a:lnSpc>
                        <a:spcBef>
                          <a:spcPts val="0"/>
                        </a:spcBef>
                        <a:spcAft>
                          <a:spcPts val="80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lnSpc>
                          <a:spcPct val="107000"/>
                        </a:lnSpc>
                        <a:spcBef>
                          <a:spcPts val="0"/>
                        </a:spcBef>
                        <a:spcAft>
                          <a:spcPts val="80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a:noFill/>
                    </a:lnL>
                    <a:lnR>
                      <a:noFill/>
                    </a:lnR>
                    <a:lnT>
                      <a:noFill/>
                    </a:lnT>
                    <a:lnB>
                      <a:noFill/>
                    </a:lnB>
                    <a:solidFill>
                      <a:srgbClr val="FFFFFF"/>
                    </a:solidFill>
                  </a:tcPr>
                </a:tc>
                <a:tc>
                  <a:txBody>
                    <a:bodyPr/>
                    <a:lstStyle/>
                    <a:p>
                      <a:pPr marL="0" marR="0" algn="ctr">
                        <a:lnSpc>
                          <a:spcPct val="107000"/>
                        </a:lnSpc>
                        <a:spcBef>
                          <a:spcPts val="0"/>
                        </a:spcBef>
                        <a:spcAft>
                          <a:spcPts val="80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a:noFill/>
                    </a:lnL>
                    <a:lnR>
                      <a:noFill/>
                    </a:lnR>
                    <a:lnT>
                      <a:noFill/>
                    </a:lnT>
                    <a:lnB>
                      <a:noFill/>
                    </a:lnB>
                    <a:solidFill>
                      <a:srgbClr val="FFFFFF"/>
                    </a:solidFill>
                  </a:tcPr>
                </a:tc>
                <a:tc>
                  <a:txBody>
                    <a:bodyPr/>
                    <a:lstStyle/>
                    <a:p>
                      <a:pPr marL="0" marR="0" algn="ctr">
                        <a:lnSpc>
                          <a:spcPct val="107000"/>
                        </a:lnSpc>
                        <a:spcBef>
                          <a:spcPts val="0"/>
                        </a:spcBef>
                        <a:spcAft>
                          <a:spcPts val="80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nchor="b">
                    <a:lnL>
                      <a:noFill/>
                    </a:lnL>
                    <a:lnR>
                      <a:noFill/>
                    </a:lnR>
                    <a:lnT>
                      <a:noFill/>
                    </a:lnT>
                    <a:lnB>
                      <a:noFill/>
                    </a:lnB>
                    <a:solidFill>
                      <a:srgbClr val="FFFFFF"/>
                    </a:solidFill>
                  </a:tcPr>
                </a:tc>
                <a:tc>
                  <a:txBody>
                    <a:bodyPr/>
                    <a:lstStyle/>
                    <a:p>
                      <a:pPr marL="0" marR="0" algn="ctr">
                        <a:lnSpc>
                          <a:spcPct val="107000"/>
                        </a:lnSpc>
                        <a:spcBef>
                          <a:spcPts val="0"/>
                        </a:spcBef>
                        <a:spcAft>
                          <a:spcPts val="80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nchor="b">
                    <a:lnL>
                      <a:noFill/>
                    </a:lnL>
                    <a:lnR>
                      <a:noFill/>
                    </a:lnR>
                    <a:lnT>
                      <a:noFill/>
                    </a:lnT>
                    <a:lnB>
                      <a:noFill/>
                    </a:lnB>
                    <a:solidFill>
                      <a:srgbClr val="FFFFFF"/>
                    </a:solidFill>
                  </a:tcPr>
                </a:tc>
                <a:tc>
                  <a:txBody>
                    <a:bodyPr/>
                    <a:lstStyle/>
                    <a:p>
                      <a:pPr marL="0" marR="0" algn="ctr">
                        <a:lnSpc>
                          <a:spcPct val="107000"/>
                        </a:lnSpc>
                        <a:spcBef>
                          <a:spcPts val="0"/>
                        </a:spcBef>
                        <a:spcAft>
                          <a:spcPts val="80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nchor="b">
                    <a:lnL>
                      <a:noFill/>
                    </a:lnL>
                    <a:lnR>
                      <a:noFill/>
                    </a:lnR>
                    <a:lnT>
                      <a:noFill/>
                    </a:lnT>
                    <a:lnB>
                      <a:noFill/>
                    </a:lnB>
                    <a:solidFill>
                      <a:srgbClr val="FFFFFF"/>
                    </a:solidFill>
                  </a:tcPr>
                </a:tc>
                <a:tc>
                  <a:txBody>
                    <a:bodyPr/>
                    <a:lstStyle/>
                    <a:p>
                      <a:pPr marL="0" marR="0" algn="ctr">
                        <a:lnSpc>
                          <a:spcPct val="107000"/>
                        </a:lnSpc>
                        <a:spcBef>
                          <a:spcPts val="0"/>
                        </a:spcBef>
                        <a:spcAft>
                          <a:spcPts val="80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a:noFill/>
                    </a:lnL>
                    <a:lnR>
                      <a:noFill/>
                    </a:lnR>
                    <a:lnT>
                      <a:noFill/>
                    </a:lnT>
                    <a:lnB>
                      <a:noFill/>
                    </a:lnB>
                    <a:solidFill>
                      <a:srgbClr val="FFFFFF"/>
                    </a:solidFill>
                  </a:tcPr>
                </a:tc>
                <a:tc>
                  <a:txBody>
                    <a:bodyPr/>
                    <a:lstStyle/>
                    <a:p>
                      <a:pPr marL="0" marR="0" algn="ctr">
                        <a:lnSpc>
                          <a:spcPct val="107000"/>
                        </a:lnSpc>
                        <a:spcBef>
                          <a:spcPts val="0"/>
                        </a:spcBef>
                        <a:spcAft>
                          <a:spcPts val="80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a:noFill/>
                    </a:lnL>
                    <a:lnR>
                      <a:noFill/>
                    </a:lnR>
                    <a:lnT>
                      <a:noFill/>
                    </a:lnT>
                    <a:lnB>
                      <a:noFill/>
                    </a:lnB>
                    <a:solidFill>
                      <a:srgbClr val="FFFFFF"/>
                    </a:solidFill>
                  </a:tcPr>
                </a:tc>
              </a:tr>
              <a:tr h="216841">
                <a:tc>
                  <a:txBody>
                    <a:bodyPr/>
                    <a:lstStyle/>
                    <a:p>
                      <a:pPr marL="0" marR="0" algn="ctr">
                        <a:lnSpc>
                          <a:spcPct val="107000"/>
                        </a:lnSpc>
                        <a:spcBef>
                          <a:spcPts val="0"/>
                        </a:spcBef>
                        <a:spcAft>
                          <a:spcPts val="800"/>
                        </a:spcAft>
                      </a:pPr>
                      <a:r>
                        <a:rPr lang="en-US" sz="1200" b="1">
                          <a:effectLst/>
                          <a:latin typeface="+mn-lt"/>
                          <a:ea typeface="Calibri" charset="0"/>
                          <a:cs typeface="Times New Roman" charset="0"/>
                        </a:rPr>
                        <a:t>(5) 26,000</a:t>
                      </a:r>
                      <a:endParaRPr lang="en-US" sz="1100">
                        <a:effectLst/>
                        <a:latin typeface="+mn-lt"/>
                        <a:ea typeface="Calibri" charset="0"/>
                        <a:cs typeface="Times New Roman" charset="0"/>
                      </a:endParaRPr>
                    </a:p>
                  </a:txBody>
                  <a:tcPr marL="0" marR="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C5E0B3"/>
                    </a:solidFill>
                  </a:tcPr>
                </a:tc>
                <a:tc>
                  <a:txBody>
                    <a:bodyPr/>
                    <a:lstStyle/>
                    <a:p>
                      <a:pPr marL="0" marR="0" algn="ctr">
                        <a:lnSpc>
                          <a:spcPct val="107000"/>
                        </a:lnSpc>
                        <a:spcBef>
                          <a:spcPts val="0"/>
                        </a:spcBef>
                        <a:spcAft>
                          <a:spcPts val="80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C5E0B3"/>
                    </a:solidFill>
                  </a:tcPr>
                </a:tc>
                <a:tc>
                  <a:txBody>
                    <a:bodyPr/>
                    <a:lstStyle/>
                    <a:p>
                      <a:pPr marL="0" marR="0" algn="ctr">
                        <a:lnSpc>
                          <a:spcPct val="107000"/>
                        </a:lnSpc>
                        <a:spcBef>
                          <a:spcPts val="0"/>
                        </a:spcBef>
                        <a:spcAft>
                          <a:spcPts val="80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w="381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lnSpc>
                          <a:spcPct val="107000"/>
                        </a:lnSpc>
                        <a:spcBef>
                          <a:spcPts val="0"/>
                        </a:spcBef>
                        <a:spcAft>
                          <a:spcPts val="80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a:noFill/>
                    </a:lnL>
                    <a:lnR>
                      <a:noFill/>
                    </a:lnR>
                    <a:lnT>
                      <a:noFill/>
                    </a:lnT>
                    <a:lnB>
                      <a:noFill/>
                    </a:lnB>
                    <a:solidFill>
                      <a:srgbClr val="FFFFFF"/>
                    </a:solidFill>
                  </a:tcPr>
                </a:tc>
                <a:tc>
                  <a:txBody>
                    <a:bodyPr/>
                    <a:lstStyle/>
                    <a:p>
                      <a:pPr marL="0" marR="0" algn="ctr">
                        <a:lnSpc>
                          <a:spcPct val="107000"/>
                        </a:lnSpc>
                        <a:spcBef>
                          <a:spcPts val="0"/>
                        </a:spcBef>
                        <a:spcAft>
                          <a:spcPts val="80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a:noFill/>
                    </a:lnL>
                    <a:lnR>
                      <a:noFill/>
                    </a:lnR>
                    <a:lnT>
                      <a:noFill/>
                    </a:lnT>
                    <a:lnB>
                      <a:noFill/>
                    </a:lnB>
                    <a:solidFill>
                      <a:srgbClr val="FFFFFF"/>
                    </a:solidFill>
                  </a:tcPr>
                </a:tc>
                <a:tc>
                  <a:txBody>
                    <a:bodyPr/>
                    <a:lstStyle/>
                    <a:p>
                      <a:pPr marL="0" marR="0" algn="ctr">
                        <a:lnSpc>
                          <a:spcPct val="107000"/>
                        </a:lnSpc>
                        <a:spcBef>
                          <a:spcPts val="0"/>
                        </a:spcBef>
                        <a:spcAft>
                          <a:spcPts val="80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nchor="b">
                    <a:lnL>
                      <a:noFill/>
                    </a:lnL>
                    <a:lnR>
                      <a:noFill/>
                    </a:lnR>
                    <a:lnT>
                      <a:noFill/>
                    </a:lnT>
                    <a:lnB>
                      <a:noFill/>
                    </a:lnB>
                    <a:solidFill>
                      <a:srgbClr val="FFFFFF"/>
                    </a:solidFill>
                  </a:tcPr>
                </a:tc>
                <a:tc>
                  <a:txBody>
                    <a:bodyPr/>
                    <a:lstStyle/>
                    <a:p>
                      <a:pPr marL="0" marR="0" algn="ctr">
                        <a:lnSpc>
                          <a:spcPct val="107000"/>
                        </a:lnSpc>
                        <a:spcBef>
                          <a:spcPts val="0"/>
                        </a:spcBef>
                        <a:spcAft>
                          <a:spcPts val="80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nchor="b">
                    <a:lnL>
                      <a:noFill/>
                    </a:lnL>
                    <a:lnR>
                      <a:noFill/>
                    </a:lnR>
                    <a:lnT>
                      <a:noFill/>
                    </a:lnT>
                    <a:lnB>
                      <a:noFill/>
                    </a:lnB>
                    <a:solidFill>
                      <a:srgbClr val="FFFFFF"/>
                    </a:solidFill>
                  </a:tcPr>
                </a:tc>
                <a:tc>
                  <a:txBody>
                    <a:bodyPr/>
                    <a:lstStyle/>
                    <a:p>
                      <a:pPr marL="0" marR="0" algn="ctr">
                        <a:lnSpc>
                          <a:spcPct val="107000"/>
                        </a:lnSpc>
                        <a:spcBef>
                          <a:spcPts val="0"/>
                        </a:spcBef>
                        <a:spcAft>
                          <a:spcPts val="80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0" marR="0" marT="0" marB="0" anchor="b">
                    <a:lnL>
                      <a:noFill/>
                    </a:lnL>
                    <a:lnR>
                      <a:noFill/>
                    </a:lnR>
                    <a:lnT>
                      <a:noFill/>
                    </a:lnT>
                    <a:lnB>
                      <a:noFill/>
                    </a:lnB>
                    <a:solidFill>
                      <a:srgbClr val="FFFFFF"/>
                    </a:solidFill>
                  </a:tcPr>
                </a:tc>
                <a:tc>
                  <a:txBody>
                    <a:bodyPr/>
                    <a:lstStyle/>
                    <a:p>
                      <a:pPr marL="0" marR="0" algn="ctr">
                        <a:lnSpc>
                          <a:spcPct val="107000"/>
                        </a:lnSpc>
                        <a:spcBef>
                          <a:spcPts val="0"/>
                        </a:spcBef>
                        <a:spcAft>
                          <a:spcPts val="800"/>
                        </a:spcAft>
                      </a:pPr>
                      <a:r>
                        <a:rPr lang="en-US" sz="1200" b="1">
                          <a:effectLst/>
                          <a:latin typeface="+mn-lt"/>
                          <a:ea typeface="Calibri" charset="0"/>
                          <a:cs typeface="Times New Roman" charset="0"/>
                        </a:rPr>
                        <a:t> </a:t>
                      </a:r>
                      <a:endParaRPr lang="en-US" sz="1100">
                        <a:effectLst/>
                        <a:latin typeface="+mn-lt"/>
                        <a:ea typeface="Calibri" charset="0"/>
                        <a:cs typeface="Times New Roman" charset="0"/>
                      </a:endParaRPr>
                    </a:p>
                  </a:txBody>
                  <a:tcPr marL="52308" marR="52308" marT="7265" marB="0" anchor="b">
                    <a:lnL>
                      <a:noFill/>
                    </a:lnL>
                    <a:lnR>
                      <a:noFill/>
                    </a:lnR>
                    <a:lnT>
                      <a:noFill/>
                    </a:lnT>
                    <a:lnB>
                      <a:noFill/>
                    </a:lnB>
                    <a:solidFill>
                      <a:srgbClr val="FFFFFF"/>
                    </a:solidFill>
                  </a:tcPr>
                </a:tc>
                <a:tc>
                  <a:txBody>
                    <a:bodyPr/>
                    <a:lstStyle/>
                    <a:p>
                      <a:pPr marL="0" marR="0" algn="ctr">
                        <a:lnSpc>
                          <a:spcPct val="107000"/>
                        </a:lnSpc>
                        <a:spcBef>
                          <a:spcPts val="0"/>
                        </a:spcBef>
                        <a:spcAft>
                          <a:spcPts val="800"/>
                        </a:spcAft>
                      </a:pPr>
                      <a:r>
                        <a:rPr lang="en-US" sz="1200" b="1" dirty="0">
                          <a:effectLst/>
                          <a:latin typeface="+mn-lt"/>
                          <a:ea typeface="Calibri" charset="0"/>
                          <a:cs typeface="Times New Roman" charset="0"/>
                        </a:rPr>
                        <a:t> </a:t>
                      </a:r>
                      <a:endParaRPr lang="en-US" sz="1100" dirty="0">
                        <a:effectLst/>
                        <a:latin typeface="+mn-lt"/>
                        <a:ea typeface="Calibri" charset="0"/>
                        <a:cs typeface="Times New Roman" charset="0"/>
                      </a:endParaRPr>
                    </a:p>
                  </a:txBody>
                  <a:tcPr marL="52308" marR="52308" marT="7265" marB="0" anchor="b">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70340757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endParaRPr lang="en-US"/>
          </a:p>
        </p:txBody>
      </p:sp>
      <p:sp>
        <p:nvSpPr>
          <p:cNvPr id="17409" name="Rectangle 2"/>
          <p:cNvSpPr>
            <a:spLocks noGrp="1" noChangeArrowheads="1"/>
          </p:cNvSpPr>
          <p:nvPr>
            <p:ph type="title"/>
          </p:nvPr>
        </p:nvSpPr>
        <p:spPr/>
        <p:txBody>
          <a:bodyPr/>
          <a:lstStyle/>
          <a:p>
            <a:r>
              <a:rPr lang="en-US" dirty="0"/>
              <a:t>LO 3-3: Prepare a trial balance and explain how it is used to prepare financial statements.</a:t>
            </a:r>
            <a:br>
              <a:rPr lang="en-US" dirty="0"/>
            </a:br>
            <a:endParaRPr lang="en-US" dirty="0">
              <a:ea typeface="Tahoma" panose="020B0604030504040204" pitchFamily="34" charset="0"/>
              <a:cs typeface="Tahoma" panose="020B0604030504040204" pitchFamily="34" charset="0"/>
            </a:endParaRPr>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3-</a:t>
            </a:r>
            <a:fld id="{8E04DE85-5BF3-4C03-A70B-7F1A18BE4AC7}" type="slidenum">
              <a:rPr lang="en-US" smtClean="0">
                <a:solidFill>
                  <a:schemeClr val="bg1"/>
                </a:solidFill>
                <a:cs typeface="Arial" charset="0"/>
              </a:rPr>
              <a:pPr/>
              <a:t>27</a:t>
            </a:fld>
            <a:endParaRPr lang="en-US" dirty="0">
              <a:solidFill>
                <a:schemeClr val="bg1"/>
              </a:solidFill>
              <a:cs typeface="Arial" charset="0"/>
            </a:endParaRPr>
          </a:p>
        </p:txBody>
      </p:sp>
    </p:spTree>
    <p:extLst>
      <p:ext uri="{BB962C8B-B14F-4D97-AF65-F5344CB8AC3E}">
        <p14:creationId xmlns:p14="http://schemas.microsoft.com/office/powerpoint/2010/main" val="72755074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C9BE47-C828-4758-BFFD-35446BDE1323}"/>
              </a:ext>
            </a:extLst>
          </p:cNvPr>
          <p:cNvSpPr>
            <a:spLocks noGrp="1"/>
          </p:cNvSpPr>
          <p:nvPr>
            <p:ph type="title"/>
          </p:nvPr>
        </p:nvSpPr>
        <p:spPr/>
        <p:txBody>
          <a:bodyPr/>
          <a:lstStyle/>
          <a:p>
            <a:r>
              <a:rPr lang="en-US" sz="4000" dirty="0">
                <a:ea typeface="Tahoma" panose="020B0604030504040204" pitchFamily="34" charset="0"/>
                <a:cs typeface="Tahoma" panose="020B0604030504040204" pitchFamily="34" charset="0"/>
              </a:rPr>
              <a:t>Exhibit 3.4: Adjusted Trial Balance</a:t>
            </a:r>
          </a:p>
        </p:txBody>
      </p:sp>
      <p:sp>
        <p:nvSpPr>
          <p:cNvPr id="7" name="Text Placeholder 6"/>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3-</a:t>
            </a:r>
            <a:fld id="{8E04DE85-5BF3-4C03-A70B-7F1A18BE4AC7}" type="slidenum">
              <a:rPr lang="en-US" smtClean="0">
                <a:solidFill>
                  <a:schemeClr val="bg1"/>
                </a:solidFill>
                <a:cs typeface="Arial" charset="0"/>
              </a:rPr>
              <a:pPr/>
              <a:t>28</a:t>
            </a:fld>
            <a:endParaRPr lang="en-US" dirty="0">
              <a:solidFill>
                <a:schemeClr val="bg1"/>
              </a:solidFill>
              <a:cs typeface="Arial" charset="0"/>
            </a:endParaRPr>
          </a:p>
        </p:txBody>
      </p:sp>
      <p:graphicFrame>
        <p:nvGraphicFramePr>
          <p:cNvPr id="5" name="Table 4"/>
          <p:cNvGraphicFramePr>
            <a:graphicFrameLocks noGrp="1"/>
          </p:cNvGraphicFramePr>
          <p:nvPr>
            <p:extLst>
              <p:ext uri="{D42A27DB-BD31-4B8C-83A1-F6EECF244321}">
                <p14:modId xmlns:p14="http://schemas.microsoft.com/office/powerpoint/2010/main" val="681871023"/>
              </p:ext>
            </p:extLst>
          </p:nvPr>
        </p:nvGraphicFramePr>
        <p:xfrm>
          <a:off x="1638301" y="1137646"/>
          <a:ext cx="5867399" cy="5022494"/>
        </p:xfrm>
        <a:graphic>
          <a:graphicData uri="http://schemas.openxmlformats.org/drawingml/2006/table">
            <a:tbl>
              <a:tblPr firstRow="1" firstCol="1" bandRow="1"/>
              <a:tblGrid>
                <a:gridCol w="3022825"/>
                <a:gridCol w="1422287"/>
                <a:gridCol w="1422287"/>
              </a:tblGrid>
              <a:tr h="161925">
                <a:tc gridSpan="3">
                  <a:txBody>
                    <a:bodyPr/>
                    <a:lstStyle/>
                    <a:p>
                      <a:pPr marL="0" marR="0" algn="ctr">
                        <a:lnSpc>
                          <a:spcPct val="107000"/>
                        </a:lnSpc>
                        <a:spcBef>
                          <a:spcPts val="0"/>
                        </a:spcBef>
                        <a:spcAft>
                          <a:spcPts val="0"/>
                        </a:spcAft>
                      </a:pPr>
                      <a:r>
                        <a:rPr lang="en-US" sz="1400" b="1">
                          <a:effectLst/>
                          <a:latin typeface="+mn-lt"/>
                          <a:ea typeface="Times New Roman" charset="0"/>
                          <a:cs typeface="Times New Roman" charset="0"/>
                        </a:rPr>
                        <a:t>COLLINS BROKERAGE SERVICES INC.</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EEAF6"/>
                    </a:solidFill>
                  </a:tcPr>
                </a:tc>
                <a:tc hMerge="1">
                  <a:txBody>
                    <a:bodyPr/>
                    <a:lstStyle/>
                    <a:p>
                      <a:endParaRPr lang="en-US"/>
                    </a:p>
                  </a:txBody>
                  <a:tcPr/>
                </a:tc>
                <a:tc hMerge="1">
                  <a:txBody>
                    <a:bodyPr/>
                    <a:lstStyle/>
                    <a:p>
                      <a:endParaRPr lang="en-US"/>
                    </a:p>
                  </a:txBody>
                  <a:tcPr/>
                </a:tc>
              </a:tr>
              <a:tr h="161925">
                <a:tc gridSpan="3">
                  <a:txBody>
                    <a:bodyPr/>
                    <a:lstStyle/>
                    <a:p>
                      <a:pPr marL="0" marR="0" algn="ctr">
                        <a:lnSpc>
                          <a:spcPct val="107000"/>
                        </a:lnSpc>
                        <a:spcBef>
                          <a:spcPts val="0"/>
                        </a:spcBef>
                        <a:spcAft>
                          <a:spcPts val="0"/>
                        </a:spcAft>
                      </a:pPr>
                      <a:r>
                        <a:rPr lang="en-US" sz="1400" b="1">
                          <a:effectLst/>
                          <a:latin typeface="+mn-lt"/>
                          <a:ea typeface="Times New Roman" charset="0"/>
                          <a:cs typeface="Times New Roman" charset="0"/>
                        </a:rPr>
                        <a:t>Adjusted Trial Balance </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EEAF6"/>
                    </a:solidFill>
                  </a:tcPr>
                </a:tc>
                <a:tc hMerge="1">
                  <a:txBody>
                    <a:bodyPr/>
                    <a:lstStyle/>
                    <a:p>
                      <a:endParaRPr lang="en-US"/>
                    </a:p>
                  </a:txBody>
                  <a:tcPr/>
                </a:tc>
                <a:tc hMerge="1">
                  <a:txBody>
                    <a:bodyPr/>
                    <a:lstStyle/>
                    <a:p>
                      <a:endParaRPr lang="en-US"/>
                    </a:p>
                  </a:txBody>
                  <a:tcPr/>
                </a:tc>
              </a:tr>
              <a:tr h="161925">
                <a:tc gridSpan="3">
                  <a:txBody>
                    <a:bodyPr/>
                    <a:lstStyle/>
                    <a:p>
                      <a:pPr marL="0" marR="0" algn="ctr">
                        <a:lnSpc>
                          <a:spcPct val="107000"/>
                        </a:lnSpc>
                        <a:spcBef>
                          <a:spcPts val="0"/>
                        </a:spcBef>
                        <a:spcAft>
                          <a:spcPts val="0"/>
                        </a:spcAft>
                      </a:pPr>
                      <a:r>
                        <a:rPr lang="en-US" sz="1400" b="1">
                          <a:effectLst/>
                          <a:latin typeface="+mn-lt"/>
                          <a:ea typeface="Times New Roman" charset="0"/>
                          <a:cs typeface="Times New Roman" charset="0"/>
                        </a:rPr>
                        <a:t>December 31, Year 2</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EEAF6"/>
                    </a:solidFill>
                  </a:tcPr>
                </a:tc>
                <a:tc hMerge="1">
                  <a:txBody>
                    <a:bodyPr/>
                    <a:lstStyle/>
                    <a:p>
                      <a:endParaRPr lang="en-US"/>
                    </a:p>
                  </a:txBody>
                  <a:tcPr/>
                </a:tc>
                <a:tc hMerge="1">
                  <a:txBody>
                    <a:bodyPr/>
                    <a:lstStyle/>
                    <a:p>
                      <a:endParaRPr lang="en-US"/>
                    </a:p>
                  </a:txBody>
                  <a:tcPr/>
                </a:tc>
              </a:tr>
              <a:tr h="161925">
                <a:tc>
                  <a:txBody>
                    <a:bodyPr/>
                    <a:lstStyle/>
                    <a:p>
                      <a:pPr marL="0" marR="0" algn="ctr">
                        <a:lnSpc>
                          <a:spcPct val="107000"/>
                        </a:lnSpc>
                        <a:spcBef>
                          <a:spcPts val="0"/>
                        </a:spcBef>
                        <a:spcAft>
                          <a:spcPts val="0"/>
                        </a:spcAft>
                      </a:pPr>
                      <a:r>
                        <a:rPr lang="en-US" sz="1400" b="1">
                          <a:effectLst/>
                          <a:latin typeface="+mn-lt"/>
                          <a:ea typeface="Times New Roman" charset="0"/>
                          <a:cs typeface="Times New Roman" charset="0"/>
                        </a:rPr>
                        <a:t>Account Title</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07000"/>
                        </a:lnSpc>
                        <a:spcBef>
                          <a:spcPts val="0"/>
                        </a:spcBef>
                        <a:spcAft>
                          <a:spcPts val="0"/>
                        </a:spcAft>
                      </a:pPr>
                      <a:r>
                        <a:rPr lang="en-US" sz="1400" b="1">
                          <a:effectLst/>
                          <a:latin typeface="+mn-lt"/>
                          <a:ea typeface="Times New Roman" charset="0"/>
                          <a:cs typeface="Times New Roman" charset="0"/>
                        </a:rPr>
                        <a:t>Debit</a:t>
                      </a:r>
                      <a:endParaRPr lang="en-US" sz="1800">
                        <a:effectLst/>
                        <a:latin typeface="+mn-lt"/>
                        <a:ea typeface="Calibri" charset="0"/>
                        <a:cs typeface="Times New Roman"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07000"/>
                        </a:lnSpc>
                        <a:spcBef>
                          <a:spcPts val="0"/>
                        </a:spcBef>
                        <a:spcAft>
                          <a:spcPts val="0"/>
                        </a:spcAft>
                      </a:pPr>
                      <a:r>
                        <a:rPr lang="en-US" sz="1400" b="1">
                          <a:effectLst/>
                          <a:latin typeface="+mn-lt"/>
                          <a:ea typeface="Times New Roman" charset="0"/>
                          <a:cs typeface="Times New Roman" charset="0"/>
                        </a:rPr>
                        <a:t>Credit</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61925">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Cash</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       6,850 </a:t>
                      </a:r>
                      <a:endParaRPr lang="en-US" sz="1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Accounts Receivable</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2,360</a:t>
                      </a:r>
                      <a:endParaRPr lang="en-US" sz="1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Prepaid Insurance</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700</a:t>
                      </a:r>
                      <a:endParaRPr lang="en-US" sz="1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Supplies</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125</a:t>
                      </a:r>
                      <a:endParaRPr lang="en-US" sz="1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Land</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26,000 </a:t>
                      </a:r>
                      <a:endParaRPr lang="en-US" sz="1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71450">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Accounts Payable</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$1,900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71450">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Salaries Payable</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800 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Unearned Service Revenue</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300</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Common Stock</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29,000</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Retained Earnings</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1,000 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Dividends</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800</a:t>
                      </a:r>
                      <a:endParaRPr lang="en-US" sz="1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Service revenue</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17,260</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Salaries expense</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10,300</a:t>
                      </a:r>
                      <a:endParaRPr lang="en-US" sz="1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Insurance expense     </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500     </a:t>
                      </a:r>
                      <a:endParaRPr lang="en-US" sz="1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Supplies expense     </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725         </a:t>
                      </a:r>
                      <a:endParaRPr lang="en-US" sz="1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Other operating expense</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1,900</a:t>
                      </a:r>
                      <a:endParaRPr lang="en-US" sz="1800">
                        <a:effectLst/>
                        <a:latin typeface="+mn-lt"/>
                        <a:ea typeface="Calibri" charset="0"/>
                        <a:cs typeface="Times New Roman" charset="0"/>
                      </a:endParaRPr>
                    </a:p>
                  </a:txBody>
                  <a:tcPr marL="68580" marR="68580" marT="0"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a:endParaRPr lang="en-US" sz="1400">
                        <a:effectLst/>
                        <a:latin typeface="+mn-lt"/>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r>
              <a:tr h="161925">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Totals</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50,260</a:t>
                      </a:r>
                      <a:endParaRPr lang="en-US" sz="1800">
                        <a:effectLst/>
                        <a:latin typeface="+mn-lt"/>
                        <a:ea typeface="Calibri" charset="0"/>
                        <a:cs typeface="Times New Roman"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85725" cap="flat" cmpd="dbl"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50,260</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85725" cap="flat" cmpd="dbl" algn="ctr">
                      <a:solidFill>
                        <a:srgbClr val="000000"/>
                      </a:solidFill>
                      <a:prstDash val="solid"/>
                      <a:round/>
                      <a:headEnd type="none" w="med" len="med"/>
                      <a:tailEnd type="none" w="med" len="med"/>
                    </a:lnB>
                    <a:solidFill>
                      <a:srgbClr val="FFFFFF"/>
                    </a:solidFill>
                  </a:tcPr>
                </a:tc>
              </a:tr>
              <a:tr h="161925">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dbl" algn="ctr">
                      <a:solidFill>
                        <a:srgbClr val="000000"/>
                      </a:solidFill>
                      <a:prstDash val="solid"/>
                      <a:round/>
                      <a:headEnd type="none" w="med" len="med"/>
                      <a:tailEnd type="none" w="med" len="med"/>
                    </a:lnB>
                    <a:solidFill>
                      <a:srgbClr val="FFFFFF"/>
                    </a:solidFill>
                  </a:tcPr>
                </a:tc>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a:noFill/>
                    </a:lnR>
                    <a:lnT w="8572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400" b="1" dirty="0">
                          <a:effectLst/>
                          <a:latin typeface="+mn-lt"/>
                          <a:ea typeface="Times New Roman" charset="0"/>
                          <a:cs typeface="Times New Roman" charset="0"/>
                        </a:rPr>
                        <a:t> </a:t>
                      </a:r>
                      <a:endParaRPr lang="en-US" sz="1800" dirty="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w="8572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44246061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US" dirty="0">
                <a:ea typeface="Tahoma" panose="020B0604030504040204" pitchFamily="34" charset="0"/>
                <a:cs typeface="Tahoma" panose="020B0604030504040204" pitchFamily="34" charset="0"/>
              </a:rPr>
              <a:t>Debit/Credit Terminology</a:t>
            </a:r>
          </a:p>
        </p:txBody>
      </p:sp>
      <p:sp>
        <p:nvSpPr>
          <p:cNvPr id="3" name="Content Placeholder 2"/>
          <p:cNvSpPr>
            <a:spLocks noGrp="1"/>
          </p:cNvSpPr>
          <p:nvPr>
            <p:ph idx="1"/>
          </p:nvPr>
        </p:nvSpPr>
        <p:spPr/>
        <p:txBody>
          <a:bodyPr/>
          <a:lstStyle/>
          <a:p>
            <a:r>
              <a:rPr lang="en-US" dirty="0"/>
              <a:t>In every transaction, the total dollar value of all debits equals the total dollar value of all credits</a:t>
            </a:r>
            <a:r>
              <a:rPr lang="en-US" dirty="0" smtClean="0"/>
              <a:t>.</a:t>
            </a:r>
            <a:endParaRPr lang="en-US" dirty="0"/>
          </a:p>
        </p:txBody>
      </p:sp>
      <p:sp>
        <p:nvSpPr>
          <p:cNvPr id="4" name="Text Placeholder 3"/>
          <p:cNvSpPr>
            <a:spLocks noGrp="1"/>
          </p:cNvSpPr>
          <p:nvPr>
            <p:ph type="body" sz="quarter" idx="10"/>
          </p:nvPr>
        </p:nvSpPr>
        <p:spPr/>
        <p:txBody>
          <a:bodyPr/>
          <a:lstStyle/>
          <a:p>
            <a:endParaRPr lang="en-US"/>
          </a:p>
        </p:txBody>
      </p:sp>
      <p:sp>
        <p:nvSpPr>
          <p:cNvPr id="5" name="Text Placeholder 4"/>
          <p:cNvSpPr>
            <a:spLocks noGrp="1"/>
          </p:cNvSpPr>
          <p:nvPr>
            <p:ph type="body" sz="quarter" idx="12"/>
          </p:nvPr>
        </p:nvSpPr>
        <p:spPr/>
        <p:txBody>
          <a:bodyPr/>
          <a:lstStyle/>
          <a:p>
            <a:endParaRPr lang="en-US"/>
          </a:p>
        </p:txBody>
      </p:sp>
      <p:sp>
        <p:nvSpPr>
          <p:cNvPr id="19458" name="Slide Number Placeholder 2"/>
          <p:cNvSpPr>
            <a:spLocks noGrp="1"/>
          </p:cNvSpPr>
          <p:nvPr>
            <p:ph type="sldNum" sz="quarter" idx="11"/>
          </p:nvPr>
        </p:nvSpPr>
        <p:spPr>
          <a:noFill/>
        </p:spPr>
        <p:txBody>
          <a:bodyPr/>
          <a:lstStyle/>
          <a:p>
            <a:r>
              <a:rPr lang="en-US" dirty="0">
                <a:solidFill>
                  <a:schemeClr val="bg1"/>
                </a:solidFill>
                <a:cs typeface="Arial" charset="0"/>
              </a:rPr>
              <a:t>3-2</a:t>
            </a:r>
          </a:p>
        </p:txBody>
      </p:sp>
      <p:graphicFrame>
        <p:nvGraphicFramePr>
          <p:cNvPr id="2" name="Table 1">
            <a:extLst>
              <a:ext uri="{FF2B5EF4-FFF2-40B4-BE49-F238E27FC236}">
                <a16:creationId xmlns="" xmlns:a16="http://schemas.microsoft.com/office/drawing/2014/main" id="{5CD1649C-652D-4B78-886C-AD34045B9B23}"/>
              </a:ext>
            </a:extLst>
          </p:cNvPr>
          <p:cNvGraphicFramePr>
            <a:graphicFrameLocks noGrp="1"/>
          </p:cNvGraphicFramePr>
          <p:nvPr>
            <p:extLst>
              <p:ext uri="{D42A27DB-BD31-4B8C-83A1-F6EECF244321}">
                <p14:modId xmlns:p14="http://schemas.microsoft.com/office/powerpoint/2010/main" val="1708422913"/>
              </p:ext>
            </p:extLst>
          </p:nvPr>
        </p:nvGraphicFramePr>
        <p:xfrm>
          <a:off x="791875" y="3018279"/>
          <a:ext cx="7513925" cy="1858975"/>
        </p:xfrm>
        <a:graphic>
          <a:graphicData uri="http://schemas.openxmlformats.org/drawingml/2006/table">
            <a:tbl>
              <a:tblPr firstRow="1" firstCol="1" bandRow="1">
                <a:tableStyleId>{5C22544A-7EE6-4342-B048-85BDC9FD1C3A}</a:tableStyleId>
              </a:tblPr>
              <a:tblGrid>
                <a:gridCol w="1295400">
                  <a:extLst>
                    <a:ext uri="{9D8B030D-6E8A-4147-A177-3AD203B41FA5}">
                      <a16:colId xmlns="" xmlns:a16="http://schemas.microsoft.com/office/drawing/2014/main" val="4038268786"/>
                    </a:ext>
                  </a:extLst>
                </a:gridCol>
                <a:gridCol w="1143000">
                  <a:extLst>
                    <a:ext uri="{9D8B030D-6E8A-4147-A177-3AD203B41FA5}">
                      <a16:colId xmlns="" xmlns:a16="http://schemas.microsoft.com/office/drawing/2014/main" val="2246321599"/>
                    </a:ext>
                  </a:extLst>
                </a:gridCol>
                <a:gridCol w="238760">
                  <a:extLst>
                    <a:ext uri="{9D8B030D-6E8A-4147-A177-3AD203B41FA5}">
                      <a16:colId xmlns="" xmlns:a16="http://schemas.microsoft.com/office/drawing/2014/main" val="695920123"/>
                    </a:ext>
                  </a:extLst>
                </a:gridCol>
                <a:gridCol w="1112026">
                  <a:extLst>
                    <a:ext uri="{9D8B030D-6E8A-4147-A177-3AD203B41FA5}">
                      <a16:colId xmlns="" xmlns:a16="http://schemas.microsoft.com/office/drawing/2014/main" val="118549055"/>
                    </a:ext>
                  </a:extLst>
                </a:gridCol>
                <a:gridCol w="945594">
                  <a:extLst>
                    <a:ext uri="{9D8B030D-6E8A-4147-A177-3AD203B41FA5}">
                      <a16:colId xmlns="" xmlns:a16="http://schemas.microsoft.com/office/drawing/2014/main" val="1988682243"/>
                    </a:ext>
                  </a:extLst>
                </a:gridCol>
                <a:gridCol w="370620">
                  <a:extLst>
                    <a:ext uri="{9D8B030D-6E8A-4147-A177-3AD203B41FA5}">
                      <a16:colId xmlns="" xmlns:a16="http://schemas.microsoft.com/office/drawing/2014/main" val="2501135130"/>
                    </a:ext>
                  </a:extLst>
                </a:gridCol>
                <a:gridCol w="1011748">
                  <a:extLst>
                    <a:ext uri="{9D8B030D-6E8A-4147-A177-3AD203B41FA5}">
                      <a16:colId xmlns="" xmlns:a16="http://schemas.microsoft.com/office/drawing/2014/main" val="322333968"/>
                    </a:ext>
                  </a:extLst>
                </a:gridCol>
                <a:gridCol w="1148461">
                  <a:extLst>
                    <a:ext uri="{9D8B030D-6E8A-4147-A177-3AD203B41FA5}">
                      <a16:colId xmlns="" xmlns:a16="http://schemas.microsoft.com/office/drawing/2014/main" val="3201792686"/>
                    </a:ext>
                  </a:extLst>
                </a:gridCol>
                <a:gridCol w="248316">
                  <a:extLst>
                    <a:ext uri="{9D8B030D-6E8A-4147-A177-3AD203B41FA5}">
                      <a16:colId xmlns="" xmlns:a16="http://schemas.microsoft.com/office/drawing/2014/main" val="1493837017"/>
                    </a:ext>
                  </a:extLst>
                </a:gridCol>
              </a:tblGrid>
              <a:tr h="0">
                <a:tc rowSpan="2" gridSpan="2">
                  <a:txBody>
                    <a:bodyPr/>
                    <a:lstStyle/>
                    <a:p>
                      <a:pPr marL="0" marR="0" algn="ctr">
                        <a:lnSpc>
                          <a:spcPct val="107000"/>
                        </a:lnSpc>
                        <a:spcBef>
                          <a:spcPts val="0"/>
                        </a:spcBef>
                        <a:spcAft>
                          <a:spcPts val="0"/>
                        </a:spcAft>
                      </a:pPr>
                      <a:r>
                        <a:rPr lang="en-US" sz="1600" dirty="0">
                          <a:solidFill>
                            <a:schemeClr val="tx1"/>
                          </a:solidFill>
                          <a:effectLst/>
                          <a:latin typeface="+mn-lt"/>
                          <a:ea typeface="Tahoma" panose="020B0604030504040204" pitchFamily="34" charset="0"/>
                          <a:cs typeface="Tahoma" panose="020B0604030504040204" pitchFamily="34" charset="0"/>
                        </a:rPr>
                        <a:t>Assets</a:t>
                      </a:r>
                    </a:p>
                    <a:p>
                      <a:pPr marL="0" marR="0" algn="ctr">
                        <a:lnSpc>
                          <a:spcPct val="107000"/>
                        </a:lnSpc>
                        <a:spcBef>
                          <a:spcPts val="0"/>
                        </a:spcBef>
                        <a:spcAft>
                          <a:spcPts val="0"/>
                        </a:spcAft>
                      </a:pPr>
                      <a:r>
                        <a:rPr lang="en-US" sz="16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rowSpan="2" hMerge="1">
                  <a:txBody>
                    <a:bodyPr/>
                    <a:lstStyle/>
                    <a:p>
                      <a:endParaRPr lang="en-US"/>
                    </a:p>
                  </a:txBody>
                  <a:tcPr/>
                </a:tc>
                <a:tc rowSpan="2">
                  <a:txBody>
                    <a:bodyPr/>
                    <a:lstStyle/>
                    <a:p>
                      <a:pPr marL="0" marR="0" algn="ctr">
                        <a:lnSpc>
                          <a:spcPct val="107000"/>
                        </a:lnSpc>
                        <a:spcBef>
                          <a:spcPts val="0"/>
                        </a:spcBef>
                        <a:spcAft>
                          <a:spcPts val="0"/>
                        </a:spcAft>
                      </a:pPr>
                      <a:r>
                        <a:rPr lang="en-US" sz="16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0" marR="0" algn="ctr">
                        <a:lnSpc>
                          <a:spcPct val="107000"/>
                        </a:lnSpc>
                        <a:spcBef>
                          <a:spcPts val="0"/>
                        </a:spcBef>
                        <a:spcAft>
                          <a:spcPts val="0"/>
                        </a:spcAft>
                      </a:pPr>
                      <a:r>
                        <a:rPr lang="en-US" sz="1800" dirty="0">
                          <a:solidFill>
                            <a:schemeClr val="tx1"/>
                          </a:solidFill>
                          <a:effectLst/>
                          <a:latin typeface="+mn-lt"/>
                          <a:ea typeface="Tahoma" panose="020B0604030504040204" pitchFamily="34" charset="0"/>
                          <a:cs typeface="Tahoma" panose="020B0604030504040204" pitchFamily="34" charset="0"/>
                        </a:rPr>
                        <a:t>Claims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a:txBody>
                    <a:bodyPr/>
                    <a:lstStyle/>
                    <a:p>
                      <a:pPr marL="0" marR="0">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1771849589"/>
                  </a:ext>
                </a:extLst>
              </a:tr>
              <a:tr h="200533">
                <a:tc gridSpan="2"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vMerge="1">
                  <a:txBody>
                    <a:bodyPr/>
                    <a:lstStyle/>
                    <a:p>
                      <a:endParaRPr lang="en-US"/>
                    </a:p>
                  </a:txBody>
                  <a:tcPr>
                    <a:lnL w="12700" cap="flat" cmpd="sng" algn="ctr">
                      <a:solidFill>
                        <a:schemeClr val="tx1"/>
                      </a:solidFill>
                      <a:prstDash val="solid"/>
                      <a:round/>
                      <a:headEnd type="none" w="med" len="med"/>
                      <a:tailEnd type="none" w="med" len="med"/>
                    </a:lnL>
                  </a:tcPr>
                </a:tc>
                <a:tc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a:lnSpc>
                          <a:spcPct val="107000"/>
                        </a:lnSpc>
                        <a:spcBef>
                          <a:spcPts val="0"/>
                        </a:spcBef>
                        <a:spcAft>
                          <a:spcPts val="0"/>
                        </a:spcAft>
                      </a:pPr>
                      <a:r>
                        <a:rPr lang="en-US" sz="1600" b="1" dirty="0">
                          <a:solidFill>
                            <a:schemeClr val="tx1"/>
                          </a:solidFill>
                          <a:effectLst/>
                          <a:latin typeface="+mn-lt"/>
                          <a:ea typeface="Tahoma" panose="020B0604030504040204" pitchFamily="34" charset="0"/>
                          <a:cs typeface="Tahoma" panose="020B0604030504040204" pitchFamily="34" charset="0"/>
                        </a:rPr>
                        <a:t> Liabilities </a:t>
                      </a:r>
                    </a:p>
                    <a:p>
                      <a:pPr marL="0" marR="0" algn="ctr">
                        <a:lnSpc>
                          <a:spcPct val="107000"/>
                        </a:lnSpc>
                        <a:spcBef>
                          <a:spcPts val="0"/>
                        </a:spcBef>
                        <a:spcAft>
                          <a:spcPts val="0"/>
                        </a:spcAft>
                      </a:pPr>
                      <a:endParaRPr lang="en-US" sz="1600" b="1"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a:lnSpc>
                          <a:spcPct val="107000"/>
                        </a:lnSpc>
                        <a:spcBef>
                          <a:spcPts val="0"/>
                        </a:spcBef>
                        <a:spcAft>
                          <a:spcPts val="0"/>
                        </a:spcAft>
                      </a:pPr>
                      <a:r>
                        <a:rPr lang="en-US" sz="1600" b="1" dirty="0">
                          <a:solidFill>
                            <a:schemeClr val="tx1"/>
                          </a:solidFill>
                          <a:effectLst/>
                          <a:latin typeface="+mn-lt"/>
                          <a:ea typeface="Tahoma" panose="020B0604030504040204" pitchFamily="34" charset="0"/>
                          <a:cs typeface="Tahoma" panose="020B0604030504040204" pitchFamily="34" charset="0"/>
                        </a:rPr>
                        <a:t>Equity </a:t>
                      </a:r>
                    </a:p>
                    <a:p>
                      <a:pPr marL="0" marR="0" algn="ctr">
                        <a:lnSpc>
                          <a:spcPct val="107000"/>
                        </a:lnSpc>
                        <a:spcBef>
                          <a:spcPts val="0"/>
                        </a:spcBef>
                        <a:spcAft>
                          <a:spcPts val="0"/>
                        </a:spcAft>
                      </a:pPr>
                      <a:endParaRPr lang="en-US" sz="1600" b="1"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6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3332919631"/>
                  </a:ext>
                </a:extLst>
              </a:tr>
              <a:tr h="181991">
                <a:tc>
                  <a:txBody>
                    <a:bodyPr/>
                    <a:lstStyle/>
                    <a:p>
                      <a:pPr marL="0" marR="0" algn="ctr">
                        <a:lnSpc>
                          <a:spcPct val="107000"/>
                        </a:lnSpc>
                        <a:spcBef>
                          <a:spcPts val="0"/>
                        </a:spcBef>
                        <a:spcAft>
                          <a:spcPts val="0"/>
                        </a:spcAft>
                      </a:pPr>
                      <a:r>
                        <a:rPr lang="en-US" sz="1600" b="1" dirty="0">
                          <a:solidFill>
                            <a:schemeClr val="tx1"/>
                          </a:solidFill>
                          <a:effectLst/>
                          <a:latin typeface="+mn-lt"/>
                          <a:ea typeface="Tahoma" panose="020B0604030504040204" pitchFamily="34" charset="0"/>
                          <a:cs typeface="Tahoma" panose="020B0604030504040204" pitchFamily="34" charset="0"/>
                        </a:rPr>
                        <a:t> 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6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600" b="1"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b="1" dirty="0">
                          <a:solidFill>
                            <a:schemeClr val="tx1"/>
                          </a:solidFill>
                          <a:effectLst/>
                          <a:latin typeface="+mn-lt"/>
                          <a:ea typeface="Tahoma" panose="020B0604030504040204" pitchFamily="34" charset="0"/>
                          <a:cs typeface="Tahoma" panose="020B0604030504040204" pitchFamily="34" charset="0"/>
                        </a:rPr>
                        <a:t> 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6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600" b="1"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b="1" dirty="0">
                          <a:solidFill>
                            <a:schemeClr val="tx1"/>
                          </a:solidFill>
                          <a:effectLst/>
                          <a:latin typeface="+mn-lt"/>
                          <a:ea typeface="Tahoma" panose="020B0604030504040204" pitchFamily="34" charset="0"/>
                          <a:cs typeface="Tahoma" panose="020B0604030504040204" pitchFamily="34" charset="0"/>
                        </a:rPr>
                        <a:t>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6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600" b="1"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1642231011"/>
                  </a:ext>
                </a:extLst>
              </a:tr>
              <a:tr h="116078">
                <a:tc>
                  <a:txBody>
                    <a:bodyPr/>
                    <a:lstStyle/>
                    <a:p>
                      <a:pPr marL="0" marR="0" algn="ctr">
                        <a:lnSpc>
                          <a:spcPct val="107000"/>
                        </a:lnSpc>
                        <a:spcBef>
                          <a:spcPts val="0"/>
                        </a:spcBef>
                        <a:spcAft>
                          <a:spcPts val="0"/>
                        </a:spcAft>
                      </a:pPr>
                      <a:r>
                        <a:rPr lang="en-US" sz="1600" b="0" dirty="0">
                          <a:solidFill>
                            <a:schemeClr val="tx1"/>
                          </a:solidFill>
                          <a:effectLst/>
                          <a:latin typeface="+mn-lt"/>
                          <a:ea typeface="Tahoma" panose="020B0604030504040204" pitchFamily="34" charset="0"/>
                          <a:cs typeface="Tahoma" panose="020B0604030504040204" pitchFamily="34" charset="0"/>
                        </a:rPr>
                        <a:t>Increase</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Tahoma" panose="020B0604030504040204" pitchFamily="34" charset="0"/>
                          <a:cs typeface="Tahoma" panose="020B0604030504040204" pitchFamily="34" charset="0"/>
                        </a:rPr>
                        <a:t>Decrease</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Tahoma" panose="020B0604030504040204" pitchFamily="34" charset="0"/>
                          <a:cs typeface="Tahoma" panose="020B0604030504040204" pitchFamily="34" charset="0"/>
                        </a:rPr>
                        <a:t>Decrease</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Tahoma" panose="020B0604030504040204" pitchFamily="34" charset="0"/>
                          <a:cs typeface="Tahoma" panose="020B0604030504040204" pitchFamily="34" charset="0"/>
                        </a:rPr>
                        <a:t>Increase</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dirty="0">
                          <a:solidFill>
                            <a:schemeClr val="tx1"/>
                          </a:solidFill>
                          <a:effectLst/>
                          <a:latin typeface="+mn-lt"/>
                          <a:ea typeface="Tahoma" panose="020B0604030504040204" pitchFamily="34" charset="0"/>
                          <a:cs typeface="Tahoma" panose="020B0604030504040204" pitchFamily="34" charset="0"/>
                        </a:rPr>
                        <a:t>Decrease</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Tahoma" panose="020B0604030504040204" pitchFamily="34" charset="0"/>
                          <a:cs typeface="Tahoma" panose="020B0604030504040204" pitchFamily="34" charset="0"/>
                        </a:rPr>
                        <a:t>Increase</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6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3597092188"/>
                  </a:ext>
                </a:extLst>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C9BE47-C828-4758-BFFD-35446BDE1323}"/>
              </a:ext>
            </a:extLst>
          </p:cNvPr>
          <p:cNvSpPr>
            <a:spLocks noGrp="1"/>
          </p:cNvSpPr>
          <p:nvPr>
            <p:ph type="title"/>
          </p:nvPr>
        </p:nvSpPr>
        <p:spPr/>
        <p:txBody>
          <a:bodyPr/>
          <a:lstStyle/>
          <a:p>
            <a:r>
              <a:rPr lang="en-US" dirty="0">
                <a:ea typeface="Tahoma" panose="020B0604030504040204" pitchFamily="34" charset="0"/>
                <a:cs typeface="Tahoma" panose="020B0604030504040204" pitchFamily="34" charset="0"/>
              </a:rPr>
              <a:t>Exhibit 3.5: Income Statement</a:t>
            </a:r>
          </a:p>
        </p:txBody>
      </p:sp>
      <p:sp>
        <p:nvSpPr>
          <p:cNvPr id="7" name="Text Placeholder 6"/>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3-</a:t>
            </a:r>
            <a:fld id="{8E04DE85-5BF3-4C03-A70B-7F1A18BE4AC7}" type="slidenum">
              <a:rPr lang="en-US" smtClean="0">
                <a:solidFill>
                  <a:schemeClr val="bg1"/>
                </a:solidFill>
                <a:cs typeface="Arial" charset="0"/>
              </a:rPr>
              <a:pPr/>
              <a:t>29</a:t>
            </a:fld>
            <a:endParaRPr lang="en-US" dirty="0">
              <a:solidFill>
                <a:schemeClr val="bg1"/>
              </a:solidFill>
              <a:cs typeface="Arial"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28855422"/>
              </p:ext>
            </p:extLst>
          </p:nvPr>
        </p:nvGraphicFramePr>
        <p:xfrm>
          <a:off x="1419224" y="1785458"/>
          <a:ext cx="6305551" cy="3228746"/>
        </p:xfrm>
        <a:graphic>
          <a:graphicData uri="http://schemas.openxmlformats.org/drawingml/2006/table">
            <a:tbl>
              <a:tblPr firstRow="1" firstCol="1" bandRow="1"/>
              <a:tblGrid>
                <a:gridCol w="3359104"/>
                <a:gridCol w="1452976"/>
                <a:gridCol w="1493471"/>
              </a:tblGrid>
              <a:tr h="171450">
                <a:tc gridSpan="3">
                  <a:txBody>
                    <a:bodyPr/>
                    <a:lstStyle/>
                    <a:p>
                      <a:pPr marL="0" marR="0" algn="ctr">
                        <a:lnSpc>
                          <a:spcPct val="107000"/>
                        </a:lnSpc>
                        <a:spcBef>
                          <a:spcPts val="0"/>
                        </a:spcBef>
                        <a:spcAft>
                          <a:spcPts val="0"/>
                        </a:spcAft>
                      </a:pPr>
                      <a:r>
                        <a:rPr lang="en-US" sz="1800" b="1" dirty="0">
                          <a:effectLst/>
                          <a:latin typeface="+mn-lt"/>
                          <a:ea typeface="Times New Roman" charset="0"/>
                          <a:cs typeface="Times New Roman" charset="0"/>
                        </a:rPr>
                        <a:t>COLLINS BROKERAGE SERVICES, INC.</a:t>
                      </a:r>
                      <a:endParaRPr lang="en-US" sz="2400" dirty="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EEAF6"/>
                    </a:solidFill>
                  </a:tcPr>
                </a:tc>
                <a:tc hMerge="1">
                  <a:txBody>
                    <a:bodyPr/>
                    <a:lstStyle/>
                    <a:p>
                      <a:endParaRPr lang="en-US"/>
                    </a:p>
                  </a:txBody>
                  <a:tcPr/>
                </a:tc>
                <a:tc hMerge="1">
                  <a:txBody>
                    <a:bodyPr/>
                    <a:lstStyle/>
                    <a:p>
                      <a:endParaRPr lang="en-US"/>
                    </a:p>
                  </a:txBody>
                  <a:tcPr/>
                </a:tc>
              </a:tr>
              <a:tr h="161925">
                <a:tc gridSpan="3">
                  <a:txBody>
                    <a:bodyPr/>
                    <a:lstStyle/>
                    <a:p>
                      <a:pPr marL="0" marR="0" algn="ctr">
                        <a:lnSpc>
                          <a:spcPct val="107000"/>
                        </a:lnSpc>
                        <a:spcBef>
                          <a:spcPts val="0"/>
                        </a:spcBef>
                        <a:spcAft>
                          <a:spcPts val="0"/>
                        </a:spcAft>
                      </a:pPr>
                      <a:r>
                        <a:rPr lang="en-US" sz="1800" b="1">
                          <a:effectLst/>
                          <a:latin typeface="+mn-lt"/>
                          <a:ea typeface="Times New Roman" charset="0"/>
                          <a:cs typeface="Times New Roman" charset="0"/>
                        </a:rPr>
                        <a:t>Income Statement </a:t>
                      </a:r>
                      <a:endParaRPr lang="en-US" sz="24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EEAF6"/>
                    </a:solidFill>
                  </a:tcPr>
                </a:tc>
                <a:tc hMerge="1">
                  <a:txBody>
                    <a:bodyPr/>
                    <a:lstStyle/>
                    <a:p>
                      <a:endParaRPr lang="en-US"/>
                    </a:p>
                  </a:txBody>
                  <a:tcPr/>
                </a:tc>
                <a:tc hMerge="1">
                  <a:txBody>
                    <a:bodyPr/>
                    <a:lstStyle/>
                    <a:p>
                      <a:endParaRPr lang="en-US"/>
                    </a:p>
                  </a:txBody>
                  <a:tcPr/>
                </a:tc>
              </a:tr>
              <a:tr h="161925">
                <a:tc gridSpan="3">
                  <a:txBody>
                    <a:bodyPr/>
                    <a:lstStyle/>
                    <a:p>
                      <a:pPr marL="0" marR="0" algn="ctr">
                        <a:lnSpc>
                          <a:spcPct val="107000"/>
                        </a:lnSpc>
                        <a:spcBef>
                          <a:spcPts val="0"/>
                        </a:spcBef>
                        <a:spcAft>
                          <a:spcPts val="0"/>
                        </a:spcAft>
                      </a:pPr>
                      <a:r>
                        <a:rPr lang="en-US" sz="1800" b="1">
                          <a:effectLst/>
                          <a:latin typeface="+mn-lt"/>
                          <a:ea typeface="Times New Roman" charset="0"/>
                          <a:cs typeface="Times New Roman" charset="0"/>
                        </a:rPr>
                        <a:t>For the Year Ended December 31, Year 2</a:t>
                      </a:r>
                      <a:endParaRPr lang="en-US" sz="24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EEAF6"/>
                    </a:solidFill>
                  </a:tcPr>
                </a:tc>
                <a:tc hMerge="1">
                  <a:txBody>
                    <a:bodyPr/>
                    <a:lstStyle/>
                    <a:p>
                      <a:endParaRPr lang="en-US"/>
                    </a:p>
                  </a:txBody>
                  <a:tcPr/>
                </a:tc>
                <a:tc hMerge="1">
                  <a:txBody>
                    <a:bodyPr/>
                    <a:lstStyle/>
                    <a:p>
                      <a:endParaRPr lang="en-US"/>
                    </a:p>
                  </a:txBody>
                  <a:tcPr/>
                </a:tc>
              </a:tr>
              <a:tr h="161925">
                <a:tc>
                  <a:txBody>
                    <a:bodyPr/>
                    <a:lstStyle/>
                    <a:p>
                      <a:pPr marL="0" marR="0">
                        <a:lnSpc>
                          <a:spcPct val="107000"/>
                        </a:lnSpc>
                        <a:spcBef>
                          <a:spcPts val="0"/>
                        </a:spcBef>
                        <a:spcAft>
                          <a:spcPts val="0"/>
                        </a:spcAft>
                      </a:pPr>
                      <a:r>
                        <a:rPr lang="en-US" sz="1800" b="1">
                          <a:effectLst/>
                          <a:latin typeface="+mn-lt"/>
                          <a:ea typeface="Times New Roman" charset="0"/>
                          <a:cs typeface="Times New Roman" charset="0"/>
                        </a:rPr>
                        <a:t>Revenue</a:t>
                      </a:r>
                      <a:endParaRPr lang="en-US" sz="24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07000"/>
                        </a:lnSpc>
                        <a:spcBef>
                          <a:spcPts val="0"/>
                        </a:spcBef>
                        <a:spcAft>
                          <a:spcPts val="0"/>
                        </a:spcAft>
                      </a:pPr>
                      <a:r>
                        <a:rPr lang="en-US" sz="1800" b="1">
                          <a:effectLst/>
                          <a:latin typeface="+mn-lt"/>
                          <a:ea typeface="Times New Roman" charset="0"/>
                          <a:cs typeface="Times New Roman" charset="0"/>
                        </a:rPr>
                        <a:t> </a:t>
                      </a:r>
                      <a:endParaRPr lang="en-US" sz="2400">
                        <a:effectLst/>
                        <a:latin typeface="+mn-lt"/>
                        <a:ea typeface="Calibri" charset="0"/>
                        <a:cs typeface="Times New Roman"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07000"/>
                        </a:lnSpc>
                        <a:spcBef>
                          <a:spcPts val="0"/>
                        </a:spcBef>
                        <a:spcAft>
                          <a:spcPts val="0"/>
                        </a:spcAft>
                      </a:pPr>
                      <a:r>
                        <a:rPr lang="en-US" sz="1800" b="1">
                          <a:effectLst/>
                          <a:latin typeface="+mn-lt"/>
                          <a:ea typeface="Times New Roman" charset="0"/>
                          <a:cs typeface="Times New Roman" charset="0"/>
                        </a:rPr>
                        <a:t> $         17,260     </a:t>
                      </a:r>
                      <a:endParaRPr lang="en-US" sz="24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61925">
                <a:tc>
                  <a:txBody>
                    <a:bodyPr/>
                    <a:lstStyle/>
                    <a:p>
                      <a:pPr marL="0" marR="0">
                        <a:lnSpc>
                          <a:spcPct val="107000"/>
                        </a:lnSpc>
                        <a:spcBef>
                          <a:spcPts val="0"/>
                        </a:spcBef>
                        <a:spcAft>
                          <a:spcPts val="0"/>
                        </a:spcAft>
                      </a:pPr>
                      <a:r>
                        <a:rPr lang="en-US" sz="1800" b="1">
                          <a:effectLst/>
                          <a:latin typeface="+mn-lt"/>
                          <a:ea typeface="Times New Roman" charset="0"/>
                          <a:cs typeface="Times New Roman" charset="0"/>
                        </a:rPr>
                        <a:t>Expenses: </a:t>
                      </a:r>
                      <a:endParaRPr lang="en-US" sz="24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800" b="1">
                          <a:effectLst/>
                          <a:latin typeface="+mn-lt"/>
                          <a:ea typeface="Times New Roman" charset="0"/>
                          <a:cs typeface="Times New Roman" charset="0"/>
                        </a:rPr>
                        <a:t> </a:t>
                      </a:r>
                      <a:endParaRPr lang="en-US" sz="24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nSpc>
                          <a:spcPct val="107000"/>
                        </a:lnSpc>
                        <a:spcBef>
                          <a:spcPts val="0"/>
                        </a:spcBef>
                        <a:spcAft>
                          <a:spcPts val="0"/>
                        </a:spcAft>
                      </a:pPr>
                      <a:r>
                        <a:rPr lang="en-US" sz="1800" b="1">
                          <a:effectLst/>
                          <a:latin typeface="+mn-lt"/>
                          <a:ea typeface="Times New Roman" charset="0"/>
                          <a:cs typeface="Times New Roman" charset="0"/>
                        </a:rPr>
                        <a:t> </a:t>
                      </a:r>
                      <a:endParaRPr lang="en-US" sz="24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nSpc>
                          <a:spcPct val="107000"/>
                        </a:lnSpc>
                        <a:spcBef>
                          <a:spcPts val="0"/>
                        </a:spcBef>
                        <a:spcAft>
                          <a:spcPts val="0"/>
                        </a:spcAft>
                      </a:pPr>
                      <a:r>
                        <a:rPr lang="en-US" sz="1800" b="1">
                          <a:effectLst/>
                          <a:latin typeface="+mn-lt"/>
                          <a:ea typeface="Times New Roman" charset="0"/>
                          <a:cs typeface="Times New Roman" charset="0"/>
                        </a:rPr>
                        <a:t>     Salaries expense</a:t>
                      </a:r>
                      <a:endParaRPr lang="en-US" sz="24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800" b="1">
                          <a:effectLst/>
                          <a:latin typeface="+mn-lt"/>
                          <a:ea typeface="Times New Roman" charset="0"/>
                          <a:cs typeface="Times New Roman" charset="0"/>
                        </a:rPr>
                        <a:t>(10,000)</a:t>
                      </a:r>
                      <a:endParaRPr lang="en-US" sz="24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800" b="1">
                          <a:effectLst/>
                          <a:latin typeface="+mn-lt"/>
                          <a:ea typeface="Times New Roman" charset="0"/>
                          <a:cs typeface="Times New Roman" charset="0"/>
                        </a:rPr>
                        <a:t> </a:t>
                      </a:r>
                      <a:endParaRPr lang="en-US" sz="24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nSpc>
                          <a:spcPct val="107000"/>
                        </a:lnSpc>
                        <a:spcBef>
                          <a:spcPts val="0"/>
                        </a:spcBef>
                        <a:spcAft>
                          <a:spcPts val="0"/>
                        </a:spcAft>
                      </a:pPr>
                      <a:r>
                        <a:rPr lang="en-US" sz="1800" b="1">
                          <a:effectLst/>
                          <a:latin typeface="+mn-lt"/>
                          <a:ea typeface="Times New Roman" charset="0"/>
                          <a:cs typeface="Times New Roman" charset="0"/>
                        </a:rPr>
                        <a:t>     Other operating expenses</a:t>
                      </a:r>
                      <a:endParaRPr lang="en-US" sz="24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800" b="1">
                          <a:effectLst/>
                          <a:latin typeface="+mn-lt"/>
                          <a:ea typeface="Times New Roman" charset="0"/>
                          <a:cs typeface="Times New Roman" charset="0"/>
                        </a:rPr>
                        <a:t>           (1,900)  </a:t>
                      </a:r>
                      <a:endParaRPr lang="en-US" sz="24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nSpc>
                          <a:spcPct val="107000"/>
                        </a:lnSpc>
                        <a:spcBef>
                          <a:spcPts val="0"/>
                        </a:spcBef>
                        <a:spcAft>
                          <a:spcPts val="0"/>
                        </a:spcAft>
                      </a:pPr>
                      <a:r>
                        <a:rPr lang="en-US" sz="1800" b="1">
                          <a:effectLst/>
                          <a:latin typeface="+mn-lt"/>
                          <a:ea typeface="Times New Roman" charset="0"/>
                          <a:cs typeface="Times New Roman" charset="0"/>
                        </a:rPr>
                        <a:t> </a:t>
                      </a:r>
                      <a:endParaRPr lang="en-US" sz="24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nSpc>
                          <a:spcPct val="107000"/>
                        </a:lnSpc>
                        <a:spcBef>
                          <a:spcPts val="0"/>
                        </a:spcBef>
                        <a:spcAft>
                          <a:spcPts val="0"/>
                        </a:spcAft>
                      </a:pPr>
                      <a:r>
                        <a:rPr lang="en-US" sz="1800" b="1">
                          <a:effectLst/>
                          <a:latin typeface="+mn-lt"/>
                          <a:ea typeface="Times New Roman" charset="0"/>
                          <a:cs typeface="Times New Roman" charset="0"/>
                        </a:rPr>
                        <a:t>     Insurance Expense</a:t>
                      </a:r>
                      <a:endParaRPr lang="en-US" sz="24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800" b="1">
                          <a:effectLst/>
                          <a:latin typeface="+mn-lt"/>
                          <a:ea typeface="Times New Roman" charset="0"/>
                          <a:cs typeface="Times New Roman" charset="0"/>
                        </a:rPr>
                        <a:t>(500)</a:t>
                      </a:r>
                      <a:endParaRPr lang="en-US" sz="24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nSpc>
                          <a:spcPct val="107000"/>
                        </a:lnSpc>
                        <a:spcBef>
                          <a:spcPts val="0"/>
                        </a:spcBef>
                        <a:spcAft>
                          <a:spcPts val="0"/>
                        </a:spcAft>
                      </a:pPr>
                      <a:r>
                        <a:rPr lang="en-US" sz="1800" b="1">
                          <a:effectLst/>
                          <a:latin typeface="+mn-lt"/>
                          <a:ea typeface="Times New Roman" charset="0"/>
                          <a:cs typeface="Times New Roman" charset="0"/>
                        </a:rPr>
                        <a:t> </a:t>
                      </a:r>
                      <a:endParaRPr lang="en-US" sz="24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nSpc>
                          <a:spcPct val="107000"/>
                        </a:lnSpc>
                        <a:spcBef>
                          <a:spcPts val="0"/>
                        </a:spcBef>
                        <a:spcAft>
                          <a:spcPts val="0"/>
                        </a:spcAft>
                      </a:pPr>
                      <a:r>
                        <a:rPr lang="en-US" sz="1800" b="1">
                          <a:effectLst/>
                          <a:latin typeface="+mn-lt"/>
                          <a:ea typeface="Times New Roman" charset="0"/>
                          <a:cs typeface="Times New Roman" charset="0"/>
                        </a:rPr>
                        <a:t>     Supplies Expense</a:t>
                      </a:r>
                      <a:endParaRPr lang="en-US" sz="24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800" b="1">
                          <a:effectLst/>
                          <a:latin typeface="+mn-lt"/>
                          <a:ea typeface="Times New Roman" charset="0"/>
                          <a:cs typeface="Times New Roman" charset="0"/>
                        </a:rPr>
                        <a:t>          (725)</a:t>
                      </a:r>
                      <a:endParaRPr lang="en-US" sz="2400">
                        <a:effectLst/>
                        <a:latin typeface="+mn-lt"/>
                        <a:ea typeface="Calibri" charset="0"/>
                        <a:cs typeface="Times New Roman"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800" b="1">
                          <a:effectLst/>
                          <a:latin typeface="+mn-lt"/>
                          <a:ea typeface="Times New Roman" charset="0"/>
                          <a:cs typeface="Times New Roman" charset="0"/>
                        </a:rPr>
                        <a:t> </a:t>
                      </a:r>
                      <a:endParaRPr lang="en-US" sz="24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nSpc>
                          <a:spcPct val="107000"/>
                        </a:lnSpc>
                        <a:spcBef>
                          <a:spcPts val="0"/>
                        </a:spcBef>
                        <a:spcAft>
                          <a:spcPts val="0"/>
                        </a:spcAft>
                      </a:pPr>
                      <a:r>
                        <a:rPr lang="en-US" sz="1800" b="1">
                          <a:effectLst/>
                          <a:latin typeface="+mn-lt"/>
                          <a:ea typeface="Times New Roman" charset="0"/>
                          <a:cs typeface="Times New Roman" charset="0"/>
                        </a:rPr>
                        <a:t>Total Expenses</a:t>
                      </a:r>
                      <a:endParaRPr lang="en-US" sz="24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nSpc>
                          <a:spcPct val="107000"/>
                        </a:lnSpc>
                        <a:spcBef>
                          <a:spcPts val="0"/>
                        </a:spcBef>
                        <a:spcAft>
                          <a:spcPts val="0"/>
                        </a:spcAft>
                      </a:pPr>
                      <a:r>
                        <a:rPr lang="en-US" sz="1800" b="1">
                          <a:effectLst/>
                          <a:latin typeface="+mn-lt"/>
                          <a:ea typeface="Times New Roman" charset="0"/>
                          <a:cs typeface="Times New Roman" charset="0"/>
                        </a:rPr>
                        <a:t> </a:t>
                      </a:r>
                      <a:endParaRPr lang="en-US" sz="2400">
                        <a:effectLst/>
                        <a:latin typeface="+mn-lt"/>
                        <a:ea typeface="Calibri" charset="0"/>
                        <a:cs typeface="Times New Roman"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ct val="107000"/>
                        </a:lnSpc>
                        <a:spcBef>
                          <a:spcPts val="0"/>
                        </a:spcBef>
                        <a:spcAft>
                          <a:spcPts val="0"/>
                        </a:spcAft>
                      </a:pPr>
                      <a:r>
                        <a:rPr lang="en-US" sz="1800" b="1">
                          <a:effectLst/>
                          <a:latin typeface="+mn-lt"/>
                          <a:ea typeface="Times New Roman" charset="0"/>
                          <a:cs typeface="Times New Roman" charset="0"/>
                        </a:rPr>
                        <a:t>(13,425)</a:t>
                      </a:r>
                      <a:endParaRPr lang="en-US" sz="24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171450">
                <a:tc>
                  <a:txBody>
                    <a:bodyPr/>
                    <a:lstStyle/>
                    <a:p>
                      <a:pPr marL="0" marR="0">
                        <a:lnSpc>
                          <a:spcPct val="107000"/>
                        </a:lnSpc>
                        <a:spcBef>
                          <a:spcPts val="0"/>
                        </a:spcBef>
                        <a:spcAft>
                          <a:spcPts val="0"/>
                        </a:spcAft>
                      </a:pPr>
                      <a:r>
                        <a:rPr lang="en-US" sz="1800" b="1">
                          <a:effectLst/>
                          <a:latin typeface="+mn-lt"/>
                          <a:ea typeface="Times New Roman" charset="0"/>
                          <a:cs typeface="Times New Roman" charset="0"/>
                        </a:rPr>
                        <a:t>Net Income</a:t>
                      </a:r>
                      <a:endParaRPr lang="en-US" sz="24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800" b="1">
                          <a:effectLst/>
                          <a:latin typeface="+mn-lt"/>
                          <a:ea typeface="Times New Roman" charset="0"/>
                          <a:cs typeface="Times New Roman" charset="0"/>
                        </a:rPr>
                        <a:t> </a:t>
                      </a:r>
                      <a:endParaRPr lang="en-US" sz="2400">
                        <a:effectLst/>
                        <a:latin typeface="+mn-lt"/>
                        <a:ea typeface="Calibri" charset="0"/>
                        <a:cs typeface="Times New Roman"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800" b="1" dirty="0">
                          <a:effectLst/>
                          <a:latin typeface="+mn-lt"/>
                          <a:ea typeface="Times New Roman" charset="0"/>
                          <a:cs typeface="Times New Roman" charset="0"/>
                        </a:rPr>
                        <a:t> $      3,835 </a:t>
                      </a:r>
                      <a:endParaRPr lang="en-US" sz="2400" dirty="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52163747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C9BE47-C828-4758-BFFD-35446BDE1323}"/>
              </a:ext>
            </a:extLst>
          </p:cNvPr>
          <p:cNvSpPr>
            <a:spLocks noGrp="1"/>
          </p:cNvSpPr>
          <p:nvPr>
            <p:ph type="title"/>
          </p:nvPr>
        </p:nvSpPr>
        <p:spPr/>
        <p:txBody>
          <a:bodyPr/>
          <a:lstStyle/>
          <a:p>
            <a:r>
              <a:rPr lang="en-US" dirty="0">
                <a:ea typeface="Tahoma" panose="020B0604030504040204" pitchFamily="34" charset="0"/>
                <a:cs typeface="Tahoma" panose="020B0604030504040204" pitchFamily="34" charset="0"/>
              </a:rPr>
              <a:t>Exhibit 3.6: Statement of Changes in Stockholders’ Equity</a:t>
            </a:r>
          </a:p>
        </p:txBody>
      </p:sp>
      <p:sp>
        <p:nvSpPr>
          <p:cNvPr id="7" name="Text Placeholder 6"/>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3-</a:t>
            </a:r>
            <a:fld id="{8E04DE85-5BF3-4C03-A70B-7F1A18BE4AC7}" type="slidenum">
              <a:rPr lang="en-US" smtClean="0">
                <a:solidFill>
                  <a:schemeClr val="bg1"/>
                </a:solidFill>
                <a:cs typeface="Arial" charset="0"/>
              </a:rPr>
              <a:pPr/>
              <a:t>30</a:t>
            </a:fld>
            <a:endParaRPr lang="en-US" dirty="0">
              <a:solidFill>
                <a:schemeClr val="bg1"/>
              </a:solidFill>
              <a:cs typeface="Arial"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05065219"/>
              </p:ext>
            </p:extLst>
          </p:nvPr>
        </p:nvGraphicFramePr>
        <p:xfrm>
          <a:off x="1524000" y="1697970"/>
          <a:ext cx="6400799" cy="4239768"/>
        </p:xfrm>
        <a:graphic>
          <a:graphicData uri="http://schemas.openxmlformats.org/drawingml/2006/table">
            <a:tbl>
              <a:tblPr firstRow="1" firstCol="1" bandRow="1"/>
              <a:tblGrid>
                <a:gridCol w="3409845"/>
                <a:gridCol w="1474924"/>
                <a:gridCol w="1516030"/>
              </a:tblGrid>
              <a:tr h="171450">
                <a:tc gridSpan="3">
                  <a:txBody>
                    <a:bodyPr/>
                    <a:lstStyle/>
                    <a:p>
                      <a:pPr marL="0" marR="0" algn="ctr">
                        <a:lnSpc>
                          <a:spcPct val="107000"/>
                        </a:lnSpc>
                        <a:spcBef>
                          <a:spcPts val="0"/>
                        </a:spcBef>
                        <a:spcAft>
                          <a:spcPts val="0"/>
                        </a:spcAft>
                      </a:pPr>
                      <a:r>
                        <a:rPr lang="en-US" sz="2000" b="1">
                          <a:effectLst/>
                          <a:latin typeface="+mn-lt"/>
                          <a:ea typeface="Times New Roman" charset="0"/>
                          <a:cs typeface="Times New Roman" charset="0"/>
                        </a:rPr>
                        <a:t>COLLINS BROKERAGE SERVICES, INC.</a:t>
                      </a:r>
                      <a:endParaRPr lang="en-US" sz="2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EEAF6"/>
                    </a:solidFill>
                  </a:tcPr>
                </a:tc>
                <a:tc hMerge="1">
                  <a:txBody>
                    <a:bodyPr/>
                    <a:lstStyle/>
                    <a:p>
                      <a:endParaRPr lang="en-US"/>
                    </a:p>
                  </a:txBody>
                  <a:tcPr/>
                </a:tc>
                <a:tc hMerge="1">
                  <a:txBody>
                    <a:bodyPr/>
                    <a:lstStyle/>
                    <a:p>
                      <a:endParaRPr lang="en-US"/>
                    </a:p>
                  </a:txBody>
                  <a:tcPr/>
                </a:tc>
              </a:tr>
              <a:tr h="161925">
                <a:tc gridSpan="3">
                  <a:txBody>
                    <a:bodyPr/>
                    <a:lstStyle/>
                    <a:p>
                      <a:pPr marL="0" marR="0" algn="ctr">
                        <a:lnSpc>
                          <a:spcPct val="107000"/>
                        </a:lnSpc>
                        <a:spcBef>
                          <a:spcPts val="0"/>
                        </a:spcBef>
                        <a:spcAft>
                          <a:spcPts val="0"/>
                        </a:spcAft>
                      </a:pPr>
                      <a:r>
                        <a:rPr lang="en-US" sz="2000" b="1">
                          <a:effectLst/>
                          <a:latin typeface="+mn-lt"/>
                          <a:ea typeface="Times New Roman" charset="0"/>
                          <a:cs typeface="Times New Roman" charset="0"/>
                        </a:rPr>
                        <a:t>Statement of Changes in Stockholders' Equity</a:t>
                      </a:r>
                      <a:endParaRPr lang="en-US" sz="2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EEAF6"/>
                    </a:solidFill>
                  </a:tcPr>
                </a:tc>
                <a:tc hMerge="1">
                  <a:txBody>
                    <a:bodyPr/>
                    <a:lstStyle/>
                    <a:p>
                      <a:endParaRPr lang="en-US"/>
                    </a:p>
                  </a:txBody>
                  <a:tcPr/>
                </a:tc>
                <a:tc hMerge="1">
                  <a:txBody>
                    <a:bodyPr/>
                    <a:lstStyle/>
                    <a:p>
                      <a:endParaRPr lang="en-US"/>
                    </a:p>
                  </a:txBody>
                  <a:tcPr/>
                </a:tc>
              </a:tr>
              <a:tr h="161925">
                <a:tc gridSpan="3">
                  <a:txBody>
                    <a:bodyPr/>
                    <a:lstStyle/>
                    <a:p>
                      <a:pPr marL="0" marR="0" algn="ctr">
                        <a:lnSpc>
                          <a:spcPct val="107000"/>
                        </a:lnSpc>
                        <a:spcBef>
                          <a:spcPts val="0"/>
                        </a:spcBef>
                        <a:spcAft>
                          <a:spcPts val="0"/>
                        </a:spcAft>
                      </a:pPr>
                      <a:r>
                        <a:rPr lang="en-US" sz="2000" b="1">
                          <a:effectLst/>
                          <a:latin typeface="+mn-lt"/>
                          <a:ea typeface="Times New Roman" charset="0"/>
                          <a:cs typeface="Times New Roman" charset="0"/>
                        </a:rPr>
                        <a:t>For the Year Ended December 31, Year 2</a:t>
                      </a:r>
                      <a:endParaRPr lang="en-US" sz="2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EEAF6"/>
                    </a:solidFill>
                  </a:tcPr>
                </a:tc>
                <a:tc hMerge="1">
                  <a:txBody>
                    <a:bodyPr/>
                    <a:lstStyle/>
                    <a:p>
                      <a:endParaRPr lang="en-US"/>
                    </a:p>
                  </a:txBody>
                  <a:tcPr/>
                </a:tc>
                <a:tc hMerge="1">
                  <a:txBody>
                    <a:bodyPr/>
                    <a:lstStyle/>
                    <a:p>
                      <a:endParaRPr lang="en-US"/>
                    </a:p>
                  </a:txBody>
                  <a:tcPr/>
                </a:tc>
              </a:tr>
              <a:tr h="161925">
                <a:tc>
                  <a:txBody>
                    <a:bodyPr/>
                    <a:lstStyle/>
                    <a:p>
                      <a:pPr marL="0" marR="0">
                        <a:lnSpc>
                          <a:spcPct val="107000"/>
                        </a:lnSpc>
                        <a:spcBef>
                          <a:spcPts val="0"/>
                        </a:spcBef>
                        <a:spcAft>
                          <a:spcPts val="0"/>
                        </a:spcAft>
                      </a:pPr>
                      <a:r>
                        <a:rPr lang="en-US" sz="2000" b="1">
                          <a:effectLst/>
                          <a:latin typeface="+mn-lt"/>
                          <a:ea typeface="Times New Roman" charset="0"/>
                          <a:cs typeface="Times New Roman" charset="0"/>
                        </a:rPr>
                        <a:t>Beginning Common Stock</a:t>
                      </a:r>
                      <a:endParaRPr lang="en-US" sz="2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07000"/>
                        </a:lnSpc>
                        <a:spcBef>
                          <a:spcPts val="0"/>
                        </a:spcBef>
                        <a:spcAft>
                          <a:spcPts val="0"/>
                        </a:spcAft>
                      </a:pPr>
                      <a:r>
                        <a:rPr lang="en-US" sz="2000" b="1">
                          <a:effectLst/>
                          <a:latin typeface="+mn-lt"/>
                          <a:ea typeface="Times New Roman" charset="0"/>
                          <a:cs typeface="Times New Roman" charset="0"/>
                        </a:rPr>
                        <a:t> $           4,000     </a:t>
                      </a:r>
                      <a:endParaRPr lang="en-US" sz="2800">
                        <a:effectLst/>
                        <a:latin typeface="+mn-lt"/>
                        <a:ea typeface="Calibri" charset="0"/>
                        <a:cs typeface="Times New Roman"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07000"/>
                        </a:lnSpc>
                        <a:spcBef>
                          <a:spcPts val="0"/>
                        </a:spcBef>
                        <a:spcAft>
                          <a:spcPts val="0"/>
                        </a:spcAft>
                      </a:pPr>
                      <a:r>
                        <a:rPr lang="en-US" sz="2000" b="1">
                          <a:effectLst/>
                          <a:latin typeface="+mn-lt"/>
                          <a:ea typeface="Times New Roman" charset="0"/>
                          <a:cs typeface="Times New Roman" charset="0"/>
                        </a:rPr>
                        <a:t> </a:t>
                      </a:r>
                      <a:endParaRPr lang="en-US" sz="2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61925">
                <a:tc>
                  <a:txBody>
                    <a:bodyPr/>
                    <a:lstStyle/>
                    <a:p>
                      <a:pPr marL="0" marR="0">
                        <a:lnSpc>
                          <a:spcPct val="107000"/>
                        </a:lnSpc>
                        <a:spcBef>
                          <a:spcPts val="0"/>
                        </a:spcBef>
                        <a:spcAft>
                          <a:spcPts val="0"/>
                        </a:spcAft>
                      </a:pPr>
                      <a:r>
                        <a:rPr lang="en-US" sz="2000" b="1">
                          <a:effectLst/>
                          <a:latin typeface="+mn-lt"/>
                          <a:ea typeface="Times New Roman" charset="0"/>
                          <a:cs typeface="Times New Roman" charset="0"/>
                        </a:rPr>
                        <a:t>Plus:  Common Stock Issued</a:t>
                      </a:r>
                      <a:endParaRPr lang="en-US" sz="2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2000" b="1">
                          <a:effectLst/>
                          <a:latin typeface="+mn-lt"/>
                          <a:ea typeface="Times New Roman" charset="0"/>
                          <a:cs typeface="Times New Roman" charset="0"/>
                        </a:rPr>
                        <a:t>25,000</a:t>
                      </a:r>
                      <a:endParaRPr lang="en-US" sz="2800">
                        <a:effectLst/>
                        <a:latin typeface="+mn-lt"/>
                        <a:ea typeface="Calibri" charset="0"/>
                        <a:cs typeface="Times New Roman"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2000" b="1">
                          <a:effectLst/>
                          <a:latin typeface="+mn-lt"/>
                          <a:ea typeface="Times New Roman" charset="0"/>
                          <a:cs typeface="Times New Roman" charset="0"/>
                        </a:rPr>
                        <a:t> </a:t>
                      </a:r>
                      <a:endParaRPr lang="en-US" sz="2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nSpc>
                          <a:spcPct val="107000"/>
                        </a:lnSpc>
                        <a:spcBef>
                          <a:spcPts val="0"/>
                        </a:spcBef>
                        <a:spcAft>
                          <a:spcPts val="0"/>
                        </a:spcAft>
                      </a:pPr>
                      <a:r>
                        <a:rPr lang="en-US" sz="2000" b="1">
                          <a:effectLst/>
                          <a:latin typeface="+mn-lt"/>
                          <a:ea typeface="Times New Roman" charset="0"/>
                          <a:cs typeface="Times New Roman" charset="0"/>
                        </a:rPr>
                        <a:t>Ending Common Stock</a:t>
                      </a:r>
                      <a:endParaRPr lang="en-US" sz="2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nSpc>
                          <a:spcPct val="107000"/>
                        </a:lnSpc>
                        <a:spcBef>
                          <a:spcPts val="0"/>
                        </a:spcBef>
                        <a:spcAft>
                          <a:spcPts val="0"/>
                        </a:spcAft>
                      </a:pPr>
                      <a:r>
                        <a:rPr lang="en-US" sz="2000" b="1">
                          <a:effectLst/>
                          <a:latin typeface="+mn-lt"/>
                          <a:ea typeface="Times New Roman" charset="0"/>
                          <a:cs typeface="Times New Roman" charset="0"/>
                        </a:rPr>
                        <a:t> </a:t>
                      </a:r>
                      <a:endParaRPr lang="en-US" sz="2800">
                        <a:effectLst/>
                        <a:latin typeface="+mn-lt"/>
                        <a:ea typeface="Calibri" charset="0"/>
                        <a:cs typeface="Times New Roman"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ct val="107000"/>
                        </a:lnSpc>
                        <a:spcBef>
                          <a:spcPts val="0"/>
                        </a:spcBef>
                        <a:spcAft>
                          <a:spcPts val="0"/>
                        </a:spcAft>
                      </a:pPr>
                      <a:r>
                        <a:rPr lang="en-US" sz="2000" b="1">
                          <a:effectLst/>
                          <a:latin typeface="+mn-lt"/>
                          <a:ea typeface="Times New Roman" charset="0"/>
                          <a:cs typeface="Times New Roman" charset="0"/>
                        </a:rPr>
                        <a:t> $      29,000 </a:t>
                      </a:r>
                      <a:endParaRPr lang="en-US" sz="2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nSpc>
                          <a:spcPct val="107000"/>
                        </a:lnSpc>
                        <a:spcBef>
                          <a:spcPts val="0"/>
                        </a:spcBef>
                        <a:spcAft>
                          <a:spcPts val="0"/>
                        </a:spcAft>
                      </a:pPr>
                      <a:r>
                        <a:rPr lang="en-US" sz="2000" b="1">
                          <a:effectLst/>
                          <a:latin typeface="+mn-lt"/>
                          <a:ea typeface="Times New Roman" charset="0"/>
                          <a:cs typeface="Times New Roman" charset="0"/>
                        </a:rPr>
                        <a:t>Beginning Retained Earnings</a:t>
                      </a:r>
                      <a:endParaRPr lang="en-US" sz="2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2000" b="1">
                          <a:effectLst/>
                          <a:latin typeface="+mn-lt"/>
                          <a:ea typeface="Times New Roman" charset="0"/>
                          <a:cs typeface="Times New Roman" charset="0"/>
                        </a:rPr>
                        <a:t>$            1,000  </a:t>
                      </a:r>
                      <a:endParaRPr lang="en-US" sz="2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nSpc>
                          <a:spcPct val="107000"/>
                        </a:lnSpc>
                        <a:spcBef>
                          <a:spcPts val="0"/>
                        </a:spcBef>
                        <a:spcAft>
                          <a:spcPts val="0"/>
                        </a:spcAft>
                      </a:pPr>
                      <a:r>
                        <a:rPr lang="en-US" sz="2000" b="1">
                          <a:effectLst/>
                          <a:latin typeface="+mn-lt"/>
                          <a:ea typeface="Times New Roman" charset="0"/>
                          <a:cs typeface="Times New Roman" charset="0"/>
                        </a:rPr>
                        <a:t> </a:t>
                      </a:r>
                      <a:endParaRPr lang="en-US" sz="2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nSpc>
                          <a:spcPct val="107000"/>
                        </a:lnSpc>
                        <a:spcBef>
                          <a:spcPts val="0"/>
                        </a:spcBef>
                        <a:spcAft>
                          <a:spcPts val="0"/>
                        </a:spcAft>
                      </a:pPr>
                      <a:r>
                        <a:rPr lang="en-US" sz="2000" b="1">
                          <a:effectLst/>
                          <a:latin typeface="+mn-lt"/>
                          <a:ea typeface="Times New Roman" charset="0"/>
                          <a:cs typeface="Times New Roman" charset="0"/>
                        </a:rPr>
                        <a:t>Plus: Net Income</a:t>
                      </a:r>
                      <a:endParaRPr lang="en-US" sz="2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2000" b="1">
                          <a:effectLst/>
                          <a:latin typeface="+mn-lt"/>
                          <a:ea typeface="Times New Roman" charset="0"/>
                          <a:cs typeface="Times New Roman" charset="0"/>
                        </a:rPr>
                        <a:t>3,835</a:t>
                      </a:r>
                      <a:endParaRPr lang="en-US" sz="2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nSpc>
                          <a:spcPct val="107000"/>
                        </a:lnSpc>
                        <a:spcBef>
                          <a:spcPts val="0"/>
                        </a:spcBef>
                        <a:spcAft>
                          <a:spcPts val="0"/>
                        </a:spcAft>
                      </a:pPr>
                      <a:r>
                        <a:rPr lang="en-US" sz="2000" b="1">
                          <a:effectLst/>
                          <a:latin typeface="+mn-lt"/>
                          <a:ea typeface="Times New Roman" charset="0"/>
                          <a:cs typeface="Times New Roman" charset="0"/>
                        </a:rPr>
                        <a:t> </a:t>
                      </a:r>
                      <a:endParaRPr lang="en-US" sz="2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nSpc>
                          <a:spcPct val="107000"/>
                        </a:lnSpc>
                        <a:spcBef>
                          <a:spcPts val="0"/>
                        </a:spcBef>
                        <a:spcAft>
                          <a:spcPts val="0"/>
                        </a:spcAft>
                      </a:pPr>
                      <a:r>
                        <a:rPr lang="en-US" sz="2000" b="1">
                          <a:effectLst/>
                          <a:latin typeface="+mn-lt"/>
                          <a:ea typeface="Times New Roman" charset="0"/>
                          <a:cs typeface="Times New Roman" charset="0"/>
                        </a:rPr>
                        <a:t>Less: Dividends</a:t>
                      </a:r>
                      <a:endParaRPr lang="en-US" sz="2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2000" b="1">
                          <a:effectLst/>
                          <a:latin typeface="+mn-lt"/>
                          <a:ea typeface="Times New Roman" charset="0"/>
                          <a:cs typeface="Times New Roman" charset="0"/>
                        </a:rPr>
                        <a:t>          (800)</a:t>
                      </a:r>
                      <a:endParaRPr lang="en-US" sz="2800">
                        <a:effectLst/>
                        <a:latin typeface="+mn-lt"/>
                        <a:ea typeface="Calibri" charset="0"/>
                        <a:cs typeface="Times New Roman"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2000" b="1">
                          <a:effectLst/>
                          <a:latin typeface="+mn-lt"/>
                          <a:ea typeface="Times New Roman" charset="0"/>
                          <a:cs typeface="Times New Roman" charset="0"/>
                        </a:rPr>
                        <a:t> </a:t>
                      </a:r>
                      <a:endParaRPr lang="en-US" sz="2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nSpc>
                          <a:spcPct val="107000"/>
                        </a:lnSpc>
                        <a:spcBef>
                          <a:spcPts val="0"/>
                        </a:spcBef>
                        <a:spcAft>
                          <a:spcPts val="0"/>
                        </a:spcAft>
                      </a:pPr>
                      <a:r>
                        <a:rPr lang="en-US" sz="2000" b="1">
                          <a:effectLst/>
                          <a:latin typeface="+mn-lt"/>
                          <a:ea typeface="Times New Roman" charset="0"/>
                          <a:cs typeface="Times New Roman" charset="0"/>
                        </a:rPr>
                        <a:t>Ending Retained Earnings</a:t>
                      </a:r>
                      <a:endParaRPr lang="en-US" sz="2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nSpc>
                          <a:spcPct val="107000"/>
                        </a:lnSpc>
                        <a:spcBef>
                          <a:spcPts val="0"/>
                        </a:spcBef>
                        <a:spcAft>
                          <a:spcPts val="0"/>
                        </a:spcAft>
                      </a:pPr>
                      <a:r>
                        <a:rPr lang="en-US" sz="2000" b="1">
                          <a:effectLst/>
                          <a:latin typeface="+mn-lt"/>
                          <a:ea typeface="Times New Roman" charset="0"/>
                          <a:cs typeface="Times New Roman" charset="0"/>
                        </a:rPr>
                        <a:t> </a:t>
                      </a:r>
                      <a:endParaRPr lang="en-US" sz="2800">
                        <a:effectLst/>
                        <a:latin typeface="+mn-lt"/>
                        <a:ea typeface="Calibri" charset="0"/>
                        <a:cs typeface="Times New Roman"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ct val="107000"/>
                        </a:lnSpc>
                        <a:spcBef>
                          <a:spcPts val="0"/>
                        </a:spcBef>
                        <a:spcAft>
                          <a:spcPts val="0"/>
                        </a:spcAft>
                      </a:pPr>
                      <a:r>
                        <a:rPr lang="en-US" sz="2000" b="1">
                          <a:effectLst/>
                          <a:latin typeface="+mn-lt"/>
                          <a:ea typeface="Times New Roman" charset="0"/>
                          <a:cs typeface="Times New Roman" charset="0"/>
                        </a:rPr>
                        <a:t>4,035</a:t>
                      </a:r>
                      <a:endParaRPr lang="en-US" sz="2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171450">
                <a:tc>
                  <a:txBody>
                    <a:bodyPr/>
                    <a:lstStyle/>
                    <a:p>
                      <a:pPr marL="0" marR="0">
                        <a:lnSpc>
                          <a:spcPct val="107000"/>
                        </a:lnSpc>
                        <a:spcBef>
                          <a:spcPts val="0"/>
                        </a:spcBef>
                        <a:spcAft>
                          <a:spcPts val="0"/>
                        </a:spcAft>
                      </a:pPr>
                      <a:r>
                        <a:rPr lang="en-US" sz="2000" b="1">
                          <a:effectLst/>
                          <a:latin typeface="+mn-lt"/>
                          <a:ea typeface="Times New Roman" charset="0"/>
                          <a:cs typeface="Times New Roman" charset="0"/>
                        </a:rPr>
                        <a:t>Total Stockholders' Equity</a:t>
                      </a:r>
                      <a:endParaRPr lang="en-US" sz="2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2000" b="1">
                          <a:effectLst/>
                          <a:latin typeface="+mn-lt"/>
                          <a:ea typeface="Times New Roman" charset="0"/>
                          <a:cs typeface="Times New Roman" charset="0"/>
                        </a:rPr>
                        <a:t> </a:t>
                      </a:r>
                      <a:endParaRPr lang="en-US" sz="2800">
                        <a:effectLst/>
                        <a:latin typeface="+mn-lt"/>
                        <a:ea typeface="Calibri" charset="0"/>
                        <a:cs typeface="Times New Roman"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2000" b="1" dirty="0">
                          <a:effectLst/>
                          <a:latin typeface="+mn-lt"/>
                          <a:ea typeface="Times New Roman" charset="0"/>
                          <a:cs typeface="Times New Roman" charset="0"/>
                        </a:rPr>
                        <a:t> $      33,035 </a:t>
                      </a:r>
                      <a:endParaRPr lang="en-US" sz="2800" dirty="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46413963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FCA2A9-E01D-4830-9E84-A4E4202EEB90}"/>
              </a:ext>
            </a:extLst>
          </p:cNvPr>
          <p:cNvSpPr>
            <a:spLocks noGrp="1"/>
          </p:cNvSpPr>
          <p:nvPr>
            <p:ph type="title"/>
          </p:nvPr>
        </p:nvSpPr>
        <p:spPr/>
        <p:txBody>
          <a:bodyPr/>
          <a:lstStyle/>
          <a:p>
            <a:r>
              <a:rPr lang="en-US" dirty="0">
                <a:ea typeface="Tahoma" panose="020B0604030504040204" pitchFamily="34" charset="0"/>
                <a:cs typeface="Tahoma" panose="020B0604030504040204" pitchFamily="34" charset="0"/>
              </a:rPr>
              <a:t>Exhibit 3.7: Balance Sheet </a:t>
            </a:r>
          </a:p>
        </p:txBody>
      </p:sp>
      <p:sp>
        <p:nvSpPr>
          <p:cNvPr id="6" name="Text Placeholder 5"/>
          <p:cNvSpPr>
            <a:spLocks noGrp="1"/>
          </p:cNvSpPr>
          <p:nvPr>
            <p:ph type="body" sz="quarter" idx="10"/>
          </p:nvPr>
        </p:nvSpPr>
        <p:spPr/>
        <p:txBody>
          <a:bodyPr/>
          <a:lstStyle/>
          <a:p>
            <a:endParaRPr lang="en-US"/>
          </a:p>
        </p:txBody>
      </p:sp>
      <p:sp>
        <p:nvSpPr>
          <p:cNvPr id="9" name="Text Placeholder 8"/>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885BEEBC-20DF-4210-8EC3-D2B11F4744C6}"/>
              </a:ext>
            </a:extLst>
          </p:cNvPr>
          <p:cNvSpPr>
            <a:spLocks noGrp="1"/>
          </p:cNvSpPr>
          <p:nvPr>
            <p:ph type="sldNum" sz="quarter" idx="11"/>
          </p:nvPr>
        </p:nvSpPr>
        <p:spPr/>
        <p:txBody>
          <a:bodyPr/>
          <a:lstStyle/>
          <a:p>
            <a:pPr>
              <a:defRPr/>
            </a:pPr>
            <a:r>
              <a:rPr lang="en-US" dirty="0" smtClean="0"/>
              <a:t> 3-</a:t>
            </a:r>
            <a:fld id="{86103F27-AA34-4069-B652-A178AD0674B3}" type="slidenum">
              <a:rPr lang="en-US" smtClean="0"/>
              <a:pPr>
                <a:defRPr/>
              </a:pPr>
              <a:t>31</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754711455"/>
              </p:ext>
            </p:extLst>
          </p:nvPr>
        </p:nvGraphicFramePr>
        <p:xfrm>
          <a:off x="1320799" y="1138047"/>
          <a:ext cx="6502401" cy="4794199"/>
        </p:xfrm>
        <a:graphic>
          <a:graphicData uri="http://schemas.openxmlformats.org/drawingml/2006/table">
            <a:tbl>
              <a:tblPr firstRow="1" firstCol="1" bandRow="1"/>
              <a:tblGrid>
                <a:gridCol w="3349971"/>
                <a:gridCol w="1576215"/>
                <a:gridCol w="1576215"/>
              </a:tblGrid>
              <a:tr h="161925">
                <a:tc gridSpan="3">
                  <a:txBody>
                    <a:bodyPr/>
                    <a:lstStyle/>
                    <a:p>
                      <a:pPr marL="0" marR="0" algn="ctr">
                        <a:lnSpc>
                          <a:spcPct val="107000"/>
                        </a:lnSpc>
                        <a:spcBef>
                          <a:spcPts val="0"/>
                        </a:spcBef>
                        <a:spcAft>
                          <a:spcPts val="0"/>
                        </a:spcAft>
                      </a:pPr>
                      <a:r>
                        <a:rPr lang="en-US" sz="1400" b="1">
                          <a:effectLst/>
                          <a:latin typeface="+mn-lt"/>
                          <a:ea typeface="Times New Roman" charset="0"/>
                          <a:cs typeface="Times New Roman" charset="0"/>
                        </a:rPr>
                        <a:t>COLLINS BROKERAGE SERVICES INC.</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EEAF6"/>
                    </a:solidFill>
                  </a:tcPr>
                </a:tc>
                <a:tc hMerge="1">
                  <a:txBody>
                    <a:bodyPr/>
                    <a:lstStyle/>
                    <a:p>
                      <a:endParaRPr lang="en-US"/>
                    </a:p>
                  </a:txBody>
                  <a:tcPr/>
                </a:tc>
                <a:tc hMerge="1">
                  <a:txBody>
                    <a:bodyPr/>
                    <a:lstStyle/>
                    <a:p>
                      <a:endParaRPr lang="en-US"/>
                    </a:p>
                  </a:txBody>
                  <a:tcPr/>
                </a:tc>
              </a:tr>
              <a:tr h="161925">
                <a:tc gridSpan="3">
                  <a:txBody>
                    <a:bodyPr/>
                    <a:lstStyle/>
                    <a:p>
                      <a:pPr marL="0" marR="0" algn="ctr">
                        <a:lnSpc>
                          <a:spcPct val="107000"/>
                        </a:lnSpc>
                        <a:spcBef>
                          <a:spcPts val="0"/>
                        </a:spcBef>
                        <a:spcAft>
                          <a:spcPts val="0"/>
                        </a:spcAft>
                      </a:pPr>
                      <a:r>
                        <a:rPr lang="en-US" sz="1400" b="1">
                          <a:effectLst/>
                          <a:latin typeface="+mn-lt"/>
                          <a:ea typeface="Times New Roman" charset="0"/>
                          <a:cs typeface="Times New Roman" charset="0"/>
                        </a:rPr>
                        <a:t>Balance Sheet</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EEAF6"/>
                    </a:solidFill>
                  </a:tcPr>
                </a:tc>
                <a:tc hMerge="1">
                  <a:txBody>
                    <a:bodyPr/>
                    <a:lstStyle/>
                    <a:p>
                      <a:endParaRPr lang="en-US"/>
                    </a:p>
                  </a:txBody>
                  <a:tcPr/>
                </a:tc>
                <a:tc hMerge="1">
                  <a:txBody>
                    <a:bodyPr/>
                    <a:lstStyle/>
                    <a:p>
                      <a:endParaRPr lang="en-US"/>
                    </a:p>
                  </a:txBody>
                  <a:tcPr/>
                </a:tc>
              </a:tr>
              <a:tr h="161925">
                <a:tc gridSpan="3">
                  <a:txBody>
                    <a:bodyPr/>
                    <a:lstStyle/>
                    <a:p>
                      <a:pPr marL="0" marR="0" algn="ctr">
                        <a:lnSpc>
                          <a:spcPct val="107000"/>
                        </a:lnSpc>
                        <a:spcBef>
                          <a:spcPts val="0"/>
                        </a:spcBef>
                        <a:spcAft>
                          <a:spcPts val="0"/>
                        </a:spcAft>
                      </a:pPr>
                      <a:r>
                        <a:rPr lang="en-US" sz="1400" b="1">
                          <a:effectLst/>
                          <a:latin typeface="+mn-lt"/>
                          <a:ea typeface="Times New Roman" charset="0"/>
                          <a:cs typeface="Times New Roman" charset="0"/>
                        </a:rPr>
                        <a:t>As of December 31, Year 2</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EEAF6"/>
                    </a:solidFill>
                  </a:tcPr>
                </a:tc>
                <a:tc hMerge="1">
                  <a:txBody>
                    <a:bodyPr/>
                    <a:lstStyle/>
                    <a:p>
                      <a:endParaRPr lang="en-US"/>
                    </a:p>
                  </a:txBody>
                  <a:tcPr/>
                </a:tc>
                <a:tc hMerge="1">
                  <a:txBody>
                    <a:bodyPr/>
                    <a:lstStyle/>
                    <a:p>
                      <a:endParaRPr lang="en-US"/>
                    </a:p>
                  </a:txBody>
                  <a:tcPr/>
                </a:tc>
              </a:tr>
              <a:tr h="161925">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Assets</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61925">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     Cash</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       6,850 </a:t>
                      </a:r>
                      <a:endParaRPr lang="en-US" sz="1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     Accounts Payable</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2,360</a:t>
                      </a:r>
                      <a:endParaRPr lang="en-US" sz="1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     Prepaid Insurance</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700</a:t>
                      </a:r>
                      <a:endParaRPr lang="en-US" sz="1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     Supplies</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125</a:t>
                      </a:r>
                      <a:endParaRPr lang="en-US" sz="1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     Land</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26,000 </a:t>
                      </a:r>
                      <a:endParaRPr lang="en-US" sz="1800">
                        <a:effectLst/>
                        <a:latin typeface="+mn-lt"/>
                        <a:ea typeface="Calibri" charset="0"/>
                        <a:cs typeface="Times New Roman"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71450">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Total Assets</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     36,035</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28575" cap="flat" cmpd="dbl" algn="ctr">
                      <a:solidFill>
                        <a:srgbClr val="000000"/>
                      </a:solidFill>
                      <a:prstDash val="solid"/>
                      <a:round/>
                      <a:headEnd type="none" w="med" len="med"/>
                      <a:tailEnd type="none" w="med" len="med"/>
                    </a:lnB>
                    <a:solidFill>
                      <a:srgbClr val="FFFFFF"/>
                    </a:solidFill>
                  </a:tcPr>
                </a:tc>
              </a:tr>
              <a:tr h="171450">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solidFill>
                      <a:srgbClr val="FFFFFF"/>
                    </a:solidFill>
                  </a:tcPr>
                </a:tc>
              </a:tr>
              <a:tr h="161925">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Liabilities</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      Accounts Payable</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$1,900 </a:t>
                      </a:r>
                      <a:endParaRPr lang="en-US" sz="1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      Salaries Payable</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800 </a:t>
                      </a:r>
                      <a:endParaRPr lang="en-US" sz="1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      Unearned Service Revenue</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300</a:t>
                      </a:r>
                      <a:endParaRPr lang="en-US" sz="1800">
                        <a:effectLst/>
                        <a:latin typeface="+mn-lt"/>
                        <a:ea typeface="Calibri" charset="0"/>
                        <a:cs typeface="Times New Roman"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Total Liabilities     </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3,000</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Stockholders' Equity</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     Common Stock</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     29,000 </a:t>
                      </a:r>
                      <a:endParaRPr lang="en-US" sz="1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     Retained Earnings</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4,035 </a:t>
                      </a:r>
                      <a:endParaRPr lang="en-US" sz="1800">
                        <a:effectLst/>
                        <a:latin typeface="+mn-lt"/>
                        <a:ea typeface="Calibri" charset="0"/>
                        <a:cs typeface="Times New Roman"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Total Stockholders' Equity</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33,035</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171450">
                <a:tc gridSpan="2">
                  <a:txBody>
                    <a:bodyPr/>
                    <a:lstStyle/>
                    <a:p>
                      <a:pPr marL="0" marR="0" algn="l">
                        <a:lnSpc>
                          <a:spcPct val="107000"/>
                        </a:lnSpc>
                        <a:spcBef>
                          <a:spcPts val="0"/>
                        </a:spcBef>
                        <a:spcAft>
                          <a:spcPts val="0"/>
                        </a:spcAft>
                      </a:pPr>
                      <a:r>
                        <a:rPr lang="en-US" sz="1400" b="1">
                          <a:effectLst/>
                          <a:latin typeface="+mn-lt"/>
                          <a:ea typeface="Times New Roman" charset="0"/>
                          <a:cs typeface="Times New Roman" charset="0"/>
                        </a:rPr>
                        <a:t>Total Liabilities and Stockholders' Equity</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marL="0" marR="0" algn="r">
                        <a:lnSpc>
                          <a:spcPct val="107000"/>
                        </a:lnSpc>
                        <a:spcBef>
                          <a:spcPts val="0"/>
                        </a:spcBef>
                        <a:spcAft>
                          <a:spcPts val="0"/>
                        </a:spcAft>
                      </a:pPr>
                      <a:r>
                        <a:rPr lang="en-US" sz="1400" b="1" dirty="0">
                          <a:effectLst/>
                          <a:latin typeface="+mn-lt"/>
                          <a:ea typeface="Times New Roman" charset="0"/>
                          <a:cs typeface="Times New Roman" charset="0"/>
                        </a:rPr>
                        <a:t> $     36,035 </a:t>
                      </a:r>
                      <a:endParaRPr lang="en-US" sz="1800" dirty="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5570787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C9BE47-C828-4758-BFFD-35446BDE1323}"/>
              </a:ext>
            </a:extLst>
          </p:cNvPr>
          <p:cNvSpPr>
            <a:spLocks noGrp="1"/>
          </p:cNvSpPr>
          <p:nvPr>
            <p:ph type="title"/>
          </p:nvPr>
        </p:nvSpPr>
        <p:spPr/>
        <p:txBody>
          <a:bodyPr/>
          <a:lstStyle/>
          <a:p>
            <a:r>
              <a:rPr lang="en-US" dirty="0">
                <a:ea typeface="Tahoma" panose="020B0604030504040204" pitchFamily="34" charset="0"/>
                <a:cs typeface="Tahoma" panose="020B0604030504040204" pitchFamily="34" charset="0"/>
              </a:rPr>
              <a:t>Exhibit 3.8: Statement of Cash Flows</a:t>
            </a:r>
          </a:p>
        </p:txBody>
      </p:sp>
      <p:sp>
        <p:nvSpPr>
          <p:cNvPr id="7" name="Text Placeholder 6"/>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3-</a:t>
            </a:r>
            <a:fld id="{8E04DE85-5BF3-4C03-A70B-7F1A18BE4AC7}" type="slidenum">
              <a:rPr lang="en-US" smtClean="0">
                <a:solidFill>
                  <a:schemeClr val="bg1"/>
                </a:solidFill>
                <a:cs typeface="Arial" charset="0"/>
              </a:rPr>
              <a:pPr/>
              <a:t>32</a:t>
            </a:fld>
            <a:endParaRPr lang="en-US" dirty="0">
              <a:solidFill>
                <a:schemeClr val="bg1"/>
              </a:solidFill>
              <a:cs typeface="Arial"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109219596"/>
              </p:ext>
            </p:extLst>
          </p:nvPr>
        </p:nvGraphicFramePr>
        <p:xfrm>
          <a:off x="828675" y="1037891"/>
          <a:ext cx="7486649" cy="4794199"/>
        </p:xfrm>
        <a:graphic>
          <a:graphicData uri="http://schemas.openxmlformats.org/drawingml/2006/table">
            <a:tbl>
              <a:tblPr firstRow="1" firstCol="1" bandRow="1"/>
              <a:tblGrid>
                <a:gridCol w="4352703"/>
                <a:gridCol w="1479919"/>
                <a:gridCol w="1654027"/>
              </a:tblGrid>
              <a:tr h="161925">
                <a:tc gridSpan="3">
                  <a:txBody>
                    <a:bodyPr/>
                    <a:lstStyle/>
                    <a:p>
                      <a:pPr marL="0" marR="0" algn="ctr">
                        <a:lnSpc>
                          <a:spcPct val="107000"/>
                        </a:lnSpc>
                        <a:spcBef>
                          <a:spcPts val="0"/>
                        </a:spcBef>
                        <a:spcAft>
                          <a:spcPts val="0"/>
                        </a:spcAft>
                      </a:pPr>
                      <a:r>
                        <a:rPr lang="en-US" sz="1400" b="1">
                          <a:effectLst/>
                          <a:latin typeface="+mn-lt"/>
                          <a:ea typeface="Times New Roman" charset="0"/>
                          <a:cs typeface="Times New Roman" charset="0"/>
                        </a:rPr>
                        <a:t>COLLINS BROKERAGE SERVICES INC.</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EEAF6"/>
                    </a:solidFill>
                  </a:tcPr>
                </a:tc>
                <a:tc hMerge="1">
                  <a:txBody>
                    <a:bodyPr/>
                    <a:lstStyle/>
                    <a:p>
                      <a:endParaRPr lang="en-US"/>
                    </a:p>
                  </a:txBody>
                  <a:tcPr/>
                </a:tc>
                <a:tc hMerge="1">
                  <a:txBody>
                    <a:bodyPr/>
                    <a:lstStyle/>
                    <a:p>
                      <a:endParaRPr lang="en-US"/>
                    </a:p>
                  </a:txBody>
                  <a:tcPr/>
                </a:tc>
              </a:tr>
              <a:tr h="161925">
                <a:tc gridSpan="3">
                  <a:txBody>
                    <a:bodyPr/>
                    <a:lstStyle/>
                    <a:p>
                      <a:pPr marL="0" marR="0" algn="ctr">
                        <a:lnSpc>
                          <a:spcPct val="107000"/>
                        </a:lnSpc>
                        <a:spcBef>
                          <a:spcPts val="0"/>
                        </a:spcBef>
                        <a:spcAft>
                          <a:spcPts val="0"/>
                        </a:spcAft>
                      </a:pPr>
                      <a:r>
                        <a:rPr lang="en-US" sz="1400" b="1">
                          <a:effectLst/>
                          <a:latin typeface="+mn-lt"/>
                          <a:ea typeface="Times New Roman" charset="0"/>
                          <a:cs typeface="Times New Roman" charset="0"/>
                        </a:rPr>
                        <a:t>Statement of Cash Flows</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EEAF6"/>
                    </a:solidFill>
                  </a:tcPr>
                </a:tc>
                <a:tc hMerge="1">
                  <a:txBody>
                    <a:bodyPr/>
                    <a:lstStyle/>
                    <a:p>
                      <a:endParaRPr lang="en-US"/>
                    </a:p>
                  </a:txBody>
                  <a:tcPr/>
                </a:tc>
                <a:tc hMerge="1">
                  <a:txBody>
                    <a:bodyPr/>
                    <a:lstStyle/>
                    <a:p>
                      <a:endParaRPr lang="en-US"/>
                    </a:p>
                  </a:txBody>
                  <a:tcPr/>
                </a:tc>
              </a:tr>
              <a:tr h="161925">
                <a:tc gridSpan="3">
                  <a:txBody>
                    <a:bodyPr/>
                    <a:lstStyle/>
                    <a:p>
                      <a:pPr marL="0" marR="0" algn="ctr">
                        <a:lnSpc>
                          <a:spcPct val="107000"/>
                        </a:lnSpc>
                        <a:spcBef>
                          <a:spcPts val="0"/>
                        </a:spcBef>
                        <a:spcAft>
                          <a:spcPts val="0"/>
                        </a:spcAft>
                      </a:pPr>
                      <a:r>
                        <a:rPr lang="en-US" sz="1400" b="1">
                          <a:effectLst/>
                          <a:latin typeface="+mn-lt"/>
                          <a:ea typeface="Times New Roman" charset="0"/>
                          <a:cs typeface="Times New Roman" charset="0"/>
                        </a:rPr>
                        <a:t>For the Year Ended December 31, Year 2</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EEAF6"/>
                    </a:solidFill>
                  </a:tcPr>
                </a:tc>
                <a:tc hMerge="1">
                  <a:txBody>
                    <a:bodyPr/>
                    <a:lstStyle/>
                    <a:p>
                      <a:endParaRPr lang="en-US"/>
                    </a:p>
                  </a:txBody>
                  <a:tcPr/>
                </a:tc>
                <a:tc hMerge="1">
                  <a:txBody>
                    <a:bodyPr/>
                    <a:lstStyle/>
                    <a:p>
                      <a:endParaRPr lang="en-US"/>
                    </a:p>
                  </a:txBody>
                  <a:tcPr/>
                </a:tc>
              </a:tr>
              <a:tr h="161925">
                <a:tc>
                  <a:txBody>
                    <a:bodyPr/>
                    <a:lstStyle/>
                    <a:p>
                      <a:pPr marL="0" marR="0">
                        <a:lnSpc>
                          <a:spcPct val="107000"/>
                        </a:lnSpc>
                        <a:spcBef>
                          <a:spcPts val="0"/>
                        </a:spcBef>
                        <a:spcAft>
                          <a:spcPts val="0"/>
                        </a:spcAft>
                      </a:pPr>
                      <a:r>
                        <a:rPr lang="en-US" sz="1400" b="1">
                          <a:solidFill>
                            <a:srgbClr val="0000FF"/>
                          </a:solidFill>
                          <a:effectLst/>
                          <a:latin typeface="+mn-lt"/>
                          <a:ea typeface="Times New Roman" charset="0"/>
                          <a:cs typeface="Times New Roman" charset="0"/>
                        </a:rPr>
                        <a:t>Cash Flows from Operating Activities </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61925">
                <a:tc>
                  <a:txBody>
                    <a:bodyPr/>
                    <a:lstStyle/>
                    <a:p>
                      <a:pPr marL="0" marR="0">
                        <a:lnSpc>
                          <a:spcPct val="107000"/>
                        </a:lnSpc>
                        <a:spcBef>
                          <a:spcPts val="0"/>
                        </a:spcBef>
                        <a:spcAft>
                          <a:spcPts val="0"/>
                        </a:spcAft>
                      </a:pPr>
                      <a:r>
                        <a:rPr lang="en-US" sz="1400" b="1">
                          <a:effectLst/>
                          <a:latin typeface="+mn-lt"/>
                          <a:ea typeface="Times New Roman" charset="0"/>
                          <a:cs typeface="Times New Roman" charset="0"/>
                        </a:rPr>
                        <a:t>Cash Receipts from Customers</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        15,200 </a:t>
                      </a:r>
                      <a:endParaRPr lang="en-US" sz="1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indent="-66675">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nSpc>
                          <a:spcPct val="107000"/>
                        </a:lnSpc>
                        <a:spcBef>
                          <a:spcPts val="0"/>
                        </a:spcBef>
                        <a:spcAft>
                          <a:spcPts val="0"/>
                        </a:spcAft>
                      </a:pPr>
                      <a:r>
                        <a:rPr lang="en-US" sz="1400" b="1">
                          <a:effectLst/>
                          <a:latin typeface="+mn-lt"/>
                          <a:ea typeface="Times New Roman" charset="0"/>
                          <a:cs typeface="Times New Roman" charset="0"/>
                        </a:rPr>
                        <a:t>Cash Payments for Salaries Expense</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(9,500)</a:t>
                      </a:r>
                      <a:endParaRPr lang="en-US" sz="1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nSpc>
                          <a:spcPct val="107000"/>
                        </a:lnSpc>
                        <a:spcBef>
                          <a:spcPts val="0"/>
                        </a:spcBef>
                        <a:spcAft>
                          <a:spcPts val="0"/>
                        </a:spcAft>
                      </a:pPr>
                      <a:r>
                        <a:rPr lang="en-US" sz="1400" b="1">
                          <a:effectLst/>
                          <a:latin typeface="+mn-lt"/>
                          <a:ea typeface="Times New Roman" charset="0"/>
                          <a:cs typeface="Times New Roman" charset="0"/>
                        </a:rPr>
                        <a:t>Cash Payments for Insurance Expense</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(1,200)</a:t>
                      </a:r>
                      <a:endParaRPr lang="en-US" sz="1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nSpc>
                          <a:spcPct val="107000"/>
                        </a:lnSpc>
                        <a:spcBef>
                          <a:spcPts val="0"/>
                        </a:spcBef>
                        <a:spcAft>
                          <a:spcPts val="0"/>
                        </a:spcAft>
                      </a:pPr>
                      <a:r>
                        <a:rPr lang="en-US" sz="1400" b="1">
                          <a:effectLst/>
                          <a:latin typeface="+mn-lt"/>
                          <a:ea typeface="Times New Roman" charset="0"/>
                          <a:cs typeface="Times New Roman" charset="0"/>
                        </a:rPr>
                        <a:t>Cash Payments for Supplies </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(850)</a:t>
                      </a:r>
                      <a:endParaRPr lang="en-US" sz="1800">
                        <a:effectLst/>
                        <a:latin typeface="+mn-lt"/>
                        <a:ea typeface="Calibri" charset="0"/>
                        <a:cs typeface="Times New Roman"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nSpc>
                          <a:spcPct val="107000"/>
                        </a:lnSpc>
                        <a:spcBef>
                          <a:spcPts val="0"/>
                        </a:spcBef>
                        <a:spcAft>
                          <a:spcPts val="0"/>
                        </a:spcAft>
                      </a:pPr>
                      <a:r>
                        <a:rPr lang="en-US" sz="1400" b="1">
                          <a:effectLst/>
                          <a:latin typeface="+mn-lt"/>
                          <a:ea typeface="Times New Roman" charset="0"/>
                          <a:cs typeface="Times New Roman" charset="0"/>
                        </a:rPr>
                        <a:t> Net Cash Flow from Operating Activities</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        3,650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nSpc>
                          <a:spcPct val="107000"/>
                        </a:lnSpc>
                        <a:spcBef>
                          <a:spcPts val="0"/>
                        </a:spcBef>
                        <a:spcAft>
                          <a:spcPts val="0"/>
                        </a:spcAft>
                      </a:pPr>
                      <a:r>
                        <a:rPr lang="en-US" sz="1400" b="1">
                          <a:solidFill>
                            <a:srgbClr val="0000FF"/>
                          </a:solidFill>
                          <a:effectLst/>
                          <a:latin typeface="+mn-lt"/>
                          <a:ea typeface="Times New Roman" charset="0"/>
                          <a:cs typeface="Times New Roman" charset="0"/>
                        </a:rPr>
                        <a:t> Cash Flows for Investing Activities </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nSpc>
                          <a:spcPct val="107000"/>
                        </a:lnSpc>
                        <a:spcBef>
                          <a:spcPts val="0"/>
                        </a:spcBef>
                        <a:spcAft>
                          <a:spcPts val="0"/>
                        </a:spcAft>
                      </a:pPr>
                      <a:r>
                        <a:rPr lang="en-US" sz="1400" b="1">
                          <a:effectLst/>
                          <a:latin typeface="+mn-lt"/>
                          <a:ea typeface="Times New Roman" charset="0"/>
                          <a:cs typeface="Times New Roman" charset="0"/>
                        </a:rPr>
                        <a:t> Cash Payments to Purchase Land </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(26,000)</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nSpc>
                          <a:spcPct val="107000"/>
                        </a:lnSpc>
                        <a:spcBef>
                          <a:spcPts val="0"/>
                        </a:spcBef>
                        <a:spcAft>
                          <a:spcPts val="0"/>
                        </a:spcAft>
                      </a:pPr>
                      <a:r>
                        <a:rPr lang="en-US" sz="1400" b="1">
                          <a:solidFill>
                            <a:srgbClr val="0000FF"/>
                          </a:solidFill>
                          <a:effectLst/>
                          <a:latin typeface="+mn-lt"/>
                          <a:ea typeface="Times New Roman" charset="0"/>
                          <a:cs typeface="Times New Roman" charset="0"/>
                        </a:rPr>
                        <a:t> Cash Flows from Financing Activities </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nSpc>
                          <a:spcPct val="107000"/>
                        </a:lnSpc>
                        <a:spcBef>
                          <a:spcPts val="0"/>
                        </a:spcBef>
                        <a:spcAft>
                          <a:spcPts val="0"/>
                        </a:spcAft>
                      </a:pPr>
                      <a:r>
                        <a:rPr lang="en-US" sz="1400" b="1">
                          <a:effectLst/>
                          <a:latin typeface="+mn-lt"/>
                          <a:ea typeface="Times New Roman" charset="0"/>
                          <a:cs typeface="Times New Roman" charset="0"/>
                        </a:rPr>
                        <a:t> Cash Receipts from Issue of Common Stock </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25,000 </a:t>
                      </a:r>
                      <a:endParaRPr lang="en-US" sz="1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nSpc>
                          <a:spcPct val="107000"/>
                        </a:lnSpc>
                        <a:spcBef>
                          <a:spcPts val="0"/>
                        </a:spcBef>
                        <a:spcAft>
                          <a:spcPts val="0"/>
                        </a:spcAft>
                      </a:pPr>
                      <a:r>
                        <a:rPr lang="en-US" sz="1400" b="1">
                          <a:effectLst/>
                          <a:latin typeface="+mn-lt"/>
                          <a:ea typeface="Times New Roman" charset="0"/>
                          <a:cs typeface="Times New Roman" charset="0"/>
                        </a:rPr>
                        <a:t> Cash Payments for Dividends </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(800)</a:t>
                      </a:r>
                      <a:endParaRPr lang="en-US" sz="1800">
                        <a:effectLst/>
                        <a:latin typeface="+mn-lt"/>
                        <a:ea typeface="Calibri" charset="0"/>
                        <a:cs typeface="Times New Roman"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nSpc>
                          <a:spcPct val="107000"/>
                        </a:lnSpc>
                        <a:spcBef>
                          <a:spcPts val="0"/>
                        </a:spcBef>
                        <a:spcAft>
                          <a:spcPts val="0"/>
                        </a:spcAft>
                      </a:pPr>
                      <a:r>
                        <a:rPr lang="en-US" sz="1400" b="1">
                          <a:effectLst/>
                          <a:latin typeface="+mn-lt"/>
                          <a:ea typeface="Times New Roman" charset="0"/>
                          <a:cs typeface="Times New Roman" charset="0"/>
                        </a:rPr>
                        <a:t> Net Cash Flow from Financing Activities </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24,200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161925">
                <a:tc>
                  <a:txBody>
                    <a:bodyPr/>
                    <a:lstStyle/>
                    <a:p>
                      <a:pPr marL="0" marR="0">
                        <a:lnSpc>
                          <a:spcPct val="107000"/>
                        </a:lnSpc>
                        <a:spcBef>
                          <a:spcPts val="0"/>
                        </a:spcBef>
                        <a:spcAft>
                          <a:spcPts val="0"/>
                        </a:spcAft>
                      </a:pPr>
                      <a:r>
                        <a:rPr lang="en-US" sz="1400" b="1">
                          <a:effectLst/>
                          <a:latin typeface="+mn-lt"/>
                          <a:ea typeface="Times New Roman" charset="0"/>
                          <a:cs typeface="Times New Roman" charset="0"/>
                        </a:rPr>
                        <a:t> Net Increase in Cash </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1,850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61925">
                <a:tc>
                  <a:txBody>
                    <a:bodyPr/>
                    <a:lstStyle/>
                    <a:p>
                      <a:pPr marL="0" marR="0">
                        <a:lnSpc>
                          <a:spcPct val="107000"/>
                        </a:lnSpc>
                        <a:spcBef>
                          <a:spcPts val="0"/>
                        </a:spcBef>
                        <a:spcAft>
                          <a:spcPts val="0"/>
                        </a:spcAft>
                      </a:pPr>
                      <a:r>
                        <a:rPr lang="en-US" sz="1400" b="1">
                          <a:effectLst/>
                          <a:latin typeface="+mn-lt"/>
                          <a:ea typeface="Times New Roman" charset="0"/>
                          <a:cs typeface="Times New Roman" charset="0"/>
                        </a:rPr>
                        <a:t> Plus Beginning Cash Balance </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5,000</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171450">
                <a:tc>
                  <a:txBody>
                    <a:bodyPr/>
                    <a:lstStyle/>
                    <a:p>
                      <a:pPr marL="0" marR="0">
                        <a:lnSpc>
                          <a:spcPct val="107000"/>
                        </a:lnSpc>
                        <a:spcBef>
                          <a:spcPts val="0"/>
                        </a:spcBef>
                        <a:spcAft>
                          <a:spcPts val="0"/>
                        </a:spcAft>
                      </a:pPr>
                      <a:r>
                        <a:rPr lang="en-US" sz="1400" b="1">
                          <a:effectLst/>
                          <a:latin typeface="+mn-lt"/>
                          <a:ea typeface="Times New Roman" charset="0"/>
                          <a:cs typeface="Times New Roman" charset="0"/>
                        </a:rPr>
                        <a:t> Ending Cash Balance  </a:t>
                      </a:r>
                      <a:endParaRPr lang="en-US" sz="1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400" b="1">
                          <a:effectLst/>
                          <a:latin typeface="+mn-lt"/>
                          <a:ea typeface="Times New Roman" charset="0"/>
                          <a:cs typeface="Times New Roman" charset="0"/>
                        </a:rPr>
                        <a:t> </a:t>
                      </a:r>
                      <a:endParaRPr lang="en-US" sz="1800">
                        <a:effectLst/>
                        <a:latin typeface="+mn-lt"/>
                        <a:ea typeface="Calibri" charset="0"/>
                        <a:cs typeface="Times New Roman"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400" b="1">
                          <a:effectLst/>
                          <a:latin typeface="+mn-lt"/>
                          <a:ea typeface="Times New Roman" charset="0"/>
                          <a:cs typeface="Times New Roman" charset="0"/>
                        </a:rPr>
                        <a:t> $         6,850 </a:t>
                      </a:r>
                      <a:endParaRPr lang="en-US" sz="18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FF"/>
                    </a:solidFill>
                  </a:tcPr>
                </a:tc>
              </a:tr>
              <a:tr h="180975">
                <a:tc gridSpan="3">
                  <a:txBody>
                    <a:bodyPr/>
                    <a:lstStyle/>
                    <a:p>
                      <a:pPr marL="0" marR="0">
                        <a:lnSpc>
                          <a:spcPct val="107000"/>
                        </a:lnSpc>
                        <a:spcBef>
                          <a:spcPts val="0"/>
                        </a:spcBef>
                        <a:spcAft>
                          <a:spcPts val="0"/>
                        </a:spcAft>
                      </a:pPr>
                      <a:r>
                        <a:rPr lang="en-US" sz="1400" b="1" dirty="0">
                          <a:effectLst/>
                          <a:latin typeface="+mn-lt"/>
                          <a:ea typeface="Times New Roman" charset="0"/>
                          <a:cs typeface="Times New Roman" charset="0"/>
                        </a:rPr>
                        <a:t> </a:t>
                      </a:r>
                      <a:endParaRPr lang="en-US" sz="1800" dirty="0">
                        <a:effectLst/>
                        <a:latin typeface="+mn-lt"/>
                        <a:ea typeface="Calibri" charset="0"/>
                        <a:cs typeface="Times New Roman" charset="0"/>
                      </a:endParaRPr>
                    </a:p>
                    <a:p>
                      <a:pPr marL="0" marR="0">
                        <a:lnSpc>
                          <a:spcPct val="107000"/>
                        </a:lnSpc>
                        <a:spcBef>
                          <a:spcPts val="0"/>
                        </a:spcBef>
                        <a:spcAft>
                          <a:spcPts val="0"/>
                        </a:spcAft>
                      </a:pPr>
                      <a:r>
                        <a:rPr lang="en-US" sz="1400" b="1" dirty="0">
                          <a:effectLst/>
                          <a:latin typeface="+mn-lt"/>
                          <a:ea typeface="Times New Roman" charset="0"/>
                          <a:cs typeface="Times New Roman" charset="0"/>
                        </a:rPr>
                        <a:t> * $13,400 accounts receivable collections + $1,800 unearned service revenue collection</a:t>
                      </a:r>
                      <a:endParaRPr lang="en-US" sz="1800" dirty="0">
                        <a:effectLst/>
                        <a:latin typeface="+mn-lt"/>
                        <a:ea typeface="Calibri" charset="0"/>
                        <a:cs typeface="Times New Roman" charset="0"/>
                      </a:endParaRPr>
                    </a:p>
                    <a:p>
                      <a:pPr marL="0" marR="0" algn="r">
                        <a:lnSpc>
                          <a:spcPct val="107000"/>
                        </a:lnSpc>
                        <a:spcBef>
                          <a:spcPts val="0"/>
                        </a:spcBef>
                        <a:spcAft>
                          <a:spcPts val="0"/>
                        </a:spcAft>
                      </a:pPr>
                      <a:r>
                        <a:rPr lang="en-US" sz="1400" b="1" dirty="0">
                          <a:effectLst/>
                          <a:latin typeface="+mn-lt"/>
                          <a:ea typeface="Times New Roman" charset="0"/>
                          <a:cs typeface="Times New Roman" charset="0"/>
                        </a:rPr>
                        <a:t> </a:t>
                      </a:r>
                      <a:endParaRPr lang="en-US" sz="1800" dirty="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84412535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endParaRPr lang="en-US"/>
          </a:p>
        </p:txBody>
      </p:sp>
      <p:sp>
        <p:nvSpPr>
          <p:cNvPr id="17409" name="Rectangle 2"/>
          <p:cNvSpPr>
            <a:spLocks noGrp="1" noChangeArrowheads="1"/>
          </p:cNvSpPr>
          <p:nvPr>
            <p:ph type="title"/>
          </p:nvPr>
        </p:nvSpPr>
        <p:spPr/>
        <p:txBody>
          <a:bodyPr/>
          <a:lstStyle/>
          <a:p>
            <a:r>
              <a:rPr lang="en-US" dirty="0"/>
              <a:t>LO 3-4: Prepare closing entries in general journal format.</a:t>
            </a:r>
            <a:br>
              <a:rPr lang="en-US" dirty="0"/>
            </a:br>
            <a:endParaRPr lang="en-US" dirty="0">
              <a:ea typeface="Tahoma" panose="020B0604030504040204" pitchFamily="34" charset="0"/>
              <a:cs typeface="Tahoma" panose="020B0604030504040204" pitchFamily="34" charset="0"/>
            </a:endParaRPr>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3-</a:t>
            </a:r>
            <a:fld id="{8E04DE85-5BF3-4C03-A70B-7F1A18BE4AC7}" type="slidenum">
              <a:rPr lang="en-US" smtClean="0">
                <a:solidFill>
                  <a:schemeClr val="bg1"/>
                </a:solidFill>
                <a:cs typeface="Arial" charset="0"/>
              </a:rPr>
              <a:pPr/>
              <a:t>33</a:t>
            </a:fld>
            <a:endParaRPr lang="en-US" dirty="0">
              <a:solidFill>
                <a:schemeClr val="bg1"/>
              </a:solidFill>
              <a:cs typeface="Arial" charset="0"/>
            </a:endParaRPr>
          </a:p>
        </p:txBody>
      </p:sp>
    </p:spTree>
    <p:extLst>
      <p:ext uri="{BB962C8B-B14F-4D97-AF65-F5344CB8AC3E}">
        <p14:creationId xmlns:p14="http://schemas.microsoft.com/office/powerpoint/2010/main" val="41314000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C9BE47-C828-4758-BFFD-35446BDE1323}"/>
              </a:ext>
            </a:extLst>
          </p:cNvPr>
          <p:cNvSpPr>
            <a:spLocks noGrp="1"/>
          </p:cNvSpPr>
          <p:nvPr>
            <p:ph type="title"/>
          </p:nvPr>
        </p:nvSpPr>
        <p:spPr/>
        <p:txBody>
          <a:bodyPr/>
          <a:lstStyle/>
          <a:p>
            <a:r>
              <a:rPr lang="en-US" dirty="0">
                <a:ea typeface="Tahoma" panose="020B0604030504040204" pitchFamily="34" charset="0"/>
                <a:cs typeface="Tahoma" panose="020B0604030504040204" pitchFamily="34" charset="0"/>
              </a:rPr>
              <a:t>Exhibit 3.9: Closing Entries</a:t>
            </a:r>
          </a:p>
        </p:txBody>
      </p:sp>
      <p:sp>
        <p:nvSpPr>
          <p:cNvPr id="7" name="Text Placeholder 6"/>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3-</a:t>
            </a:r>
            <a:fld id="{8E04DE85-5BF3-4C03-A70B-7F1A18BE4AC7}" type="slidenum">
              <a:rPr lang="en-US" smtClean="0">
                <a:solidFill>
                  <a:schemeClr val="bg1"/>
                </a:solidFill>
                <a:cs typeface="Arial" charset="0"/>
              </a:rPr>
              <a:pPr/>
              <a:t>34</a:t>
            </a:fld>
            <a:endParaRPr lang="en-US" dirty="0">
              <a:solidFill>
                <a:schemeClr val="bg1"/>
              </a:solidFill>
              <a:cs typeface="Arial" charset="0"/>
            </a:endParaRPr>
          </a:p>
        </p:txBody>
      </p:sp>
      <p:graphicFrame>
        <p:nvGraphicFramePr>
          <p:cNvPr id="5" name="Table 4"/>
          <p:cNvGraphicFramePr>
            <a:graphicFrameLocks noGrp="1"/>
          </p:cNvGraphicFramePr>
          <p:nvPr>
            <p:extLst>
              <p:ext uri="{D42A27DB-BD31-4B8C-83A1-F6EECF244321}">
                <p14:modId xmlns:p14="http://schemas.microsoft.com/office/powerpoint/2010/main" val="964127410"/>
              </p:ext>
            </p:extLst>
          </p:nvPr>
        </p:nvGraphicFramePr>
        <p:xfrm>
          <a:off x="914400" y="1248219"/>
          <a:ext cx="7467600" cy="4535297"/>
        </p:xfrm>
        <a:graphic>
          <a:graphicData uri="http://schemas.openxmlformats.org/drawingml/2006/table">
            <a:tbl>
              <a:tblPr/>
              <a:tblGrid>
                <a:gridCol w="809235"/>
                <a:gridCol w="113190"/>
                <a:gridCol w="3210480"/>
                <a:gridCol w="113190"/>
                <a:gridCol w="1640520"/>
                <a:gridCol w="113190"/>
                <a:gridCol w="1467795"/>
              </a:tblGrid>
              <a:tr h="507365">
                <a:tc>
                  <a:txBody>
                    <a:bodyPr/>
                    <a:lstStyle/>
                    <a:p>
                      <a:pPr marL="0" marR="0" algn="ctr">
                        <a:lnSpc>
                          <a:spcPct val="107000"/>
                        </a:lnSpc>
                        <a:spcBef>
                          <a:spcPts val="0"/>
                        </a:spcBef>
                        <a:spcAft>
                          <a:spcPts val="0"/>
                        </a:spcAft>
                      </a:pPr>
                      <a:r>
                        <a:rPr lang="en-US" sz="2000" b="1">
                          <a:effectLst/>
                          <a:latin typeface="+mn-lt"/>
                          <a:ea typeface="Calibri" charset="0"/>
                          <a:cs typeface="Times New Roman" charset="0"/>
                        </a:rPr>
                        <a:t>Date</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CAE6DE"/>
                    </a:solidFill>
                  </a:tcPr>
                </a:tc>
                <a:tc>
                  <a:txBody>
                    <a:bodyPr/>
                    <a:lstStyle/>
                    <a:p>
                      <a:pPr marL="0" marR="0">
                        <a:lnSpc>
                          <a:spcPct val="107000"/>
                        </a:lnSpc>
                        <a:spcBef>
                          <a:spcPts val="0"/>
                        </a:spcBef>
                        <a:spcAft>
                          <a:spcPts val="0"/>
                        </a:spcAft>
                      </a:pPr>
                      <a:r>
                        <a:rPr lang="en-US" sz="2000" b="1">
                          <a:effectLst/>
                          <a:latin typeface="+mn-lt"/>
                          <a:ea typeface="Calibri" charset="0"/>
                          <a:cs typeface="Times New Roman" charset="0"/>
                        </a:rPr>
                        <a:t> </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CAE6DE"/>
                    </a:solidFill>
                  </a:tcPr>
                </a:tc>
                <a:tc>
                  <a:txBody>
                    <a:bodyPr/>
                    <a:lstStyle/>
                    <a:p>
                      <a:pPr marL="0" marR="0">
                        <a:lnSpc>
                          <a:spcPct val="107000"/>
                        </a:lnSpc>
                        <a:spcBef>
                          <a:spcPts val="0"/>
                        </a:spcBef>
                        <a:spcAft>
                          <a:spcPts val="0"/>
                        </a:spcAft>
                      </a:pPr>
                      <a:r>
                        <a:rPr lang="en-US" sz="2000" b="1">
                          <a:effectLst/>
                          <a:latin typeface="+mn-lt"/>
                          <a:ea typeface="Calibri" charset="0"/>
                          <a:cs typeface="Times New Roman" charset="0"/>
                        </a:rPr>
                        <a:t> Account Title </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CAE6DE"/>
                    </a:solidFill>
                  </a:tcPr>
                </a:tc>
                <a:tc>
                  <a:txBody>
                    <a:bodyPr/>
                    <a:lstStyle/>
                    <a:p>
                      <a:pPr marL="0" marR="0">
                        <a:lnSpc>
                          <a:spcPct val="107000"/>
                        </a:lnSpc>
                        <a:spcBef>
                          <a:spcPts val="0"/>
                        </a:spcBef>
                        <a:spcAft>
                          <a:spcPts val="0"/>
                        </a:spcAft>
                      </a:pPr>
                      <a:r>
                        <a:rPr lang="en-US" sz="2000" b="1">
                          <a:effectLst/>
                          <a:latin typeface="+mn-lt"/>
                          <a:ea typeface="Calibri" charset="0"/>
                          <a:cs typeface="Times New Roman" charset="0"/>
                        </a:rPr>
                        <a:t> </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CAE6DE"/>
                    </a:solidFill>
                  </a:tcPr>
                </a:tc>
                <a:tc>
                  <a:txBody>
                    <a:bodyPr/>
                    <a:lstStyle/>
                    <a:p>
                      <a:pPr marL="0" marR="0" algn="ctr">
                        <a:lnSpc>
                          <a:spcPct val="107000"/>
                        </a:lnSpc>
                        <a:spcBef>
                          <a:spcPts val="0"/>
                        </a:spcBef>
                        <a:spcAft>
                          <a:spcPts val="0"/>
                        </a:spcAft>
                      </a:pPr>
                      <a:r>
                        <a:rPr lang="en-US" sz="2000" b="1">
                          <a:effectLst/>
                          <a:latin typeface="+mn-lt"/>
                          <a:ea typeface="Calibri" charset="0"/>
                          <a:cs typeface="Times New Roman" charset="0"/>
                        </a:rPr>
                        <a:t>Debit</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CAE6DE"/>
                    </a:solidFill>
                  </a:tcPr>
                </a:tc>
                <a:tc>
                  <a:txBody>
                    <a:bodyPr/>
                    <a:lstStyle/>
                    <a:p>
                      <a:pPr marL="0" marR="0">
                        <a:lnSpc>
                          <a:spcPct val="107000"/>
                        </a:lnSpc>
                        <a:spcBef>
                          <a:spcPts val="0"/>
                        </a:spcBef>
                        <a:spcAft>
                          <a:spcPts val="0"/>
                        </a:spcAft>
                      </a:pPr>
                      <a:r>
                        <a:rPr lang="en-US" sz="2000" b="1">
                          <a:effectLst/>
                          <a:latin typeface="+mn-lt"/>
                          <a:ea typeface="Calibri" charset="0"/>
                          <a:cs typeface="Times New Roman" charset="0"/>
                        </a:rPr>
                        <a:t> </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CAE6DE"/>
                    </a:solidFill>
                  </a:tcPr>
                </a:tc>
                <a:tc>
                  <a:txBody>
                    <a:bodyPr/>
                    <a:lstStyle/>
                    <a:p>
                      <a:pPr marL="0" marR="0" algn="ctr">
                        <a:lnSpc>
                          <a:spcPct val="107000"/>
                        </a:lnSpc>
                        <a:spcBef>
                          <a:spcPts val="0"/>
                        </a:spcBef>
                        <a:spcAft>
                          <a:spcPts val="0"/>
                        </a:spcAft>
                      </a:pPr>
                      <a:r>
                        <a:rPr lang="en-US" sz="2000" b="1">
                          <a:effectLst/>
                          <a:latin typeface="+mn-lt"/>
                          <a:ea typeface="Calibri" charset="0"/>
                          <a:cs typeface="Times New Roman" charset="0"/>
                        </a:rPr>
                        <a:t>Credit</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CAE6DE"/>
                    </a:solidFill>
                  </a:tcPr>
                </a:tc>
              </a:tr>
              <a:tr h="198120">
                <a:tc>
                  <a:txBody>
                    <a:bodyPr/>
                    <a:lstStyle/>
                    <a:p>
                      <a:pPr marL="0" marR="0" algn="ctr">
                        <a:lnSpc>
                          <a:spcPct val="107000"/>
                        </a:lnSpc>
                        <a:spcBef>
                          <a:spcPts val="0"/>
                        </a:spcBef>
                        <a:spcAft>
                          <a:spcPts val="0"/>
                        </a:spcAft>
                      </a:pPr>
                      <a:r>
                        <a:rPr lang="en-US" sz="2000">
                          <a:effectLst/>
                          <a:latin typeface="+mn-lt"/>
                          <a:ea typeface="Calibri" charset="0"/>
                          <a:cs typeface="Times New Roman" charset="0"/>
                        </a:rPr>
                        <a:t>31</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4F3EE"/>
                    </a:solidFill>
                  </a:tcPr>
                </a:tc>
                <a:tc>
                  <a:txBody>
                    <a:bodyPr/>
                    <a:lstStyle/>
                    <a:p>
                      <a:endParaRPr lang="en-US" sz="1100">
                        <a:effectLst/>
                        <a:latin typeface="+mn-lt"/>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4F3EE"/>
                    </a:solidFill>
                  </a:tcPr>
                </a:tc>
                <a:tc>
                  <a:txBody>
                    <a:bodyPr/>
                    <a:lstStyle/>
                    <a:p>
                      <a:pPr marL="0" marR="0">
                        <a:lnSpc>
                          <a:spcPct val="107000"/>
                        </a:lnSpc>
                        <a:spcBef>
                          <a:spcPts val="0"/>
                        </a:spcBef>
                        <a:spcAft>
                          <a:spcPts val="0"/>
                        </a:spcAft>
                      </a:pPr>
                      <a:r>
                        <a:rPr lang="en-US" sz="2000">
                          <a:effectLst/>
                          <a:latin typeface="+mn-lt"/>
                          <a:ea typeface="Calibri" charset="0"/>
                          <a:cs typeface="Times New Roman" charset="0"/>
                        </a:rPr>
                        <a:t>Service Revenue</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4F3EE"/>
                    </a:solidFill>
                  </a:tcPr>
                </a:tc>
                <a:tc>
                  <a:txBody>
                    <a:bodyPr/>
                    <a:lstStyle/>
                    <a:p>
                      <a:endParaRPr lang="en-US" sz="1100">
                        <a:effectLst/>
                        <a:latin typeface="+mn-lt"/>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4F3EE"/>
                    </a:solidFill>
                  </a:tcPr>
                </a:tc>
                <a:tc>
                  <a:txBody>
                    <a:bodyPr/>
                    <a:lstStyle/>
                    <a:p>
                      <a:pPr marL="0" marR="0" algn="r">
                        <a:lnSpc>
                          <a:spcPct val="107000"/>
                        </a:lnSpc>
                        <a:spcBef>
                          <a:spcPts val="0"/>
                        </a:spcBef>
                        <a:spcAft>
                          <a:spcPts val="0"/>
                        </a:spcAft>
                      </a:pPr>
                      <a:r>
                        <a:rPr lang="en-US" sz="2000">
                          <a:effectLst/>
                          <a:latin typeface="+mn-lt"/>
                          <a:ea typeface="Calibri" charset="0"/>
                          <a:cs typeface="Times New Roman" charset="0"/>
                        </a:rPr>
                        <a:t>17,260</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4F3EE"/>
                    </a:solidFill>
                  </a:tcPr>
                </a:tc>
                <a:tc>
                  <a:txBody>
                    <a:bodyPr/>
                    <a:lstStyle/>
                    <a:p>
                      <a:endParaRPr lang="en-US" sz="1100">
                        <a:effectLst/>
                        <a:latin typeface="+mn-lt"/>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4F3EE"/>
                    </a:solidFill>
                  </a:tcPr>
                </a:tc>
                <a:tc>
                  <a:txBody>
                    <a:bodyPr/>
                    <a:lstStyle/>
                    <a:p>
                      <a:endParaRPr lang="en-US" sz="1100">
                        <a:effectLst/>
                        <a:latin typeface="+mn-lt"/>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4F3EE"/>
                    </a:solidFill>
                  </a:tcPr>
                </a:tc>
              </a:tr>
              <a:tr h="180975">
                <a:tc>
                  <a:txBody>
                    <a:bodyPr/>
                    <a:lstStyle/>
                    <a:p>
                      <a:pPr marL="0" marR="0" algn="ctr">
                        <a:lnSpc>
                          <a:spcPct val="107000"/>
                        </a:lnSpc>
                        <a:spcBef>
                          <a:spcPts val="0"/>
                        </a:spcBef>
                        <a:spcAft>
                          <a:spcPts val="0"/>
                        </a:spcAft>
                      </a:pPr>
                      <a:r>
                        <a:rPr lang="en-US" sz="2000">
                          <a:effectLst/>
                          <a:latin typeface="+mn-lt"/>
                          <a:ea typeface="Calibri" charset="0"/>
                          <a:cs typeface="Times New Roman" charset="0"/>
                        </a:rPr>
                        <a:t> </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1100">
                        <a:effectLst/>
                        <a:latin typeface="+mn-lt"/>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2000">
                          <a:effectLst/>
                          <a:latin typeface="+mn-lt"/>
                          <a:ea typeface="Calibri" charset="0"/>
                          <a:cs typeface="Times New Roman" charset="0"/>
                        </a:rPr>
                        <a:t>     Retained Earnings</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2000">
                          <a:effectLst/>
                          <a:latin typeface="+mn-lt"/>
                          <a:ea typeface="Calibri" charset="0"/>
                          <a:cs typeface="Times New Roman" charset="0"/>
                        </a:rPr>
                        <a:t>  </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1100">
                        <a:effectLst/>
                        <a:latin typeface="+mn-lt"/>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1100">
                        <a:effectLst/>
                        <a:latin typeface="+mn-lt"/>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2000">
                          <a:effectLst/>
                          <a:latin typeface="+mn-lt"/>
                          <a:ea typeface="Calibri" charset="0"/>
                          <a:cs typeface="Times New Roman" charset="0"/>
                        </a:rPr>
                        <a:t>17,260</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23825">
                <a:tc>
                  <a:txBody>
                    <a:bodyPr/>
                    <a:lstStyle/>
                    <a:p>
                      <a:pPr marL="0" marR="0" algn="ctr">
                        <a:lnSpc>
                          <a:spcPct val="107000"/>
                        </a:lnSpc>
                        <a:spcBef>
                          <a:spcPts val="0"/>
                        </a:spcBef>
                        <a:spcAft>
                          <a:spcPts val="0"/>
                        </a:spcAft>
                      </a:pPr>
                      <a:r>
                        <a:rPr lang="en-US" sz="2000">
                          <a:effectLst/>
                          <a:latin typeface="+mn-lt"/>
                          <a:ea typeface="Calibri" charset="0"/>
                          <a:cs typeface="Times New Roman" charset="0"/>
                        </a:rPr>
                        <a:t>31</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1100">
                        <a:effectLst/>
                        <a:latin typeface="+mn-lt"/>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2000">
                          <a:effectLst/>
                          <a:latin typeface="+mn-lt"/>
                          <a:ea typeface="Calibri" charset="0"/>
                          <a:cs typeface="Times New Roman" charset="0"/>
                        </a:rPr>
                        <a:t>Retained Earnings</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1100">
                        <a:effectLst/>
                        <a:latin typeface="+mn-lt"/>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2000">
                          <a:effectLst/>
                          <a:latin typeface="+mn-lt"/>
                          <a:ea typeface="Calibri" charset="0"/>
                          <a:cs typeface="Times New Roman" charset="0"/>
                        </a:rPr>
                        <a:t>10,300</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1100">
                        <a:effectLst/>
                        <a:latin typeface="+mn-lt"/>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1100">
                        <a:effectLst/>
                        <a:latin typeface="+mn-lt"/>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12395">
                <a:tc>
                  <a:txBody>
                    <a:bodyPr/>
                    <a:lstStyle/>
                    <a:p>
                      <a:endParaRPr lang="en-US" sz="1100">
                        <a:effectLst/>
                        <a:latin typeface="+mn-lt"/>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1100">
                        <a:effectLst/>
                        <a:latin typeface="+mn-lt"/>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2000">
                          <a:effectLst/>
                          <a:latin typeface="+mn-lt"/>
                          <a:ea typeface="Calibri" charset="0"/>
                          <a:cs typeface="Times New Roman" charset="0"/>
                        </a:rPr>
                        <a:t>     Salaries Expense</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1100">
                        <a:effectLst/>
                        <a:latin typeface="+mn-lt"/>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1100">
                        <a:effectLst/>
                        <a:latin typeface="+mn-lt"/>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2000">
                          <a:effectLst/>
                          <a:latin typeface="+mn-lt"/>
                          <a:ea typeface="Calibri" charset="0"/>
                          <a:cs typeface="Times New Roman" charset="0"/>
                        </a:rPr>
                        <a:t>    </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2000">
                          <a:effectLst/>
                          <a:latin typeface="+mn-lt"/>
                          <a:ea typeface="Calibri" charset="0"/>
                          <a:cs typeface="Times New Roman" charset="0"/>
                        </a:rPr>
                        <a:t>10,300</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12395">
                <a:tc>
                  <a:txBody>
                    <a:bodyPr/>
                    <a:lstStyle/>
                    <a:p>
                      <a:pPr marL="0" marR="0" algn="ctr">
                        <a:lnSpc>
                          <a:spcPct val="107000"/>
                        </a:lnSpc>
                        <a:spcBef>
                          <a:spcPts val="0"/>
                        </a:spcBef>
                        <a:spcAft>
                          <a:spcPts val="0"/>
                        </a:spcAft>
                      </a:pPr>
                      <a:r>
                        <a:rPr lang="en-US" sz="2000">
                          <a:effectLst/>
                          <a:latin typeface="+mn-lt"/>
                          <a:ea typeface="Calibri" charset="0"/>
                          <a:cs typeface="Times New Roman" charset="0"/>
                        </a:rPr>
                        <a:t>31</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1100">
                        <a:effectLst/>
                        <a:latin typeface="+mn-lt"/>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2000">
                          <a:effectLst/>
                          <a:latin typeface="+mn-lt"/>
                          <a:ea typeface="Calibri" charset="0"/>
                          <a:cs typeface="Times New Roman" charset="0"/>
                        </a:rPr>
                        <a:t>Retained Earnings </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1100">
                        <a:effectLst/>
                        <a:latin typeface="+mn-lt"/>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2000">
                          <a:effectLst/>
                          <a:latin typeface="+mn-lt"/>
                          <a:ea typeface="Calibri" charset="0"/>
                          <a:cs typeface="Times New Roman" charset="0"/>
                        </a:rPr>
                        <a:t>1,900</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1100">
                        <a:effectLst/>
                        <a:latin typeface="+mn-lt"/>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1100">
                        <a:effectLst/>
                        <a:latin typeface="+mn-lt"/>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12395">
                <a:tc>
                  <a:txBody>
                    <a:bodyPr/>
                    <a:lstStyle/>
                    <a:p>
                      <a:endParaRPr lang="en-US" sz="1100">
                        <a:effectLst/>
                        <a:latin typeface="+mn-lt"/>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1100">
                        <a:effectLst/>
                        <a:latin typeface="+mn-lt"/>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2000">
                          <a:effectLst/>
                          <a:latin typeface="+mn-lt"/>
                          <a:ea typeface="Calibri" charset="0"/>
                          <a:cs typeface="Times New Roman" charset="0"/>
                        </a:rPr>
                        <a:t>     Other Operating Expenses</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1100">
                        <a:effectLst/>
                        <a:latin typeface="+mn-lt"/>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1100">
                        <a:effectLst/>
                        <a:latin typeface="+mn-lt"/>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1100">
                        <a:effectLst/>
                        <a:latin typeface="+mn-lt"/>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2000">
                          <a:effectLst/>
                          <a:latin typeface="+mn-lt"/>
                          <a:ea typeface="Calibri" charset="0"/>
                          <a:cs typeface="Times New Roman" charset="0"/>
                        </a:rPr>
                        <a:t>1,900</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63830">
                <a:tc>
                  <a:txBody>
                    <a:bodyPr/>
                    <a:lstStyle/>
                    <a:p>
                      <a:pPr marL="0" marR="0" algn="ctr">
                        <a:lnSpc>
                          <a:spcPct val="107000"/>
                        </a:lnSpc>
                        <a:spcBef>
                          <a:spcPts val="0"/>
                        </a:spcBef>
                        <a:spcAft>
                          <a:spcPts val="0"/>
                        </a:spcAft>
                      </a:pPr>
                      <a:r>
                        <a:rPr lang="en-US" sz="2000">
                          <a:effectLst/>
                          <a:latin typeface="+mn-lt"/>
                          <a:ea typeface="Calibri" charset="0"/>
                          <a:cs typeface="Times New Roman" charset="0"/>
                        </a:rPr>
                        <a:t>31</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1100">
                        <a:effectLst/>
                        <a:latin typeface="+mn-lt"/>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2000">
                          <a:effectLst/>
                          <a:latin typeface="+mn-lt"/>
                          <a:ea typeface="Calibri" charset="0"/>
                          <a:cs typeface="Times New Roman" charset="0"/>
                        </a:rPr>
                        <a:t>Retained Earnings</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1100">
                        <a:effectLst/>
                        <a:latin typeface="+mn-lt"/>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2000">
                          <a:effectLst/>
                          <a:latin typeface="+mn-lt"/>
                          <a:ea typeface="Calibri" charset="0"/>
                          <a:cs typeface="Times New Roman" charset="0"/>
                        </a:rPr>
                        <a:t>500</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1100">
                        <a:effectLst/>
                        <a:latin typeface="+mn-lt"/>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1100">
                        <a:effectLst/>
                        <a:latin typeface="+mn-lt"/>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63830">
                <a:tc>
                  <a:txBody>
                    <a:bodyPr/>
                    <a:lstStyle/>
                    <a:p>
                      <a:pPr marL="0" marR="0" algn="ctr">
                        <a:lnSpc>
                          <a:spcPct val="107000"/>
                        </a:lnSpc>
                        <a:spcBef>
                          <a:spcPts val="0"/>
                        </a:spcBef>
                        <a:spcAft>
                          <a:spcPts val="0"/>
                        </a:spcAft>
                      </a:pPr>
                      <a:r>
                        <a:rPr lang="en-US" sz="2000">
                          <a:effectLst/>
                          <a:latin typeface="+mn-lt"/>
                          <a:ea typeface="Calibri" charset="0"/>
                          <a:cs typeface="Times New Roman" charset="0"/>
                        </a:rPr>
                        <a:t> </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2000">
                          <a:effectLst/>
                          <a:latin typeface="+mn-lt"/>
                          <a:ea typeface="Calibri" charset="0"/>
                          <a:cs typeface="Times New Roman" charset="0"/>
                        </a:rPr>
                        <a:t> </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2000" dirty="0">
                          <a:effectLst/>
                          <a:latin typeface="+mn-lt"/>
                          <a:ea typeface="Calibri" charset="0"/>
                          <a:cs typeface="Times New Roman" charset="0"/>
                        </a:rPr>
                        <a:t>       Insurance Expense</a:t>
                      </a:r>
                      <a:endParaRPr lang="en-US" sz="1400" dirty="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2000">
                          <a:effectLst/>
                          <a:latin typeface="+mn-lt"/>
                          <a:ea typeface="Calibri" charset="0"/>
                          <a:cs typeface="Times New Roman" charset="0"/>
                        </a:rPr>
                        <a:t> </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2000">
                          <a:effectLst/>
                          <a:latin typeface="+mn-lt"/>
                          <a:ea typeface="Calibri" charset="0"/>
                          <a:cs typeface="Times New Roman" charset="0"/>
                        </a:rPr>
                        <a:t> </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2000">
                          <a:effectLst/>
                          <a:latin typeface="+mn-lt"/>
                          <a:ea typeface="Calibri" charset="0"/>
                          <a:cs typeface="Times New Roman" charset="0"/>
                        </a:rPr>
                        <a:t> </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2000">
                          <a:effectLst/>
                          <a:latin typeface="+mn-lt"/>
                          <a:ea typeface="Calibri" charset="0"/>
                          <a:cs typeface="Times New Roman" charset="0"/>
                        </a:rPr>
                        <a:t>500</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63830">
                <a:tc>
                  <a:txBody>
                    <a:bodyPr/>
                    <a:lstStyle/>
                    <a:p>
                      <a:pPr marL="0" marR="0" algn="ctr">
                        <a:lnSpc>
                          <a:spcPct val="107000"/>
                        </a:lnSpc>
                        <a:spcBef>
                          <a:spcPts val="0"/>
                        </a:spcBef>
                        <a:spcAft>
                          <a:spcPts val="0"/>
                        </a:spcAft>
                      </a:pPr>
                      <a:r>
                        <a:rPr lang="en-US" sz="2000">
                          <a:effectLst/>
                          <a:latin typeface="+mn-lt"/>
                          <a:ea typeface="Calibri" charset="0"/>
                          <a:cs typeface="Times New Roman" charset="0"/>
                        </a:rPr>
                        <a:t>31</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2000">
                          <a:effectLst/>
                          <a:latin typeface="+mn-lt"/>
                          <a:ea typeface="Calibri" charset="0"/>
                          <a:cs typeface="Times New Roman" charset="0"/>
                        </a:rPr>
                        <a:t> </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2000">
                          <a:effectLst/>
                          <a:latin typeface="+mn-lt"/>
                          <a:ea typeface="Calibri" charset="0"/>
                          <a:cs typeface="Times New Roman" charset="0"/>
                        </a:rPr>
                        <a:t>Retained Earnings</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2000">
                          <a:effectLst/>
                          <a:latin typeface="+mn-lt"/>
                          <a:ea typeface="Calibri" charset="0"/>
                          <a:cs typeface="Times New Roman" charset="0"/>
                        </a:rPr>
                        <a:t> </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2000">
                          <a:effectLst/>
                          <a:latin typeface="+mn-lt"/>
                          <a:ea typeface="Calibri" charset="0"/>
                          <a:cs typeface="Times New Roman" charset="0"/>
                        </a:rPr>
                        <a:t>725</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2000">
                          <a:effectLst/>
                          <a:latin typeface="+mn-lt"/>
                          <a:ea typeface="Calibri" charset="0"/>
                          <a:cs typeface="Times New Roman" charset="0"/>
                        </a:rPr>
                        <a:t> </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2000">
                          <a:effectLst/>
                          <a:latin typeface="+mn-lt"/>
                          <a:ea typeface="Calibri" charset="0"/>
                          <a:cs typeface="Times New Roman" charset="0"/>
                        </a:rPr>
                        <a:t> </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63830">
                <a:tc>
                  <a:txBody>
                    <a:bodyPr/>
                    <a:lstStyle/>
                    <a:p>
                      <a:pPr marL="0" marR="0" algn="ctr">
                        <a:lnSpc>
                          <a:spcPct val="107000"/>
                        </a:lnSpc>
                        <a:spcBef>
                          <a:spcPts val="0"/>
                        </a:spcBef>
                        <a:spcAft>
                          <a:spcPts val="0"/>
                        </a:spcAft>
                      </a:pPr>
                      <a:r>
                        <a:rPr lang="en-US" sz="2000">
                          <a:effectLst/>
                          <a:latin typeface="+mn-lt"/>
                          <a:ea typeface="Calibri" charset="0"/>
                          <a:cs typeface="Times New Roman" charset="0"/>
                        </a:rPr>
                        <a:t> </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2000">
                          <a:effectLst/>
                          <a:latin typeface="+mn-lt"/>
                          <a:ea typeface="Calibri" charset="0"/>
                          <a:cs typeface="Times New Roman" charset="0"/>
                        </a:rPr>
                        <a:t> </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2000">
                          <a:effectLst/>
                          <a:latin typeface="+mn-lt"/>
                          <a:ea typeface="Calibri" charset="0"/>
                          <a:cs typeface="Times New Roman" charset="0"/>
                        </a:rPr>
                        <a:t>     Supplies Expense</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2000">
                          <a:effectLst/>
                          <a:latin typeface="+mn-lt"/>
                          <a:ea typeface="Calibri" charset="0"/>
                          <a:cs typeface="Times New Roman" charset="0"/>
                        </a:rPr>
                        <a:t> </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2000">
                          <a:effectLst/>
                          <a:latin typeface="+mn-lt"/>
                          <a:ea typeface="Calibri" charset="0"/>
                          <a:cs typeface="Times New Roman" charset="0"/>
                        </a:rPr>
                        <a:t> </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2000">
                          <a:effectLst/>
                          <a:latin typeface="+mn-lt"/>
                          <a:ea typeface="Calibri" charset="0"/>
                          <a:cs typeface="Times New Roman" charset="0"/>
                        </a:rPr>
                        <a:t> </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2000">
                          <a:effectLst/>
                          <a:latin typeface="+mn-lt"/>
                          <a:ea typeface="Calibri" charset="0"/>
                          <a:cs typeface="Times New Roman" charset="0"/>
                        </a:rPr>
                        <a:t>725</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63830">
                <a:tc>
                  <a:txBody>
                    <a:bodyPr/>
                    <a:lstStyle/>
                    <a:p>
                      <a:pPr marL="0" marR="0" algn="ctr">
                        <a:lnSpc>
                          <a:spcPct val="107000"/>
                        </a:lnSpc>
                        <a:spcBef>
                          <a:spcPts val="0"/>
                        </a:spcBef>
                        <a:spcAft>
                          <a:spcPts val="0"/>
                        </a:spcAft>
                      </a:pPr>
                      <a:r>
                        <a:rPr lang="en-US" sz="2000">
                          <a:effectLst/>
                          <a:latin typeface="+mn-lt"/>
                          <a:ea typeface="Calibri" charset="0"/>
                          <a:cs typeface="Times New Roman" charset="0"/>
                        </a:rPr>
                        <a:t>31</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2000">
                          <a:effectLst/>
                          <a:latin typeface="+mn-lt"/>
                          <a:ea typeface="Calibri" charset="0"/>
                          <a:cs typeface="Times New Roman" charset="0"/>
                        </a:rPr>
                        <a:t> </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2000">
                          <a:effectLst/>
                          <a:latin typeface="+mn-lt"/>
                          <a:ea typeface="Calibri" charset="0"/>
                          <a:cs typeface="Times New Roman" charset="0"/>
                        </a:rPr>
                        <a:t>Retained Earnings </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2000">
                          <a:effectLst/>
                          <a:latin typeface="+mn-lt"/>
                          <a:ea typeface="Calibri" charset="0"/>
                          <a:cs typeface="Times New Roman" charset="0"/>
                        </a:rPr>
                        <a:t> </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2000">
                          <a:effectLst/>
                          <a:latin typeface="+mn-lt"/>
                          <a:ea typeface="Calibri" charset="0"/>
                          <a:cs typeface="Times New Roman" charset="0"/>
                        </a:rPr>
                        <a:t>800</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2000">
                          <a:effectLst/>
                          <a:latin typeface="+mn-lt"/>
                          <a:ea typeface="Calibri" charset="0"/>
                          <a:cs typeface="Times New Roman" charset="0"/>
                        </a:rPr>
                        <a:t> </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2000">
                          <a:effectLst/>
                          <a:latin typeface="+mn-lt"/>
                          <a:ea typeface="Calibri" charset="0"/>
                          <a:cs typeface="Times New Roman" charset="0"/>
                        </a:rPr>
                        <a:t> </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r h="163830">
                <a:tc>
                  <a:txBody>
                    <a:bodyPr/>
                    <a:lstStyle/>
                    <a:p>
                      <a:pPr marL="0" marR="0" algn="ctr">
                        <a:lnSpc>
                          <a:spcPct val="107000"/>
                        </a:lnSpc>
                        <a:spcBef>
                          <a:spcPts val="0"/>
                        </a:spcBef>
                        <a:spcAft>
                          <a:spcPts val="0"/>
                        </a:spcAft>
                      </a:pPr>
                      <a:r>
                        <a:rPr lang="en-US" sz="2000">
                          <a:effectLst/>
                          <a:latin typeface="+mn-lt"/>
                          <a:ea typeface="Calibri" charset="0"/>
                          <a:cs typeface="Times New Roman" charset="0"/>
                        </a:rPr>
                        <a:t> </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2000">
                          <a:effectLst/>
                          <a:latin typeface="+mn-lt"/>
                          <a:ea typeface="Calibri" charset="0"/>
                          <a:cs typeface="Times New Roman" charset="0"/>
                        </a:rPr>
                        <a:t> </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2000">
                          <a:effectLst/>
                          <a:latin typeface="+mn-lt"/>
                          <a:ea typeface="Calibri" charset="0"/>
                          <a:cs typeface="Times New Roman" charset="0"/>
                        </a:rPr>
                        <a:t>     Dividends</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2000">
                          <a:effectLst/>
                          <a:latin typeface="+mn-lt"/>
                          <a:ea typeface="Calibri" charset="0"/>
                          <a:cs typeface="Times New Roman" charset="0"/>
                        </a:rPr>
                        <a:t> </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2000">
                          <a:effectLst/>
                          <a:latin typeface="+mn-lt"/>
                          <a:ea typeface="Calibri" charset="0"/>
                          <a:cs typeface="Times New Roman" charset="0"/>
                        </a:rPr>
                        <a:t> </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2000">
                          <a:effectLst/>
                          <a:latin typeface="+mn-lt"/>
                          <a:ea typeface="Calibri" charset="0"/>
                          <a:cs typeface="Times New Roman" charset="0"/>
                        </a:rPr>
                        <a:t> </a:t>
                      </a:r>
                      <a:endParaRPr lang="en-US" sz="140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2000" dirty="0">
                          <a:effectLst/>
                          <a:latin typeface="+mn-lt"/>
                          <a:ea typeface="Calibri" charset="0"/>
                          <a:cs typeface="Times New Roman" charset="0"/>
                        </a:rPr>
                        <a:t>800</a:t>
                      </a:r>
                      <a:endParaRPr lang="en-US" sz="1400" dirty="0">
                        <a:effectLst/>
                        <a:latin typeface="+mn-lt"/>
                        <a:ea typeface="Calibri" charset="0"/>
                        <a:cs typeface="Times New Roman" charset="0"/>
                      </a:endParaRPr>
                    </a:p>
                  </a:txBody>
                  <a:tcPr marL="9525" marR="9525" marT="952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r>
            </a:tbl>
          </a:graphicData>
        </a:graphic>
      </p:graphicFrame>
    </p:spTree>
    <p:extLst>
      <p:ext uri="{BB962C8B-B14F-4D97-AF65-F5344CB8AC3E}">
        <p14:creationId xmlns:p14="http://schemas.microsoft.com/office/powerpoint/2010/main" val="331713522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C9BE47-C828-4758-BFFD-35446BDE1323}"/>
              </a:ext>
            </a:extLst>
          </p:cNvPr>
          <p:cNvSpPr>
            <a:spLocks noGrp="1"/>
          </p:cNvSpPr>
          <p:nvPr>
            <p:ph type="title"/>
          </p:nvPr>
        </p:nvSpPr>
        <p:spPr/>
        <p:txBody>
          <a:bodyPr/>
          <a:lstStyle/>
          <a:p>
            <a:r>
              <a:rPr lang="en-US" dirty="0">
                <a:ea typeface="Tahoma" panose="020B0604030504040204" pitchFamily="34" charset="0"/>
                <a:cs typeface="Tahoma" panose="020B0604030504040204" pitchFamily="34" charset="0"/>
              </a:rPr>
              <a:t>Single Compound Entry</a:t>
            </a:r>
          </a:p>
        </p:txBody>
      </p:sp>
      <p:sp>
        <p:nvSpPr>
          <p:cNvPr id="7" name="Text Placeholder 6"/>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3-</a:t>
            </a:r>
            <a:fld id="{8E04DE85-5BF3-4C03-A70B-7F1A18BE4AC7}" type="slidenum">
              <a:rPr lang="en-US" smtClean="0">
                <a:solidFill>
                  <a:schemeClr val="bg1"/>
                </a:solidFill>
                <a:cs typeface="Arial" charset="0"/>
              </a:rPr>
              <a:pPr/>
              <a:t>35</a:t>
            </a:fld>
            <a:endParaRPr lang="en-US" dirty="0">
              <a:solidFill>
                <a:schemeClr val="bg1"/>
              </a:solidFill>
              <a:cs typeface="Arial" charset="0"/>
            </a:endParaRPr>
          </a:p>
        </p:txBody>
      </p:sp>
      <p:graphicFrame>
        <p:nvGraphicFramePr>
          <p:cNvPr id="3" name="Table 2">
            <a:extLst>
              <a:ext uri="{FF2B5EF4-FFF2-40B4-BE49-F238E27FC236}">
                <a16:creationId xmlns="" xmlns:a16="http://schemas.microsoft.com/office/drawing/2014/main" id="{A2489E41-F58A-4FD4-8B58-A68752341CF1}"/>
              </a:ext>
            </a:extLst>
          </p:cNvPr>
          <p:cNvGraphicFramePr>
            <a:graphicFrameLocks noGrp="1"/>
          </p:cNvGraphicFramePr>
          <p:nvPr>
            <p:extLst>
              <p:ext uri="{D42A27DB-BD31-4B8C-83A1-F6EECF244321}">
                <p14:modId xmlns:p14="http://schemas.microsoft.com/office/powerpoint/2010/main" val="1718157602"/>
              </p:ext>
            </p:extLst>
          </p:nvPr>
        </p:nvGraphicFramePr>
        <p:xfrm>
          <a:off x="609600" y="1795555"/>
          <a:ext cx="7924800" cy="3266890"/>
        </p:xfrm>
        <a:graphic>
          <a:graphicData uri="http://schemas.openxmlformats.org/drawingml/2006/table">
            <a:tbl>
              <a:tblPr>
                <a:tableStyleId>{5C22544A-7EE6-4342-B048-85BDC9FD1C3A}</a:tableStyleId>
              </a:tblPr>
              <a:tblGrid>
                <a:gridCol w="1143000">
                  <a:extLst>
                    <a:ext uri="{9D8B030D-6E8A-4147-A177-3AD203B41FA5}">
                      <a16:colId xmlns="" xmlns:a16="http://schemas.microsoft.com/office/drawing/2014/main" val="3667791028"/>
                    </a:ext>
                  </a:extLst>
                </a:gridCol>
                <a:gridCol w="76200">
                  <a:extLst>
                    <a:ext uri="{9D8B030D-6E8A-4147-A177-3AD203B41FA5}">
                      <a16:colId xmlns="" xmlns:a16="http://schemas.microsoft.com/office/drawing/2014/main" val="3831711481"/>
                    </a:ext>
                  </a:extLst>
                </a:gridCol>
                <a:gridCol w="4116309">
                  <a:extLst>
                    <a:ext uri="{9D8B030D-6E8A-4147-A177-3AD203B41FA5}">
                      <a16:colId xmlns="" xmlns:a16="http://schemas.microsoft.com/office/drawing/2014/main" val="401247584"/>
                    </a:ext>
                  </a:extLst>
                </a:gridCol>
                <a:gridCol w="78463">
                  <a:extLst>
                    <a:ext uri="{9D8B030D-6E8A-4147-A177-3AD203B41FA5}">
                      <a16:colId xmlns="" xmlns:a16="http://schemas.microsoft.com/office/drawing/2014/main" val="2534352696"/>
                    </a:ext>
                  </a:extLst>
                </a:gridCol>
                <a:gridCol w="1215428">
                  <a:extLst>
                    <a:ext uri="{9D8B030D-6E8A-4147-A177-3AD203B41FA5}">
                      <a16:colId xmlns="" xmlns:a16="http://schemas.microsoft.com/office/drawing/2014/main" val="4213337361"/>
                    </a:ext>
                  </a:extLst>
                </a:gridCol>
                <a:gridCol w="94674">
                  <a:extLst>
                    <a:ext uri="{9D8B030D-6E8A-4147-A177-3AD203B41FA5}">
                      <a16:colId xmlns="" xmlns:a16="http://schemas.microsoft.com/office/drawing/2014/main" val="666540430"/>
                    </a:ext>
                  </a:extLst>
                </a:gridCol>
                <a:gridCol w="1200726">
                  <a:extLst>
                    <a:ext uri="{9D8B030D-6E8A-4147-A177-3AD203B41FA5}">
                      <a16:colId xmlns="" xmlns:a16="http://schemas.microsoft.com/office/drawing/2014/main" val="2695644073"/>
                    </a:ext>
                  </a:extLst>
                </a:gridCol>
              </a:tblGrid>
              <a:tr h="507590">
                <a:tc>
                  <a:txBody>
                    <a:bodyPr/>
                    <a:lstStyle/>
                    <a:p>
                      <a:pPr algn="ctr" fontAlgn="b"/>
                      <a:r>
                        <a:rPr lang="en-US" sz="2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Date </a:t>
                      </a:r>
                      <a:endParaRPr lang="en-US" sz="2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2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2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2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Account Title </a:t>
                      </a:r>
                      <a:endParaRPr lang="en-US" sz="2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2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2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2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Debit </a:t>
                      </a:r>
                      <a:endParaRPr lang="en-US" sz="2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2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2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2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Credit </a:t>
                      </a:r>
                      <a:endParaRPr lang="en-US" sz="2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2436681833"/>
                  </a:ext>
                </a:extLst>
              </a:tr>
              <a:tr h="507590">
                <a:tc>
                  <a:txBody>
                    <a:bodyPr/>
                    <a:lstStyle/>
                    <a:p>
                      <a:pPr algn="ctr" fontAlgn="b"/>
                      <a:r>
                        <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Dec. 31</a:t>
                      </a: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r>
                        <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Service Revenue</a:t>
                      </a: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17,260</a:t>
                      </a: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endPar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endPar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3695156267"/>
                  </a:ext>
                </a:extLst>
              </a:tr>
              <a:tr h="308180">
                <a:tc>
                  <a:txBody>
                    <a:bodyPr/>
                    <a:lstStyle/>
                    <a:p>
                      <a:pPr algn="ctr" fontAlgn="b"/>
                      <a:endPar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2400" b="0" i="0" u="none" strike="noStrike"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Salary Expense</a:t>
                      </a: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2400" b="0" i="0" u="none" strike="noStrike"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endPar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endPar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10,300</a:t>
                      </a: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507136577"/>
                  </a:ext>
                </a:extLst>
              </a:tr>
              <a:tr h="308180">
                <a:tc>
                  <a:txBody>
                    <a:bodyPr/>
                    <a:lstStyle/>
                    <a:p>
                      <a:pPr algn="l" fontAlgn="b"/>
                      <a:endPar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2400" b="0" i="0" u="none" strike="noStrike"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Other Operating Expenses</a:t>
                      </a: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endPar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endPar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1,900</a:t>
                      </a: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855949121"/>
                  </a:ext>
                </a:extLst>
              </a:tr>
              <a:tr h="308180">
                <a:tc>
                  <a:txBody>
                    <a:bodyPr/>
                    <a:lstStyle/>
                    <a:p>
                      <a:pPr algn="l" fontAlgn="b"/>
                      <a:endPar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2400" b="0" i="0" u="none" strike="noStrike"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Insurance Expense</a:t>
                      </a: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endPar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400" b="0" i="0" u="none" strike="noStrike"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500</a:t>
                      </a: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804652545"/>
                  </a:ext>
                </a:extLst>
              </a:tr>
              <a:tr h="308180">
                <a:tc>
                  <a:txBody>
                    <a:bodyPr/>
                    <a:lstStyle/>
                    <a:p>
                      <a:pPr algn="l" fontAlgn="b"/>
                      <a:endPar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2400" b="0" i="0" u="none" strike="noStrike"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Supplies Expense</a:t>
                      </a: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endPar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endPar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725</a:t>
                      </a: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35004968"/>
                  </a:ext>
                </a:extLst>
              </a:tr>
              <a:tr h="308180">
                <a:tc>
                  <a:txBody>
                    <a:bodyPr/>
                    <a:lstStyle/>
                    <a:p>
                      <a:pPr algn="l" fontAlgn="b"/>
                      <a:endPar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2400" b="0" i="0" u="none" strike="noStrike"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Dividends</a:t>
                      </a: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endPar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endPar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800</a:t>
                      </a: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08603321"/>
                  </a:ext>
                </a:extLst>
              </a:tr>
              <a:tr h="308180">
                <a:tc>
                  <a:txBody>
                    <a:bodyPr/>
                    <a:lstStyle/>
                    <a:p>
                      <a:pPr algn="l" fontAlgn="b"/>
                      <a:endPar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2400" b="0" i="0" u="none" strike="noStrike"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Retained Earnings</a:t>
                      </a: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endPar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endPar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2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3,035</a:t>
                      </a: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176315432"/>
                  </a:ext>
                </a:extLst>
              </a:tr>
            </a:tbl>
          </a:graphicData>
        </a:graphic>
      </p:graphicFrame>
    </p:spTree>
    <p:extLst>
      <p:ext uri="{BB962C8B-B14F-4D97-AF65-F5344CB8AC3E}">
        <p14:creationId xmlns:p14="http://schemas.microsoft.com/office/powerpoint/2010/main" val="40536217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E85BB1-01AE-43B2-9A54-C2C2BB7FA8FF}"/>
              </a:ext>
            </a:extLst>
          </p:cNvPr>
          <p:cNvSpPr>
            <a:spLocks noGrp="1"/>
          </p:cNvSpPr>
          <p:nvPr>
            <p:ph type="title"/>
          </p:nvPr>
        </p:nvSpPr>
        <p:spPr>
          <a:xfrm>
            <a:off x="762000" y="228600"/>
            <a:ext cx="8382000" cy="609600"/>
          </a:xfrm>
        </p:spPr>
        <p:txBody>
          <a:bodyPr/>
          <a:lstStyle/>
          <a:p>
            <a:r>
              <a:rPr lang="en-US" dirty="0" smtClean="0">
                <a:ea typeface="Tahoma" panose="020B0604030504040204" pitchFamily="34" charset="0"/>
                <a:cs typeface="Tahoma" panose="020B0604030504040204" pitchFamily="34" charset="0"/>
              </a:rPr>
              <a:t>Exhibit 3.10: </a:t>
            </a:r>
            <a:br>
              <a:rPr lang="en-US" dirty="0" smtClean="0">
                <a:ea typeface="Tahoma" panose="020B0604030504040204" pitchFamily="34" charset="0"/>
                <a:cs typeface="Tahoma" panose="020B0604030504040204" pitchFamily="34" charset="0"/>
              </a:rPr>
            </a:br>
            <a:r>
              <a:rPr lang="en-US" dirty="0" smtClean="0">
                <a:ea typeface="Tahoma" panose="020B0604030504040204" pitchFamily="34" charset="0"/>
                <a:cs typeface="Tahoma" panose="020B0604030504040204" pitchFamily="34" charset="0"/>
              </a:rPr>
              <a:t>Distribution </a:t>
            </a:r>
            <a:r>
              <a:rPr lang="en-US" dirty="0">
                <a:ea typeface="Tahoma" panose="020B0604030504040204" pitchFamily="34" charset="0"/>
                <a:cs typeface="Tahoma" panose="020B0604030504040204" pitchFamily="34" charset="0"/>
              </a:rPr>
              <a:t>of Fiscal Closing Dates</a:t>
            </a:r>
            <a:r>
              <a:rPr lang="en-US" dirty="0"/>
              <a:t/>
            </a:r>
            <a:br>
              <a:rPr lang="en-US" dirty="0"/>
            </a:br>
            <a:endParaRPr lang="en-US" dirty="0"/>
          </a:p>
        </p:txBody>
      </p:sp>
      <p:graphicFrame>
        <p:nvGraphicFramePr>
          <p:cNvPr id="9" name="Content Placeholder 8">
            <a:extLst>
              <a:ext uri="{FF2B5EF4-FFF2-40B4-BE49-F238E27FC236}">
                <a16:creationId xmlns="" xmlns:a16="http://schemas.microsoft.com/office/drawing/2014/main" id="{83D19E71-DA6C-4E47-B7B9-A7EAD3563FC4}"/>
              </a:ext>
            </a:extLst>
          </p:cNvPr>
          <p:cNvGraphicFramePr>
            <a:graphicFrameLocks noGrp="1"/>
          </p:cNvGraphicFramePr>
          <p:nvPr>
            <p:ph idx="1"/>
            <p:extLst>
              <p:ext uri="{D42A27DB-BD31-4B8C-83A1-F6EECF244321}">
                <p14:modId xmlns:p14="http://schemas.microsoft.com/office/powerpoint/2010/main" val="2061845287"/>
              </p:ext>
            </p:extLst>
          </p:nvPr>
        </p:nvGraphicFramePr>
        <p:xfrm>
          <a:off x="685800" y="1670538"/>
          <a:ext cx="7962900" cy="4349262"/>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Placeholder 5"/>
          <p:cNvSpPr>
            <a:spLocks noGrp="1"/>
          </p:cNvSpPr>
          <p:nvPr>
            <p:ph type="body" sz="quarter" idx="10"/>
          </p:nvPr>
        </p:nvSpPr>
        <p:spPr/>
        <p:txBody>
          <a:bodyPr/>
          <a:lstStyle/>
          <a:p>
            <a:endParaRPr lang="en-US"/>
          </a:p>
        </p:txBody>
      </p:sp>
      <p:sp>
        <p:nvSpPr>
          <p:cNvPr id="7" name="Text Placeholder 6"/>
          <p:cNvSpPr>
            <a:spLocks noGrp="1"/>
          </p:cNvSpPr>
          <p:nvPr>
            <p:ph type="body" sz="quarter" idx="12"/>
          </p:nvPr>
        </p:nvSpPr>
        <p:spPr/>
        <p:txBody>
          <a:bodyPr/>
          <a:lstStyle/>
          <a:p>
            <a:endParaRPr lang="en-US"/>
          </a:p>
        </p:txBody>
      </p:sp>
      <p:sp>
        <p:nvSpPr>
          <p:cNvPr id="4" name="Slide Number Placeholder 3">
            <a:extLst>
              <a:ext uri="{FF2B5EF4-FFF2-40B4-BE49-F238E27FC236}">
                <a16:creationId xmlns="" xmlns:a16="http://schemas.microsoft.com/office/drawing/2014/main" id="{D47B14AB-63C4-4AF7-917D-4E01504FD6E1}"/>
              </a:ext>
            </a:extLst>
          </p:cNvPr>
          <p:cNvSpPr>
            <a:spLocks noGrp="1"/>
          </p:cNvSpPr>
          <p:nvPr>
            <p:ph type="sldNum" sz="quarter" idx="11"/>
          </p:nvPr>
        </p:nvSpPr>
        <p:spPr/>
        <p:txBody>
          <a:bodyPr/>
          <a:lstStyle/>
          <a:p>
            <a:pPr>
              <a:defRPr/>
            </a:pPr>
            <a:r>
              <a:rPr lang="en-US" dirty="0" smtClean="0">
                <a:solidFill>
                  <a:schemeClr val="bg1"/>
                </a:solidFill>
              </a:rPr>
              <a:t> 3</a:t>
            </a:r>
            <a:r>
              <a:rPr lang="en-US" dirty="0">
                <a:solidFill>
                  <a:schemeClr val="bg1"/>
                </a:solidFill>
              </a:rPr>
              <a:t>-</a:t>
            </a:r>
            <a:fld id="{C1C1BC54-8EE2-4145-ADFC-9ED8DE651561}" type="slidenum">
              <a:rPr lang="en-US" smtClean="0">
                <a:solidFill>
                  <a:schemeClr val="bg1"/>
                </a:solidFill>
              </a:rPr>
              <a:pPr>
                <a:defRPr/>
              </a:pPr>
              <a:t>36</a:t>
            </a:fld>
            <a:endParaRPr lang="en-US" dirty="0">
              <a:solidFill>
                <a:schemeClr val="bg1"/>
              </a:solidFill>
            </a:endParaRPr>
          </a:p>
        </p:txBody>
      </p:sp>
    </p:spTree>
    <p:extLst>
      <p:ext uri="{BB962C8B-B14F-4D97-AF65-F5344CB8AC3E}">
        <p14:creationId xmlns:p14="http://schemas.microsoft.com/office/powerpoint/2010/main" val="13288699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1B6D9D-445C-437C-A822-6848FACCD98D}"/>
              </a:ext>
            </a:extLst>
          </p:cNvPr>
          <p:cNvSpPr>
            <a:spLocks noGrp="1"/>
          </p:cNvSpPr>
          <p:nvPr>
            <p:ph type="title"/>
          </p:nvPr>
        </p:nvSpPr>
        <p:spPr/>
        <p:txBody>
          <a:bodyPr/>
          <a:lstStyle/>
          <a:p>
            <a:r>
              <a:rPr lang="en-US" dirty="0">
                <a:ea typeface="Tahoma" panose="020B0604030504040204" pitchFamily="34" charset="0"/>
                <a:cs typeface="Tahoma" panose="020B0604030504040204" pitchFamily="34" charset="0"/>
              </a:rPr>
              <a:t>Exhibit 3.11: Post-Closing </a:t>
            </a:r>
            <a:r>
              <a:rPr lang="en-US" dirty="0" smtClean="0">
                <a:ea typeface="Tahoma" panose="020B0604030504040204" pitchFamily="34" charset="0"/>
                <a:cs typeface="Tahoma" panose="020B0604030504040204" pitchFamily="34" charset="0"/>
              </a:rPr>
              <a:t/>
            </a:r>
            <a:br>
              <a:rPr lang="en-US" dirty="0" smtClean="0">
                <a:ea typeface="Tahoma" panose="020B0604030504040204" pitchFamily="34" charset="0"/>
                <a:cs typeface="Tahoma" panose="020B0604030504040204" pitchFamily="34" charset="0"/>
              </a:rPr>
            </a:br>
            <a:r>
              <a:rPr lang="en-US" dirty="0" smtClean="0">
                <a:ea typeface="Tahoma" panose="020B0604030504040204" pitchFamily="34" charset="0"/>
                <a:cs typeface="Tahoma" panose="020B0604030504040204" pitchFamily="34" charset="0"/>
              </a:rPr>
              <a:t>Trial </a:t>
            </a:r>
            <a:r>
              <a:rPr lang="en-US" dirty="0">
                <a:ea typeface="Tahoma" panose="020B0604030504040204" pitchFamily="34" charset="0"/>
                <a:cs typeface="Tahoma" panose="020B0604030504040204" pitchFamily="34" charset="0"/>
              </a:rPr>
              <a:t>Balance </a:t>
            </a:r>
          </a:p>
        </p:txBody>
      </p:sp>
      <p:sp>
        <p:nvSpPr>
          <p:cNvPr id="8" name="Text Placeholder 7"/>
          <p:cNvSpPr>
            <a:spLocks noGrp="1"/>
          </p:cNvSpPr>
          <p:nvPr>
            <p:ph type="body" sz="quarter" idx="10"/>
          </p:nvPr>
        </p:nvSpPr>
        <p:spPr/>
        <p:txBody>
          <a:bodyPr/>
          <a:lstStyle/>
          <a:p>
            <a:endParaRPr lang="en-US"/>
          </a:p>
        </p:txBody>
      </p:sp>
      <p:sp>
        <p:nvSpPr>
          <p:cNvPr id="9" name="Text Placeholder 8"/>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B9F96F1F-8EA0-4819-834C-D093584C79A0}"/>
              </a:ext>
            </a:extLst>
          </p:cNvPr>
          <p:cNvSpPr>
            <a:spLocks noGrp="1"/>
          </p:cNvSpPr>
          <p:nvPr>
            <p:ph type="sldNum" sz="quarter" idx="11"/>
          </p:nvPr>
        </p:nvSpPr>
        <p:spPr/>
        <p:txBody>
          <a:bodyPr/>
          <a:lstStyle/>
          <a:p>
            <a:pPr>
              <a:defRPr/>
            </a:pPr>
            <a:r>
              <a:rPr lang="en-US" dirty="0" smtClean="0"/>
              <a:t> </a:t>
            </a:r>
            <a:r>
              <a:rPr lang="en-US" dirty="0" smtClean="0">
                <a:solidFill>
                  <a:schemeClr val="bg1"/>
                </a:solidFill>
              </a:rPr>
              <a:t>3</a:t>
            </a:r>
            <a:r>
              <a:rPr lang="en-US" dirty="0">
                <a:solidFill>
                  <a:schemeClr val="bg1"/>
                </a:solidFill>
              </a:rPr>
              <a:t>-</a:t>
            </a:r>
            <a:fld id="{86103F27-AA34-4069-B652-A178AD0674B3}" type="slidenum">
              <a:rPr lang="en-US" smtClean="0">
                <a:solidFill>
                  <a:schemeClr val="bg1"/>
                </a:solidFill>
              </a:rPr>
              <a:pPr>
                <a:defRPr/>
              </a:pPr>
              <a:t>37</a:t>
            </a:fld>
            <a:endParaRPr lang="en-US" dirty="0">
              <a:solidFill>
                <a:schemeClr val="bg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567326601"/>
              </p:ext>
            </p:extLst>
          </p:nvPr>
        </p:nvGraphicFramePr>
        <p:xfrm>
          <a:off x="1511300" y="1617345"/>
          <a:ext cx="6121399" cy="4402836"/>
        </p:xfrm>
        <a:graphic>
          <a:graphicData uri="http://schemas.openxmlformats.org/drawingml/2006/table">
            <a:tbl>
              <a:tblPr firstRow="1" firstCol="1" bandRow="1"/>
              <a:tblGrid>
                <a:gridCol w="3153683"/>
                <a:gridCol w="1483858"/>
                <a:gridCol w="1483858"/>
              </a:tblGrid>
              <a:tr h="161925">
                <a:tc gridSpan="3">
                  <a:txBody>
                    <a:bodyPr/>
                    <a:lstStyle/>
                    <a:p>
                      <a:pPr marL="0" marR="0" algn="ctr">
                        <a:lnSpc>
                          <a:spcPct val="107000"/>
                        </a:lnSpc>
                        <a:spcBef>
                          <a:spcPts val="0"/>
                        </a:spcBef>
                        <a:spcAft>
                          <a:spcPts val="0"/>
                        </a:spcAft>
                      </a:pPr>
                      <a:r>
                        <a:rPr lang="en-US" sz="1800" b="1">
                          <a:effectLst/>
                          <a:latin typeface="+mn-lt"/>
                          <a:ea typeface="Times New Roman" charset="0"/>
                          <a:cs typeface="Times New Roman" charset="0"/>
                        </a:rPr>
                        <a:t>COLLINS BROKERAGE SERVICES INC.</a:t>
                      </a:r>
                      <a:endParaRPr lang="en-US" sz="24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EEAF6"/>
                    </a:solidFill>
                  </a:tcPr>
                </a:tc>
                <a:tc hMerge="1">
                  <a:txBody>
                    <a:bodyPr/>
                    <a:lstStyle/>
                    <a:p>
                      <a:endParaRPr lang="en-US"/>
                    </a:p>
                  </a:txBody>
                  <a:tcPr/>
                </a:tc>
                <a:tc hMerge="1">
                  <a:txBody>
                    <a:bodyPr/>
                    <a:lstStyle/>
                    <a:p>
                      <a:endParaRPr lang="en-US"/>
                    </a:p>
                  </a:txBody>
                  <a:tcPr/>
                </a:tc>
              </a:tr>
              <a:tr h="161925">
                <a:tc gridSpan="3">
                  <a:txBody>
                    <a:bodyPr/>
                    <a:lstStyle/>
                    <a:p>
                      <a:pPr marL="0" marR="0" algn="ctr">
                        <a:lnSpc>
                          <a:spcPct val="107000"/>
                        </a:lnSpc>
                        <a:spcBef>
                          <a:spcPts val="0"/>
                        </a:spcBef>
                        <a:spcAft>
                          <a:spcPts val="0"/>
                        </a:spcAft>
                      </a:pPr>
                      <a:r>
                        <a:rPr lang="en-US" sz="1800" b="1">
                          <a:effectLst/>
                          <a:latin typeface="+mn-lt"/>
                          <a:ea typeface="Times New Roman" charset="0"/>
                          <a:cs typeface="Times New Roman" charset="0"/>
                        </a:rPr>
                        <a:t>Post-Closing Trial Balance </a:t>
                      </a:r>
                      <a:endParaRPr lang="en-US" sz="24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EEAF6"/>
                    </a:solidFill>
                  </a:tcPr>
                </a:tc>
                <a:tc hMerge="1">
                  <a:txBody>
                    <a:bodyPr/>
                    <a:lstStyle/>
                    <a:p>
                      <a:endParaRPr lang="en-US"/>
                    </a:p>
                  </a:txBody>
                  <a:tcPr/>
                </a:tc>
                <a:tc hMerge="1">
                  <a:txBody>
                    <a:bodyPr/>
                    <a:lstStyle/>
                    <a:p>
                      <a:endParaRPr lang="en-US"/>
                    </a:p>
                  </a:txBody>
                  <a:tcPr/>
                </a:tc>
              </a:tr>
              <a:tr h="161925">
                <a:tc gridSpan="3">
                  <a:txBody>
                    <a:bodyPr/>
                    <a:lstStyle/>
                    <a:p>
                      <a:pPr marL="0" marR="0" algn="ctr">
                        <a:lnSpc>
                          <a:spcPct val="107000"/>
                        </a:lnSpc>
                        <a:spcBef>
                          <a:spcPts val="0"/>
                        </a:spcBef>
                        <a:spcAft>
                          <a:spcPts val="0"/>
                        </a:spcAft>
                      </a:pPr>
                      <a:r>
                        <a:rPr lang="en-US" sz="1800" b="1">
                          <a:effectLst/>
                          <a:latin typeface="+mn-lt"/>
                          <a:ea typeface="Times New Roman" charset="0"/>
                          <a:cs typeface="Times New Roman" charset="0"/>
                        </a:rPr>
                        <a:t>December 31, 2016</a:t>
                      </a:r>
                      <a:endParaRPr lang="en-US" sz="24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EEAF6"/>
                    </a:solidFill>
                  </a:tcPr>
                </a:tc>
                <a:tc hMerge="1">
                  <a:txBody>
                    <a:bodyPr/>
                    <a:lstStyle/>
                    <a:p>
                      <a:endParaRPr lang="en-US"/>
                    </a:p>
                  </a:txBody>
                  <a:tcPr/>
                </a:tc>
                <a:tc hMerge="1">
                  <a:txBody>
                    <a:bodyPr/>
                    <a:lstStyle/>
                    <a:p>
                      <a:endParaRPr lang="en-US"/>
                    </a:p>
                  </a:txBody>
                  <a:tcPr/>
                </a:tc>
              </a:tr>
              <a:tr h="161925">
                <a:tc>
                  <a:txBody>
                    <a:bodyPr/>
                    <a:lstStyle/>
                    <a:p>
                      <a:pPr marL="0" marR="0" algn="ctr">
                        <a:lnSpc>
                          <a:spcPct val="107000"/>
                        </a:lnSpc>
                        <a:spcBef>
                          <a:spcPts val="0"/>
                        </a:spcBef>
                        <a:spcAft>
                          <a:spcPts val="0"/>
                        </a:spcAft>
                      </a:pPr>
                      <a:r>
                        <a:rPr lang="en-US" sz="1800" b="1">
                          <a:effectLst/>
                          <a:latin typeface="+mn-lt"/>
                          <a:ea typeface="Times New Roman" charset="0"/>
                          <a:cs typeface="Times New Roman" charset="0"/>
                        </a:rPr>
                        <a:t>Account Title</a:t>
                      </a:r>
                      <a:endParaRPr lang="en-US" sz="24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07000"/>
                        </a:lnSpc>
                        <a:spcBef>
                          <a:spcPts val="0"/>
                        </a:spcBef>
                        <a:spcAft>
                          <a:spcPts val="0"/>
                        </a:spcAft>
                      </a:pPr>
                      <a:r>
                        <a:rPr lang="en-US" sz="1800" b="1">
                          <a:effectLst/>
                          <a:latin typeface="+mn-lt"/>
                          <a:ea typeface="Times New Roman" charset="0"/>
                          <a:cs typeface="Times New Roman" charset="0"/>
                        </a:rPr>
                        <a:t>Debit</a:t>
                      </a:r>
                      <a:endParaRPr lang="en-US" sz="2400">
                        <a:effectLst/>
                        <a:latin typeface="+mn-lt"/>
                        <a:ea typeface="Calibri" charset="0"/>
                        <a:cs typeface="Times New Roman"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07000"/>
                        </a:lnSpc>
                        <a:spcBef>
                          <a:spcPts val="0"/>
                        </a:spcBef>
                        <a:spcAft>
                          <a:spcPts val="0"/>
                        </a:spcAft>
                      </a:pPr>
                      <a:r>
                        <a:rPr lang="en-US" sz="1800" b="1">
                          <a:effectLst/>
                          <a:latin typeface="+mn-lt"/>
                          <a:ea typeface="Times New Roman" charset="0"/>
                          <a:cs typeface="Times New Roman" charset="0"/>
                        </a:rPr>
                        <a:t>Credit</a:t>
                      </a:r>
                      <a:endParaRPr lang="en-US" sz="24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61925">
                <a:tc>
                  <a:txBody>
                    <a:bodyPr/>
                    <a:lstStyle/>
                    <a:p>
                      <a:pPr marL="0" marR="0" algn="l">
                        <a:lnSpc>
                          <a:spcPct val="107000"/>
                        </a:lnSpc>
                        <a:spcBef>
                          <a:spcPts val="0"/>
                        </a:spcBef>
                        <a:spcAft>
                          <a:spcPts val="0"/>
                        </a:spcAft>
                      </a:pPr>
                      <a:r>
                        <a:rPr lang="en-US" sz="1800" b="1">
                          <a:effectLst/>
                          <a:latin typeface="+mn-lt"/>
                          <a:ea typeface="Times New Roman" charset="0"/>
                          <a:cs typeface="Times New Roman" charset="0"/>
                        </a:rPr>
                        <a:t>Cash</a:t>
                      </a:r>
                      <a:endParaRPr lang="en-US" sz="24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800" b="1">
                          <a:effectLst/>
                          <a:latin typeface="+mn-lt"/>
                          <a:ea typeface="Times New Roman" charset="0"/>
                          <a:cs typeface="Times New Roman" charset="0"/>
                        </a:rPr>
                        <a:t> $       6,850 </a:t>
                      </a:r>
                      <a:endParaRPr lang="en-US" sz="24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l">
                        <a:lnSpc>
                          <a:spcPct val="107000"/>
                        </a:lnSpc>
                        <a:spcBef>
                          <a:spcPts val="0"/>
                        </a:spcBef>
                        <a:spcAft>
                          <a:spcPts val="0"/>
                        </a:spcAft>
                      </a:pPr>
                      <a:r>
                        <a:rPr lang="en-US" sz="1800" b="1">
                          <a:effectLst/>
                          <a:latin typeface="+mn-lt"/>
                          <a:ea typeface="Times New Roman" charset="0"/>
                          <a:cs typeface="Times New Roman" charset="0"/>
                        </a:rPr>
                        <a:t> </a:t>
                      </a:r>
                      <a:endParaRPr lang="en-US" sz="24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gn="l">
                        <a:lnSpc>
                          <a:spcPct val="107000"/>
                        </a:lnSpc>
                        <a:spcBef>
                          <a:spcPts val="0"/>
                        </a:spcBef>
                        <a:spcAft>
                          <a:spcPts val="0"/>
                        </a:spcAft>
                      </a:pPr>
                      <a:r>
                        <a:rPr lang="en-US" sz="1800" b="1">
                          <a:effectLst/>
                          <a:latin typeface="+mn-lt"/>
                          <a:ea typeface="Times New Roman" charset="0"/>
                          <a:cs typeface="Times New Roman" charset="0"/>
                        </a:rPr>
                        <a:t>Accounts Receivable</a:t>
                      </a:r>
                      <a:endParaRPr lang="en-US" sz="24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800" b="1">
                          <a:effectLst/>
                          <a:latin typeface="+mn-lt"/>
                          <a:ea typeface="Times New Roman" charset="0"/>
                          <a:cs typeface="Times New Roman" charset="0"/>
                        </a:rPr>
                        <a:t>2,360</a:t>
                      </a:r>
                      <a:endParaRPr lang="en-US" sz="24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l">
                        <a:lnSpc>
                          <a:spcPct val="107000"/>
                        </a:lnSpc>
                        <a:spcBef>
                          <a:spcPts val="0"/>
                        </a:spcBef>
                        <a:spcAft>
                          <a:spcPts val="0"/>
                        </a:spcAft>
                      </a:pPr>
                      <a:r>
                        <a:rPr lang="en-US" sz="1800" b="1">
                          <a:effectLst/>
                          <a:latin typeface="+mn-lt"/>
                          <a:ea typeface="Times New Roman" charset="0"/>
                          <a:cs typeface="Times New Roman" charset="0"/>
                        </a:rPr>
                        <a:t> </a:t>
                      </a:r>
                      <a:endParaRPr lang="en-US" sz="24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gn="l">
                        <a:lnSpc>
                          <a:spcPct val="107000"/>
                        </a:lnSpc>
                        <a:spcBef>
                          <a:spcPts val="0"/>
                        </a:spcBef>
                        <a:spcAft>
                          <a:spcPts val="0"/>
                        </a:spcAft>
                      </a:pPr>
                      <a:r>
                        <a:rPr lang="en-US" sz="1800" b="1">
                          <a:effectLst/>
                          <a:latin typeface="+mn-lt"/>
                          <a:ea typeface="Times New Roman" charset="0"/>
                          <a:cs typeface="Times New Roman" charset="0"/>
                        </a:rPr>
                        <a:t>Prepaid Insurance</a:t>
                      </a:r>
                      <a:endParaRPr lang="en-US" sz="24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800" b="1">
                          <a:effectLst/>
                          <a:latin typeface="+mn-lt"/>
                          <a:ea typeface="Times New Roman" charset="0"/>
                          <a:cs typeface="Times New Roman" charset="0"/>
                        </a:rPr>
                        <a:t>700</a:t>
                      </a:r>
                      <a:endParaRPr lang="en-US" sz="24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l">
                        <a:lnSpc>
                          <a:spcPct val="107000"/>
                        </a:lnSpc>
                        <a:spcBef>
                          <a:spcPts val="0"/>
                        </a:spcBef>
                        <a:spcAft>
                          <a:spcPts val="0"/>
                        </a:spcAft>
                      </a:pPr>
                      <a:r>
                        <a:rPr lang="en-US" sz="1800" b="1">
                          <a:effectLst/>
                          <a:latin typeface="+mn-lt"/>
                          <a:ea typeface="Times New Roman" charset="0"/>
                          <a:cs typeface="Times New Roman" charset="0"/>
                        </a:rPr>
                        <a:t> </a:t>
                      </a:r>
                      <a:endParaRPr lang="en-US" sz="24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gn="l">
                        <a:lnSpc>
                          <a:spcPct val="107000"/>
                        </a:lnSpc>
                        <a:spcBef>
                          <a:spcPts val="0"/>
                        </a:spcBef>
                        <a:spcAft>
                          <a:spcPts val="0"/>
                        </a:spcAft>
                      </a:pPr>
                      <a:r>
                        <a:rPr lang="en-US" sz="1800" b="1">
                          <a:effectLst/>
                          <a:latin typeface="+mn-lt"/>
                          <a:ea typeface="Times New Roman" charset="0"/>
                          <a:cs typeface="Times New Roman" charset="0"/>
                        </a:rPr>
                        <a:t>Supplies</a:t>
                      </a:r>
                      <a:endParaRPr lang="en-US" sz="24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800" b="1">
                          <a:effectLst/>
                          <a:latin typeface="+mn-lt"/>
                          <a:ea typeface="Times New Roman" charset="0"/>
                          <a:cs typeface="Times New Roman" charset="0"/>
                        </a:rPr>
                        <a:t>125</a:t>
                      </a:r>
                      <a:endParaRPr lang="en-US" sz="24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l">
                        <a:lnSpc>
                          <a:spcPct val="107000"/>
                        </a:lnSpc>
                        <a:spcBef>
                          <a:spcPts val="0"/>
                        </a:spcBef>
                        <a:spcAft>
                          <a:spcPts val="0"/>
                        </a:spcAft>
                      </a:pPr>
                      <a:r>
                        <a:rPr lang="en-US" sz="1800" b="1">
                          <a:effectLst/>
                          <a:latin typeface="+mn-lt"/>
                          <a:ea typeface="Times New Roman" charset="0"/>
                          <a:cs typeface="Times New Roman" charset="0"/>
                        </a:rPr>
                        <a:t> </a:t>
                      </a:r>
                      <a:endParaRPr lang="en-US" sz="24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gn="l">
                        <a:lnSpc>
                          <a:spcPct val="107000"/>
                        </a:lnSpc>
                        <a:spcBef>
                          <a:spcPts val="0"/>
                        </a:spcBef>
                        <a:spcAft>
                          <a:spcPts val="0"/>
                        </a:spcAft>
                      </a:pPr>
                      <a:r>
                        <a:rPr lang="en-US" sz="1800" b="1">
                          <a:effectLst/>
                          <a:latin typeface="+mn-lt"/>
                          <a:ea typeface="Times New Roman" charset="0"/>
                          <a:cs typeface="Times New Roman" charset="0"/>
                        </a:rPr>
                        <a:t>Land</a:t>
                      </a:r>
                      <a:endParaRPr lang="en-US" sz="24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800" b="1">
                          <a:effectLst/>
                          <a:latin typeface="+mn-lt"/>
                          <a:ea typeface="Times New Roman" charset="0"/>
                          <a:cs typeface="Times New Roman" charset="0"/>
                        </a:rPr>
                        <a:t>        26,000 </a:t>
                      </a:r>
                      <a:endParaRPr lang="en-US" sz="24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l">
                        <a:lnSpc>
                          <a:spcPct val="107000"/>
                        </a:lnSpc>
                        <a:spcBef>
                          <a:spcPts val="0"/>
                        </a:spcBef>
                        <a:spcAft>
                          <a:spcPts val="0"/>
                        </a:spcAft>
                      </a:pPr>
                      <a:r>
                        <a:rPr lang="en-US" sz="1800" b="1">
                          <a:effectLst/>
                          <a:latin typeface="+mn-lt"/>
                          <a:ea typeface="Times New Roman" charset="0"/>
                          <a:cs typeface="Times New Roman" charset="0"/>
                        </a:rPr>
                        <a:t> </a:t>
                      </a:r>
                      <a:endParaRPr lang="en-US" sz="24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71450">
                <a:tc>
                  <a:txBody>
                    <a:bodyPr/>
                    <a:lstStyle/>
                    <a:p>
                      <a:pPr marL="0" marR="0" algn="l">
                        <a:lnSpc>
                          <a:spcPct val="107000"/>
                        </a:lnSpc>
                        <a:spcBef>
                          <a:spcPts val="0"/>
                        </a:spcBef>
                        <a:spcAft>
                          <a:spcPts val="0"/>
                        </a:spcAft>
                      </a:pPr>
                      <a:r>
                        <a:rPr lang="en-US" sz="1800" b="1">
                          <a:effectLst/>
                          <a:latin typeface="+mn-lt"/>
                          <a:ea typeface="Times New Roman" charset="0"/>
                          <a:cs typeface="Times New Roman" charset="0"/>
                        </a:rPr>
                        <a:t>Accounts Payable</a:t>
                      </a:r>
                      <a:endParaRPr lang="en-US" sz="24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l">
                        <a:lnSpc>
                          <a:spcPct val="107000"/>
                        </a:lnSpc>
                        <a:spcBef>
                          <a:spcPts val="0"/>
                        </a:spcBef>
                        <a:spcAft>
                          <a:spcPts val="0"/>
                        </a:spcAft>
                      </a:pPr>
                      <a:r>
                        <a:rPr lang="en-US" sz="1800" b="1">
                          <a:effectLst/>
                          <a:latin typeface="+mn-lt"/>
                          <a:ea typeface="Times New Roman" charset="0"/>
                          <a:cs typeface="Times New Roman" charset="0"/>
                        </a:rPr>
                        <a:t> </a:t>
                      </a:r>
                      <a:endParaRPr lang="en-US" sz="24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800" b="1">
                          <a:effectLst/>
                          <a:latin typeface="+mn-lt"/>
                          <a:ea typeface="Times New Roman" charset="0"/>
                          <a:cs typeface="Times New Roman" charset="0"/>
                        </a:rPr>
                        <a:t>$1,900 </a:t>
                      </a:r>
                      <a:endParaRPr lang="en-US" sz="24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71450">
                <a:tc>
                  <a:txBody>
                    <a:bodyPr/>
                    <a:lstStyle/>
                    <a:p>
                      <a:pPr marL="0" marR="0" algn="l">
                        <a:lnSpc>
                          <a:spcPct val="107000"/>
                        </a:lnSpc>
                        <a:spcBef>
                          <a:spcPts val="0"/>
                        </a:spcBef>
                        <a:spcAft>
                          <a:spcPts val="0"/>
                        </a:spcAft>
                      </a:pPr>
                      <a:r>
                        <a:rPr lang="en-US" sz="1800" b="1">
                          <a:effectLst/>
                          <a:latin typeface="+mn-lt"/>
                          <a:ea typeface="Times New Roman" charset="0"/>
                          <a:cs typeface="Times New Roman" charset="0"/>
                        </a:rPr>
                        <a:t>Salaries Payable</a:t>
                      </a:r>
                      <a:endParaRPr lang="en-US" sz="24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l">
                        <a:lnSpc>
                          <a:spcPct val="107000"/>
                        </a:lnSpc>
                        <a:spcBef>
                          <a:spcPts val="0"/>
                        </a:spcBef>
                        <a:spcAft>
                          <a:spcPts val="0"/>
                        </a:spcAft>
                      </a:pPr>
                      <a:r>
                        <a:rPr lang="en-US" sz="1800" b="1">
                          <a:effectLst/>
                          <a:latin typeface="+mn-lt"/>
                          <a:ea typeface="Times New Roman" charset="0"/>
                          <a:cs typeface="Times New Roman" charset="0"/>
                        </a:rPr>
                        <a:t> </a:t>
                      </a:r>
                      <a:endParaRPr lang="en-US" sz="24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800" b="1">
                          <a:effectLst/>
                          <a:latin typeface="+mn-lt"/>
                          <a:ea typeface="Times New Roman" charset="0"/>
                          <a:cs typeface="Times New Roman" charset="0"/>
                        </a:rPr>
                        <a:t>800 </a:t>
                      </a:r>
                      <a:endParaRPr lang="en-US" sz="24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gn="l">
                        <a:lnSpc>
                          <a:spcPct val="107000"/>
                        </a:lnSpc>
                        <a:spcBef>
                          <a:spcPts val="0"/>
                        </a:spcBef>
                        <a:spcAft>
                          <a:spcPts val="0"/>
                        </a:spcAft>
                      </a:pPr>
                      <a:r>
                        <a:rPr lang="en-US" sz="1800" b="1">
                          <a:effectLst/>
                          <a:latin typeface="+mn-lt"/>
                          <a:ea typeface="Times New Roman" charset="0"/>
                          <a:cs typeface="Times New Roman" charset="0"/>
                        </a:rPr>
                        <a:t>Unearned Service Revenue</a:t>
                      </a:r>
                      <a:endParaRPr lang="en-US" sz="24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800" b="1">
                          <a:effectLst/>
                          <a:latin typeface="+mn-lt"/>
                          <a:ea typeface="Times New Roman" charset="0"/>
                          <a:cs typeface="Times New Roman" charset="0"/>
                        </a:rPr>
                        <a:t> </a:t>
                      </a:r>
                      <a:endParaRPr lang="en-US" sz="24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800" b="1">
                          <a:effectLst/>
                          <a:latin typeface="+mn-lt"/>
                          <a:ea typeface="Times New Roman" charset="0"/>
                          <a:cs typeface="Times New Roman" charset="0"/>
                        </a:rPr>
                        <a:t>300</a:t>
                      </a:r>
                      <a:endParaRPr lang="en-US" sz="24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gn="l">
                        <a:lnSpc>
                          <a:spcPct val="107000"/>
                        </a:lnSpc>
                        <a:spcBef>
                          <a:spcPts val="0"/>
                        </a:spcBef>
                        <a:spcAft>
                          <a:spcPts val="0"/>
                        </a:spcAft>
                      </a:pPr>
                      <a:r>
                        <a:rPr lang="en-US" sz="1800" b="1">
                          <a:effectLst/>
                          <a:latin typeface="+mn-lt"/>
                          <a:ea typeface="Times New Roman" charset="0"/>
                          <a:cs typeface="Times New Roman" charset="0"/>
                        </a:rPr>
                        <a:t>Common Stock</a:t>
                      </a:r>
                      <a:endParaRPr lang="en-US" sz="24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800" b="1">
                          <a:effectLst/>
                          <a:latin typeface="+mn-lt"/>
                          <a:ea typeface="Times New Roman" charset="0"/>
                          <a:cs typeface="Times New Roman" charset="0"/>
                        </a:rPr>
                        <a:t> </a:t>
                      </a:r>
                      <a:endParaRPr lang="en-US" sz="2400">
                        <a:effectLst/>
                        <a:latin typeface="+mn-lt"/>
                        <a:ea typeface="Calibri" charset="0"/>
                        <a:cs typeface="Times New Roman" charset="0"/>
                      </a:endParaRPr>
                    </a:p>
                  </a:txBody>
                  <a:tcPr marL="68580" marR="68580" marT="0" marB="0" anchor="b">
                    <a:lnL>
                      <a:noFill/>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800" b="1">
                          <a:effectLst/>
                          <a:latin typeface="+mn-lt"/>
                          <a:ea typeface="Times New Roman" charset="0"/>
                          <a:cs typeface="Times New Roman" charset="0"/>
                        </a:rPr>
                        <a:t>29,000</a:t>
                      </a:r>
                      <a:endParaRPr lang="en-US" sz="24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1925">
                <a:tc>
                  <a:txBody>
                    <a:bodyPr/>
                    <a:lstStyle/>
                    <a:p>
                      <a:pPr marL="0" marR="0" algn="l">
                        <a:lnSpc>
                          <a:spcPct val="107000"/>
                        </a:lnSpc>
                        <a:spcBef>
                          <a:spcPts val="0"/>
                        </a:spcBef>
                        <a:spcAft>
                          <a:spcPts val="0"/>
                        </a:spcAft>
                      </a:pPr>
                      <a:r>
                        <a:rPr lang="en-US" sz="1800" b="1">
                          <a:effectLst/>
                          <a:latin typeface="+mn-lt"/>
                          <a:ea typeface="Times New Roman" charset="0"/>
                          <a:cs typeface="Times New Roman" charset="0"/>
                        </a:rPr>
                        <a:t>Retained Earnings</a:t>
                      </a:r>
                      <a:endParaRPr lang="en-US" sz="24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800" b="1">
                          <a:effectLst/>
                          <a:latin typeface="+mn-lt"/>
                          <a:ea typeface="Times New Roman" charset="0"/>
                          <a:cs typeface="Times New Roman" charset="0"/>
                        </a:rPr>
                        <a:t> </a:t>
                      </a:r>
                      <a:endParaRPr lang="en-US" sz="2400">
                        <a:effectLst/>
                        <a:latin typeface="+mn-lt"/>
                        <a:ea typeface="Calibri" charset="0"/>
                        <a:cs typeface="Times New Roman" charset="0"/>
                      </a:endParaRPr>
                    </a:p>
                  </a:txBody>
                  <a:tcPr marL="68580" marR="68580" marT="0"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800" b="1">
                          <a:effectLst/>
                          <a:latin typeface="+mn-lt"/>
                          <a:ea typeface="Times New Roman" charset="0"/>
                          <a:cs typeface="Times New Roman" charset="0"/>
                        </a:rPr>
                        <a:t>4,035 </a:t>
                      </a:r>
                      <a:endParaRPr lang="en-US" sz="24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r>
              <a:tr h="161925">
                <a:tc>
                  <a:txBody>
                    <a:bodyPr/>
                    <a:lstStyle/>
                    <a:p>
                      <a:pPr marL="0" marR="0" algn="l">
                        <a:lnSpc>
                          <a:spcPct val="107000"/>
                        </a:lnSpc>
                        <a:spcBef>
                          <a:spcPts val="0"/>
                        </a:spcBef>
                        <a:spcAft>
                          <a:spcPts val="0"/>
                        </a:spcAft>
                      </a:pPr>
                      <a:r>
                        <a:rPr lang="en-US" sz="1800" b="1">
                          <a:effectLst/>
                          <a:latin typeface="+mn-lt"/>
                          <a:ea typeface="Times New Roman" charset="0"/>
                          <a:cs typeface="Times New Roman" charset="0"/>
                        </a:rPr>
                        <a:t>Totals</a:t>
                      </a:r>
                      <a:endParaRPr lang="en-US" sz="24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800" b="1">
                          <a:effectLst/>
                          <a:latin typeface="+mn-lt"/>
                          <a:ea typeface="Times New Roman" charset="0"/>
                          <a:cs typeface="Times New Roman" charset="0"/>
                        </a:rPr>
                        <a:t>$          36,035</a:t>
                      </a:r>
                      <a:endParaRPr lang="en-US" sz="2400">
                        <a:effectLst/>
                        <a:latin typeface="+mn-lt"/>
                        <a:ea typeface="Calibri" charset="0"/>
                        <a:cs typeface="Times New Roman"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85725" cap="flat" cmpd="dbl"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800" b="1" dirty="0">
                          <a:effectLst/>
                          <a:latin typeface="+mn-lt"/>
                          <a:ea typeface="Times New Roman" charset="0"/>
                          <a:cs typeface="Times New Roman" charset="0"/>
                        </a:rPr>
                        <a:t>$          36,035</a:t>
                      </a:r>
                      <a:endParaRPr lang="en-US" sz="2400" dirty="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85725" cap="flat" cmpd="dbl"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5786898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endParaRPr lang="en-US"/>
          </a:p>
        </p:txBody>
      </p:sp>
      <p:sp>
        <p:nvSpPr>
          <p:cNvPr id="17409" name="Rectangle 2"/>
          <p:cNvSpPr>
            <a:spLocks noGrp="1" noChangeArrowheads="1"/>
          </p:cNvSpPr>
          <p:nvPr>
            <p:ph type="title"/>
          </p:nvPr>
        </p:nvSpPr>
        <p:spPr>
          <a:xfrm>
            <a:off x="228600" y="2133600"/>
            <a:ext cx="8686800" cy="1752600"/>
          </a:xfrm>
        </p:spPr>
        <p:txBody>
          <a:bodyPr/>
          <a:lstStyle/>
          <a:p>
            <a:r>
              <a:rPr lang="en-US" dirty="0"/>
              <a:t>LO 3-5: Use a return-on-assets ratio, a debt-to-assets ratio, and a return-on-equity ratio to analyze financial statements.</a:t>
            </a:r>
            <a:br>
              <a:rPr lang="en-US" dirty="0"/>
            </a:br>
            <a:r>
              <a:rPr lang="en-US" dirty="0"/>
              <a:t>	</a:t>
            </a:r>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3-</a:t>
            </a:r>
            <a:fld id="{8E04DE85-5BF3-4C03-A70B-7F1A18BE4AC7}" type="slidenum">
              <a:rPr lang="en-US" smtClean="0">
                <a:solidFill>
                  <a:schemeClr val="bg1"/>
                </a:solidFill>
                <a:cs typeface="Arial" charset="0"/>
              </a:rPr>
              <a:pPr/>
              <a:t>38</a:t>
            </a:fld>
            <a:endParaRPr lang="en-US" dirty="0">
              <a:solidFill>
                <a:schemeClr val="bg1"/>
              </a:solidFill>
              <a:cs typeface="Arial" charset="0"/>
            </a:endParaRPr>
          </a:p>
        </p:txBody>
      </p:sp>
    </p:spTree>
    <p:extLst>
      <p:ext uri="{BB962C8B-B14F-4D97-AF65-F5344CB8AC3E}">
        <p14:creationId xmlns:p14="http://schemas.microsoft.com/office/powerpoint/2010/main" val="12057910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r>
              <a:rPr lang="en-US" dirty="0">
                <a:ea typeface="Tahoma" panose="020B0604030504040204" pitchFamily="34" charset="0"/>
                <a:cs typeface="Tahoma" panose="020B0604030504040204" pitchFamily="34" charset="0"/>
              </a:rPr>
              <a:t>The Rules of Debits and Credits</a:t>
            </a:r>
          </a:p>
        </p:txBody>
      </p:sp>
      <p:sp>
        <p:nvSpPr>
          <p:cNvPr id="2" name="Content Placeholder 1"/>
          <p:cNvSpPr>
            <a:spLocks noGrp="1"/>
          </p:cNvSpPr>
          <p:nvPr>
            <p:ph idx="1"/>
          </p:nvPr>
        </p:nvSpPr>
        <p:spPr/>
        <p:txBody>
          <a:bodyPr/>
          <a:lstStyle/>
          <a:p>
            <a:r>
              <a:rPr lang="en-US" dirty="0"/>
              <a:t>Debits increase asset accounts; credits decrease asset accounts</a:t>
            </a:r>
            <a:r>
              <a:rPr lang="en-US" dirty="0" smtClean="0"/>
              <a:t>.</a:t>
            </a:r>
            <a:endParaRPr lang="en-US" dirty="0"/>
          </a:p>
          <a:p>
            <a:r>
              <a:rPr lang="en-US" dirty="0" smtClean="0"/>
              <a:t>Debits </a:t>
            </a:r>
            <a:r>
              <a:rPr lang="en-US" dirty="0"/>
              <a:t>decrease liability and </a:t>
            </a:r>
            <a:r>
              <a:rPr lang="en-US" dirty="0" smtClean="0"/>
              <a:t>stockholders’ equity </a:t>
            </a:r>
            <a:r>
              <a:rPr lang="en-US" dirty="0"/>
              <a:t>accounts; credits increase </a:t>
            </a:r>
            <a:r>
              <a:rPr lang="en-US" dirty="0" smtClean="0"/>
              <a:t>liability and </a:t>
            </a:r>
            <a:r>
              <a:rPr lang="en-US" dirty="0"/>
              <a:t>stockholders’ equity accounts.</a:t>
            </a:r>
            <a:endParaRPr lang="en-US" dirty="0">
              <a:latin typeface="Tahoma" pitchFamily="34" charset="0"/>
            </a:endParaRPr>
          </a:p>
          <a:p>
            <a:endParaRPr lang="en-US" dirty="0"/>
          </a:p>
        </p:txBody>
      </p:sp>
      <p:sp>
        <p:nvSpPr>
          <p:cNvPr id="5" name="Text Placeholder 4"/>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21506" name="Slide Number Placeholder 2"/>
          <p:cNvSpPr>
            <a:spLocks noGrp="1"/>
          </p:cNvSpPr>
          <p:nvPr>
            <p:ph type="sldNum" sz="quarter" idx="11"/>
          </p:nvPr>
        </p:nvSpPr>
        <p:spPr>
          <a:noFill/>
        </p:spPr>
        <p:txBody>
          <a:bodyPr/>
          <a:lstStyle/>
          <a:p>
            <a:r>
              <a:rPr lang="en-US" dirty="0">
                <a:solidFill>
                  <a:schemeClr val="bg1"/>
                </a:solidFill>
                <a:cs typeface="Arial" charset="0"/>
              </a:rPr>
              <a:t>3-</a:t>
            </a:r>
            <a:fld id="{9DF6F25A-1E48-4083-A80D-7DA523FD5EB1}" type="slidenum">
              <a:rPr lang="en-US" smtClean="0">
                <a:solidFill>
                  <a:schemeClr val="bg1"/>
                </a:solidFill>
                <a:cs typeface="Arial" charset="0"/>
              </a:rPr>
              <a:pPr/>
              <a:t>3</a:t>
            </a:fld>
            <a:endParaRPr lang="en-US" dirty="0">
              <a:solidFill>
                <a:schemeClr val="bg1"/>
              </a:solidFill>
              <a:cs typeface="Arial" charset="0"/>
            </a:endParaRPr>
          </a:p>
        </p:txBody>
      </p:sp>
    </p:spTree>
    <p:extLst>
      <p:ext uri="{BB962C8B-B14F-4D97-AF65-F5344CB8AC3E}">
        <p14:creationId xmlns:p14="http://schemas.microsoft.com/office/powerpoint/2010/main" val="145135519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3"/>
          <p:cNvSpPr>
            <a:spLocks noGrp="1" noChangeArrowheads="1"/>
          </p:cNvSpPr>
          <p:nvPr>
            <p:ph type="title"/>
          </p:nvPr>
        </p:nvSpPr>
        <p:spPr/>
        <p:txBody>
          <a:bodyPr/>
          <a:lstStyle/>
          <a:p>
            <a:r>
              <a:rPr lang="en-US" dirty="0">
                <a:solidFill>
                  <a:srgbClr val="CC0000"/>
                </a:solidFill>
                <a:ea typeface="Tahoma" panose="020B0604030504040204" pitchFamily="34" charset="0"/>
                <a:cs typeface="Tahoma" panose="020B0604030504040204" pitchFamily="34" charset="0"/>
              </a:rPr>
              <a:t>Return-on-Assets Ratio</a:t>
            </a:r>
          </a:p>
        </p:txBody>
      </p:sp>
      <p:sp>
        <p:nvSpPr>
          <p:cNvPr id="2" name="Content Placeholder 1"/>
          <p:cNvSpPr>
            <a:spLocks noGrp="1"/>
          </p:cNvSpPr>
          <p:nvPr>
            <p:ph idx="1"/>
          </p:nvPr>
        </p:nvSpPr>
        <p:spPr/>
        <p:txBody>
          <a:bodyPr/>
          <a:lstStyle/>
          <a:p>
            <a:r>
              <a:rPr lang="en-US" dirty="0"/>
              <a:t>Evaluating performance requires considering the size of the investment base used to produce the income</a:t>
            </a:r>
            <a:r>
              <a:rPr lang="en-US" dirty="0" smtClean="0"/>
              <a:t>.</a:t>
            </a:r>
          </a:p>
          <a:p>
            <a:pPr marL="0" indent="0">
              <a:buNone/>
            </a:pPr>
            <a:endParaRPr lang="en-US" b="1" dirty="0" smtClean="0"/>
          </a:p>
          <a:p>
            <a:pPr marL="0" indent="0">
              <a:buNone/>
            </a:pPr>
            <a:endParaRPr lang="en-US" b="1" dirty="0" smtClean="0"/>
          </a:p>
          <a:p>
            <a:pPr marL="0" indent="0">
              <a:buNone/>
            </a:pPr>
            <a:endParaRPr lang="en-US" b="1" dirty="0"/>
          </a:p>
          <a:p>
            <a:r>
              <a:rPr lang="en-US" dirty="0"/>
              <a:t>This ratio measures the relationship between the level of income and the size of the investment. A larger ratio means the company did a better job of managing its assets. </a:t>
            </a:r>
          </a:p>
          <a:p>
            <a:endParaRPr lang="en-US" dirty="0"/>
          </a:p>
        </p:txBody>
      </p:sp>
      <p:sp>
        <p:nvSpPr>
          <p:cNvPr id="11" name="Text Placeholder 10"/>
          <p:cNvSpPr>
            <a:spLocks noGrp="1"/>
          </p:cNvSpPr>
          <p:nvPr>
            <p:ph type="body" sz="quarter" idx="10"/>
          </p:nvPr>
        </p:nvSpPr>
        <p:spPr/>
        <p:txBody>
          <a:bodyPr/>
          <a:lstStyle/>
          <a:p>
            <a:endParaRPr lang="en-US"/>
          </a:p>
        </p:txBody>
      </p:sp>
      <p:sp>
        <p:nvSpPr>
          <p:cNvPr id="12" name="Text Placeholder 11"/>
          <p:cNvSpPr>
            <a:spLocks noGrp="1"/>
          </p:cNvSpPr>
          <p:nvPr>
            <p:ph type="body" sz="quarter" idx="12"/>
          </p:nvPr>
        </p:nvSpPr>
        <p:spPr/>
        <p:txBody>
          <a:bodyPr/>
          <a:lstStyle/>
          <a:p>
            <a:endParaRPr lang="en-US"/>
          </a:p>
        </p:txBody>
      </p:sp>
      <p:sp>
        <p:nvSpPr>
          <p:cNvPr id="117762" name="Slide Number Placeholder 2"/>
          <p:cNvSpPr>
            <a:spLocks noGrp="1"/>
          </p:cNvSpPr>
          <p:nvPr>
            <p:ph type="sldNum" sz="quarter" idx="11"/>
          </p:nvPr>
        </p:nvSpPr>
        <p:spPr>
          <a:xfrm>
            <a:off x="8305800" y="6400800"/>
            <a:ext cx="838200" cy="381000"/>
          </a:xfrm>
          <a:prstGeom prst="rect">
            <a:avLst/>
          </a:prstGeom>
          <a:noFill/>
        </p:spPr>
        <p:txBody>
          <a:bodyPr/>
          <a:lstStyle/>
          <a:p>
            <a:r>
              <a:rPr lang="en-US" dirty="0">
                <a:solidFill>
                  <a:schemeClr val="bg1"/>
                </a:solidFill>
                <a:cs typeface="Arial" charset="0"/>
              </a:rPr>
              <a:t>3-</a:t>
            </a:r>
            <a:fld id="{AABD1C87-E22F-4AE1-8A29-A0B30564A0E6}" type="slidenum">
              <a:rPr lang="en-US" smtClean="0">
                <a:solidFill>
                  <a:schemeClr val="bg1"/>
                </a:solidFill>
                <a:cs typeface="Arial" charset="0"/>
              </a:rPr>
              <a:pPr/>
              <a:t>39</a:t>
            </a:fld>
            <a:endParaRPr lang="en-US" dirty="0">
              <a:solidFill>
                <a:schemeClr val="bg1"/>
              </a:solidFill>
              <a:cs typeface="Arial" charset="0"/>
            </a:endParaRPr>
          </a:p>
        </p:txBody>
      </p:sp>
      <p:sp>
        <p:nvSpPr>
          <p:cNvPr id="117763" name="Rectangle 2"/>
          <p:cNvSpPr>
            <a:spLocks noChangeArrowheads="1"/>
          </p:cNvSpPr>
          <p:nvPr/>
        </p:nvSpPr>
        <p:spPr bwMode="auto">
          <a:xfrm>
            <a:off x="0" y="1905000"/>
            <a:ext cx="9067800" cy="822325"/>
          </a:xfrm>
          <a:prstGeom prst="rect">
            <a:avLst/>
          </a:prstGeom>
          <a:noFill/>
          <a:ln w="12700">
            <a:noFill/>
            <a:miter lim="800000"/>
            <a:headEnd/>
            <a:tailEnd/>
          </a:ln>
        </p:spPr>
        <p:txBody>
          <a:bodyPr wrap="none" anchor="ctr"/>
          <a:lstStyle/>
          <a:p>
            <a:pPr eaLnBrk="0" hangingPunct="0"/>
            <a:endParaRPr lang="en-US" dirty="0"/>
          </a:p>
        </p:txBody>
      </p:sp>
      <p:grpSp>
        <p:nvGrpSpPr>
          <p:cNvPr id="7" name="Group 3">
            <a:extLst>
              <a:ext uri="{FF2B5EF4-FFF2-40B4-BE49-F238E27FC236}">
                <a16:creationId xmlns="" xmlns:a16="http://schemas.microsoft.com/office/drawing/2014/main" id="{076D45DA-9519-42A3-AF85-E70D97720513}"/>
              </a:ext>
            </a:extLst>
          </p:cNvPr>
          <p:cNvGrpSpPr>
            <a:grpSpLocks/>
          </p:cNvGrpSpPr>
          <p:nvPr/>
        </p:nvGrpSpPr>
        <p:grpSpPr bwMode="auto">
          <a:xfrm>
            <a:off x="2895600" y="2362200"/>
            <a:ext cx="3292475" cy="1250950"/>
            <a:chOff x="1776" y="1248"/>
            <a:chExt cx="2074" cy="788"/>
          </a:xfrm>
        </p:grpSpPr>
        <p:sp>
          <p:nvSpPr>
            <p:cNvPr id="8" name="Text Box 4">
              <a:extLst>
                <a:ext uri="{FF2B5EF4-FFF2-40B4-BE49-F238E27FC236}">
                  <a16:creationId xmlns="" xmlns:a16="http://schemas.microsoft.com/office/drawing/2014/main" id="{E52EA291-17FA-4AFA-8555-838BB1D491E2}"/>
                </a:ext>
              </a:extLst>
            </p:cNvPr>
            <p:cNvSpPr txBox="1">
              <a:spLocks noChangeArrowheads="1"/>
            </p:cNvSpPr>
            <p:nvPr/>
          </p:nvSpPr>
          <p:spPr bwMode="auto">
            <a:xfrm>
              <a:off x="1776" y="1248"/>
              <a:ext cx="2074" cy="404"/>
            </a:xfrm>
            <a:prstGeom prst="rect">
              <a:avLst/>
            </a:prstGeom>
            <a:noFill/>
            <a:ln w="9525">
              <a:noFill/>
              <a:miter lim="800000"/>
              <a:headEnd/>
              <a:tailEnd/>
            </a:ln>
          </p:spPr>
          <p:txBody>
            <a:bodyPr>
              <a:spAutoFit/>
            </a:bodyPr>
            <a:lstStyle/>
            <a:p>
              <a:pPr algn="ctr"/>
              <a:r>
                <a:rPr lang="en-US" sz="3600" dirty="0">
                  <a:latin typeface="Tahoma" pitchFamily="34" charset="0"/>
                </a:rPr>
                <a:t>Net Income</a:t>
              </a:r>
            </a:p>
          </p:txBody>
        </p:sp>
        <p:sp>
          <p:nvSpPr>
            <p:cNvPr id="9" name="Text Box 5">
              <a:extLst>
                <a:ext uri="{FF2B5EF4-FFF2-40B4-BE49-F238E27FC236}">
                  <a16:creationId xmlns="" xmlns:a16="http://schemas.microsoft.com/office/drawing/2014/main" id="{F34CBFC3-DC8D-47A1-8755-331D02E4323E}"/>
                </a:ext>
              </a:extLst>
            </p:cNvPr>
            <p:cNvSpPr txBox="1">
              <a:spLocks noChangeArrowheads="1"/>
            </p:cNvSpPr>
            <p:nvPr/>
          </p:nvSpPr>
          <p:spPr bwMode="auto">
            <a:xfrm>
              <a:off x="1776" y="1632"/>
              <a:ext cx="2074" cy="404"/>
            </a:xfrm>
            <a:prstGeom prst="rect">
              <a:avLst/>
            </a:prstGeom>
            <a:noFill/>
            <a:ln w="9525">
              <a:noFill/>
              <a:miter lim="800000"/>
              <a:headEnd/>
              <a:tailEnd/>
            </a:ln>
          </p:spPr>
          <p:txBody>
            <a:bodyPr>
              <a:spAutoFit/>
            </a:bodyPr>
            <a:lstStyle/>
            <a:p>
              <a:pPr algn="ctr"/>
              <a:r>
                <a:rPr lang="en-US" sz="3600" dirty="0">
                  <a:latin typeface="Tahoma" pitchFamily="34" charset="0"/>
                </a:rPr>
                <a:t>Total Assets</a:t>
              </a:r>
            </a:p>
          </p:txBody>
        </p:sp>
        <p:sp>
          <p:nvSpPr>
            <p:cNvPr id="10" name="Line 6">
              <a:extLst>
                <a:ext uri="{FF2B5EF4-FFF2-40B4-BE49-F238E27FC236}">
                  <a16:creationId xmlns="" xmlns:a16="http://schemas.microsoft.com/office/drawing/2014/main" id="{E86876A2-EE2B-4103-BD23-1B2ED0D7B8E9}"/>
                </a:ext>
              </a:extLst>
            </p:cNvPr>
            <p:cNvSpPr>
              <a:spLocks noChangeShapeType="1"/>
            </p:cNvSpPr>
            <p:nvPr/>
          </p:nvSpPr>
          <p:spPr bwMode="auto">
            <a:xfrm>
              <a:off x="1872" y="1668"/>
              <a:ext cx="1824" cy="0"/>
            </a:xfrm>
            <a:prstGeom prst="line">
              <a:avLst/>
            </a:prstGeom>
            <a:noFill/>
            <a:ln w="38100">
              <a:solidFill>
                <a:schemeClr val="tx1"/>
              </a:solidFill>
              <a:round/>
              <a:headEnd/>
              <a:tailEnd/>
            </a:ln>
          </p:spPr>
          <p:txBody>
            <a:bodyPr wrap="none"/>
            <a:lstStyle/>
            <a:p>
              <a:endParaRPr lang="en-US" dirty="0"/>
            </a:p>
          </p:txBody>
        </p:sp>
      </p:grpSp>
    </p:spTree>
    <p:extLst>
      <p:ext uri="{BB962C8B-B14F-4D97-AF65-F5344CB8AC3E}">
        <p14:creationId xmlns:p14="http://schemas.microsoft.com/office/powerpoint/2010/main" val="328489236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1B6D9D-445C-437C-A822-6848FACCD98D}"/>
              </a:ext>
            </a:extLst>
          </p:cNvPr>
          <p:cNvSpPr>
            <a:spLocks noGrp="1"/>
          </p:cNvSpPr>
          <p:nvPr>
            <p:ph type="title"/>
          </p:nvPr>
        </p:nvSpPr>
        <p:spPr/>
        <p:txBody>
          <a:bodyPr/>
          <a:lstStyle/>
          <a:p>
            <a:r>
              <a:rPr lang="en-US" dirty="0">
                <a:ea typeface="Tahoma" panose="020B0604030504040204" pitchFamily="34" charset="0"/>
                <a:cs typeface="Tahoma" panose="020B0604030504040204" pitchFamily="34" charset="0"/>
              </a:rPr>
              <a:t>Debt-to-Assets Ratio</a:t>
            </a:r>
            <a:r>
              <a:rPr lang="en-US" dirty="0"/>
              <a:t>	</a:t>
            </a:r>
            <a:r>
              <a:rPr lang="en-US" dirty="0">
                <a:ea typeface="Tahoma" panose="020B0604030504040204" pitchFamily="34" charset="0"/>
                <a:cs typeface="Tahoma" panose="020B0604030504040204" pitchFamily="34" charset="0"/>
              </a:rPr>
              <a:t> </a:t>
            </a:r>
          </a:p>
        </p:txBody>
      </p:sp>
      <p:sp>
        <p:nvSpPr>
          <p:cNvPr id="4" name="Content Placeholder 3"/>
          <p:cNvSpPr>
            <a:spLocks noGrp="1"/>
          </p:cNvSpPr>
          <p:nvPr>
            <p:ph idx="1"/>
          </p:nvPr>
        </p:nvSpPr>
        <p:spPr/>
        <p:txBody>
          <a:bodyPr/>
          <a:lstStyle/>
          <a:p>
            <a:r>
              <a:rPr lang="en-US" dirty="0"/>
              <a:t>Borrowing money is risky business. This ratio helps evaluate the level of debt risk.</a:t>
            </a:r>
          </a:p>
          <a:p>
            <a:r>
              <a:rPr lang="en-US" dirty="0"/>
              <a:t>A smaller ratio indicates that there is less debt risk for the company</a:t>
            </a:r>
            <a:r>
              <a:rPr lang="en-US" dirty="0" smtClean="0"/>
              <a:t>.</a:t>
            </a:r>
            <a:endParaRPr lang="en-US" dirty="0"/>
          </a:p>
        </p:txBody>
      </p:sp>
      <p:sp>
        <p:nvSpPr>
          <p:cNvPr id="6" name="Text Placeholder 5"/>
          <p:cNvSpPr>
            <a:spLocks noGrp="1"/>
          </p:cNvSpPr>
          <p:nvPr>
            <p:ph type="body" sz="quarter" idx="10"/>
          </p:nvPr>
        </p:nvSpPr>
        <p:spPr/>
        <p:txBody>
          <a:bodyPr/>
          <a:lstStyle/>
          <a:p>
            <a:endParaRPr lang="en-US"/>
          </a:p>
        </p:txBody>
      </p:sp>
      <p:sp>
        <p:nvSpPr>
          <p:cNvPr id="11" name="Text Placeholder 10"/>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B9F96F1F-8EA0-4819-834C-D093584C79A0}"/>
              </a:ext>
            </a:extLst>
          </p:cNvPr>
          <p:cNvSpPr>
            <a:spLocks noGrp="1"/>
          </p:cNvSpPr>
          <p:nvPr>
            <p:ph type="sldNum" sz="quarter" idx="11"/>
          </p:nvPr>
        </p:nvSpPr>
        <p:spPr/>
        <p:txBody>
          <a:bodyPr/>
          <a:lstStyle/>
          <a:p>
            <a:pPr>
              <a:defRPr/>
            </a:pPr>
            <a:r>
              <a:rPr lang="en-US" dirty="0" smtClean="0"/>
              <a:t> </a:t>
            </a:r>
            <a:r>
              <a:rPr lang="en-US" dirty="0" smtClean="0">
                <a:solidFill>
                  <a:schemeClr val="bg1"/>
                </a:solidFill>
              </a:rPr>
              <a:t>3</a:t>
            </a:r>
            <a:r>
              <a:rPr lang="en-US" dirty="0">
                <a:solidFill>
                  <a:schemeClr val="bg1"/>
                </a:solidFill>
              </a:rPr>
              <a:t>-</a:t>
            </a:r>
            <a:fld id="{86103F27-AA34-4069-B652-A178AD0674B3}" type="slidenum">
              <a:rPr lang="en-US" smtClean="0">
                <a:solidFill>
                  <a:schemeClr val="bg1"/>
                </a:solidFill>
              </a:rPr>
              <a:pPr>
                <a:defRPr/>
              </a:pPr>
              <a:t>40</a:t>
            </a:fld>
            <a:endParaRPr lang="en-US" dirty="0">
              <a:solidFill>
                <a:schemeClr val="bg1"/>
              </a:solidFill>
            </a:endParaRPr>
          </a:p>
        </p:txBody>
      </p:sp>
      <p:grpSp>
        <p:nvGrpSpPr>
          <p:cNvPr id="7" name="Group 3">
            <a:extLst>
              <a:ext uri="{FF2B5EF4-FFF2-40B4-BE49-F238E27FC236}">
                <a16:creationId xmlns="" xmlns:a16="http://schemas.microsoft.com/office/drawing/2014/main" id="{B2857EA4-4074-4E95-A002-DECA58C898B9}"/>
              </a:ext>
            </a:extLst>
          </p:cNvPr>
          <p:cNvGrpSpPr>
            <a:grpSpLocks/>
          </p:cNvGrpSpPr>
          <p:nvPr/>
        </p:nvGrpSpPr>
        <p:grpSpPr bwMode="auto">
          <a:xfrm>
            <a:off x="3108325" y="3321050"/>
            <a:ext cx="3292475" cy="1250950"/>
            <a:chOff x="1776" y="1248"/>
            <a:chExt cx="2074" cy="788"/>
          </a:xfrm>
        </p:grpSpPr>
        <p:sp>
          <p:nvSpPr>
            <p:cNvPr id="8" name="Text Box 4">
              <a:extLst>
                <a:ext uri="{FF2B5EF4-FFF2-40B4-BE49-F238E27FC236}">
                  <a16:creationId xmlns="" xmlns:a16="http://schemas.microsoft.com/office/drawing/2014/main" id="{C3E35480-3D45-4B1D-AB48-CD8DE0B9B526}"/>
                </a:ext>
              </a:extLst>
            </p:cNvPr>
            <p:cNvSpPr txBox="1">
              <a:spLocks noChangeArrowheads="1"/>
            </p:cNvSpPr>
            <p:nvPr/>
          </p:nvSpPr>
          <p:spPr bwMode="auto">
            <a:xfrm>
              <a:off x="1776" y="1248"/>
              <a:ext cx="2074" cy="404"/>
            </a:xfrm>
            <a:prstGeom prst="rect">
              <a:avLst/>
            </a:prstGeom>
            <a:noFill/>
            <a:ln w="9525">
              <a:noFill/>
              <a:miter lim="800000"/>
              <a:headEnd/>
              <a:tailEnd/>
            </a:ln>
          </p:spPr>
          <p:txBody>
            <a:bodyPr>
              <a:spAutoFit/>
            </a:bodyPr>
            <a:lstStyle/>
            <a:p>
              <a:pPr algn="ctr"/>
              <a:r>
                <a:rPr lang="en-US" sz="3600" dirty="0">
                  <a:latin typeface="Tahoma" pitchFamily="34" charset="0"/>
                </a:rPr>
                <a:t>Total Debt</a:t>
              </a:r>
            </a:p>
          </p:txBody>
        </p:sp>
        <p:sp>
          <p:nvSpPr>
            <p:cNvPr id="9" name="Text Box 5">
              <a:extLst>
                <a:ext uri="{FF2B5EF4-FFF2-40B4-BE49-F238E27FC236}">
                  <a16:creationId xmlns="" xmlns:a16="http://schemas.microsoft.com/office/drawing/2014/main" id="{8C0D6F92-7E0C-4F90-BD26-4021250775FD}"/>
                </a:ext>
              </a:extLst>
            </p:cNvPr>
            <p:cNvSpPr txBox="1">
              <a:spLocks noChangeArrowheads="1"/>
            </p:cNvSpPr>
            <p:nvPr/>
          </p:nvSpPr>
          <p:spPr bwMode="auto">
            <a:xfrm>
              <a:off x="1776" y="1632"/>
              <a:ext cx="2074" cy="404"/>
            </a:xfrm>
            <a:prstGeom prst="rect">
              <a:avLst/>
            </a:prstGeom>
            <a:noFill/>
            <a:ln w="9525">
              <a:noFill/>
              <a:miter lim="800000"/>
              <a:headEnd/>
              <a:tailEnd/>
            </a:ln>
          </p:spPr>
          <p:txBody>
            <a:bodyPr>
              <a:spAutoFit/>
            </a:bodyPr>
            <a:lstStyle/>
            <a:p>
              <a:pPr algn="ctr"/>
              <a:r>
                <a:rPr lang="en-US" sz="3600" dirty="0">
                  <a:latin typeface="Tahoma" pitchFamily="34" charset="0"/>
                </a:rPr>
                <a:t>Total Assets</a:t>
              </a:r>
            </a:p>
          </p:txBody>
        </p:sp>
        <p:sp>
          <p:nvSpPr>
            <p:cNvPr id="10" name="Line 6">
              <a:extLst>
                <a:ext uri="{FF2B5EF4-FFF2-40B4-BE49-F238E27FC236}">
                  <a16:creationId xmlns="" xmlns:a16="http://schemas.microsoft.com/office/drawing/2014/main" id="{EC36A317-8BD1-4481-B59B-9137158D08BE}"/>
                </a:ext>
              </a:extLst>
            </p:cNvPr>
            <p:cNvSpPr>
              <a:spLocks noChangeShapeType="1"/>
            </p:cNvSpPr>
            <p:nvPr/>
          </p:nvSpPr>
          <p:spPr bwMode="auto">
            <a:xfrm>
              <a:off x="1872" y="1668"/>
              <a:ext cx="1824" cy="0"/>
            </a:xfrm>
            <a:prstGeom prst="line">
              <a:avLst/>
            </a:prstGeom>
            <a:noFill/>
            <a:ln w="38100">
              <a:solidFill>
                <a:schemeClr val="tx1"/>
              </a:solidFill>
              <a:round/>
              <a:headEnd/>
              <a:tailEnd/>
            </a:ln>
          </p:spPr>
          <p:txBody>
            <a:bodyPr wrap="none"/>
            <a:lstStyle/>
            <a:p>
              <a:endParaRPr lang="en-US" dirty="0"/>
            </a:p>
          </p:txBody>
        </p:sp>
      </p:grpSp>
    </p:spTree>
    <p:extLst>
      <p:ext uri="{BB962C8B-B14F-4D97-AF65-F5344CB8AC3E}">
        <p14:creationId xmlns:p14="http://schemas.microsoft.com/office/powerpoint/2010/main" val="15744539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B75CF00E-747B-4147-9440-2F0089350BD3}"/>
              </a:ext>
            </a:extLst>
          </p:cNvPr>
          <p:cNvSpPr>
            <a:spLocks noGrp="1"/>
          </p:cNvSpPr>
          <p:nvPr>
            <p:ph type="title"/>
          </p:nvPr>
        </p:nvSpPr>
        <p:spPr/>
        <p:txBody>
          <a:bodyPr/>
          <a:lstStyle/>
          <a:p>
            <a:r>
              <a:rPr lang="en-US" dirty="0">
                <a:ea typeface="Tahoma" panose="020B0604030504040204" pitchFamily="34" charset="0"/>
                <a:cs typeface="Tahoma" panose="020B0604030504040204" pitchFamily="34" charset="0"/>
              </a:rPr>
              <a:t>Return-on-Equity Ratio</a:t>
            </a:r>
          </a:p>
        </p:txBody>
      </p:sp>
      <p:sp>
        <p:nvSpPr>
          <p:cNvPr id="6" name="Content Placeholder 5">
            <a:extLst>
              <a:ext uri="{FF2B5EF4-FFF2-40B4-BE49-F238E27FC236}">
                <a16:creationId xmlns="" xmlns:a16="http://schemas.microsoft.com/office/drawing/2014/main" id="{26D7FD6D-3141-454A-8B80-07C7C6EC3B10}"/>
              </a:ext>
            </a:extLst>
          </p:cNvPr>
          <p:cNvSpPr>
            <a:spLocks noGrp="1"/>
          </p:cNvSpPr>
          <p:nvPr>
            <p:ph idx="1"/>
          </p:nvPr>
        </p:nvSpPr>
        <p:spPr/>
        <p:txBody>
          <a:bodyPr/>
          <a:lstStyle/>
          <a:p>
            <a:r>
              <a:rPr lang="en-US" dirty="0">
                <a:solidFill>
                  <a:srgbClr val="000000"/>
                </a:solidFill>
              </a:rPr>
              <a:t>Owners are interested in this ratio to determine their return on their investment in the company.</a:t>
            </a:r>
          </a:p>
          <a:p>
            <a:r>
              <a:rPr lang="en-US" dirty="0">
                <a:solidFill>
                  <a:srgbClr val="000000"/>
                </a:solidFill>
              </a:rPr>
              <a:t>A larger ratio indicates that the owners have a higher return on their investment. </a:t>
            </a:r>
          </a:p>
          <a:p>
            <a:endParaRPr lang="en-US" dirty="0"/>
          </a:p>
          <a:p>
            <a:endParaRPr lang="en-US" dirty="0"/>
          </a:p>
          <a:p>
            <a:endParaRPr lang="en-US" dirty="0"/>
          </a:p>
          <a:p>
            <a:endParaRPr lang="en-US" dirty="0"/>
          </a:p>
          <a:p>
            <a:endParaRPr lang="en-US" dirty="0"/>
          </a:p>
          <a:p>
            <a:endParaRPr lang="en-US" dirty="0"/>
          </a:p>
          <a:p>
            <a:endParaRPr lang="en-US" dirty="0"/>
          </a:p>
        </p:txBody>
      </p:sp>
      <p:sp>
        <p:nvSpPr>
          <p:cNvPr id="7" name="Text Placeholder 6"/>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E6E75BB8-A965-42EA-8156-1D9D7961EE39}"/>
              </a:ext>
            </a:extLst>
          </p:cNvPr>
          <p:cNvSpPr>
            <a:spLocks noGrp="1"/>
          </p:cNvSpPr>
          <p:nvPr>
            <p:ph type="sldNum" sz="quarter" idx="11"/>
          </p:nvPr>
        </p:nvSpPr>
        <p:spPr/>
        <p:txBody>
          <a:bodyPr/>
          <a:lstStyle/>
          <a:p>
            <a:pPr>
              <a:defRPr/>
            </a:pPr>
            <a:r>
              <a:rPr lang="en-US" dirty="0" smtClean="0"/>
              <a:t> </a:t>
            </a:r>
            <a:r>
              <a:rPr lang="en-US" dirty="0" smtClean="0">
                <a:solidFill>
                  <a:schemeClr val="bg1"/>
                </a:solidFill>
              </a:rPr>
              <a:t>3</a:t>
            </a:r>
            <a:r>
              <a:rPr lang="en-US" dirty="0">
                <a:solidFill>
                  <a:schemeClr val="bg1"/>
                </a:solidFill>
              </a:rPr>
              <a:t>-</a:t>
            </a:r>
            <a:fld id="{86103F27-AA34-4069-B652-A178AD0674B3}" type="slidenum">
              <a:rPr lang="en-US" smtClean="0">
                <a:solidFill>
                  <a:schemeClr val="bg1"/>
                </a:solidFill>
              </a:rPr>
              <a:pPr>
                <a:defRPr/>
              </a:pPr>
              <a:t>41</a:t>
            </a:fld>
            <a:endParaRPr lang="en-US" dirty="0">
              <a:solidFill>
                <a:schemeClr val="bg1"/>
              </a:solidFill>
            </a:endParaRPr>
          </a:p>
        </p:txBody>
      </p:sp>
      <p:grpSp>
        <p:nvGrpSpPr>
          <p:cNvPr id="9" name="Group 3">
            <a:extLst>
              <a:ext uri="{FF2B5EF4-FFF2-40B4-BE49-F238E27FC236}">
                <a16:creationId xmlns="" xmlns:a16="http://schemas.microsoft.com/office/drawing/2014/main" id="{B0B0B0D8-38FE-40D8-9CA0-4060BA88C843}"/>
              </a:ext>
            </a:extLst>
          </p:cNvPr>
          <p:cNvGrpSpPr>
            <a:grpSpLocks/>
          </p:cNvGrpSpPr>
          <p:nvPr/>
        </p:nvGrpSpPr>
        <p:grpSpPr bwMode="auto">
          <a:xfrm>
            <a:off x="2362200" y="3321050"/>
            <a:ext cx="4724399" cy="1860550"/>
            <a:chOff x="1776" y="1248"/>
            <a:chExt cx="2074" cy="1134"/>
          </a:xfrm>
        </p:grpSpPr>
        <p:sp>
          <p:nvSpPr>
            <p:cNvPr id="10" name="Text Box 4">
              <a:extLst>
                <a:ext uri="{FF2B5EF4-FFF2-40B4-BE49-F238E27FC236}">
                  <a16:creationId xmlns="" xmlns:a16="http://schemas.microsoft.com/office/drawing/2014/main" id="{11B724EC-78AA-4825-B4D5-F9CC3FCEE877}"/>
                </a:ext>
              </a:extLst>
            </p:cNvPr>
            <p:cNvSpPr txBox="1">
              <a:spLocks noChangeArrowheads="1"/>
            </p:cNvSpPr>
            <p:nvPr/>
          </p:nvSpPr>
          <p:spPr bwMode="auto">
            <a:xfrm>
              <a:off x="1776" y="1248"/>
              <a:ext cx="2074" cy="404"/>
            </a:xfrm>
            <a:prstGeom prst="rect">
              <a:avLst/>
            </a:prstGeom>
            <a:noFill/>
            <a:ln w="9525">
              <a:noFill/>
              <a:miter lim="800000"/>
              <a:headEnd/>
              <a:tailEnd/>
            </a:ln>
          </p:spPr>
          <p:txBody>
            <a:bodyPr>
              <a:spAutoFit/>
            </a:bodyPr>
            <a:lstStyle/>
            <a:p>
              <a:pPr algn="ctr"/>
              <a:r>
                <a:rPr lang="en-US" sz="3600" dirty="0">
                  <a:latin typeface="Tahoma" pitchFamily="34" charset="0"/>
                </a:rPr>
                <a:t>Net Income</a:t>
              </a:r>
            </a:p>
          </p:txBody>
        </p:sp>
        <p:sp>
          <p:nvSpPr>
            <p:cNvPr id="11" name="Text Box 5">
              <a:extLst>
                <a:ext uri="{FF2B5EF4-FFF2-40B4-BE49-F238E27FC236}">
                  <a16:creationId xmlns="" xmlns:a16="http://schemas.microsoft.com/office/drawing/2014/main" id="{3A65CDA4-B9DE-4E36-8377-93DFBED0A3CA}"/>
                </a:ext>
              </a:extLst>
            </p:cNvPr>
            <p:cNvSpPr txBox="1">
              <a:spLocks noChangeArrowheads="1"/>
            </p:cNvSpPr>
            <p:nvPr/>
          </p:nvSpPr>
          <p:spPr bwMode="auto">
            <a:xfrm>
              <a:off x="1776" y="1632"/>
              <a:ext cx="2074" cy="750"/>
            </a:xfrm>
            <a:prstGeom prst="rect">
              <a:avLst/>
            </a:prstGeom>
            <a:noFill/>
            <a:ln w="9525">
              <a:noFill/>
              <a:miter lim="800000"/>
              <a:headEnd/>
              <a:tailEnd/>
            </a:ln>
          </p:spPr>
          <p:txBody>
            <a:bodyPr>
              <a:spAutoFit/>
            </a:bodyPr>
            <a:lstStyle/>
            <a:p>
              <a:pPr algn="ctr"/>
              <a:r>
                <a:rPr lang="en-US" sz="3600" dirty="0">
                  <a:latin typeface="Tahoma" pitchFamily="34" charset="0"/>
                </a:rPr>
                <a:t>Stockholders’ Equity</a:t>
              </a:r>
            </a:p>
          </p:txBody>
        </p:sp>
        <p:sp>
          <p:nvSpPr>
            <p:cNvPr id="12" name="Line 6">
              <a:extLst>
                <a:ext uri="{FF2B5EF4-FFF2-40B4-BE49-F238E27FC236}">
                  <a16:creationId xmlns="" xmlns:a16="http://schemas.microsoft.com/office/drawing/2014/main" id="{84F492DC-8575-4D08-B5BB-363918F328C0}"/>
                </a:ext>
              </a:extLst>
            </p:cNvPr>
            <p:cNvSpPr>
              <a:spLocks noChangeShapeType="1"/>
            </p:cNvSpPr>
            <p:nvPr/>
          </p:nvSpPr>
          <p:spPr bwMode="auto">
            <a:xfrm>
              <a:off x="1872" y="1668"/>
              <a:ext cx="1824" cy="0"/>
            </a:xfrm>
            <a:prstGeom prst="line">
              <a:avLst/>
            </a:prstGeom>
            <a:noFill/>
            <a:ln w="38100">
              <a:solidFill>
                <a:schemeClr val="tx1"/>
              </a:solidFill>
              <a:round/>
              <a:headEnd/>
              <a:tailEnd/>
            </a:ln>
          </p:spPr>
          <p:txBody>
            <a:bodyPr wrap="none"/>
            <a:lstStyle/>
            <a:p>
              <a:endParaRPr lang="en-US" dirty="0"/>
            </a:p>
          </p:txBody>
        </p:sp>
      </p:grpSp>
    </p:spTree>
    <p:extLst>
      <p:ext uri="{BB962C8B-B14F-4D97-AF65-F5344CB8AC3E}">
        <p14:creationId xmlns:p14="http://schemas.microsoft.com/office/powerpoint/2010/main" val="5468662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EF4D8E3-8C21-42B6-BEA3-44C893D3BAFE}"/>
              </a:ext>
            </a:extLst>
          </p:cNvPr>
          <p:cNvSpPr>
            <a:spLocks noGrp="1"/>
          </p:cNvSpPr>
          <p:nvPr>
            <p:ph type="title"/>
          </p:nvPr>
        </p:nvSpPr>
        <p:spPr/>
        <p:txBody>
          <a:bodyPr/>
          <a:lstStyle/>
          <a:p>
            <a:r>
              <a:rPr lang="en-US" sz="4000">
                <a:solidFill>
                  <a:srgbClr val="CC0000"/>
                </a:solidFill>
                <a:ea typeface="Tahoma" panose="020B0604030504040204" pitchFamily="34" charset="0"/>
                <a:cs typeface="Tahoma" panose="020B0604030504040204" pitchFamily="34" charset="0"/>
              </a:rPr>
              <a:t>Stockholders </a:t>
            </a:r>
            <a:r>
              <a:rPr lang="en-US" smtClean="0">
                <a:solidFill>
                  <a:srgbClr val="CC0000"/>
                </a:solidFill>
                <a:ea typeface="Tahoma" panose="020B0604030504040204" pitchFamily="34" charset="0"/>
                <a:cs typeface="Tahoma" panose="020B0604030504040204" pitchFamily="34" charset="0"/>
              </a:rPr>
              <a:t>Versus</a:t>
            </a:r>
            <a:r>
              <a:rPr lang="en-US" sz="4000" smtClean="0">
                <a:solidFill>
                  <a:srgbClr val="CC0000"/>
                </a:solidFill>
                <a:ea typeface="Tahoma" panose="020B0604030504040204" pitchFamily="34" charset="0"/>
                <a:cs typeface="Tahoma" panose="020B0604030504040204" pitchFamily="34" charset="0"/>
              </a:rPr>
              <a:t> </a:t>
            </a:r>
            <a:r>
              <a:rPr lang="en-US" sz="4000" dirty="0">
                <a:solidFill>
                  <a:srgbClr val="CC0000"/>
                </a:solidFill>
                <a:ea typeface="Tahoma" panose="020B0604030504040204" pitchFamily="34" charset="0"/>
                <a:cs typeface="Tahoma" panose="020B0604030504040204" pitchFamily="34" charset="0"/>
              </a:rPr>
              <a:t>Creditors</a:t>
            </a:r>
            <a:endParaRPr lang="en-US" dirty="0">
              <a:solidFill>
                <a:srgbClr val="CC0000"/>
              </a:solidFill>
              <a:ea typeface="Tahoma" panose="020B0604030504040204" pitchFamily="34" charset="0"/>
              <a:cs typeface="Tahoma" panose="020B0604030504040204" pitchFamily="34" charset="0"/>
            </a:endParaRPr>
          </a:p>
        </p:txBody>
      </p:sp>
      <p:sp>
        <p:nvSpPr>
          <p:cNvPr id="9" name="Content Placeholder 8">
            <a:extLst>
              <a:ext uri="{FF2B5EF4-FFF2-40B4-BE49-F238E27FC236}">
                <a16:creationId xmlns="" xmlns:a16="http://schemas.microsoft.com/office/drawing/2014/main" id="{F0664465-9D9C-4DF5-A6A6-7E199EE74DFA}"/>
              </a:ext>
            </a:extLst>
          </p:cNvPr>
          <p:cNvSpPr>
            <a:spLocks noGrp="1"/>
          </p:cNvSpPr>
          <p:nvPr>
            <p:ph idx="1"/>
          </p:nvPr>
        </p:nvSpPr>
        <p:spPr/>
        <p:txBody>
          <a:bodyPr/>
          <a:lstStyle/>
          <a:p>
            <a:r>
              <a:rPr lang="en-US" dirty="0">
                <a:ea typeface="Tahoma" panose="020B0604030504040204" pitchFamily="34" charset="0"/>
                <a:cs typeface="Tahoma" panose="020B0604030504040204" pitchFamily="34" charset="0"/>
              </a:rPr>
              <a:t>Stockholders like a lot of debt if the company can take advantage of positive </a:t>
            </a:r>
            <a:r>
              <a:rPr lang="en-US" b="1" dirty="0">
                <a:solidFill>
                  <a:schemeClr val="bg2"/>
                </a:solidFill>
                <a:ea typeface="Tahoma" panose="020B0604030504040204" pitchFamily="34" charset="0"/>
                <a:cs typeface="Tahoma" panose="020B0604030504040204" pitchFamily="34" charset="0"/>
              </a:rPr>
              <a:t>financial leverage</a:t>
            </a:r>
            <a:r>
              <a:rPr lang="en-US" dirty="0">
                <a:ea typeface="Tahoma" panose="020B0604030504040204" pitchFamily="34" charset="0"/>
                <a:cs typeface="Tahoma" panose="020B0604030504040204" pitchFamily="34" charset="0"/>
              </a:rPr>
              <a:t>.</a:t>
            </a:r>
          </a:p>
          <a:p>
            <a:pPr eaLnBrk="0" hangingPunct="0"/>
            <a:r>
              <a:rPr lang="en-US" dirty="0">
                <a:ea typeface="Tahoma" panose="020B0604030504040204" pitchFamily="34" charset="0"/>
                <a:cs typeface="Tahoma" panose="020B0604030504040204" pitchFamily="34" charset="0"/>
              </a:rPr>
              <a:t>Creditors prefer less debt and more equity because equity represents a buffer of protection</a:t>
            </a:r>
            <a:r>
              <a:rPr lang="en-US" dirty="0" smtClean="0">
                <a:ea typeface="Tahoma" panose="020B0604030504040204" pitchFamily="34" charset="0"/>
                <a:cs typeface="Tahoma" panose="020B0604030504040204" pitchFamily="34" charset="0"/>
              </a:rPr>
              <a:t>.</a:t>
            </a:r>
            <a:endParaRPr lang="en-US" dirty="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 xmlns:a16="http://schemas.microsoft.com/office/drawing/2014/main" id="{CBD4628C-8033-49D9-AF37-9D57ABF2F9ED}"/>
              </a:ext>
            </a:extLst>
          </p:cNvPr>
          <p:cNvSpPr>
            <a:spLocks noGrp="1"/>
          </p:cNvSpPr>
          <p:nvPr>
            <p:ph type="body" sz="quarter" idx="10"/>
          </p:nvPr>
        </p:nvSpPr>
        <p:spPr/>
        <p:txBody>
          <a:bodyPr/>
          <a:lstStyle/>
          <a:p>
            <a:endParaRPr lang="en-US" dirty="0"/>
          </a:p>
          <a:p>
            <a:endParaRPr lang="en-US" dirty="0"/>
          </a:p>
          <a:p>
            <a:endParaRPr lang="en-US" dirty="0"/>
          </a:p>
          <a:p>
            <a:endParaRPr lang="en-US" dirty="0"/>
          </a:p>
          <a:p>
            <a:endParaRPr lang="en-US" dirty="0"/>
          </a:p>
          <a:p>
            <a:endParaRPr lang="en-US" sz="1600" dirty="0"/>
          </a:p>
        </p:txBody>
      </p:sp>
      <p:sp>
        <p:nvSpPr>
          <p:cNvPr id="6" name="Text Placeholder 5"/>
          <p:cNvSpPr>
            <a:spLocks noGrp="1"/>
          </p:cNvSpPr>
          <p:nvPr>
            <p:ph type="body" sz="quarter" idx="12"/>
          </p:nvPr>
        </p:nvSpPr>
        <p:spPr/>
        <p:txBody>
          <a:bodyPr/>
          <a:lstStyle/>
          <a:p>
            <a:endParaRPr lang="en-US"/>
          </a:p>
        </p:txBody>
      </p:sp>
      <p:sp>
        <p:nvSpPr>
          <p:cNvPr id="4" name="Slide Number Placeholder 3">
            <a:extLst>
              <a:ext uri="{FF2B5EF4-FFF2-40B4-BE49-F238E27FC236}">
                <a16:creationId xmlns="" xmlns:a16="http://schemas.microsoft.com/office/drawing/2014/main" id="{AF64C720-DC4F-41BD-8AC1-D0009CF10CBB}"/>
              </a:ext>
            </a:extLst>
          </p:cNvPr>
          <p:cNvSpPr>
            <a:spLocks noGrp="1"/>
          </p:cNvSpPr>
          <p:nvPr>
            <p:ph type="sldNum" sz="quarter" idx="11"/>
          </p:nvPr>
        </p:nvSpPr>
        <p:spPr>
          <a:prstGeom prst="rect">
            <a:avLst/>
          </a:prstGeom>
        </p:spPr>
        <p:txBody>
          <a:bodyPr/>
          <a:lstStyle/>
          <a:p>
            <a:pPr>
              <a:defRPr/>
            </a:pPr>
            <a:r>
              <a:rPr lang="en-US" dirty="0" smtClean="0"/>
              <a:t> </a:t>
            </a:r>
            <a:r>
              <a:rPr lang="en-US" dirty="0" smtClean="0">
                <a:solidFill>
                  <a:schemeClr val="bg1"/>
                </a:solidFill>
              </a:rPr>
              <a:t>3</a:t>
            </a:r>
            <a:r>
              <a:rPr lang="en-US" dirty="0">
                <a:solidFill>
                  <a:schemeClr val="bg1"/>
                </a:solidFill>
              </a:rPr>
              <a:t>-</a:t>
            </a:r>
            <a:fld id="{C1C1BC54-8EE2-4145-ADFC-9ED8DE651561}" type="slidenum">
              <a:rPr lang="en-US" smtClean="0">
                <a:solidFill>
                  <a:schemeClr val="bg1"/>
                </a:solidFill>
              </a:rPr>
              <a:pPr>
                <a:defRPr/>
              </a:pPr>
              <a:t>42</a:t>
            </a:fld>
            <a:endParaRPr lang="en-US" dirty="0">
              <a:solidFill>
                <a:schemeClr val="bg1"/>
              </a:solidFill>
            </a:endParaRPr>
          </a:p>
        </p:txBody>
      </p:sp>
    </p:spTree>
    <p:extLst>
      <p:ext uri="{BB962C8B-B14F-4D97-AF65-F5344CB8AC3E}">
        <p14:creationId xmlns:p14="http://schemas.microsoft.com/office/powerpoint/2010/main" val="11976627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33CAAF-D351-439C-8CD0-0398C65FB489}"/>
              </a:ext>
            </a:extLst>
          </p:cNvPr>
          <p:cNvSpPr>
            <a:spLocks noGrp="1"/>
          </p:cNvSpPr>
          <p:nvPr>
            <p:ph type="title"/>
          </p:nvPr>
        </p:nvSpPr>
        <p:spPr/>
        <p:txBody>
          <a:bodyPr/>
          <a:lstStyle/>
          <a:p>
            <a:r>
              <a:rPr lang="en-US" dirty="0">
                <a:solidFill>
                  <a:srgbClr val="CC0000"/>
                </a:solidFill>
                <a:ea typeface="Tahoma" panose="020B0604030504040204" pitchFamily="34" charset="0"/>
                <a:cs typeface="Tahoma" panose="020B0604030504040204" pitchFamily="34" charset="0"/>
              </a:rPr>
              <a:t>Exhibit 3.12: Three Ratios for Six </a:t>
            </a:r>
            <a:r>
              <a:rPr lang="en-US" dirty="0" smtClean="0">
                <a:solidFill>
                  <a:srgbClr val="CC0000"/>
                </a:solidFill>
                <a:ea typeface="Tahoma" panose="020B0604030504040204" pitchFamily="34" charset="0"/>
                <a:cs typeface="Tahoma" panose="020B0604030504040204" pitchFamily="34" charset="0"/>
              </a:rPr>
              <a:t/>
            </a:r>
            <a:br>
              <a:rPr lang="en-US" dirty="0" smtClean="0">
                <a:solidFill>
                  <a:srgbClr val="CC0000"/>
                </a:solidFill>
                <a:ea typeface="Tahoma" panose="020B0604030504040204" pitchFamily="34" charset="0"/>
                <a:cs typeface="Tahoma" panose="020B0604030504040204" pitchFamily="34" charset="0"/>
              </a:rPr>
            </a:br>
            <a:r>
              <a:rPr lang="en-US" dirty="0" smtClean="0">
                <a:solidFill>
                  <a:srgbClr val="CC0000"/>
                </a:solidFill>
                <a:ea typeface="Tahoma" panose="020B0604030504040204" pitchFamily="34" charset="0"/>
                <a:cs typeface="Tahoma" panose="020B0604030504040204" pitchFamily="34" charset="0"/>
              </a:rPr>
              <a:t>Real</a:t>
            </a:r>
            <a:r>
              <a:rPr lang="en-US" dirty="0">
                <a:solidFill>
                  <a:srgbClr val="CC0000"/>
                </a:solidFill>
                <a:ea typeface="Tahoma" panose="020B0604030504040204" pitchFamily="34" charset="0"/>
                <a:cs typeface="Tahoma" panose="020B0604030504040204" pitchFamily="34" charset="0"/>
              </a:rPr>
              <a:t>-World Companies </a:t>
            </a:r>
          </a:p>
        </p:txBody>
      </p:sp>
      <p:sp>
        <p:nvSpPr>
          <p:cNvPr id="7" name="Text Placeholder 6"/>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52D37CBB-F23F-42C2-8536-A9EFED0BD660}"/>
              </a:ext>
            </a:extLst>
          </p:cNvPr>
          <p:cNvSpPr>
            <a:spLocks noGrp="1"/>
          </p:cNvSpPr>
          <p:nvPr>
            <p:ph type="sldNum" sz="quarter" idx="11"/>
          </p:nvPr>
        </p:nvSpPr>
        <p:spPr>
          <a:prstGeom prst="rect">
            <a:avLst/>
          </a:prstGeom>
        </p:spPr>
        <p:txBody>
          <a:bodyPr/>
          <a:lstStyle/>
          <a:p>
            <a:pPr>
              <a:defRPr/>
            </a:pPr>
            <a:r>
              <a:rPr lang="en-US" dirty="0" smtClean="0"/>
              <a:t> </a:t>
            </a:r>
            <a:r>
              <a:rPr lang="en-US" dirty="0" smtClean="0">
                <a:solidFill>
                  <a:schemeClr val="bg1"/>
                </a:solidFill>
              </a:rPr>
              <a:t>3</a:t>
            </a:r>
            <a:r>
              <a:rPr lang="en-US" dirty="0">
                <a:solidFill>
                  <a:schemeClr val="bg1"/>
                </a:solidFill>
              </a:rPr>
              <a:t>-</a:t>
            </a:r>
            <a:fld id="{86103F27-AA34-4069-B652-A178AD0674B3}" type="slidenum">
              <a:rPr lang="en-US" smtClean="0">
                <a:solidFill>
                  <a:schemeClr val="bg1"/>
                </a:solidFill>
              </a:rPr>
              <a:pPr>
                <a:defRPr/>
              </a:pPr>
              <a:t>43</a:t>
            </a:fld>
            <a:endParaRPr lang="en-US" dirty="0">
              <a:solidFill>
                <a:schemeClr val="bg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22010962"/>
              </p:ext>
            </p:extLst>
          </p:nvPr>
        </p:nvGraphicFramePr>
        <p:xfrm>
          <a:off x="651510" y="2006687"/>
          <a:ext cx="7840979" cy="3391814"/>
        </p:xfrm>
        <a:graphic>
          <a:graphicData uri="http://schemas.openxmlformats.org/drawingml/2006/table">
            <a:tbl>
              <a:tblPr firstRow="1" firstCol="1" bandRow="1"/>
              <a:tblGrid>
                <a:gridCol w="1568032"/>
                <a:gridCol w="1568032"/>
                <a:gridCol w="1568032"/>
                <a:gridCol w="1568032"/>
                <a:gridCol w="1568851"/>
              </a:tblGrid>
              <a:tr h="0">
                <a:tc>
                  <a:txBody>
                    <a:bodyPr/>
                    <a:lstStyle/>
                    <a:p>
                      <a:pPr marL="0" marR="0" algn="ctr">
                        <a:lnSpc>
                          <a:spcPct val="107000"/>
                        </a:lnSpc>
                        <a:spcBef>
                          <a:spcPts val="0"/>
                        </a:spcBef>
                        <a:spcAft>
                          <a:spcPts val="800"/>
                        </a:spcAft>
                      </a:pPr>
                      <a:r>
                        <a:rPr lang="en-US" sz="2400" b="1" dirty="0">
                          <a:effectLst/>
                          <a:latin typeface="+mn-lt"/>
                          <a:ea typeface="Calibri" charset="0"/>
                          <a:cs typeface="Times New Roman" charset="0"/>
                        </a:rPr>
                        <a:t>Industry</a:t>
                      </a:r>
                      <a:endParaRPr lang="en-US" sz="2000" dirty="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800"/>
                        </a:spcAft>
                      </a:pPr>
                      <a:r>
                        <a:rPr lang="en-US" sz="2400" b="1">
                          <a:effectLst/>
                          <a:latin typeface="+mn-lt"/>
                          <a:ea typeface="Calibri" charset="0"/>
                          <a:cs typeface="Times New Roman" charset="0"/>
                        </a:rPr>
                        <a:t>Company</a:t>
                      </a:r>
                      <a:endParaRPr lang="en-US" sz="20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800"/>
                        </a:spcAft>
                      </a:pPr>
                      <a:r>
                        <a:rPr lang="en-US" sz="2400" b="1">
                          <a:effectLst/>
                          <a:latin typeface="+mn-lt"/>
                          <a:ea typeface="Calibri" charset="0"/>
                          <a:cs typeface="Times New Roman" charset="0"/>
                        </a:rPr>
                        <a:t>Debt to Assets</a:t>
                      </a:r>
                      <a:endParaRPr lang="en-US" sz="20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800"/>
                        </a:spcAft>
                      </a:pPr>
                      <a:r>
                        <a:rPr lang="en-US" sz="2400" b="1">
                          <a:effectLst/>
                          <a:latin typeface="+mn-lt"/>
                          <a:ea typeface="Calibri" charset="0"/>
                          <a:cs typeface="Times New Roman" charset="0"/>
                        </a:rPr>
                        <a:t>Return on Assets</a:t>
                      </a:r>
                      <a:endParaRPr lang="en-US" sz="20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800"/>
                        </a:spcAft>
                      </a:pPr>
                      <a:r>
                        <a:rPr lang="en-US" sz="2400" b="1">
                          <a:effectLst/>
                          <a:latin typeface="+mn-lt"/>
                          <a:ea typeface="Calibri" charset="0"/>
                          <a:cs typeface="Times New Roman" charset="0"/>
                        </a:rPr>
                        <a:t>Return on Equity</a:t>
                      </a:r>
                      <a:endParaRPr lang="en-US" sz="20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r>
              <a:tr h="0">
                <a:tc>
                  <a:txBody>
                    <a:bodyPr/>
                    <a:lstStyle/>
                    <a:p>
                      <a:pPr marL="0" marR="0">
                        <a:lnSpc>
                          <a:spcPct val="107000"/>
                        </a:lnSpc>
                        <a:spcBef>
                          <a:spcPts val="0"/>
                        </a:spcBef>
                        <a:spcAft>
                          <a:spcPts val="800"/>
                        </a:spcAft>
                      </a:pPr>
                      <a:r>
                        <a:rPr lang="en-US" sz="2000" b="1">
                          <a:effectLst/>
                          <a:latin typeface="+mn-lt"/>
                          <a:ea typeface="Calibri" charset="0"/>
                          <a:cs typeface="Times New Roman" charset="0"/>
                        </a:rPr>
                        <a:t>Insurance</a:t>
                      </a:r>
                      <a:endParaRPr lang="en-US" sz="20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nSpc>
                          <a:spcPct val="107000"/>
                        </a:lnSpc>
                        <a:spcBef>
                          <a:spcPts val="0"/>
                        </a:spcBef>
                        <a:spcAft>
                          <a:spcPts val="800"/>
                        </a:spcAft>
                      </a:pPr>
                      <a:r>
                        <a:rPr lang="en-US" sz="2000" b="1">
                          <a:effectLst/>
                          <a:latin typeface="+mn-lt"/>
                          <a:ea typeface="Calibri" charset="0"/>
                          <a:cs typeface="Times New Roman" charset="0"/>
                        </a:rPr>
                        <a:t>Aetna</a:t>
                      </a:r>
                      <a:endParaRPr lang="en-US" sz="20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2000" b="1">
                          <a:effectLst/>
                          <a:latin typeface="+mn-lt"/>
                          <a:ea typeface="Calibri" charset="0"/>
                          <a:cs typeface="Times New Roman" charset="0"/>
                        </a:rPr>
                        <a:t>74</a:t>
                      </a:r>
                      <a:endParaRPr lang="en-US" sz="20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2000" b="1">
                          <a:effectLst/>
                          <a:latin typeface="+mn-lt"/>
                          <a:ea typeface="Calibri" charset="0"/>
                          <a:cs typeface="Times New Roman" charset="0"/>
                        </a:rPr>
                        <a:t>3.3</a:t>
                      </a:r>
                      <a:endParaRPr lang="en-US" sz="20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2000" b="1">
                          <a:effectLst/>
                          <a:latin typeface="+mn-lt"/>
                          <a:ea typeface="Calibri" charset="0"/>
                          <a:cs typeface="Times New Roman" charset="0"/>
                        </a:rPr>
                        <a:t>13.7</a:t>
                      </a:r>
                      <a:endParaRPr lang="en-US" sz="20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marL="0" marR="0">
                        <a:lnSpc>
                          <a:spcPct val="107000"/>
                        </a:lnSpc>
                        <a:spcBef>
                          <a:spcPts val="0"/>
                        </a:spcBef>
                        <a:spcAft>
                          <a:spcPts val="800"/>
                        </a:spcAft>
                      </a:pPr>
                      <a:r>
                        <a:rPr lang="en-US" sz="2000" b="1">
                          <a:effectLst/>
                          <a:latin typeface="+mn-lt"/>
                          <a:ea typeface="Calibri" charset="0"/>
                          <a:cs typeface="Times New Roman" charset="0"/>
                        </a:rPr>
                        <a:t> </a:t>
                      </a:r>
                      <a:endParaRPr lang="en-US" sz="20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nSpc>
                          <a:spcPct val="107000"/>
                        </a:lnSpc>
                        <a:spcBef>
                          <a:spcPts val="0"/>
                        </a:spcBef>
                        <a:spcAft>
                          <a:spcPts val="800"/>
                        </a:spcAft>
                      </a:pPr>
                      <a:r>
                        <a:rPr lang="en-US" sz="2000" b="1">
                          <a:effectLst/>
                          <a:latin typeface="+mn-lt"/>
                          <a:ea typeface="Calibri" charset="0"/>
                          <a:cs typeface="Times New Roman" charset="0"/>
                        </a:rPr>
                        <a:t>Aflac</a:t>
                      </a:r>
                      <a:endParaRPr lang="en-US" sz="20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2000" b="1">
                          <a:effectLst/>
                          <a:latin typeface="+mn-lt"/>
                          <a:ea typeface="Calibri" charset="0"/>
                          <a:cs typeface="Times New Roman" charset="0"/>
                        </a:rPr>
                        <a:t>84</a:t>
                      </a:r>
                      <a:endParaRPr lang="en-US" sz="20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2000" b="1">
                          <a:effectLst/>
                          <a:latin typeface="+mn-lt"/>
                          <a:ea typeface="Calibri" charset="0"/>
                          <a:cs typeface="Times New Roman" charset="0"/>
                        </a:rPr>
                        <a:t>2.0</a:t>
                      </a:r>
                      <a:endParaRPr lang="en-US" sz="20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2000" b="1">
                          <a:effectLst/>
                          <a:latin typeface="+mn-lt"/>
                          <a:ea typeface="Calibri" charset="0"/>
                          <a:cs typeface="Times New Roman" charset="0"/>
                        </a:rPr>
                        <a:t>13.0</a:t>
                      </a:r>
                      <a:endParaRPr lang="en-US" sz="20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marL="0" marR="0">
                        <a:lnSpc>
                          <a:spcPct val="107000"/>
                        </a:lnSpc>
                        <a:spcBef>
                          <a:spcPts val="0"/>
                        </a:spcBef>
                        <a:spcAft>
                          <a:spcPts val="800"/>
                        </a:spcAft>
                      </a:pPr>
                      <a:r>
                        <a:rPr lang="en-US" sz="2000" b="1">
                          <a:effectLst/>
                          <a:latin typeface="+mn-lt"/>
                          <a:ea typeface="Calibri" charset="0"/>
                          <a:cs typeface="Times New Roman" charset="0"/>
                        </a:rPr>
                        <a:t> </a:t>
                      </a:r>
                      <a:endParaRPr lang="en-US" sz="20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nSpc>
                          <a:spcPct val="107000"/>
                        </a:lnSpc>
                        <a:spcBef>
                          <a:spcPts val="0"/>
                        </a:spcBef>
                        <a:spcAft>
                          <a:spcPts val="800"/>
                        </a:spcAft>
                      </a:pPr>
                      <a:r>
                        <a:rPr lang="en-US" sz="2000" b="1">
                          <a:effectLst/>
                          <a:latin typeface="+mn-lt"/>
                          <a:ea typeface="Calibri" charset="0"/>
                          <a:cs typeface="Times New Roman" charset="0"/>
                        </a:rPr>
                        <a:t>Progressive</a:t>
                      </a:r>
                      <a:endParaRPr lang="en-US" sz="20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2000" b="1">
                          <a:effectLst/>
                          <a:latin typeface="+mn-lt"/>
                          <a:ea typeface="Calibri" charset="0"/>
                          <a:cs typeface="Times New Roman" charset="0"/>
                        </a:rPr>
                        <a:t>76</a:t>
                      </a:r>
                      <a:endParaRPr lang="en-US" sz="20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2000" b="1">
                          <a:effectLst/>
                          <a:latin typeface="+mn-lt"/>
                          <a:ea typeface="Calibri" charset="0"/>
                          <a:cs typeface="Times New Roman" charset="0"/>
                        </a:rPr>
                        <a:t>3.1</a:t>
                      </a:r>
                      <a:endParaRPr lang="en-US" sz="20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2000" b="1">
                          <a:effectLst/>
                          <a:latin typeface="+mn-lt"/>
                          <a:ea typeface="Calibri" charset="0"/>
                          <a:cs typeface="Times New Roman" charset="0"/>
                        </a:rPr>
                        <a:t>13.0</a:t>
                      </a:r>
                      <a:endParaRPr lang="en-US" sz="20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marL="0" marR="0">
                        <a:lnSpc>
                          <a:spcPct val="107000"/>
                        </a:lnSpc>
                        <a:spcBef>
                          <a:spcPts val="0"/>
                        </a:spcBef>
                        <a:spcAft>
                          <a:spcPts val="800"/>
                        </a:spcAft>
                      </a:pPr>
                      <a:r>
                        <a:rPr lang="en-US" sz="2000" b="1">
                          <a:effectLst/>
                          <a:latin typeface="+mn-lt"/>
                          <a:ea typeface="Calibri" charset="0"/>
                          <a:cs typeface="Times New Roman" charset="0"/>
                        </a:rPr>
                        <a:t>Oil</a:t>
                      </a:r>
                      <a:endParaRPr lang="en-US" sz="20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nSpc>
                          <a:spcPct val="107000"/>
                        </a:lnSpc>
                        <a:spcBef>
                          <a:spcPts val="0"/>
                        </a:spcBef>
                        <a:spcAft>
                          <a:spcPts val="800"/>
                        </a:spcAft>
                      </a:pPr>
                      <a:r>
                        <a:rPr lang="en-US" sz="2000" b="1">
                          <a:effectLst/>
                          <a:latin typeface="+mn-lt"/>
                          <a:ea typeface="Calibri" charset="0"/>
                          <a:cs typeface="Times New Roman" charset="0"/>
                        </a:rPr>
                        <a:t>Chevron</a:t>
                      </a:r>
                      <a:endParaRPr lang="en-US" sz="20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2000" b="1">
                          <a:effectLst/>
                          <a:latin typeface="+mn-lt"/>
                          <a:ea typeface="Calibri" charset="0"/>
                          <a:cs typeface="Times New Roman" charset="0"/>
                        </a:rPr>
                        <a:t>44</a:t>
                      </a:r>
                      <a:endParaRPr lang="en-US" sz="20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2000" b="1">
                          <a:effectLst/>
                          <a:latin typeface="+mn-lt"/>
                          <a:ea typeface="Calibri" charset="0"/>
                          <a:cs typeface="Times New Roman" charset="0"/>
                        </a:rPr>
                        <a:t>(0.1)</a:t>
                      </a:r>
                      <a:endParaRPr lang="en-US" sz="20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2000" b="1">
                          <a:effectLst/>
                          <a:latin typeface="+mn-lt"/>
                          <a:ea typeface="Calibri" charset="0"/>
                          <a:cs typeface="Times New Roman" charset="0"/>
                        </a:rPr>
                        <a:t>(0.3)</a:t>
                      </a:r>
                      <a:endParaRPr lang="en-US" sz="20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marL="0" marR="0">
                        <a:lnSpc>
                          <a:spcPct val="107000"/>
                        </a:lnSpc>
                        <a:spcBef>
                          <a:spcPts val="0"/>
                        </a:spcBef>
                        <a:spcAft>
                          <a:spcPts val="800"/>
                        </a:spcAft>
                      </a:pPr>
                      <a:r>
                        <a:rPr lang="en-US" sz="2000" b="1">
                          <a:effectLst/>
                          <a:latin typeface="+mn-lt"/>
                          <a:ea typeface="Calibri" charset="0"/>
                          <a:cs typeface="Times New Roman" charset="0"/>
                        </a:rPr>
                        <a:t> </a:t>
                      </a:r>
                      <a:endParaRPr lang="en-US" sz="20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nSpc>
                          <a:spcPct val="107000"/>
                        </a:lnSpc>
                        <a:spcBef>
                          <a:spcPts val="0"/>
                        </a:spcBef>
                        <a:spcAft>
                          <a:spcPts val="800"/>
                        </a:spcAft>
                      </a:pPr>
                      <a:r>
                        <a:rPr lang="en-US" sz="2000" b="1">
                          <a:effectLst/>
                          <a:latin typeface="+mn-lt"/>
                          <a:ea typeface="Calibri" charset="0"/>
                          <a:cs typeface="Times New Roman" charset="0"/>
                        </a:rPr>
                        <a:t>ExxonMobil</a:t>
                      </a:r>
                      <a:endParaRPr lang="en-US" sz="20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2000" b="1">
                          <a:effectLst/>
                          <a:latin typeface="+mn-lt"/>
                          <a:ea typeface="Calibri" charset="0"/>
                          <a:cs typeface="Times New Roman" charset="0"/>
                        </a:rPr>
                        <a:t>47</a:t>
                      </a:r>
                      <a:endParaRPr lang="en-US" sz="20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2000" b="1">
                          <a:effectLst/>
                          <a:latin typeface="+mn-lt"/>
                          <a:ea typeface="Calibri" charset="0"/>
                          <a:cs typeface="Times New Roman" charset="0"/>
                        </a:rPr>
                        <a:t>2.4</a:t>
                      </a:r>
                      <a:endParaRPr lang="en-US" sz="20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2000" b="1">
                          <a:effectLst/>
                          <a:latin typeface="+mn-lt"/>
                          <a:ea typeface="Calibri" charset="0"/>
                          <a:cs typeface="Times New Roman" charset="0"/>
                        </a:rPr>
                        <a:t>4.5</a:t>
                      </a:r>
                      <a:endParaRPr lang="en-US" sz="20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marL="0" marR="0">
                        <a:lnSpc>
                          <a:spcPct val="107000"/>
                        </a:lnSpc>
                        <a:spcBef>
                          <a:spcPts val="0"/>
                        </a:spcBef>
                        <a:spcAft>
                          <a:spcPts val="800"/>
                        </a:spcAft>
                      </a:pPr>
                      <a:r>
                        <a:rPr lang="en-US" sz="2000" b="1">
                          <a:effectLst/>
                          <a:latin typeface="+mn-lt"/>
                          <a:ea typeface="Calibri" charset="0"/>
                          <a:cs typeface="Times New Roman" charset="0"/>
                        </a:rPr>
                        <a:t> </a:t>
                      </a:r>
                      <a:endParaRPr lang="en-US" sz="20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nSpc>
                          <a:spcPct val="107000"/>
                        </a:lnSpc>
                        <a:spcBef>
                          <a:spcPts val="0"/>
                        </a:spcBef>
                        <a:spcAft>
                          <a:spcPts val="800"/>
                        </a:spcAft>
                      </a:pPr>
                      <a:r>
                        <a:rPr lang="en-US" sz="2000" b="1">
                          <a:effectLst/>
                          <a:latin typeface="+mn-lt"/>
                          <a:ea typeface="Calibri" charset="0"/>
                          <a:cs typeface="Times New Roman" charset="0"/>
                        </a:rPr>
                        <a:t>Marathon Oil</a:t>
                      </a:r>
                      <a:endParaRPr lang="en-US" sz="20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2000" b="1">
                          <a:effectLst/>
                          <a:latin typeface="+mn-lt"/>
                          <a:ea typeface="Calibri" charset="0"/>
                          <a:cs typeface="Times New Roman" charset="0"/>
                        </a:rPr>
                        <a:t>56</a:t>
                      </a:r>
                      <a:endParaRPr lang="en-US" sz="20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2000" b="1">
                          <a:effectLst/>
                          <a:latin typeface="+mn-lt"/>
                          <a:ea typeface="Calibri" charset="0"/>
                          <a:cs typeface="Times New Roman" charset="0"/>
                        </a:rPr>
                        <a:t>(6.9)</a:t>
                      </a:r>
                      <a:endParaRPr lang="en-US" sz="20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800"/>
                        </a:spcAft>
                      </a:pPr>
                      <a:r>
                        <a:rPr lang="en-US" sz="2000" b="1">
                          <a:effectLst/>
                          <a:latin typeface="+mn-lt"/>
                          <a:ea typeface="Calibri" charset="0"/>
                          <a:cs typeface="Times New Roman" charset="0"/>
                        </a:rPr>
                        <a:t>(12.2)</a:t>
                      </a:r>
                      <a:endParaRPr lang="en-US" sz="20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gridSpan="5">
                  <a:txBody>
                    <a:bodyPr/>
                    <a:lstStyle/>
                    <a:p>
                      <a:pPr marL="0" marR="0">
                        <a:lnSpc>
                          <a:spcPct val="107000"/>
                        </a:lnSpc>
                        <a:spcBef>
                          <a:spcPts val="0"/>
                        </a:spcBef>
                        <a:spcAft>
                          <a:spcPts val="800"/>
                        </a:spcAft>
                      </a:pPr>
                      <a:r>
                        <a:rPr lang="en-US" sz="2000" dirty="0">
                          <a:effectLst/>
                          <a:latin typeface="+mn-lt"/>
                          <a:ea typeface="Calibri" charset="0"/>
                          <a:cs typeface="Times New Roman" charset="0"/>
                        </a:rPr>
                        <a:t>This illustration ignores the effect of income taxes on debt financing. This subject is discussed in a later chapter.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5713658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3962400"/>
            <a:ext cx="5105400" cy="685800"/>
          </a:xfrm>
        </p:spPr>
        <p:txBody>
          <a:bodyPr/>
          <a:lstStyle/>
          <a:p>
            <a:r>
              <a:rPr lang="en-US" b="1" dirty="0">
                <a:ea typeface="Tahoma" panose="020B0604030504040204" pitchFamily="34" charset="0"/>
                <a:cs typeface="Tahoma" panose="020B0604030504040204" pitchFamily="34" charset="0"/>
              </a:rPr>
              <a:t>End of Chapter 3</a:t>
            </a:r>
            <a:r>
              <a:rPr lang="en-US" b="1" dirty="0"/>
              <a:t/>
            </a:r>
            <a:br>
              <a:rPr lang="en-US" b="1" dirty="0"/>
            </a:br>
            <a:endParaRPr lang="en-US" dirty="0"/>
          </a:p>
        </p:txBody>
      </p:sp>
      <p:sp>
        <p:nvSpPr>
          <p:cNvPr id="2" name="Text Placeholder 1"/>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6298985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dirty="0">
                <a:ea typeface="Tahoma" panose="020B0604030504040204" pitchFamily="34" charset="0"/>
                <a:cs typeface="Tahoma" panose="020B0604030504040204" pitchFamily="34" charset="0"/>
              </a:rPr>
              <a:t>Double-Entry Accounting</a:t>
            </a:r>
          </a:p>
        </p:txBody>
      </p:sp>
      <p:sp>
        <p:nvSpPr>
          <p:cNvPr id="2" name="Content Placeholder 1"/>
          <p:cNvSpPr>
            <a:spLocks noGrp="1"/>
          </p:cNvSpPr>
          <p:nvPr>
            <p:ph idx="1"/>
          </p:nvPr>
        </p:nvSpPr>
        <p:spPr/>
        <p:txBody>
          <a:bodyPr/>
          <a:lstStyle/>
          <a:p>
            <a:r>
              <a:rPr lang="en-US" dirty="0"/>
              <a:t>Let’s see how debits and credits work by looking at transactions for Collins Brokerage Services</a:t>
            </a:r>
            <a:r>
              <a:rPr lang="en-US" dirty="0" smtClean="0"/>
              <a:t>.</a:t>
            </a:r>
            <a:endParaRPr lang="en-US" dirty="0"/>
          </a:p>
        </p:txBody>
      </p:sp>
      <p:sp>
        <p:nvSpPr>
          <p:cNvPr id="3" name="Text Placeholder 2"/>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27650" name="Slide Number Placeholder 2"/>
          <p:cNvSpPr>
            <a:spLocks noGrp="1"/>
          </p:cNvSpPr>
          <p:nvPr>
            <p:ph type="sldNum" sz="quarter" idx="11"/>
          </p:nvPr>
        </p:nvSpPr>
        <p:spPr>
          <a:noFill/>
        </p:spPr>
        <p:txBody>
          <a:bodyPr/>
          <a:lstStyle/>
          <a:p>
            <a:r>
              <a:rPr lang="en-US" dirty="0">
                <a:solidFill>
                  <a:schemeClr val="bg1"/>
                </a:solidFill>
                <a:cs typeface="Arial" charset="0"/>
              </a:rPr>
              <a:t>3-</a:t>
            </a:r>
            <a:fld id="{D00EDEF9-D035-4425-A917-BE9E5DA74FA0}" type="slidenum">
              <a:rPr lang="en-US" smtClean="0">
                <a:solidFill>
                  <a:schemeClr val="bg1"/>
                </a:solidFill>
                <a:cs typeface="Arial" charset="0"/>
              </a:rPr>
              <a:pPr/>
              <a:t>4</a:t>
            </a:fld>
            <a:endParaRPr lang="en-US" dirty="0">
              <a:solidFill>
                <a:schemeClr val="bg1"/>
              </a:solidFill>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2553459-433C-4C75-84C8-D1B220D979DD}"/>
              </a:ext>
            </a:extLst>
          </p:cNvPr>
          <p:cNvSpPr>
            <a:spLocks noGrp="1"/>
          </p:cNvSpPr>
          <p:nvPr>
            <p:ph type="title"/>
          </p:nvPr>
        </p:nvSpPr>
        <p:spPr/>
        <p:txBody>
          <a:bodyPr/>
          <a:lstStyle/>
          <a:p>
            <a:r>
              <a:rPr lang="en-US" dirty="0">
                <a:solidFill>
                  <a:srgbClr val="CC0000"/>
                </a:solidFill>
                <a:ea typeface="Tahoma" panose="020B0604030504040204" pitchFamily="34" charset="0"/>
                <a:cs typeface="Tahoma" panose="020B0604030504040204" pitchFamily="34" charset="0"/>
              </a:rPr>
              <a:t>Beginning Balances</a:t>
            </a:r>
          </a:p>
        </p:txBody>
      </p:sp>
      <p:sp>
        <p:nvSpPr>
          <p:cNvPr id="4" name="Content Placeholder 3">
            <a:extLst>
              <a:ext uri="{FF2B5EF4-FFF2-40B4-BE49-F238E27FC236}">
                <a16:creationId xmlns="" xmlns:a16="http://schemas.microsoft.com/office/drawing/2014/main" id="{5552EAF5-90B1-471C-8BA9-6A320558956E}"/>
              </a:ext>
            </a:extLst>
          </p:cNvPr>
          <p:cNvSpPr>
            <a:spLocks noGrp="1"/>
          </p:cNvSpPr>
          <p:nvPr>
            <p:ph idx="1"/>
          </p:nvPr>
        </p:nvSpPr>
        <p:spPr/>
        <p:txBody>
          <a:bodyPr/>
          <a:lstStyle/>
          <a:p>
            <a:pPr>
              <a:spcBef>
                <a:spcPct val="50000"/>
              </a:spcBef>
            </a:pPr>
            <a:r>
              <a:rPr lang="en-US" dirty="0"/>
              <a:t>Collins Brokerage Services began the period with the following balances: </a:t>
            </a:r>
            <a:r>
              <a:rPr lang="en-US" dirty="0" smtClean="0"/>
              <a:t>$</a:t>
            </a:r>
            <a:r>
              <a:rPr lang="en-US" dirty="0"/>
              <a:t>5,000 in cash, $4,000 in common stock, and $1,000 in retained earnings</a:t>
            </a:r>
            <a:r>
              <a:rPr lang="en-US" dirty="0" smtClean="0"/>
              <a:t>.</a:t>
            </a:r>
            <a:endParaRPr lang="en-US" dirty="0"/>
          </a:p>
        </p:txBody>
      </p:sp>
      <p:sp>
        <p:nvSpPr>
          <p:cNvPr id="7" name="Text Placeholder 6"/>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55DC4014-5537-4E98-B4FF-20EBF039349E}"/>
              </a:ext>
            </a:extLst>
          </p:cNvPr>
          <p:cNvSpPr>
            <a:spLocks noGrp="1"/>
          </p:cNvSpPr>
          <p:nvPr>
            <p:ph type="sldNum" sz="quarter" idx="11"/>
          </p:nvPr>
        </p:nvSpPr>
        <p:spPr>
          <a:prstGeom prst="rect">
            <a:avLst/>
          </a:prstGeom>
        </p:spPr>
        <p:txBody>
          <a:bodyPr/>
          <a:lstStyle/>
          <a:p>
            <a:pPr>
              <a:defRPr/>
            </a:pPr>
            <a:r>
              <a:rPr lang="en-US" dirty="0" smtClean="0"/>
              <a:t> </a:t>
            </a:r>
            <a:r>
              <a:rPr lang="en-US" dirty="0" smtClean="0">
                <a:solidFill>
                  <a:schemeClr val="bg1"/>
                </a:solidFill>
              </a:rPr>
              <a:t>3</a:t>
            </a:r>
            <a:r>
              <a:rPr lang="en-US" dirty="0">
                <a:solidFill>
                  <a:schemeClr val="bg1"/>
                </a:solidFill>
              </a:rPr>
              <a:t>-</a:t>
            </a:r>
            <a:fld id="{CE05909E-F574-4B43-97FD-FE359BAB6A57}" type="slidenum">
              <a:rPr lang="en-US" smtClean="0">
                <a:solidFill>
                  <a:schemeClr val="bg1"/>
                </a:solidFill>
              </a:rPr>
              <a:t>5</a:t>
            </a:fld>
            <a:endParaRPr lang="en-US" dirty="0">
              <a:solidFill>
                <a:schemeClr val="bg1"/>
              </a:solidFill>
            </a:endParaRPr>
          </a:p>
        </p:txBody>
      </p:sp>
      <p:graphicFrame>
        <p:nvGraphicFramePr>
          <p:cNvPr id="5" name="Table 4">
            <a:extLst>
              <a:ext uri="{FF2B5EF4-FFF2-40B4-BE49-F238E27FC236}">
                <a16:creationId xmlns="" xmlns:a16="http://schemas.microsoft.com/office/drawing/2014/main" id="{4E114B70-5517-4C00-A166-AAF3DC9EF951}"/>
              </a:ext>
            </a:extLst>
          </p:cNvPr>
          <p:cNvGraphicFramePr>
            <a:graphicFrameLocks noGrp="1"/>
          </p:cNvGraphicFramePr>
          <p:nvPr>
            <p:extLst>
              <p:ext uri="{D42A27DB-BD31-4B8C-83A1-F6EECF244321}">
                <p14:modId xmlns:p14="http://schemas.microsoft.com/office/powerpoint/2010/main" val="651715579"/>
              </p:ext>
            </p:extLst>
          </p:nvPr>
        </p:nvGraphicFramePr>
        <p:xfrm>
          <a:off x="152401" y="4572000"/>
          <a:ext cx="8915398" cy="1007081"/>
        </p:xfrm>
        <a:graphic>
          <a:graphicData uri="http://schemas.openxmlformats.org/drawingml/2006/table">
            <a:tbl>
              <a:tblPr firstRow="1" firstCol="1" bandRow="1">
                <a:tableStyleId>{5C22544A-7EE6-4342-B048-85BDC9FD1C3A}</a:tableStyleId>
              </a:tblPr>
              <a:tblGrid>
                <a:gridCol w="1564104">
                  <a:extLst>
                    <a:ext uri="{9D8B030D-6E8A-4147-A177-3AD203B41FA5}">
                      <a16:colId xmlns="" xmlns:a16="http://schemas.microsoft.com/office/drawing/2014/main" val="3913807529"/>
                    </a:ext>
                  </a:extLst>
                </a:gridCol>
                <a:gridCol w="312821">
                  <a:extLst>
                    <a:ext uri="{9D8B030D-6E8A-4147-A177-3AD203B41FA5}">
                      <a16:colId xmlns="" xmlns:a16="http://schemas.microsoft.com/office/drawing/2014/main" val="39320617"/>
                    </a:ext>
                  </a:extLst>
                </a:gridCol>
                <a:gridCol w="1407695">
                  <a:extLst>
                    <a:ext uri="{9D8B030D-6E8A-4147-A177-3AD203B41FA5}">
                      <a16:colId xmlns="" xmlns:a16="http://schemas.microsoft.com/office/drawing/2014/main" val="3479668563"/>
                    </a:ext>
                  </a:extLst>
                </a:gridCol>
                <a:gridCol w="312821">
                  <a:extLst>
                    <a:ext uri="{9D8B030D-6E8A-4147-A177-3AD203B41FA5}">
                      <a16:colId xmlns="" xmlns:a16="http://schemas.microsoft.com/office/drawing/2014/main" val="1956593411"/>
                    </a:ext>
                  </a:extLst>
                </a:gridCol>
                <a:gridCol w="1407695">
                  <a:extLst>
                    <a:ext uri="{9D8B030D-6E8A-4147-A177-3AD203B41FA5}">
                      <a16:colId xmlns="" xmlns:a16="http://schemas.microsoft.com/office/drawing/2014/main" val="2627168617"/>
                    </a:ext>
                  </a:extLst>
                </a:gridCol>
                <a:gridCol w="312821">
                  <a:extLst>
                    <a:ext uri="{9D8B030D-6E8A-4147-A177-3AD203B41FA5}">
                      <a16:colId xmlns="" xmlns:a16="http://schemas.microsoft.com/office/drawing/2014/main" val="3736021937"/>
                    </a:ext>
                  </a:extLst>
                </a:gridCol>
                <a:gridCol w="1564104">
                  <a:extLst>
                    <a:ext uri="{9D8B030D-6E8A-4147-A177-3AD203B41FA5}">
                      <a16:colId xmlns="" xmlns:a16="http://schemas.microsoft.com/office/drawing/2014/main" val="2608645173"/>
                    </a:ext>
                  </a:extLst>
                </a:gridCol>
                <a:gridCol w="312821">
                  <a:extLst>
                    <a:ext uri="{9D8B030D-6E8A-4147-A177-3AD203B41FA5}">
                      <a16:colId xmlns="" xmlns:a16="http://schemas.microsoft.com/office/drawing/2014/main" val="2483256478"/>
                    </a:ext>
                  </a:extLst>
                </a:gridCol>
                <a:gridCol w="1407695">
                  <a:extLst>
                    <a:ext uri="{9D8B030D-6E8A-4147-A177-3AD203B41FA5}">
                      <a16:colId xmlns="" xmlns:a16="http://schemas.microsoft.com/office/drawing/2014/main" val="329874204"/>
                    </a:ext>
                  </a:extLst>
                </a:gridCol>
                <a:gridCol w="312821">
                  <a:extLst>
                    <a:ext uri="{9D8B030D-6E8A-4147-A177-3AD203B41FA5}">
                      <a16:colId xmlns="" xmlns:a16="http://schemas.microsoft.com/office/drawing/2014/main" val="1025863412"/>
                    </a:ext>
                  </a:extLst>
                </a:gridCol>
              </a:tblGrid>
              <a:tr h="119094">
                <a:tc gridSpan="3">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Assets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Liab.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Stockholders' Equity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2969284528"/>
                  </a:ext>
                </a:extLst>
              </a:tr>
              <a:tr h="506600">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Cash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Accts Rec.</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Salaries Payable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Common Stock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Retained Earnings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3124671296"/>
                  </a:ext>
                </a:extLst>
              </a:tr>
              <a:tr h="304800">
                <a:tc>
                  <a:txBody>
                    <a:bodyPr/>
                    <a:lstStyle/>
                    <a:p>
                      <a:pPr marL="0" marR="0" algn="ctr">
                        <a:lnSpc>
                          <a:spcPct val="107000"/>
                        </a:lnSpc>
                        <a:spcBef>
                          <a:spcPts val="0"/>
                        </a:spcBef>
                        <a:spcAft>
                          <a:spcPts val="0"/>
                        </a:spcAft>
                      </a:pPr>
                      <a:r>
                        <a:rPr lang="en-US" sz="1200" b="0" dirty="0">
                          <a:solidFill>
                            <a:schemeClr val="tx1"/>
                          </a:solidFill>
                          <a:effectLst/>
                          <a:latin typeface="+mn-lt"/>
                          <a:ea typeface="Tahoma" panose="020B0604030504040204" pitchFamily="34" charset="0"/>
                          <a:cs typeface="Tahoma" panose="020B0604030504040204" pitchFamily="34" charset="0"/>
                        </a:rPr>
                        <a:t> 5,000</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200" dirty="0" smtClean="0">
                          <a:solidFill>
                            <a:schemeClr val="tx1"/>
                          </a:solidFill>
                          <a:effectLst/>
                          <a:latin typeface="+mn-lt"/>
                          <a:ea typeface="Tahoma" panose="020B0604030504040204" pitchFamily="34" charset="0"/>
                          <a:cs typeface="Tahoma" panose="020B0604030504040204" pitchFamily="34" charset="0"/>
                        </a:rPr>
                        <a:t>    n</a:t>
                      </a:r>
                      <a:r>
                        <a:rPr lang="en-US" sz="1200" dirty="0">
                          <a:solidFill>
                            <a:schemeClr val="tx1"/>
                          </a:solidFill>
                          <a:effectLst/>
                          <a:latin typeface="+mn-lt"/>
                          <a:ea typeface="Tahoma" panose="020B0604030504040204" pitchFamily="34" charset="0"/>
                          <a:cs typeface="Tahoma" panose="020B0604030504040204" pitchFamily="34" charset="0"/>
                        </a:rPr>
                        <a:t>/a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n/a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4,000</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1,000</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2091388674"/>
                  </a:ext>
                </a:extLst>
              </a:tr>
            </a:tbl>
          </a:graphicData>
        </a:graphic>
      </p:graphicFrame>
      <p:graphicFrame>
        <p:nvGraphicFramePr>
          <p:cNvPr id="6" name="Table 5">
            <a:extLst>
              <a:ext uri="{FF2B5EF4-FFF2-40B4-BE49-F238E27FC236}">
                <a16:creationId xmlns="" xmlns:a16="http://schemas.microsoft.com/office/drawing/2014/main" id="{CE5DC893-A11F-4ED9-B878-00BD149030FD}"/>
              </a:ext>
            </a:extLst>
          </p:cNvPr>
          <p:cNvGraphicFramePr>
            <a:graphicFrameLocks noGrp="1"/>
          </p:cNvGraphicFramePr>
          <p:nvPr>
            <p:extLst>
              <p:ext uri="{D42A27DB-BD31-4B8C-83A1-F6EECF244321}">
                <p14:modId xmlns:p14="http://schemas.microsoft.com/office/powerpoint/2010/main" val="1217136553"/>
              </p:ext>
            </p:extLst>
          </p:nvPr>
        </p:nvGraphicFramePr>
        <p:xfrm>
          <a:off x="152400" y="2895600"/>
          <a:ext cx="8915401" cy="1402384"/>
        </p:xfrm>
        <a:graphic>
          <a:graphicData uri="http://schemas.openxmlformats.org/drawingml/2006/table">
            <a:tbl>
              <a:tblPr firstRow="1" firstCol="1" bandRow="1">
                <a:tableStyleId>{5C22544A-7EE6-4342-B048-85BDC9FD1C3A}</a:tableStyleId>
              </a:tblPr>
              <a:tblGrid>
                <a:gridCol w="1220795">
                  <a:extLst>
                    <a:ext uri="{9D8B030D-6E8A-4147-A177-3AD203B41FA5}">
                      <a16:colId xmlns="" xmlns:a16="http://schemas.microsoft.com/office/drawing/2014/main" val="4038268786"/>
                    </a:ext>
                  </a:extLst>
                </a:gridCol>
                <a:gridCol w="1077171">
                  <a:extLst>
                    <a:ext uri="{9D8B030D-6E8A-4147-A177-3AD203B41FA5}">
                      <a16:colId xmlns="" xmlns:a16="http://schemas.microsoft.com/office/drawing/2014/main" val="2246321599"/>
                    </a:ext>
                  </a:extLst>
                </a:gridCol>
                <a:gridCol w="225009">
                  <a:extLst>
                    <a:ext uri="{9D8B030D-6E8A-4147-A177-3AD203B41FA5}">
                      <a16:colId xmlns="" xmlns:a16="http://schemas.microsoft.com/office/drawing/2014/main" val="695920123"/>
                    </a:ext>
                  </a:extLst>
                </a:gridCol>
                <a:gridCol w="786239">
                  <a:extLst>
                    <a:ext uri="{9D8B030D-6E8A-4147-A177-3AD203B41FA5}">
                      <a16:colId xmlns="" xmlns:a16="http://schemas.microsoft.com/office/drawing/2014/main" val="1449945243"/>
                    </a:ext>
                  </a:extLst>
                </a:gridCol>
                <a:gridCol w="241165">
                  <a:extLst>
                    <a:ext uri="{9D8B030D-6E8A-4147-A177-3AD203B41FA5}">
                      <a16:colId xmlns="" xmlns:a16="http://schemas.microsoft.com/office/drawing/2014/main" val="1793575526"/>
                    </a:ext>
                  </a:extLst>
                </a:gridCol>
                <a:gridCol w="1480286">
                  <a:extLst>
                    <a:ext uri="{9D8B030D-6E8A-4147-A177-3AD203B41FA5}">
                      <a16:colId xmlns="" xmlns:a16="http://schemas.microsoft.com/office/drawing/2014/main" val="118549055"/>
                    </a:ext>
                  </a:extLst>
                </a:gridCol>
                <a:gridCol w="1265647">
                  <a:extLst>
                    <a:ext uri="{9D8B030D-6E8A-4147-A177-3AD203B41FA5}">
                      <a16:colId xmlns="" xmlns:a16="http://schemas.microsoft.com/office/drawing/2014/main" val="1988682243"/>
                    </a:ext>
                  </a:extLst>
                </a:gridCol>
                <a:gridCol w="349275">
                  <a:extLst>
                    <a:ext uri="{9D8B030D-6E8A-4147-A177-3AD203B41FA5}">
                      <a16:colId xmlns="" xmlns:a16="http://schemas.microsoft.com/office/drawing/2014/main" val="2501135130"/>
                    </a:ext>
                  </a:extLst>
                </a:gridCol>
                <a:gridCol w="953480">
                  <a:extLst>
                    <a:ext uri="{9D8B030D-6E8A-4147-A177-3AD203B41FA5}">
                      <a16:colId xmlns="" xmlns:a16="http://schemas.microsoft.com/office/drawing/2014/main" val="322333968"/>
                    </a:ext>
                  </a:extLst>
                </a:gridCol>
                <a:gridCol w="1082319">
                  <a:extLst>
                    <a:ext uri="{9D8B030D-6E8A-4147-A177-3AD203B41FA5}">
                      <a16:colId xmlns="" xmlns:a16="http://schemas.microsoft.com/office/drawing/2014/main" val="3201792686"/>
                    </a:ext>
                  </a:extLst>
                </a:gridCol>
                <a:gridCol w="234015">
                  <a:extLst>
                    <a:ext uri="{9D8B030D-6E8A-4147-A177-3AD203B41FA5}">
                      <a16:colId xmlns="" xmlns:a16="http://schemas.microsoft.com/office/drawing/2014/main" val="1493837017"/>
                    </a:ext>
                  </a:extLst>
                </a:gridCol>
              </a:tblGrid>
              <a:tr h="0">
                <a:tc rowSpan="2" gridSpan="2">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Assets</a:t>
                      </a:r>
                    </a:p>
                    <a:p>
                      <a:pPr marL="0" marR="0" algn="ctr">
                        <a:lnSpc>
                          <a:spcPct val="107000"/>
                        </a:lnSpc>
                        <a:spcBef>
                          <a:spcPts val="0"/>
                        </a:spcBef>
                        <a:spcAft>
                          <a:spcPts val="0"/>
                        </a:spcAft>
                      </a:pPr>
                      <a:endParaRPr lang="en-US" sz="1200" dirty="0">
                        <a:solidFill>
                          <a:schemeClr val="tx1"/>
                        </a:solidFill>
                        <a:effectLst/>
                        <a:latin typeface="+mn-lt"/>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rowSpan="2" hMerge="1">
                  <a:txBody>
                    <a:bodyPr/>
                    <a:lstStyle/>
                    <a:p>
                      <a:endParaRPr lang="en-US"/>
                    </a:p>
                  </a:txBody>
                  <a:tcPr/>
                </a:tc>
                <a:tc rowSpan="2">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Liab.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marL="0" marR="0" algn="ctr">
                        <a:lnSpc>
                          <a:spcPct val="107000"/>
                        </a:lnSpc>
                        <a:spcBef>
                          <a:spcPts val="0"/>
                        </a:spcBef>
                        <a:spcAft>
                          <a:spcPts val="0"/>
                        </a:spcAft>
                      </a:pPr>
                      <a:r>
                        <a:rPr lang="en-US" sz="1600" b="1" baseline="-25000" dirty="0">
                          <a:solidFill>
                            <a:schemeClr val="tx1"/>
                          </a:solidFill>
                          <a:effectLst/>
                          <a:latin typeface="+mn-lt"/>
                          <a:ea typeface="Tahoma" panose="020B0604030504040204" pitchFamily="34" charset="0"/>
                          <a:cs typeface="Tahoma" panose="020B0604030504040204" pitchFamily="34" charset="0"/>
                        </a:rPr>
                        <a:t>+</a:t>
                      </a:r>
                    </a:p>
                    <a:p>
                      <a:pPr marL="0" marR="0" algn="ctr">
                        <a:lnSpc>
                          <a:spcPct val="107000"/>
                        </a:lnSpc>
                        <a:spcBef>
                          <a:spcPts val="0"/>
                        </a:spcBef>
                        <a:spcAft>
                          <a:spcPts val="0"/>
                        </a:spcAft>
                      </a:pPr>
                      <a:endParaRPr lang="en-US" sz="1200" b="1" baseline="-250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gridSpan="5">
                  <a:txBody>
                    <a:bodyPr/>
                    <a:lstStyle/>
                    <a:p>
                      <a:pPr marL="0" marR="0" algn="ctr">
                        <a:lnSpc>
                          <a:spcPct val="107000"/>
                        </a:lnSpc>
                        <a:spcBef>
                          <a:spcPts val="0"/>
                        </a:spcBef>
                        <a:spcAft>
                          <a:spcPts val="0"/>
                        </a:spcAft>
                      </a:pPr>
                      <a:r>
                        <a:rPr lang="en-US" sz="1400" dirty="0">
                          <a:solidFill>
                            <a:schemeClr val="tx1"/>
                          </a:solidFill>
                          <a:effectLst/>
                          <a:latin typeface="+mn-lt"/>
                          <a:ea typeface="Tahoma" panose="020B0604030504040204" pitchFamily="34" charset="0"/>
                          <a:cs typeface="Tahoma" panose="020B0604030504040204" pitchFamily="34" charset="0"/>
                        </a:rPr>
                        <a:t>Claims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a:txBody>
                    <a:bodyPr/>
                    <a:lstStyle/>
                    <a:p>
                      <a:pPr marL="0" marR="0">
                        <a:lnSpc>
                          <a:spcPct val="107000"/>
                        </a:lnSpc>
                        <a:spcBef>
                          <a:spcPts val="0"/>
                        </a:spcBef>
                        <a:spcAft>
                          <a:spcPts val="0"/>
                        </a:spcAft>
                      </a:pPr>
                      <a:endParaRPr lang="en-US" sz="105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1771849589"/>
                  </a:ext>
                </a:extLst>
              </a:tr>
              <a:tr h="0">
                <a:tc gridSpan="2"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vMerge="1">
                  <a:txBody>
                    <a:bodyPr/>
                    <a:lstStyle/>
                    <a:p>
                      <a:endParaRPr lang="en-US"/>
                    </a:p>
                  </a:txBody>
                  <a:tcPr>
                    <a:lnL w="12700" cap="flat" cmpd="sng" algn="ctr">
                      <a:solidFill>
                        <a:schemeClr val="tx1"/>
                      </a:solidFill>
                      <a:prstDash val="solid"/>
                      <a:round/>
                      <a:headEnd type="none" w="med" len="med"/>
                      <a:tailEnd type="none" w="med" len="med"/>
                    </a:lnL>
                  </a:tcPr>
                </a:tc>
                <a:tc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lnSpc>
                          <a:spcPct val="107000"/>
                        </a:lnSpc>
                        <a:spcBef>
                          <a:spcPts val="0"/>
                        </a:spcBef>
                        <a:spcAft>
                          <a:spcPts val="0"/>
                        </a:spcAft>
                      </a:pPr>
                      <a:endParaRPr lang="en-US" sz="16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en-US"/>
                    </a:p>
                  </a:txBody>
                  <a:tcPr/>
                </a:tc>
                <a:tc gridSpan="5">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Equity </a:t>
                      </a:r>
                    </a:p>
                    <a:p>
                      <a:pPr marL="0" marR="0" algn="l">
                        <a:lnSpc>
                          <a:spcPct val="107000"/>
                        </a:lnSpc>
                        <a:spcBef>
                          <a:spcPts val="0"/>
                        </a:spcBef>
                        <a:spcAft>
                          <a:spcPts val="0"/>
                        </a:spcAft>
                      </a:pPr>
                      <a:r>
                        <a:rPr lang="en-US" sz="1200" b="1" dirty="0" smtClean="0">
                          <a:solidFill>
                            <a:schemeClr val="tx1"/>
                          </a:solidFill>
                          <a:effectLst/>
                          <a:latin typeface="+mn-lt"/>
                          <a:ea typeface="Tahoma" panose="020B0604030504040204" pitchFamily="34" charset="0"/>
                          <a:cs typeface="Tahoma" panose="020B0604030504040204" pitchFamily="34" charset="0"/>
                        </a:rPr>
                        <a:t>    Common </a:t>
                      </a:r>
                      <a:r>
                        <a:rPr lang="en-US" sz="1200" b="1" dirty="0">
                          <a:solidFill>
                            <a:schemeClr val="tx1"/>
                          </a:solidFill>
                          <a:effectLst/>
                          <a:latin typeface="+mn-lt"/>
                          <a:ea typeface="Tahoma" panose="020B0604030504040204" pitchFamily="34" charset="0"/>
                          <a:cs typeface="Tahoma" panose="020B0604030504040204" pitchFamily="34" charset="0"/>
                        </a:rPr>
                        <a:t>Stk</a:t>
                      </a:r>
                      <a:r>
                        <a:rPr lang="en-US" sz="1200" b="1" dirty="0" smtClean="0">
                          <a:solidFill>
                            <a:schemeClr val="tx1"/>
                          </a:solidFill>
                          <a:effectLst/>
                          <a:latin typeface="+mn-lt"/>
                          <a:ea typeface="Tahoma" panose="020B0604030504040204" pitchFamily="34" charset="0"/>
                          <a:cs typeface="Tahoma" panose="020B0604030504040204" pitchFamily="34" charset="0"/>
                        </a:rPr>
                        <a:t>.                                         Retained Earnings </a:t>
                      </a:r>
                      <a:endParaRPr lang="en-US" sz="1200" b="1"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marL="0" marR="0" algn="ctr">
                        <a:lnSpc>
                          <a:spcPct val="107000"/>
                        </a:lnSpc>
                        <a:spcBef>
                          <a:spcPts val="0"/>
                        </a:spcBef>
                        <a:spcAft>
                          <a:spcPts val="0"/>
                        </a:spcAft>
                      </a:pPr>
                      <a:endParaRPr lang="en-US" sz="16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16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6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3332919631"/>
                  </a:ext>
                </a:extLst>
              </a:tr>
              <a:tr h="0">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200" b="1"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600" b="1"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1642231011"/>
                  </a:ext>
                </a:extLst>
              </a:tr>
              <a:tr h="0">
                <a:tc>
                  <a:txBody>
                    <a:bodyPr/>
                    <a:lstStyle/>
                    <a:p>
                      <a:pPr marL="0" marR="0" algn="ctr">
                        <a:lnSpc>
                          <a:spcPct val="107000"/>
                        </a:lnSpc>
                        <a:spcBef>
                          <a:spcPts val="0"/>
                        </a:spcBef>
                        <a:spcAft>
                          <a:spcPts val="0"/>
                        </a:spcAft>
                      </a:pPr>
                      <a:r>
                        <a:rPr lang="en-US" sz="1200" b="0" dirty="0">
                          <a:solidFill>
                            <a:schemeClr val="tx1"/>
                          </a:solidFill>
                          <a:effectLst/>
                          <a:latin typeface="+mn-lt"/>
                          <a:ea typeface="Tahoma" panose="020B0604030504040204" pitchFamily="34" charset="0"/>
                          <a:cs typeface="Tahoma" panose="020B0604030504040204" pitchFamily="34" charset="0"/>
                        </a:rPr>
                        <a:t>Bal. 5,000</a:t>
                      </a:r>
                    </a:p>
                  </a:txBody>
                  <a:tcPr marL="68580" marR="68580" marT="0" marB="0"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endParaRPr lang="en-US" sz="12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ct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2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2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dirty="0" smtClean="0">
                          <a:solidFill>
                            <a:schemeClr val="tx1"/>
                          </a:solidFill>
                          <a:effectLst/>
                          <a:latin typeface="+mn-lt"/>
                          <a:ea typeface="Tahoma" panose="020B0604030504040204" pitchFamily="34" charset="0"/>
                          <a:cs typeface="Tahoma" panose="020B0604030504040204" pitchFamily="34" charset="0"/>
                        </a:rPr>
                        <a:t>4,000 </a:t>
                      </a:r>
                      <a:r>
                        <a:rPr lang="en-US" sz="1200" dirty="0">
                          <a:solidFill>
                            <a:schemeClr val="tx1"/>
                          </a:solidFill>
                          <a:effectLst/>
                          <a:latin typeface="+mn-lt"/>
                          <a:ea typeface="Tahoma" panose="020B0604030504040204" pitchFamily="34" charset="0"/>
                          <a:cs typeface="Tahoma" panose="020B0604030504040204" pitchFamily="34" charset="0"/>
                        </a:rPr>
                        <a:t>Bal.</a:t>
                      </a:r>
                    </a:p>
                  </a:txBody>
                  <a:tcPr marL="68580" marR="68580" marT="0" marB="0" anchor="ct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endParaRPr lang="en-US" sz="12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1,000 Bal.</a:t>
                      </a:r>
                    </a:p>
                  </a:txBody>
                  <a:tcPr marL="68580" marR="68580" marT="0" marB="0" anchor="ct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6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3597092188"/>
                  </a:ext>
                </a:extLst>
              </a:tr>
            </a:tbl>
          </a:graphicData>
        </a:graphic>
      </p:graphicFrame>
    </p:spTree>
    <p:extLst>
      <p:ext uri="{BB962C8B-B14F-4D97-AF65-F5344CB8AC3E}">
        <p14:creationId xmlns:p14="http://schemas.microsoft.com/office/powerpoint/2010/main" val="1552886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dirty="0">
                <a:ea typeface="Tahoma" panose="020B0604030504040204" pitchFamily="34" charset="0"/>
                <a:cs typeface="Tahoma" panose="020B0604030504040204" pitchFamily="34" charset="0"/>
              </a:rPr>
              <a:t>Event 1</a:t>
            </a:r>
          </a:p>
        </p:txBody>
      </p:sp>
      <p:sp>
        <p:nvSpPr>
          <p:cNvPr id="2" name="Content Placeholder 1"/>
          <p:cNvSpPr>
            <a:spLocks noGrp="1"/>
          </p:cNvSpPr>
          <p:nvPr>
            <p:ph idx="1"/>
          </p:nvPr>
        </p:nvSpPr>
        <p:spPr>
          <a:xfrm>
            <a:off x="457200" y="990600"/>
            <a:ext cx="8229600" cy="4952999"/>
          </a:xfrm>
        </p:spPr>
        <p:txBody>
          <a:bodyPr/>
          <a:lstStyle/>
          <a:p>
            <a:r>
              <a:rPr lang="en-US" sz="2200" dirty="0"/>
              <a:t>On January 1, Year 2, Collins acquired $25,000 from the issue of common </a:t>
            </a:r>
            <a:r>
              <a:rPr lang="en-US" sz="2200" dirty="0" smtClean="0"/>
              <a:t>stock.</a:t>
            </a:r>
            <a:endParaRPr lang="en-US" sz="2200" dirty="0"/>
          </a:p>
          <a:p>
            <a:r>
              <a:rPr lang="en-US" sz="2200" dirty="0" smtClean="0">
                <a:ea typeface="Tahoma" panose="020B0604030504040204" pitchFamily="34" charset="0"/>
                <a:cs typeface="Tahoma" panose="020B0604030504040204" pitchFamily="34" charset="0"/>
              </a:rPr>
              <a:t>This </a:t>
            </a:r>
            <a:r>
              <a:rPr lang="en-US" sz="2200" b="1" dirty="0">
                <a:solidFill>
                  <a:srgbClr val="C00000"/>
                </a:solidFill>
                <a:ea typeface="Tahoma" panose="020B0604030504040204" pitchFamily="34" charset="0"/>
                <a:cs typeface="Tahoma" panose="020B0604030504040204" pitchFamily="34" charset="0"/>
              </a:rPr>
              <a:t>a</a:t>
            </a:r>
            <a:r>
              <a:rPr lang="en-US" sz="2200" b="1" dirty="0" smtClean="0">
                <a:solidFill>
                  <a:srgbClr val="C00000"/>
                </a:solidFill>
                <a:ea typeface="Tahoma" panose="020B0604030504040204" pitchFamily="34" charset="0"/>
                <a:cs typeface="Tahoma" panose="020B0604030504040204" pitchFamily="34" charset="0"/>
              </a:rPr>
              <a:t>sset </a:t>
            </a:r>
            <a:r>
              <a:rPr lang="en-US" sz="2200" b="1" dirty="0">
                <a:solidFill>
                  <a:srgbClr val="C00000"/>
                </a:solidFill>
                <a:ea typeface="Tahoma" panose="020B0604030504040204" pitchFamily="34" charset="0"/>
                <a:cs typeface="Tahoma" panose="020B0604030504040204" pitchFamily="34" charset="0"/>
              </a:rPr>
              <a:t>s</a:t>
            </a:r>
            <a:r>
              <a:rPr lang="en-US" sz="2200" b="1" dirty="0" smtClean="0">
                <a:solidFill>
                  <a:srgbClr val="C00000"/>
                </a:solidFill>
                <a:ea typeface="Tahoma" panose="020B0604030504040204" pitchFamily="34" charset="0"/>
                <a:cs typeface="Tahoma" panose="020B0604030504040204" pitchFamily="34" charset="0"/>
              </a:rPr>
              <a:t>ource </a:t>
            </a:r>
            <a:r>
              <a:rPr lang="en-US" sz="2200" b="1" dirty="0">
                <a:solidFill>
                  <a:srgbClr val="C00000"/>
                </a:solidFill>
                <a:ea typeface="Tahoma" panose="020B0604030504040204" pitchFamily="34" charset="0"/>
                <a:cs typeface="Tahoma" panose="020B0604030504040204" pitchFamily="34" charset="0"/>
              </a:rPr>
              <a:t>t</a:t>
            </a:r>
            <a:r>
              <a:rPr lang="en-US" sz="2200" b="1" dirty="0" smtClean="0">
                <a:solidFill>
                  <a:srgbClr val="C00000"/>
                </a:solidFill>
                <a:ea typeface="Tahoma" panose="020B0604030504040204" pitchFamily="34" charset="0"/>
                <a:cs typeface="Tahoma" panose="020B0604030504040204" pitchFamily="34" charset="0"/>
              </a:rPr>
              <a:t>ransaction</a:t>
            </a:r>
            <a:r>
              <a:rPr lang="en-US" sz="2200" dirty="0">
                <a:ea typeface="Tahoma" panose="020B0604030504040204" pitchFamily="34" charset="0"/>
                <a:cs typeface="Tahoma" panose="020B0604030504040204" pitchFamily="34" charset="0"/>
              </a:rPr>
              <a:t>: (1) </a:t>
            </a:r>
            <a:r>
              <a:rPr lang="en-US" sz="2200" dirty="0" smtClean="0">
                <a:ea typeface="Tahoma" panose="020B0604030504040204" pitchFamily="34" charset="0"/>
                <a:cs typeface="Tahoma" panose="020B0604030504040204" pitchFamily="34" charset="0"/>
              </a:rPr>
              <a:t>increases </a:t>
            </a:r>
            <a:r>
              <a:rPr lang="en-US" sz="2200" dirty="0">
                <a:ea typeface="Tahoma" panose="020B0604030504040204" pitchFamily="34" charset="0"/>
                <a:cs typeface="Tahoma" panose="020B0604030504040204" pitchFamily="34" charset="0"/>
              </a:rPr>
              <a:t>assets (Cash) and (2) increases stockholders’ equity (Common Stock)</a:t>
            </a:r>
            <a:r>
              <a:rPr lang="en-US" sz="2200" dirty="0" smtClean="0">
                <a:ea typeface="Tahoma" panose="020B0604030504040204" pitchFamily="34" charset="0"/>
                <a:cs typeface="Tahoma" panose="020B0604030504040204" pitchFamily="34" charset="0"/>
              </a:rPr>
              <a:t>.</a:t>
            </a:r>
            <a:endParaRPr lang="en-US" sz="2200" dirty="0">
              <a:ea typeface="Tahoma" panose="020B0604030504040204" pitchFamily="34" charset="0"/>
              <a:cs typeface="Tahoma" panose="020B0604030504040204" pitchFamily="34" charset="0"/>
            </a:endParaRPr>
          </a:p>
        </p:txBody>
      </p:sp>
      <p:sp>
        <p:nvSpPr>
          <p:cNvPr id="4" name="Text Placeholder 3"/>
          <p:cNvSpPr>
            <a:spLocks noGrp="1"/>
          </p:cNvSpPr>
          <p:nvPr>
            <p:ph type="body" sz="quarter" idx="10"/>
          </p:nvPr>
        </p:nvSpPr>
        <p:spPr/>
        <p:txBody>
          <a:bodyPr/>
          <a:lstStyle/>
          <a:p>
            <a:endParaRPr lang="en-US"/>
          </a:p>
        </p:txBody>
      </p:sp>
      <p:sp>
        <p:nvSpPr>
          <p:cNvPr id="7" name="Text Placeholder 6"/>
          <p:cNvSpPr>
            <a:spLocks noGrp="1"/>
          </p:cNvSpPr>
          <p:nvPr>
            <p:ph type="body" sz="quarter" idx="12"/>
          </p:nvPr>
        </p:nvSpPr>
        <p:spPr/>
        <p:txBody>
          <a:bodyPr/>
          <a:lstStyle/>
          <a:p>
            <a:endParaRPr lang="en-US"/>
          </a:p>
        </p:txBody>
      </p:sp>
      <p:sp>
        <p:nvSpPr>
          <p:cNvPr id="29698" name="Slide Number Placeholder 2"/>
          <p:cNvSpPr>
            <a:spLocks noGrp="1"/>
          </p:cNvSpPr>
          <p:nvPr>
            <p:ph type="sldNum" sz="quarter" idx="11"/>
          </p:nvPr>
        </p:nvSpPr>
        <p:spPr>
          <a:noFill/>
        </p:spPr>
        <p:txBody>
          <a:bodyPr/>
          <a:lstStyle/>
          <a:p>
            <a:r>
              <a:rPr lang="en-US" dirty="0">
                <a:solidFill>
                  <a:schemeClr val="bg1"/>
                </a:solidFill>
                <a:cs typeface="Arial" charset="0"/>
              </a:rPr>
              <a:t>3-</a:t>
            </a:r>
            <a:fld id="{82B374C3-708B-4D3F-AFA8-27DFAF476F6B}" type="slidenum">
              <a:rPr lang="en-US" smtClean="0">
                <a:solidFill>
                  <a:schemeClr val="bg1"/>
                </a:solidFill>
                <a:cs typeface="Arial" charset="0"/>
              </a:rPr>
              <a:pPr/>
              <a:t>6</a:t>
            </a:fld>
            <a:endParaRPr lang="en-US" dirty="0">
              <a:solidFill>
                <a:schemeClr val="bg1"/>
              </a:solidFill>
              <a:cs typeface="Arial" charset="0"/>
            </a:endParaRPr>
          </a:p>
        </p:txBody>
      </p:sp>
      <p:graphicFrame>
        <p:nvGraphicFramePr>
          <p:cNvPr id="6" name="Table 5">
            <a:extLst>
              <a:ext uri="{FF2B5EF4-FFF2-40B4-BE49-F238E27FC236}">
                <a16:creationId xmlns="" xmlns:a16="http://schemas.microsoft.com/office/drawing/2014/main" id="{87542CC0-A8DB-433F-974A-687EA4F3C1D5}"/>
              </a:ext>
            </a:extLst>
          </p:cNvPr>
          <p:cNvGraphicFramePr>
            <a:graphicFrameLocks noGrp="1"/>
          </p:cNvGraphicFramePr>
          <p:nvPr>
            <p:extLst>
              <p:ext uri="{D42A27DB-BD31-4B8C-83A1-F6EECF244321}">
                <p14:modId xmlns:p14="http://schemas.microsoft.com/office/powerpoint/2010/main" val="2003397473"/>
              </p:ext>
            </p:extLst>
          </p:nvPr>
        </p:nvGraphicFramePr>
        <p:xfrm>
          <a:off x="76198" y="2667000"/>
          <a:ext cx="8991602" cy="1604924"/>
        </p:xfrm>
        <a:graphic>
          <a:graphicData uri="http://schemas.openxmlformats.org/drawingml/2006/table">
            <a:tbl>
              <a:tblPr firstRow="1" firstCol="1" bandRow="1">
                <a:tableStyleId>{5C22544A-7EE6-4342-B048-85BDC9FD1C3A}</a:tableStyleId>
              </a:tblPr>
              <a:tblGrid>
                <a:gridCol w="1231229">
                  <a:extLst>
                    <a:ext uri="{9D8B030D-6E8A-4147-A177-3AD203B41FA5}">
                      <a16:colId xmlns="" xmlns:a16="http://schemas.microsoft.com/office/drawing/2014/main" val="4038268786"/>
                    </a:ext>
                  </a:extLst>
                </a:gridCol>
                <a:gridCol w="1086379">
                  <a:extLst>
                    <a:ext uri="{9D8B030D-6E8A-4147-A177-3AD203B41FA5}">
                      <a16:colId xmlns="" xmlns:a16="http://schemas.microsoft.com/office/drawing/2014/main" val="2246321599"/>
                    </a:ext>
                  </a:extLst>
                </a:gridCol>
                <a:gridCol w="226933">
                  <a:extLst>
                    <a:ext uri="{9D8B030D-6E8A-4147-A177-3AD203B41FA5}">
                      <a16:colId xmlns="" xmlns:a16="http://schemas.microsoft.com/office/drawing/2014/main" val="695920123"/>
                    </a:ext>
                  </a:extLst>
                </a:gridCol>
                <a:gridCol w="792959">
                  <a:extLst>
                    <a:ext uri="{9D8B030D-6E8A-4147-A177-3AD203B41FA5}">
                      <a16:colId xmlns="" xmlns:a16="http://schemas.microsoft.com/office/drawing/2014/main" val="1449945243"/>
                    </a:ext>
                  </a:extLst>
                </a:gridCol>
                <a:gridCol w="243228">
                  <a:extLst>
                    <a:ext uri="{9D8B030D-6E8A-4147-A177-3AD203B41FA5}">
                      <a16:colId xmlns="" xmlns:a16="http://schemas.microsoft.com/office/drawing/2014/main" val="1793575526"/>
                    </a:ext>
                  </a:extLst>
                </a:gridCol>
                <a:gridCol w="1492938">
                  <a:extLst>
                    <a:ext uri="{9D8B030D-6E8A-4147-A177-3AD203B41FA5}">
                      <a16:colId xmlns="" xmlns:a16="http://schemas.microsoft.com/office/drawing/2014/main" val="118549055"/>
                    </a:ext>
                  </a:extLst>
                </a:gridCol>
                <a:gridCol w="1276464">
                  <a:extLst>
                    <a:ext uri="{9D8B030D-6E8A-4147-A177-3AD203B41FA5}">
                      <a16:colId xmlns="" xmlns:a16="http://schemas.microsoft.com/office/drawing/2014/main" val="1988682243"/>
                    </a:ext>
                  </a:extLst>
                </a:gridCol>
                <a:gridCol w="352261">
                  <a:extLst>
                    <a:ext uri="{9D8B030D-6E8A-4147-A177-3AD203B41FA5}">
                      <a16:colId xmlns="" xmlns:a16="http://schemas.microsoft.com/office/drawing/2014/main" val="2501135130"/>
                    </a:ext>
                  </a:extLst>
                </a:gridCol>
                <a:gridCol w="961627">
                  <a:extLst>
                    <a:ext uri="{9D8B030D-6E8A-4147-A177-3AD203B41FA5}">
                      <a16:colId xmlns="" xmlns:a16="http://schemas.microsoft.com/office/drawing/2014/main" val="322333968"/>
                    </a:ext>
                  </a:extLst>
                </a:gridCol>
                <a:gridCol w="1091571">
                  <a:extLst>
                    <a:ext uri="{9D8B030D-6E8A-4147-A177-3AD203B41FA5}">
                      <a16:colId xmlns="" xmlns:a16="http://schemas.microsoft.com/office/drawing/2014/main" val="3201792686"/>
                    </a:ext>
                  </a:extLst>
                </a:gridCol>
                <a:gridCol w="236013">
                  <a:extLst>
                    <a:ext uri="{9D8B030D-6E8A-4147-A177-3AD203B41FA5}">
                      <a16:colId xmlns="" xmlns:a16="http://schemas.microsoft.com/office/drawing/2014/main" val="1493837017"/>
                    </a:ext>
                  </a:extLst>
                </a:gridCol>
              </a:tblGrid>
              <a:tr h="177800">
                <a:tc rowSpan="2" gridSpan="2">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Assets</a:t>
                      </a:r>
                    </a:p>
                    <a:p>
                      <a:pPr marL="0" marR="0" algn="ctr">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rowSpan="2" hMerge="1">
                  <a:txBody>
                    <a:bodyPr/>
                    <a:lstStyle/>
                    <a:p>
                      <a:endParaRPr lang="en-US"/>
                    </a:p>
                  </a:txBody>
                  <a:tcPr/>
                </a:tc>
                <a:tc rowSpan="2">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Liab.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marL="0" marR="0" algn="ctr">
                        <a:lnSpc>
                          <a:spcPct val="107000"/>
                        </a:lnSpc>
                        <a:spcBef>
                          <a:spcPts val="0"/>
                        </a:spcBef>
                        <a:spcAft>
                          <a:spcPts val="0"/>
                        </a:spcAft>
                      </a:pPr>
                      <a:r>
                        <a:rPr lang="en-US" sz="1100" b="1" baseline="-25000" dirty="0">
                          <a:solidFill>
                            <a:schemeClr val="tx1"/>
                          </a:solidFill>
                          <a:effectLst/>
                          <a:latin typeface="+mn-lt"/>
                          <a:ea typeface="Tahoma" panose="020B0604030504040204" pitchFamily="34" charset="0"/>
                          <a:cs typeface="Tahoma" panose="020B0604030504040204" pitchFamily="34" charset="0"/>
                        </a:rPr>
                        <a:t>+</a:t>
                      </a:r>
                    </a:p>
                    <a:p>
                      <a:pPr marL="0" marR="0" algn="ctr">
                        <a:lnSpc>
                          <a:spcPct val="107000"/>
                        </a:lnSpc>
                        <a:spcBef>
                          <a:spcPts val="0"/>
                        </a:spcBef>
                        <a:spcAft>
                          <a:spcPts val="0"/>
                        </a:spcAft>
                      </a:pPr>
                      <a:endParaRPr lang="en-US" sz="1100" b="1" baseline="-250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gridSpan="5">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Claims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a:txBody>
                    <a:bodyPr/>
                    <a:lstStyle/>
                    <a:p>
                      <a:pPr marL="0" marR="0">
                        <a:lnSpc>
                          <a:spcPct val="107000"/>
                        </a:lnSpc>
                        <a:spcBef>
                          <a:spcPts val="0"/>
                        </a:spcBef>
                        <a:spcAft>
                          <a:spcPts val="0"/>
                        </a:spcAft>
                      </a:pPr>
                      <a:endPar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1771849589"/>
                  </a:ext>
                </a:extLst>
              </a:tr>
              <a:tr h="355600">
                <a:tc gridSpan="2"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vMerge="1">
                  <a:txBody>
                    <a:bodyPr/>
                    <a:lstStyle/>
                    <a:p>
                      <a:endParaRPr lang="en-US"/>
                    </a:p>
                  </a:txBody>
                  <a:tcPr>
                    <a:lnL w="12700" cap="flat" cmpd="sng" algn="ctr">
                      <a:solidFill>
                        <a:schemeClr val="tx1"/>
                      </a:solidFill>
                      <a:prstDash val="solid"/>
                      <a:round/>
                      <a:headEnd type="none" w="med" len="med"/>
                      <a:tailEnd type="none" w="med" len="med"/>
                    </a:lnL>
                  </a:tcPr>
                </a:tc>
                <a:tc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lnSpc>
                          <a:spcPct val="107000"/>
                        </a:lnSpc>
                        <a:spcBef>
                          <a:spcPts val="0"/>
                        </a:spcBef>
                        <a:spcAft>
                          <a:spcPts val="0"/>
                        </a:spcAft>
                      </a:pPr>
                      <a:endParaRPr lang="en-US" sz="16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en-US"/>
                    </a:p>
                  </a:txBody>
                  <a:tcPr/>
                </a:tc>
                <a:tc gridSpan="5">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Equity </a:t>
                      </a:r>
                    </a:p>
                    <a:p>
                      <a:pPr marL="0" marR="0" algn="l">
                        <a:lnSpc>
                          <a:spcPct val="107000"/>
                        </a:lnSpc>
                        <a:spcBef>
                          <a:spcPts val="0"/>
                        </a:spcBef>
                        <a:spcAft>
                          <a:spcPts val="0"/>
                        </a:spcAft>
                      </a:pPr>
                      <a:r>
                        <a:rPr lang="en-US" sz="1100" b="1" dirty="0" smtClean="0">
                          <a:solidFill>
                            <a:schemeClr val="tx1"/>
                          </a:solidFill>
                          <a:effectLst/>
                          <a:latin typeface="+mn-lt"/>
                          <a:ea typeface="Tahoma" panose="020B0604030504040204" pitchFamily="34" charset="0"/>
                          <a:cs typeface="Tahoma" panose="020B0604030504040204" pitchFamily="34" charset="0"/>
                        </a:rPr>
                        <a:t>    Common </a:t>
                      </a:r>
                      <a:r>
                        <a:rPr lang="en-US" sz="1100" b="1" dirty="0">
                          <a:solidFill>
                            <a:schemeClr val="tx1"/>
                          </a:solidFill>
                          <a:effectLst/>
                          <a:latin typeface="+mn-lt"/>
                          <a:ea typeface="Tahoma" panose="020B0604030504040204" pitchFamily="34" charset="0"/>
                          <a:cs typeface="Tahoma" panose="020B0604030504040204" pitchFamily="34" charset="0"/>
                        </a:rPr>
                        <a:t>Stk</a:t>
                      </a:r>
                      <a:r>
                        <a:rPr lang="en-US" sz="1100" b="1" dirty="0" smtClean="0">
                          <a:solidFill>
                            <a:schemeClr val="tx1"/>
                          </a:solidFill>
                          <a:effectLst/>
                          <a:latin typeface="+mn-lt"/>
                          <a:ea typeface="Tahoma" panose="020B0604030504040204" pitchFamily="34" charset="0"/>
                          <a:cs typeface="Tahoma" panose="020B0604030504040204" pitchFamily="34" charset="0"/>
                        </a:rPr>
                        <a:t>.                                                    Retained Earnings </a:t>
                      </a:r>
                      <a:endParaRPr lang="en-US" sz="1100" b="1"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marL="0" marR="0" algn="ctr">
                        <a:lnSpc>
                          <a:spcPct val="107000"/>
                        </a:lnSpc>
                        <a:spcBef>
                          <a:spcPts val="0"/>
                        </a:spcBef>
                        <a:spcAft>
                          <a:spcPts val="0"/>
                        </a:spcAft>
                      </a:pPr>
                      <a:endParaRPr lang="en-US" sz="16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16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3332919631"/>
                  </a:ext>
                </a:extLst>
              </a:tr>
              <a:tr h="533400">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100" b="1"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1642231011"/>
                  </a:ext>
                </a:extLst>
              </a:tr>
              <a:tr h="533400">
                <a:tc>
                  <a:txBody>
                    <a:bodyPr/>
                    <a:lstStyle/>
                    <a:p>
                      <a:pPr marL="0" marR="0" algn="ctr">
                        <a:lnSpc>
                          <a:spcPct val="107000"/>
                        </a:lnSpc>
                        <a:spcBef>
                          <a:spcPts val="0"/>
                        </a:spcBef>
                        <a:spcAft>
                          <a:spcPts val="0"/>
                        </a:spcAft>
                      </a:pPr>
                      <a:r>
                        <a:rPr lang="en-US" sz="1100" b="0" dirty="0">
                          <a:solidFill>
                            <a:schemeClr val="tx1"/>
                          </a:solidFill>
                          <a:effectLst/>
                          <a:latin typeface="+mn-lt"/>
                          <a:ea typeface="Tahoma" panose="020B0604030504040204" pitchFamily="34" charset="0"/>
                          <a:cs typeface="Tahoma" panose="020B0604030504040204" pitchFamily="34" charset="0"/>
                        </a:rPr>
                        <a:t>+ 25,000</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+ 25,000</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3597092188"/>
                  </a:ext>
                </a:extLst>
              </a:tr>
            </a:tbl>
          </a:graphicData>
        </a:graphic>
      </p:graphicFrame>
      <p:graphicFrame>
        <p:nvGraphicFramePr>
          <p:cNvPr id="8" name="Table 7">
            <a:extLst>
              <a:ext uri="{FF2B5EF4-FFF2-40B4-BE49-F238E27FC236}">
                <a16:creationId xmlns="" xmlns:a16="http://schemas.microsoft.com/office/drawing/2014/main" id="{6C4041CD-5AB1-4616-BAD6-7C5BA66E0F11}"/>
              </a:ext>
            </a:extLst>
          </p:cNvPr>
          <p:cNvGraphicFramePr>
            <a:graphicFrameLocks noGrp="1"/>
          </p:cNvGraphicFramePr>
          <p:nvPr>
            <p:extLst>
              <p:ext uri="{D42A27DB-BD31-4B8C-83A1-F6EECF244321}">
                <p14:modId xmlns:p14="http://schemas.microsoft.com/office/powerpoint/2010/main" val="1665910045"/>
              </p:ext>
            </p:extLst>
          </p:nvPr>
        </p:nvGraphicFramePr>
        <p:xfrm>
          <a:off x="76200" y="4419600"/>
          <a:ext cx="8991600" cy="1614373"/>
        </p:xfrm>
        <a:graphic>
          <a:graphicData uri="http://schemas.openxmlformats.org/drawingml/2006/table">
            <a:tbl>
              <a:tblPr firstRow="1" firstCol="1" bandRow="1">
                <a:tableStyleId>{5C22544A-7EE6-4342-B048-85BDC9FD1C3A}</a:tableStyleId>
              </a:tblPr>
              <a:tblGrid>
                <a:gridCol w="899160">
                  <a:extLst>
                    <a:ext uri="{9D8B030D-6E8A-4147-A177-3AD203B41FA5}">
                      <a16:colId xmlns="" xmlns:a16="http://schemas.microsoft.com/office/drawing/2014/main" val="3913807529"/>
                    </a:ext>
                  </a:extLst>
                </a:gridCol>
                <a:gridCol w="179832">
                  <a:extLst>
                    <a:ext uri="{9D8B030D-6E8A-4147-A177-3AD203B41FA5}">
                      <a16:colId xmlns="" xmlns:a16="http://schemas.microsoft.com/office/drawing/2014/main" val="39320617"/>
                    </a:ext>
                  </a:extLst>
                </a:gridCol>
                <a:gridCol w="809244">
                  <a:extLst>
                    <a:ext uri="{9D8B030D-6E8A-4147-A177-3AD203B41FA5}">
                      <a16:colId xmlns="" xmlns:a16="http://schemas.microsoft.com/office/drawing/2014/main" val="3479668563"/>
                    </a:ext>
                  </a:extLst>
                </a:gridCol>
                <a:gridCol w="179832">
                  <a:extLst>
                    <a:ext uri="{9D8B030D-6E8A-4147-A177-3AD203B41FA5}">
                      <a16:colId xmlns="" xmlns:a16="http://schemas.microsoft.com/office/drawing/2014/main" val="1956593411"/>
                    </a:ext>
                  </a:extLst>
                </a:gridCol>
                <a:gridCol w="809244">
                  <a:extLst>
                    <a:ext uri="{9D8B030D-6E8A-4147-A177-3AD203B41FA5}">
                      <a16:colId xmlns="" xmlns:a16="http://schemas.microsoft.com/office/drawing/2014/main" val="2627168617"/>
                    </a:ext>
                  </a:extLst>
                </a:gridCol>
                <a:gridCol w="179832">
                  <a:extLst>
                    <a:ext uri="{9D8B030D-6E8A-4147-A177-3AD203B41FA5}">
                      <a16:colId xmlns="" xmlns:a16="http://schemas.microsoft.com/office/drawing/2014/main" val="3736021937"/>
                    </a:ext>
                  </a:extLst>
                </a:gridCol>
                <a:gridCol w="899160">
                  <a:extLst>
                    <a:ext uri="{9D8B030D-6E8A-4147-A177-3AD203B41FA5}">
                      <a16:colId xmlns="" xmlns:a16="http://schemas.microsoft.com/office/drawing/2014/main" val="2608645173"/>
                    </a:ext>
                  </a:extLst>
                </a:gridCol>
                <a:gridCol w="179832">
                  <a:extLst>
                    <a:ext uri="{9D8B030D-6E8A-4147-A177-3AD203B41FA5}">
                      <a16:colId xmlns="" xmlns:a16="http://schemas.microsoft.com/office/drawing/2014/main" val="2483256478"/>
                    </a:ext>
                  </a:extLst>
                </a:gridCol>
                <a:gridCol w="809244">
                  <a:extLst>
                    <a:ext uri="{9D8B030D-6E8A-4147-A177-3AD203B41FA5}">
                      <a16:colId xmlns="" xmlns:a16="http://schemas.microsoft.com/office/drawing/2014/main" val="329874204"/>
                    </a:ext>
                  </a:extLst>
                </a:gridCol>
                <a:gridCol w="179832">
                  <a:extLst>
                    <a:ext uri="{9D8B030D-6E8A-4147-A177-3AD203B41FA5}">
                      <a16:colId xmlns="" xmlns:a16="http://schemas.microsoft.com/office/drawing/2014/main" val="1025863412"/>
                    </a:ext>
                  </a:extLst>
                </a:gridCol>
                <a:gridCol w="809244">
                  <a:extLst>
                    <a:ext uri="{9D8B030D-6E8A-4147-A177-3AD203B41FA5}">
                      <a16:colId xmlns="" xmlns:a16="http://schemas.microsoft.com/office/drawing/2014/main" val="3780375130"/>
                    </a:ext>
                  </a:extLst>
                </a:gridCol>
                <a:gridCol w="179832">
                  <a:extLst>
                    <a:ext uri="{9D8B030D-6E8A-4147-A177-3AD203B41FA5}">
                      <a16:colId xmlns="" xmlns:a16="http://schemas.microsoft.com/office/drawing/2014/main" val="462563503"/>
                    </a:ext>
                  </a:extLst>
                </a:gridCol>
                <a:gridCol w="899160">
                  <a:extLst>
                    <a:ext uri="{9D8B030D-6E8A-4147-A177-3AD203B41FA5}">
                      <a16:colId xmlns="" xmlns:a16="http://schemas.microsoft.com/office/drawing/2014/main" val="2352692132"/>
                    </a:ext>
                  </a:extLst>
                </a:gridCol>
                <a:gridCol w="179832">
                  <a:extLst>
                    <a:ext uri="{9D8B030D-6E8A-4147-A177-3AD203B41FA5}">
                      <a16:colId xmlns="" xmlns:a16="http://schemas.microsoft.com/office/drawing/2014/main" val="4255242583"/>
                    </a:ext>
                  </a:extLst>
                </a:gridCol>
                <a:gridCol w="719328">
                  <a:extLst>
                    <a:ext uri="{9D8B030D-6E8A-4147-A177-3AD203B41FA5}">
                      <a16:colId xmlns="" xmlns:a16="http://schemas.microsoft.com/office/drawing/2014/main" val="2308276965"/>
                    </a:ext>
                  </a:extLst>
                </a:gridCol>
                <a:gridCol w="179832">
                  <a:extLst>
                    <a:ext uri="{9D8B030D-6E8A-4147-A177-3AD203B41FA5}">
                      <a16:colId xmlns="" xmlns:a16="http://schemas.microsoft.com/office/drawing/2014/main" val="1966905031"/>
                    </a:ext>
                  </a:extLst>
                </a:gridCol>
                <a:gridCol w="639787">
                  <a:extLst>
                    <a:ext uri="{9D8B030D-6E8A-4147-A177-3AD203B41FA5}">
                      <a16:colId xmlns="" xmlns:a16="http://schemas.microsoft.com/office/drawing/2014/main" val="2990350691"/>
                    </a:ext>
                  </a:extLst>
                </a:gridCol>
                <a:gridCol w="259373">
                  <a:extLst>
                    <a:ext uri="{9D8B030D-6E8A-4147-A177-3AD203B41FA5}">
                      <a16:colId xmlns="" xmlns:a16="http://schemas.microsoft.com/office/drawing/2014/main" val="2041270742"/>
                    </a:ext>
                  </a:extLst>
                </a:gridCol>
              </a:tblGrid>
              <a:tr h="203200">
                <a:tc gridSpan="3">
                  <a:txBody>
                    <a:bodyPr/>
                    <a:lstStyle/>
                    <a:p>
                      <a:pPr marL="0" marR="0" algn="ctr">
                        <a:lnSpc>
                          <a:spcPct val="107000"/>
                        </a:lnSpc>
                        <a:spcBef>
                          <a:spcPts val="0"/>
                        </a:spcBef>
                        <a:spcAft>
                          <a:spcPts val="0"/>
                        </a:spcAft>
                      </a:pPr>
                      <a:r>
                        <a:rPr lang="en-US" sz="1100" b="1" dirty="0">
                          <a:solidFill>
                            <a:schemeClr val="tx1"/>
                          </a:solidFill>
                          <a:effectLst/>
                          <a:latin typeface="+mn-lt"/>
                        </a:rPr>
                        <a:t>Assets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Liab.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100" b="1" dirty="0">
                          <a:solidFill>
                            <a:schemeClr val="tx1"/>
                          </a:solidFill>
                          <a:effectLst/>
                          <a:latin typeface="+mn-lt"/>
                        </a:rPr>
                        <a:t> Stockholders' Equity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2969284528"/>
                  </a:ext>
                </a:extLst>
              </a:tr>
              <a:tr h="203200">
                <a:tc>
                  <a:txBody>
                    <a:bodyPr/>
                    <a:lstStyle/>
                    <a:p>
                      <a:pPr marL="0" marR="0" algn="ctr">
                        <a:lnSpc>
                          <a:spcPct val="107000"/>
                        </a:lnSpc>
                        <a:spcBef>
                          <a:spcPts val="0"/>
                        </a:spcBef>
                        <a:spcAft>
                          <a:spcPts val="0"/>
                        </a:spcAft>
                      </a:pPr>
                      <a:r>
                        <a:rPr lang="en-US" sz="1100" b="1" dirty="0">
                          <a:solidFill>
                            <a:schemeClr val="tx1"/>
                          </a:solidFill>
                          <a:effectLst/>
                          <a:latin typeface="+mn-lt"/>
                        </a:rPr>
                        <a:t> Cash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Prepaid Rent</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Salaries Payable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Common Stock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Retained Earnings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Revenue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r>
                        <a:rPr lang="en-US" sz="1100" b="1" dirty="0" smtClean="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Expenses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Net Income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rPr>
                        <a:t> Cash Flow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124671296"/>
                  </a:ext>
                </a:extLst>
              </a:tr>
              <a:tr h="203200">
                <a:tc>
                  <a:txBody>
                    <a:bodyPr/>
                    <a:lstStyle/>
                    <a:p>
                      <a:pPr marL="0" marR="0" algn="ctr">
                        <a:lnSpc>
                          <a:spcPct val="107000"/>
                        </a:lnSpc>
                        <a:spcBef>
                          <a:spcPts val="0"/>
                        </a:spcBef>
                        <a:spcAft>
                          <a:spcPts val="0"/>
                        </a:spcAft>
                      </a:pPr>
                      <a:r>
                        <a:rPr lang="en-US" sz="1100" dirty="0">
                          <a:solidFill>
                            <a:schemeClr val="tx1"/>
                          </a:solidFill>
                          <a:effectLst/>
                          <a:latin typeface="+mn-lt"/>
                        </a:rPr>
                        <a:t>25,000</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smtClean="0">
                          <a:solidFill>
                            <a:schemeClr val="tx1"/>
                          </a:solidFill>
                          <a:effectLst/>
                          <a:latin typeface="+mn-lt"/>
                        </a:rPr>
                        <a:t>    n</a:t>
                      </a:r>
                      <a:r>
                        <a:rPr lang="en-US" sz="1100" dirty="0">
                          <a:solidFill>
                            <a:schemeClr val="tx1"/>
                          </a:solidFill>
                          <a:effectLst/>
                          <a:latin typeface="+mn-lt"/>
                        </a:rPr>
                        <a:t>/a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latin typeface="+mn-lt"/>
                        </a:rPr>
                        <a:t> n/a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latin typeface="+mn-lt"/>
                        </a:rPr>
                        <a:t>25,000</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a:t>
                      </a:r>
                      <a:r>
                        <a:rPr lang="en-US" sz="1100" b="1" dirty="0" smtClean="0">
                          <a:solidFill>
                            <a:schemeClr val="tx1"/>
                          </a:solidFill>
                          <a:effectLst/>
                          <a:latin typeface="+mn-lt"/>
                        </a:rPr>
                        <a:t>−</a:t>
                      </a:r>
                      <a:r>
                        <a:rPr lang="en-US" sz="1100" dirty="0" smtClean="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n/a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r">
                        <a:lnSpc>
                          <a:spcPct val="107000"/>
                        </a:lnSpc>
                        <a:spcBef>
                          <a:spcPts val="0"/>
                        </a:spcBef>
                        <a:spcAft>
                          <a:spcPts val="0"/>
                        </a:spcAft>
                      </a:pPr>
                      <a:r>
                        <a:rPr lang="en-US" sz="1100" dirty="0">
                          <a:solidFill>
                            <a:schemeClr val="tx1"/>
                          </a:solidFill>
                          <a:effectLst/>
                          <a:latin typeface="+mn-lt"/>
                        </a:rPr>
                        <a:t>25,000</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FA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2091388674"/>
                  </a:ext>
                </a:extLst>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dirty="0">
                <a:ea typeface="Tahoma" panose="020B0604030504040204" pitchFamily="34" charset="0"/>
                <a:cs typeface="Tahoma" panose="020B0604030504040204" pitchFamily="34" charset="0"/>
              </a:rPr>
              <a:t>Event 2</a:t>
            </a:r>
          </a:p>
        </p:txBody>
      </p:sp>
      <p:sp>
        <p:nvSpPr>
          <p:cNvPr id="2" name="Content Placeholder 1"/>
          <p:cNvSpPr>
            <a:spLocks noGrp="1"/>
          </p:cNvSpPr>
          <p:nvPr>
            <p:ph idx="1"/>
          </p:nvPr>
        </p:nvSpPr>
        <p:spPr/>
        <p:txBody>
          <a:bodyPr/>
          <a:lstStyle/>
          <a:p>
            <a:r>
              <a:rPr lang="en-US" dirty="0"/>
              <a:t>Collins purchased $850 of supplies on </a:t>
            </a:r>
            <a:r>
              <a:rPr lang="en-US" dirty="0" smtClean="0"/>
              <a:t>account.</a:t>
            </a:r>
          </a:p>
          <a:p>
            <a:r>
              <a:rPr lang="en-US" dirty="0" smtClean="0">
                <a:ea typeface="Tahoma" panose="020B0604030504040204" pitchFamily="34" charset="0"/>
                <a:cs typeface="Tahoma" panose="020B0604030504040204" pitchFamily="34" charset="0"/>
              </a:rPr>
              <a:t>This </a:t>
            </a:r>
            <a:r>
              <a:rPr lang="en-US" b="1" dirty="0">
                <a:solidFill>
                  <a:srgbClr val="C00000"/>
                </a:solidFill>
                <a:ea typeface="Tahoma" panose="020B0604030504040204" pitchFamily="34" charset="0"/>
                <a:cs typeface="Tahoma" panose="020B0604030504040204" pitchFamily="34" charset="0"/>
              </a:rPr>
              <a:t>a</a:t>
            </a:r>
            <a:r>
              <a:rPr lang="en-US" b="1" dirty="0" smtClean="0">
                <a:solidFill>
                  <a:srgbClr val="C00000"/>
                </a:solidFill>
                <a:ea typeface="Tahoma" panose="020B0604030504040204" pitchFamily="34" charset="0"/>
                <a:cs typeface="Tahoma" panose="020B0604030504040204" pitchFamily="34" charset="0"/>
              </a:rPr>
              <a:t>sset </a:t>
            </a:r>
            <a:r>
              <a:rPr lang="en-US" b="1" dirty="0">
                <a:solidFill>
                  <a:srgbClr val="C00000"/>
                </a:solidFill>
                <a:ea typeface="Tahoma" panose="020B0604030504040204" pitchFamily="34" charset="0"/>
                <a:cs typeface="Tahoma" panose="020B0604030504040204" pitchFamily="34" charset="0"/>
              </a:rPr>
              <a:t>s</a:t>
            </a:r>
            <a:r>
              <a:rPr lang="en-US" b="1" dirty="0" smtClean="0">
                <a:solidFill>
                  <a:srgbClr val="C00000"/>
                </a:solidFill>
                <a:ea typeface="Tahoma" panose="020B0604030504040204" pitchFamily="34" charset="0"/>
                <a:cs typeface="Tahoma" panose="020B0604030504040204" pitchFamily="34" charset="0"/>
              </a:rPr>
              <a:t>ource </a:t>
            </a:r>
            <a:r>
              <a:rPr lang="en-US" b="1" dirty="0">
                <a:solidFill>
                  <a:srgbClr val="C00000"/>
                </a:solidFill>
                <a:ea typeface="Tahoma" panose="020B0604030504040204" pitchFamily="34" charset="0"/>
                <a:cs typeface="Tahoma" panose="020B0604030504040204" pitchFamily="34" charset="0"/>
              </a:rPr>
              <a:t>t</a:t>
            </a:r>
            <a:r>
              <a:rPr lang="en-US" b="1" dirty="0" smtClean="0">
                <a:solidFill>
                  <a:srgbClr val="C00000"/>
                </a:solidFill>
                <a:ea typeface="Tahoma" panose="020B0604030504040204" pitchFamily="34" charset="0"/>
                <a:cs typeface="Tahoma" panose="020B0604030504040204" pitchFamily="34" charset="0"/>
              </a:rPr>
              <a:t>ransaction</a:t>
            </a:r>
            <a:r>
              <a:rPr lang="en-US" dirty="0">
                <a:ea typeface="Tahoma" panose="020B0604030504040204" pitchFamily="34" charset="0"/>
                <a:cs typeface="Tahoma" panose="020B0604030504040204" pitchFamily="34" charset="0"/>
              </a:rPr>
              <a:t>: (1) </a:t>
            </a:r>
            <a:r>
              <a:rPr lang="en-US" dirty="0" smtClean="0">
                <a:ea typeface="Tahoma" panose="020B0604030504040204" pitchFamily="34" charset="0"/>
                <a:cs typeface="Tahoma" panose="020B0604030504040204" pitchFamily="34" charset="0"/>
              </a:rPr>
              <a:t>increases </a:t>
            </a:r>
            <a:r>
              <a:rPr lang="en-US" dirty="0">
                <a:ea typeface="Tahoma" panose="020B0604030504040204" pitchFamily="34" charset="0"/>
                <a:cs typeface="Tahoma" panose="020B0604030504040204" pitchFamily="34" charset="0"/>
              </a:rPr>
              <a:t>assets (Supplies) and (2) increases liabilities (Accounts Payable)</a:t>
            </a:r>
            <a:r>
              <a:rPr lang="en-US" dirty="0" smtClean="0">
                <a:ea typeface="Tahoma" panose="020B0604030504040204" pitchFamily="34" charset="0"/>
                <a:cs typeface="Tahoma" panose="020B0604030504040204" pitchFamily="34" charset="0"/>
              </a:rPr>
              <a:t>.</a:t>
            </a:r>
            <a:endParaRPr lang="en-US" dirty="0">
              <a:ea typeface="Tahoma" panose="020B0604030504040204" pitchFamily="34" charset="0"/>
              <a:cs typeface="Tahoma" panose="020B0604030504040204" pitchFamily="34" charset="0"/>
            </a:endParaRPr>
          </a:p>
        </p:txBody>
      </p:sp>
      <p:sp>
        <p:nvSpPr>
          <p:cNvPr id="4" name="Text Placeholder 3"/>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29698" name="Slide Number Placeholder 2"/>
          <p:cNvSpPr>
            <a:spLocks noGrp="1"/>
          </p:cNvSpPr>
          <p:nvPr>
            <p:ph type="sldNum" sz="quarter" idx="11"/>
          </p:nvPr>
        </p:nvSpPr>
        <p:spPr>
          <a:noFill/>
        </p:spPr>
        <p:txBody>
          <a:bodyPr/>
          <a:lstStyle/>
          <a:p>
            <a:r>
              <a:rPr lang="en-US" dirty="0">
                <a:solidFill>
                  <a:schemeClr val="bg1"/>
                </a:solidFill>
                <a:cs typeface="Arial" charset="0"/>
              </a:rPr>
              <a:t>3-</a:t>
            </a:r>
            <a:fld id="{82B374C3-708B-4D3F-AFA8-27DFAF476F6B}" type="slidenum">
              <a:rPr lang="en-US" smtClean="0">
                <a:solidFill>
                  <a:schemeClr val="bg1"/>
                </a:solidFill>
                <a:cs typeface="Arial" charset="0"/>
              </a:rPr>
              <a:pPr/>
              <a:t>7</a:t>
            </a:fld>
            <a:endParaRPr lang="en-US" dirty="0">
              <a:solidFill>
                <a:schemeClr val="bg1"/>
              </a:solidFill>
              <a:cs typeface="Arial" charset="0"/>
            </a:endParaRPr>
          </a:p>
        </p:txBody>
      </p:sp>
      <p:graphicFrame>
        <p:nvGraphicFramePr>
          <p:cNvPr id="8" name="Table 7">
            <a:extLst>
              <a:ext uri="{FF2B5EF4-FFF2-40B4-BE49-F238E27FC236}">
                <a16:creationId xmlns="" xmlns:a16="http://schemas.microsoft.com/office/drawing/2014/main" id="{6C4041CD-5AB1-4616-BAD6-7C5BA66E0F11}"/>
              </a:ext>
            </a:extLst>
          </p:cNvPr>
          <p:cNvGraphicFramePr>
            <a:graphicFrameLocks noGrp="1"/>
          </p:cNvGraphicFramePr>
          <p:nvPr>
            <p:extLst>
              <p:ext uri="{D42A27DB-BD31-4B8C-83A1-F6EECF244321}">
                <p14:modId xmlns:p14="http://schemas.microsoft.com/office/powerpoint/2010/main" val="1274754015"/>
              </p:ext>
            </p:extLst>
          </p:nvPr>
        </p:nvGraphicFramePr>
        <p:xfrm>
          <a:off x="228600" y="4267200"/>
          <a:ext cx="8534400" cy="1614373"/>
        </p:xfrm>
        <a:graphic>
          <a:graphicData uri="http://schemas.openxmlformats.org/drawingml/2006/table">
            <a:tbl>
              <a:tblPr firstRow="1" firstCol="1" bandRow="1">
                <a:tableStyleId>{5C22544A-7EE6-4342-B048-85BDC9FD1C3A}</a:tableStyleId>
              </a:tblPr>
              <a:tblGrid>
                <a:gridCol w="853440">
                  <a:extLst>
                    <a:ext uri="{9D8B030D-6E8A-4147-A177-3AD203B41FA5}">
                      <a16:colId xmlns="" xmlns:a16="http://schemas.microsoft.com/office/drawing/2014/main" val="3913807529"/>
                    </a:ext>
                  </a:extLst>
                </a:gridCol>
                <a:gridCol w="170688">
                  <a:extLst>
                    <a:ext uri="{9D8B030D-6E8A-4147-A177-3AD203B41FA5}">
                      <a16:colId xmlns="" xmlns:a16="http://schemas.microsoft.com/office/drawing/2014/main" val="39320617"/>
                    </a:ext>
                  </a:extLst>
                </a:gridCol>
                <a:gridCol w="768096">
                  <a:extLst>
                    <a:ext uri="{9D8B030D-6E8A-4147-A177-3AD203B41FA5}">
                      <a16:colId xmlns="" xmlns:a16="http://schemas.microsoft.com/office/drawing/2014/main" val="3479668563"/>
                    </a:ext>
                  </a:extLst>
                </a:gridCol>
                <a:gridCol w="170688">
                  <a:extLst>
                    <a:ext uri="{9D8B030D-6E8A-4147-A177-3AD203B41FA5}">
                      <a16:colId xmlns="" xmlns:a16="http://schemas.microsoft.com/office/drawing/2014/main" val="1956593411"/>
                    </a:ext>
                  </a:extLst>
                </a:gridCol>
                <a:gridCol w="768096">
                  <a:extLst>
                    <a:ext uri="{9D8B030D-6E8A-4147-A177-3AD203B41FA5}">
                      <a16:colId xmlns="" xmlns:a16="http://schemas.microsoft.com/office/drawing/2014/main" val="2627168617"/>
                    </a:ext>
                  </a:extLst>
                </a:gridCol>
                <a:gridCol w="170688">
                  <a:extLst>
                    <a:ext uri="{9D8B030D-6E8A-4147-A177-3AD203B41FA5}">
                      <a16:colId xmlns="" xmlns:a16="http://schemas.microsoft.com/office/drawing/2014/main" val="3736021937"/>
                    </a:ext>
                  </a:extLst>
                </a:gridCol>
                <a:gridCol w="853440">
                  <a:extLst>
                    <a:ext uri="{9D8B030D-6E8A-4147-A177-3AD203B41FA5}">
                      <a16:colId xmlns="" xmlns:a16="http://schemas.microsoft.com/office/drawing/2014/main" val="2608645173"/>
                    </a:ext>
                  </a:extLst>
                </a:gridCol>
                <a:gridCol w="170688">
                  <a:extLst>
                    <a:ext uri="{9D8B030D-6E8A-4147-A177-3AD203B41FA5}">
                      <a16:colId xmlns="" xmlns:a16="http://schemas.microsoft.com/office/drawing/2014/main" val="2483256478"/>
                    </a:ext>
                  </a:extLst>
                </a:gridCol>
                <a:gridCol w="768096">
                  <a:extLst>
                    <a:ext uri="{9D8B030D-6E8A-4147-A177-3AD203B41FA5}">
                      <a16:colId xmlns="" xmlns:a16="http://schemas.microsoft.com/office/drawing/2014/main" val="329874204"/>
                    </a:ext>
                  </a:extLst>
                </a:gridCol>
                <a:gridCol w="170688">
                  <a:extLst>
                    <a:ext uri="{9D8B030D-6E8A-4147-A177-3AD203B41FA5}">
                      <a16:colId xmlns="" xmlns:a16="http://schemas.microsoft.com/office/drawing/2014/main" val="1025863412"/>
                    </a:ext>
                  </a:extLst>
                </a:gridCol>
                <a:gridCol w="768096">
                  <a:extLst>
                    <a:ext uri="{9D8B030D-6E8A-4147-A177-3AD203B41FA5}">
                      <a16:colId xmlns="" xmlns:a16="http://schemas.microsoft.com/office/drawing/2014/main" val="3780375130"/>
                    </a:ext>
                  </a:extLst>
                </a:gridCol>
                <a:gridCol w="170688">
                  <a:extLst>
                    <a:ext uri="{9D8B030D-6E8A-4147-A177-3AD203B41FA5}">
                      <a16:colId xmlns="" xmlns:a16="http://schemas.microsoft.com/office/drawing/2014/main" val="462563503"/>
                    </a:ext>
                  </a:extLst>
                </a:gridCol>
                <a:gridCol w="853440">
                  <a:extLst>
                    <a:ext uri="{9D8B030D-6E8A-4147-A177-3AD203B41FA5}">
                      <a16:colId xmlns="" xmlns:a16="http://schemas.microsoft.com/office/drawing/2014/main" val="2352692132"/>
                    </a:ext>
                  </a:extLst>
                </a:gridCol>
                <a:gridCol w="170688">
                  <a:extLst>
                    <a:ext uri="{9D8B030D-6E8A-4147-A177-3AD203B41FA5}">
                      <a16:colId xmlns="" xmlns:a16="http://schemas.microsoft.com/office/drawing/2014/main" val="4255242583"/>
                    </a:ext>
                  </a:extLst>
                </a:gridCol>
                <a:gridCol w="682752">
                  <a:extLst>
                    <a:ext uri="{9D8B030D-6E8A-4147-A177-3AD203B41FA5}">
                      <a16:colId xmlns="" xmlns:a16="http://schemas.microsoft.com/office/drawing/2014/main" val="2308276965"/>
                    </a:ext>
                  </a:extLst>
                </a:gridCol>
                <a:gridCol w="170688">
                  <a:extLst>
                    <a:ext uri="{9D8B030D-6E8A-4147-A177-3AD203B41FA5}">
                      <a16:colId xmlns="" xmlns:a16="http://schemas.microsoft.com/office/drawing/2014/main" val="1966905031"/>
                    </a:ext>
                  </a:extLst>
                </a:gridCol>
                <a:gridCol w="607256">
                  <a:extLst>
                    <a:ext uri="{9D8B030D-6E8A-4147-A177-3AD203B41FA5}">
                      <a16:colId xmlns="" xmlns:a16="http://schemas.microsoft.com/office/drawing/2014/main" val="2990350691"/>
                    </a:ext>
                  </a:extLst>
                </a:gridCol>
                <a:gridCol w="246184">
                  <a:extLst>
                    <a:ext uri="{9D8B030D-6E8A-4147-A177-3AD203B41FA5}">
                      <a16:colId xmlns="" xmlns:a16="http://schemas.microsoft.com/office/drawing/2014/main" val="2041270742"/>
                    </a:ext>
                  </a:extLst>
                </a:gridCol>
              </a:tblGrid>
              <a:tr h="423894">
                <a:tc gridSpan="3">
                  <a:txBody>
                    <a:bodyPr/>
                    <a:lstStyle/>
                    <a:p>
                      <a:pPr marL="0" marR="0" algn="ctr">
                        <a:lnSpc>
                          <a:spcPct val="107000"/>
                        </a:lnSpc>
                        <a:spcBef>
                          <a:spcPts val="0"/>
                        </a:spcBef>
                        <a:spcAft>
                          <a:spcPts val="0"/>
                        </a:spcAft>
                      </a:pPr>
                      <a:r>
                        <a:rPr lang="en-US" sz="1100" b="1" dirty="0">
                          <a:solidFill>
                            <a:schemeClr val="tx1"/>
                          </a:solidFill>
                          <a:effectLst/>
                          <a:latin typeface="+mn-lt"/>
                        </a:rPr>
                        <a:t>Assets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Liab.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100" b="1" dirty="0">
                          <a:solidFill>
                            <a:schemeClr val="tx1"/>
                          </a:solidFill>
                          <a:effectLst/>
                          <a:latin typeface="+mn-lt"/>
                        </a:rPr>
                        <a:t> Stockholders' Equity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2969284528"/>
                  </a:ext>
                </a:extLst>
              </a:tr>
              <a:tr h="506600">
                <a:tc>
                  <a:txBody>
                    <a:bodyPr/>
                    <a:lstStyle/>
                    <a:p>
                      <a:pPr marL="0" marR="0" algn="ctr">
                        <a:lnSpc>
                          <a:spcPct val="107000"/>
                        </a:lnSpc>
                        <a:spcBef>
                          <a:spcPts val="0"/>
                        </a:spcBef>
                        <a:spcAft>
                          <a:spcPts val="0"/>
                        </a:spcAft>
                      </a:pPr>
                      <a:r>
                        <a:rPr lang="en-US" sz="1100" b="1" dirty="0">
                          <a:solidFill>
                            <a:schemeClr val="tx1"/>
                          </a:solidFill>
                          <a:effectLst/>
                          <a:latin typeface="+mn-lt"/>
                        </a:rPr>
                        <a:t> Cash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Supplies</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Accounts</a:t>
                      </a:r>
                    </a:p>
                    <a:p>
                      <a:pPr marL="0" marR="0" algn="ctr">
                        <a:lnSpc>
                          <a:spcPct val="107000"/>
                        </a:lnSpc>
                        <a:spcBef>
                          <a:spcPts val="0"/>
                        </a:spcBef>
                        <a:spcAft>
                          <a:spcPts val="0"/>
                        </a:spcAft>
                      </a:pPr>
                      <a:r>
                        <a:rPr lang="en-US" sz="1100" b="1" dirty="0">
                          <a:solidFill>
                            <a:schemeClr val="tx1"/>
                          </a:solidFill>
                          <a:effectLst/>
                          <a:latin typeface="+mn-lt"/>
                        </a:rPr>
                        <a:t>Payable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Common Stock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Retained Earnings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Revenue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r>
                        <a:rPr lang="en-US" sz="1100" b="1" dirty="0" smtClean="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Expenses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Net Income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rPr>
                        <a:t> Cash Flow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124671296"/>
                  </a:ext>
                </a:extLst>
              </a:tr>
              <a:tr h="304800">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850</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latin typeface="+mn-lt"/>
                        </a:rPr>
                        <a:t>850</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a:t>
                      </a:r>
                      <a:r>
                        <a:rPr lang="en-US" sz="1100" dirty="0" smtClean="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n/a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2091388674"/>
                  </a:ext>
                </a:extLst>
              </a:tr>
            </a:tbl>
          </a:graphicData>
        </a:graphic>
      </p:graphicFrame>
      <p:graphicFrame>
        <p:nvGraphicFramePr>
          <p:cNvPr id="7" name="Table 6">
            <a:extLst>
              <a:ext uri="{FF2B5EF4-FFF2-40B4-BE49-F238E27FC236}">
                <a16:creationId xmlns="" xmlns:a16="http://schemas.microsoft.com/office/drawing/2014/main" id="{F42988F1-814C-4475-8C48-B72772C8AC6E}"/>
              </a:ext>
            </a:extLst>
          </p:cNvPr>
          <p:cNvGraphicFramePr>
            <a:graphicFrameLocks noGrp="1"/>
          </p:cNvGraphicFramePr>
          <p:nvPr>
            <p:extLst>
              <p:ext uri="{D42A27DB-BD31-4B8C-83A1-F6EECF244321}">
                <p14:modId xmlns:p14="http://schemas.microsoft.com/office/powerpoint/2010/main" val="432897834"/>
              </p:ext>
            </p:extLst>
          </p:nvPr>
        </p:nvGraphicFramePr>
        <p:xfrm>
          <a:off x="228600" y="3200400"/>
          <a:ext cx="8504526" cy="896874"/>
        </p:xfrm>
        <a:graphic>
          <a:graphicData uri="http://schemas.openxmlformats.org/drawingml/2006/table">
            <a:tbl>
              <a:tblPr firstRow="1" firstCol="1" bandRow="1">
                <a:tableStyleId>{5C22544A-7EE6-4342-B048-85BDC9FD1C3A}</a:tableStyleId>
              </a:tblPr>
              <a:tblGrid>
                <a:gridCol w="1466179">
                  <a:extLst>
                    <a:ext uri="{9D8B030D-6E8A-4147-A177-3AD203B41FA5}">
                      <a16:colId xmlns="" xmlns:a16="http://schemas.microsoft.com/office/drawing/2014/main" val="4038268786"/>
                    </a:ext>
                  </a:extLst>
                </a:gridCol>
                <a:gridCol w="1293688">
                  <a:extLst>
                    <a:ext uri="{9D8B030D-6E8A-4147-A177-3AD203B41FA5}">
                      <a16:colId xmlns="" xmlns:a16="http://schemas.microsoft.com/office/drawing/2014/main" val="2246321599"/>
                    </a:ext>
                  </a:extLst>
                </a:gridCol>
                <a:gridCol w="270237">
                  <a:extLst>
                    <a:ext uri="{9D8B030D-6E8A-4147-A177-3AD203B41FA5}">
                      <a16:colId xmlns="" xmlns:a16="http://schemas.microsoft.com/office/drawing/2014/main" val="695920123"/>
                    </a:ext>
                  </a:extLst>
                </a:gridCol>
                <a:gridCol w="1258630">
                  <a:extLst>
                    <a:ext uri="{9D8B030D-6E8A-4147-A177-3AD203B41FA5}">
                      <a16:colId xmlns="" xmlns:a16="http://schemas.microsoft.com/office/drawing/2014/main" val="118549055"/>
                    </a:ext>
                  </a:extLst>
                </a:gridCol>
                <a:gridCol w="1070256">
                  <a:extLst>
                    <a:ext uri="{9D8B030D-6E8A-4147-A177-3AD203B41FA5}">
                      <a16:colId xmlns="" xmlns:a16="http://schemas.microsoft.com/office/drawing/2014/main" val="1988682243"/>
                    </a:ext>
                  </a:extLst>
                </a:gridCol>
                <a:gridCol w="419481">
                  <a:extLst>
                    <a:ext uri="{9D8B030D-6E8A-4147-A177-3AD203B41FA5}">
                      <a16:colId xmlns="" xmlns:a16="http://schemas.microsoft.com/office/drawing/2014/main" val="2501135130"/>
                    </a:ext>
                  </a:extLst>
                </a:gridCol>
                <a:gridCol w="1145133">
                  <a:extLst>
                    <a:ext uri="{9D8B030D-6E8A-4147-A177-3AD203B41FA5}">
                      <a16:colId xmlns="" xmlns:a16="http://schemas.microsoft.com/office/drawing/2014/main" val="322333968"/>
                    </a:ext>
                  </a:extLst>
                </a:gridCol>
                <a:gridCol w="1299869">
                  <a:extLst>
                    <a:ext uri="{9D8B030D-6E8A-4147-A177-3AD203B41FA5}">
                      <a16:colId xmlns="" xmlns:a16="http://schemas.microsoft.com/office/drawing/2014/main" val="3201792686"/>
                    </a:ext>
                  </a:extLst>
                </a:gridCol>
                <a:gridCol w="281053">
                  <a:extLst>
                    <a:ext uri="{9D8B030D-6E8A-4147-A177-3AD203B41FA5}">
                      <a16:colId xmlns="" xmlns:a16="http://schemas.microsoft.com/office/drawing/2014/main" val="1493837017"/>
                    </a:ext>
                  </a:extLst>
                </a:gridCol>
              </a:tblGrid>
              <a:tr h="0">
                <a:tc rowSpan="2" gridSpan="2">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Assets</a:t>
                      </a:r>
                    </a:p>
                    <a:p>
                      <a:pPr marL="0" marR="0" algn="ctr">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Supplies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rowSpan="2" hMerge="1">
                  <a:txBody>
                    <a:bodyPr/>
                    <a:lstStyle/>
                    <a:p>
                      <a:endParaRPr lang="en-US"/>
                    </a:p>
                  </a:txBody>
                  <a:tcPr/>
                </a:tc>
                <a:tc rowSpan="2">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Claims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a:txBody>
                    <a:bodyPr/>
                    <a:lstStyle/>
                    <a:p>
                      <a:pPr marL="0" marR="0">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1771849589"/>
                  </a:ext>
                </a:extLst>
              </a:tr>
              <a:tr h="200533">
                <a:tc gridSpan="2"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vMerge="1">
                  <a:txBody>
                    <a:bodyPr/>
                    <a:lstStyle/>
                    <a:p>
                      <a:endParaRPr lang="en-US"/>
                    </a:p>
                  </a:txBody>
                  <a:tcPr>
                    <a:lnL w="12700" cap="flat" cmpd="sng" algn="ctr">
                      <a:solidFill>
                        <a:schemeClr val="tx1"/>
                      </a:solidFill>
                      <a:prstDash val="solid"/>
                      <a:round/>
                      <a:headEnd type="none" w="med" len="med"/>
                      <a:tailEnd type="none" w="med" len="med"/>
                    </a:lnL>
                  </a:tcPr>
                </a:tc>
                <a:tc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Liabilities </a:t>
                      </a:r>
                    </a:p>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Accounts Payable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Equity </a:t>
                      </a:r>
                    </a:p>
                    <a:p>
                      <a:pPr marL="0" marR="0" algn="ctr">
                        <a:lnSpc>
                          <a:spcPct val="107000"/>
                        </a:lnSpc>
                        <a:spcBef>
                          <a:spcPts val="0"/>
                        </a:spcBef>
                        <a:spcAft>
                          <a:spcPts val="0"/>
                        </a:spcAft>
                      </a:pPr>
                      <a:endParaRPr lang="en-US" sz="1100" b="1"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3332919631"/>
                  </a:ext>
                </a:extLst>
              </a:tr>
              <a:tr h="0">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1642231011"/>
                  </a:ext>
                </a:extLst>
              </a:tr>
              <a:tr h="116078">
                <a:tc>
                  <a:txBody>
                    <a:bodyPr/>
                    <a:lstStyle/>
                    <a:p>
                      <a:pPr marL="0" marR="0" algn="ctr">
                        <a:lnSpc>
                          <a:spcPct val="107000"/>
                        </a:lnSpc>
                        <a:spcBef>
                          <a:spcPts val="0"/>
                        </a:spcBef>
                        <a:spcAft>
                          <a:spcPts val="0"/>
                        </a:spcAft>
                      </a:pPr>
                      <a:r>
                        <a:rPr lang="en-US" sz="1100" b="0" dirty="0">
                          <a:solidFill>
                            <a:schemeClr val="tx1"/>
                          </a:solidFill>
                          <a:effectLst/>
                          <a:latin typeface="+mn-lt"/>
                          <a:ea typeface="Tahoma" panose="020B0604030504040204" pitchFamily="34" charset="0"/>
                          <a:cs typeface="Tahoma" panose="020B0604030504040204" pitchFamily="34" charset="0"/>
                        </a:rPr>
                        <a:t>+850</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+850</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endParaRPr lang="en-US" sz="11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3597092188"/>
                  </a:ext>
                </a:extLst>
              </a:tr>
            </a:tbl>
          </a:graphicData>
        </a:graphic>
      </p:graphicFrame>
    </p:spTree>
    <p:extLst>
      <p:ext uri="{BB962C8B-B14F-4D97-AF65-F5344CB8AC3E}">
        <p14:creationId xmlns:p14="http://schemas.microsoft.com/office/powerpoint/2010/main" val="375922861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dirty="0">
                <a:ea typeface="Tahoma" panose="020B0604030504040204" pitchFamily="34" charset="0"/>
                <a:cs typeface="Tahoma" panose="020B0604030504040204" pitchFamily="34" charset="0"/>
              </a:rPr>
              <a:t>Event 3</a:t>
            </a:r>
          </a:p>
        </p:txBody>
      </p:sp>
      <p:sp>
        <p:nvSpPr>
          <p:cNvPr id="2" name="Content Placeholder 1"/>
          <p:cNvSpPr>
            <a:spLocks noGrp="1"/>
          </p:cNvSpPr>
          <p:nvPr>
            <p:ph idx="1"/>
          </p:nvPr>
        </p:nvSpPr>
        <p:spPr>
          <a:xfrm>
            <a:off x="457200" y="914400"/>
            <a:ext cx="8229600" cy="5029199"/>
          </a:xfrm>
        </p:spPr>
        <p:txBody>
          <a:bodyPr/>
          <a:lstStyle/>
          <a:p>
            <a:r>
              <a:rPr lang="en-US" sz="2200" dirty="0"/>
              <a:t>Collins collected $1,800 as an advance to provide future services over a one-year period starting March 1, Year </a:t>
            </a:r>
            <a:r>
              <a:rPr lang="en-US" sz="2200" dirty="0" smtClean="0"/>
              <a:t>2.</a:t>
            </a:r>
          </a:p>
          <a:p>
            <a:r>
              <a:rPr lang="en-US" sz="2200" dirty="0" smtClean="0">
                <a:ea typeface="Tahoma" panose="020B0604030504040204" pitchFamily="34" charset="0"/>
                <a:cs typeface="Tahoma" panose="020B0604030504040204" pitchFamily="34" charset="0"/>
              </a:rPr>
              <a:t>This </a:t>
            </a:r>
            <a:r>
              <a:rPr lang="en-US" sz="2200" b="1" dirty="0">
                <a:solidFill>
                  <a:srgbClr val="C00000"/>
                </a:solidFill>
                <a:ea typeface="Tahoma" panose="020B0604030504040204" pitchFamily="34" charset="0"/>
                <a:cs typeface="Tahoma" panose="020B0604030504040204" pitchFamily="34" charset="0"/>
              </a:rPr>
              <a:t>a</a:t>
            </a:r>
            <a:r>
              <a:rPr lang="en-US" sz="2200" b="1" dirty="0" smtClean="0">
                <a:solidFill>
                  <a:srgbClr val="C00000"/>
                </a:solidFill>
                <a:ea typeface="Tahoma" panose="020B0604030504040204" pitchFamily="34" charset="0"/>
                <a:cs typeface="Tahoma" panose="020B0604030504040204" pitchFamily="34" charset="0"/>
              </a:rPr>
              <a:t>sset source </a:t>
            </a:r>
            <a:r>
              <a:rPr lang="en-US" sz="2200" b="1" dirty="0">
                <a:solidFill>
                  <a:srgbClr val="C00000"/>
                </a:solidFill>
                <a:ea typeface="Tahoma" panose="020B0604030504040204" pitchFamily="34" charset="0"/>
                <a:cs typeface="Tahoma" panose="020B0604030504040204" pitchFamily="34" charset="0"/>
              </a:rPr>
              <a:t>t</a:t>
            </a:r>
            <a:r>
              <a:rPr lang="en-US" sz="2200" b="1" dirty="0" smtClean="0">
                <a:solidFill>
                  <a:srgbClr val="C00000"/>
                </a:solidFill>
                <a:ea typeface="Tahoma" panose="020B0604030504040204" pitchFamily="34" charset="0"/>
                <a:cs typeface="Tahoma" panose="020B0604030504040204" pitchFamily="34" charset="0"/>
              </a:rPr>
              <a:t>ransaction</a:t>
            </a:r>
            <a:r>
              <a:rPr lang="en-US" sz="2200" dirty="0">
                <a:ea typeface="Tahoma" panose="020B0604030504040204" pitchFamily="34" charset="0"/>
                <a:cs typeface="Tahoma" panose="020B0604030504040204" pitchFamily="34" charset="0"/>
              </a:rPr>
              <a:t>: (1) </a:t>
            </a:r>
            <a:r>
              <a:rPr lang="en-US" sz="2200" dirty="0" smtClean="0">
                <a:ea typeface="Tahoma" panose="020B0604030504040204" pitchFamily="34" charset="0"/>
                <a:cs typeface="Tahoma" panose="020B0604030504040204" pitchFamily="34" charset="0"/>
              </a:rPr>
              <a:t>increases </a:t>
            </a:r>
            <a:r>
              <a:rPr lang="en-US" sz="2200" dirty="0">
                <a:ea typeface="Tahoma" panose="020B0604030504040204" pitchFamily="34" charset="0"/>
                <a:cs typeface="Tahoma" panose="020B0604030504040204" pitchFamily="34" charset="0"/>
              </a:rPr>
              <a:t>assets (Cash) and (2) increases liabilities (Unearned Revenue)</a:t>
            </a:r>
            <a:r>
              <a:rPr lang="en-US" sz="2200" dirty="0" smtClean="0">
                <a:ea typeface="Tahoma" panose="020B0604030504040204" pitchFamily="34" charset="0"/>
                <a:cs typeface="Tahoma" panose="020B0604030504040204" pitchFamily="34" charset="0"/>
              </a:rPr>
              <a:t>.</a:t>
            </a:r>
            <a:endParaRPr lang="en-US" sz="2200" dirty="0">
              <a:ea typeface="Tahoma" panose="020B0604030504040204" pitchFamily="34" charset="0"/>
              <a:cs typeface="Tahoma" panose="020B0604030504040204" pitchFamily="34" charset="0"/>
            </a:endParaRPr>
          </a:p>
        </p:txBody>
      </p:sp>
      <p:sp>
        <p:nvSpPr>
          <p:cNvPr id="4" name="Text Placeholder 3"/>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29698" name="Slide Number Placeholder 2"/>
          <p:cNvSpPr>
            <a:spLocks noGrp="1"/>
          </p:cNvSpPr>
          <p:nvPr>
            <p:ph type="sldNum" sz="quarter" idx="11"/>
          </p:nvPr>
        </p:nvSpPr>
        <p:spPr>
          <a:noFill/>
        </p:spPr>
        <p:txBody>
          <a:bodyPr/>
          <a:lstStyle/>
          <a:p>
            <a:r>
              <a:rPr lang="en-US" dirty="0">
                <a:solidFill>
                  <a:schemeClr val="bg1"/>
                </a:solidFill>
                <a:cs typeface="Arial" charset="0"/>
              </a:rPr>
              <a:t>3-</a:t>
            </a:r>
            <a:fld id="{82B374C3-708B-4D3F-AFA8-27DFAF476F6B}" type="slidenum">
              <a:rPr lang="en-US" smtClean="0">
                <a:solidFill>
                  <a:schemeClr val="bg1"/>
                </a:solidFill>
                <a:cs typeface="Arial" charset="0"/>
              </a:rPr>
              <a:pPr/>
              <a:t>8</a:t>
            </a:fld>
            <a:endParaRPr lang="en-US" dirty="0">
              <a:solidFill>
                <a:schemeClr val="bg1"/>
              </a:solidFill>
              <a:cs typeface="Arial" charset="0"/>
            </a:endParaRPr>
          </a:p>
        </p:txBody>
      </p:sp>
      <p:graphicFrame>
        <p:nvGraphicFramePr>
          <p:cNvPr id="8" name="Table 7">
            <a:extLst>
              <a:ext uri="{FF2B5EF4-FFF2-40B4-BE49-F238E27FC236}">
                <a16:creationId xmlns="" xmlns:a16="http://schemas.microsoft.com/office/drawing/2014/main" id="{6C4041CD-5AB1-4616-BAD6-7C5BA66E0F11}"/>
              </a:ext>
            </a:extLst>
          </p:cNvPr>
          <p:cNvGraphicFramePr>
            <a:graphicFrameLocks noGrp="1"/>
          </p:cNvGraphicFramePr>
          <p:nvPr>
            <p:extLst>
              <p:ext uri="{D42A27DB-BD31-4B8C-83A1-F6EECF244321}">
                <p14:modId xmlns:p14="http://schemas.microsoft.com/office/powerpoint/2010/main" val="2697115911"/>
              </p:ext>
            </p:extLst>
          </p:nvPr>
        </p:nvGraphicFramePr>
        <p:xfrm>
          <a:off x="228600" y="4405311"/>
          <a:ext cx="8686801" cy="1614373"/>
        </p:xfrm>
        <a:graphic>
          <a:graphicData uri="http://schemas.openxmlformats.org/drawingml/2006/table">
            <a:tbl>
              <a:tblPr firstRow="1" firstCol="1" bandRow="1">
                <a:tableStyleId>{5C22544A-7EE6-4342-B048-85BDC9FD1C3A}</a:tableStyleId>
              </a:tblPr>
              <a:tblGrid>
                <a:gridCol w="868680">
                  <a:extLst>
                    <a:ext uri="{9D8B030D-6E8A-4147-A177-3AD203B41FA5}">
                      <a16:colId xmlns="" xmlns:a16="http://schemas.microsoft.com/office/drawing/2014/main" val="3913807529"/>
                    </a:ext>
                  </a:extLst>
                </a:gridCol>
                <a:gridCol w="173736">
                  <a:extLst>
                    <a:ext uri="{9D8B030D-6E8A-4147-A177-3AD203B41FA5}">
                      <a16:colId xmlns="" xmlns:a16="http://schemas.microsoft.com/office/drawing/2014/main" val="39320617"/>
                    </a:ext>
                  </a:extLst>
                </a:gridCol>
                <a:gridCol w="781812">
                  <a:extLst>
                    <a:ext uri="{9D8B030D-6E8A-4147-A177-3AD203B41FA5}">
                      <a16:colId xmlns="" xmlns:a16="http://schemas.microsoft.com/office/drawing/2014/main" val="3479668563"/>
                    </a:ext>
                  </a:extLst>
                </a:gridCol>
                <a:gridCol w="173736">
                  <a:extLst>
                    <a:ext uri="{9D8B030D-6E8A-4147-A177-3AD203B41FA5}">
                      <a16:colId xmlns="" xmlns:a16="http://schemas.microsoft.com/office/drawing/2014/main" val="1956593411"/>
                    </a:ext>
                  </a:extLst>
                </a:gridCol>
                <a:gridCol w="923960">
                  <a:extLst>
                    <a:ext uri="{9D8B030D-6E8A-4147-A177-3AD203B41FA5}">
                      <a16:colId xmlns="" xmlns:a16="http://schemas.microsoft.com/office/drawing/2014/main" val="2627168617"/>
                    </a:ext>
                  </a:extLst>
                </a:gridCol>
                <a:gridCol w="157942">
                  <a:extLst>
                    <a:ext uri="{9D8B030D-6E8A-4147-A177-3AD203B41FA5}">
                      <a16:colId xmlns="" xmlns:a16="http://schemas.microsoft.com/office/drawing/2014/main" val="3736021937"/>
                    </a:ext>
                  </a:extLst>
                </a:gridCol>
                <a:gridCol w="742327">
                  <a:extLst>
                    <a:ext uri="{9D8B030D-6E8A-4147-A177-3AD203B41FA5}">
                      <a16:colId xmlns="" xmlns:a16="http://schemas.microsoft.com/office/drawing/2014/main" val="2608645173"/>
                    </a:ext>
                  </a:extLst>
                </a:gridCol>
                <a:gridCol w="173736">
                  <a:extLst>
                    <a:ext uri="{9D8B030D-6E8A-4147-A177-3AD203B41FA5}">
                      <a16:colId xmlns="" xmlns:a16="http://schemas.microsoft.com/office/drawing/2014/main" val="2483256478"/>
                    </a:ext>
                  </a:extLst>
                </a:gridCol>
                <a:gridCol w="781812">
                  <a:extLst>
                    <a:ext uri="{9D8B030D-6E8A-4147-A177-3AD203B41FA5}">
                      <a16:colId xmlns="" xmlns:a16="http://schemas.microsoft.com/office/drawing/2014/main" val="329874204"/>
                    </a:ext>
                  </a:extLst>
                </a:gridCol>
                <a:gridCol w="173736">
                  <a:extLst>
                    <a:ext uri="{9D8B030D-6E8A-4147-A177-3AD203B41FA5}">
                      <a16:colId xmlns="" xmlns:a16="http://schemas.microsoft.com/office/drawing/2014/main" val="1025863412"/>
                    </a:ext>
                  </a:extLst>
                </a:gridCol>
                <a:gridCol w="781812">
                  <a:extLst>
                    <a:ext uri="{9D8B030D-6E8A-4147-A177-3AD203B41FA5}">
                      <a16:colId xmlns="" xmlns:a16="http://schemas.microsoft.com/office/drawing/2014/main" val="3780375130"/>
                    </a:ext>
                  </a:extLst>
                </a:gridCol>
                <a:gridCol w="173736">
                  <a:extLst>
                    <a:ext uri="{9D8B030D-6E8A-4147-A177-3AD203B41FA5}">
                      <a16:colId xmlns="" xmlns:a16="http://schemas.microsoft.com/office/drawing/2014/main" val="462563503"/>
                    </a:ext>
                  </a:extLst>
                </a:gridCol>
                <a:gridCol w="868680">
                  <a:extLst>
                    <a:ext uri="{9D8B030D-6E8A-4147-A177-3AD203B41FA5}">
                      <a16:colId xmlns="" xmlns:a16="http://schemas.microsoft.com/office/drawing/2014/main" val="2352692132"/>
                    </a:ext>
                  </a:extLst>
                </a:gridCol>
                <a:gridCol w="173736">
                  <a:extLst>
                    <a:ext uri="{9D8B030D-6E8A-4147-A177-3AD203B41FA5}">
                      <a16:colId xmlns="" xmlns:a16="http://schemas.microsoft.com/office/drawing/2014/main" val="4255242583"/>
                    </a:ext>
                  </a:extLst>
                </a:gridCol>
                <a:gridCol w="694944">
                  <a:extLst>
                    <a:ext uri="{9D8B030D-6E8A-4147-A177-3AD203B41FA5}">
                      <a16:colId xmlns="" xmlns:a16="http://schemas.microsoft.com/office/drawing/2014/main" val="2308276965"/>
                    </a:ext>
                  </a:extLst>
                </a:gridCol>
                <a:gridCol w="173736">
                  <a:extLst>
                    <a:ext uri="{9D8B030D-6E8A-4147-A177-3AD203B41FA5}">
                      <a16:colId xmlns="" xmlns:a16="http://schemas.microsoft.com/office/drawing/2014/main" val="1966905031"/>
                    </a:ext>
                  </a:extLst>
                </a:gridCol>
                <a:gridCol w="618100">
                  <a:extLst>
                    <a:ext uri="{9D8B030D-6E8A-4147-A177-3AD203B41FA5}">
                      <a16:colId xmlns="" xmlns:a16="http://schemas.microsoft.com/office/drawing/2014/main" val="2990350691"/>
                    </a:ext>
                  </a:extLst>
                </a:gridCol>
                <a:gridCol w="250580">
                  <a:extLst>
                    <a:ext uri="{9D8B030D-6E8A-4147-A177-3AD203B41FA5}">
                      <a16:colId xmlns="" xmlns:a16="http://schemas.microsoft.com/office/drawing/2014/main" val="2041270742"/>
                    </a:ext>
                  </a:extLst>
                </a:gridCol>
              </a:tblGrid>
              <a:tr h="423894">
                <a:tc gridSpan="3">
                  <a:txBody>
                    <a:bodyPr/>
                    <a:lstStyle/>
                    <a:p>
                      <a:pPr marL="0" marR="0" algn="ctr">
                        <a:lnSpc>
                          <a:spcPct val="107000"/>
                        </a:lnSpc>
                        <a:spcBef>
                          <a:spcPts val="0"/>
                        </a:spcBef>
                        <a:spcAft>
                          <a:spcPts val="0"/>
                        </a:spcAft>
                      </a:pPr>
                      <a:r>
                        <a:rPr lang="en-US" sz="1100" b="1" dirty="0">
                          <a:solidFill>
                            <a:schemeClr val="tx1"/>
                          </a:solidFill>
                          <a:effectLst/>
                          <a:latin typeface="+mn-lt"/>
                        </a:rPr>
                        <a:t>Assets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Liab.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100" b="1" dirty="0">
                          <a:solidFill>
                            <a:schemeClr val="tx1"/>
                          </a:solidFill>
                          <a:effectLst/>
                          <a:latin typeface="+mn-lt"/>
                        </a:rPr>
                        <a:t> Stockholders' Equity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2969284528"/>
                  </a:ext>
                </a:extLst>
              </a:tr>
              <a:tr h="506600">
                <a:tc>
                  <a:txBody>
                    <a:bodyPr/>
                    <a:lstStyle/>
                    <a:p>
                      <a:pPr marL="0" marR="0" algn="ctr">
                        <a:lnSpc>
                          <a:spcPct val="107000"/>
                        </a:lnSpc>
                        <a:spcBef>
                          <a:spcPts val="0"/>
                        </a:spcBef>
                        <a:spcAft>
                          <a:spcPts val="0"/>
                        </a:spcAft>
                      </a:pPr>
                      <a:r>
                        <a:rPr lang="en-US" sz="1100" b="1" dirty="0">
                          <a:solidFill>
                            <a:schemeClr val="tx1"/>
                          </a:solidFill>
                          <a:effectLst/>
                          <a:latin typeface="+mn-lt"/>
                        </a:rPr>
                        <a:t> Cash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Supplies</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Unearned Revenue</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Common Stock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Retained Earnings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Revenue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r>
                        <a:rPr lang="en-US" sz="1100" b="1" dirty="0" smtClean="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Expenses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Net Income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rPr>
                        <a:t> Cash Flow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124671296"/>
                  </a:ext>
                </a:extLst>
              </a:tr>
              <a:tr h="304800">
                <a:tc>
                  <a:txBody>
                    <a:bodyPr/>
                    <a:lstStyle/>
                    <a:p>
                      <a:pPr marL="0" marR="0" algn="ctr">
                        <a:lnSpc>
                          <a:spcPct val="107000"/>
                        </a:lnSpc>
                        <a:spcBef>
                          <a:spcPts val="0"/>
                        </a:spcBef>
                        <a:spcAft>
                          <a:spcPts val="0"/>
                        </a:spcAft>
                      </a:pPr>
                      <a:r>
                        <a:rPr lang="en-US" sz="1100" dirty="0">
                          <a:solidFill>
                            <a:schemeClr val="tx1"/>
                          </a:solidFill>
                          <a:effectLst/>
                          <a:latin typeface="+mn-lt"/>
                        </a:rPr>
                        <a:t>1,800</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latin typeface="+mn-lt"/>
                        </a:rPr>
                        <a:t>1,800</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a:t>
                      </a:r>
                      <a:r>
                        <a:rPr lang="en-US" sz="1100" dirty="0" smtClean="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n/a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r">
                        <a:lnSpc>
                          <a:spcPct val="107000"/>
                        </a:lnSpc>
                        <a:spcBef>
                          <a:spcPts val="0"/>
                        </a:spcBef>
                        <a:spcAft>
                          <a:spcPts val="0"/>
                        </a:spcAft>
                      </a:pPr>
                      <a:r>
                        <a:rPr lang="en-US" sz="1100" dirty="0">
                          <a:solidFill>
                            <a:schemeClr val="tx1"/>
                          </a:solidFill>
                          <a:effectLst/>
                          <a:latin typeface="+mn-lt"/>
                        </a:rPr>
                        <a:t>1,800</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1100" dirty="0">
                          <a:solidFill>
                            <a:schemeClr val="tx1"/>
                          </a:solidFill>
                          <a:effectLst/>
                          <a:latin typeface="+mn-lt"/>
                          <a:ea typeface="Calibri" panose="020F0502020204030204" pitchFamily="34" charset="0"/>
                          <a:cs typeface="Times New Roman" panose="02020603050405020304" pitchFamily="18" charset="0"/>
                        </a:rPr>
                        <a:t>OA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2091388674"/>
                  </a:ext>
                </a:extLst>
              </a:tr>
            </a:tbl>
          </a:graphicData>
        </a:graphic>
      </p:graphicFrame>
      <p:graphicFrame>
        <p:nvGraphicFramePr>
          <p:cNvPr id="7" name="Table 6">
            <a:extLst>
              <a:ext uri="{FF2B5EF4-FFF2-40B4-BE49-F238E27FC236}">
                <a16:creationId xmlns="" xmlns:a16="http://schemas.microsoft.com/office/drawing/2014/main" id="{F42988F1-814C-4475-8C48-B72772C8AC6E}"/>
              </a:ext>
            </a:extLst>
          </p:cNvPr>
          <p:cNvGraphicFramePr>
            <a:graphicFrameLocks noGrp="1"/>
          </p:cNvGraphicFramePr>
          <p:nvPr>
            <p:extLst>
              <p:ext uri="{D42A27DB-BD31-4B8C-83A1-F6EECF244321}">
                <p14:modId xmlns:p14="http://schemas.microsoft.com/office/powerpoint/2010/main" val="200343365"/>
              </p:ext>
            </p:extLst>
          </p:nvPr>
        </p:nvGraphicFramePr>
        <p:xfrm>
          <a:off x="228600" y="2707278"/>
          <a:ext cx="8686800" cy="1439548"/>
        </p:xfrm>
        <a:graphic>
          <a:graphicData uri="http://schemas.openxmlformats.org/drawingml/2006/table">
            <a:tbl>
              <a:tblPr firstRow="1" firstCol="1" bandRow="1">
                <a:tableStyleId>{5C22544A-7EE6-4342-B048-85BDC9FD1C3A}</a:tableStyleId>
              </a:tblPr>
              <a:tblGrid>
                <a:gridCol w="1497604">
                  <a:extLst>
                    <a:ext uri="{9D8B030D-6E8A-4147-A177-3AD203B41FA5}">
                      <a16:colId xmlns="" xmlns:a16="http://schemas.microsoft.com/office/drawing/2014/main" val="4038268786"/>
                    </a:ext>
                  </a:extLst>
                </a:gridCol>
                <a:gridCol w="1321415">
                  <a:extLst>
                    <a:ext uri="{9D8B030D-6E8A-4147-A177-3AD203B41FA5}">
                      <a16:colId xmlns="" xmlns:a16="http://schemas.microsoft.com/office/drawing/2014/main" val="2246321599"/>
                    </a:ext>
                  </a:extLst>
                </a:gridCol>
                <a:gridCol w="276029">
                  <a:extLst>
                    <a:ext uri="{9D8B030D-6E8A-4147-A177-3AD203B41FA5}">
                      <a16:colId xmlns="" xmlns:a16="http://schemas.microsoft.com/office/drawing/2014/main" val="695920123"/>
                    </a:ext>
                  </a:extLst>
                </a:gridCol>
                <a:gridCol w="1285606">
                  <a:extLst>
                    <a:ext uri="{9D8B030D-6E8A-4147-A177-3AD203B41FA5}">
                      <a16:colId xmlns="" xmlns:a16="http://schemas.microsoft.com/office/drawing/2014/main" val="118549055"/>
                    </a:ext>
                  </a:extLst>
                </a:gridCol>
                <a:gridCol w="1257383">
                  <a:extLst>
                    <a:ext uri="{9D8B030D-6E8A-4147-A177-3AD203B41FA5}">
                      <a16:colId xmlns="" xmlns:a16="http://schemas.microsoft.com/office/drawing/2014/main" val="1988682243"/>
                    </a:ext>
                  </a:extLst>
                </a:gridCol>
                <a:gridCol w="264284">
                  <a:extLst>
                    <a:ext uri="{9D8B030D-6E8A-4147-A177-3AD203B41FA5}">
                      <a16:colId xmlns="" xmlns:a16="http://schemas.microsoft.com/office/drawing/2014/main" val="2501135130"/>
                    </a:ext>
                  </a:extLst>
                </a:gridCol>
                <a:gridCol w="1169675">
                  <a:extLst>
                    <a:ext uri="{9D8B030D-6E8A-4147-A177-3AD203B41FA5}">
                      <a16:colId xmlns="" xmlns:a16="http://schemas.microsoft.com/office/drawing/2014/main" val="322333968"/>
                    </a:ext>
                  </a:extLst>
                </a:gridCol>
                <a:gridCol w="1327727">
                  <a:extLst>
                    <a:ext uri="{9D8B030D-6E8A-4147-A177-3AD203B41FA5}">
                      <a16:colId xmlns="" xmlns:a16="http://schemas.microsoft.com/office/drawing/2014/main" val="3201792686"/>
                    </a:ext>
                  </a:extLst>
                </a:gridCol>
                <a:gridCol w="287077">
                  <a:extLst>
                    <a:ext uri="{9D8B030D-6E8A-4147-A177-3AD203B41FA5}">
                      <a16:colId xmlns="" xmlns:a16="http://schemas.microsoft.com/office/drawing/2014/main" val="1493837017"/>
                    </a:ext>
                  </a:extLst>
                </a:gridCol>
              </a:tblGrid>
              <a:tr h="237116">
                <a:tc rowSpan="2" gridSpan="2">
                  <a:txBody>
                    <a:bodyPr/>
                    <a:lstStyle/>
                    <a:p>
                      <a:pPr marL="0" marR="0" algn="ctr">
                        <a:lnSpc>
                          <a:spcPct val="107000"/>
                        </a:lnSpc>
                        <a:spcBef>
                          <a:spcPts val="0"/>
                        </a:spcBef>
                        <a:spcAft>
                          <a:spcPts val="0"/>
                        </a:spcAft>
                      </a:pPr>
                      <a:r>
                        <a:rPr lang="en-US" sz="1400" dirty="0" smtClean="0">
                          <a:solidFill>
                            <a:schemeClr val="tx1"/>
                          </a:solidFill>
                          <a:effectLst/>
                          <a:latin typeface="+mn-lt"/>
                          <a:ea typeface="Tahoma" panose="020B0604030504040204" pitchFamily="34" charset="0"/>
                          <a:cs typeface="Tahoma" panose="020B0604030504040204" pitchFamily="34" charset="0"/>
                        </a:rPr>
                        <a:t>Assets</a:t>
                      </a:r>
                      <a:endParaRPr lang="en-US" sz="1400" dirty="0">
                        <a:solidFill>
                          <a:schemeClr val="tx1"/>
                        </a:solidFill>
                        <a:effectLst/>
                        <a:latin typeface="+mn-lt"/>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1400" dirty="0">
                          <a:solidFill>
                            <a:schemeClr val="tx1"/>
                          </a:solidFill>
                          <a:effectLst/>
                          <a:latin typeface="+mn-lt"/>
                          <a:ea typeface="Tahoma" panose="020B0604030504040204" pitchFamily="34" charset="0"/>
                          <a:cs typeface="Tahoma" panose="020B0604030504040204" pitchFamily="34" charset="0"/>
                        </a:rPr>
                        <a:t>Cash</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AB0"/>
                    </a:solidFill>
                  </a:tcPr>
                </a:tc>
                <a:tc rowSpan="2" hMerge="1">
                  <a:txBody>
                    <a:bodyPr/>
                    <a:lstStyle/>
                    <a:p>
                      <a:endParaRPr lang="en-US"/>
                    </a:p>
                  </a:txBody>
                  <a:tcPr/>
                </a:tc>
                <a:tc rowSpan="2">
                  <a:txBody>
                    <a:bodyPr/>
                    <a:lstStyle/>
                    <a:p>
                      <a:pPr marL="0" marR="0" algn="ctr">
                        <a:lnSpc>
                          <a:spcPct val="107000"/>
                        </a:lnSpc>
                        <a:spcBef>
                          <a:spcPts val="0"/>
                        </a:spcBef>
                        <a:spcAft>
                          <a:spcPts val="0"/>
                        </a:spcAft>
                      </a:pPr>
                      <a:r>
                        <a:rPr lang="en-US" sz="14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0" marR="0" algn="ctr">
                        <a:lnSpc>
                          <a:spcPct val="107000"/>
                        </a:lnSpc>
                        <a:spcBef>
                          <a:spcPts val="0"/>
                        </a:spcBef>
                        <a:spcAft>
                          <a:spcPts val="0"/>
                        </a:spcAft>
                      </a:pPr>
                      <a:r>
                        <a:rPr lang="en-US" sz="1800" dirty="0">
                          <a:solidFill>
                            <a:schemeClr val="tx1"/>
                          </a:solidFill>
                          <a:effectLst/>
                          <a:latin typeface="+mn-lt"/>
                          <a:ea typeface="Tahoma" panose="020B0604030504040204" pitchFamily="34" charset="0"/>
                          <a:cs typeface="Tahoma" panose="020B0604030504040204" pitchFamily="34" charset="0"/>
                        </a:rPr>
                        <a:t>Claims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a:txBody>
                    <a:bodyPr/>
                    <a:lstStyle/>
                    <a:p>
                      <a:pPr marL="0" marR="0">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1771849589"/>
                  </a:ext>
                </a:extLst>
              </a:tr>
              <a:tr h="368848">
                <a:tc gridSpan="2"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vMerge="1">
                  <a:txBody>
                    <a:bodyPr/>
                    <a:lstStyle/>
                    <a:p>
                      <a:endParaRPr lang="en-US"/>
                    </a:p>
                  </a:txBody>
                  <a:tcPr>
                    <a:lnL w="12700" cap="flat" cmpd="sng" algn="ctr">
                      <a:solidFill>
                        <a:schemeClr val="tx1"/>
                      </a:solidFill>
                      <a:prstDash val="solid"/>
                      <a:round/>
                      <a:headEnd type="none" w="med" len="med"/>
                      <a:tailEnd type="none" w="med" len="med"/>
                    </a:lnL>
                  </a:tcPr>
                </a:tc>
                <a:tc v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a:lnSpc>
                          <a:spcPct val="107000"/>
                        </a:lnSpc>
                        <a:spcBef>
                          <a:spcPts val="0"/>
                        </a:spcBef>
                        <a:spcAft>
                          <a:spcPts val="0"/>
                        </a:spcAft>
                      </a:pPr>
                      <a:r>
                        <a:rPr lang="en-US" sz="1400" b="1" dirty="0">
                          <a:solidFill>
                            <a:schemeClr val="tx1"/>
                          </a:solidFill>
                          <a:effectLst/>
                          <a:latin typeface="+mn-lt"/>
                          <a:ea typeface="Tahoma" panose="020B0604030504040204" pitchFamily="34" charset="0"/>
                          <a:cs typeface="Tahoma" panose="020B0604030504040204" pitchFamily="34" charset="0"/>
                        </a:rPr>
                        <a:t> Liabilities </a:t>
                      </a:r>
                    </a:p>
                    <a:p>
                      <a:pPr marL="0" marR="0" algn="ctr">
                        <a:lnSpc>
                          <a:spcPct val="107000"/>
                        </a:lnSpc>
                        <a:spcBef>
                          <a:spcPts val="0"/>
                        </a:spcBef>
                        <a:spcAft>
                          <a:spcPts val="0"/>
                        </a:spcAft>
                      </a:pPr>
                      <a:r>
                        <a:rPr lang="en-US" sz="1400" b="1" dirty="0">
                          <a:solidFill>
                            <a:schemeClr val="tx1"/>
                          </a:solidFill>
                          <a:effectLst/>
                          <a:latin typeface="+mn-lt"/>
                          <a:ea typeface="Tahoma" panose="020B0604030504040204" pitchFamily="34" charset="0"/>
                          <a:cs typeface="Tahoma" panose="020B0604030504040204" pitchFamily="34" charset="0"/>
                        </a:rPr>
                        <a:t>Unearned Revenue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4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a:lnSpc>
                          <a:spcPct val="107000"/>
                        </a:lnSpc>
                        <a:spcBef>
                          <a:spcPts val="0"/>
                        </a:spcBef>
                        <a:spcAft>
                          <a:spcPts val="0"/>
                        </a:spcAft>
                      </a:pPr>
                      <a:r>
                        <a:rPr lang="en-US" sz="1400" b="1" dirty="0">
                          <a:solidFill>
                            <a:schemeClr val="tx1"/>
                          </a:solidFill>
                          <a:effectLst/>
                          <a:latin typeface="+mn-lt"/>
                          <a:ea typeface="Tahoma" panose="020B0604030504040204" pitchFamily="34" charset="0"/>
                          <a:cs typeface="Tahoma" panose="020B0604030504040204" pitchFamily="34" charset="0"/>
                        </a:rPr>
                        <a:t>Equity </a:t>
                      </a:r>
                    </a:p>
                    <a:p>
                      <a:pPr marL="0" marR="0" algn="ctr">
                        <a:lnSpc>
                          <a:spcPct val="107000"/>
                        </a:lnSpc>
                        <a:spcBef>
                          <a:spcPts val="0"/>
                        </a:spcBef>
                        <a:spcAft>
                          <a:spcPts val="0"/>
                        </a:spcAft>
                      </a:pPr>
                      <a:endParaRPr lang="en-US" sz="1400" b="1"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3332919631"/>
                  </a:ext>
                </a:extLst>
              </a:tr>
              <a:tr h="344718">
                <a:tc>
                  <a:txBody>
                    <a:bodyPr/>
                    <a:lstStyle/>
                    <a:p>
                      <a:pPr marL="0" marR="0" algn="ctr">
                        <a:lnSpc>
                          <a:spcPct val="100000"/>
                        </a:lnSpc>
                        <a:spcBef>
                          <a:spcPts val="0"/>
                        </a:spcBef>
                        <a:spcAft>
                          <a:spcPts val="0"/>
                        </a:spcAft>
                      </a:pPr>
                      <a:r>
                        <a:rPr lang="en-US" sz="1400" b="1" dirty="0">
                          <a:solidFill>
                            <a:schemeClr val="tx1"/>
                          </a:solidFill>
                          <a:effectLst/>
                          <a:latin typeface="+mn-lt"/>
                          <a:ea typeface="Tahoma" panose="020B0604030504040204" pitchFamily="34" charset="0"/>
                          <a:cs typeface="Tahoma" panose="020B0604030504040204" pitchFamily="34" charset="0"/>
                        </a:rPr>
                        <a:t> 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r>
                        <a:rPr lang="en-US" sz="14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r>
                        <a:rPr lang="en-US" sz="1400" b="1"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400" b="1" dirty="0">
                          <a:solidFill>
                            <a:schemeClr val="tx1"/>
                          </a:solidFill>
                          <a:effectLst/>
                          <a:latin typeface="+mn-lt"/>
                          <a:ea typeface="Tahoma" panose="020B0604030504040204" pitchFamily="34" charset="0"/>
                          <a:cs typeface="Tahoma" panose="020B0604030504040204" pitchFamily="34" charset="0"/>
                        </a:rPr>
                        <a:t> 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4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400" b="1"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400" b="1" dirty="0">
                          <a:solidFill>
                            <a:schemeClr val="tx1"/>
                          </a:solidFill>
                          <a:effectLst/>
                          <a:latin typeface="+mn-lt"/>
                          <a:ea typeface="Tahoma" panose="020B0604030504040204" pitchFamily="34" charset="0"/>
                          <a:cs typeface="Tahoma" panose="020B0604030504040204" pitchFamily="34" charset="0"/>
                        </a:rPr>
                        <a:t>Debit</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400" b="1" dirty="0">
                          <a:solidFill>
                            <a:schemeClr val="tx1"/>
                          </a:solidFill>
                          <a:effectLst/>
                          <a:latin typeface="+mn-lt"/>
                          <a:ea typeface="Tahoma" panose="020B0604030504040204" pitchFamily="34" charset="0"/>
                          <a:cs typeface="Tahoma" panose="020B0604030504040204" pitchFamily="34" charset="0"/>
                        </a:rPr>
                        <a:t>Credit</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0000"/>
                        </a:lnSpc>
                        <a:spcBef>
                          <a:spcPts val="0"/>
                        </a:spcBef>
                        <a:spcAft>
                          <a:spcPts val="0"/>
                        </a:spcAft>
                      </a:pPr>
                      <a:r>
                        <a:rPr lang="en-US" sz="1400" b="1"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1642231011"/>
                  </a:ext>
                </a:extLst>
              </a:tr>
              <a:tr h="344718">
                <a:tc>
                  <a:txBody>
                    <a:bodyPr/>
                    <a:lstStyle/>
                    <a:p>
                      <a:pPr marL="0" marR="0" algn="ctr">
                        <a:lnSpc>
                          <a:spcPct val="100000"/>
                        </a:lnSpc>
                        <a:spcBef>
                          <a:spcPts val="0"/>
                        </a:spcBef>
                        <a:spcAft>
                          <a:spcPts val="0"/>
                        </a:spcAft>
                      </a:pPr>
                      <a:r>
                        <a:rPr lang="en-US" sz="1400" b="0" dirty="0">
                          <a:solidFill>
                            <a:schemeClr val="tx1"/>
                          </a:solidFill>
                          <a:effectLst/>
                          <a:latin typeface="+mn-lt"/>
                          <a:ea typeface="Tahoma" panose="020B0604030504040204" pitchFamily="34" charset="0"/>
                          <a:cs typeface="Tahoma" panose="020B0604030504040204" pitchFamily="34" charset="0"/>
                        </a:rPr>
                        <a:t>+ 1,800</a:t>
                      </a: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endParaRPr lang="en-US" sz="14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0000"/>
                        </a:lnSpc>
                        <a:spcBef>
                          <a:spcPts val="0"/>
                        </a:spcBef>
                        <a:spcAft>
                          <a:spcPts val="0"/>
                        </a:spcAft>
                      </a:pPr>
                      <a:r>
                        <a:rPr lang="en-US" sz="14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4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400" dirty="0">
                          <a:solidFill>
                            <a:schemeClr val="tx1"/>
                          </a:solidFill>
                          <a:effectLst/>
                          <a:latin typeface="+mn-lt"/>
                          <a:ea typeface="Tahoma" panose="020B0604030504040204" pitchFamily="34" charset="0"/>
                          <a:cs typeface="Tahoma" panose="020B0604030504040204" pitchFamily="34" charset="0"/>
                        </a:rPr>
                        <a:t>+ 1,800</a:t>
                      </a: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4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endParaRPr lang="en-US" sz="14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endParaRPr lang="en-US" sz="14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0000"/>
                        </a:lnSpc>
                        <a:spcBef>
                          <a:spcPts val="0"/>
                        </a:spcBef>
                        <a:spcAft>
                          <a:spcPts val="0"/>
                        </a:spcAft>
                      </a:pPr>
                      <a:r>
                        <a:rPr lang="en-US" sz="14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extLst>
                  <a:ext uri="{0D108BD9-81ED-4DB2-BD59-A6C34878D82A}">
                    <a16:rowId xmlns="" xmlns:a16="http://schemas.microsoft.com/office/drawing/2014/main" val="3597092188"/>
                  </a:ext>
                </a:extLst>
              </a:tr>
            </a:tbl>
          </a:graphicData>
        </a:graphic>
      </p:graphicFrame>
    </p:spTree>
    <p:extLst>
      <p:ext uri="{BB962C8B-B14F-4D97-AF65-F5344CB8AC3E}">
        <p14:creationId xmlns:p14="http://schemas.microsoft.com/office/powerpoint/2010/main" val="33171613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3_FIRST, BREAK, LAST slide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ExplanatoryPPT-MHHE_Accessible_PPT_Template-v2</Template>
  <TotalTime>7162</TotalTime>
  <Words>7443</Words>
  <Application>Microsoft Macintosh PowerPoint</Application>
  <PresentationFormat>On-screen Show (4:3)</PresentationFormat>
  <Paragraphs>2547</Paragraphs>
  <Slides>45</Slides>
  <Notes>45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47" baseType="lpstr">
      <vt:lpstr>3_FIRST, BREAK, LAST slides</vt:lpstr>
      <vt:lpstr>Worksheet</vt:lpstr>
      <vt:lpstr>Chapter 3 The Double-Entry Accounting System</vt:lpstr>
      <vt:lpstr>LO 3-1: Record business events in  T-accounts using debit/credit terminology. </vt:lpstr>
      <vt:lpstr>Debit/Credit Terminology</vt:lpstr>
      <vt:lpstr>The Rules of Debits and Credits</vt:lpstr>
      <vt:lpstr>Double-Entry Accounting</vt:lpstr>
      <vt:lpstr>Beginning Balances</vt:lpstr>
      <vt:lpstr>Event 1</vt:lpstr>
      <vt:lpstr>Event 2</vt:lpstr>
      <vt:lpstr>Event 3</vt:lpstr>
      <vt:lpstr>Event 4</vt:lpstr>
      <vt:lpstr>Event 5</vt:lpstr>
      <vt:lpstr>Event 6</vt:lpstr>
      <vt:lpstr>Event 7</vt:lpstr>
      <vt:lpstr>Event 8</vt:lpstr>
      <vt:lpstr>Event 9</vt:lpstr>
      <vt:lpstr>Event 10</vt:lpstr>
      <vt:lpstr>Event 11</vt:lpstr>
      <vt:lpstr>Adjustment 1</vt:lpstr>
      <vt:lpstr>Adjustment 2</vt:lpstr>
      <vt:lpstr>Adjustment 3</vt:lpstr>
      <vt:lpstr>Adjustment 4</vt:lpstr>
      <vt:lpstr>Exhibit 3.1 Panel A:  Overview of Debit/Credit Relationships</vt:lpstr>
      <vt:lpstr>Exhibit 3.1 Panel B:  Overview of Debit/Credit Relationships </vt:lpstr>
      <vt:lpstr>LO 3-2: Record transactions using the general journal format. </vt:lpstr>
      <vt:lpstr>The General Journal</vt:lpstr>
      <vt:lpstr>General Journal Entries</vt:lpstr>
      <vt:lpstr>Exhibit 3.3: General Ledger</vt:lpstr>
      <vt:lpstr>LO 3-3: Prepare a trial balance and explain how it is used to prepare financial statements. </vt:lpstr>
      <vt:lpstr>Exhibit 3.4: Adjusted Trial Balance</vt:lpstr>
      <vt:lpstr>Exhibit 3.5: Income Statement</vt:lpstr>
      <vt:lpstr>Exhibit 3.6: Statement of Changes in Stockholders’ Equity</vt:lpstr>
      <vt:lpstr>Exhibit 3.7: Balance Sheet </vt:lpstr>
      <vt:lpstr>Exhibit 3.8: Statement of Cash Flows</vt:lpstr>
      <vt:lpstr>LO 3-4: Prepare closing entries in general journal format. </vt:lpstr>
      <vt:lpstr>Exhibit 3.9: Closing Entries</vt:lpstr>
      <vt:lpstr>Single Compound Entry</vt:lpstr>
      <vt:lpstr>Exhibit 3.10:  Distribution of Fiscal Closing Dates </vt:lpstr>
      <vt:lpstr>Exhibit 3.11: Post-Closing  Trial Balance </vt:lpstr>
      <vt:lpstr>LO 3-5: Use a return-on-assets ratio, a debt-to-assets ratio, and a return-on-equity ratio to analyze financial statements.  </vt:lpstr>
      <vt:lpstr>Return-on-Assets Ratio</vt:lpstr>
      <vt:lpstr>Debt-to-Assets Ratio  </vt:lpstr>
      <vt:lpstr>Return-on-Equity Ratio</vt:lpstr>
      <vt:lpstr>Stockholders Versus Creditors</vt:lpstr>
      <vt:lpstr>Exhibit 3.12: Three Ratios for Six  Real-World Companies </vt:lpstr>
      <vt:lpstr>End of Chapter 3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luann</dc:creator>
  <cp:lastModifiedBy>Colton Gigot</cp:lastModifiedBy>
  <cp:revision>449</cp:revision>
  <cp:lastPrinted>2017-09-14T01:01:53Z</cp:lastPrinted>
  <dcterms:created xsi:type="dcterms:W3CDTF">1601-01-01T00:00:00Z</dcterms:created>
  <dcterms:modified xsi:type="dcterms:W3CDTF">2017-12-07T14:49:32Z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