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53" r:id="rId1"/>
  </p:sldMasterIdLst>
  <p:notesMasterIdLst>
    <p:notesMasterId r:id="rId69"/>
  </p:notesMasterIdLst>
  <p:handoutMasterIdLst>
    <p:handoutMasterId r:id="rId70"/>
  </p:handoutMasterIdLst>
  <p:sldIdLst>
    <p:sldId id="377" r:id="rId2"/>
    <p:sldId id="310" r:id="rId3"/>
    <p:sldId id="423" r:id="rId4"/>
    <p:sldId id="442" r:id="rId5"/>
    <p:sldId id="443" r:id="rId6"/>
    <p:sldId id="444" r:id="rId7"/>
    <p:sldId id="445" r:id="rId8"/>
    <p:sldId id="446" r:id="rId9"/>
    <p:sldId id="447" r:id="rId10"/>
    <p:sldId id="448" r:id="rId11"/>
    <p:sldId id="449" r:id="rId12"/>
    <p:sldId id="450" r:id="rId13"/>
    <p:sldId id="451" r:id="rId14"/>
    <p:sldId id="452" r:id="rId15"/>
    <p:sldId id="453" r:id="rId16"/>
    <p:sldId id="454" r:id="rId17"/>
    <p:sldId id="455" r:id="rId18"/>
    <p:sldId id="311" r:id="rId19"/>
    <p:sldId id="456" r:id="rId20"/>
    <p:sldId id="458" r:id="rId21"/>
    <p:sldId id="457" r:id="rId22"/>
    <p:sldId id="459" r:id="rId23"/>
    <p:sldId id="460" r:id="rId24"/>
    <p:sldId id="461" r:id="rId25"/>
    <p:sldId id="462" r:id="rId26"/>
    <p:sldId id="463" r:id="rId27"/>
    <p:sldId id="464" r:id="rId28"/>
    <p:sldId id="312" r:id="rId29"/>
    <p:sldId id="465" r:id="rId30"/>
    <p:sldId id="466" r:id="rId31"/>
    <p:sldId id="467" r:id="rId32"/>
    <p:sldId id="468" r:id="rId33"/>
    <p:sldId id="469" r:id="rId34"/>
    <p:sldId id="470" r:id="rId35"/>
    <p:sldId id="471" r:id="rId36"/>
    <p:sldId id="472" r:id="rId37"/>
    <p:sldId id="473" r:id="rId38"/>
    <p:sldId id="474" r:id="rId39"/>
    <p:sldId id="476" r:id="rId40"/>
    <p:sldId id="479" r:id="rId41"/>
    <p:sldId id="478" r:id="rId42"/>
    <p:sldId id="480" r:id="rId43"/>
    <p:sldId id="315" r:id="rId44"/>
    <p:sldId id="481" r:id="rId45"/>
    <p:sldId id="482" r:id="rId46"/>
    <p:sldId id="483" r:id="rId47"/>
    <p:sldId id="484" r:id="rId48"/>
    <p:sldId id="485" r:id="rId49"/>
    <p:sldId id="387" r:id="rId50"/>
    <p:sldId id="486" r:id="rId51"/>
    <p:sldId id="487" r:id="rId52"/>
    <p:sldId id="488" r:id="rId53"/>
    <p:sldId id="490" r:id="rId54"/>
    <p:sldId id="489" r:id="rId55"/>
    <p:sldId id="492" r:id="rId56"/>
    <p:sldId id="493" r:id="rId57"/>
    <p:sldId id="494" r:id="rId58"/>
    <p:sldId id="495" r:id="rId59"/>
    <p:sldId id="382" r:id="rId60"/>
    <p:sldId id="496" r:id="rId61"/>
    <p:sldId id="497" r:id="rId62"/>
    <p:sldId id="502" r:id="rId63"/>
    <p:sldId id="498" r:id="rId64"/>
    <p:sldId id="499" r:id="rId65"/>
    <p:sldId id="500" r:id="rId66"/>
    <p:sldId id="501" r:id="rId67"/>
    <p:sldId id="427" r:id="rId6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olly" initials="" lastIdx="1" clrIdx="0"/>
  <p:cmAuthor id="1" name="Molly Brown" initials="" lastIdx="3" clrIdx="1"/>
  <p:cmAuthor id="2" name="Andries, Danielle" initials="" lastIdx="1" clrIdx="2"/>
  <p:cmAuthor id="3" name="Ilene" initials="ILP" lastIdx="17" clrIdx="3"/>
  <p:cmAuthor id="4" name="Brown, Molly G - brownmg" initials="BMG-b" lastIdx="1" clrIdx="4">
    <p:extLst/>
  </p:cmAuthor>
  <p:cmAuthor id="5" name="Molly Brown" initials="MB" lastIdx="17" clrIdx="5">
    <p:extLst/>
  </p:cmAuthor>
  <p:cmAuthor id="6" name="Helen Roybark" initials="HR" lastIdx="29" clrIdx="6">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6B6BCF"/>
    <a:srgbClr val="0099CC"/>
    <a:srgbClr val="00B853"/>
    <a:srgbClr val="006AB2"/>
    <a:srgbClr val="FFFF99"/>
    <a:srgbClr val="000099"/>
    <a:srgbClr val="7A3400"/>
    <a:srgbClr val="ABDDFF"/>
    <a:srgbClr val="006A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5" autoAdjust="0"/>
    <p:restoredTop sz="93805" autoAdjust="0"/>
  </p:normalViewPr>
  <p:slideViewPr>
    <p:cSldViewPr>
      <p:cViewPr varScale="1">
        <p:scale>
          <a:sx n="75" d="100"/>
          <a:sy n="75" d="100"/>
        </p:scale>
        <p:origin x="-1824" y="-104"/>
      </p:cViewPr>
      <p:guideLst>
        <p:guide orient="horz" pos="2160"/>
        <p:guide pos="2880"/>
      </p:guideLst>
    </p:cSldViewPr>
  </p:slideViewPr>
  <p:outlineViewPr>
    <p:cViewPr>
      <p:scale>
        <a:sx n="33" d="100"/>
        <a:sy n="33" d="100"/>
      </p:scale>
      <p:origin x="0" y="-687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5" d="100"/>
          <a:sy n="65" d="100"/>
        </p:scale>
        <p:origin x="-3264"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notesMaster" Target="notesMasters/notesMaster1.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handoutMaster" Target="handoutMasters/handoutMaster1.xml"/><Relationship Id="rId71" Type="http://schemas.openxmlformats.org/officeDocument/2006/relationships/printerSettings" Target="printerSettings/printerSettings1.bin"/><Relationship Id="rId72" Type="http://schemas.openxmlformats.org/officeDocument/2006/relationships/commentAuthors" Target="commentAuthor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presProps" Target="presProps.xml"/><Relationship Id="rId74" Type="http://schemas.openxmlformats.org/officeDocument/2006/relationships/viewProps" Target="viewProps.xml"/><Relationship Id="rId75" Type="http://schemas.openxmlformats.org/officeDocument/2006/relationships/theme" Target="theme/theme1.xml"/><Relationship Id="rId76" Type="http://schemas.openxmlformats.org/officeDocument/2006/relationships/tableStyles" Target="tableStyle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mn-cs"/>
              </a:defRPr>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cs typeface="+mn-cs"/>
              </a:defRPr>
            </a:lvl1pPr>
          </a:lstStyle>
          <a:p>
            <a:pPr>
              <a:defRPr/>
            </a:pPr>
            <a:fld id="{BE8E5216-85D9-442A-88E6-16490409B404}" type="datetimeFigureOut">
              <a:rPr lang="en-US"/>
              <a:pPr>
                <a:defRPr/>
              </a:pPr>
              <a:t>12/7/17</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cs typeface="+mn-cs"/>
              </a:defRPr>
            </a:lvl1pPr>
          </a:lstStyle>
          <a:p>
            <a:pPr>
              <a:defRPr/>
            </a:pP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cs typeface="+mn-cs"/>
              </a:defRPr>
            </a:lvl1pPr>
          </a:lstStyle>
          <a:p>
            <a:pPr>
              <a:defRPr/>
            </a:pPr>
            <a:fld id="{3D198E90-F9AA-451E-A8B0-2EAB18904728}" type="slidenum">
              <a:rPr lang="en-US"/>
              <a:pPr>
                <a:defRPr/>
              </a:pPr>
              <a:t>‹#›</a:t>
            </a:fld>
            <a:endParaRPr lang="en-US" dirty="0"/>
          </a:p>
        </p:txBody>
      </p:sp>
    </p:spTree>
    <p:extLst>
      <p:ext uri="{BB962C8B-B14F-4D97-AF65-F5344CB8AC3E}">
        <p14:creationId xmlns:p14="http://schemas.microsoft.com/office/powerpoint/2010/main" val="41872407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mn-cs"/>
              </a:defRPr>
            </a:lvl1pPr>
          </a:lstStyle>
          <a:p>
            <a:pPr>
              <a:defRPr/>
            </a:pPr>
            <a:endParaRPr lang="en-US" dirty="0"/>
          </a:p>
        </p:txBody>
      </p:sp>
      <p:sp>
        <p:nvSpPr>
          <p:cNvPr id="102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mn-cs"/>
              </a:defRPr>
            </a:lvl1pPr>
          </a:lstStyle>
          <a:p>
            <a:pPr>
              <a:defRPr/>
            </a:pPr>
            <a:endParaRPr lang="en-US" dirty="0"/>
          </a:p>
        </p:txBody>
      </p:sp>
      <p:sp>
        <p:nvSpPr>
          <p:cNvPr id="870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mn-cs"/>
              </a:defRPr>
            </a:lvl1pPr>
          </a:lstStyle>
          <a:p>
            <a:pPr>
              <a:defRPr/>
            </a:pPr>
            <a:endParaRPr lang="en-US" dirty="0"/>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cs typeface="+mn-cs"/>
              </a:defRPr>
            </a:lvl1pPr>
          </a:lstStyle>
          <a:p>
            <a:pPr>
              <a:defRPr/>
            </a:pPr>
            <a:fld id="{77CA0635-1772-4472-ADFE-4545D41254CF}" type="slidenum">
              <a:rPr lang="en-US"/>
              <a:pPr>
                <a:defRPr/>
              </a:pPr>
              <a:t>‹#›</a:t>
            </a:fld>
            <a:endParaRPr lang="en-US" dirty="0"/>
          </a:p>
        </p:txBody>
      </p:sp>
    </p:spTree>
    <p:extLst>
      <p:ext uri="{BB962C8B-B14F-4D97-AF65-F5344CB8AC3E}">
        <p14:creationId xmlns:p14="http://schemas.microsoft.com/office/powerpoint/2010/main" val="31640419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1.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3.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4.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5.xml"/></Relationships>
</file>

<file path=ppt/notesSlides/_rels/notesSlide6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6.xml"/></Relationships>
</file>

<file path=ppt/notesSlides/_rels/notesSlide6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latin typeface="Tahoma" panose="020B0604030504040204" pitchFamily="34" charset="0"/>
                <a:ea typeface="Tahoma" panose="020B0604030504040204" pitchFamily="34" charset="0"/>
                <a:cs typeface="Tahoma" panose="020B0604030504040204" pitchFamily="34" charset="0"/>
              </a:rPr>
              <a:t>Previous chapters have discussed accounting for service businesses. These businesses obtain revenue by providing some kind of service. This chapter introduces accounting practices for merchandising businesses. </a:t>
            </a:r>
          </a:p>
          <a:p>
            <a:endParaRPr lang="en-US" dirty="0"/>
          </a:p>
        </p:txBody>
      </p:sp>
      <p:sp>
        <p:nvSpPr>
          <p:cNvPr id="4" name="Slide Number Placeholder 3"/>
          <p:cNvSpPr>
            <a:spLocks noGrp="1"/>
          </p:cNvSpPr>
          <p:nvPr>
            <p:ph type="sldNum" sz="quarter" idx="10"/>
          </p:nvPr>
        </p:nvSpPr>
        <p:spPr/>
        <p:txBody>
          <a:bodyPr/>
          <a:lstStyle/>
          <a:p>
            <a:pPr>
              <a:defRPr/>
            </a:pPr>
            <a:fld id="{77CA0635-1772-4472-ADFE-4545D41254CF}" type="slidenum">
              <a:rPr lang="en-US" smtClean="0"/>
              <a:pPr>
                <a:defRPr/>
              </a:pPr>
              <a:t>0</a:t>
            </a:fld>
            <a:endParaRPr lang="en-US" dirty="0"/>
          </a:p>
        </p:txBody>
      </p:sp>
    </p:spTree>
    <p:extLst>
      <p:ext uri="{BB962C8B-B14F-4D97-AF65-F5344CB8AC3E}">
        <p14:creationId xmlns:p14="http://schemas.microsoft.com/office/powerpoint/2010/main" val="35533794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p>
            <a:fld id="{B8C5099C-AF51-4F68-9C43-EBC8570D1343}" type="slidenum">
              <a:rPr lang="en-US" smtClean="0">
                <a:cs typeface="Arial" charset="0"/>
              </a:rPr>
              <a:pPr/>
              <a:t>9</a:t>
            </a:fld>
            <a:endParaRPr lang="en-US" dirty="0">
              <a:cs typeface="Arial" charset="0"/>
            </a:endParaRPr>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xfrm>
            <a:off x="914400" y="4343400"/>
            <a:ext cx="5029200" cy="4114800"/>
          </a:xfrm>
          <a:noFill/>
          <a:ln/>
        </p:spPr>
        <p:txBody>
          <a:bodyPr/>
          <a:lstStyle/>
          <a:p>
            <a:pPr eaLnBrk="1" hangingPunct="1"/>
            <a:r>
              <a:rPr lang="en-US" dirty="0">
                <a:latin typeface="Tahoma" panose="020B0604030504040204" pitchFamily="34" charset="0"/>
                <a:ea typeface="Tahoma" panose="020B0604030504040204" pitchFamily="34" charset="0"/>
                <a:cs typeface="Tahoma" panose="020B0604030504040204" pitchFamily="34" charset="0"/>
              </a:rPr>
              <a:t>Part I</a:t>
            </a:r>
          </a:p>
          <a:p>
            <a:pPr eaLnBrk="1" hangingPunct="1">
              <a:spcBef>
                <a:spcPct val="50000"/>
              </a:spcBef>
            </a:pPr>
            <a:r>
              <a:rPr lang="en-US" dirty="0">
                <a:latin typeface="Tahoma" panose="020B0604030504040204" pitchFamily="34" charset="0"/>
                <a:ea typeface="Tahoma" panose="020B0604030504040204" pitchFamily="34" charset="0"/>
                <a:cs typeface="Tahoma" panose="020B0604030504040204" pitchFamily="34" charset="0"/>
              </a:rPr>
              <a:t>Event 2: June’s Plant Shop purchased merchandise inventory for $14,000 cash.</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This transaction decreases the Cash asset account and increases the Merchandise Inventory asset account. It is classified as an asset exchange transaction. </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III</a:t>
            </a:r>
          </a:p>
          <a:p>
            <a:r>
              <a:rPr lang="en-US" sz="1200" b="0" i="0" u="none" strike="noStrike" kern="1200" baseline="0" dirty="0">
                <a:solidFill>
                  <a:schemeClr val="tx1"/>
                </a:solidFill>
                <a:latin typeface="Tahoma" panose="020B0604030504040204" pitchFamily="34" charset="0"/>
                <a:ea typeface="Tahoma" panose="020B0604030504040204" pitchFamily="34" charset="0"/>
                <a:cs typeface="Tahoma" panose="020B0604030504040204" pitchFamily="34" charset="0"/>
              </a:rPr>
              <a:t>The journal entry is shown next.</a:t>
            </a:r>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IV</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Here is the effect of this transaction on the financial statements model. </a:t>
            </a:r>
          </a:p>
        </p:txBody>
      </p:sp>
    </p:spTree>
    <p:extLst>
      <p:ext uri="{BB962C8B-B14F-4D97-AF65-F5344CB8AC3E}">
        <p14:creationId xmlns:p14="http://schemas.microsoft.com/office/powerpoint/2010/main" val="34650685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p>
            <a:fld id="{B8C5099C-AF51-4F68-9C43-EBC8570D1343}" type="slidenum">
              <a:rPr lang="en-US" smtClean="0">
                <a:cs typeface="Arial" charset="0"/>
              </a:rPr>
              <a:pPr/>
              <a:t>10</a:t>
            </a:fld>
            <a:endParaRPr lang="en-US" dirty="0">
              <a:cs typeface="Arial" charset="0"/>
            </a:endParaRPr>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xfrm>
            <a:off x="914400" y="4343400"/>
            <a:ext cx="5029200" cy="4114800"/>
          </a:xfrm>
          <a:noFill/>
          <a:ln/>
        </p:spPr>
        <p:txBody>
          <a:bodyPr/>
          <a:lstStyle/>
          <a:p>
            <a:pPr eaLnBrk="1" hangingPunct="1"/>
            <a:r>
              <a:rPr lang="en-US" dirty="0">
                <a:latin typeface="Tahoma" panose="020B0604030504040204" pitchFamily="34" charset="0"/>
                <a:ea typeface="Tahoma" panose="020B0604030504040204" pitchFamily="34" charset="0"/>
                <a:cs typeface="Tahoma" panose="020B0604030504040204" pitchFamily="34" charset="0"/>
              </a:rPr>
              <a:t>Part I</a:t>
            </a:r>
          </a:p>
          <a:p>
            <a:pPr eaLnBrk="1" hangingPunct="1">
              <a:spcBef>
                <a:spcPct val="50000"/>
              </a:spcBef>
            </a:pPr>
            <a:r>
              <a:rPr lang="en-US" dirty="0">
                <a:latin typeface="Tahoma" panose="020B0604030504040204" pitchFamily="34" charset="0"/>
                <a:ea typeface="Tahoma" panose="020B0604030504040204" pitchFamily="34" charset="0"/>
                <a:cs typeface="Tahoma" panose="020B0604030504040204" pitchFamily="34" charset="0"/>
              </a:rPr>
              <a:t>Event 3a: June’s Plant Shop recognized sales revenue from selling inventory for $12,000.</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This transaction increases the Cash asset account and increases the Sales Revenue equity account. It is classified as an asset source transaction. </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III</a:t>
            </a:r>
          </a:p>
          <a:p>
            <a:r>
              <a:rPr lang="en-US" sz="1200" b="0" i="0" u="none" strike="noStrike" kern="1200" baseline="0" dirty="0">
                <a:solidFill>
                  <a:schemeClr val="tx1"/>
                </a:solidFill>
                <a:latin typeface="Tahoma" panose="020B0604030504040204" pitchFamily="34" charset="0"/>
                <a:ea typeface="Tahoma" panose="020B0604030504040204" pitchFamily="34" charset="0"/>
                <a:cs typeface="Tahoma" panose="020B0604030504040204" pitchFamily="34" charset="0"/>
              </a:rPr>
              <a:t>The journal entry is shown next.</a:t>
            </a:r>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IV</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Here is the effect of this transaction on the financial statements model. </a:t>
            </a:r>
          </a:p>
        </p:txBody>
      </p:sp>
    </p:spTree>
    <p:extLst>
      <p:ext uri="{BB962C8B-B14F-4D97-AF65-F5344CB8AC3E}">
        <p14:creationId xmlns:p14="http://schemas.microsoft.com/office/powerpoint/2010/main" val="39678261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p>
            <a:fld id="{B8C5099C-AF51-4F68-9C43-EBC8570D1343}" type="slidenum">
              <a:rPr lang="en-US" smtClean="0">
                <a:cs typeface="Arial" charset="0"/>
              </a:rPr>
              <a:pPr/>
              <a:t>11</a:t>
            </a:fld>
            <a:endParaRPr lang="en-US" dirty="0">
              <a:cs typeface="Arial" charset="0"/>
            </a:endParaRPr>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xfrm>
            <a:off x="914400" y="4343400"/>
            <a:ext cx="5029200" cy="4114800"/>
          </a:xfrm>
          <a:noFill/>
          <a:ln/>
        </p:spPr>
        <p:txBody>
          <a:bodyPr/>
          <a:lstStyle/>
          <a:p>
            <a:pPr eaLnBrk="1" hangingPunct="1"/>
            <a:r>
              <a:rPr lang="en-US" dirty="0">
                <a:latin typeface="Tahoma" panose="020B0604030504040204" pitchFamily="34" charset="0"/>
                <a:ea typeface="Tahoma" panose="020B0604030504040204" pitchFamily="34" charset="0"/>
                <a:cs typeface="Tahoma" panose="020B0604030504040204" pitchFamily="34" charset="0"/>
              </a:rPr>
              <a:t>Part I</a:t>
            </a:r>
          </a:p>
          <a:p>
            <a:pPr eaLnBrk="1" hangingPunct="1">
              <a:spcBef>
                <a:spcPct val="50000"/>
              </a:spcBef>
            </a:pPr>
            <a:r>
              <a:rPr lang="en-US" dirty="0">
                <a:latin typeface="Tahoma" panose="020B0604030504040204" pitchFamily="34" charset="0"/>
                <a:ea typeface="Tahoma" panose="020B0604030504040204" pitchFamily="34" charset="0"/>
                <a:cs typeface="Tahoma" panose="020B0604030504040204" pitchFamily="34" charset="0"/>
              </a:rPr>
              <a:t>Event 3b: June’s Plant Shop recognized $8,000 of cost of goods sold.</a:t>
            </a:r>
          </a:p>
          <a:p>
            <a:pPr eaLnBrk="1" hangingPunct="1">
              <a:spcBef>
                <a:spcPct val="50000"/>
              </a:spcBef>
            </a:pPr>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This transaction decreases the Merchandise Inventory asset account and decreases equity by increasing the Cost of Goods Sold account. It is classified as an asset use transaction. </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III</a:t>
            </a:r>
          </a:p>
          <a:p>
            <a:r>
              <a:rPr lang="en-US" sz="1200" b="0" i="0" u="none" strike="noStrike" kern="1200" baseline="0" dirty="0">
                <a:solidFill>
                  <a:schemeClr val="tx1"/>
                </a:solidFill>
                <a:latin typeface="Tahoma" panose="020B0604030504040204" pitchFamily="34" charset="0"/>
                <a:ea typeface="Tahoma" panose="020B0604030504040204" pitchFamily="34" charset="0"/>
                <a:cs typeface="Tahoma" panose="020B0604030504040204" pitchFamily="34" charset="0"/>
              </a:rPr>
              <a:t>The journal entry is shown next.</a:t>
            </a:r>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IV</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Here is the effect of this transaction on the financial statements model.</a:t>
            </a:r>
          </a:p>
        </p:txBody>
      </p:sp>
    </p:spTree>
    <p:extLst>
      <p:ext uri="{BB962C8B-B14F-4D97-AF65-F5344CB8AC3E}">
        <p14:creationId xmlns:p14="http://schemas.microsoft.com/office/powerpoint/2010/main" val="18189379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p>
            <a:fld id="{B8C5099C-AF51-4F68-9C43-EBC8570D1343}" type="slidenum">
              <a:rPr lang="en-US" smtClean="0">
                <a:cs typeface="Arial" charset="0"/>
              </a:rPr>
              <a:pPr/>
              <a:t>12</a:t>
            </a:fld>
            <a:endParaRPr lang="en-US" dirty="0">
              <a:cs typeface="Arial" charset="0"/>
            </a:endParaRPr>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xfrm>
            <a:off x="914400" y="4343400"/>
            <a:ext cx="5029200" cy="4114800"/>
          </a:xfrm>
          <a:noFill/>
          <a:ln/>
        </p:spPr>
        <p:txBody>
          <a:bodyPr/>
          <a:lstStyle/>
          <a:p>
            <a:pPr eaLnBrk="1" hangingPunct="1"/>
            <a:r>
              <a:rPr lang="en-US" dirty="0">
                <a:latin typeface="Tahoma" panose="020B0604030504040204" pitchFamily="34" charset="0"/>
                <a:ea typeface="Tahoma" panose="020B0604030504040204" pitchFamily="34" charset="0"/>
                <a:cs typeface="Tahoma" panose="020B0604030504040204" pitchFamily="34" charset="0"/>
              </a:rPr>
              <a:t>Part I</a:t>
            </a:r>
          </a:p>
          <a:p>
            <a:pPr eaLnBrk="1" hangingPunct="1">
              <a:spcBef>
                <a:spcPct val="50000"/>
              </a:spcBef>
            </a:pPr>
            <a:r>
              <a:rPr lang="en-US" dirty="0">
                <a:latin typeface="Tahoma" panose="020B0604030504040204" pitchFamily="34" charset="0"/>
                <a:ea typeface="Tahoma" panose="020B0604030504040204" pitchFamily="34" charset="0"/>
                <a:cs typeface="Tahoma" panose="020B0604030504040204" pitchFamily="34" charset="0"/>
              </a:rPr>
              <a:t>Event 4: June’s Plant Shop paid $1,000 cash for selling and administrative expenses.</a:t>
            </a:r>
          </a:p>
          <a:p>
            <a:pPr eaLnBrk="1" hangingPunct="1">
              <a:spcBef>
                <a:spcPct val="50000"/>
              </a:spcBef>
            </a:pPr>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This transaction decreases the Cash asset account and decreases equity by increasing the Selling and Administrative Expense account. It is classified as an asset use transaction. </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III</a:t>
            </a:r>
          </a:p>
          <a:p>
            <a:r>
              <a:rPr lang="en-US" sz="1200" b="0" i="0" u="none" strike="noStrike" kern="1200" baseline="0" dirty="0">
                <a:solidFill>
                  <a:schemeClr val="tx1"/>
                </a:solidFill>
                <a:latin typeface="Tahoma" panose="020B0604030504040204" pitchFamily="34" charset="0"/>
                <a:ea typeface="Tahoma" panose="020B0604030504040204" pitchFamily="34" charset="0"/>
                <a:cs typeface="Tahoma" panose="020B0604030504040204" pitchFamily="34" charset="0"/>
              </a:rPr>
              <a:t>The journal entry is shown next.</a:t>
            </a:r>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IV</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Here is the effect of this transaction on the financial statements model.</a:t>
            </a:r>
          </a:p>
        </p:txBody>
      </p:sp>
    </p:spTree>
    <p:extLst>
      <p:ext uri="{BB962C8B-B14F-4D97-AF65-F5344CB8AC3E}">
        <p14:creationId xmlns:p14="http://schemas.microsoft.com/office/powerpoint/2010/main" val="2403923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p>
            <a:fld id="{B8C5099C-AF51-4F68-9C43-EBC8570D1343}" type="slidenum">
              <a:rPr lang="en-US" smtClean="0">
                <a:cs typeface="Arial" charset="0"/>
              </a:rPr>
              <a:pPr/>
              <a:t>13</a:t>
            </a:fld>
            <a:endParaRPr lang="en-US" dirty="0">
              <a:cs typeface="Arial" charset="0"/>
            </a:endParaRPr>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xfrm>
            <a:off x="914400" y="4343400"/>
            <a:ext cx="5029200" cy="4114800"/>
          </a:xfrm>
          <a:noFill/>
          <a:ln/>
        </p:spPr>
        <p:txBody>
          <a:bodyPr/>
          <a:lstStyle/>
          <a:p>
            <a:pPr eaLnBrk="1" hangingPunct="1"/>
            <a:r>
              <a:rPr lang="en-US" dirty="0">
                <a:latin typeface="Tahoma" panose="020B0604030504040204" pitchFamily="34" charset="0"/>
                <a:ea typeface="Tahoma" panose="020B0604030504040204" pitchFamily="34" charset="0"/>
                <a:cs typeface="Tahoma" panose="020B0604030504040204" pitchFamily="34" charset="0"/>
              </a:rPr>
              <a:t>Part I</a:t>
            </a:r>
          </a:p>
          <a:p>
            <a:pPr eaLnBrk="1" hangingPunct="1">
              <a:spcBef>
                <a:spcPct val="50000"/>
              </a:spcBef>
            </a:pPr>
            <a:r>
              <a:rPr lang="en-US" dirty="0">
                <a:latin typeface="Tahoma" panose="020B0604030504040204" pitchFamily="34" charset="0"/>
                <a:ea typeface="Tahoma" panose="020B0604030504040204" pitchFamily="34" charset="0"/>
                <a:cs typeface="Tahoma" panose="020B0604030504040204" pitchFamily="34" charset="0"/>
              </a:rPr>
              <a:t>Event 5: June’s Plant Shop paid $5,500 cash to purchase land for a place to locate a future store.</a:t>
            </a:r>
          </a:p>
          <a:p>
            <a:pPr eaLnBrk="1" hangingPunct="1">
              <a:spcBef>
                <a:spcPct val="50000"/>
              </a:spcBef>
            </a:pPr>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This transaction decreases the Cash asset account and increases the Land asset account. It is classified as an asset exchange transaction. </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III</a:t>
            </a:r>
          </a:p>
          <a:p>
            <a:r>
              <a:rPr lang="en-US" sz="1200" b="0" i="0" u="none" strike="noStrike" kern="1200" baseline="0" dirty="0">
                <a:solidFill>
                  <a:schemeClr val="tx1"/>
                </a:solidFill>
                <a:latin typeface="Tahoma" panose="020B0604030504040204" pitchFamily="34" charset="0"/>
                <a:ea typeface="Tahoma" panose="020B0604030504040204" pitchFamily="34" charset="0"/>
                <a:cs typeface="Tahoma" panose="020B0604030504040204" pitchFamily="34" charset="0"/>
              </a:rPr>
              <a:t>The journal entry is shown next.</a:t>
            </a:r>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IV</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Here is the effect of this transaction on the financial statements model.</a:t>
            </a:r>
          </a:p>
        </p:txBody>
      </p:sp>
    </p:spTree>
    <p:extLst>
      <p:ext uri="{BB962C8B-B14F-4D97-AF65-F5344CB8AC3E}">
        <p14:creationId xmlns:p14="http://schemas.microsoft.com/office/powerpoint/2010/main" val="10047169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p>
            <a:fld id="{B8C5099C-AF51-4F68-9C43-EBC8570D1343}" type="slidenum">
              <a:rPr lang="en-US" smtClean="0">
                <a:cs typeface="Arial" charset="0"/>
              </a:rPr>
              <a:pPr/>
              <a:t>14</a:t>
            </a:fld>
            <a:endParaRPr lang="en-US" dirty="0">
              <a:cs typeface="Arial" charset="0"/>
            </a:endParaRPr>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xfrm>
            <a:off x="914400" y="4343400"/>
            <a:ext cx="5029200" cy="4114800"/>
          </a:xfrm>
          <a:noFill/>
          <a:ln/>
        </p:spPr>
        <p:txBody>
          <a:bodyPr/>
          <a:lstStyle/>
          <a:p>
            <a:pPr eaLnBrk="1" hangingPunct="1"/>
            <a:r>
              <a:rPr lang="en-US" dirty="0">
                <a:latin typeface="Tahoma" panose="020B0604030504040204" pitchFamily="34" charset="0"/>
                <a:ea typeface="Tahoma" panose="020B0604030504040204" pitchFamily="34" charset="0"/>
                <a:cs typeface="Tahoma" panose="020B0604030504040204" pitchFamily="34" charset="0"/>
              </a:rPr>
              <a:t>Here is a summary of the ledger accounts for June’s Plant Shop at the end of the first year. The transactions are referenced using numbers in parentheses. </a:t>
            </a:r>
          </a:p>
        </p:txBody>
      </p:sp>
    </p:spTree>
    <p:extLst>
      <p:ext uri="{BB962C8B-B14F-4D97-AF65-F5344CB8AC3E}">
        <p14:creationId xmlns:p14="http://schemas.microsoft.com/office/powerpoint/2010/main" val="3787666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p>
            <a:fld id="{B8C5099C-AF51-4F68-9C43-EBC8570D1343}" type="slidenum">
              <a:rPr lang="en-US" smtClean="0">
                <a:cs typeface="Arial" charset="0"/>
              </a:rPr>
              <a:pPr/>
              <a:t>15</a:t>
            </a:fld>
            <a:endParaRPr lang="en-US" dirty="0">
              <a:cs typeface="Arial" charset="0"/>
            </a:endParaRPr>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xfrm>
            <a:off x="914400" y="4343400"/>
            <a:ext cx="5029200" cy="4114800"/>
          </a:xfrm>
          <a:noFill/>
          <a:ln/>
        </p:spPr>
        <p:txBody>
          <a:bodyPr/>
          <a:lstStyle/>
          <a:p>
            <a:pPr eaLnBrk="1" hangingPunct="1"/>
            <a:r>
              <a:rPr lang="en-US" dirty="0">
                <a:latin typeface="Tahoma" panose="020B0604030504040204" pitchFamily="34" charset="0"/>
                <a:ea typeface="Tahoma" panose="020B0604030504040204" pitchFamily="34" charset="0"/>
                <a:cs typeface="Tahoma" panose="020B0604030504040204" pitchFamily="34" charset="0"/>
              </a:rPr>
              <a:t>The information in the ledger is used to prepare the financial statements displayed on this slide. Before moving on, trace the ledger account balances to the financial statements.</a:t>
            </a:r>
          </a:p>
        </p:txBody>
      </p:sp>
    </p:spTree>
    <p:extLst>
      <p:ext uri="{BB962C8B-B14F-4D97-AF65-F5344CB8AC3E}">
        <p14:creationId xmlns:p14="http://schemas.microsoft.com/office/powerpoint/2010/main" val="2095082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7"/>
          <p:cNvSpPr>
            <a:spLocks noGrp="1" noChangeArrowheads="1"/>
          </p:cNvSpPr>
          <p:nvPr>
            <p:ph type="sldNum" sz="quarter" idx="5"/>
          </p:nvPr>
        </p:nvSpPr>
        <p:spPr>
          <a:noFill/>
        </p:spPr>
        <p:txBody>
          <a:bodyPr/>
          <a:lstStyle/>
          <a:p>
            <a:fld id="{2E03C582-4BBA-4F33-8804-747D818DCFE8}" type="slidenum">
              <a:rPr lang="en-US" smtClean="0">
                <a:cs typeface="Arial" charset="0"/>
              </a:rPr>
              <a:pPr/>
              <a:t>16</a:t>
            </a:fld>
            <a:endParaRPr lang="en-US" dirty="0">
              <a:cs typeface="Arial" charset="0"/>
            </a:endParaRPr>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xfrm>
            <a:off x="914400" y="4343400"/>
            <a:ext cx="5029200" cy="4114800"/>
          </a:xfrm>
          <a:noFill/>
          <a:ln/>
        </p:spPr>
        <p:txBody>
          <a:bodyPr/>
          <a:lstStyle/>
          <a:p>
            <a:pPr eaLnBrk="1" hangingPunct="1">
              <a:spcBef>
                <a:spcPct val="0"/>
              </a:spcBef>
            </a:pPr>
            <a:r>
              <a:rPr lang="en-US" dirty="0">
                <a:latin typeface="Tahoma" pitchFamily="34" charset="0"/>
              </a:rPr>
              <a:t>Purchasing inventory often involves:</a:t>
            </a:r>
          </a:p>
          <a:p>
            <a:pPr lvl="1" eaLnBrk="1" hangingPunct="1">
              <a:spcBef>
                <a:spcPct val="0"/>
              </a:spcBef>
              <a:buFontTx/>
              <a:buChar char="•"/>
            </a:pPr>
            <a:r>
              <a:rPr lang="en-US" dirty="0">
                <a:latin typeface="Tahoma" pitchFamily="34" charset="0"/>
              </a:rPr>
              <a:t>Transportation costs</a:t>
            </a:r>
          </a:p>
          <a:p>
            <a:pPr lvl="1" eaLnBrk="1" hangingPunct="1">
              <a:spcBef>
                <a:spcPct val="0"/>
              </a:spcBef>
              <a:buFontTx/>
              <a:buChar char="•"/>
            </a:pPr>
            <a:r>
              <a:rPr lang="en-US" dirty="0">
                <a:latin typeface="Tahoma" pitchFamily="34" charset="0"/>
              </a:rPr>
              <a:t>Inventory returns</a:t>
            </a:r>
          </a:p>
          <a:p>
            <a:pPr lvl="1" eaLnBrk="1" hangingPunct="1">
              <a:spcBef>
                <a:spcPct val="0"/>
              </a:spcBef>
              <a:buFontTx/>
              <a:buChar char="•"/>
            </a:pPr>
            <a:r>
              <a:rPr lang="en-US" dirty="0">
                <a:latin typeface="Tahoma" pitchFamily="34" charset="0"/>
              </a:rPr>
              <a:t>Purchase allowances</a:t>
            </a:r>
          </a:p>
          <a:p>
            <a:pPr lvl="1" eaLnBrk="1" hangingPunct="1">
              <a:spcBef>
                <a:spcPct val="0"/>
              </a:spcBef>
              <a:buFontTx/>
              <a:buChar char="•"/>
            </a:pPr>
            <a:r>
              <a:rPr lang="en-US" dirty="0">
                <a:latin typeface="Tahoma" pitchFamily="34" charset="0"/>
              </a:rPr>
              <a:t>Cash discounts</a:t>
            </a:r>
          </a:p>
          <a:p>
            <a:pPr lvl="1" eaLnBrk="1" hangingPunct="1">
              <a:spcBef>
                <a:spcPct val="0"/>
              </a:spcBef>
            </a:pPr>
            <a:endParaRPr lang="en-US" dirty="0">
              <a:latin typeface="Tahoma" pitchFamily="34" charset="0"/>
            </a:endParaRPr>
          </a:p>
          <a:p>
            <a:pPr eaLnBrk="1" hangingPunct="1"/>
            <a:r>
              <a:rPr lang="en-US" dirty="0">
                <a:latin typeface="Tahoma" pitchFamily="34" charset="0"/>
              </a:rPr>
              <a:t>Let’s look at these transactions for June’s Plant Shop in the next year.</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5603387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p>
            <a:fld id="{0774281B-3848-4717-8F2F-3C9100145241}" type="slidenum">
              <a:rPr lang="en-US" smtClean="0">
                <a:cs typeface="Arial" charset="0"/>
              </a:rPr>
              <a:pPr/>
              <a:t>17</a:t>
            </a:fld>
            <a:endParaRPr lang="en-US" dirty="0">
              <a:cs typeface="Arial" charset="0"/>
            </a:endParaRPr>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xfrm>
            <a:off x="914400" y="4343400"/>
            <a:ext cx="5029200" cy="4114800"/>
          </a:xfrm>
          <a:noFill/>
          <a:ln/>
        </p:spPr>
        <p:txBody>
          <a:bodyPr/>
          <a:lstStyle/>
          <a:p>
            <a:pPr eaLnBrk="1" hangingPunct="1"/>
            <a:r>
              <a:rPr lang="en-US" dirty="0">
                <a:latin typeface="Tahoma" panose="020B0604030504040204" pitchFamily="34" charset="0"/>
                <a:ea typeface="Tahoma" panose="020B0604030504040204" pitchFamily="34" charset="0"/>
                <a:cs typeface="Tahoma" panose="020B0604030504040204" pitchFamily="34" charset="0"/>
              </a:rPr>
              <a:t>Part I</a:t>
            </a:r>
          </a:p>
          <a:p>
            <a:pPr eaLnBrk="1" hangingPunct="1">
              <a:spcBef>
                <a:spcPct val="50000"/>
              </a:spcBef>
            </a:pPr>
            <a:r>
              <a:rPr lang="en-US" dirty="0">
                <a:latin typeface="Tahoma" panose="020B0604030504040204" pitchFamily="34" charset="0"/>
                <a:ea typeface="Tahoma" panose="020B0604030504040204" pitchFamily="34" charset="0"/>
                <a:cs typeface="Tahoma" panose="020B0604030504040204" pitchFamily="34" charset="0"/>
              </a:rPr>
              <a:t>Event 1: June’s Plant Shop borrowed $4,000 cash by issuing a note payable.</a:t>
            </a:r>
          </a:p>
          <a:p>
            <a:pPr eaLnBrk="1" hangingPunct="1">
              <a:spcBef>
                <a:spcPct val="50000"/>
              </a:spcBef>
            </a:pPr>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This transaction increases the Cash asset account and increases the Notes Payable liability account. It is classified as an asset source transaction. </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III</a:t>
            </a:r>
          </a:p>
          <a:p>
            <a:r>
              <a:rPr lang="en-US" sz="1200" b="0" i="0" u="none" strike="noStrike" kern="1200" baseline="0" dirty="0">
                <a:solidFill>
                  <a:schemeClr val="tx1"/>
                </a:solidFill>
                <a:latin typeface="Tahoma" panose="020B0604030504040204" pitchFamily="34" charset="0"/>
                <a:ea typeface="Tahoma" panose="020B0604030504040204" pitchFamily="34" charset="0"/>
                <a:cs typeface="Tahoma" panose="020B0604030504040204" pitchFamily="34" charset="0"/>
              </a:rPr>
              <a:t>The journal entry is shown next.</a:t>
            </a:r>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IV</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Here is the effect of this transaction on the financial statements model. </a:t>
            </a:r>
          </a:p>
        </p:txBody>
      </p:sp>
    </p:spTree>
    <p:extLst>
      <p:ext uri="{BB962C8B-B14F-4D97-AF65-F5344CB8AC3E}">
        <p14:creationId xmlns:p14="http://schemas.microsoft.com/office/powerpoint/2010/main" val="37477644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p>
            <a:fld id="{0774281B-3848-4717-8F2F-3C9100145241}" type="slidenum">
              <a:rPr lang="en-US" smtClean="0">
                <a:cs typeface="Arial" charset="0"/>
              </a:rPr>
              <a:pPr/>
              <a:t>18</a:t>
            </a:fld>
            <a:endParaRPr lang="en-US" dirty="0">
              <a:cs typeface="Arial" charset="0"/>
            </a:endParaRPr>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xfrm>
            <a:off x="914400" y="4343400"/>
            <a:ext cx="5029200" cy="4114800"/>
          </a:xfrm>
          <a:noFill/>
          <a:ln/>
        </p:spPr>
        <p:txBody>
          <a:bodyPr/>
          <a:lstStyle/>
          <a:p>
            <a:pPr eaLnBrk="1" hangingPunct="1"/>
            <a:r>
              <a:rPr lang="en-US" dirty="0">
                <a:latin typeface="Tahoma" panose="020B0604030504040204" pitchFamily="34" charset="0"/>
                <a:ea typeface="Tahoma" panose="020B0604030504040204" pitchFamily="34" charset="0"/>
                <a:cs typeface="Tahoma" panose="020B0604030504040204" pitchFamily="34" charset="0"/>
              </a:rPr>
              <a:t>Part I</a:t>
            </a:r>
          </a:p>
          <a:p>
            <a:pPr eaLnBrk="1" hangingPunct="1">
              <a:spcBef>
                <a:spcPct val="50000"/>
              </a:spcBef>
            </a:pPr>
            <a:r>
              <a:rPr lang="en-US" dirty="0">
                <a:latin typeface="Tahoma" panose="020B0604030504040204" pitchFamily="34" charset="0"/>
                <a:ea typeface="Tahoma" panose="020B0604030504040204" pitchFamily="34" charset="0"/>
                <a:cs typeface="Tahoma" panose="020B0604030504040204" pitchFamily="34" charset="0"/>
              </a:rPr>
              <a:t>Event 2: June’s Plant Shop purchased on account merchandise inventory with a list price of $11,000.</a:t>
            </a:r>
          </a:p>
          <a:p>
            <a:pPr eaLnBrk="1" hangingPunct="1">
              <a:spcBef>
                <a:spcPct val="50000"/>
              </a:spcBef>
            </a:pPr>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This transaction increases the Merchandise Inventory asset account and increases the Accounts Payable liability account. It is classified as an asset source transaction. </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III</a:t>
            </a:r>
          </a:p>
          <a:p>
            <a:r>
              <a:rPr lang="en-US" sz="1200" b="0" i="0" u="none" strike="noStrike" kern="1200" baseline="0" dirty="0">
                <a:solidFill>
                  <a:schemeClr val="tx1"/>
                </a:solidFill>
                <a:latin typeface="Tahoma" panose="020B0604030504040204" pitchFamily="34" charset="0"/>
                <a:ea typeface="Tahoma" panose="020B0604030504040204" pitchFamily="34" charset="0"/>
                <a:cs typeface="Tahoma" panose="020B0604030504040204" pitchFamily="34" charset="0"/>
              </a:rPr>
              <a:t>The journal entry is shown next.</a:t>
            </a:r>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IV</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Here is the effect of this transaction on the financial statements model. </a:t>
            </a:r>
          </a:p>
        </p:txBody>
      </p:sp>
    </p:spTree>
    <p:extLst>
      <p:ext uri="{BB962C8B-B14F-4D97-AF65-F5344CB8AC3E}">
        <p14:creationId xmlns:p14="http://schemas.microsoft.com/office/powerpoint/2010/main" val="17326267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B346E799-2FAD-4F89-A5BA-D07F5BB6F1DD}" type="slidenum">
              <a:rPr lang="en-US" smtClean="0">
                <a:cs typeface="Arial" charset="0"/>
              </a:rPr>
              <a:pPr/>
              <a:t>1</a:t>
            </a:fld>
            <a:endParaRPr lang="en-US" dirty="0">
              <a:cs typeface="Arial" charset="0"/>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xfrm>
            <a:off x="914400" y="4343400"/>
            <a:ext cx="5029200" cy="4114800"/>
          </a:xfrm>
          <a:noFill/>
          <a:ln/>
        </p:spPr>
        <p:txBody>
          <a:bodyPr/>
          <a:lstStyle/>
          <a:p>
            <a:r>
              <a:rPr lang="en-US" dirty="0">
                <a:latin typeface="Tahoma" panose="020B0604030504040204" pitchFamily="34" charset="0"/>
                <a:ea typeface="Tahoma" panose="020B0604030504040204" pitchFamily="34" charset="0"/>
                <a:cs typeface="Tahoma" panose="020B0604030504040204" pitchFamily="34" charset="0"/>
              </a:rPr>
              <a:t>Learning Objective 4-1: </a:t>
            </a:r>
            <a:r>
              <a:rPr lang="en-US" dirty="0">
                <a:solidFill>
                  <a:schemeClr val="tx2"/>
                </a:solidFill>
                <a:latin typeface="Tahoma" panose="020B0604030504040204" pitchFamily="34" charset="0"/>
                <a:ea typeface="Tahoma" panose="020B0604030504040204" pitchFamily="34" charset="0"/>
                <a:cs typeface="Tahoma" panose="020B0604030504040204" pitchFamily="34" charset="0"/>
              </a:rPr>
              <a:t>Record and report on inventory transactions using the perpetual system.</a:t>
            </a:r>
          </a:p>
          <a:p>
            <a:pPr eaLnBrk="1" hangingPunct="1"/>
            <a:endParaRPr lang="en-US" dirty="0"/>
          </a:p>
        </p:txBody>
      </p:sp>
    </p:spTree>
    <p:extLst>
      <p:ext uri="{BB962C8B-B14F-4D97-AF65-F5344CB8AC3E}">
        <p14:creationId xmlns:p14="http://schemas.microsoft.com/office/powerpoint/2010/main" val="38060013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B346E799-2FAD-4F89-A5BA-D07F5BB6F1DD}" type="slidenum">
              <a:rPr lang="en-US" smtClean="0">
                <a:cs typeface="Arial" charset="0"/>
              </a:rPr>
              <a:pPr/>
              <a:t>19</a:t>
            </a:fld>
            <a:endParaRPr lang="en-US" dirty="0">
              <a:cs typeface="Arial" charset="0"/>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xfrm>
            <a:off x="914400" y="4343400"/>
            <a:ext cx="5029200" cy="4114800"/>
          </a:xfrm>
          <a:noFill/>
          <a:ln/>
        </p:spPr>
        <p:txBody>
          <a:bodyPr/>
          <a:lstStyle/>
          <a:p>
            <a:pPr algn="l"/>
            <a:r>
              <a:rPr lang="en-US" dirty="0">
                <a:latin typeface="Tahoma" panose="020B0604030504040204" pitchFamily="34" charset="0"/>
                <a:ea typeface="Tahoma" panose="020B0604030504040204" pitchFamily="34" charset="0"/>
                <a:cs typeface="Tahoma" panose="020B0604030504040204" pitchFamily="34" charset="0"/>
              </a:rPr>
              <a:t>Learning Objective 4-2: </a:t>
            </a:r>
            <a:r>
              <a:rPr lang="en-US" sz="1200" dirty="0">
                <a:solidFill>
                  <a:schemeClr val="tx2"/>
                </a:solidFill>
                <a:latin typeface="Tahoma" panose="020B0604030504040204" pitchFamily="34" charset="0"/>
                <a:ea typeface="Tahoma" panose="020B0604030504040204" pitchFamily="34" charset="0"/>
                <a:cs typeface="Tahoma" panose="020B0604030504040204" pitchFamily="34" charset="0"/>
              </a:rPr>
              <a:t>Show how purchase returns and allowances affect financial statements.</a:t>
            </a:r>
          </a:p>
          <a:p>
            <a:pPr eaLnBrk="1" hangingPunct="1"/>
            <a:endParaRPr lang="en-US" dirty="0"/>
          </a:p>
        </p:txBody>
      </p:sp>
    </p:spTree>
    <p:extLst>
      <p:ext uri="{BB962C8B-B14F-4D97-AF65-F5344CB8AC3E}">
        <p14:creationId xmlns:p14="http://schemas.microsoft.com/office/powerpoint/2010/main" val="41068532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p>
            <a:fld id="{0774281B-3848-4717-8F2F-3C9100145241}" type="slidenum">
              <a:rPr lang="en-US" smtClean="0">
                <a:cs typeface="Arial" charset="0"/>
              </a:rPr>
              <a:pPr/>
              <a:t>20</a:t>
            </a:fld>
            <a:endParaRPr lang="en-US" dirty="0">
              <a:cs typeface="Arial" charset="0"/>
            </a:endParaRPr>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xfrm>
            <a:off x="914400" y="4343400"/>
            <a:ext cx="5029200" cy="4114800"/>
          </a:xfrm>
          <a:noFill/>
          <a:ln/>
        </p:spPr>
        <p:txBody>
          <a:bodyPr/>
          <a:lstStyle/>
          <a:p>
            <a:pPr eaLnBrk="1" hangingPunct="1"/>
            <a:r>
              <a:rPr lang="en-US" dirty="0">
                <a:latin typeface="Tahoma" panose="020B0604030504040204" pitchFamily="34" charset="0"/>
                <a:ea typeface="Tahoma" panose="020B0604030504040204" pitchFamily="34" charset="0"/>
                <a:cs typeface="Tahoma" panose="020B0604030504040204" pitchFamily="34" charset="0"/>
              </a:rPr>
              <a:t>Part I</a:t>
            </a:r>
          </a:p>
          <a:p>
            <a:pPr eaLnBrk="1" hangingPunct="1">
              <a:spcBef>
                <a:spcPct val="50000"/>
              </a:spcBef>
            </a:pPr>
            <a:r>
              <a:rPr lang="en-US" dirty="0">
                <a:latin typeface="Tahoma" panose="020B0604030504040204" pitchFamily="34" charset="0"/>
                <a:ea typeface="Tahoma" panose="020B0604030504040204" pitchFamily="34" charset="0"/>
                <a:cs typeface="Tahoma" panose="020B0604030504040204" pitchFamily="34" charset="0"/>
              </a:rPr>
              <a:t>Event 3: June’s Plant Shop returned some of the inventory purchased in Event 2. The list price of the returned merchandise was $1,000. </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This transaction decreases the Merchandise Inventory asset account and decreases the Accounts Payable liability account. It is classified as an asset use transaction. </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III</a:t>
            </a:r>
          </a:p>
          <a:p>
            <a:r>
              <a:rPr lang="en-US" sz="1200" b="0" i="0" u="none" strike="noStrike" kern="1200" baseline="0" dirty="0">
                <a:solidFill>
                  <a:schemeClr val="tx1"/>
                </a:solidFill>
                <a:latin typeface="Tahoma" panose="020B0604030504040204" pitchFamily="34" charset="0"/>
                <a:ea typeface="Tahoma" panose="020B0604030504040204" pitchFamily="34" charset="0"/>
                <a:cs typeface="Tahoma" panose="020B0604030504040204" pitchFamily="34" charset="0"/>
              </a:rPr>
              <a:t>The journal entry is shown next.</a:t>
            </a:r>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IV</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Here is the effect of this transaction on the financial statements model. </a:t>
            </a:r>
          </a:p>
        </p:txBody>
      </p:sp>
    </p:spTree>
    <p:extLst>
      <p:ext uri="{BB962C8B-B14F-4D97-AF65-F5344CB8AC3E}">
        <p14:creationId xmlns:p14="http://schemas.microsoft.com/office/powerpoint/2010/main" val="35699688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B346E799-2FAD-4F89-A5BA-D07F5BB6F1DD}" type="slidenum">
              <a:rPr lang="en-US" smtClean="0">
                <a:cs typeface="Arial" charset="0"/>
              </a:rPr>
              <a:pPr/>
              <a:t>21</a:t>
            </a:fld>
            <a:endParaRPr lang="en-US" dirty="0">
              <a:cs typeface="Arial" charset="0"/>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xfrm>
            <a:off x="914400" y="4343400"/>
            <a:ext cx="5029200" cy="4114800"/>
          </a:xfrm>
          <a:noFill/>
          <a:ln/>
        </p:spPr>
        <p:txBody>
          <a:bodyPr/>
          <a:lstStyle/>
          <a:p>
            <a:pPr algn="l"/>
            <a:r>
              <a:rPr lang="en-US" dirty="0">
                <a:latin typeface="Tahoma" panose="020B0604030504040204" pitchFamily="34" charset="0"/>
                <a:ea typeface="Tahoma" panose="020B0604030504040204" pitchFamily="34" charset="0"/>
                <a:cs typeface="Tahoma" panose="020B0604030504040204" pitchFamily="34" charset="0"/>
              </a:rPr>
              <a:t>Learning Objective 4-3: </a:t>
            </a:r>
            <a:r>
              <a:rPr lang="en-US" sz="1200" dirty="0">
                <a:solidFill>
                  <a:schemeClr val="tx2"/>
                </a:solidFill>
                <a:latin typeface="Tahoma" panose="020B0604030504040204" pitchFamily="34" charset="0"/>
                <a:ea typeface="Tahoma" panose="020B0604030504040204" pitchFamily="34" charset="0"/>
                <a:cs typeface="Tahoma" panose="020B0604030504040204" pitchFamily="34" charset="0"/>
              </a:rPr>
              <a:t>Show how cash discounts affect financial statements</a:t>
            </a:r>
            <a:endParaRPr lang="en-US"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13229208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7"/>
          <p:cNvSpPr>
            <a:spLocks noGrp="1" noChangeArrowheads="1"/>
          </p:cNvSpPr>
          <p:nvPr>
            <p:ph type="sldNum" sz="quarter" idx="5"/>
          </p:nvPr>
        </p:nvSpPr>
        <p:spPr>
          <a:noFill/>
        </p:spPr>
        <p:txBody>
          <a:bodyPr/>
          <a:lstStyle/>
          <a:p>
            <a:fld id="{2E03C582-4BBA-4F33-8804-747D818DCFE8}" type="slidenum">
              <a:rPr lang="en-US" smtClean="0">
                <a:cs typeface="Arial" charset="0"/>
              </a:rPr>
              <a:pPr/>
              <a:t>22</a:t>
            </a:fld>
            <a:endParaRPr lang="en-US" dirty="0">
              <a:cs typeface="Arial" charset="0"/>
            </a:endParaRPr>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xfrm>
            <a:off x="914400" y="4343400"/>
            <a:ext cx="5029200" cy="4114800"/>
          </a:xfrm>
          <a:noFill/>
          <a:ln/>
        </p:spPr>
        <p:txBody>
          <a:bodyPr/>
          <a:lstStyle/>
          <a:p>
            <a:pPr eaLnBrk="1" hangingPunct="1">
              <a:spcBef>
                <a:spcPct val="50000"/>
              </a:spcBef>
            </a:pPr>
            <a:r>
              <a:rPr lang="en-US" dirty="0">
                <a:latin typeface="Tahoma" panose="020B0604030504040204" pitchFamily="34" charset="0"/>
                <a:ea typeface="Tahoma" panose="020B0604030504040204" pitchFamily="34" charset="0"/>
                <a:cs typeface="Tahoma" panose="020B0604030504040204" pitchFamily="34" charset="0"/>
              </a:rPr>
              <a:t>Event 4: June’s Plant Shop received a cash discount on goods purchased in Event 2. The credit terms were 2/10, n/30. </a:t>
            </a:r>
          </a:p>
          <a:p>
            <a:pPr eaLnBrk="1" hangingPunct="1">
              <a:spcBef>
                <a:spcPct val="50000"/>
              </a:spcBef>
            </a:pPr>
            <a:endParaRPr lang="en-US" dirty="0">
              <a:latin typeface="Tahoma" panose="020B0604030504040204" pitchFamily="34" charset="0"/>
              <a:ea typeface="Tahoma" panose="020B0604030504040204" pitchFamily="34" charset="0"/>
              <a:cs typeface="Tahoma" panose="020B0604030504040204" pitchFamily="34" charset="0"/>
            </a:endParaRPr>
          </a:p>
          <a:p>
            <a:pPr>
              <a:spcBef>
                <a:spcPct val="0"/>
              </a:spcBef>
            </a:pPr>
            <a:r>
              <a:rPr lang="en-US" dirty="0">
                <a:latin typeface="Tahoma" panose="020B0604030504040204" pitchFamily="34" charset="0"/>
                <a:ea typeface="Tahoma" panose="020B0604030504040204" pitchFamily="34" charset="0"/>
                <a:cs typeface="Tahoma" panose="020B0604030504040204" pitchFamily="34" charset="0"/>
              </a:rPr>
              <a:t>Before analyzing this transaction, let’s learn a little about cash discounts.</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68270681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p:cNvSpPr>
            <a:spLocks noGrp="1" noChangeArrowheads="1"/>
          </p:cNvSpPr>
          <p:nvPr>
            <p:ph type="sldNum" sz="quarter" idx="5"/>
          </p:nvPr>
        </p:nvSpPr>
        <p:spPr>
          <a:noFill/>
        </p:spPr>
        <p:txBody>
          <a:bodyPr/>
          <a:lstStyle/>
          <a:p>
            <a:fld id="{F62A6FC9-4F27-49CF-BC6B-16E9D24EC4B3}" type="slidenum">
              <a:rPr lang="en-US" smtClean="0">
                <a:cs typeface="Arial" charset="0"/>
              </a:rPr>
              <a:pPr/>
              <a:t>23</a:t>
            </a:fld>
            <a:endParaRPr lang="en-US" dirty="0">
              <a:cs typeface="Arial" charset="0"/>
            </a:endParaRPr>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xfrm>
            <a:off x="914400" y="4343400"/>
            <a:ext cx="5029200" cy="4114800"/>
          </a:xfrm>
          <a:noFill/>
          <a:ln/>
        </p:spPr>
        <p:txBody>
          <a:bodyPr/>
          <a:lstStyle/>
          <a:p>
            <a:pPr eaLnBrk="1" hangingPunct="1">
              <a:lnSpc>
                <a:spcPct val="90000"/>
              </a:lnSpc>
              <a:spcBef>
                <a:spcPct val="20000"/>
              </a:spcBef>
              <a:buClr>
                <a:schemeClr val="hlink"/>
              </a:buClr>
              <a:buSzPct val="110000"/>
              <a:buFont typeface="Wingdings" pitchFamily="2" charset="2"/>
              <a:buNone/>
            </a:pPr>
            <a:r>
              <a:rPr lang="en-US" dirty="0">
                <a:latin typeface="Tahoma" pitchFamily="34" charset="0"/>
              </a:rPr>
              <a:t>Cash discounts are a deduction from the invoice price granted to induce early payment of the amount due.</a:t>
            </a:r>
          </a:p>
          <a:p>
            <a:pPr eaLnBrk="1" hangingPunct="1">
              <a:lnSpc>
                <a:spcPct val="90000"/>
              </a:lnSpc>
              <a:spcBef>
                <a:spcPct val="20000"/>
              </a:spcBef>
              <a:buClr>
                <a:schemeClr val="hlink"/>
              </a:buClr>
              <a:buSzPct val="110000"/>
              <a:buFont typeface="Wingdings" pitchFamily="2" charset="2"/>
              <a:buNone/>
            </a:pPr>
            <a:endParaRPr lang="en-US" dirty="0">
              <a:latin typeface="Tahoma" pitchFamily="34" charset="0"/>
            </a:endParaRPr>
          </a:p>
          <a:p>
            <a:pPr eaLnBrk="1" hangingPunct="1">
              <a:lnSpc>
                <a:spcPct val="90000"/>
              </a:lnSpc>
              <a:spcBef>
                <a:spcPct val="20000"/>
              </a:spcBef>
              <a:buClr>
                <a:schemeClr val="hlink"/>
              </a:buClr>
              <a:buSzPct val="110000"/>
              <a:buFont typeface="Wingdings" pitchFamily="2" charset="2"/>
              <a:buNone/>
            </a:pPr>
            <a:r>
              <a:rPr lang="en-US" dirty="0">
                <a:latin typeface="Tahoma" pitchFamily="34" charset="0"/>
              </a:rPr>
              <a:t>If payment is made within the discount period, a reduction is given. If payment is not made within the discount period, the full amount of the invoice is due. </a:t>
            </a:r>
          </a:p>
          <a:p>
            <a:pPr eaLnBrk="1" hangingPunct="1"/>
            <a:endParaRPr lang="en-US" dirty="0"/>
          </a:p>
          <a:p>
            <a:pPr eaLnBrk="1" hangingPunct="1"/>
            <a:endParaRPr lang="en-US" dirty="0"/>
          </a:p>
        </p:txBody>
      </p:sp>
    </p:spTree>
    <p:extLst>
      <p:ext uri="{BB962C8B-B14F-4D97-AF65-F5344CB8AC3E}">
        <p14:creationId xmlns:p14="http://schemas.microsoft.com/office/powerpoint/2010/main" val="40336244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p:cNvSpPr>
            <a:spLocks noGrp="1" noChangeArrowheads="1"/>
          </p:cNvSpPr>
          <p:nvPr>
            <p:ph type="sldNum" sz="quarter" idx="5"/>
          </p:nvPr>
        </p:nvSpPr>
        <p:spPr>
          <a:noFill/>
        </p:spPr>
        <p:txBody>
          <a:bodyPr/>
          <a:lstStyle/>
          <a:p>
            <a:fld id="{F62A6FC9-4F27-49CF-BC6B-16E9D24EC4B3}" type="slidenum">
              <a:rPr lang="en-US" smtClean="0">
                <a:cs typeface="Arial" charset="0"/>
              </a:rPr>
              <a:pPr/>
              <a:t>24</a:t>
            </a:fld>
            <a:endParaRPr lang="en-US" dirty="0">
              <a:cs typeface="Arial" charset="0"/>
            </a:endParaRPr>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xfrm>
            <a:off x="914400" y="4343400"/>
            <a:ext cx="5029200" cy="4114800"/>
          </a:xfrm>
          <a:noFill/>
          <a:ln/>
        </p:spPr>
        <p:txBody>
          <a:bodyPr/>
          <a:lstStyle/>
          <a:p>
            <a:pPr eaLnBrk="1" hangingPunct="1"/>
            <a:r>
              <a:rPr lang="en-US" dirty="0">
                <a:latin typeface="Tahoma" panose="020B0604030504040204" pitchFamily="34" charset="0"/>
                <a:ea typeface="Tahoma" panose="020B0604030504040204" pitchFamily="34" charset="0"/>
                <a:cs typeface="Tahoma" panose="020B0604030504040204" pitchFamily="34" charset="0"/>
              </a:rPr>
              <a:t>Cash discount terms are typically written as this slide shows. This particular discount term would be read as “two ten net thirty.” </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The first number represents the discount percentage. </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The second number represents the discount period. </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The letter “n” stands for the word net.</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The last number represents the entire credit period.</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In this case, if the customer pays within 10 days, then a 2% discount may be taken. If not, then all of the amount is due within 30 days. </a:t>
            </a:r>
          </a:p>
          <a:p>
            <a:pPr eaLnBrk="1" hangingPunct="1"/>
            <a:endParaRPr lang="en-US" dirty="0"/>
          </a:p>
          <a:p>
            <a:pPr eaLnBrk="1" hangingPunct="1"/>
            <a:endParaRPr lang="en-US" dirty="0"/>
          </a:p>
        </p:txBody>
      </p:sp>
    </p:spTree>
    <p:extLst>
      <p:ext uri="{BB962C8B-B14F-4D97-AF65-F5344CB8AC3E}">
        <p14:creationId xmlns:p14="http://schemas.microsoft.com/office/powerpoint/2010/main" val="268073963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p>
            <a:fld id="{0774281B-3848-4717-8F2F-3C9100145241}" type="slidenum">
              <a:rPr lang="en-US" smtClean="0">
                <a:cs typeface="Arial" charset="0"/>
              </a:rPr>
              <a:pPr/>
              <a:t>25</a:t>
            </a:fld>
            <a:endParaRPr lang="en-US" dirty="0">
              <a:cs typeface="Arial" charset="0"/>
            </a:endParaRPr>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xfrm>
            <a:off x="914400" y="4343400"/>
            <a:ext cx="5029200" cy="4114800"/>
          </a:xfrm>
          <a:noFill/>
          <a:ln/>
        </p:spPr>
        <p:txBody>
          <a:bodyPr/>
          <a:lstStyle/>
          <a:p>
            <a:pPr eaLnBrk="1" hangingPunct="1"/>
            <a:r>
              <a:rPr lang="en-US" dirty="0">
                <a:latin typeface="Tahoma" panose="020B0604030504040204" pitchFamily="34" charset="0"/>
                <a:ea typeface="Tahoma" panose="020B0604030504040204" pitchFamily="34" charset="0"/>
                <a:cs typeface="Tahoma" panose="020B0604030504040204" pitchFamily="34" charset="0"/>
              </a:rPr>
              <a:t>Part I</a:t>
            </a:r>
          </a:p>
          <a:p>
            <a:pPr eaLnBrk="1" hangingPunct="1">
              <a:spcBef>
                <a:spcPct val="50000"/>
              </a:spcBef>
            </a:pPr>
            <a:r>
              <a:rPr lang="en-US" dirty="0">
                <a:latin typeface="Tahoma" panose="020B0604030504040204" pitchFamily="34" charset="0"/>
                <a:ea typeface="Tahoma" panose="020B0604030504040204" pitchFamily="34" charset="0"/>
                <a:cs typeface="Tahoma" panose="020B0604030504040204" pitchFamily="34" charset="0"/>
              </a:rPr>
              <a:t>June’s Plant Shop received a cash discount on goods pertaining to transactions in Event Two and Event Three. The credit terms were 2/10, n/30. </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This transaction decreases the Merchandise Inventory asset account and decreases the Accounts Payable liability account. It is classified as an asset use transaction. </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III</a:t>
            </a:r>
          </a:p>
          <a:p>
            <a:r>
              <a:rPr lang="en-US" sz="1200" b="0" i="0" u="none" strike="noStrike" kern="1200" baseline="0" dirty="0">
                <a:solidFill>
                  <a:schemeClr val="tx1"/>
                </a:solidFill>
                <a:latin typeface="Tahoma" panose="020B0604030504040204" pitchFamily="34" charset="0"/>
                <a:ea typeface="Tahoma" panose="020B0604030504040204" pitchFamily="34" charset="0"/>
                <a:cs typeface="Tahoma" panose="020B0604030504040204" pitchFamily="34" charset="0"/>
              </a:rPr>
              <a:t>The journal entry is shown next.</a:t>
            </a:r>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IV</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Here is the effect of this transaction on the financial statements model. </a:t>
            </a:r>
          </a:p>
        </p:txBody>
      </p:sp>
    </p:spTree>
    <p:extLst>
      <p:ext uri="{BB962C8B-B14F-4D97-AF65-F5344CB8AC3E}">
        <p14:creationId xmlns:p14="http://schemas.microsoft.com/office/powerpoint/2010/main" val="164734490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p>
            <a:fld id="{0774281B-3848-4717-8F2F-3C9100145241}" type="slidenum">
              <a:rPr lang="en-US" smtClean="0">
                <a:cs typeface="Arial" charset="0"/>
              </a:rPr>
              <a:pPr/>
              <a:t>26</a:t>
            </a:fld>
            <a:endParaRPr lang="en-US" dirty="0">
              <a:cs typeface="Arial" charset="0"/>
            </a:endParaRPr>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xfrm>
            <a:off x="914400" y="4343400"/>
            <a:ext cx="5029200" cy="4114800"/>
          </a:xfrm>
          <a:noFill/>
          <a:ln/>
        </p:spPr>
        <p:txBody>
          <a:bodyPr/>
          <a:lstStyle/>
          <a:p>
            <a:pPr eaLnBrk="1" hangingPunct="1"/>
            <a:r>
              <a:rPr lang="en-US" dirty="0">
                <a:latin typeface="Tahoma" panose="020B0604030504040204" pitchFamily="34" charset="0"/>
                <a:ea typeface="Tahoma" panose="020B0604030504040204" pitchFamily="34" charset="0"/>
                <a:cs typeface="Tahoma" panose="020B0604030504040204" pitchFamily="34" charset="0"/>
              </a:rPr>
              <a:t>Part I</a:t>
            </a:r>
          </a:p>
          <a:p>
            <a:pPr eaLnBrk="1" hangingPunct="1">
              <a:spcBef>
                <a:spcPct val="50000"/>
              </a:spcBef>
            </a:pPr>
            <a:r>
              <a:rPr lang="en-US" dirty="0">
                <a:latin typeface="Tahoma" panose="020B0604030504040204" pitchFamily="34" charset="0"/>
                <a:ea typeface="Tahoma" panose="020B0604030504040204" pitchFamily="34" charset="0"/>
                <a:cs typeface="Tahoma" panose="020B0604030504040204" pitchFamily="34" charset="0"/>
              </a:rPr>
              <a:t>Event Five: June’s Plant Shop paid the $9,800 balance due on the account payable. The balance due is equal to the list price of $10,000 minus the purchase discount of $200. Remember that $1,000 worth of merchandise had been returned in Event 3.</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This transaction decreases the Cash asset account and decreases the Accounts Payable liability account. The income statement is not affected. It is classified as an asset use transaction. </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III</a:t>
            </a:r>
          </a:p>
          <a:p>
            <a:r>
              <a:rPr lang="en-US" sz="1200" b="0" i="0" u="none" strike="noStrike" kern="1200" baseline="0" dirty="0">
                <a:solidFill>
                  <a:schemeClr val="tx1"/>
                </a:solidFill>
                <a:latin typeface="Tahoma" panose="020B0604030504040204" pitchFamily="34" charset="0"/>
                <a:ea typeface="Tahoma" panose="020B0604030504040204" pitchFamily="34" charset="0"/>
                <a:cs typeface="Tahoma" panose="020B0604030504040204" pitchFamily="34" charset="0"/>
              </a:rPr>
              <a:t>The journal entry is shown next.</a:t>
            </a:r>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IV</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Here is the effect of this transaction on the financial statements model. </a:t>
            </a:r>
          </a:p>
        </p:txBody>
      </p:sp>
    </p:spTree>
    <p:extLst>
      <p:ext uri="{BB962C8B-B14F-4D97-AF65-F5344CB8AC3E}">
        <p14:creationId xmlns:p14="http://schemas.microsoft.com/office/powerpoint/2010/main" val="848633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p:spPr>
        <p:txBody>
          <a:bodyPr/>
          <a:lstStyle/>
          <a:p>
            <a:fld id="{8FFD4D64-E221-454F-A8E2-70D8EEB65879}" type="slidenum">
              <a:rPr lang="en-US" smtClean="0">
                <a:cs typeface="Arial" charset="0"/>
              </a:rPr>
              <a:pPr/>
              <a:t>27</a:t>
            </a:fld>
            <a:endParaRPr lang="en-US" dirty="0">
              <a:cs typeface="Arial" charset="0"/>
            </a:endParaRPr>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xfrm>
            <a:off x="914400" y="4343400"/>
            <a:ext cx="5029200" cy="4114800"/>
          </a:xfrm>
          <a:noFill/>
          <a:ln/>
        </p:spPr>
        <p:txBody>
          <a:bodyPr/>
          <a:lstStyle/>
          <a:p>
            <a:r>
              <a:rPr lang="en-US" sz="1200" b="0" i="0" u="none" strike="noStrike" kern="1200" baseline="0" dirty="0">
                <a:solidFill>
                  <a:schemeClr val="tx1"/>
                </a:solidFill>
                <a:latin typeface="Tahoma" panose="020B0604030504040204" pitchFamily="34" charset="0"/>
                <a:ea typeface="Tahoma" panose="020B0604030504040204" pitchFamily="34" charset="0"/>
                <a:cs typeface="Tahoma" panose="020B0604030504040204" pitchFamily="34" charset="0"/>
              </a:rPr>
              <a:t>While the amount of a cash discount may appear small, the discount period is short.</a:t>
            </a:r>
          </a:p>
          <a:p>
            <a:endParaRPr lang="en-US" sz="1200" b="0" i="0" u="none" strike="noStrike" kern="1200" baseline="0" dirty="0">
              <a:solidFill>
                <a:schemeClr val="tx1"/>
              </a:solidFill>
              <a:latin typeface="Tahoma" panose="020B0604030504040204" pitchFamily="34" charset="0"/>
              <a:ea typeface="Tahoma" panose="020B0604030504040204" pitchFamily="34" charset="0"/>
              <a:cs typeface="Tahoma" panose="020B0604030504040204" pitchFamily="34" charset="0"/>
            </a:endParaRPr>
          </a:p>
          <a:p>
            <a:r>
              <a:rPr lang="en-US" sz="1200" b="0" i="0" u="none" strike="noStrike" kern="1200" baseline="0" dirty="0">
                <a:solidFill>
                  <a:schemeClr val="tx1"/>
                </a:solidFill>
                <a:latin typeface="Tahoma" panose="020B0604030504040204" pitchFamily="34" charset="0"/>
                <a:ea typeface="Tahoma" panose="020B0604030504040204" pitchFamily="34" charset="0"/>
                <a:cs typeface="Tahoma" panose="020B0604030504040204" pitchFamily="34" charset="0"/>
              </a:rPr>
              <a:t>Consider the terms 2/10, net/30. Because you can pay on the tenth day and still receive the discount, you obtain financing for only 20 days (30-day full credit term − 10-day discount term).</a:t>
            </a:r>
          </a:p>
          <a:p>
            <a:endParaRPr lang="en-US" sz="1200" b="0" i="0" u="none" strike="noStrike" kern="1200" baseline="0" dirty="0">
              <a:solidFill>
                <a:schemeClr val="tx1"/>
              </a:solidFill>
              <a:latin typeface="Tahoma" panose="020B0604030504040204" pitchFamily="34" charset="0"/>
              <a:ea typeface="Tahoma" panose="020B0604030504040204" pitchFamily="34" charset="0"/>
              <a:cs typeface="Tahoma" panose="020B0604030504040204" pitchFamily="34" charset="0"/>
            </a:endParaRPr>
          </a:p>
          <a:p>
            <a:r>
              <a:rPr lang="en-US" sz="1200" b="0" i="0" u="none" strike="noStrike" kern="1200" baseline="0" dirty="0">
                <a:solidFill>
                  <a:schemeClr val="tx1"/>
                </a:solidFill>
                <a:latin typeface="Tahoma" panose="020B0604030504040204" pitchFamily="34" charset="0"/>
                <a:ea typeface="Tahoma" panose="020B0604030504040204" pitchFamily="34" charset="0"/>
                <a:cs typeface="Tahoma" panose="020B0604030504040204" pitchFamily="34" charset="0"/>
              </a:rPr>
              <a:t>Refusing the discount allows you the time needed to generate the cash necessary to pay off the liability (account payable). </a:t>
            </a:r>
          </a:p>
          <a:p>
            <a:endParaRPr lang="en-US" sz="1200" b="0" i="0" u="none" strike="noStrike" kern="1200" baseline="0" dirty="0">
              <a:solidFill>
                <a:schemeClr val="tx1"/>
              </a:solidFill>
              <a:latin typeface="Tahoma" panose="020B0604030504040204" pitchFamily="34" charset="0"/>
              <a:ea typeface="Tahoma" panose="020B0604030504040204" pitchFamily="34" charset="0"/>
              <a:cs typeface="Tahoma" panose="020B0604030504040204" pitchFamily="34" charset="0"/>
            </a:endParaRPr>
          </a:p>
          <a:p>
            <a:r>
              <a:rPr lang="en-US" sz="1200" b="0" i="0" u="none" strike="noStrike" kern="1200" baseline="0" dirty="0">
                <a:solidFill>
                  <a:schemeClr val="tx1"/>
                </a:solidFill>
                <a:latin typeface="Tahoma" panose="020B0604030504040204" pitchFamily="34" charset="0"/>
                <a:ea typeface="Tahoma" panose="020B0604030504040204" pitchFamily="34" charset="0"/>
                <a:cs typeface="Tahoma" panose="020B0604030504040204" pitchFamily="34" charset="0"/>
              </a:rPr>
              <a:t>Unfortunately, this is usually a very expensive way to finance the purchase of inventory.</a:t>
            </a:r>
          </a:p>
          <a:p>
            <a:endParaRPr lang="en-US" sz="1200" b="0" i="0" u="none" strike="noStrike" kern="1200" baseline="0" dirty="0">
              <a:solidFill>
                <a:schemeClr val="tx1"/>
              </a:solidFill>
              <a:latin typeface="Tahoma" panose="020B0604030504040204" pitchFamily="34" charset="0"/>
              <a:ea typeface="Tahoma" panose="020B0604030504040204" pitchFamily="34" charset="0"/>
              <a:cs typeface="Tahoma" panose="020B0604030504040204" pitchFamily="34" charset="0"/>
            </a:endParaRPr>
          </a:p>
          <a:p>
            <a:r>
              <a:rPr lang="en-US" sz="1200" b="0" i="0" u="none" strike="noStrike" kern="1200" baseline="0" dirty="0">
                <a:solidFill>
                  <a:schemeClr val="tx1"/>
                </a:solidFill>
                <a:latin typeface="Tahoma" panose="020B0604030504040204" pitchFamily="34" charset="0"/>
                <a:ea typeface="Tahoma" panose="020B0604030504040204" pitchFamily="34" charset="0"/>
                <a:cs typeface="Tahoma" panose="020B0604030504040204" pitchFamily="34" charset="0"/>
              </a:rPr>
              <a:t>This calculation shows a 2 percent discount rate for 20 days is equivalent to a 36.5 percent annual rate of interest.</a:t>
            </a:r>
            <a:endParaRPr lang="en-US" dirty="0">
              <a:latin typeface="Tahoma" panose="020B0604030504040204" pitchFamily="34" charset="0"/>
              <a:ea typeface="Tahoma" panose="020B0604030504040204" pitchFamily="34" charset="0"/>
              <a:cs typeface="Tahoma" panose="020B0604030504040204" pitchFamily="34" charset="0"/>
            </a:endParaRPr>
          </a:p>
          <a:p>
            <a:endParaRPr lang="en-US" dirty="0"/>
          </a:p>
        </p:txBody>
      </p:sp>
    </p:spTree>
    <p:extLst>
      <p:ext uri="{BB962C8B-B14F-4D97-AF65-F5344CB8AC3E}">
        <p14:creationId xmlns:p14="http://schemas.microsoft.com/office/powerpoint/2010/main" val="74975454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B346E799-2FAD-4F89-A5BA-D07F5BB6F1DD}" type="slidenum">
              <a:rPr lang="en-US" smtClean="0">
                <a:cs typeface="Arial" charset="0"/>
              </a:rPr>
              <a:pPr/>
              <a:t>28</a:t>
            </a:fld>
            <a:endParaRPr lang="en-US" dirty="0">
              <a:cs typeface="Arial" charset="0"/>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xfrm>
            <a:off x="914400" y="4343400"/>
            <a:ext cx="5029200" cy="4114800"/>
          </a:xfrm>
          <a:noFill/>
          <a:ln/>
        </p:spPr>
        <p:txBody>
          <a:bodyPr/>
          <a:lstStyle/>
          <a:p>
            <a:pPr algn="l"/>
            <a:r>
              <a:rPr lang="en-US" dirty="0">
                <a:latin typeface="Tahoma" panose="020B0604030504040204" pitchFamily="34" charset="0"/>
                <a:ea typeface="Tahoma" panose="020B0604030504040204" pitchFamily="34" charset="0"/>
                <a:cs typeface="Tahoma" panose="020B0604030504040204" pitchFamily="34" charset="0"/>
              </a:rPr>
              <a:t>Learning Objective 4-4: </a:t>
            </a:r>
            <a:r>
              <a:rPr lang="en-US" sz="1200" dirty="0">
                <a:solidFill>
                  <a:schemeClr val="tx2"/>
                </a:solidFill>
                <a:latin typeface="Tahoma" panose="020B0604030504040204" pitchFamily="34" charset="0"/>
                <a:ea typeface="Tahoma" panose="020B0604030504040204" pitchFamily="34" charset="0"/>
                <a:cs typeface="Tahoma" panose="020B0604030504040204" pitchFamily="34" charset="0"/>
              </a:rPr>
              <a:t>Show how transportation costs affect financial statements.</a:t>
            </a:r>
          </a:p>
          <a:p>
            <a:pPr eaLnBrk="1" hangingPunct="1"/>
            <a:endParaRPr lang="en-US" dirty="0"/>
          </a:p>
        </p:txBody>
      </p:sp>
    </p:spTree>
    <p:extLst>
      <p:ext uri="{BB962C8B-B14F-4D97-AF65-F5344CB8AC3E}">
        <p14:creationId xmlns:p14="http://schemas.microsoft.com/office/powerpoint/2010/main" val="6747415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a:latin typeface="Tahoma" pitchFamily="34" charset="0"/>
              </a:rPr>
              <a:t>Merchandising businesses generate revenue by selling goods. The goods purchased for resale are called merchandise inventory. Merchandising businesses include retail companies (companies that sell goods to the final consumer) and wholesale companies (companies that sell to other businesses).</a:t>
            </a:r>
          </a:p>
          <a:p>
            <a:endParaRPr lang="en-US" dirty="0"/>
          </a:p>
        </p:txBody>
      </p:sp>
      <p:sp>
        <p:nvSpPr>
          <p:cNvPr id="4" name="Slide Number Placeholder 3"/>
          <p:cNvSpPr>
            <a:spLocks noGrp="1"/>
          </p:cNvSpPr>
          <p:nvPr>
            <p:ph type="sldNum" sz="quarter" idx="10"/>
          </p:nvPr>
        </p:nvSpPr>
        <p:spPr/>
        <p:txBody>
          <a:bodyPr/>
          <a:lstStyle/>
          <a:p>
            <a:pPr>
              <a:defRPr/>
            </a:pPr>
            <a:fld id="{77CA0635-1772-4472-ADFE-4545D41254CF}" type="slidenum">
              <a:rPr lang="en-US" smtClean="0"/>
              <a:pPr>
                <a:defRPr/>
              </a:pPr>
              <a:t>2</a:t>
            </a:fld>
            <a:endParaRPr lang="en-US" dirty="0"/>
          </a:p>
        </p:txBody>
      </p:sp>
    </p:spTree>
    <p:extLst>
      <p:ext uri="{BB962C8B-B14F-4D97-AF65-F5344CB8AC3E}">
        <p14:creationId xmlns:p14="http://schemas.microsoft.com/office/powerpoint/2010/main" val="17313542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7"/>
          <p:cNvSpPr>
            <a:spLocks noGrp="1" noChangeArrowheads="1"/>
          </p:cNvSpPr>
          <p:nvPr>
            <p:ph type="sldNum" sz="quarter" idx="5"/>
          </p:nvPr>
        </p:nvSpPr>
        <p:spPr>
          <a:noFill/>
        </p:spPr>
        <p:txBody>
          <a:bodyPr/>
          <a:lstStyle/>
          <a:p>
            <a:fld id="{2E03C582-4BBA-4F33-8804-747D818DCFE8}" type="slidenum">
              <a:rPr lang="en-US" smtClean="0">
                <a:cs typeface="Arial" charset="0"/>
              </a:rPr>
              <a:pPr/>
              <a:t>29</a:t>
            </a:fld>
            <a:endParaRPr lang="en-US" dirty="0">
              <a:cs typeface="Arial" charset="0"/>
            </a:endParaRPr>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xfrm>
            <a:off x="914400" y="4343400"/>
            <a:ext cx="5029200" cy="4114800"/>
          </a:xfrm>
          <a:noFill/>
          <a:ln/>
        </p:spPr>
        <p:txBody>
          <a:bodyPr/>
          <a:lstStyle/>
          <a:p>
            <a:pPr eaLnBrk="1" hangingPunct="1">
              <a:spcBef>
                <a:spcPct val="50000"/>
              </a:spcBef>
            </a:pPr>
            <a:r>
              <a:rPr lang="en-US" dirty="0">
                <a:latin typeface="Tahoma" pitchFamily="34" charset="0"/>
              </a:rPr>
              <a:t>Event 6: The shipping terms for the inventory purchased in Event 2 were F O B shipping point. June’s Plant Shop paid the freight company $300 for delivering the merchandise. </a:t>
            </a:r>
          </a:p>
          <a:p>
            <a:pPr eaLnBrk="1" hangingPunct="1">
              <a:spcBef>
                <a:spcPct val="50000"/>
              </a:spcBef>
            </a:pPr>
            <a:endParaRPr lang="en-US" dirty="0">
              <a:latin typeface="Tahoma" pitchFamily="34" charset="0"/>
            </a:endParaRPr>
          </a:p>
          <a:p>
            <a:pPr eaLnBrk="1" hangingPunct="1">
              <a:spcBef>
                <a:spcPct val="0"/>
              </a:spcBef>
            </a:pPr>
            <a:r>
              <a:rPr lang="en-US" dirty="0">
                <a:latin typeface="Tahoma" pitchFamily="34" charset="0"/>
              </a:rPr>
              <a:t>Before analyzing this transaction, let’s learn a little about transportation costs.</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24154969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p:cNvSpPr>
            <a:spLocks noGrp="1" noChangeArrowheads="1"/>
          </p:cNvSpPr>
          <p:nvPr>
            <p:ph type="sldNum" sz="quarter" idx="5"/>
          </p:nvPr>
        </p:nvSpPr>
        <p:spPr>
          <a:noFill/>
        </p:spPr>
        <p:txBody>
          <a:bodyPr/>
          <a:lstStyle/>
          <a:p>
            <a:fld id="{F62A6FC9-4F27-49CF-BC6B-16E9D24EC4B3}" type="slidenum">
              <a:rPr lang="en-US" smtClean="0">
                <a:cs typeface="Arial" charset="0"/>
              </a:rPr>
              <a:pPr/>
              <a:t>30</a:t>
            </a:fld>
            <a:endParaRPr lang="en-US" dirty="0">
              <a:cs typeface="Arial" charset="0"/>
            </a:endParaRPr>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xfrm>
            <a:off x="914400" y="4343400"/>
            <a:ext cx="5029200" cy="4114800"/>
          </a:xfrm>
          <a:noFill/>
          <a:ln/>
        </p:spPr>
        <p:txBody>
          <a:bodyPr/>
          <a:lstStyle/>
          <a:p>
            <a:pPr eaLnBrk="1" hangingPunct="1"/>
            <a:r>
              <a:rPr lang="en-US" dirty="0">
                <a:latin typeface="Tahoma" panose="020B0604030504040204" pitchFamily="34" charset="0"/>
                <a:ea typeface="Tahoma" panose="020B0604030504040204" pitchFamily="34" charset="0"/>
                <a:cs typeface="Tahoma" panose="020B0604030504040204" pitchFamily="34" charset="0"/>
              </a:rPr>
              <a:t>Transportation costs are sometimes included in the cost of merchandise inventory. For example, when buyers pay transportation costs to get merchandise inventory to them, the transportation costs are included in the merchandise inventory cost.</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F O B terms designate when title passes and who pays the transportation cost. F O B stands for Free On Board. So, if the shipping terms are Free On Board shipping point, that means that ownership transfers from the seller to the buyer when the seller provides the goods to the carrier. It also means that the buyer will pay the transportation cost.</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On the other hand, if the shipping terms are Free On Board destination, that means that ownership transfers from the seller to the buyer when the buyer receives the goods. It also means that seller will pay the transportation cost.</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So, if goods are shipped F O B shipping point, then the buyer owns the goods in transit and will pay the transportation costs. This transportation cost will be added to the Merchandise Inventory account.</a:t>
            </a:r>
          </a:p>
          <a:p>
            <a:pPr eaLnBrk="1" hangingPunct="1"/>
            <a:endParaRPr lang="en-US" dirty="0"/>
          </a:p>
          <a:p>
            <a:pPr eaLnBrk="1" hangingPunct="1"/>
            <a:endParaRPr lang="en-US" dirty="0"/>
          </a:p>
        </p:txBody>
      </p:sp>
    </p:spTree>
    <p:extLst>
      <p:ext uri="{BB962C8B-B14F-4D97-AF65-F5344CB8AC3E}">
        <p14:creationId xmlns:p14="http://schemas.microsoft.com/office/powerpoint/2010/main" val="35541653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p>
            <a:fld id="{0774281B-3848-4717-8F2F-3C9100145241}" type="slidenum">
              <a:rPr lang="en-US" smtClean="0">
                <a:cs typeface="Arial" charset="0"/>
              </a:rPr>
              <a:pPr/>
              <a:t>31</a:t>
            </a:fld>
            <a:endParaRPr lang="en-US" dirty="0">
              <a:cs typeface="Arial" charset="0"/>
            </a:endParaRPr>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xfrm>
            <a:off x="914400" y="4343400"/>
            <a:ext cx="5029200" cy="4114800"/>
          </a:xfrm>
          <a:noFill/>
          <a:ln/>
        </p:spPr>
        <p:txBody>
          <a:bodyPr/>
          <a:lstStyle/>
          <a:p>
            <a:pPr eaLnBrk="1" hangingPunct="1"/>
            <a:r>
              <a:rPr lang="en-US" dirty="0">
                <a:latin typeface="Tahoma" panose="020B0604030504040204" pitchFamily="34" charset="0"/>
                <a:ea typeface="Tahoma" panose="020B0604030504040204" pitchFamily="34" charset="0"/>
                <a:cs typeface="Tahoma" panose="020B0604030504040204" pitchFamily="34" charset="0"/>
              </a:rPr>
              <a:t>Part I</a:t>
            </a:r>
          </a:p>
          <a:p>
            <a:pPr eaLnBrk="1" hangingPunct="1">
              <a:spcBef>
                <a:spcPct val="50000"/>
              </a:spcBef>
            </a:pPr>
            <a:r>
              <a:rPr lang="en-US" dirty="0">
                <a:latin typeface="Tahoma" panose="020B0604030504040204" pitchFamily="34" charset="0"/>
                <a:ea typeface="Tahoma" panose="020B0604030504040204" pitchFamily="34" charset="0"/>
                <a:cs typeface="Tahoma" panose="020B0604030504040204" pitchFamily="34" charset="0"/>
              </a:rPr>
              <a:t>Refresh your memory on the content of Event 6. Recall that shipping costs incurred for inventory are product costs and are recorded as part of the inventory asset account. </a:t>
            </a:r>
          </a:p>
          <a:p>
            <a:pPr eaLnBrk="1" hangingPunct="1">
              <a:spcBef>
                <a:spcPct val="50000"/>
              </a:spcBef>
            </a:pPr>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This transaction decreases the Cash asset account and increases the Merchandise Inventory asset account. It is classified as an asset exchange transaction. </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III</a:t>
            </a:r>
          </a:p>
          <a:p>
            <a:r>
              <a:rPr lang="en-US" sz="1200" b="0" i="0" u="none" strike="noStrike" kern="1200" baseline="0" dirty="0">
                <a:solidFill>
                  <a:schemeClr val="tx1"/>
                </a:solidFill>
                <a:latin typeface="Tahoma" panose="020B0604030504040204" pitchFamily="34" charset="0"/>
                <a:ea typeface="Tahoma" panose="020B0604030504040204" pitchFamily="34" charset="0"/>
                <a:cs typeface="Tahoma" panose="020B0604030504040204" pitchFamily="34" charset="0"/>
              </a:rPr>
              <a:t>The journal entry is shown next.</a:t>
            </a:r>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IV</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Here is the effect of this transaction on the financial statements model. </a:t>
            </a:r>
          </a:p>
        </p:txBody>
      </p:sp>
    </p:spTree>
    <p:extLst>
      <p:ext uri="{BB962C8B-B14F-4D97-AF65-F5344CB8AC3E}">
        <p14:creationId xmlns:p14="http://schemas.microsoft.com/office/powerpoint/2010/main" val="34428924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p>
            <a:fld id="{0774281B-3848-4717-8F2F-3C9100145241}" type="slidenum">
              <a:rPr lang="en-US" smtClean="0">
                <a:cs typeface="Arial" charset="0"/>
              </a:rPr>
              <a:pPr/>
              <a:t>32</a:t>
            </a:fld>
            <a:endParaRPr lang="en-US" dirty="0">
              <a:cs typeface="Arial" charset="0"/>
            </a:endParaRPr>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xfrm>
            <a:off x="914400" y="4343400"/>
            <a:ext cx="5029200" cy="4114800"/>
          </a:xfrm>
          <a:noFill/>
          <a:ln/>
        </p:spPr>
        <p:txBody>
          <a:bodyPr/>
          <a:lstStyle/>
          <a:p>
            <a:pPr eaLnBrk="1" hangingPunct="1"/>
            <a:r>
              <a:rPr lang="en-US" dirty="0">
                <a:latin typeface="Tahoma" panose="020B0604030504040204" pitchFamily="34" charset="0"/>
                <a:ea typeface="Tahoma" panose="020B0604030504040204" pitchFamily="34" charset="0"/>
                <a:cs typeface="Tahoma" panose="020B0604030504040204" pitchFamily="34" charset="0"/>
              </a:rPr>
              <a:t>Part I</a:t>
            </a:r>
          </a:p>
          <a:p>
            <a:pPr eaLnBrk="1" hangingPunct="1">
              <a:spcBef>
                <a:spcPct val="50000"/>
              </a:spcBef>
            </a:pPr>
            <a:r>
              <a:rPr lang="en-US" dirty="0">
                <a:latin typeface="Tahoma" panose="020B0604030504040204" pitchFamily="34" charset="0"/>
                <a:ea typeface="Tahoma" panose="020B0604030504040204" pitchFamily="34" charset="0"/>
                <a:cs typeface="Tahoma" panose="020B0604030504040204" pitchFamily="34" charset="0"/>
              </a:rPr>
              <a:t>Event 7a: June’s Plant Shop recognized $24,750 of revenue on the cash sale of merchandise that cost $11,500. First, let’s record the retail portion of the sale.</a:t>
            </a:r>
          </a:p>
          <a:p>
            <a:pPr eaLnBrk="1" hangingPunct="1">
              <a:spcBef>
                <a:spcPct val="50000"/>
              </a:spcBef>
            </a:pPr>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This transaction increases the Cash asset account and increases the Sales Revenue equity account. It is classified as an asset source transaction. </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III</a:t>
            </a:r>
          </a:p>
          <a:p>
            <a:r>
              <a:rPr lang="en-US" sz="1200" b="0" i="0" u="none" strike="noStrike" kern="1200" baseline="0" dirty="0">
                <a:solidFill>
                  <a:schemeClr val="tx1"/>
                </a:solidFill>
                <a:latin typeface="Tahoma" panose="020B0604030504040204" pitchFamily="34" charset="0"/>
                <a:ea typeface="Tahoma" panose="020B0604030504040204" pitchFamily="34" charset="0"/>
                <a:cs typeface="Tahoma" panose="020B0604030504040204" pitchFamily="34" charset="0"/>
              </a:rPr>
              <a:t>The journal entry is shown next.</a:t>
            </a:r>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IV</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Here is the effect of the revenue recognition on the financial statements model.</a:t>
            </a:r>
          </a:p>
        </p:txBody>
      </p:sp>
    </p:spTree>
    <p:extLst>
      <p:ext uri="{BB962C8B-B14F-4D97-AF65-F5344CB8AC3E}">
        <p14:creationId xmlns:p14="http://schemas.microsoft.com/office/powerpoint/2010/main" val="261958090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p>
            <a:fld id="{0774281B-3848-4717-8F2F-3C9100145241}" type="slidenum">
              <a:rPr lang="en-US" smtClean="0">
                <a:cs typeface="Arial" charset="0"/>
              </a:rPr>
              <a:pPr/>
              <a:t>33</a:t>
            </a:fld>
            <a:endParaRPr lang="en-US" dirty="0">
              <a:cs typeface="Arial" charset="0"/>
            </a:endParaRPr>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xfrm>
            <a:off x="914400" y="4343400"/>
            <a:ext cx="5029200" cy="4114800"/>
          </a:xfrm>
          <a:noFill/>
          <a:ln/>
        </p:spPr>
        <p:txBody>
          <a:bodyPr/>
          <a:lstStyle/>
          <a:p>
            <a:pPr eaLnBrk="1" hangingPunct="1"/>
            <a:r>
              <a:rPr lang="en-US" dirty="0">
                <a:latin typeface="Tahoma" panose="020B0604030504040204" pitchFamily="34" charset="0"/>
                <a:ea typeface="Tahoma" panose="020B0604030504040204" pitchFamily="34" charset="0"/>
                <a:cs typeface="Tahoma" panose="020B0604030504040204" pitchFamily="34" charset="0"/>
              </a:rPr>
              <a:t>Part 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Event 7b: June’s Plant Shop recognized $11,500 of cost of goods sold.</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This transaction decreases the Merchandise Inventory asset account and decreases equity by increasing the Cost of Goods Sold expense account. Remember that cost of goods sold is an expense, even though it does not have the word expense in its name. This event is an asset use transaction.</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III</a:t>
            </a:r>
          </a:p>
          <a:p>
            <a:r>
              <a:rPr lang="en-US" sz="1200" b="0" i="0" u="none" strike="noStrike" kern="1200" baseline="0" dirty="0">
                <a:solidFill>
                  <a:schemeClr val="tx1"/>
                </a:solidFill>
                <a:latin typeface="Tahoma" panose="020B0604030504040204" pitchFamily="34" charset="0"/>
                <a:ea typeface="Tahoma" panose="020B0604030504040204" pitchFamily="34" charset="0"/>
                <a:cs typeface="Tahoma" panose="020B0604030504040204" pitchFamily="34" charset="0"/>
              </a:rPr>
              <a:t>The journal entry is shown next.</a:t>
            </a:r>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IV</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Here is the effect of the expense recognition on the financial statements model. </a:t>
            </a:r>
          </a:p>
        </p:txBody>
      </p:sp>
    </p:spTree>
    <p:extLst>
      <p:ext uri="{BB962C8B-B14F-4D97-AF65-F5344CB8AC3E}">
        <p14:creationId xmlns:p14="http://schemas.microsoft.com/office/powerpoint/2010/main" val="364697927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p>
            <a:fld id="{0774281B-3848-4717-8F2F-3C9100145241}" type="slidenum">
              <a:rPr lang="en-US" smtClean="0">
                <a:cs typeface="Arial" charset="0"/>
              </a:rPr>
              <a:pPr/>
              <a:t>34</a:t>
            </a:fld>
            <a:endParaRPr lang="en-US" dirty="0">
              <a:cs typeface="Arial" charset="0"/>
            </a:endParaRPr>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xfrm>
            <a:off x="914400" y="4343400"/>
            <a:ext cx="5029200" cy="4114800"/>
          </a:xfrm>
          <a:noFill/>
          <a:ln/>
        </p:spPr>
        <p:txBody>
          <a:bodyPr/>
          <a:lstStyle/>
          <a:p>
            <a:pPr eaLnBrk="1" hangingPunct="1"/>
            <a:r>
              <a:rPr lang="en-US" dirty="0">
                <a:latin typeface="Tahoma" panose="020B0604030504040204" pitchFamily="34" charset="0"/>
                <a:ea typeface="Tahoma" panose="020B0604030504040204" pitchFamily="34" charset="0"/>
                <a:cs typeface="Tahoma" panose="020B0604030504040204" pitchFamily="34" charset="0"/>
              </a:rPr>
              <a:t>Part I</a:t>
            </a:r>
          </a:p>
          <a:p>
            <a:pPr eaLnBrk="1" hangingPunct="1">
              <a:spcBef>
                <a:spcPct val="50000"/>
              </a:spcBef>
            </a:pPr>
            <a:r>
              <a:rPr lang="en-US" dirty="0">
                <a:latin typeface="Tahoma" panose="020B0604030504040204" pitchFamily="34" charset="0"/>
                <a:ea typeface="Tahoma" panose="020B0604030504040204" pitchFamily="34" charset="0"/>
                <a:cs typeface="Tahoma" panose="020B0604030504040204" pitchFamily="34" charset="0"/>
              </a:rPr>
              <a:t>Event 8: June’s Plant Shop incurred $450 of freight costs on inventory delivered to customers. Since June is the seller, this freight cost would be classified as transportation out. </a:t>
            </a:r>
          </a:p>
          <a:p>
            <a:pPr eaLnBrk="1" hangingPunct="1">
              <a:spcBef>
                <a:spcPct val="50000"/>
              </a:spcBef>
            </a:pPr>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This transaction decreases the Cash asset account and decreases equity by increasing the Transportation-Out expense account. Notice that transportation-in is a product cost, and is therefore recorded as an increase to the Inventory account. In a perpetual inventory system, there is no account called Transportation-In. Transportation-Out, however, is an account. Like cost of goods sold, it is an expense account that does not have the word expense in its title. It is classified as an asset use transaction. </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III</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b="0" i="0" u="none" strike="noStrike" kern="1200" baseline="0" dirty="0">
                <a:solidFill>
                  <a:schemeClr val="tx1"/>
                </a:solidFill>
                <a:latin typeface="Tahoma" panose="020B0604030504040204" pitchFamily="34" charset="0"/>
                <a:ea typeface="Tahoma" panose="020B0604030504040204" pitchFamily="34" charset="0"/>
                <a:cs typeface="Tahoma" panose="020B0604030504040204" pitchFamily="34" charset="0"/>
              </a:rPr>
              <a:t>Also shown is the journal entry and </a:t>
            </a:r>
            <a:r>
              <a:rPr lang="en-US" dirty="0">
                <a:latin typeface="Tahoma" panose="020B0604030504040204" pitchFamily="34" charset="0"/>
                <a:ea typeface="Tahoma" panose="020B0604030504040204" pitchFamily="34" charset="0"/>
                <a:cs typeface="Tahoma" panose="020B0604030504040204" pitchFamily="34" charset="0"/>
              </a:rPr>
              <a:t>the effect of this transaction on the financial statements model. </a:t>
            </a:r>
          </a:p>
          <a:p>
            <a:pPr eaLnBrk="1" hangingPunct="1"/>
            <a:endParaRPr lang="en-US" dirty="0"/>
          </a:p>
        </p:txBody>
      </p:sp>
    </p:spTree>
    <p:extLst>
      <p:ext uri="{BB962C8B-B14F-4D97-AF65-F5344CB8AC3E}">
        <p14:creationId xmlns:p14="http://schemas.microsoft.com/office/powerpoint/2010/main" val="170387846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p>
            <a:fld id="{0774281B-3848-4717-8F2F-3C9100145241}" type="slidenum">
              <a:rPr lang="en-US" smtClean="0">
                <a:cs typeface="Arial" charset="0"/>
              </a:rPr>
              <a:pPr/>
              <a:t>35</a:t>
            </a:fld>
            <a:endParaRPr lang="en-US" dirty="0">
              <a:cs typeface="Arial" charset="0"/>
            </a:endParaRPr>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xfrm>
            <a:off x="914400" y="4343400"/>
            <a:ext cx="5029200" cy="4114800"/>
          </a:xfrm>
          <a:noFill/>
          <a:ln/>
        </p:spPr>
        <p:txBody>
          <a:bodyPr/>
          <a:lstStyle/>
          <a:p>
            <a:pPr eaLnBrk="1" hangingPunct="1"/>
            <a:r>
              <a:rPr lang="en-US" dirty="0">
                <a:latin typeface="Tahoma" panose="020B0604030504040204" pitchFamily="34" charset="0"/>
                <a:ea typeface="Tahoma" panose="020B0604030504040204" pitchFamily="34" charset="0"/>
                <a:cs typeface="Tahoma" panose="020B0604030504040204" pitchFamily="34" charset="0"/>
              </a:rPr>
              <a:t>Part I</a:t>
            </a:r>
          </a:p>
          <a:p>
            <a:pPr eaLnBrk="1" hangingPunct="1">
              <a:spcBef>
                <a:spcPct val="50000"/>
              </a:spcBef>
            </a:pPr>
            <a:r>
              <a:rPr lang="en-US" dirty="0">
                <a:latin typeface="Tahoma" panose="020B0604030504040204" pitchFamily="34" charset="0"/>
                <a:ea typeface="Tahoma" panose="020B0604030504040204" pitchFamily="34" charset="0"/>
                <a:cs typeface="Tahoma" panose="020B0604030504040204" pitchFamily="34" charset="0"/>
              </a:rPr>
              <a:t>Event 9: June’s Plant Shop paid $5,000 cash for selling and administrative expenses.</a:t>
            </a:r>
          </a:p>
          <a:p>
            <a:pPr eaLnBrk="1" hangingPunct="1">
              <a:spcBef>
                <a:spcPct val="50000"/>
              </a:spcBef>
            </a:pPr>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spcBef>
                <a:spcPct val="50000"/>
              </a:spcBef>
            </a:pPr>
            <a:r>
              <a:rPr lang="en-US" dirty="0">
                <a:latin typeface="Tahoma" panose="020B0604030504040204" pitchFamily="34" charset="0"/>
                <a:ea typeface="Tahoma" panose="020B0604030504040204" pitchFamily="34" charset="0"/>
                <a:cs typeface="Tahoma" panose="020B0604030504040204" pitchFamily="34" charset="0"/>
              </a:rPr>
              <a:t>Part II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This transaction decreases the Cash asset account and decreases equity by increasing the Selling and Administrative Expense account. It is classified as an asset use transaction. </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III</a:t>
            </a:r>
          </a:p>
          <a:p>
            <a:r>
              <a:rPr lang="en-US" sz="1200" b="0" i="0" u="none" strike="noStrike" kern="1200" baseline="0" dirty="0">
                <a:solidFill>
                  <a:schemeClr val="tx1"/>
                </a:solidFill>
                <a:latin typeface="Tahoma" panose="020B0604030504040204" pitchFamily="34" charset="0"/>
                <a:ea typeface="Tahoma" panose="020B0604030504040204" pitchFamily="34" charset="0"/>
                <a:cs typeface="Tahoma" panose="020B0604030504040204" pitchFamily="34" charset="0"/>
              </a:rPr>
              <a:t>The journal entry is shown next.</a:t>
            </a:r>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IV</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Here is the effect of this transaction on the financial statements model. </a:t>
            </a:r>
          </a:p>
        </p:txBody>
      </p:sp>
    </p:spTree>
    <p:extLst>
      <p:ext uri="{BB962C8B-B14F-4D97-AF65-F5344CB8AC3E}">
        <p14:creationId xmlns:p14="http://schemas.microsoft.com/office/powerpoint/2010/main" val="343882094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p>
            <a:fld id="{0774281B-3848-4717-8F2F-3C9100145241}" type="slidenum">
              <a:rPr lang="en-US" smtClean="0">
                <a:cs typeface="Arial" charset="0"/>
              </a:rPr>
              <a:pPr/>
              <a:t>36</a:t>
            </a:fld>
            <a:endParaRPr lang="en-US" dirty="0">
              <a:cs typeface="Arial" charset="0"/>
            </a:endParaRPr>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xfrm>
            <a:off x="914400" y="4343400"/>
            <a:ext cx="5029200" cy="4114800"/>
          </a:xfrm>
          <a:noFill/>
          <a:ln/>
        </p:spPr>
        <p:txBody>
          <a:bodyPr/>
          <a:lstStyle/>
          <a:p>
            <a:pPr eaLnBrk="1" hangingPunct="1"/>
            <a:r>
              <a:rPr lang="en-US" dirty="0">
                <a:latin typeface="Tahoma" panose="020B0604030504040204" pitchFamily="34" charset="0"/>
                <a:ea typeface="Tahoma" panose="020B0604030504040204" pitchFamily="34" charset="0"/>
                <a:cs typeface="Tahoma" panose="020B0604030504040204" pitchFamily="34" charset="0"/>
              </a:rPr>
              <a:t>Part I</a:t>
            </a:r>
          </a:p>
          <a:p>
            <a:pPr eaLnBrk="1" hangingPunct="1">
              <a:spcBef>
                <a:spcPct val="50000"/>
              </a:spcBef>
            </a:pPr>
            <a:r>
              <a:rPr lang="en-US" dirty="0">
                <a:latin typeface="Tahoma" panose="020B0604030504040204" pitchFamily="34" charset="0"/>
                <a:ea typeface="Tahoma" panose="020B0604030504040204" pitchFamily="34" charset="0"/>
                <a:cs typeface="Tahoma" panose="020B0604030504040204" pitchFamily="34" charset="0"/>
              </a:rPr>
              <a:t>Event 10: June’s Plant Shop paid $360 cash for interest expense on the note payable described in Event 1.</a:t>
            </a:r>
          </a:p>
          <a:p>
            <a:pPr eaLnBrk="1" hangingPunct="1">
              <a:spcBef>
                <a:spcPct val="50000"/>
              </a:spcBef>
            </a:pPr>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spcBef>
                <a:spcPct val="50000"/>
              </a:spcBef>
            </a:pPr>
            <a:r>
              <a:rPr lang="en-US" dirty="0">
                <a:latin typeface="Tahoma" panose="020B0604030504040204" pitchFamily="34" charset="0"/>
                <a:ea typeface="Tahoma" panose="020B0604030504040204" pitchFamily="34" charset="0"/>
                <a:cs typeface="Tahoma" panose="020B0604030504040204" pitchFamily="34" charset="0"/>
              </a:rPr>
              <a:t>Part II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This transaction decreases the Cash asset account and decreases equity by increasing the Interest Expense account. It is classified as an asset use transaction.  Note that payment of interest is an operating activity on the statement of cash flows. </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III</a:t>
            </a:r>
          </a:p>
          <a:p>
            <a:r>
              <a:rPr lang="en-US" sz="1200" b="0" i="0" u="none" strike="noStrike" kern="1200" baseline="0" dirty="0">
                <a:solidFill>
                  <a:schemeClr val="tx1"/>
                </a:solidFill>
                <a:latin typeface="Tahoma" panose="020B0604030504040204" pitchFamily="34" charset="0"/>
                <a:ea typeface="Tahoma" panose="020B0604030504040204" pitchFamily="34" charset="0"/>
                <a:cs typeface="Tahoma" panose="020B0604030504040204" pitchFamily="34" charset="0"/>
              </a:rPr>
              <a:t>The journal entry is shown next.</a:t>
            </a:r>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IV</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Here is the effect of this transaction on the financial statements model. </a:t>
            </a:r>
          </a:p>
        </p:txBody>
      </p:sp>
    </p:spTree>
    <p:extLst>
      <p:ext uri="{BB962C8B-B14F-4D97-AF65-F5344CB8AC3E}">
        <p14:creationId xmlns:p14="http://schemas.microsoft.com/office/powerpoint/2010/main" val="177893561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B346E799-2FAD-4F89-A5BA-D07F5BB6F1DD}" type="slidenum">
              <a:rPr lang="en-US" smtClean="0">
                <a:cs typeface="Arial" charset="0"/>
              </a:rPr>
              <a:pPr/>
              <a:t>37</a:t>
            </a:fld>
            <a:endParaRPr lang="en-US" dirty="0">
              <a:cs typeface="Arial" charset="0"/>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xfrm>
            <a:off x="914400" y="4343400"/>
            <a:ext cx="5029200" cy="4114800"/>
          </a:xfrm>
          <a:noFill/>
          <a:ln/>
        </p:spPr>
        <p:txBody>
          <a:bodyPr/>
          <a:lstStyle/>
          <a:p>
            <a:pPr algn="l"/>
            <a:r>
              <a:rPr lang="en-US" dirty="0">
                <a:latin typeface="Tahoma" panose="020B0604030504040204" pitchFamily="34" charset="0"/>
                <a:ea typeface="Tahoma" panose="020B0604030504040204" pitchFamily="34" charset="0"/>
                <a:cs typeface="Tahoma" panose="020B0604030504040204" pitchFamily="34" charset="0"/>
              </a:rPr>
              <a:t>Learning Objective 4-5: </a:t>
            </a:r>
            <a:r>
              <a:rPr lang="en-US" sz="1200" dirty="0">
                <a:solidFill>
                  <a:schemeClr val="tx2"/>
                </a:solidFill>
                <a:latin typeface="Tahoma" panose="020B0604030504040204" pitchFamily="34" charset="0"/>
                <a:ea typeface="Tahoma" panose="020B0604030504040204" pitchFamily="34" charset="0"/>
                <a:cs typeface="Tahoma" panose="020B0604030504040204" pitchFamily="34" charset="0"/>
              </a:rPr>
              <a:t>Show how inventory shrinkage affects financial statements.</a:t>
            </a:r>
          </a:p>
          <a:p>
            <a:pPr eaLnBrk="1" hangingPunct="1"/>
            <a:endParaRPr lang="en-US" dirty="0"/>
          </a:p>
        </p:txBody>
      </p:sp>
    </p:spTree>
    <p:extLst>
      <p:ext uri="{BB962C8B-B14F-4D97-AF65-F5344CB8AC3E}">
        <p14:creationId xmlns:p14="http://schemas.microsoft.com/office/powerpoint/2010/main" val="40845717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p>
            <a:fld id="{0774281B-3848-4717-8F2F-3C9100145241}" type="slidenum">
              <a:rPr lang="en-US" smtClean="0">
                <a:cs typeface="Arial" charset="0"/>
              </a:rPr>
              <a:pPr/>
              <a:t>38</a:t>
            </a:fld>
            <a:endParaRPr lang="en-US" dirty="0">
              <a:cs typeface="Arial" charset="0"/>
            </a:endParaRPr>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xfrm>
            <a:off x="914400" y="4343400"/>
            <a:ext cx="5029200" cy="4114800"/>
          </a:xfrm>
          <a:noFill/>
          <a:ln/>
        </p:spPr>
        <p:txBody>
          <a:bodyPr/>
          <a:lstStyle/>
          <a:p>
            <a:pPr eaLnBrk="1" hangingPunct="1"/>
            <a:r>
              <a:rPr lang="en-US" dirty="0">
                <a:latin typeface="Tahoma" panose="020B0604030504040204" pitchFamily="34" charset="0"/>
                <a:ea typeface="Tahoma" panose="020B0604030504040204" pitchFamily="34" charset="0"/>
                <a:cs typeface="Tahoma" panose="020B0604030504040204" pitchFamily="34" charset="0"/>
              </a:rPr>
              <a:t>P−</a:t>
            </a:r>
            <a:r>
              <a:rPr lang="en-US" dirty="0" err="1">
                <a:latin typeface="Tahoma" panose="020B0604030504040204" pitchFamily="34" charset="0"/>
                <a:ea typeface="Tahoma" panose="020B0604030504040204" pitchFamily="34" charset="0"/>
                <a:cs typeface="Tahoma" panose="020B0604030504040204" pitchFamily="34" charset="0"/>
              </a:rPr>
              <a:t>rt</a:t>
            </a:r>
            <a:r>
              <a:rPr lang="en-US" dirty="0">
                <a:latin typeface="Tahoma" panose="020B0604030504040204" pitchFamily="34" charset="0"/>
                <a:ea typeface="Tahoma" panose="020B0604030504040204" pitchFamily="34" charset="0"/>
                <a:cs typeface="Tahoma" panose="020B0604030504040204" pitchFamily="34" charset="0"/>
              </a:rPr>
              <a:t> I</a:t>
            </a:r>
          </a:p>
          <a:p>
            <a:pPr eaLnBrk="1" hangingPunct="1">
              <a:spcBef>
                <a:spcPct val="50000"/>
              </a:spcBef>
            </a:pPr>
            <a:r>
              <a:rPr lang="en-US" dirty="0">
                <a:latin typeface="Tahoma" panose="020B0604030504040204" pitchFamily="34" charset="0"/>
                <a:ea typeface="Tahoma" panose="020B0604030504040204" pitchFamily="34" charset="0"/>
                <a:cs typeface="Tahoma" panose="020B0604030504040204" pitchFamily="34" charset="0"/>
              </a:rPr>
              <a:t>Event 11: June’s Plant Shop took a physical count of its inventory and found $4,100 of inventory on hand. Before the event can be recorded, it is necessary to determine the ending balance in the inventory account.</a:t>
            </a:r>
          </a:p>
          <a:p>
            <a:pPr eaLnBrk="1" hangingPunct="1">
              <a:spcBef>
                <a:spcPct val="50000"/>
              </a:spcBef>
            </a:pPr>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spcBef>
                <a:spcPct val="50000"/>
              </a:spcBef>
            </a:pPr>
            <a:r>
              <a:rPr lang="en-US" dirty="0">
                <a:latin typeface="Tahoma" panose="020B0604030504040204" pitchFamily="34" charset="0"/>
                <a:ea typeface="Tahoma" panose="020B0604030504040204" pitchFamily="34" charset="0"/>
                <a:cs typeface="Tahoma" panose="020B0604030504040204" pitchFamily="34" charset="0"/>
              </a:rPr>
              <a:t>Part II</a:t>
            </a:r>
          </a:p>
          <a:p>
            <a:pPr eaLnBrk="1" hangingPunct="1">
              <a:spcBef>
                <a:spcPct val="50000"/>
              </a:spcBef>
            </a:pPr>
            <a:r>
              <a:rPr lang="en-US" dirty="0">
                <a:latin typeface="Tahoma" panose="020B0604030504040204" pitchFamily="34" charset="0"/>
                <a:ea typeface="Tahoma" panose="020B0604030504040204" pitchFamily="34" charset="0"/>
                <a:cs typeface="Tahoma" panose="020B0604030504040204" pitchFamily="34" charset="0"/>
              </a:rPr>
              <a:t>The unadjusted ending balance in the inventory account is $4,600. This indicates that the company must have experienced $500 ($4,600 − $4,100) of inventory shrinkage.</a:t>
            </a:r>
          </a:p>
        </p:txBody>
      </p:sp>
    </p:spTree>
    <p:extLst>
      <p:ext uri="{BB962C8B-B14F-4D97-AF65-F5344CB8AC3E}">
        <p14:creationId xmlns:p14="http://schemas.microsoft.com/office/powerpoint/2010/main" val="23150907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latin typeface="Tahoma" panose="020B0604030504040204" pitchFamily="34" charset="0"/>
                <a:ea typeface="Tahoma" panose="020B0604030504040204" pitchFamily="34" charset="0"/>
                <a:cs typeface="Tahoma" panose="020B0604030504040204" pitchFamily="34" charset="0"/>
              </a:rPr>
              <a:t>Part 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Inventory costs are shown on the balance sheet in an asset account named Merchandise Inventory. Inventory costs are frequently called product costs. Examples of inventory costs include the price of the goods purchased, shipping and handling costs, transit insurance, and storage costs. </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Costs that are not included in inventory are usually called selling and administrative costs or period costs. Examples of period costs include advertising, administrative salaries, sales commissions, insurance, and interest.</a:t>
            </a:r>
          </a:p>
          <a:p>
            <a:endParaRPr lang="en-US" dirty="0"/>
          </a:p>
        </p:txBody>
      </p:sp>
      <p:sp>
        <p:nvSpPr>
          <p:cNvPr id="4" name="Slide Number Placeholder 3"/>
          <p:cNvSpPr>
            <a:spLocks noGrp="1"/>
          </p:cNvSpPr>
          <p:nvPr>
            <p:ph type="sldNum" sz="quarter" idx="10"/>
          </p:nvPr>
        </p:nvSpPr>
        <p:spPr/>
        <p:txBody>
          <a:bodyPr/>
          <a:lstStyle/>
          <a:p>
            <a:pPr>
              <a:defRPr/>
            </a:pPr>
            <a:fld id="{77CA0635-1772-4472-ADFE-4545D41254CF}" type="slidenum">
              <a:rPr lang="en-US" smtClean="0"/>
              <a:pPr>
                <a:defRPr/>
              </a:pPr>
              <a:t>3</a:t>
            </a:fld>
            <a:endParaRPr lang="en-US" dirty="0"/>
          </a:p>
        </p:txBody>
      </p:sp>
    </p:spTree>
    <p:extLst>
      <p:ext uri="{BB962C8B-B14F-4D97-AF65-F5344CB8AC3E}">
        <p14:creationId xmlns:p14="http://schemas.microsoft.com/office/powerpoint/2010/main" val="196153323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7"/>
          <p:cNvSpPr>
            <a:spLocks noGrp="1" noChangeArrowheads="1"/>
          </p:cNvSpPr>
          <p:nvPr>
            <p:ph type="sldNum" sz="quarter" idx="5"/>
          </p:nvPr>
        </p:nvSpPr>
        <p:spPr>
          <a:noFill/>
        </p:spPr>
        <p:txBody>
          <a:bodyPr/>
          <a:lstStyle/>
          <a:p>
            <a:fld id="{2E03C582-4BBA-4F33-8804-747D818DCFE8}" type="slidenum">
              <a:rPr lang="en-US" smtClean="0">
                <a:cs typeface="Arial" charset="0"/>
              </a:rPr>
              <a:pPr/>
              <a:t>39</a:t>
            </a:fld>
            <a:endParaRPr lang="en-US" dirty="0">
              <a:cs typeface="Arial" charset="0"/>
            </a:endParaRPr>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xfrm>
            <a:off x="914400" y="4343400"/>
            <a:ext cx="5029200" cy="4114800"/>
          </a:xfrm>
          <a:noFill/>
          <a:ln/>
        </p:spPr>
        <p:txBody>
          <a:bodyPr/>
          <a:lstStyle/>
          <a:p>
            <a:pPr eaLnBrk="1" hangingPunct="1">
              <a:spcBef>
                <a:spcPct val="0"/>
              </a:spcBef>
            </a:pPr>
            <a:r>
              <a:rPr lang="en-US" dirty="0">
                <a:latin typeface="Tahoma" pitchFamily="34" charset="0"/>
              </a:rPr>
              <a:t>Most merchandise companies experience some level of inventory shrinkage, a term that reflects decreases in inventory for reasons other than sales to customers.</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88188400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p>
            <a:fld id="{0774281B-3848-4717-8F2F-3C9100145241}" type="slidenum">
              <a:rPr lang="en-US" smtClean="0">
                <a:cs typeface="Arial" charset="0"/>
              </a:rPr>
              <a:pPr/>
              <a:t>40</a:t>
            </a:fld>
            <a:endParaRPr lang="en-US" dirty="0">
              <a:cs typeface="Arial" charset="0"/>
            </a:endParaRPr>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xfrm>
            <a:off x="914400" y="4343400"/>
            <a:ext cx="5029200" cy="4114800"/>
          </a:xfrm>
          <a:noFill/>
          <a:ln/>
        </p:spPr>
        <p:txBody>
          <a:bodyPr/>
          <a:lstStyle/>
          <a:p>
            <a:pPr eaLnBrk="1" hangingPunct="1"/>
            <a:r>
              <a:rPr lang="en-US" dirty="0">
                <a:latin typeface="Tahoma" panose="020B0604030504040204" pitchFamily="34" charset="0"/>
                <a:ea typeface="Tahoma" panose="020B0604030504040204" pitchFamily="34" charset="0"/>
                <a:cs typeface="Tahoma" panose="020B0604030504040204" pitchFamily="34" charset="0"/>
              </a:rPr>
              <a:t>Part I</a:t>
            </a:r>
          </a:p>
          <a:p>
            <a:pPr eaLnBrk="1" hangingPunct="1">
              <a:spcBef>
                <a:spcPct val="50000"/>
              </a:spcBef>
            </a:pPr>
            <a:r>
              <a:rPr lang="en-US" dirty="0">
                <a:latin typeface="Tahoma" panose="020B0604030504040204" pitchFamily="34" charset="0"/>
                <a:ea typeface="Tahoma" panose="020B0604030504040204" pitchFamily="34" charset="0"/>
                <a:cs typeface="Tahoma" panose="020B0604030504040204" pitchFamily="34" charset="0"/>
              </a:rPr>
              <a:t>The general journal entry is a debit to inventory loss, a subaccount of cost of goods sold, and a credit to inventory.</a:t>
            </a:r>
          </a:p>
          <a:p>
            <a:pPr eaLnBrk="1" hangingPunct="1">
              <a:spcBef>
                <a:spcPct val="50000"/>
              </a:spcBef>
            </a:pPr>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Here is the effect of this transaction on the financial statements model. </a:t>
            </a:r>
          </a:p>
        </p:txBody>
      </p:sp>
    </p:spTree>
    <p:extLst>
      <p:ext uri="{BB962C8B-B14F-4D97-AF65-F5344CB8AC3E}">
        <p14:creationId xmlns:p14="http://schemas.microsoft.com/office/powerpoint/2010/main" val="414560783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B346E799-2FAD-4F89-A5BA-D07F5BB6F1DD}" type="slidenum">
              <a:rPr lang="en-US" smtClean="0">
                <a:cs typeface="Arial" charset="0"/>
              </a:rPr>
              <a:pPr/>
              <a:t>41</a:t>
            </a:fld>
            <a:endParaRPr lang="en-US" dirty="0">
              <a:cs typeface="Arial" charset="0"/>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xfrm>
            <a:off x="914400" y="4343400"/>
            <a:ext cx="5029200" cy="4114800"/>
          </a:xfrm>
          <a:noFill/>
          <a:ln/>
        </p:spPr>
        <p:txBody>
          <a:bodyPr/>
          <a:lstStyle/>
          <a:p>
            <a:pPr eaLnBrk="1" hangingPunct="1"/>
            <a:r>
              <a:rPr lang="en-US" dirty="0">
                <a:latin typeface="Tahoma" panose="020B0604030504040204" pitchFamily="34" charset="0"/>
                <a:ea typeface="Tahoma" panose="020B0604030504040204" pitchFamily="34" charset="0"/>
                <a:cs typeface="Tahoma" panose="020B0604030504040204" pitchFamily="34" charset="0"/>
              </a:rPr>
              <a:t>Learning Objective 4-6: Prepare a m</a:t>
            </a:r>
            <a:r>
              <a:rPr lang="en-US" dirty="0">
                <a:solidFill>
                  <a:schemeClr val="tx2"/>
                </a:solidFill>
                <a:latin typeface="Tahoma" panose="020B0604030504040204" pitchFamily="34" charset="0"/>
                <a:ea typeface="Tahoma" panose="020B0604030504040204" pitchFamily="34" charset="0"/>
                <a:cs typeface="Tahoma" panose="020B0604030504040204" pitchFamily="34" charset="0"/>
              </a:rPr>
              <a:t>ultistep income statement.</a:t>
            </a:r>
          </a:p>
          <a:p>
            <a:pPr eaLnBrk="1" hangingPunct="1"/>
            <a:endParaRPr lang="en-US" dirty="0"/>
          </a:p>
        </p:txBody>
      </p:sp>
    </p:spTree>
    <p:extLst>
      <p:ext uri="{BB962C8B-B14F-4D97-AF65-F5344CB8AC3E}">
        <p14:creationId xmlns:p14="http://schemas.microsoft.com/office/powerpoint/2010/main" val="299766602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p>
            <a:fld id="{B8C5099C-AF51-4F68-9C43-EBC8570D1343}" type="slidenum">
              <a:rPr lang="en-US" smtClean="0">
                <a:cs typeface="Arial" charset="0"/>
              </a:rPr>
              <a:pPr/>
              <a:t>42</a:t>
            </a:fld>
            <a:endParaRPr lang="en-US" dirty="0">
              <a:cs typeface="Arial" charset="0"/>
            </a:endParaRPr>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xfrm>
            <a:off x="914400" y="4343400"/>
            <a:ext cx="5029200" cy="4114800"/>
          </a:xfrm>
          <a:noFill/>
          <a:ln/>
        </p:spPr>
        <p:txBody>
          <a:bodyPr/>
          <a:lstStyle/>
          <a:p>
            <a:pPr eaLnBrk="1" hangingPunct="1">
              <a:spcBef>
                <a:spcPct val="50000"/>
              </a:spcBef>
            </a:pPr>
            <a:r>
              <a:rPr lang="en-US" dirty="0">
                <a:latin typeface="Tahoma" pitchFamily="34" charset="0"/>
              </a:rPr>
              <a:t>Event 12: June’s Plant Shop sold the land that had cost $5,500 for $6,200 cash.</a:t>
            </a:r>
          </a:p>
          <a:p>
            <a:pPr eaLnBrk="1" hangingPunct="1">
              <a:spcBef>
                <a:spcPct val="50000"/>
              </a:spcBef>
            </a:pPr>
            <a:endParaRPr lang="en-US" dirty="0">
              <a:latin typeface="Tahoma" pitchFamily="34" charset="0"/>
            </a:endParaRPr>
          </a:p>
          <a:p>
            <a:pPr eaLnBrk="1" hangingPunct="1">
              <a:spcBef>
                <a:spcPct val="0"/>
              </a:spcBef>
            </a:pPr>
            <a:r>
              <a:rPr lang="en-US" dirty="0">
                <a:latin typeface="Tahoma" pitchFamily="34" charset="0"/>
              </a:rPr>
              <a:t>Before analyzing this transaction, let’s learn a little about gains and losses.</a:t>
            </a:r>
          </a:p>
        </p:txBody>
      </p:sp>
    </p:spTree>
    <p:extLst>
      <p:ext uri="{BB962C8B-B14F-4D97-AF65-F5344CB8AC3E}">
        <p14:creationId xmlns:p14="http://schemas.microsoft.com/office/powerpoint/2010/main" val="223279742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p>
            <a:fld id="{B8C5099C-AF51-4F68-9C43-EBC8570D1343}" type="slidenum">
              <a:rPr lang="en-US" smtClean="0">
                <a:cs typeface="Arial" charset="0"/>
              </a:rPr>
              <a:pPr/>
              <a:t>43</a:t>
            </a:fld>
            <a:endParaRPr lang="en-US" dirty="0">
              <a:cs typeface="Arial" charset="0"/>
            </a:endParaRPr>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xfrm>
            <a:off x="914400" y="4343400"/>
            <a:ext cx="5029200" cy="4114800"/>
          </a:xfrm>
          <a:noFill/>
          <a:ln/>
        </p:spPr>
        <p:txBody>
          <a:bodyPr/>
          <a:lstStyle/>
          <a:p>
            <a:pPr eaLnBrk="1" hangingPunct="1"/>
            <a:r>
              <a:rPr lang="en-US" dirty="0">
                <a:latin typeface="Tahoma" panose="020B0604030504040204" pitchFamily="34" charset="0"/>
                <a:ea typeface="Tahoma" panose="020B0604030504040204" pitchFamily="34" charset="0"/>
                <a:cs typeface="Tahoma" panose="020B0604030504040204" pitchFamily="34" charset="0"/>
              </a:rPr>
              <a:t>When June’s Plant Shop sells merchandise inventory for more than its cost, the difference between the sales revenue and the cost of goods sold is called gross margin. However, when the company sells land for more than its cost, the difference between the sales price and the cost is called a gain. Why are there two different terms?</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Buying and selling land is not JPS’ primary business. Therefore, the gain from selling the land is not likely to happen on an ongoing basis. If the land sold for less than its cost, the difference would be called a loss. Gains and losses are shown separately on the income statement to communicate the expectation that they are nonrecurring.</a:t>
            </a:r>
          </a:p>
        </p:txBody>
      </p:sp>
    </p:spTree>
    <p:extLst>
      <p:ext uri="{BB962C8B-B14F-4D97-AF65-F5344CB8AC3E}">
        <p14:creationId xmlns:p14="http://schemas.microsoft.com/office/powerpoint/2010/main" val="195055264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p>
            <a:fld id="{0774281B-3848-4717-8F2F-3C9100145241}" type="slidenum">
              <a:rPr lang="en-US" smtClean="0">
                <a:cs typeface="Arial" charset="0"/>
              </a:rPr>
              <a:pPr/>
              <a:t>44</a:t>
            </a:fld>
            <a:endParaRPr lang="en-US" dirty="0">
              <a:cs typeface="Arial" charset="0"/>
            </a:endParaRPr>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xfrm>
            <a:off x="914400" y="4343400"/>
            <a:ext cx="5029200" cy="4114800"/>
          </a:xfrm>
          <a:noFill/>
          <a:ln/>
        </p:spPr>
        <p:txBody>
          <a:bodyPr/>
          <a:lstStyle/>
          <a:p>
            <a:pPr eaLnBrk="1" hangingPunct="1"/>
            <a:r>
              <a:rPr lang="en-US" dirty="0">
                <a:latin typeface="Tahoma" panose="020B0604030504040204" pitchFamily="34" charset="0"/>
                <a:ea typeface="Tahoma" panose="020B0604030504040204" pitchFamily="34" charset="0"/>
                <a:cs typeface="Tahoma" panose="020B0604030504040204" pitchFamily="34" charset="0"/>
              </a:rPr>
              <a:t>Part I</a:t>
            </a:r>
          </a:p>
          <a:p>
            <a:pPr eaLnBrk="1" hangingPunct="1">
              <a:spcBef>
                <a:spcPct val="50000"/>
              </a:spcBef>
            </a:pPr>
            <a:r>
              <a:rPr lang="en-US" dirty="0">
                <a:latin typeface="Tahoma" panose="020B0604030504040204" pitchFamily="34" charset="0"/>
                <a:ea typeface="Tahoma" panose="020B0604030504040204" pitchFamily="34" charset="0"/>
                <a:cs typeface="Tahoma" panose="020B0604030504040204" pitchFamily="34" charset="0"/>
              </a:rPr>
              <a:t>Event 12: June’s Plant Shop sold the land that had cost $5,500 for $6,200 cash. June’s Plant Shop recognizes a gain on the difference between the cost of the land and the amount received.</a:t>
            </a:r>
          </a:p>
          <a:p>
            <a:pPr eaLnBrk="1" hangingPunct="1">
              <a:spcBef>
                <a:spcPct val="50000"/>
              </a:spcBef>
            </a:pPr>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spcBef>
                <a:spcPct val="50000"/>
              </a:spcBef>
            </a:pPr>
            <a:r>
              <a:rPr lang="en-US" dirty="0">
                <a:latin typeface="Tahoma" panose="020B0604030504040204" pitchFamily="34" charset="0"/>
                <a:ea typeface="Tahoma" panose="020B0604030504040204" pitchFamily="34" charset="0"/>
                <a:cs typeface="Tahoma" panose="020B0604030504040204" pitchFamily="34" charset="0"/>
              </a:rPr>
              <a:t>Part II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This transaction increases the Cash asset account, decreases the Land asset account, and increases equity by increasing the Gain on Sale of Land account. Cash received from the sale of land is an investing activity on the statement of cash flows.</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III</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The journal entry for this transaction is shown.</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IV</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Here is the effect of this transaction on the financial statements model. </a:t>
            </a:r>
          </a:p>
        </p:txBody>
      </p:sp>
    </p:spTree>
    <p:extLst>
      <p:ext uri="{BB962C8B-B14F-4D97-AF65-F5344CB8AC3E}">
        <p14:creationId xmlns:p14="http://schemas.microsoft.com/office/powerpoint/2010/main" val="211613593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latin typeface="Tahoma" panose="020B0604030504040204" pitchFamily="34" charset="0"/>
                <a:ea typeface="Tahoma" panose="020B0604030504040204" pitchFamily="34" charset="0"/>
                <a:cs typeface="Tahoma" panose="020B0604030504040204" pitchFamily="34" charset="0"/>
              </a:rPr>
              <a:t>This exhibit summarizes the accounting events for the second year of operations for June’s Plant Shop. </a:t>
            </a:r>
          </a:p>
          <a:p>
            <a:endParaRPr lang="en-US" dirty="0"/>
          </a:p>
        </p:txBody>
      </p:sp>
      <p:sp>
        <p:nvSpPr>
          <p:cNvPr id="4" name="Slide Number Placeholder 3"/>
          <p:cNvSpPr>
            <a:spLocks noGrp="1"/>
          </p:cNvSpPr>
          <p:nvPr>
            <p:ph type="sldNum" sz="quarter" idx="10"/>
          </p:nvPr>
        </p:nvSpPr>
        <p:spPr/>
        <p:txBody>
          <a:bodyPr/>
          <a:lstStyle/>
          <a:p>
            <a:pPr>
              <a:defRPr/>
            </a:pPr>
            <a:fld id="{77CA0635-1772-4472-ADFE-4545D41254CF}" type="slidenum">
              <a:rPr lang="en-US" smtClean="0"/>
              <a:pPr>
                <a:defRPr/>
              </a:pPr>
              <a:t>45</a:t>
            </a:fld>
            <a:endParaRPr lang="en-US" dirty="0"/>
          </a:p>
        </p:txBody>
      </p:sp>
    </p:spTree>
    <p:extLst>
      <p:ext uri="{BB962C8B-B14F-4D97-AF65-F5344CB8AC3E}">
        <p14:creationId xmlns:p14="http://schemas.microsoft.com/office/powerpoint/2010/main" val="295122469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latin typeface="Tahoma" panose="020B0604030504040204" pitchFamily="34" charset="0"/>
                <a:ea typeface="Tahoma" panose="020B0604030504040204" pitchFamily="34" charset="0"/>
                <a:cs typeface="Tahoma" panose="020B0604030504040204" pitchFamily="34" charset="0"/>
              </a:rPr>
              <a:t>This exhibit summarizes the T-accounts for the second year of operations for June’s Plant Shop. </a:t>
            </a:r>
          </a:p>
          <a:p>
            <a:endParaRPr lang="en-US" dirty="0"/>
          </a:p>
        </p:txBody>
      </p:sp>
      <p:sp>
        <p:nvSpPr>
          <p:cNvPr id="4" name="Slide Number Placeholder 3"/>
          <p:cNvSpPr>
            <a:spLocks noGrp="1"/>
          </p:cNvSpPr>
          <p:nvPr>
            <p:ph type="sldNum" sz="quarter" idx="10"/>
          </p:nvPr>
        </p:nvSpPr>
        <p:spPr/>
        <p:txBody>
          <a:bodyPr/>
          <a:lstStyle/>
          <a:p>
            <a:pPr>
              <a:defRPr/>
            </a:pPr>
            <a:fld id="{77CA0635-1772-4472-ADFE-4545D41254CF}" type="slidenum">
              <a:rPr lang="en-US" smtClean="0"/>
              <a:pPr>
                <a:defRPr/>
              </a:pPr>
              <a:t>46</a:t>
            </a:fld>
            <a:endParaRPr lang="en-US" dirty="0"/>
          </a:p>
        </p:txBody>
      </p:sp>
    </p:spTree>
    <p:extLst>
      <p:ext uri="{BB962C8B-B14F-4D97-AF65-F5344CB8AC3E}">
        <p14:creationId xmlns:p14="http://schemas.microsoft.com/office/powerpoint/2010/main" val="313985010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latin typeface="Tahoma" panose="020B0604030504040204" pitchFamily="34" charset="0"/>
                <a:ea typeface="Tahoma" panose="020B0604030504040204" pitchFamily="34" charset="0"/>
                <a:cs typeface="Tahoma" panose="020B0604030504040204" pitchFamily="34" charset="0"/>
              </a:rPr>
              <a:t>Here is the income statement at the end of the second year. Notice that it is more informative than one which simply subtracts expenses from revenues. This is called a multistep income statement. Income statements that display a single comparison of total revenues and total expenses are called single-step income statements. </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A multistep income statement separates cost of goods sold from other expenses in order to show the company’s gross margin. Also note that operating income is reported separately from net income. </a:t>
            </a:r>
            <a:r>
              <a:rPr lang="en-US" dirty="0" err="1">
                <a:latin typeface="Tahoma" panose="020B0604030504040204" pitchFamily="34" charset="0"/>
                <a:ea typeface="Tahoma" panose="020B0604030504040204" pitchFamily="34" charset="0"/>
                <a:cs typeface="Tahoma" panose="020B0604030504040204" pitchFamily="34" charset="0"/>
              </a:rPr>
              <a:t>Nonoperating</a:t>
            </a:r>
            <a:r>
              <a:rPr lang="en-US" dirty="0">
                <a:latin typeface="Tahoma" panose="020B0604030504040204" pitchFamily="34" charset="0"/>
                <a:ea typeface="Tahoma" panose="020B0604030504040204" pitchFamily="34" charset="0"/>
                <a:cs typeface="Tahoma" panose="020B0604030504040204" pitchFamily="34" charset="0"/>
              </a:rPr>
              <a:t> items, which include interest revenue or expenses and gains or losses on the sale of assets, are reported after operating income to arrive at net income.</a:t>
            </a:r>
          </a:p>
          <a:p>
            <a:endParaRPr lang="en-US" dirty="0"/>
          </a:p>
        </p:txBody>
      </p:sp>
      <p:sp>
        <p:nvSpPr>
          <p:cNvPr id="4" name="Slide Number Placeholder 3"/>
          <p:cNvSpPr>
            <a:spLocks noGrp="1"/>
          </p:cNvSpPr>
          <p:nvPr>
            <p:ph type="sldNum" sz="quarter" idx="10"/>
          </p:nvPr>
        </p:nvSpPr>
        <p:spPr/>
        <p:txBody>
          <a:bodyPr/>
          <a:lstStyle/>
          <a:p>
            <a:pPr>
              <a:defRPr/>
            </a:pPr>
            <a:fld id="{77CA0635-1772-4472-ADFE-4545D41254CF}" type="slidenum">
              <a:rPr lang="en-US" smtClean="0"/>
              <a:pPr>
                <a:defRPr/>
              </a:pPr>
              <a:t>47</a:t>
            </a:fld>
            <a:endParaRPr lang="en-US" dirty="0"/>
          </a:p>
        </p:txBody>
      </p:sp>
    </p:spTree>
    <p:extLst>
      <p:ext uri="{BB962C8B-B14F-4D97-AF65-F5344CB8AC3E}">
        <p14:creationId xmlns:p14="http://schemas.microsoft.com/office/powerpoint/2010/main" val="404028381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B346E799-2FAD-4F89-A5BA-D07F5BB6F1DD}" type="slidenum">
              <a:rPr lang="en-US" smtClean="0">
                <a:cs typeface="Arial" charset="0"/>
              </a:rPr>
              <a:pPr/>
              <a:t>48</a:t>
            </a:fld>
            <a:endParaRPr lang="en-US" dirty="0">
              <a:cs typeface="Arial" charset="0"/>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xfrm>
            <a:off x="914400" y="4343400"/>
            <a:ext cx="5029200" cy="4114800"/>
          </a:xfrm>
          <a:noFill/>
          <a:ln/>
        </p:spPr>
        <p:txBody>
          <a:bodyPr/>
          <a:lstStyle/>
          <a:p>
            <a:r>
              <a:rPr lang="en-US" dirty="0">
                <a:latin typeface="Tahoma" panose="020B0604030504040204" pitchFamily="34" charset="0"/>
                <a:ea typeface="Tahoma" panose="020B0604030504040204" pitchFamily="34" charset="0"/>
                <a:cs typeface="Tahoma" panose="020B0604030504040204" pitchFamily="34" charset="0"/>
              </a:rPr>
              <a:t>Learning Objective 4-7: </a:t>
            </a:r>
            <a:r>
              <a:rPr lang="en-US" dirty="0">
                <a:solidFill>
                  <a:schemeClr val="tx2"/>
                </a:solidFill>
                <a:latin typeface="Tahoma" panose="020B0604030504040204" pitchFamily="34" charset="0"/>
                <a:ea typeface="Tahoma" panose="020B0604030504040204" pitchFamily="34" charset="0"/>
                <a:cs typeface="Tahoma" panose="020B0604030504040204" pitchFamily="34" charset="0"/>
              </a:rPr>
              <a:t>Determine the amount of net sales.</a:t>
            </a:r>
          </a:p>
          <a:p>
            <a:pPr eaLnBrk="1" hangingPunct="1"/>
            <a:endParaRPr lang="en-US" dirty="0"/>
          </a:p>
        </p:txBody>
      </p:sp>
    </p:spTree>
    <p:extLst>
      <p:ext uri="{BB962C8B-B14F-4D97-AF65-F5344CB8AC3E}">
        <p14:creationId xmlns:p14="http://schemas.microsoft.com/office/powerpoint/2010/main" val="21210903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latin typeface="Tahoma" panose="020B0604030504040204" pitchFamily="34" charset="0"/>
                <a:ea typeface="Tahoma" panose="020B0604030504040204" pitchFamily="34" charset="0"/>
                <a:cs typeface="Tahoma" panose="020B0604030504040204" pitchFamily="34" charset="0"/>
              </a:rPr>
              <a:t>Part 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The amount of inventory that is available for sale during a specific accounting period is calculated as beginning inventory plus purchases.</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The cost of goods available for sale is allocated between the asset account Merchandise Inventory and an expense account called Cost of Goods Sold. The Merchandise Inventory account reports the cost of inventory items that have not been sold during the period. The cost of items sold is reported in the expense account, Cost of Goods Sold. </a:t>
            </a:r>
          </a:p>
          <a:p>
            <a:endParaRPr lang="en-US" dirty="0"/>
          </a:p>
        </p:txBody>
      </p:sp>
      <p:sp>
        <p:nvSpPr>
          <p:cNvPr id="4" name="Slide Number Placeholder 3"/>
          <p:cNvSpPr>
            <a:spLocks noGrp="1"/>
          </p:cNvSpPr>
          <p:nvPr>
            <p:ph type="sldNum" sz="quarter" idx="10"/>
          </p:nvPr>
        </p:nvSpPr>
        <p:spPr/>
        <p:txBody>
          <a:bodyPr/>
          <a:lstStyle/>
          <a:p>
            <a:pPr>
              <a:defRPr/>
            </a:pPr>
            <a:fld id="{77CA0635-1772-4472-ADFE-4545D41254CF}" type="slidenum">
              <a:rPr lang="en-US" smtClean="0"/>
              <a:pPr>
                <a:defRPr/>
              </a:pPr>
              <a:t>4</a:t>
            </a:fld>
            <a:endParaRPr lang="en-US" dirty="0"/>
          </a:p>
        </p:txBody>
      </p:sp>
    </p:spTree>
    <p:extLst>
      <p:ext uri="{BB962C8B-B14F-4D97-AF65-F5344CB8AC3E}">
        <p14:creationId xmlns:p14="http://schemas.microsoft.com/office/powerpoint/2010/main" val="279030261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a:latin typeface="Tahoma" pitchFamily="34" charset="0"/>
              </a:rPr>
              <a:t>Sales of inventory often involves:</a:t>
            </a:r>
          </a:p>
          <a:p>
            <a:pPr lvl="1" eaLnBrk="1" hangingPunct="1">
              <a:spcBef>
                <a:spcPct val="0"/>
              </a:spcBef>
              <a:buFontTx/>
              <a:buChar char="•"/>
            </a:pPr>
            <a:r>
              <a:rPr lang="en-US" dirty="0">
                <a:latin typeface="Tahoma" pitchFamily="34" charset="0"/>
              </a:rPr>
              <a:t>Inventory returns</a:t>
            </a:r>
          </a:p>
          <a:p>
            <a:pPr lvl="1" eaLnBrk="1" hangingPunct="1">
              <a:spcBef>
                <a:spcPct val="0"/>
              </a:spcBef>
              <a:buFontTx/>
              <a:buChar char="•"/>
            </a:pPr>
            <a:r>
              <a:rPr lang="en-US" dirty="0">
                <a:latin typeface="Tahoma" pitchFamily="34" charset="0"/>
              </a:rPr>
              <a:t>Purchase allowances</a:t>
            </a:r>
          </a:p>
          <a:p>
            <a:pPr lvl="1" eaLnBrk="1" hangingPunct="1">
              <a:spcBef>
                <a:spcPct val="0"/>
              </a:spcBef>
              <a:buFontTx/>
              <a:buChar char="•"/>
            </a:pPr>
            <a:r>
              <a:rPr lang="en-US" dirty="0">
                <a:latin typeface="Tahoma" pitchFamily="34" charset="0"/>
              </a:rPr>
              <a:t>Cash discounts</a:t>
            </a:r>
          </a:p>
          <a:p>
            <a:pPr lvl="1" eaLnBrk="1" hangingPunct="1">
              <a:spcBef>
                <a:spcPct val="0"/>
              </a:spcBef>
            </a:pPr>
            <a:endParaRPr lang="en-US" dirty="0">
              <a:latin typeface="Tahoma" pitchFamily="34" charset="0"/>
            </a:endParaRPr>
          </a:p>
          <a:p>
            <a:pPr eaLnBrk="1" hangingPunct="1">
              <a:spcBef>
                <a:spcPct val="50000"/>
              </a:spcBef>
            </a:pPr>
            <a:r>
              <a:rPr lang="en-US" dirty="0">
                <a:latin typeface="Tahoma" pitchFamily="34" charset="0"/>
              </a:rPr>
              <a:t>Let’s look at these transactions for June’s Plant Shop.</a:t>
            </a:r>
          </a:p>
          <a:p>
            <a:endParaRPr lang="en-US" dirty="0"/>
          </a:p>
        </p:txBody>
      </p:sp>
      <p:sp>
        <p:nvSpPr>
          <p:cNvPr id="4" name="Slide Number Placeholder 3"/>
          <p:cNvSpPr>
            <a:spLocks noGrp="1"/>
          </p:cNvSpPr>
          <p:nvPr>
            <p:ph type="sldNum" sz="quarter" idx="10"/>
          </p:nvPr>
        </p:nvSpPr>
        <p:spPr/>
        <p:txBody>
          <a:bodyPr/>
          <a:lstStyle/>
          <a:p>
            <a:pPr>
              <a:defRPr/>
            </a:pPr>
            <a:fld id="{77CA0635-1772-4472-ADFE-4545D41254CF}" type="slidenum">
              <a:rPr lang="en-US" smtClean="0"/>
              <a:pPr>
                <a:defRPr/>
              </a:pPr>
              <a:t>49</a:t>
            </a:fld>
            <a:endParaRPr lang="en-US" dirty="0"/>
          </a:p>
        </p:txBody>
      </p:sp>
    </p:spTree>
    <p:extLst>
      <p:ext uri="{BB962C8B-B14F-4D97-AF65-F5344CB8AC3E}">
        <p14:creationId xmlns:p14="http://schemas.microsoft.com/office/powerpoint/2010/main" val="14840547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p>
            <a:fld id="{0774281B-3848-4717-8F2F-3C9100145241}" type="slidenum">
              <a:rPr lang="en-US" smtClean="0">
                <a:cs typeface="Arial" charset="0"/>
              </a:rPr>
              <a:pPr/>
              <a:t>50</a:t>
            </a:fld>
            <a:endParaRPr lang="en-US" dirty="0">
              <a:cs typeface="Arial" charset="0"/>
            </a:endParaRPr>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xfrm>
            <a:off x="914400" y="4343400"/>
            <a:ext cx="5029200" cy="4114800"/>
          </a:xfrm>
          <a:noFill/>
          <a:ln/>
        </p:spPr>
        <p:txBody>
          <a:bodyPr/>
          <a:lstStyle/>
          <a:p>
            <a:pPr eaLnBrk="1" hangingPunct="1"/>
            <a:r>
              <a:rPr lang="en-US" dirty="0">
                <a:latin typeface="Tahoma" panose="020B0604030504040204" pitchFamily="34" charset="0"/>
                <a:ea typeface="Tahoma" panose="020B0604030504040204" pitchFamily="34" charset="0"/>
                <a:cs typeface="Tahoma" panose="020B0604030504040204" pitchFamily="34" charset="0"/>
              </a:rPr>
              <a:t>Part I</a:t>
            </a:r>
          </a:p>
          <a:p>
            <a:pPr eaLnBrk="1" hangingPunct="1">
              <a:spcBef>
                <a:spcPct val="50000"/>
              </a:spcBef>
            </a:pPr>
            <a:r>
              <a:rPr lang="en-US" dirty="0">
                <a:latin typeface="Tahoma" panose="020B0604030504040204" pitchFamily="34" charset="0"/>
                <a:ea typeface="Tahoma" panose="020B0604030504040204" pitchFamily="34" charset="0"/>
                <a:cs typeface="Tahoma" panose="020B0604030504040204" pitchFamily="34" charset="0"/>
              </a:rPr>
              <a:t>Event 1a: June’s Plant Shop sold on account merchandise with a list price of $8,500 dollars. Payment terms were 1/10, n/30. The merchandise had cost June’s Plant Shop $4,000.  </a:t>
            </a:r>
          </a:p>
          <a:p>
            <a:pPr eaLnBrk="1" hangingPunct="1">
              <a:spcBef>
                <a:spcPct val="50000"/>
              </a:spcBef>
            </a:pPr>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spcBef>
                <a:spcPct val="50000"/>
              </a:spcBef>
            </a:pPr>
            <a:r>
              <a:rPr lang="en-US" dirty="0">
                <a:latin typeface="Tahoma" panose="020B0604030504040204" pitchFamily="34" charset="0"/>
                <a:ea typeface="Tahoma" panose="020B0604030504040204" pitchFamily="34" charset="0"/>
                <a:cs typeface="Tahoma" panose="020B0604030504040204" pitchFamily="34" charset="0"/>
              </a:rPr>
              <a:t>Part II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This transaction increases the Accounts Receivable asset account and increases the Sales Revenue equity account. It is classified as an asset source transaction.  Notice that the cash discount offered does not affect how the sales transaction is initially recorded. </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III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The journal entry is shown for this transaction.</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IV</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Here is the effect of this transaction on the financial statements model. </a:t>
            </a:r>
          </a:p>
        </p:txBody>
      </p:sp>
    </p:spTree>
    <p:extLst>
      <p:ext uri="{BB962C8B-B14F-4D97-AF65-F5344CB8AC3E}">
        <p14:creationId xmlns:p14="http://schemas.microsoft.com/office/powerpoint/2010/main" val="117896567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p>
            <a:fld id="{0774281B-3848-4717-8F2F-3C9100145241}" type="slidenum">
              <a:rPr lang="en-US" smtClean="0">
                <a:cs typeface="Arial" charset="0"/>
              </a:rPr>
              <a:pPr/>
              <a:t>51</a:t>
            </a:fld>
            <a:endParaRPr lang="en-US" dirty="0">
              <a:cs typeface="Arial" charset="0"/>
            </a:endParaRPr>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xfrm>
            <a:off x="914400" y="4343400"/>
            <a:ext cx="5029200" cy="4114800"/>
          </a:xfrm>
          <a:noFill/>
          <a:ln/>
        </p:spPr>
        <p:txBody>
          <a:bodyPr/>
          <a:lstStyle/>
          <a:p>
            <a:pPr eaLnBrk="1" hangingPunct="1"/>
            <a:r>
              <a:rPr lang="en-US" dirty="0">
                <a:latin typeface="Tahoma" panose="020B0604030504040204" pitchFamily="34" charset="0"/>
                <a:ea typeface="Tahoma" panose="020B0604030504040204" pitchFamily="34" charset="0"/>
                <a:cs typeface="Tahoma" panose="020B0604030504040204" pitchFamily="34" charset="0"/>
              </a:rPr>
              <a:t>Part I</a:t>
            </a:r>
          </a:p>
          <a:p>
            <a:pPr eaLnBrk="1" hangingPunct="1">
              <a:spcBef>
                <a:spcPct val="50000"/>
              </a:spcBef>
            </a:pPr>
            <a:r>
              <a:rPr lang="en-US" dirty="0">
                <a:latin typeface="Tahoma" panose="020B0604030504040204" pitchFamily="34" charset="0"/>
                <a:ea typeface="Tahoma" panose="020B0604030504040204" pitchFamily="34" charset="0"/>
                <a:cs typeface="Tahoma" panose="020B0604030504040204" pitchFamily="34" charset="0"/>
              </a:rPr>
              <a:t>Event 1b: June’s Plant Shop recognized $4,000 of cost of goods sold.</a:t>
            </a:r>
          </a:p>
          <a:p>
            <a:pPr eaLnBrk="1" hangingPunct="1">
              <a:spcBef>
                <a:spcPct val="50000"/>
              </a:spcBef>
            </a:pPr>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spcBef>
                <a:spcPct val="50000"/>
              </a:spcBef>
            </a:pPr>
            <a:r>
              <a:rPr lang="en-US" dirty="0">
                <a:latin typeface="Tahoma" panose="020B0604030504040204" pitchFamily="34" charset="0"/>
                <a:ea typeface="Tahoma" panose="020B0604030504040204" pitchFamily="34" charset="0"/>
                <a:cs typeface="Tahoma" panose="020B0604030504040204" pitchFamily="34" charset="0"/>
              </a:rPr>
              <a:t>Part II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This transaction decreases the Merchandise Inventory asset account and decreases equity by increasing the Cost of Goods Sold expense account. It is classified as an asset use transaction. </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III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The journal entry is shown for this transaction.</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IV</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Here is the effect of this transaction on the financial statements model. </a:t>
            </a:r>
          </a:p>
        </p:txBody>
      </p:sp>
    </p:spTree>
    <p:extLst>
      <p:ext uri="{BB962C8B-B14F-4D97-AF65-F5344CB8AC3E}">
        <p14:creationId xmlns:p14="http://schemas.microsoft.com/office/powerpoint/2010/main" val="163467413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p>
            <a:fld id="{0774281B-3848-4717-8F2F-3C9100145241}" type="slidenum">
              <a:rPr lang="en-US" smtClean="0">
                <a:cs typeface="Arial" charset="0"/>
              </a:rPr>
              <a:pPr/>
              <a:t>52</a:t>
            </a:fld>
            <a:endParaRPr lang="en-US" dirty="0">
              <a:cs typeface="Arial" charset="0"/>
            </a:endParaRPr>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xfrm>
            <a:off x="914400" y="4343400"/>
            <a:ext cx="5029200" cy="4114800"/>
          </a:xfrm>
          <a:noFill/>
          <a:ln/>
        </p:spPr>
        <p:txBody>
          <a:bodyPr/>
          <a:lstStyle/>
          <a:p>
            <a:pPr eaLnBrk="1" hangingPunct="1"/>
            <a:r>
              <a:rPr lang="en-US" dirty="0">
                <a:latin typeface="Tahoma" panose="020B0604030504040204" pitchFamily="34" charset="0"/>
                <a:ea typeface="Tahoma" panose="020B0604030504040204" pitchFamily="34" charset="0"/>
                <a:cs typeface="Tahoma" panose="020B0604030504040204" pitchFamily="34" charset="0"/>
              </a:rPr>
              <a:t>Part I</a:t>
            </a:r>
          </a:p>
          <a:p>
            <a:pPr eaLnBrk="1" hangingPunct="1">
              <a:spcBef>
                <a:spcPct val="50000"/>
              </a:spcBef>
            </a:pPr>
            <a:r>
              <a:rPr lang="en-US" dirty="0">
                <a:latin typeface="Tahoma" panose="020B0604030504040204" pitchFamily="34" charset="0"/>
                <a:ea typeface="Tahoma" panose="020B0604030504040204" pitchFamily="34" charset="0"/>
                <a:cs typeface="Tahoma" panose="020B0604030504040204" pitchFamily="34" charset="0"/>
              </a:rPr>
              <a:t>Event 2a: A customer from Event 1a returned inventory with a $1,000 list price. The merchandise had cost June’s Plant Shop $450. </a:t>
            </a:r>
          </a:p>
          <a:p>
            <a:pPr eaLnBrk="1" hangingPunct="1">
              <a:spcBef>
                <a:spcPct val="50000"/>
              </a:spcBef>
            </a:pPr>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spcBef>
                <a:spcPct val="50000"/>
              </a:spcBef>
            </a:pPr>
            <a:r>
              <a:rPr lang="en-US" dirty="0">
                <a:latin typeface="Tahoma" panose="020B0604030504040204" pitchFamily="34" charset="0"/>
                <a:ea typeface="Tahoma" panose="020B0604030504040204" pitchFamily="34" charset="0"/>
                <a:cs typeface="Tahoma" panose="020B0604030504040204" pitchFamily="34" charset="0"/>
              </a:rPr>
              <a:t>Part II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This transaction decreases the Accounts Receivable asset account and decreases equity by decreasing the Sales account. It is classified as an asset use transaction. </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III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The journal entry is shown for this transaction.</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IV</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Here is the effect of this transaction on the financial statements model. </a:t>
            </a:r>
          </a:p>
        </p:txBody>
      </p:sp>
    </p:spTree>
    <p:extLst>
      <p:ext uri="{BB962C8B-B14F-4D97-AF65-F5344CB8AC3E}">
        <p14:creationId xmlns:p14="http://schemas.microsoft.com/office/powerpoint/2010/main" val="363166411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p>
            <a:fld id="{0774281B-3848-4717-8F2F-3C9100145241}" type="slidenum">
              <a:rPr lang="en-US" smtClean="0">
                <a:cs typeface="Arial" charset="0"/>
              </a:rPr>
              <a:pPr/>
              <a:t>53</a:t>
            </a:fld>
            <a:endParaRPr lang="en-US" dirty="0">
              <a:cs typeface="Arial" charset="0"/>
            </a:endParaRPr>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xfrm>
            <a:off x="914400" y="4343400"/>
            <a:ext cx="5029200" cy="4114800"/>
          </a:xfrm>
          <a:noFill/>
          <a:ln/>
        </p:spPr>
        <p:txBody>
          <a:bodyPr/>
          <a:lstStyle/>
          <a:p>
            <a:pPr eaLnBrk="1" hangingPunct="1"/>
            <a:r>
              <a:rPr lang="en-US" dirty="0">
                <a:latin typeface="Tahoma" panose="020B0604030504040204" pitchFamily="34" charset="0"/>
                <a:ea typeface="Tahoma" panose="020B0604030504040204" pitchFamily="34" charset="0"/>
                <a:cs typeface="Tahoma" panose="020B0604030504040204" pitchFamily="34" charset="0"/>
              </a:rPr>
              <a:t>Part I</a:t>
            </a:r>
          </a:p>
          <a:p>
            <a:pPr eaLnBrk="1" hangingPunct="1">
              <a:spcBef>
                <a:spcPct val="50000"/>
              </a:spcBef>
            </a:pPr>
            <a:r>
              <a:rPr lang="en-US" dirty="0">
                <a:latin typeface="Tahoma" panose="020B0604030504040204" pitchFamily="34" charset="0"/>
                <a:ea typeface="Tahoma" panose="020B0604030504040204" pitchFamily="34" charset="0"/>
                <a:cs typeface="Tahoma" panose="020B0604030504040204" pitchFamily="34" charset="0"/>
              </a:rPr>
              <a:t>Event 2b: The cost of the goods ($450) is returned to the inventory account. </a:t>
            </a:r>
          </a:p>
          <a:p>
            <a:pPr eaLnBrk="1" hangingPunct="1">
              <a:spcBef>
                <a:spcPct val="50000"/>
              </a:spcBef>
            </a:pPr>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spcBef>
                <a:spcPct val="50000"/>
              </a:spcBef>
            </a:pPr>
            <a:r>
              <a:rPr lang="en-US" dirty="0">
                <a:latin typeface="Tahoma" panose="020B0604030504040204" pitchFamily="34" charset="0"/>
                <a:ea typeface="Tahoma" panose="020B0604030504040204" pitchFamily="34" charset="0"/>
                <a:cs typeface="Tahoma" panose="020B0604030504040204" pitchFamily="34" charset="0"/>
              </a:rPr>
              <a:t>Part II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This transaction increases the Merchandise Inventory asset account and increases equity by decreasing the Cost of Goods Sold expense account. It is classified as an asset source transaction. </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III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The journal entry is shown for this transaction.</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IV</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Here is the effect of this transaction on the financial statements model. </a:t>
            </a:r>
          </a:p>
        </p:txBody>
      </p:sp>
    </p:spTree>
    <p:extLst>
      <p:ext uri="{BB962C8B-B14F-4D97-AF65-F5344CB8AC3E}">
        <p14:creationId xmlns:p14="http://schemas.microsoft.com/office/powerpoint/2010/main" val="36467597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p>
            <a:fld id="{0774281B-3848-4717-8F2F-3C9100145241}" type="slidenum">
              <a:rPr lang="en-US" smtClean="0">
                <a:cs typeface="Arial" charset="0"/>
              </a:rPr>
              <a:pPr/>
              <a:t>54</a:t>
            </a:fld>
            <a:endParaRPr lang="en-US" dirty="0">
              <a:cs typeface="Arial" charset="0"/>
            </a:endParaRPr>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xfrm>
            <a:off x="914400" y="4343400"/>
            <a:ext cx="5029200" cy="4114800"/>
          </a:xfrm>
          <a:noFill/>
          <a:ln/>
        </p:spPr>
        <p:txBody>
          <a:bodyPr/>
          <a:lstStyle/>
          <a:p>
            <a:pPr eaLnBrk="1" hangingPunct="1"/>
            <a:r>
              <a:rPr lang="en-US" dirty="0">
                <a:latin typeface="Tahoma" panose="020B0604030504040204" pitchFamily="34" charset="0"/>
                <a:ea typeface="Tahoma" panose="020B0604030504040204" pitchFamily="34" charset="0"/>
                <a:cs typeface="Tahoma" panose="020B0604030504040204" pitchFamily="34" charset="0"/>
              </a:rPr>
              <a:t>Part I</a:t>
            </a:r>
          </a:p>
          <a:p>
            <a:pPr eaLnBrk="1" hangingPunct="1">
              <a:spcBef>
                <a:spcPct val="50000"/>
              </a:spcBef>
            </a:pPr>
            <a:r>
              <a:rPr lang="en-US" dirty="0">
                <a:latin typeface="Tahoma" panose="020B0604030504040204" pitchFamily="34" charset="0"/>
                <a:ea typeface="Tahoma" panose="020B0604030504040204" pitchFamily="34" charset="0"/>
                <a:cs typeface="Tahoma" panose="020B0604030504040204" pitchFamily="34" charset="0"/>
              </a:rPr>
              <a:t>Event 3a, Alternative one: June’s Plant Shop collected the balance of the account receivable generated in Event 1a. Let’s assume the customer paid within the discount period. Recall that the customer had earlier returned $1,000 worth of merchandise and now owes $7,500, less the 1% discount. </a:t>
            </a:r>
          </a:p>
          <a:p>
            <a:pPr eaLnBrk="1" hangingPunct="1">
              <a:spcBef>
                <a:spcPct val="50000"/>
              </a:spcBef>
            </a:pPr>
            <a:r>
              <a:rPr lang="en-US" dirty="0">
                <a:latin typeface="Tahoma" panose="020B0604030504040204" pitchFamily="34" charset="0"/>
                <a:ea typeface="Tahoma" panose="020B0604030504040204" pitchFamily="34" charset="0"/>
                <a:cs typeface="Tahoma" panose="020B0604030504040204" pitchFamily="34" charset="0"/>
              </a:rPr>
              <a:t> </a:t>
            </a:r>
          </a:p>
          <a:p>
            <a:pPr eaLnBrk="1" hangingPunct="1">
              <a:spcBef>
                <a:spcPct val="50000"/>
              </a:spcBef>
            </a:pPr>
            <a:r>
              <a:rPr lang="en-US" dirty="0">
                <a:latin typeface="Tahoma" panose="020B0604030504040204" pitchFamily="34" charset="0"/>
                <a:ea typeface="Tahoma" panose="020B0604030504040204" pitchFamily="34" charset="0"/>
                <a:cs typeface="Tahoma" panose="020B0604030504040204" pitchFamily="34" charset="0"/>
              </a:rPr>
              <a:t>Part II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This transaction first decreases the Accounts Receivable asset account and decreases the Sales equity account for the amount of the discount taken. </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III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The journal entry is shown for this transaction.</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IV</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Here is the effect of this transaction on the financial statements model. </a:t>
            </a:r>
          </a:p>
        </p:txBody>
      </p:sp>
    </p:spTree>
    <p:extLst>
      <p:ext uri="{BB962C8B-B14F-4D97-AF65-F5344CB8AC3E}">
        <p14:creationId xmlns:p14="http://schemas.microsoft.com/office/powerpoint/2010/main" val="2421320894"/>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p>
            <a:fld id="{0774281B-3848-4717-8F2F-3C9100145241}" type="slidenum">
              <a:rPr lang="en-US" smtClean="0">
                <a:cs typeface="Arial" charset="0"/>
              </a:rPr>
              <a:pPr/>
              <a:t>55</a:t>
            </a:fld>
            <a:endParaRPr lang="en-US" dirty="0">
              <a:cs typeface="Arial" charset="0"/>
            </a:endParaRPr>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xfrm>
            <a:off x="914400" y="4343400"/>
            <a:ext cx="5029200" cy="4114800"/>
          </a:xfrm>
          <a:noFill/>
          <a:ln/>
        </p:spPr>
        <p:txBody>
          <a:bodyPr/>
          <a:lstStyle/>
          <a:p>
            <a:pPr eaLnBrk="1" hangingPunct="1"/>
            <a:r>
              <a:rPr lang="en-US" dirty="0">
                <a:latin typeface="Tahoma" panose="020B0604030504040204" pitchFamily="34" charset="0"/>
                <a:ea typeface="Tahoma" panose="020B0604030504040204" pitchFamily="34" charset="0"/>
                <a:cs typeface="Tahoma" panose="020B0604030504040204" pitchFamily="34" charset="0"/>
              </a:rPr>
              <a:t>Next, the Event 3b transaction increases Cash asset account and decreases the Accounts Receivable asset account for the amount received. It is classified as both an asset use and asset exchange transaction. </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Here is the journal entry and the 3reffect of this transaction on the financial statements model. </a:t>
            </a:r>
          </a:p>
        </p:txBody>
      </p:sp>
    </p:spTree>
    <p:extLst>
      <p:ext uri="{BB962C8B-B14F-4D97-AF65-F5344CB8AC3E}">
        <p14:creationId xmlns:p14="http://schemas.microsoft.com/office/powerpoint/2010/main" val="423077042"/>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p>
            <a:fld id="{0774281B-3848-4717-8F2F-3C9100145241}" type="slidenum">
              <a:rPr lang="en-US" smtClean="0">
                <a:cs typeface="Arial" charset="0"/>
              </a:rPr>
              <a:pPr/>
              <a:t>56</a:t>
            </a:fld>
            <a:endParaRPr lang="en-US" dirty="0">
              <a:cs typeface="Arial" charset="0"/>
            </a:endParaRPr>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xfrm>
            <a:off x="914400" y="4343400"/>
            <a:ext cx="5029200" cy="4114800"/>
          </a:xfrm>
          <a:noFill/>
          <a:ln/>
        </p:spPr>
        <p:txBody>
          <a:bodyPr/>
          <a:lstStyle/>
          <a:p>
            <a:pPr eaLnBrk="1" hangingPunct="1"/>
            <a:r>
              <a:rPr lang="en-US" dirty="0">
                <a:latin typeface="Tahoma" panose="020B0604030504040204" pitchFamily="34" charset="0"/>
                <a:ea typeface="Tahoma" panose="020B0604030504040204" pitchFamily="34" charset="0"/>
                <a:cs typeface="Tahoma" panose="020B0604030504040204" pitchFamily="34" charset="0"/>
              </a:rPr>
              <a:t>Part I</a:t>
            </a:r>
          </a:p>
          <a:p>
            <a:pPr eaLnBrk="1" hangingPunct="1">
              <a:spcBef>
                <a:spcPct val="50000"/>
              </a:spcBef>
            </a:pPr>
            <a:r>
              <a:rPr lang="en-US" dirty="0">
                <a:latin typeface="Tahoma" panose="020B0604030504040204" pitchFamily="34" charset="0"/>
                <a:ea typeface="Tahoma" panose="020B0604030504040204" pitchFamily="34" charset="0"/>
                <a:cs typeface="Tahoma" panose="020B0604030504040204" pitchFamily="34" charset="0"/>
              </a:rPr>
              <a:t>Now, let’s assume the customer did not pay in Event 3 (Alternative 2) within the discount period. In this case, the cash payment received will be $7,500.</a:t>
            </a:r>
          </a:p>
          <a:p>
            <a:pPr eaLnBrk="1" hangingPunct="1">
              <a:spcBef>
                <a:spcPct val="50000"/>
              </a:spcBef>
            </a:pPr>
            <a:r>
              <a:rPr lang="en-US" dirty="0">
                <a:latin typeface="Tahoma" panose="020B0604030504040204" pitchFamily="34" charset="0"/>
                <a:ea typeface="Tahoma" panose="020B0604030504040204" pitchFamily="34" charset="0"/>
                <a:cs typeface="Tahoma" panose="020B0604030504040204" pitchFamily="34" charset="0"/>
              </a:rPr>
              <a:t> </a:t>
            </a:r>
          </a:p>
          <a:p>
            <a:pPr eaLnBrk="1" hangingPunct="1">
              <a:spcBef>
                <a:spcPct val="50000"/>
              </a:spcBef>
            </a:pPr>
            <a:r>
              <a:rPr lang="en-US" dirty="0">
                <a:latin typeface="Tahoma" panose="020B0604030504040204" pitchFamily="34" charset="0"/>
                <a:ea typeface="Tahoma" panose="020B0604030504040204" pitchFamily="34" charset="0"/>
                <a:cs typeface="Tahoma" panose="020B0604030504040204" pitchFamily="34" charset="0"/>
              </a:rPr>
              <a:t>Part II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This transaction increases the Cash asset account and decreases the Accounts Receivable asset account. It is classified as an asset exchange transaction. </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III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Here is the effect of this transaction on the financial statements model. </a:t>
            </a:r>
          </a:p>
        </p:txBody>
      </p:sp>
    </p:spTree>
    <p:extLst>
      <p:ext uri="{BB962C8B-B14F-4D97-AF65-F5344CB8AC3E}">
        <p14:creationId xmlns:p14="http://schemas.microsoft.com/office/powerpoint/2010/main" val="2919436704"/>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B346E799-2FAD-4F89-A5BA-D07F5BB6F1DD}" type="slidenum">
              <a:rPr lang="en-US" smtClean="0">
                <a:cs typeface="Arial" charset="0"/>
              </a:rPr>
              <a:pPr/>
              <a:t>57</a:t>
            </a:fld>
            <a:endParaRPr lang="en-US" dirty="0">
              <a:cs typeface="Arial" charset="0"/>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xfrm>
            <a:off x="914400" y="4343400"/>
            <a:ext cx="5029200" cy="4114800"/>
          </a:xfrm>
          <a:noFill/>
          <a:ln/>
        </p:spPr>
        <p:txBody>
          <a:bodyPr/>
          <a:lstStyle/>
          <a:p>
            <a:r>
              <a:rPr lang="en-US" dirty="0">
                <a:latin typeface="Tahoma" panose="020B0604030504040204" pitchFamily="34" charset="0"/>
                <a:ea typeface="Tahoma" panose="020B0604030504040204" pitchFamily="34" charset="0"/>
                <a:cs typeface="Tahoma" panose="020B0604030504040204" pitchFamily="34" charset="0"/>
              </a:rPr>
              <a:t>Learning Objective 4-8: </a:t>
            </a:r>
            <a:r>
              <a:rPr lang="en-US" dirty="0">
                <a:solidFill>
                  <a:schemeClr val="tx2"/>
                </a:solidFill>
                <a:latin typeface="Tahoma" panose="020B0604030504040204" pitchFamily="34" charset="0"/>
                <a:ea typeface="Tahoma" panose="020B0604030504040204" pitchFamily="34" charset="0"/>
                <a:cs typeface="Tahoma" panose="020B0604030504040204" pitchFamily="34" charset="0"/>
              </a:rPr>
              <a:t>Use common size financial statements and ratio analysis to evaluate managerial performance.</a:t>
            </a:r>
          </a:p>
          <a:p>
            <a:pPr eaLnBrk="1" hangingPunct="1"/>
            <a:endParaRPr lang="en-US" dirty="0"/>
          </a:p>
        </p:txBody>
      </p:sp>
    </p:spTree>
    <p:extLst>
      <p:ext uri="{BB962C8B-B14F-4D97-AF65-F5344CB8AC3E}">
        <p14:creationId xmlns:p14="http://schemas.microsoft.com/office/powerpoint/2010/main" val="2835346212"/>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latin typeface="Tahoma" panose="020B0604030504040204" pitchFamily="34" charset="0"/>
                <a:ea typeface="Tahoma" panose="020B0604030504040204" pitchFamily="34" charset="0"/>
                <a:cs typeface="Tahoma" panose="020B0604030504040204" pitchFamily="34" charset="0"/>
              </a:rPr>
              <a:t>This Exhibit 4.9 contains June’s Plant Shop’s Year 1 and Year 2 income statements. These are called common size financial statements. In common size income statements, all items on the income statement are stated as a percentage of net sales. Assume between Year 1 and Year 2, June decided to relocate her plant shop in an upscale shopping center. The rent is higher, but she believes she will attract more customers who are willing to pay more for her plants. Analyzing the common size statements suggest that June’s strategy did increase the profitability of her business. Gross margin increased from 33% to 52%. The return-on-sales ratio increased from 25% to 31% percent. </a:t>
            </a:r>
          </a:p>
          <a:p>
            <a:endParaRPr lang="en-US" dirty="0"/>
          </a:p>
        </p:txBody>
      </p:sp>
      <p:sp>
        <p:nvSpPr>
          <p:cNvPr id="4" name="Slide Number Placeholder 3"/>
          <p:cNvSpPr>
            <a:spLocks noGrp="1"/>
          </p:cNvSpPr>
          <p:nvPr>
            <p:ph type="sldNum" sz="quarter" idx="10"/>
          </p:nvPr>
        </p:nvSpPr>
        <p:spPr/>
        <p:txBody>
          <a:bodyPr/>
          <a:lstStyle/>
          <a:p>
            <a:pPr>
              <a:defRPr/>
            </a:pPr>
            <a:fld id="{77CA0635-1772-4472-ADFE-4545D41254CF}" type="slidenum">
              <a:rPr lang="en-US" smtClean="0"/>
              <a:pPr>
                <a:defRPr/>
              </a:pPr>
              <a:t>58</a:t>
            </a:fld>
            <a:endParaRPr lang="en-US" dirty="0"/>
          </a:p>
        </p:txBody>
      </p:sp>
    </p:spTree>
    <p:extLst>
      <p:ext uri="{BB962C8B-B14F-4D97-AF65-F5344CB8AC3E}">
        <p14:creationId xmlns:p14="http://schemas.microsoft.com/office/powerpoint/2010/main" val="35887713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latin typeface="Tahoma" panose="020B0604030504040204" pitchFamily="34" charset="0"/>
                <a:ea typeface="Tahoma" panose="020B0604030504040204" pitchFamily="34" charset="0"/>
                <a:cs typeface="Tahoma" panose="020B0604030504040204" pitchFamily="34" charset="0"/>
              </a:rPr>
              <a:t>The difference between sales revenue and cost of goods sold is called gross margin or gross profit. Selling and administrative expenses are subtracted from gross margin to arrive at net income.  </a:t>
            </a:r>
          </a:p>
          <a:p>
            <a:endParaRPr lang="en-US" dirty="0"/>
          </a:p>
        </p:txBody>
      </p:sp>
      <p:sp>
        <p:nvSpPr>
          <p:cNvPr id="4" name="Slide Number Placeholder 3"/>
          <p:cNvSpPr>
            <a:spLocks noGrp="1"/>
          </p:cNvSpPr>
          <p:nvPr>
            <p:ph type="sldNum" sz="quarter" idx="10"/>
          </p:nvPr>
        </p:nvSpPr>
        <p:spPr/>
        <p:txBody>
          <a:bodyPr/>
          <a:lstStyle/>
          <a:p>
            <a:pPr>
              <a:defRPr/>
            </a:pPr>
            <a:fld id="{77CA0635-1772-4472-ADFE-4545D41254CF}" type="slidenum">
              <a:rPr lang="en-US" smtClean="0"/>
              <a:pPr>
                <a:defRPr/>
              </a:pPr>
              <a:t>5</a:t>
            </a:fld>
            <a:endParaRPr lang="en-US" dirty="0"/>
          </a:p>
        </p:txBody>
      </p:sp>
    </p:spTree>
    <p:extLst>
      <p:ext uri="{BB962C8B-B14F-4D97-AF65-F5344CB8AC3E}">
        <p14:creationId xmlns:p14="http://schemas.microsoft.com/office/powerpoint/2010/main" val="2985143641"/>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latin typeface="Tahoma" panose="020B0604030504040204" pitchFamily="34" charset="0"/>
                <a:ea typeface="Tahoma" panose="020B0604030504040204" pitchFamily="34" charset="0"/>
                <a:cs typeface="Tahoma" panose="020B0604030504040204" pitchFamily="34" charset="0"/>
              </a:rPr>
              <a:t>The gross margin percentage indicates how much of each sales dollar is left after deducting the cost of goods sold to cover expenses and provide a profit.</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It is calculated as gross margin divided by net sales. </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a:spcBef>
                <a:spcPct val="0"/>
              </a:spcBef>
            </a:pPr>
            <a:r>
              <a:rPr lang="en-US" dirty="0">
                <a:latin typeface="Tahoma" panose="020B0604030504040204" pitchFamily="34" charset="0"/>
                <a:ea typeface="Tahoma" panose="020B0604030504040204" pitchFamily="34" charset="0"/>
                <a:cs typeface="Tahoma" panose="020B0604030504040204" pitchFamily="34" charset="0"/>
              </a:rPr>
              <a:t>Other things being equal, the company with the higher gross margin percentage is pricing its products higher.</a:t>
            </a:r>
          </a:p>
          <a:p>
            <a:endParaRPr lang="en-US" dirty="0"/>
          </a:p>
        </p:txBody>
      </p:sp>
      <p:sp>
        <p:nvSpPr>
          <p:cNvPr id="4" name="Slide Number Placeholder 3"/>
          <p:cNvSpPr>
            <a:spLocks noGrp="1"/>
          </p:cNvSpPr>
          <p:nvPr>
            <p:ph type="sldNum" sz="quarter" idx="10"/>
          </p:nvPr>
        </p:nvSpPr>
        <p:spPr/>
        <p:txBody>
          <a:bodyPr/>
          <a:lstStyle/>
          <a:p>
            <a:pPr>
              <a:defRPr/>
            </a:pPr>
            <a:fld id="{77CA0635-1772-4472-ADFE-4545D41254CF}" type="slidenum">
              <a:rPr lang="en-US" smtClean="0"/>
              <a:pPr>
                <a:defRPr/>
              </a:pPr>
              <a:t>59</a:t>
            </a:fld>
            <a:endParaRPr lang="en-US" dirty="0"/>
          </a:p>
        </p:txBody>
      </p:sp>
    </p:spTree>
    <p:extLst>
      <p:ext uri="{BB962C8B-B14F-4D97-AF65-F5344CB8AC3E}">
        <p14:creationId xmlns:p14="http://schemas.microsoft.com/office/powerpoint/2010/main" val="2731953404"/>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latin typeface="Tahoma" panose="020B0604030504040204" pitchFamily="34" charset="0"/>
                <a:ea typeface="Tahoma" panose="020B0604030504040204" pitchFamily="34" charset="0"/>
                <a:cs typeface="Tahoma" panose="020B0604030504040204" pitchFamily="34" charset="0"/>
              </a:rPr>
              <a:t>In practice, the net income percentage is frequently called the return on sales ratio. </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Return on sales expresses net income </a:t>
            </a:r>
            <a:r>
              <a:rPr lang="en-US" dirty="0">
                <a:solidFill>
                  <a:schemeClr val="tx2"/>
                </a:solidFill>
                <a:latin typeface="Tahoma" panose="020B0604030504040204" pitchFamily="34" charset="0"/>
                <a:ea typeface="Tahoma" panose="020B0604030504040204" pitchFamily="34" charset="0"/>
                <a:cs typeface="Tahoma" panose="020B0604030504040204" pitchFamily="34" charset="0"/>
              </a:rPr>
              <a:t>as a percentage of sales and provides insight as to how much of each sales dollar is left as net income after all expenses are paid.</a:t>
            </a:r>
          </a:p>
          <a:p>
            <a:pPr eaLnBrk="1" hangingPunct="1"/>
            <a:endParaRPr lang="en-US" dirty="0">
              <a:solidFill>
                <a:schemeClr val="tx2"/>
              </a:solidFill>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solidFill>
                  <a:schemeClr val="tx2"/>
                </a:solidFill>
                <a:latin typeface="Tahoma" panose="020B0604030504040204" pitchFamily="34" charset="0"/>
                <a:ea typeface="Tahoma" panose="020B0604030504040204" pitchFamily="34" charset="0"/>
                <a:cs typeface="Tahoma" panose="020B0604030504040204" pitchFamily="34" charset="0"/>
              </a:rPr>
              <a:t>It is calculated as net income divided by net sales. </a:t>
            </a:r>
          </a:p>
          <a:p>
            <a:pPr eaLnBrk="1" hangingPunct="1"/>
            <a:endParaRPr lang="en-US" dirty="0">
              <a:solidFill>
                <a:schemeClr val="tx2"/>
              </a:solidFill>
              <a:latin typeface="Tahoma" panose="020B0604030504040204" pitchFamily="34" charset="0"/>
              <a:ea typeface="Tahoma" panose="020B0604030504040204" pitchFamily="34" charset="0"/>
              <a:cs typeface="Tahoma" panose="020B0604030504040204" pitchFamily="34" charset="0"/>
            </a:endParaRPr>
          </a:p>
          <a:p>
            <a:pPr>
              <a:spcBef>
                <a:spcPct val="0"/>
              </a:spcBef>
            </a:pPr>
            <a:r>
              <a:rPr lang="en-US" dirty="0">
                <a:latin typeface="Tahoma" panose="020B0604030504040204" pitchFamily="34" charset="0"/>
                <a:ea typeface="Tahoma" panose="020B0604030504040204" pitchFamily="34" charset="0"/>
                <a:cs typeface="Tahoma" panose="020B0604030504040204" pitchFamily="34" charset="0"/>
              </a:rPr>
              <a:t>Other things being equal, the company with the higher return on sales percentage is doing a better job of controlling costs.</a:t>
            </a:r>
          </a:p>
          <a:p>
            <a:endParaRPr lang="en-US" dirty="0"/>
          </a:p>
        </p:txBody>
      </p:sp>
      <p:sp>
        <p:nvSpPr>
          <p:cNvPr id="4" name="Slide Number Placeholder 3"/>
          <p:cNvSpPr>
            <a:spLocks noGrp="1"/>
          </p:cNvSpPr>
          <p:nvPr>
            <p:ph type="sldNum" sz="quarter" idx="10"/>
          </p:nvPr>
        </p:nvSpPr>
        <p:spPr/>
        <p:txBody>
          <a:bodyPr/>
          <a:lstStyle/>
          <a:p>
            <a:pPr>
              <a:defRPr/>
            </a:pPr>
            <a:fld id="{77CA0635-1772-4472-ADFE-4545D41254CF}" type="slidenum">
              <a:rPr lang="en-US" smtClean="0"/>
              <a:pPr>
                <a:defRPr/>
              </a:pPr>
              <a:t>60</a:t>
            </a:fld>
            <a:endParaRPr lang="en-US" dirty="0"/>
          </a:p>
        </p:txBody>
      </p:sp>
    </p:spTree>
    <p:extLst>
      <p:ext uri="{BB962C8B-B14F-4D97-AF65-F5344CB8AC3E}">
        <p14:creationId xmlns:p14="http://schemas.microsoft.com/office/powerpoint/2010/main" val="243556200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B346E799-2FAD-4F89-A5BA-D07F5BB6F1DD}" type="slidenum">
              <a:rPr lang="en-US" smtClean="0">
                <a:cs typeface="Arial" charset="0"/>
              </a:rPr>
              <a:pPr/>
              <a:t>62</a:t>
            </a:fld>
            <a:endParaRPr lang="en-US" dirty="0">
              <a:cs typeface="Arial" charset="0"/>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xfrm>
            <a:off x="914400" y="4343400"/>
            <a:ext cx="5029200" cy="4114800"/>
          </a:xfrm>
          <a:noFill/>
          <a:ln/>
        </p:spPr>
        <p:txBody>
          <a:bodyPr/>
          <a:lstStyle/>
          <a:p>
            <a:r>
              <a:rPr lang="en-US" dirty="0">
                <a:latin typeface="Tahoma" panose="020B0604030504040204" pitchFamily="34" charset="0"/>
                <a:ea typeface="Tahoma" panose="020B0604030504040204" pitchFamily="34" charset="0"/>
                <a:cs typeface="Tahoma" panose="020B0604030504040204" pitchFamily="34" charset="0"/>
              </a:rPr>
              <a:t>Learning Objective 4-9: </a:t>
            </a:r>
            <a:r>
              <a:rPr lang="en-US" dirty="0">
                <a:solidFill>
                  <a:schemeClr val="tx2"/>
                </a:solidFill>
                <a:latin typeface="Tahoma" panose="020B0604030504040204" pitchFamily="34" charset="0"/>
                <a:ea typeface="Tahoma" panose="020B0604030504040204" pitchFamily="34" charset="0"/>
                <a:cs typeface="Tahoma" panose="020B0604030504040204" pitchFamily="34" charset="0"/>
              </a:rPr>
              <a:t>Identify the primary features of the periodic inventory system. (Appendix)</a:t>
            </a:r>
          </a:p>
          <a:p>
            <a:pPr eaLnBrk="1" hangingPunct="1"/>
            <a:endParaRPr lang="en-US" dirty="0"/>
          </a:p>
        </p:txBody>
      </p:sp>
    </p:spTree>
    <p:extLst>
      <p:ext uri="{BB962C8B-B14F-4D97-AF65-F5344CB8AC3E}">
        <p14:creationId xmlns:p14="http://schemas.microsoft.com/office/powerpoint/2010/main" val="3407073970"/>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Tahoma" panose="020B0604030504040204" pitchFamily="34" charset="0"/>
                <a:ea typeface="Tahoma" panose="020B0604030504040204" pitchFamily="34" charset="0"/>
                <a:cs typeface="Tahoma" panose="020B0604030504040204" pitchFamily="34" charset="0"/>
              </a:rPr>
              <a:t>In certain businesses, it is impractical to maintain perpetual inventory records. A periodic inventory system provides an alternative procedure for recording inventory purchases and sales.</a:t>
            </a:r>
          </a:p>
          <a:p>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In a periodic system, purchases of inventory are recorded in a Purchases account. Other inventory-related transactions, such as transportation-in and purchase discounts, returns, and allowances are recorded in separate temporary accounts.</a:t>
            </a:r>
          </a:p>
          <a:p>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Ending inventory is determined by a year-end physical account, and cost of goods sold is calculated using a Schedule of Cost of Goods Sold.</a:t>
            </a:r>
          </a:p>
          <a:p>
            <a:endParaRPr lang="en-US" dirty="0"/>
          </a:p>
        </p:txBody>
      </p:sp>
      <p:sp>
        <p:nvSpPr>
          <p:cNvPr id="4" name="Slide Number Placeholder 3"/>
          <p:cNvSpPr>
            <a:spLocks noGrp="1"/>
          </p:cNvSpPr>
          <p:nvPr>
            <p:ph type="sldNum" sz="quarter" idx="10"/>
          </p:nvPr>
        </p:nvSpPr>
        <p:spPr/>
        <p:txBody>
          <a:bodyPr/>
          <a:lstStyle/>
          <a:p>
            <a:pPr>
              <a:defRPr/>
            </a:pPr>
            <a:fld id="{77CA0635-1772-4472-ADFE-4545D41254CF}" type="slidenum">
              <a:rPr lang="en-US" smtClean="0"/>
              <a:pPr>
                <a:defRPr/>
              </a:pPr>
              <a:t>63</a:t>
            </a:fld>
            <a:endParaRPr lang="en-US" dirty="0"/>
          </a:p>
        </p:txBody>
      </p:sp>
    </p:spTree>
    <p:extLst>
      <p:ext uri="{BB962C8B-B14F-4D97-AF65-F5344CB8AC3E}">
        <p14:creationId xmlns:p14="http://schemas.microsoft.com/office/powerpoint/2010/main" val="2475985741"/>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latin typeface="Tahoma" panose="020B0604030504040204" pitchFamily="34" charset="0"/>
                <a:ea typeface="Tahoma" panose="020B0604030504040204" pitchFamily="34" charset="0"/>
                <a:cs typeface="Tahoma" panose="020B0604030504040204" pitchFamily="34" charset="0"/>
              </a:rPr>
              <a:t>Here are some typical journal entries for a periodic inventory system. Note the year-end adjusting and closing entries.</a:t>
            </a:r>
          </a:p>
          <a:p>
            <a:endParaRPr lang="en-US" dirty="0"/>
          </a:p>
        </p:txBody>
      </p:sp>
      <p:sp>
        <p:nvSpPr>
          <p:cNvPr id="4" name="Slide Number Placeholder 3"/>
          <p:cNvSpPr>
            <a:spLocks noGrp="1"/>
          </p:cNvSpPr>
          <p:nvPr>
            <p:ph type="sldNum" sz="quarter" idx="10"/>
          </p:nvPr>
        </p:nvSpPr>
        <p:spPr/>
        <p:txBody>
          <a:bodyPr/>
          <a:lstStyle/>
          <a:p>
            <a:pPr>
              <a:defRPr/>
            </a:pPr>
            <a:fld id="{77CA0635-1772-4472-ADFE-4545D41254CF}" type="slidenum">
              <a:rPr lang="en-US" smtClean="0"/>
              <a:pPr>
                <a:defRPr/>
              </a:pPr>
              <a:t>64</a:t>
            </a:fld>
            <a:endParaRPr lang="en-US" dirty="0"/>
          </a:p>
        </p:txBody>
      </p:sp>
    </p:spTree>
    <p:extLst>
      <p:ext uri="{BB962C8B-B14F-4D97-AF65-F5344CB8AC3E}">
        <p14:creationId xmlns:p14="http://schemas.microsoft.com/office/powerpoint/2010/main" val="4209756983"/>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latin typeface="Tahoma" panose="020B0604030504040204" pitchFamily="34" charset="0"/>
                <a:ea typeface="Tahoma" panose="020B0604030504040204" pitchFamily="34" charset="0"/>
                <a:cs typeface="Tahoma" panose="020B0604030504040204" pitchFamily="34" charset="0"/>
              </a:rPr>
              <a:t>The Schedule of Cost of Goods Sold is used for internal reporting purposes. Cost of goods sold is reported as one line on the income statement, just as it would be in a perpetual system.</a:t>
            </a:r>
          </a:p>
          <a:p>
            <a:endParaRPr lang="en-US" dirty="0"/>
          </a:p>
        </p:txBody>
      </p:sp>
      <p:sp>
        <p:nvSpPr>
          <p:cNvPr id="4" name="Slide Number Placeholder 3"/>
          <p:cNvSpPr>
            <a:spLocks noGrp="1"/>
          </p:cNvSpPr>
          <p:nvPr>
            <p:ph type="sldNum" sz="quarter" idx="10"/>
          </p:nvPr>
        </p:nvSpPr>
        <p:spPr/>
        <p:txBody>
          <a:bodyPr/>
          <a:lstStyle/>
          <a:p>
            <a:pPr>
              <a:defRPr/>
            </a:pPr>
            <a:fld id="{77CA0635-1772-4472-ADFE-4545D41254CF}" type="slidenum">
              <a:rPr lang="en-US" smtClean="0"/>
              <a:pPr>
                <a:defRPr/>
              </a:pPr>
              <a:t>65</a:t>
            </a:fld>
            <a:endParaRPr lang="en-US" dirty="0"/>
          </a:p>
        </p:txBody>
      </p:sp>
    </p:spTree>
    <p:extLst>
      <p:ext uri="{BB962C8B-B14F-4D97-AF65-F5344CB8AC3E}">
        <p14:creationId xmlns:p14="http://schemas.microsoft.com/office/powerpoint/2010/main" val="3660855593"/>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latin typeface="Tahoma" panose="020B0604030504040204" pitchFamily="34" charset="0"/>
                <a:ea typeface="Tahoma" panose="020B0604030504040204" pitchFamily="34" charset="0"/>
                <a:cs typeface="Tahoma" panose="020B0604030504040204" pitchFamily="34" charset="0"/>
              </a:rPr>
              <a:t>End of Chapter 4. This chapter introduced accounting practices for merchandising businesses. </a:t>
            </a:r>
          </a:p>
          <a:p>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4" name="Slide Number Placeholder 3"/>
          <p:cNvSpPr>
            <a:spLocks noGrp="1"/>
          </p:cNvSpPr>
          <p:nvPr>
            <p:ph type="sldNum" sz="quarter" idx="10"/>
          </p:nvPr>
        </p:nvSpPr>
        <p:spPr/>
        <p:txBody>
          <a:bodyPr/>
          <a:lstStyle/>
          <a:p>
            <a:pPr>
              <a:defRPr/>
            </a:pPr>
            <a:fld id="{77CA0635-1772-4472-ADFE-4545D41254CF}" type="slidenum">
              <a:rPr lang="en-US" smtClean="0"/>
              <a:pPr>
                <a:defRPr/>
              </a:pPr>
              <a:t>66</a:t>
            </a:fld>
            <a:endParaRPr lang="en-US" dirty="0"/>
          </a:p>
        </p:txBody>
      </p:sp>
    </p:spTree>
    <p:extLst>
      <p:ext uri="{BB962C8B-B14F-4D97-AF65-F5344CB8AC3E}">
        <p14:creationId xmlns:p14="http://schemas.microsoft.com/office/powerpoint/2010/main" val="38335463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p:cNvSpPr>
            <a:spLocks noGrp="1" noChangeArrowheads="1"/>
          </p:cNvSpPr>
          <p:nvPr>
            <p:ph type="sldNum" sz="quarter" idx="5"/>
          </p:nvPr>
        </p:nvSpPr>
        <p:spPr>
          <a:noFill/>
        </p:spPr>
        <p:txBody>
          <a:bodyPr/>
          <a:lstStyle/>
          <a:p>
            <a:fld id="{F62A6FC9-4F27-49CF-BC6B-16E9D24EC4B3}" type="slidenum">
              <a:rPr lang="en-US" smtClean="0">
                <a:cs typeface="Arial" charset="0"/>
              </a:rPr>
              <a:pPr/>
              <a:t>6</a:t>
            </a:fld>
            <a:endParaRPr lang="en-US" dirty="0">
              <a:cs typeface="Arial" charset="0"/>
            </a:endParaRPr>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xfrm>
            <a:off x="914400" y="4343400"/>
            <a:ext cx="5029200" cy="4114800"/>
          </a:xfrm>
          <a:noFill/>
          <a:ln/>
        </p:spPr>
        <p:txBody>
          <a:bodyPr/>
          <a:lstStyle/>
          <a:p>
            <a:pPr eaLnBrk="1" hangingPunct="1"/>
            <a:r>
              <a:rPr lang="en-US" sz="1200" dirty="0">
                <a:latin typeface="Tahoma" panose="020B0604030504040204" pitchFamily="34" charset="0"/>
                <a:ea typeface="Tahoma" panose="020B0604030504040204" pitchFamily="34" charset="0"/>
                <a:cs typeface="Tahoma" panose="020B0604030504040204" pitchFamily="34" charset="0"/>
              </a:rPr>
              <a:t>Most modern companies maintain their inventory records using the perpetual inventory system. This inventory system adjusts the inventory account perpetually (continually) throughout the accounting period for each purchase or sale of inventory.  </a:t>
            </a:r>
          </a:p>
          <a:p>
            <a:pPr eaLnBrk="1" hangingPunct="1"/>
            <a:endParaRPr lang="en-US" dirty="0"/>
          </a:p>
          <a:p>
            <a:pPr eaLnBrk="1" hangingPunct="1"/>
            <a:endParaRPr lang="en-US" dirty="0"/>
          </a:p>
        </p:txBody>
      </p:sp>
    </p:spTree>
    <p:extLst>
      <p:ext uri="{BB962C8B-B14F-4D97-AF65-F5344CB8AC3E}">
        <p14:creationId xmlns:p14="http://schemas.microsoft.com/office/powerpoint/2010/main" val="6789798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latin typeface="Tahoma" pitchFamily="34" charset="0"/>
              </a:rPr>
              <a:t>Let’s see how a perpetual inventory system works by looking at transactions for June’s Plant Shop.</a:t>
            </a:r>
          </a:p>
          <a:p>
            <a:endParaRPr lang="en-US" dirty="0"/>
          </a:p>
        </p:txBody>
      </p:sp>
      <p:sp>
        <p:nvSpPr>
          <p:cNvPr id="4" name="Slide Number Placeholder 3"/>
          <p:cNvSpPr>
            <a:spLocks noGrp="1"/>
          </p:cNvSpPr>
          <p:nvPr>
            <p:ph type="sldNum" sz="quarter" idx="10"/>
          </p:nvPr>
        </p:nvSpPr>
        <p:spPr/>
        <p:txBody>
          <a:bodyPr/>
          <a:lstStyle/>
          <a:p>
            <a:pPr>
              <a:defRPr/>
            </a:pPr>
            <a:fld id="{77CA0635-1772-4472-ADFE-4545D41254CF}" type="slidenum">
              <a:rPr lang="en-US" smtClean="0"/>
              <a:pPr>
                <a:defRPr/>
              </a:pPr>
              <a:t>7</a:t>
            </a:fld>
            <a:endParaRPr lang="en-US" dirty="0"/>
          </a:p>
        </p:txBody>
      </p:sp>
    </p:spTree>
    <p:extLst>
      <p:ext uri="{BB962C8B-B14F-4D97-AF65-F5344CB8AC3E}">
        <p14:creationId xmlns:p14="http://schemas.microsoft.com/office/powerpoint/2010/main" val="37392923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p>
            <a:fld id="{B8C5099C-AF51-4F68-9C43-EBC8570D1343}" type="slidenum">
              <a:rPr lang="en-US" smtClean="0">
                <a:cs typeface="Arial" charset="0"/>
              </a:rPr>
              <a:pPr/>
              <a:t>8</a:t>
            </a:fld>
            <a:endParaRPr lang="en-US" dirty="0">
              <a:cs typeface="Arial" charset="0"/>
            </a:endParaRPr>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xfrm>
            <a:off x="914400" y="4343400"/>
            <a:ext cx="5029200" cy="4114800"/>
          </a:xfrm>
          <a:noFill/>
          <a:ln/>
        </p:spPr>
        <p:txBody>
          <a:bodyPr/>
          <a:lstStyle/>
          <a:p>
            <a:pPr eaLnBrk="1" hangingPunct="1"/>
            <a:r>
              <a:rPr lang="en-US" dirty="0">
                <a:latin typeface="Tahoma" panose="020B0604030504040204" pitchFamily="34" charset="0"/>
                <a:ea typeface="Tahoma" panose="020B0604030504040204" pitchFamily="34" charset="0"/>
                <a:cs typeface="Tahoma" panose="020B0604030504040204" pitchFamily="34" charset="0"/>
              </a:rPr>
              <a:t>Part I</a:t>
            </a:r>
          </a:p>
          <a:p>
            <a:pPr eaLnBrk="1" hangingPunct="1">
              <a:spcBef>
                <a:spcPct val="50000"/>
              </a:spcBef>
            </a:pPr>
            <a:r>
              <a:rPr lang="en-US" dirty="0">
                <a:latin typeface="Tahoma" panose="020B0604030504040204" pitchFamily="34" charset="0"/>
                <a:ea typeface="Tahoma" panose="020B0604030504040204" pitchFamily="34" charset="0"/>
                <a:cs typeface="Tahoma" panose="020B0604030504040204" pitchFamily="34" charset="0"/>
              </a:rPr>
              <a:t>Event 1: June’s Plant Shop acquired $15,000 by issuing common stock. </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This transaction increases the Cash asset account and increases the Common Stock equity account. It is classified as an asset source transaction. </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III</a:t>
            </a:r>
          </a:p>
          <a:p>
            <a:r>
              <a:rPr lang="en-US" sz="1200" b="0" i="0" u="none" strike="noStrike" kern="1200" baseline="0" dirty="0">
                <a:solidFill>
                  <a:schemeClr val="tx1"/>
                </a:solidFill>
                <a:latin typeface="Tahoma" panose="020B0604030504040204" pitchFamily="34" charset="0"/>
                <a:ea typeface="Tahoma" panose="020B0604030504040204" pitchFamily="34" charset="0"/>
                <a:cs typeface="Tahoma" panose="020B0604030504040204" pitchFamily="34" charset="0"/>
              </a:rPr>
              <a:t>The journal entry is shown next.</a:t>
            </a:r>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IV</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Here is the effect of this transaction on the financial statements model. </a:t>
            </a:r>
          </a:p>
        </p:txBody>
      </p:sp>
    </p:spTree>
    <p:extLst>
      <p:ext uri="{BB962C8B-B14F-4D97-AF65-F5344CB8AC3E}">
        <p14:creationId xmlns:p14="http://schemas.microsoft.com/office/powerpoint/2010/main" val="28259925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_Title-Only Left">
    <p:spTree>
      <p:nvGrpSpPr>
        <p:cNvPr id="1" name=""/>
        <p:cNvGrpSpPr/>
        <p:nvPr/>
      </p:nvGrpSpPr>
      <p:grpSpPr>
        <a:xfrm>
          <a:off x="0" y="0"/>
          <a:ext cx="0" cy="0"/>
          <a:chOff x="0" y="0"/>
          <a:chExt cx="0" cy="0"/>
        </a:xfrm>
      </p:grpSpPr>
      <p:sp>
        <p:nvSpPr>
          <p:cNvPr id="8" name="Title background"/>
          <p:cNvSpPr/>
          <p:nvPr/>
        </p:nvSpPr>
        <p:spPr>
          <a:xfrm>
            <a:off x="0" y="2438400"/>
            <a:ext cx="4876800" cy="22098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Title 1"/>
          <p:cNvSpPr>
            <a:spLocks noGrp="1"/>
          </p:cNvSpPr>
          <p:nvPr>
            <p:ph type="ctrTitle"/>
          </p:nvPr>
        </p:nvSpPr>
        <p:spPr>
          <a:xfrm>
            <a:off x="152400" y="2590800"/>
            <a:ext cx="4724400" cy="1828800"/>
          </a:xfrm>
          <a:prstGeom prst="rect">
            <a:avLst/>
          </a:prstGeom>
          <a:effectLst>
            <a:outerShdw blurRad="50800" dist="38100" dir="5400000" algn="t" rotWithShape="0">
              <a:prstClr val="black">
                <a:alpha val="40000"/>
              </a:prstClr>
            </a:outerShdw>
          </a:effectLst>
        </p:spPr>
        <p:txBody>
          <a:bodyPr/>
          <a:lstStyle>
            <a:lvl1pPr algn="ctr" defTabSz="457200" rtl="0" eaLnBrk="1" latinLnBrk="0" hangingPunct="1">
              <a:spcBef>
                <a:spcPct val="0"/>
              </a:spcBef>
              <a:buNone/>
              <a:defRPr lang="en-US" sz="3600" b="1" kern="1200" dirty="0">
                <a:solidFill>
                  <a:schemeClr val="bg1"/>
                </a:solidFill>
                <a:latin typeface="+mj-lt"/>
                <a:ea typeface="+mj-ea"/>
                <a:cs typeface="+mj-cs"/>
              </a:defRPr>
            </a:lvl1pPr>
          </a:lstStyle>
          <a:p>
            <a:r>
              <a:rPr lang="en-US" dirty="0"/>
              <a:t>Click to edit Master title style</a:t>
            </a:r>
          </a:p>
        </p:txBody>
      </p:sp>
      <p:sp>
        <p:nvSpPr>
          <p:cNvPr id="4" name="Photo credit"/>
          <p:cNvSpPr>
            <a:spLocks noGrp="1"/>
          </p:cNvSpPr>
          <p:nvPr>
            <p:ph type="body" sz="quarter" idx="11" hasCustomPrompt="1"/>
          </p:nvPr>
        </p:nvSpPr>
        <p:spPr>
          <a:xfrm>
            <a:off x="6096000" y="6486525"/>
            <a:ext cx="3048000" cy="228600"/>
          </a:xfrm>
          <a:prstGeom prst="rect">
            <a:avLst/>
          </a:prstGeom>
        </p:spPr>
        <p:txBody>
          <a:bodyPr/>
          <a:lstStyle>
            <a:lvl1pPr marL="0" indent="0" algn="r">
              <a:buNone/>
              <a:defRPr sz="800" baseline="0">
                <a:solidFill>
                  <a:schemeClr val="bg1"/>
                </a:solidFill>
              </a:defRPr>
            </a:lvl1pPr>
          </a:lstStyle>
          <a:p>
            <a:pPr lvl="0"/>
            <a:r>
              <a:rPr lang="en-US" dirty="0"/>
              <a:t>Insert Photo Credit Here</a:t>
            </a:r>
          </a:p>
        </p:txBody>
      </p:sp>
      <p:sp>
        <p:nvSpPr>
          <p:cNvPr id="6" name="Rectangle 6"/>
          <p:cNvSpPr>
            <a:spLocks noGrp="1" noChangeArrowheads="1"/>
          </p:cNvSpPr>
          <p:nvPr>
            <p:ph type="sldNum" sz="quarter" idx="12"/>
          </p:nvPr>
        </p:nvSpPr>
        <p:spPr>
          <a:xfrm>
            <a:off x="8305800" y="6400800"/>
            <a:ext cx="838200" cy="381000"/>
          </a:xfrm>
          <a:prstGeom prst="rect">
            <a:avLst/>
          </a:prstGeom>
        </p:spPr>
        <p:txBody>
          <a:bodyPr/>
          <a:lstStyle>
            <a:lvl1pPr>
              <a:defRPr>
                <a:solidFill>
                  <a:schemeClr val="bg1"/>
                </a:solidFill>
              </a:defRPr>
            </a:lvl1pPr>
          </a:lstStyle>
          <a:p>
            <a:pPr>
              <a:defRPr/>
            </a:pPr>
            <a:r>
              <a:rPr lang="en-US" dirty="0" smtClean="0"/>
              <a:t>4-</a:t>
            </a:r>
            <a:fld id="{1837EFBA-6031-446B-9BE3-4ED7B501BA39}" type="slidenum">
              <a:rPr lang="en-US" smtClean="0"/>
              <a:pPr>
                <a:defRPr/>
              </a:pPr>
              <a:t>‹#›</a:t>
            </a:fld>
            <a:endParaRPr lang="en-US" dirty="0"/>
          </a:p>
        </p:txBody>
      </p:sp>
      <p:pic>
        <p:nvPicPr>
          <p:cNvPr id="3" name="Picture 2" descr="Edmonds10e19md_nm3.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05400" y="729702"/>
            <a:ext cx="3810000" cy="4985298"/>
          </a:xfrm>
          <a:prstGeom prst="rect">
            <a:avLst/>
          </a:prstGeom>
        </p:spPr>
      </p:pic>
    </p:spTree>
    <p:extLst>
      <p:ext uri="{BB962C8B-B14F-4D97-AF65-F5344CB8AC3E}">
        <p14:creationId xmlns:p14="http://schemas.microsoft.com/office/powerpoint/2010/main" val="19413129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Color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8229600" cy="609600"/>
          </a:xfrm>
          <a:prstGeom prst="rect">
            <a:avLst/>
          </a:prstGeom>
        </p:spPr>
        <p:txBody>
          <a:bodyPr/>
          <a:lstStyle>
            <a:lvl1pPr>
              <a:defRPr lang="en-US" sz="4000" b="1" kern="1200" dirty="0">
                <a:solidFill>
                  <a:schemeClr val="bg2"/>
                </a:solidFill>
                <a:latin typeface="+mj-lt"/>
                <a:ea typeface="Verdana" panose="020B0604030504040204" pitchFamily="34" charset="0"/>
                <a:cs typeface="Verdana" panose="020B0604030504040204" pitchFamily="34" charset="0"/>
              </a:defRPr>
            </a:lvl1pPr>
          </a:lstStyle>
          <a:p>
            <a:r>
              <a:rPr lang="en-US" dirty="0"/>
              <a:t>Click to edit Master title style</a:t>
            </a:r>
          </a:p>
        </p:txBody>
      </p:sp>
      <p:sp>
        <p:nvSpPr>
          <p:cNvPr id="3" name="Content Placeholder 1"/>
          <p:cNvSpPr>
            <a:spLocks noGrp="1"/>
          </p:cNvSpPr>
          <p:nvPr>
            <p:ph idx="1"/>
          </p:nvPr>
        </p:nvSpPr>
        <p:spPr>
          <a:xfrm>
            <a:off x="457200" y="1219200"/>
            <a:ext cx="8229600" cy="4724399"/>
          </a:xfrm>
          <a:prstGeom prst="rect">
            <a:avLst/>
          </a:prstGeom>
        </p:spPr>
        <p:txBody>
          <a:bodyPr/>
          <a:lstStyle>
            <a:lvl1pPr marL="342900" indent="-342900">
              <a:spcAft>
                <a:spcPts val="800"/>
              </a:spcAft>
              <a:defRPr lang="en-US" sz="2600" b="0" kern="1200" dirty="0">
                <a:solidFill>
                  <a:schemeClr val="tx1"/>
                </a:solidFill>
                <a:latin typeface="+mn-lt"/>
                <a:ea typeface="Verdana" panose="020B0604030504040204" pitchFamily="34" charset="0"/>
                <a:cs typeface="Verdana" panose="020B0604030504040204" pitchFamily="34" charset="0"/>
              </a:defRPr>
            </a:lvl1pPr>
            <a:lvl2pPr marL="742950" indent="-285750">
              <a:spcAft>
                <a:spcPts val="800"/>
              </a:spcAft>
              <a:defRPr lang="en-US" sz="2000" b="0" kern="1200" dirty="0">
                <a:solidFill>
                  <a:schemeClr val="tx1"/>
                </a:solidFill>
                <a:latin typeface="+mn-lt"/>
                <a:ea typeface="Verdana" panose="020B0604030504040204" pitchFamily="34" charset="0"/>
                <a:cs typeface="Verdana" panose="020B0604030504040204" pitchFamily="34" charset="0"/>
              </a:defRPr>
            </a:lvl2pPr>
            <a:lvl3pPr marL="1143000" indent="-228600">
              <a:spcAft>
                <a:spcPts val="800"/>
              </a:spcAft>
              <a:defRPr lang="en-US" sz="1800" b="0" kern="1200" dirty="0">
                <a:solidFill>
                  <a:schemeClr val="tx1"/>
                </a:solidFill>
                <a:latin typeface="+mn-lt"/>
                <a:ea typeface="Verdana" panose="020B0604030504040204" pitchFamily="34" charset="0"/>
                <a:cs typeface="Verdana" panose="020B0604030504040204" pitchFamily="34" charset="0"/>
              </a:defRPr>
            </a:lvl3pPr>
            <a:lvl4pPr marL="1600200" indent="-228600">
              <a:spcAft>
                <a:spcPts val="800"/>
              </a:spcAft>
              <a:defRPr lang="en-US" sz="1600" b="0" kern="1200" dirty="0">
                <a:solidFill>
                  <a:schemeClr val="tx1"/>
                </a:solidFill>
                <a:latin typeface="+mn-lt"/>
                <a:ea typeface="Verdana" panose="020B0604030504040204" pitchFamily="34" charset="0"/>
                <a:cs typeface="Verdana" panose="020B0604030504040204" pitchFamily="34" charset="0"/>
              </a:defRPr>
            </a:lvl4pPr>
            <a:lvl5pPr marL="2057400" indent="-228600">
              <a:spcAft>
                <a:spcPts val="800"/>
              </a:spcAft>
              <a:defRPr lang="en-US" sz="1600" b="0" kern="1200" dirty="0">
                <a:solidFill>
                  <a:schemeClr val="tx1"/>
                </a:solidFill>
                <a:latin typeface="+mn-lt"/>
                <a:ea typeface="Verdana" panose="020B0604030504040204" pitchFamily="34" charset="0"/>
                <a:cs typeface="Verdana" panose="020B0604030504040204" pitchFamily="34" charset="0"/>
              </a:defRPr>
            </a:lvl5pPr>
          </a:lstStyle>
          <a:p>
            <a:pPr marL="342900" lvl="0" indent="-342900" algn="l" defTabSz="457200" rtl="0" eaLnBrk="1" latinLnBrk="0" hangingPunct="1">
              <a:spcBef>
                <a:spcPct val="20000"/>
              </a:spcBef>
              <a:spcAft>
                <a:spcPts val="800"/>
              </a:spcAft>
              <a:buFont typeface="Arial"/>
              <a:buChar char="•"/>
            </a:pPr>
            <a:r>
              <a:rPr lang="en-US" dirty="0"/>
              <a:t>Click to edit Master text styles</a:t>
            </a:r>
          </a:p>
          <a:p>
            <a:pPr marL="742950" lvl="1" indent="-285750" algn="l" defTabSz="457200" rtl="0" eaLnBrk="1" latinLnBrk="0" hangingPunct="1">
              <a:spcBef>
                <a:spcPct val="20000"/>
              </a:spcBef>
              <a:spcAft>
                <a:spcPts val="800"/>
              </a:spcAft>
              <a:buFont typeface="Arial"/>
              <a:buChar char="–"/>
            </a:pPr>
            <a:r>
              <a:rPr lang="en-US" dirty="0"/>
              <a:t>Second level</a:t>
            </a:r>
          </a:p>
          <a:p>
            <a:pPr marL="1143000" lvl="2" indent="-228600" algn="l" defTabSz="457200" rtl="0" eaLnBrk="1" latinLnBrk="0" hangingPunct="1">
              <a:spcBef>
                <a:spcPct val="20000"/>
              </a:spcBef>
              <a:spcAft>
                <a:spcPts val="800"/>
              </a:spcAft>
              <a:buFont typeface="Arial"/>
              <a:buChar char="•"/>
            </a:pPr>
            <a:r>
              <a:rPr lang="en-US" dirty="0"/>
              <a:t>Third level</a:t>
            </a:r>
          </a:p>
          <a:p>
            <a:pPr marL="1600200" lvl="3" indent="-228600" algn="l" defTabSz="457200" rtl="0" eaLnBrk="1" latinLnBrk="0" hangingPunct="1">
              <a:spcBef>
                <a:spcPct val="20000"/>
              </a:spcBef>
              <a:spcAft>
                <a:spcPts val="800"/>
              </a:spcAft>
              <a:buFont typeface="Arial"/>
              <a:buChar char="–"/>
            </a:pPr>
            <a:r>
              <a:rPr lang="en-US" dirty="0"/>
              <a:t>Fourth level</a:t>
            </a:r>
          </a:p>
          <a:p>
            <a:pPr marL="2057400" lvl="4" indent="-228600" algn="l" defTabSz="457200" rtl="0" eaLnBrk="1" latinLnBrk="0" hangingPunct="1">
              <a:spcBef>
                <a:spcPct val="20000"/>
              </a:spcBef>
              <a:spcAft>
                <a:spcPts val="800"/>
              </a:spcAft>
              <a:buFont typeface="Arial"/>
              <a:buChar char="»"/>
            </a:pPr>
            <a:r>
              <a:rPr lang="en-US" dirty="0"/>
              <a:t>Fifth level</a:t>
            </a:r>
          </a:p>
        </p:txBody>
      </p:sp>
      <p:sp>
        <p:nvSpPr>
          <p:cNvPr id="5" name="Text Placeholder 6"/>
          <p:cNvSpPr>
            <a:spLocks noGrp="1"/>
          </p:cNvSpPr>
          <p:nvPr>
            <p:ph type="body" sz="quarter" idx="10" hasCustomPrompt="1"/>
          </p:nvPr>
        </p:nvSpPr>
        <p:spPr>
          <a:xfrm>
            <a:off x="5867400" y="65532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
        <p:nvSpPr>
          <p:cNvPr id="7" name="Text Placeholder 3"/>
          <p:cNvSpPr>
            <a:spLocks noGrp="1"/>
          </p:cNvSpPr>
          <p:nvPr>
            <p:ph type="body" sz="quarter" idx="12" hasCustomPrompt="1"/>
          </p:nvPr>
        </p:nvSpPr>
        <p:spPr>
          <a:xfrm>
            <a:off x="3810000" y="6019800"/>
            <a:ext cx="1524000" cy="228600"/>
          </a:xfrm>
          <a:prstGeom prst="rect">
            <a:avLst/>
          </a:prstGeom>
        </p:spPr>
        <p:txBody>
          <a:bodyPr/>
          <a:lstStyle>
            <a:lvl1pPr marL="0" indent="0">
              <a:buNone/>
              <a:defRPr sz="800"/>
            </a:lvl1pPr>
          </a:lstStyle>
          <a:p>
            <a:pPr lvl="0"/>
            <a:r>
              <a:rPr lang="en-US" dirty="0"/>
              <a:t>Jump to long image description</a:t>
            </a:r>
          </a:p>
        </p:txBody>
      </p:sp>
      <p:sp>
        <p:nvSpPr>
          <p:cNvPr id="6" name="Rectangle 6"/>
          <p:cNvSpPr>
            <a:spLocks noGrp="1" noChangeArrowheads="1"/>
          </p:cNvSpPr>
          <p:nvPr>
            <p:ph type="sldNum" sz="quarter" idx="11"/>
          </p:nvPr>
        </p:nvSpPr>
        <p:spPr>
          <a:xfrm>
            <a:off x="8305800" y="6400800"/>
            <a:ext cx="838200" cy="381000"/>
          </a:xfrm>
          <a:prstGeom prst="rect">
            <a:avLst/>
          </a:prstGeom>
        </p:spPr>
        <p:txBody>
          <a:bodyPr/>
          <a:lstStyle>
            <a:lvl1pPr>
              <a:defRPr>
                <a:solidFill>
                  <a:schemeClr val="bg1"/>
                </a:solidFill>
              </a:defRPr>
            </a:lvl1pPr>
          </a:lstStyle>
          <a:p>
            <a:pPr>
              <a:defRPr/>
            </a:pPr>
            <a:r>
              <a:rPr lang="en-US" dirty="0"/>
              <a:t>1-</a:t>
            </a:r>
            <a:fld id="{1837EFBA-6031-446B-9BE3-4ED7B501BA39}" type="slidenum">
              <a:rPr lang="en-US" smtClean="0"/>
              <a:pPr>
                <a:defRPr/>
              </a:pPr>
              <a:t>‹#›</a:t>
            </a:fld>
            <a:endParaRPr lang="en-US" dirty="0"/>
          </a:p>
        </p:txBody>
      </p:sp>
    </p:spTree>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olor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4919662"/>
            <a:ext cx="5486400" cy="566738"/>
          </a:xfrm>
          <a:prstGeom prst="rect">
            <a:avLst/>
          </a:prstGeom>
        </p:spPr>
        <p:txBody>
          <a:bodyPr anchor="b"/>
          <a:lstStyle>
            <a:lvl1pPr algn="l" defTabSz="457200" rtl="0" eaLnBrk="1" latinLnBrk="0" hangingPunct="1">
              <a:spcBef>
                <a:spcPct val="0"/>
              </a:spcBef>
              <a:buNone/>
              <a:defRPr lang="en-US" sz="3200" b="1" kern="1200" dirty="0">
                <a:solidFill>
                  <a:schemeClr val="bg2"/>
                </a:solidFill>
                <a:latin typeface="+mj-lt"/>
                <a:ea typeface="Verdana" panose="020B0604030504040204" pitchFamily="34" charset="0"/>
                <a:cs typeface="Verdana" panose="020B0604030504040204" pitchFamily="34" charset="0"/>
              </a:defRPr>
            </a:lvl1pPr>
          </a:lstStyle>
          <a:p>
            <a:r>
              <a:rPr lang="en-US" dirty="0"/>
              <a:t>Click to edit Master title style</a:t>
            </a:r>
          </a:p>
        </p:txBody>
      </p:sp>
      <p:sp>
        <p:nvSpPr>
          <p:cNvPr id="4" name="Text Placeholder 1"/>
          <p:cNvSpPr>
            <a:spLocks noGrp="1"/>
          </p:cNvSpPr>
          <p:nvPr>
            <p:ph type="body" sz="half" idx="2"/>
          </p:nvPr>
        </p:nvSpPr>
        <p:spPr>
          <a:xfrm>
            <a:off x="1828800" y="5562600"/>
            <a:ext cx="5486400" cy="609600"/>
          </a:xfrm>
          <a:prstGeom prst="rect">
            <a:avLst/>
          </a:prstGeom>
        </p:spPr>
        <p:txBody>
          <a:bodyPr/>
          <a:lstStyle>
            <a:lvl1pPr marL="0" indent="0">
              <a:buNone/>
              <a:defRPr lang="en-US" sz="1800" b="0" kern="1200" dirty="0">
                <a:solidFill>
                  <a:schemeClr val="tx1"/>
                </a:solidFill>
                <a:latin typeface="+mj-lt"/>
                <a:ea typeface="Verdana" panose="020B0604030504040204" pitchFamily="34" charset="0"/>
                <a:cs typeface="Verdana" panose="020B060403050404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3" name="Picture Placeholder 1"/>
          <p:cNvSpPr>
            <a:spLocks noGrp="1"/>
          </p:cNvSpPr>
          <p:nvPr>
            <p:ph type="pic" idx="1"/>
          </p:nvPr>
        </p:nvSpPr>
        <p:spPr>
          <a:xfrm>
            <a:off x="1124744" y="152400"/>
            <a:ext cx="6894512" cy="454183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6" name="Text Placeholder 2"/>
          <p:cNvSpPr>
            <a:spLocks noGrp="1"/>
          </p:cNvSpPr>
          <p:nvPr>
            <p:ph type="body" sz="quarter" idx="10" hasCustomPrompt="1"/>
          </p:nvPr>
        </p:nvSpPr>
        <p:spPr>
          <a:xfrm>
            <a:off x="5867400" y="65532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
        <p:nvSpPr>
          <p:cNvPr id="7" name="Text Placeholder 3"/>
          <p:cNvSpPr>
            <a:spLocks noGrp="1"/>
          </p:cNvSpPr>
          <p:nvPr>
            <p:ph type="body" sz="quarter" idx="16" hasCustomPrompt="1"/>
          </p:nvPr>
        </p:nvSpPr>
        <p:spPr>
          <a:xfrm>
            <a:off x="3886200" y="4700650"/>
            <a:ext cx="1371600" cy="99950"/>
          </a:xfrm>
          <a:prstGeom prst="rect">
            <a:avLst/>
          </a:prstGeom>
        </p:spPr>
        <p:txBody>
          <a:bodyPr lIns="0" tIns="0" rIns="0" bIns="0"/>
          <a:lstStyle>
            <a:lvl1pPr marL="0" indent="0" algn="ctr">
              <a:buNone/>
              <a:defRPr sz="800"/>
            </a:lvl1pPr>
          </a:lstStyle>
          <a:p>
            <a:pPr lvl="0"/>
            <a:r>
              <a:rPr lang="en-US" dirty="0"/>
              <a:t>Jump to long image description</a:t>
            </a:r>
          </a:p>
        </p:txBody>
      </p:sp>
      <p:sp>
        <p:nvSpPr>
          <p:cNvPr id="8" name="Rectangle 6"/>
          <p:cNvSpPr>
            <a:spLocks noGrp="1" noChangeArrowheads="1"/>
          </p:cNvSpPr>
          <p:nvPr>
            <p:ph type="sldNum" sz="quarter" idx="11"/>
          </p:nvPr>
        </p:nvSpPr>
        <p:spPr>
          <a:xfrm>
            <a:off x="8305800" y="6400800"/>
            <a:ext cx="838200" cy="381000"/>
          </a:xfrm>
          <a:prstGeom prst="rect">
            <a:avLst/>
          </a:prstGeom>
        </p:spPr>
        <p:txBody>
          <a:bodyPr/>
          <a:lstStyle>
            <a:lvl1pPr>
              <a:defRPr>
                <a:solidFill>
                  <a:schemeClr val="bg1"/>
                </a:solidFill>
              </a:defRPr>
            </a:lvl1pPr>
          </a:lstStyle>
          <a:p>
            <a:pPr>
              <a:defRPr/>
            </a:pPr>
            <a:r>
              <a:rPr lang="en-US" dirty="0"/>
              <a:t>1-</a:t>
            </a:r>
            <a:fld id="{1837EFBA-6031-446B-9BE3-4ED7B501BA39}" type="slidenum">
              <a:rPr lang="en-US" smtClean="0"/>
              <a:pPr>
                <a:defRPr/>
              </a:pPr>
              <a:t>‹#›</a:t>
            </a:fld>
            <a:endParaRPr lang="en-US" dirty="0"/>
          </a:p>
        </p:txBody>
      </p:sp>
    </p:spTree>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olor_Title and Video">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8229600" cy="609600"/>
          </a:xfrm>
          <a:prstGeom prst="rect">
            <a:avLst/>
          </a:prstGeom>
        </p:spPr>
        <p:txBody>
          <a:bodyPr/>
          <a:lstStyle>
            <a:lvl1pPr>
              <a:defRPr lang="en-US" sz="4000" b="1" kern="1200" dirty="0">
                <a:solidFill>
                  <a:schemeClr val="bg2"/>
                </a:solidFill>
                <a:latin typeface="+mj-lt"/>
                <a:ea typeface="Verdana" panose="020B0604030504040204" pitchFamily="34" charset="0"/>
                <a:cs typeface="Verdana" panose="020B0604030504040204" pitchFamily="34" charset="0"/>
              </a:defRPr>
            </a:lvl1pPr>
          </a:lstStyle>
          <a:p>
            <a:r>
              <a:rPr lang="en-US" dirty="0"/>
              <a:t>Click to edit Master title style</a:t>
            </a:r>
          </a:p>
        </p:txBody>
      </p:sp>
      <p:sp>
        <p:nvSpPr>
          <p:cNvPr id="6" name="Media Placeholder 5"/>
          <p:cNvSpPr>
            <a:spLocks noGrp="1"/>
          </p:cNvSpPr>
          <p:nvPr>
            <p:ph type="media" sz="quarter" idx="11"/>
          </p:nvPr>
        </p:nvSpPr>
        <p:spPr>
          <a:xfrm>
            <a:off x="0" y="1295400"/>
            <a:ext cx="9144000" cy="4648200"/>
          </a:xfrm>
          <a:prstGeom prst="rect">
            <a:avLst/>
          </a:prstGeom>
        </p:spPr>
        <p:txBody>
          <a:bodyPr/>
          <a:lstStyle/>
          <a:p>
            <a:r>
              <a:rPr lang="en-US"/>
              <a:t>Click icon to add media</a:t>
            </a:r>
          </a:p>
        </p:txBody>
      </p:sp>
      <p:sp>
        <p:nvSpPr>
          <p:cNvPr id="9" name="TextBox 8"/>
          <p:cNvSpPr txBox="1"/>
          <p:nvPr/>
        </p:nvSpPr>
        <p:spPr>
          <a:xfrm>
            <a:off x="2933700" y="5943600"/>
            <a:ext cx="3276600" cy="3686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Click above to play video</a:t>
            </a:r>
          </a:p>
        </p:txBody>
      </p:sp>
      <p:sp>
        <p:nvSpPr>
          <p:cNvPr id="7" name="Text Placeholder 6"/>
          <p:cNvSpPr>
            <a:spLocks noGrp="1"/>
          </p:cNvSpPr>
          <p:nvPr>
            <p:ph type="body" sz="quarter" idx="10" hasCustomPrompt="1"/>
          </p:nvPr>
        </p:nvSpPr>
        <p:spPr>
          <a:xfrm>
            <a:off x="5867400" y="65532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Video Credit Here</a:t>
            </a:r>
          </a:p>
        </p:txBody>
      </p:sp>
      <p:sp>
        <p:nvSpPr>
          <p:cNvPr id="8" name="Rectangle 6"/>
          <p:cNvSpPr>
            <a:spLocks noGrp="1" noChangeArrowheads="1"/>
          </p:cNvSpPr>
          <p:nvPr>
            <p:ph type="sldNum" sz="quarter" idx="12"/>
          </p:nvPr>
        </p:nvSpPr>
        <p:spPr>
          <a:xfrm>
            <a:off x="8305800" y="6400800"/>
            <a:ext cx="838200" cy="381000"/>
          </a:xfrm>
          <a:prstGeom prst="rect">
            <a:avLst/>
          </a:prstGeom>
        </p:spPr>
        <p:txBody>
          <a:bodyPr/>
          <a:lstStyle>
            <a:lvl1pPr>
              <a:defRPr>
                <a:solidFill>
                  <a:schemeClr val="bg1"/>
                </a:solidFill>
              </a:defRPr>
            </a:lvl1pPr>
          </a:lstStyle>
          <a:p>
            <a:pPr>
              <a:defRPr/>
            </a:pPr>
            <a:r>
              <a:rPr lang="en-US" dirty="0"/>
              <a:t>1-</a:t>
            </a:r>
            <a:fld id="{1837EFBA-6031-446B-9BE3-4ED7B501BA39}" type="slidenum">
              <a:rPr lang="en-US" smtClean="0"/>
              <a:pPr>
                <a:defRPr/>
              </a:pPr>
              <a:t>‹#›</a:t>
            </a:fld>
            <a:endParaRPr lang="en-US" dirty="0"/>
          </a:p>
        </p:txBody>
      </p:sp>
    </p:spTree>
    <p:extLst/>
  </p:cSld>
  <p:clrMapOvr>
    <a:masterClrMapping/>
  </p:clrMapOvr>
  <p:hf hdr="0" ftr="0" dt="0"/>
  <p:extLst mod="1">
    <p:ext uri="{DCECCB84-F9BA-43D5-87BE-67443E8EF086}">
      <p15:sldGuideLst xmlns:p15="http://schemas.microsoft.com/office/powerpoint/2012/main" xmlns="">
        <p15:guide id="1" orient="horz" pos="2160">
          <p15:clr>
            <a:srgbClr val="FBAE40"/>
          </p15:clr>
        </p15:guide>
        <p15:guide id="2" pos="528">
          <p15:clr>
            <a:srgbClr val="FBAE40"/>
          </p15:clr>
        </p15:guide>
        <p15:guide id="3" pos="5136">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8229600" cy="1143000"/>
          </a:xfrm>
          <a:prstGeom prst="rect">
            <a:avLst/>
          </a:prstGeom>
        </p:spPr>
        <p:txBody>
          <a:bodyPr/>
          <a:lstStyle>
            <a:lvl1pPr>
              <a:defRPr lang="en-US" sz="4000" b="1" kern="1200" dirty="0">
                <a:solidFill>
                  <a:schemeClr val="bg2"/>
                </a:solidFill>
                <a:latin typeface="+mj-lt"/>
                <a:ea typeface="Verdana" panose="020B0604030504040204" pitchFamily="34" charset="0"/>
                <a:cs typeface="Verdana" panose="020B0604030504040204" pitchFamily="34" charset="0"/>
              </a:defRPr>
            </a:lvl1pPr>
          </a:lstStyle>
          <a:p>
            <a:r>
              <a:rPr lang="en-US" dirty="0"/>
              <a:t>Click to edit Master title style</a:t>
            </a:r>
          </a:p>
        </p:txBody>
      </p:sp>
      <p:sp>
        <p:nvSpPr>
          <p:cNvPr id="4" name="Rectangle 6"/>
          <p:cNvSpPr>
            <a:spLocks noGrp="1" noChangeArrowheads="1"/>
          </p:cNvSpPr>
          <p:nvPr>
            <p:ph type="sldNum" sz="quarter" idx="11"/>
          </p:nvPr>
        </p:nvSpPr>
        <p:spPr>
          <a:xfrm>
            <a:off x="8305800" y="6400800"/>
            <a:ext cx="838200" cy="381000"/>
          </a:xfrm>
          <a:prstGeom prst="rect">
            <a:avLst/>
          </a:prstGeom>
        </p:spPr>
        <p:txBody>
          <a:bodyPr/>
          <a:lstStyle>
            <a:lvl1pPr>
              <a:defRPr>
                <a:solidFill>
                  <a:schemeClr val="bg1"/>
                </a:solidFill>
              </a:defRPr>
            </a:lvl1pPr>
          </a:lstStyle>
          <a:p>
            <a:pPr>
              <a:defRPr/>
            </a:pPr>
            <a:r>
              <a:rPr lang="en-US" dirty="0"/>
              <a:t>1-</a:t>
            </a:r>
            <a:fld id="{1837EFBA-6031-446B-9BE3-4ED7B501BA39}" type="slidenum">
              <a:rPr lang="en-US" smtClean="0"/>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8229600" cy="1143000"/>
          </a:xfrm>
          <a:prstGeom prst="rect">
            <a:avLst/>
          </a:prstGeom>
        </p:spPr>
        <p:txBody>
          <a:bodyPr/>
          <a:lstStyle>
            <a:lvl1pPr>
              <a:defRPr lang="en-US" sz="4000" b="1" kern="1200" dirty="0">
                <a:solidFill>
                  <a:schemeClr val="bg2"/>
                </a:solidFill>
                <a:latin typeface="+mj-lt"/>
                <a:ea typeface="Verdana" panose="020B0604030504040204" pitchFamily="34" charset="0"/>
                <a:cs typeface="Verdana" panose="020B0604030504040204" pitchFamily="34" charset="0"/>
              </a:defRPr>
            </a:lvl1pPr>
          </a:lstStyle>
          <a:p>
            <a:r>
              <a:rPr lang="en-US" dirty="0"/>
              <a:t>Click to edit Master title style</a:t>
            </a:r>
          </a:p>
        </p:txBody>
      </p:sp>
      <p:sp>
        <p:nvSpPr>
          <p:cNvPr id="3" name="Content Placeholder 2"/>
          <p:cNvSpPr>
            <a:spLocks noGrp="1"/>
          </p:cNvSpPr>
          <p:nvPr>
            <p:ph idx="1"/>
          </p:nvPr>
        </p:nvSpPr>
        <p:spPr>
          <a:xfrm>
            <a:off x="685800" y="1798638"/>
            <a:ext cx="8229600" cy="4525962"/>
          </a:xfrm>
          <a:prstGeom prst="rect">
            <a:avLst/>
          </a:prstGeom>
        </p:spPr>
        <p:txBody>
          <a:bodyPr/>
          <a:lstStyle>
            <a:lvl1pPr>
              <a:defRPr lang="en-US" sz="2600" b="0" kern="1200" dirty="0">
                <a:solidFill>
                  <a:schemeClr val="tx1"/>
                </a:solidFill>
                <a:latin typeface="STIX Two Text" panose="02020603050405020304" pitchFamily="18" charset="0"/>
                <a:ea typeface="Verdana" panose="020B0604030504040204" pitchFamily="34" charset="0"/>
                <a:cs typeface="Verdana" panose="020B0604030504040204" pitchFamily="34" charset="0"/>
              </a:defRPr>
            </a:lvl1pPr>
            <a:lvl2pPr>
              <a:defRPr lang="en-US" sz="2000" b="0" kern="1200" dirty="0">
                <a:solidFill>
                  <a:schemeClr val="tx1"/>
                </a:solidFill>
                <a:latin typeface="STIX Two Text" panose="02020603050405020304" pitchFamily="18" charset="0"/>
                <a:ea typeface="Verdana" panose="020B0604030504040204" pitchFamily="34" charset="0"/>
                <a:cs typeface="Verdana" panose="020B0604030504040204" pitchFamily="34" charset="0"/>
              </a:defRPr>
            </a:lvl2pPr>
            <a:lvl3pPr>
              <a:defRPr lang="en-US" sz="1800" b="0" kern="1200" dirty="0">
                <a:solidFill>
                  <a:schemeClr val="tx1"/>
                </a:solidFill>
                <a:latin typeface="STIX Two Text" panose="02020603050405020304" pitchFamily="18" charset="0"/>
                <a:ea typeface="Verdana" panose="020B0604030504040204" pitchFamily="34" charset="0"/>
                <a:cs typeface="Verdana" panose="020B0604030504040204" pitchFamily="34" charset="0"/>
              </a:defRPr>
            </a:lvl3pPr>
            <a:lvl4pPr>
              <a:defRPr lang="en-US" sz="1600" b="0" kern="1200" dirty="0">
                <a:solidFill>
                  <a:schemeClr val="tx1"/>
                </a:solidFill>
                <a:latin typeface="STIX Two Text" panose="02020603050405020304" pitchFamily="18" charset="0"/>
                <a:ea typeface="Verdana" panose="020B0604030504040204" pitchFamily="34" charset="0"/>
                <a:cs typeface="Verdana" panose="020B0604030504040204" pitchFamily="34" charset="0"/>
              </a:defRPr>
            </a:lvl4pPr>
            <a:lvl5pPr>
              <a:defRPr lang="en-US" sz="1600" b="0" kern="1200" dirty="0">
                <a:solidFill>
                  <a:schemeClr val="tx1"/>
                </a:solidFill>
                <a:latin typeface="STIX Two Text" panose="02020603050405020304" pitchFamily="18" charset="0"/>
                <a:ea typeface="Verdana" panose="020B0604030504040204" pitchFamily="34" charset="0"/>
                <a:cs typeface="Verdan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6"/>
          <p:cNvSpPr>
            <a:spLocks noGrp="1" noChangeArrowheads="1"/>
          </p:cNvSpPr>
          <p:nvPr>
            <p:ph type="sldNum" sz="quarter" idx="11"/>
          </p:nvPr>
        </p:nvSpPr>
        <p:spPr>
          <a:xfrm>
            <a:off x="8305800" y="6400800"/>
            <a:ext cx="838200" cy="381000"/>
          </a:xfrm>
          <a:prstGeom prst="rect">
            <a:avLst/>
          </a:prstGeom>
        </p:spPr>
        <p:txBody>
          <a:bodyPr/>
          <a:lstStyle>
            <a:lvl1pPr>
              <a:defRPr>
                <a:solidFill>
                  <a:schemeClr val="bg1"/>
                </a:solidFill>
              </a:defRPr>
            </a:lvl1pPr>
          </a:lstStyle>
          <a:p>
            <a:pPr>
              <a:defRPr/>
            </a:pPr>
            <a:r>
              <a:rPr lang="en-US" dirty="0"/>
              <a:t>1-</a:t>
            </a:r>
            <a:fld id="{1837EFBA-6031-446B-9BE3-4ED7B501BA39}"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mp; Subtitle Left">
    <p:spTree>
      <p:nvGrpSpPr>
        <p:cNvPr id="1" name=""/>
        <p:cNvGrpSpPr/>
        <p:nvPr/>
      </p:nvGrpSpPr>
      <p:grpSpPr>
        <a:xfrm>
          <a:off x="0" y="0"/>
          <a:ext cx="0" cy="0"/>
          <a:chOff x="0" y="0"/>
          <a:chExt cx="0" cy="0"/>
        </a:xfrm>
      </p:grpSpPr>
      <p:sp>
        <p:nvSpPr>
          <p:cNvPr id="8" name="Title Background"/>
          <p:cNvSpPr/>
          <p:nvPr/>
        </p:nvSpPr>
        <p:spPr>
          <a:xfrm>
            <a:off x="0" y="32766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Title 1"/>
          <p:cNvSpPr>
            <a:spLocks noGrp="1"/>
          </p:cNvSpPr>
          <p:nvPr>
            <p:ph type="ctrTitle"/>
          </p:nvPr>
        </p:nvSpPr>
        <p:spPr>
          <a:xfrm>
            <a:off x="228600" y="3429000"/>
            <a:ext cx="5105400" cy="609600"/>
          </a:xfrm>
          <a:prstGeom prst="rect">
            <a:avLst/>
          </a:prstGeom>
          <a:effectLst>
            <a:outerShdw blurRad="50800" dist="38100" dir="5400000" algn="t" rotWithShape="0">
              <a:prstClr val="black">
                <a:alpha val="40000"/>
              </a:prstClr>
            </a:outerShdw>
          </a:effectLst>
        </p:spPr>
        <p:txBody>
          <a:bodyPr/>
          <a:lstStyle>
            <a:lvl1pPr>
              <a:defRPr lang="en-US" sz="3600" b="1" kern="1200" dirty="0">
                <a:solidFill>
                  <a:schemeClr val="bg1"/>
                </a:solidFill>
                <a:latin typeface="+mj-lt"/>
                <a:ea typeface="+mj-ea"/>
                <a:cs typeface="+mj-cs"/>
              </a:defRPr>
            </a:lvl1pPr>
          </a:lstStyle>
          <a:p>
            <a:r>
              <a:rPr lang="en-US" dirty="0"/>
              <a:t>Click to edit Master title style</a:t>
            </a:r>
          </a:p>
        </p:txBody>
      </p:sp>
      <p:sp>
        <p:nvSpPr>
          <p:cNvPr id="7" name="Text"/>
          <p:cNvSpPr>
            <a:spLocks noGrp="1"/>
          </p:cNvSpPr>
          <p:nvPr>
            <p:ph type="body" sz="quarter" idx="10"/>
          </p:nvPr>
        </p:nvSpPr>
        <p:spPr>
          <a:xfrm>
            <a:off x="228600" y="4114800"/>
            <a:ext cx="5105400" cy="685800"/>
          </a:xfrm>
          <a:prstGeom prst="rect">
            <a:avLst/>
          </a:prstGeom>
        </p:spPr>
        <p:txBody>
          <a:bodyPr/>
          <a:lstStyle>
            <a:lvl1pPr marL="0" indent="0">
              <a:buNone/>
              <a:defRPr lang="en-US" sz="2000" b="0" kern="1200" dirty="0">
                <a:solidFill>
                  <a:schemeClr val="bg1"/>
                </a:solidFill>
                <a:effectLst/>
                <a:latin typeface="STIX Two Text" panose="02020603050405020304" pitchFamily="18" charset="0"/>
                <a:ea typeface="Verdana" panose="020B0604030504040204" pitchFamily="34" charset="0"/>
                <a:cs typeface="Verdana" panose="020B0604030504040204" pitchFamily="34" charset="0"/>
              </a:defRPr>
            </a:lvl1pPr>
            <a:lvl2pPr marL="457200" indent="0">
              <a:buNone/>
              <a:defRPr lang="en-US" sz="2000" b="0" kern="1200" dirty="0">
                <a:solidFill>
                  <a:schemeClr val="bg1"/>
                </a:solidFill>
                <a:effectLst/>
                <a:latin typeface="STIX Two Text" panose="02020603050405020304" pitchFamily="18" charset="0"/>
                <a:ea typeface="Verdana" panose="020B0604030504040204" pitchFamily="34" charset="0"/>
                <a:cs typeface="Verdana" panose="020B0604030504040204" pitchFamily="34" charset="0"/>
              </a:defRPr>
            </a:lvl2pPr>
            <a:lvl3pPr marL="914400" indent="0">
              <a:buNone/>
              <a:defRPr lang="en-US" sz="2000" b="0" kern="1200" dirty="0">
                <a:solidFill>
                  <a:schemeClr val="bg1"/>
                </a:solidFill>
                <a:effectLst/>
                <a:latin typeface="STIX Two Text" panose="02020603050405020304" pitchFamily="18" charset="0"/>
                <a:ea typeface="Verdana" panose="020B0604030504040204" pitchFamily="34" charset="0"/>
                <a:cs typeface="Verdana" panose="020B0604030504040204" pitchFamily="34" charset="0"/>
              </a:defRPr>
            </a:lvl3pPr>
            <a:lvl4pPr marL="1371600" indent="0">
              <a:buNone/>
              <a:defRPr lang="en-US" sz="2000" b="0" kern="1200" dirty="0">
                <a:solidFill>
                  <a:schemeClr val="bg1"/>
                </a:solidFill>
                <a:effectLst/>
                <a:latin typeface="STIX Two Text" panose="02020603050405020304" pitchFamily="18" charset="0"/>
                <a:ea typeface="Verdana" panose="020B0604030504040204" pitchFamily="34" charset="0"/>
                <a:cs typeface="Verdana" panose="020B0604030504040204" pitchFamily="34" charset="0"/>
              </a:defRPr>
            </a:lvl4pPr>
            <a:lvl5pPr marL="1828800" indent="0">
              <a:buNone/>
              <a:defRPr lang="en-US" sz="2000" b="0" kern="1200" dirty="0">
                <a:solidFill>
                  <a:schemeClr val="bg1"/>
                </a:solidFill>
                <a:effectLst/>
                <a:latin typeface="STIX Two Text" panose="02020603050405020304" pitchFamily="18" charset="0"/>
                <a:ea typeface="Verdana" panose="020B0604030504040204" pitchFamily="34" charset="0"/>
                <a:cs typeface="Verdan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Photo credit"/>
          <p:cNvSpPr>
            <a:spLocks noGrp="1"/>
          </p:cNvSpPr>
          <p:nvPr>
            <p:ph type="body" sz="quarter" idx="11" hasCustomPrompt="1"/>
          </p:nvPr>
        </p:nvSpPr>
        <p:spPr>
          <a:xfrm>
            <a:off x="6096000" y="6486525"/>
            <a:ext cx="3048000" cy="228600"/>
          </a:xfrm>
          <a:prstGeom prst="rect">
            <a:avLst/>
          </a:prstGeom>
        </p:spPr>
        <p:txBody>
          <a:bodyPr/>
          <a:lstStyle>
            <a:lvl1pPr marL="0" indent="0" algn="r">
              <a:buNone/>
              <a:defRPr sz="800" baseline="0">
                <a:solidFill>
                  <a:schemeClr val="bg1"/>
                </a:solidFill>
              </a:defRPr>
            </a:lvl1pPr>
          </a:lstStyle>
          <a:p>
            <a:pPr lvl="0"/>
            <a:r>
              <a:rPr lang="en-US" dirty="0"/>
              <a:t>Insert Photo Credit Here</a:t>
            </a:r>
          </a:p>
        </p:txBody>
      </p:sp>
    </p:spTree>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mp; Subtitle Right">
    <p:spTree>
      <p:nvGrpSpPr>
        <p:cNvPr id="1" name=""/>
        <p:cNvGrpSpPr/>
        <p:nvPr/>
      </p:nvGrpSpPr>
      <p:grpSpPr>
        <a:xfrm>
          <a:off x="0" y="0"/>
          <a:ext cx="0" cy="0"/>
          <a:chOff x="0" y="0"/>
          <a:chExt cx="0" cy="0"/>
        </a:xfrm>
      </p:grpSpPr>
      <p:sp>
        <p:nvSpPr>
          <p:cNvPr id="8" name="Title Background"/>
          <p:cNvSpPr/>
          <p:nvPr/>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Title 1"/>
          <p:cNvSpPr>
            <a:spLocks noGrp="1"/>
          </p:cNvSpPr>
          <p:nvPr>
            <p:ph type="ctrTitle"/>
          </p:nvPr>
        </p:nvSpPr>
        <p:spPr>
          <a:xfrm>
            <a:off x="3733800" y="3581400"/>
            <a:ext cx="5181600" cy="609600"/>
          </a:xfrm>
          <a:prstGeom prst="rect">
            <a:avLst/>
          </a:prstGeom>
          <a:effectLst>
            <a:outerShdw blurRad="50800" dist="38100" dir="5400000" algn="t" rotWithShape="0">
              <a:prstClr val="black">
                <a:alpha val="40000"/>
              </a:prstClr>
            </a:outerShdw>
          </a:effectLst>
        </p:spPr>
        <p:txBody>
          <a:bodyPr/>
          <a:lstStyle>
            <a:lvl1pPr algn="ctr" defTabSz="457200" rtl="0" eaLnBrk="1" latinLnBrk="0" hangingPunct="1">
              <a:spcBef>
                <a:spcPct val="0"/>
              </a:spcBef>
              <a:buNone/>
              <a:defRPr lang="en-US" sz="3600" b="1" kern="1200" dirty="0">
                <a:solidFill>
                  <a:schemeClr val="bg1"/>
                </a:solidFill>
                <a:latin typeface="+mj-lt"/>
                <a:ea typeface="+mj-ea"/>
                <a:cs typeface="+mj-cs"/>
              </a:defRPr>
            </a:lvl1pPr>
          </a:lstStyle>
          <a:p>
            <a:r>
              <a:rPr lang="en-US" dirty="0"/>
              <a:t>Click to edit Master title style</a:t>
            </a:r>
          </a:p>
        </p:txBody>
      </p:sp>
      <p:sp>
        <p:nvSpPr>
          <p:cNvPr id="7" name="Text"/>
          <p:cNvSpPr>
            <a:spLocks noGrp="1"/>
          </p:cNvSpPr>
          <p:nvPr>
            <p:ph type="body" sz="quarter" idx="10"/>
          </p:nvPr>
        </p:nvSpPr>
        <p:spPr>
          <a:xfrm>
            <a:off x="3733800" y="4260273"/>
            <a:ext cx="5181600" cy="692727"/>
          </a:xfrm>
          <a:prstGeom prst="rect">
            <a:avLst/>
          </a:prstGeom>
        </p:spPr>
        <p:txBody>
          <a:bodyPr/>
          <a:lstStyle>
            <a:lvl1pPr marL="0" indent="0" algn="r">
              <a:buNone/>
              <a:defRPr lang="en-US" sz="2000" b="0" kern="1200" dirty="0">
                <a:solidFill>
                  <a:schemeClr val="bg1"/>
                </a:solidFill>
                <a:effectLst/>
                <a:latin typeface="STIX Two Text" panose="02020603050405020304" pitchFamily="18" charset="0"/>
                <a:ea typeface="Verdana" panose="020B0604030504040204" pitchFamily="34" charset="0"/>
                <a:cs typeface="Verdana" panose="020B0604030504040204" pitchFamily="34" charset="0"/>
              </a:defRPr>
            </a:lvl1pPr>
            <a:lvl2pPr marL="457200" indent="0" algn="r">
              <a:buNone/>
              <a:defRPr lang="en-US" sz="2000" b="0" kern="1200" dirty="0">
                <a:solidFill>
                  <a:schemeClr val="bg1"/>
                </a:solidFill>
                <a:effectLst/>
                <a:latin typeface="STIX Two Text" panose="02020603050405020304" pitchFamily="18" charset="0"/>
                <a:ea typeface="Verdana" panose="020B0604030504040204" pitchFamily="34" charset="0"/>
                <a:cs typeface="Verdana" panose="020B0604030504040204" pitchFamily="34" charset="0"/>
              </a:defRPr>
            </a:lvl2pPr>
            <a:lvl3pPr marL="914400" indent="0" algn="r">
              <a:buNone/>
              <a:defRPr lang="en-US" sz="2000" b="0" kern="1200" dirty="0">
                <a:solidFill>
                  <a:schemeClr val="bg1"/>
                </a:solidFill>
                <a:effectLst/>
                <a:latin typeface="STIX Two Text" panose="02020603050405020304" pitchFamily="18" charset="0"/>
                <a:ea typeface="Verdana" panose="020B0604030504040204" pitchFamily="34" charset="0"/>
                <a:cs typeface="Verdana" panose="020B0604030504040204" pitchFamily="34" charset="0"/>
              </a:defRPr>
            </a:lvl3pPr>
            <a:lvl4pPr marL="1371600" indent="0" algn="r">
              <a:buNone/>
              <a:defRPr lang="en-US" sz="2000" b="0" kern="1200" dirty="0">
                <a:solidFill>
                  <a:schemeClr val="bg1"/>
                </a:solidFill>
                <a:effectLst/>
                <a:latin typeface="STIX Two Text" panose="02020603050405020304" pitchFamily="18" charset="0"/>
                <a:ea typeface="Verdana" panose="020B0604030504040204" pitchFamily="34" charset="0"/>
                <a:cs typeface="Verdana" panose="020B0604030504040204" pitchFamily="34" charset="0"/>
              </a:defRPr>
            </a:lvl4pPr>
            <a:lvl5pPr marL="1828800" indent="0" algn="r">
              <a:buNone/>
              <a:defRPr sz="2000" b="0">
                <a:solidFill>
                  <a:schemeClr val="bg1"/>
                </a:solidFill>
                <a:latin typeface="ArumSans 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Photo credit"/>
          <p:cNvSpPr>
            <a:spLocks noGrp="1"/>
          </p:cNvSpPr>
          <p:nvPr>
            <p:ph type="body" sz="quarter" idx="11" hasCustomPrompt="1"/>
          </p:nvPr>
        </p:nvSpPr>
        <p:spPr>
          <a:xfrm>
            <a:off x="6096000" y="6486525"/>
            <a:ext cx="3048000" cy="228600"/>
          </a:xfrm>
          <a:prstGeom prst="rect">
            <a:avLst/>
          </a:prstGeom>
        </p:spPr>
        <p:txBody>
          <a:bodyPr/>
          <a:lstStyle>
            <a:lvl1pPr marL="0" indent="0" algn="r">
              <a:buNone/>
              <a:defRPr sz="800" baseline="0">
                <a:solidFill>
                  <a:schemeClr val="bg1"/>
                </a:solidFill>
              </a:defRPr>
            </a:lvl1pPr>
          </a:lstStyle>
          <a:p>
            <a:pPr lvl="0"/>
            <a:r>
              <a:rPr lang="en-US" dirty="0"/>
              <a:t>Insert Photo Credit Here</a:t>
            </a:r>
          </a:p>
        </p:txBody>
      </p:sp>
    </p:spTree>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Only Left">
    <p:spTree>
      <p:nvGrpSpPr>
        <p:cNvPr id="1" name=""/>
        <p:cNvGrpSpPr/>
        <p:nvPr/>
      </p:nvGrpSpPr>
      <p:grpSpPr>
        <a:xfrm>
          <a:off x="0" y="0"/>
          <a:ext cx="0" cy="0"/>
          <a:chOff x="0" y="0"/>
          <a:chExt cx="0" cy="0"/>
        </a:xfrm>
      </p:grpSpPr>
      <p:sp>
        <p:nvSpPr>
          <p:cNvPr id="8" name="Title background"/>
          <p:cNvSpPr/>
          <p:nvPr/>
        </p:nvSpPr>
        <p:spPr>
          <a:xfrm>
            <a:off x="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Title 1"/>
          <p:cNvSpPr>
            <a:spLocks noGrp="1"/>
          </p:cNvSpPr>
          <p:nvPr>
            <p:ph type="ctrTitle"/>
          </p:nvPr>
        </p:nvSpPr>
        <p:spPr>
          <a:xfrm>
            <a:off x="228600" y="3581400"/>
            <a:ext cx="5105400" cy="1371600"/>
          </a:xfrm>
          <a:prstGeom prst="rect">
            <a:avLst/>
          </a:prstGeom>
          <a:effectLst>
            <a:outerShdw blurRad="50800" dist="38100" dir="5400000" algn="t" rotWithShape="0">
              <a:prstClr val="black">
                <a:alpha val="40000"/>
              </a:prstClr>
            </a:outerShdw>
          </a:effectLst>
        </p:spPr>
        <p:txBody>
          <a:bodyPr/>
          <a:lstStyle>
            <a:lvl1pPr algn="ctr" defTabSz="457200" rtl="0" eaLnBrk="1" latinLnBrk="0" hangingPunct="1">
              <a:spcBef>
                <a:spcPct val="0"/>
              </a:spcBef>
              <a:buNone/>
              <a:defRPr lang="en-US" sz="3600" b="1" kern="1200" dirty="0">
                <a:solidFill>
                  <a:schemeClr val="bg1"/>
                </a:solidFill>
                <a:latin typeface="+mj-lt"/>
                <a:ea typeface="+mj-ea"/>
                <a:cs typeface="+mj-cs"/>
              </a:defRPr>
            </a:lvl1pPr>
          </a:lstStyle>
          <a:p>
            <a:r>
              <a:rPr lang="en-US" dirty="0"/>
              <a:t>Click to edit Master title style</a:t>
            </a:r>
          </a:p>
        </p:txBody>
      </p:sp>
      <p:sp>
        <p:nvSpPr>
          <p:cNvPr id="4" name="Photo credit"/>
          <p:cNvSpPr>
            <a:spLocks noGrp="1"/>
          </p:cNvSpPr>
          <p:nvPr>
            <p:ph type="body" sz="quarter" idx="11" hasCustomPrompt="1"/>
          </p:nvPr>
        </p:nvSpPr>
        <p:spPr>
          <a:xfrm>
            <a:off x="6096000" y="6486525"/>
            <a:ext cx="3048000" cy="228600"/>
          </a:xfrm>
          <a:prstGeom prst="rect">
            <a:avLst/>
          </a:prstGeom>
        </p:spPr>
        <p:txBody>
          <a:bodyPr/>
          <a:lstStyle>
            <a:lvl1pPr marL="0" indent="0" algn="r">
              <a:buNone/>
              <a:defRPr sz="800" baseline="0">
                <a:solidFill>
                  <a:schemeClr val="bg1"/>
                </a:solidFill>
              </a:defRPr>
            </a:lvl1pPr>
          </a:lstStyle>
          <a:p>
            <a:pPr lvl="0"/>
            <a:r>
              <a:rPr lang="en-US" dirty="0"/>
              <a:t>Insert Photo Credit Here</a:t>
            </a:r>
          </a:p>
        </p:txBody>
      </p:sp>
      <p:sp>
        <p:nvSpPr>
          <p:cNvPr id="6" name="Rectangle 6"/>
          <p:cNvSpPr>
            <a:spLocks noGrp="1" noChangeArrowheads="1"/>
          </p:cNvSpPr>
          <p:nvPr>
            <p:ph type="sldNum" sz="quarter" idx="12"/>
          </p:nvPr>
        </p:nvSpPr>
        <p:spPr>
          <a:xfrm>
            <a:off x="8305800" y="6400800"/>
            <a:ext cx="838200" cy="381000"/>
          </a:xfrm>
          <a:prstGeom prst="rect">
            <a:avLst/>
          </a:prstGeom>
        </p:spPr>
        <p:txBody>
          <a:bodyPr/>
          <a:lstStyle>
            <a:lvl1pPr>
              <a:defRPr>
                <a:solidFill>
                  <a:schemeClr val="bg1"/>
                </a:solidFill>
              </a:defRPr>
            </a:lvl1pPr>
          </a:lstStyle>
          <a:p>
            <a:pPr>
              <a:defRPr/>
            </a:pPr>
            <a:r>
              <a:rPr lang="en-US" dirty="0"/>
              <a:t>1-</a:t>
            </a:r>
            <a:fld id="{1837EFBA-6031-446B-9BE3-4ED7B501BA39}" type="slidenum">
              <a:rPr lang="en-US" smtClean="0"/>
              <a:pPr>
                <a:defRPr/>
              </a:pPr>
              <a:t>‹#›</a:t>
            </a:fld>
            <a:endParaRPr lang="en-US" dirty="0"/>
          </a:p>
        </p:txBody>
      </p:sp>
    </p:spTree>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Only Right">
    <p:spTree>
      <p:nvGrpSpPr>
        <p:cNvPr id="1" name=""/>
        <p:cNvGrpSpPr/>
        <p:nvPr/>
      </p:nvGrpSpPr>
      <p:grpSpPr>
        <a:xfrm>
          <a:off x="0" y="0"/>
          <a:ext cx="0" cy="0"/>
          <a:chOff x="0" y="0"/>
          <a:chExt cx="0" cy="0"/>
        </a:xfrm>
      </p:grpSpPr>
      <p:sp>
        <p:nvSpPr>
          <p:cNvPr id="8" name="Rectangle 7"/>
          <p:cNvSpPr/>
          <p:nvPr/>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Title 1"/>
          <p:cNvSpPr>
            <a:spLocks noGrp="1"/>
          </p:cNvSpPr>
          <p:nvPr>
            <p:ph type="ctrTitle"/>
          </p:nvPr>
        </p:nvSpPr>
        <p:spPr>
          <a:xfrm>
            <a:off x="3733800" y="3581400"/>
            <a:ext cx="5181600" cy="1371600"/>
          </a:xfrm>
          <a:prstGeom prst="rect">
            <a:avLst/>
          </a:prstGeom>
          <a:effectLst>
            <a:outerShdw blurRad="50800" dist="38100" dir="5400000" algn="t" rotWithShape="0">
              <a:prstClr val="black">
                <a:alpha val="40000"/>
              </a:prstClr>
            </a:outerShdw>
          </a:effectLst>
        </p:spPr>
        <p:txBody>
          <a:bodyPr/>
          <a:lstStyle>
            <a:lvl1pPr>
              <a:defRPr lang="en-US" sz="3600" b="1" kern="1200" dirty="0">
                <a:solidFill>
                  <a:schemeClr val="bg1"/>
                </a:solidFill>
                <a:latin typeface="+mj-lt"/>
                <a:ea typeface="+mj-ea"/>
                <a:cs typeface="+mj-cs"/>
              </a:defRPr>
            </a:lvl1pPr>
          </a:lstStyle>
          <a:p>
            <a:r>
              <a:rPr lang="en-US" dirty="0"/>
              <a:t>Click to edit Master title style</a:t>
            </a:r>
          </a:p>
        </p:txBody>
      </p:sp>
      <p:sp>
        <p:nvSpPr>
          <p:cNvPr id="4" name="Photo credit"/>
          <p:cNvSpPr>
            <a:spLocks noGrp="1"/>
          </p:cNvSpPr>
          <p:nvPr>
            <p:ph type="body" sz="quarter" idx="11" hasCustomPrompt="1"/>
          </p:nvPr>
        </p:nvSpPr>
        <p:spPr>
          <a:xfrm>
            <a:off x="6096000" y="6486525"/>
            <a:ext cx="3048000" cy="228600"/>
          </a:xfrm>
          <a:prstGeom prst="rect">
            <a:avLst/>
          </a:prstGeom>
        </p:spPr>
        <p:txBody>
          <a:bodyPr/>
          <a:lstStyle>
            <a:lvl1pPr marL="0" indent="0" algn="r">
              <a:buNone/>
              <a:defRPr sz="800" baseline="0">
                <a:solidFill>
                  <a:schemeClr val="bg1"/>
                </a:solidFill>
              </a:defRPr>
            </a:lvl1pPr>
          </a:lstStyle>
          <a:p>
            <a:pPr lvl="0"/>
            <a:r>
              <a:rPr lang="en-US" dirty="0"/>
              <a:t>Insert Photo Credit Here</a:t>
            </a:r>
          </a:p>
        </p:txBody>
      </p:sp>
    </p:spTree>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2362200"/>
            <a:ext cx="8686800" cy="1752600"/>
          </a:xfrm>
          <a:prstGeom prst="rect">
            <a:avLst/>
          </a:prstGeom>
        </p:spPr>
        <p:txBody>
          <a:bodyPr/>
          <a:lstStyle>
            <a:lvl1pPr marL="0" indent="0" algn="ctr">
              <a:buNone/>
              <a:defRPr lang="en-US" sz="3600" b="0" kern="1200" dirty="0">
                <a:solidFill>
                  <a:schemeClr val="tx1"/>
                </a:solidFill>
                <a:latin typeface="+mj-lt"/>
                <a:ea typeface="Verdana" panose="020B0604030504040204" pitchFamily="34" charset="0"/>
                <a:cs typeface="Verdana" panose="020B060403050404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Photo credit"/>
          <p:cNvSpPr>
            <a:spLocks noGrp="1"/>
          </p:cNvSpPr>
          <p:nvPr>
            <p:ph type="body" sz="quarter" idx="10" hasCustomPrompt="1"/>
          </p:nvPr>
        </p:nvSpPr>
        <p:spPr>
          <a:xfrm>
            <a:off x="5867400" y="65532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
        <p:nvSpPr>
          <p:cNvPr id="4" name="Title 3"/>
          <p:cNvSpPr>
            <a:spLocks noGrp="1"/>
          </p:cNvSpPr>
          <p:nvPr>
            <p:ph type="title"/>
          </p:nvPr>
        </p:nvSpPr>
        <p:spPr>
          <a:xfrm>
            <a:off x="228600" y="1524000"/>
            <a:ext cx="8686800" cy="594360"/>
          </a:xfrm>
          <a:prstGeom prst="rect">
            <a:avLst/>
          </a:prstGeom>
        </p:spPr>
        <p:txBody>
          <a:bodyPr/>
          <a:lstStyle>
            <a:lvl1pPr>
              <a:defRPr lang="en-US" sz="4400" b="1" kern="1200" dirty="0">
                <a:solidFill>
                  <a:schemeClr val="bg2"/>
                </a:solidFill>
                <a:latin typeface="+mj-lt"/>
                <a:ea typeface="Verdana" panose="020B0604030504040204" pitchFamily="34" charset="0"/>
                <a:cs typeface="Verdana" panose="020B0604030504040204" pitchFamily="34" charset="0"/>
              </a:defRPr>
            </a:lvl1pPr>
          </a:lstStyle>
          <a:p>
            <a:r>
              <a:rPr lang="en-US" dirty="0"/>
              <a:t>Click to edit Master title style</a:t>
            </a:r>
          </a:p>
        </p:txBody>
      </p:sp>
      <p:sp>
        <p:nvSpPr>
          <p:cNvPr id="6" name="Rectangle 6"/>
          <p:cNvSpPr>
            <a:spLocks noGrp="1" noChangeArrowheads="1"/>
          </p:cNvSpPr>
          <p:nvPr>
            <p:ph type="sldNum" sz="quarter" idx="11"/>
          </p:nvPr>
        </p:nvSpPr>
        <p:spPr>
          <a:xfrm>
            <a:off x="8305800" y="6400800"/>
            <a:ext cx="838200" cy="381000"/>
          </a:xfrm>
          <a:prstGeom prst="rect">
            <a:avLst/>
          </a:prstGeom>
        </p:spPr>
        <p:txBody>
          <a:bodyPr/>
          <a:lstStyle>
            <a:lvl1pPr>
              <a:defRPr>
                <a:solidFill>
                  <a:schemeClr val="bg1"/>
                </a:solidFill>
              </a:defRPr>
            </a:lvl1pPr>
          </a:lstStyle>
          <a:p>
            <a:pPr>
              <a:defRPr/>
            </a:pPr>
            <a:r>
              <a:rPr lang="en-US" dirty="0"/>
              <a:t>1-</a:t>
            </a:r>
            <a:fld id="{1837EFBA-6031-446B-9BE3-4ED7B501BA39}" type="slidenum">
              <a:rPr lang="en-US" smtClean="0"/>
              <a:pPr>
                <a:defRPr/>
              </a:pPr>
              <a:t>‹#›</a:t>
            </a:fld>
            <a:endParaRPr lang="en-US" dirty="0"/>
          </a:p>
        </p:txBody>
      </p:sp>
    </p:spTree>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O">
    <p:spTree>
      <p:nvGrpSpPr>
        <p:cNvPr id="1" name=""/>
        <p:cNvGrpSpPr/>
        <p:nvPr/>
      </p:nvGrpSpPr>
      <p:grpSpPr>
        <a:xfrm>
          <a:off x="0" y="0"/>
          <a:ext cx="0" cy="0"/>
          <a:chOff x="0" y="0"/>
          <a:chExt cx="0" cy="0"/>
        </a:xfrm>
      </p:grpSpPr>
      <p:sp>
        <p:nvSpPr>
          <p:cNvPr id="5" name="Photo credit"/>
          <p:cNvSpPr>
            <a:spLocks noGrp="1"/>
          </p:cNvSpPr>
          <p:nvPr>
            <p:ph type="body" sz="quarter" idx="10" hasCustomPrompt="1"/>
          </p:nvPr>
        </p:nvSpPr>
        <p:spPr>
          <a:xfrm>
            <a:off x="5867400" y="65532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
        <p:nvSpPr>
          <p:cNvPr id="4" name="Title 3"/>
          <p:cNvSpPr>
            <a:spLocks noGrp="1"/>
          </p:cNvSpPr>
          <p:nvPr>
            <p:ph type="title"/>
          </p:nvPr>
        </p:nvSpPr>
        <p:spPr>
          <a:xfrm>
            <a:off x="228600" y="2362200"/>
            <a:ext cx="8686800" cy="1752600"/>
          </a:xfrm>
          <a:prstGeom prst="rect">
            <a:avLst/>
          </a:prstGeom>
        </p:spPr>
        <p:txBody>
          <a:bodyPr/>
          <a:lstStyle>
            <a:lvl1pPr>
              <a:defRPr lang="en-US" sz="4000" b="1" kern="1200" dirty="0">
                <a:solidFill>
                  <a:schemeClr val="bg2"/>
                </a:solidFill>
                <a:latin typeface="+mj-lt"/>
                <a:ea typeface="Verdana" panose="020B0604030504040204" pitchFamily="34" charset="0"/>
                <a:cs typeface="Verdana" panose="020B0604030504040204" pitchFamily="34" charset="0"/>
              </a:defRPr>
            </a:lvl1pPr>
          </a:lstStyle>
          <a:p>
            <a:r>
              <a:rPr lang="en-US" dirty="0"/>
              <a:t>Click to edit Master title style</a:t>
            </a:r>
          </a:p>
        </p:txBody>
      </p:sp>
      <p:sp>
        <p:nvSpPr>
          <p:cNvPr id="6" name="Rectangle 6"/>
          <p:cNvSpPr>
            <a:spLocks noGrp="1" noChangeArrowheads="1"/>
          </p:cNvSpPr>
          <p:nvPr>
            <p:ph type="sldNum" sz="quarter" idx="11"/>
          </p:nvPr>
        </p:nvSpPr>
        <p:spPr>
          <a:xfrm>
            <a:off x="8305800" y="6400800"/>
            <a:ext cx="838200" cy="381000"/>
          </a:xfrm>
          <a:prstGeom prst="rect">
            <a:avLst/>
          </a:prstGeom>
        </p:spPr>
        <p:txBody>
          <a:bodyPr/>
          <a:lstStyle>
            <a:lvl1pPr>
              <a:defRPr>
                <a:solidFill>
                  <a:schemeClr val="bg1"/>
                </a:solidFill>
              </a:defRPr>
            </a:lvl1pPr>
          </a:lstStyle>
          <a:p>
            <a:pPr>
              <a:defRPr/>
            </a:pPr>
            <a:r>
              <a:rPr lang="en-US" dirty="0"/>
              <a:t>1-</a:t>
            </a:r>
            <a:fld id="{1837EFBA-6031-446B-9BE3-4ED7B501BA39}" type="slidenum">
              <a:rPr lang="en-US" smtClean="0"/>
              <a:pPr>
                <a:defRPr/>
              </a:pPr>
              <a:t>‹#›</a:t>
            </a:fld>
            <a:endParaRPr lang="en-US" dirty="0"/>
          </a:p>
        </p:txBody>
      </p:sp>
    </p:spTree>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lor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4406900"/>
            <a:ext cx="7772400" cy="1362075"/>
          </a:xfrm>
          <a:prstGeom prst="rect">
            <a:avLst/>
          </a:prstGeom>
        </p:spPr>
        <p:txBody>
          <a:bodyPr anchor="t"/>
          <a:lstStyle>
            <a:lvl1pPr algn="l">
              <a:defRPr lang="en-US" sz="4400" b="1" kern="1200" dirty="0">
                <a:solidFill>
                  <a:schemeClr val="bg2"/>
                </a:solidFill>
                <a:latin typeface="+mj-lt"/>
                <a:ea typeface="Verdana" panose="020B0604030504040204" pitchFamily="34" charset="0"/>
                <a:cs typeface="Verdana" panose="020B0604030504040204" pitchFamily="34" charset="0"/>
              </a:defRPr>
            </a:lvl1pPr>
          </a:lstStyle>
          <a:p>
            <a:r>
              <a:rPr lang="en-US" dirty="0"/>
              <a:t>Click to edit Master title style</a:t>
            </a:r>
          </a:p>
        </p:txBody>
      </p:sp>
      <p:sp>
        <p:nvSpPr>
          <p:cNvPr id="3" name="Text Placeholder 2"/>
          <p:cNvSpPr>
            <a:spLocks noGrp="1"/>
          </p:cNvSpPr>
          <p:nvPr>
            <p:ph type="body" idx="1"/>
          </p:nvPr>
        </p:nvSpPr>
        <p:spPr>
          <a:xfrm>
            <a:off x="685800" y="2906714"/>
            <a:ext cx="7772400" cy="1500187"/>
          </a:xfrm>
          <a:prstGeom prst="rect">
            <a:avLst/>
          </a:prstGeom>
        </p:spPr>
        <p:txBody>
          <a:bodyPr anchor="b"/>
          <a:lstStyle>
            <a:lvl1pPr marL="0" indent="0">
              <a:buNone/>
              <a:defRPr lang="en-US" sz="2000" b="0" kern="1200" dirty="0">
                <a:solidFill>
                  <a:schemeClr val="accent3"/>
                </a:solidFill>
                <a:latin typeface="+mj-lt"/>
                <a:ea typeface="Verdana" panose="020B0604030504040204" pitchFamily="34" charset="0"/>
                <a:cs typeface="Verdana" panose="020B060403050404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5" name="Photo credit"/>
          <p:cNvSpPr>
            <a:spLocks noGrp="1"/>
          </p:cNvSpPr>
          <p:nvPr>
            <p:ph type="body" sz="quarter" idx="10" hasCustomPrompt="1"/>
          </p:nvPr>
        </p:nvSpPr>
        <p:spPr>
          <a:xfrm>
            <a:off x="5867400" y="65532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
        <p:nvSpPr>
          <p:cNvPr id="6" name="Rectangle 6"/>
          <p:cNvSpPr>
            <a:spLocks noGrp="1" noChangeArrowheads="1"/>
          </p:cNvSpPr>
          <p:nvPr>
            <p:ph type="sldNum" sz="quarter" idx="11"/>
          </p:nvPr>
        </p:nvSpPr>
        <p:spPr>
          <a:xfrm>
            <a:off x="8305800" y="6400800"/>
            <a:ext cx="838200" cy="381000"/>
          </a:xfrm>
          <a:prstGeom prst="rect">
            <a:avLst/>
          </a:prstGeom>
        </p:spPr>
        <p:txBody>
          <a:bodyPr/>
          <a:lstStyle>
            <a:lvl1pPr>
              <a:defRPr>
                <a:solidFill>
                  <a:schemeClr val="bg1"/>
                </a:solidFill>
              </a:defRPr>
            </a:lvl1pPr>
          </a:lstStyle>
          <a:p>
            <a:pPr>
              <a:defRPr/>
            </a:pPr>
            <a:r>
              <a:rPr lang="en-US" dirty="0"/>
              <a:t>1-</a:t>
            </a:r>
            <a:fld id="{1837EFBA-6031-446B-9BE3-4ED7B501BA39}" type="slidenum">
              <a:rPr lang="en-US" smtClean="0"/>
              <a:pPr>
                <a:defRPr/>
              </a:pPr>
              <a:t>‹#›</a:t>
            </a:fld>
            <a:endParaRPr lang="en-US" dirty="0"/>
          </a:p>
        </p:txBody>
      </p:sp>
    </p:spTree>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lor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8229600" cy="609600"/>
          </a:xfrm>
          <a:prstGeom prst="rect">
            <a:avLst/>
          </a:prstGeom>
        </p:spPr>
        <p:txBody>
          <a:bodyPr/>
          <a:lstStyle>
            <a:lvl1pPr>
              <a:defRPr lang="en-US" sz="4000" b="1" kern="1200" dirty="0">
                <a:solidFill>
                  <a:schemeClr val="bg2"/>
                </a:solidFill>
                <a:latin typeface="+mj-lt"/>
                <a:ea typeface="Verdana" panose="020B0604030504040204" pitchFamily="34" charset="0"/>
                <a:cs typeface="Verdana" panose="020B0604030504040204" pitchFamily="34" charset="0"/>
              </a:defRPr>
            </a:lvl1pPr>
          </a:lstStyle>
          <a:p>
            <a:r>
              <a:rPr lang="en-US" dirty="0"/>
              <a:t>Click to edit Master title style</a:t>
            </a:r>
          </a:p>
        </p:txBody>
      </p:sp>
      <p:sp>
        <p:nvSpPr>
          <p:cNvPr id="3" name="Content Placeholder 1"/>
          <p:cNvSpPr>
            <a:spLocks noGrp="1"/>
          </p:cNvSpPr>
          <p:nvPr>
            <p:ph idx="1"/>
          </p:nvPr>
        </p:nvSpPr>
        <p:spPr>
          <a:xfrm>
            <a:off x="457200" y="1219200"/>
            <a:ext cx="8229600" cy="4724399"/>
          </a:xfrm>
          <a:prstGeom prst="rect">
            <a:avLst/>
          </a:prstGeom>
        </p:spPr>
        <p:txBody>
          <a:bodyPr/>
          <a:lstStyle>
            <a:lvl1pPr>
              <a:spcAft>
                <a:spcPts val="800"/>
              </a:spcAft>
              <a:defRPr lang="en-US" sz="2600" b="0" kern="1200" dirty="0">
                <a:solidFill>
                  <a:schemeClr val="tx1"/>
                </a:solidFill>
                <a:latin typeface="+mn-lt"/>
                <a:ea typeface="Verdana" panose="020B0604030504040204" pitchFamily="34" charset="0"/>
                <a:cs typeface="Verdana" panose="020B0604030504040204" pitchFamily="34" charset="0"/>
              </a:defRPr>
            </a:lvl1pPr>
            <a:lvl2pPr>
              <a:spcAft>
                <a:spcPts val="800"/>
              </a:spcAft>
              <a:defRPr lang="en-US" sz="2000" b="0" kern="1200" dirty="0">
                <a:solidFill>
                  <a:schemeClr val="tx1"/>
                </a:solidFill>
                <a:latin typeface="+mn-lt"/>
                <a:ea typeface="Verdana" panose="020B0604030504040204" pitchFamily="34" charset="0"/>
                <a:cs typeface="Verdana" panose="020B0604030504040204" pitchFamily="34" charset="0"/>
              </a:defRPr>
            </a:lvl2pPr>
            <a:lvl3pPr>
              <a:spcAft>
                <a:spcPts val="800"/>
              </a:spcAft>
              <a:defRPr lang="en-US" sz="1800" b="0" kern="1200" dirty="0">
                <a:solidFill>
                  <a:schemeClr val="tx1"/>
                </a:solidFill>
                <a:latin typeface="+mn-lt"/>
                <a:ea typeface="Verdana" panose="020B0604030504040204" pitchFamily="34" charset="0"/>
                <a:cs typeface="Verdana" panose="020B0604030504040204" pitchFamily="34" charset="0"/>
              </a:defRPr>
            </a:lvl3pPr>
            <a:lvl4pPr>
              <a:spcAft>
                <a:spcPts val="800"/>
              </a:spcAft>
              <a:defRPr lang="en-US" sz="1600" b="0" kern="1200" dirty="0">
                <a:solidFill>
                  <a:schemeClr val="tx1"/>
                </a:solidFill>
                <a:latin typeface="+mn-lt"/>
                <a:ea typeface="Verdana" panose="020B0604030504040204" pitchFamily="34" charset="0"/>
                <a:cs typeface="Verdana" panose="020B0604030504040204" pitchFamily="34" charset="0"/>
              </a:defRPr>
            </a:lvl4pPr>
            <a:lvl5pPr>
              <a:spcAft>
                <a:spcPts val="800"/>
              </a:spcAft>
              <a:defRPr lang="en-US" sz="1600" b="0" kern="1200" dirty="0">
                <a:solidFill>
                  <a:schemeClr val="tx1"/>
                </a:solidFill>
                <a:latin typeface="+mn-lt"/>
                <a:ea typeface="Verdana" panose="020B0604030504040204" pitchFamily="34" charset="0"/>
                <a:cs typeface="Verdan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6"/>
          <p:cNvSpPr>
            <a:spLocks noGrp="1"/>
          </p:cNvSpPr>
          <p:nvPr>
            <p:ph type="body" sz="quarter" idx="10" hasCustomPrompt="1"/>
          </p:nvPr>
        </p:nvSpPr>
        <p:spPr>
          <a:xfrm>
            <a:off x="5867400" y="65532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
        <p:nvSpPr>
          <p:cNvPr id="7" name="Text Placeholder 3"/>
          <p:cNvSpPr>
            <a:spLocks noGrp="1"/>
          </p:cNvSpPr>
          <p:nvPr>
            <p:ph type="body" sz="quarter" idx="12" hasCustomPrompt="1"/>
          </p:nvPr>
        </p:nvSpPr>
        <p:spPr>
          <a:xfrm>
            <a:off x="3810000" y="6019800"/>
            <a:ext cx="1524000" cy="228600"/>
          </a:xfrm>
          <a:prstGeom prst="rect">
            <a:avLst/>
          </a:prstGeom>
        </p:spPr>
        <p:txBody>
          <a:bodyPr/>
          <a:lstStyle>
            <a:lvl1pPr marL="0" indent="0">
              <a:buNone/>
              <a:defRPr sz="800"/>
            </a:lvl1pPr>
          </a:lstStyle>
          <a:p>
            <a:pPr lvl="0"/>
            <a:r>
              <a:rPr lang="en-US" dirty="0"/>
              <a:t>Jump to long image description</a:t>
            </a:r>
          </a:p>
        </p:txBody>
      </p:sp>
      <p:sp>
        <p:nvSpPr>
          <p:cNvPr id="6" name="Rectangle 6"/>
          <p:cNvSpPr>
            <a:spLocks noGrp="1" noChangeArrowheads="1"/>
          </p:cNvSpPr>
          <p:nvPr>
            <p:ph type="sldNum" sz="quarter" idx="11"/>
          </p:nvPr>
        </p:nvSpPr>
        <p:spPr>
          <a:xfrm>
            <a:off x="8305800" y="6400800"/>
            <a:ext cx="838200" cy="381000"/>
          </a:xfrm>
          <a:prstGeom prst="rect">
            <a:avLst/>
          </a:prstGeom>
        </p:spPr>
        <p:txBody>
          <a:bodyPr/>
          <a:lstStyle>
            <a:lvl1pPr>
              <a:defRPr>
                <a:solidFill>
                  <a:schemeClr val="bg1"/>
                </a:solidFill>
              </a:defRPr>
            </a:lvl1pPr>
          </a:lstStyle>
          <a:p>
            <a:pPr>
              <a:defRPr/>
            </a:pPr>
            <a:r>
              <a:rPr lang="en-US" dirty="0"/>
              <a:t>1-</a:t>
            </a:r>
            <a:fld id="{1837EFBA-6031-446B-9BE3-4ED7B501BA39}" type="slidenum">
              <a:rPr lang="en-US" smtClean="0"/>
              <a:pPr>
                <a:defRPr/>
              </a:pPr>
              <a:t>‹#›</a:t>
            </a:fld>
            <a:endParaRPr lang="en-US" dirty="0"/>
          </a:p>
        </p:txBody>
      </p:sp>
    </p:spTree>
    <p:extLst/>
  </p:cSld>
  <p:clrMapOvr>
    <a:masterClrMapping/>
  </p:clrMapOvr>
  <p:hf hdr="0" ftr="0" dt="0"/>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6" Type="http://schemas.openxmlformats.org/officeDocument/2006/relationships/image" Target="../media/image1.png"/><Relationship Id="rId17"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Picture 9" descr="Logo: McGraw-Hill Education"/>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0" y="0"/>
            <a:ext cx="762000" cy="762000"/>
          </a:xfrm>
          <a:prstGeom prst="rect">
            <a:avLst/>
          </a:prstGeom>
        </p:spPr>
      </p:pic>
      <p:sp>
        <p:nvSpPr>
          <p:cNvPr id="13" name="Rectangle 12"/>
          <p:cNvSpPr/>
          <p:nvPr/>
        </p:nvSpPr>
        <p:spPr>
          <a:xfrm>
            <a:off x="0" y="6248400"/>
            <a:ext cx="9144000" cy="503767"/>
          </a:xfrm>
          <a:prstGeom prst="rect">
            <a:avLst/>
          </a:prstGeom>
          <a:solidFill>
            <a:srgbClr val="C30C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endParaRPr>
          </a:p>
        </p:txBody>
      </p:sp>
      <p:pic>
        <p:nvPicPr>
          <p:cNvPr id="12" name="Picture 11" descr="Tagline: Because learning changes everything.™"/>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53481" y="6351925"/>
            <a:ext cx="3223119" cy="272375"/>
          </a:xfrm>
          <a:prstGeom prst="rect">
            <a:avLst/>
          </a:prstGeom>
        </p:spPr>
      </p:pic>
      <p:sp>
        <p:nvSpPr>
          <p:cNvPr id="14" name="Text Placeholder 2" descr="©McGraw-Hill Education. All rights reserved. Authorized only for instructor use in the classroom.  No reproduction or further distribution permitted without the prior written consent of McGraw-Hill Education.&#10;"/>
          <p:cNvSpPr txBox="1">
            <a:spLocks/>
          </p:cNvSpPr>
          <p:nvPr/>
        </p:nvSpPr>
        <p:spPr>
          <a:xfrm>
            <a:off x="0" y="6711696"/>
            <a:ext cx="9144000" cy="17175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smtClean="0">
                <a:ln>
                  <a:noFill/>
                </a:ln>
                <a:solidFill>
                  <a:srgbClr val="6A6A6A"/>
                </a:solidFill>
                <a:effectLst/>
                <a:uLnTx/>
                <a:uFillTx/>
                <a:latin typeface="+mn-lt"/>
                <a:ea typeface="+mn-ea"/>
                <a:cs typeface="+mn-cs"/>
              </a:rPr>
              <a:t>Copyright ©2019 McGraw-Hill Education. All rights reserved. No reproduction or distribution without the prior written consent of McGraw-Hill Education.</a:t>
            </a:r>
            <a:endParaRPr kumimoji="0" lang="en-US" sz="3200" b="0" i="0" u="none" strike="noStrike" kern="1200" cap="none" spc="0" normalizeH="0" baseline="0" noProof="0" dirty="0">
              <a:ln>
                <a:noFill/>
              </a:ln>
              <a:solidFill>
                <a:srgbClr val="6A6A6A"/>
              </a:solidFill>
              <a:effectLst/>
              <a:uLnTx/>
              <a:uFillTx/>
              <a:latin typeface="+mn-lt"/>
              <a:ea typeface="+mn-ea"/>
              <a:cs typeface="+mn-cs"/>
            </a:endParaRPr>
          </a:p>
        </p:txBody>
      </p:sp>
    </p:spTree>
    <p:extLst>
      <p:ext uri="{BB962C8B-B14F-4D97-AF65-F5344CB8AC3E}">
        <p14:creationId xmlns:p14="http://schemas.microsoft.com/office/powerpoint/2010/main" val="914035260"/>
      </p:ext>
    </p:extLst>
  </p:cSld>
  <p:clrMap bg1="lt1" tx1="dk1" bg2="lt2" tx2="dk2" accent1="accent1" accent2="accent2" accent3="accent3" accent4="accent4" accent5="accent5" accent6="accent6" hlink="hlink" folHlink="folHlink"/>
  <p:sldLayoutIdLst>
    <p:sldLayoutId id="2147483767"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 id="2147483764" r:id="rId12"/>
    <p:sldLayoutId id="2147483765" r:id="rId13"/>
    <p:sldLayoutId id="2147483766" r:id="rId14"/>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5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5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5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5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60.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6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6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64.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65.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2667000"/>
            <a:ext cx="4724400" cy="1828800"/>
          </a:xfrm>
        </p:spPr>
        <p:txBody>
          <a:bodyPr/>
          <a:lstStyle/>
          <a:p>
            <a:r>
              <a:rPr lang="en-US" sz="3200" b="1" dirty="0">
                <a:ea typeface="Tahoma" panose="020B0604030504040204" pitchFamily="34" charset="0"/>
                <a:cs typeface="Tahoma" panose="020B0604030504040204" pitchFamily="34" charset="0"/>
              </a:rPr>
              <a:t>Chapter 4</a:t>
            </a:r>
            <a:br>
              <a:rPr lang="en-US" sz="3200" b="1" dirty="0">
                <a:ea typeface="Tahoma" panose="020B0604030504040204" pitchFamily="34" charset="0"/>
                <a:cs typeface="Tahoma" panose="020B0604030504040204" pitchFamily="34" charset="0"/>
              </a:rPr>
            </a:br>
            <a:r>
              <a:rPr lang="en-US" sz="3200" b="1" dirty="0">
                <a:ea typeface="Tahoma" panose="020B0604030504040204" pitchFamily="34" charset="0"/>
                <a:cs typeface="Tahoma" panose="020B0604030504040204" pitchFamily="34" charset="0"/>
              </a:rPr>
              <a:t>Accounting for Merchandising Businesses</a:t>
            </a:r>
            <a:endParaRPr lang="en-US" sz="3200" dirty="0">
              <a:ea typeface="Tahoma" panose="020B0604030504040204" pitchFamily="34" charset="0"/>
              <a:cs typeface="Tahoma" panose="020B0604030504040204" pitchFamily="34" charset="0"/>
            </a:endParaRPr>
          </a:p>
        </p:txBody>
      </p:sp>
      <p:sp>
        <p:nvSpPr>
          <p:cNvPr id="3" name="Text Placeholder 2"/>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31623273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pPr eaLnBrk="1" hangingPunct="1"/>
            <a:r>
              <a:rPr lang="en-US" dirty="0">
                <a:latin typeface="+mn-lt"/>
                <a:ea typeface="Tahoma" panose="020B0604030504040204" pitchFamily="34" charset="0"/>
                <a:cs typeface="Tahoma" panose="020B0604030504040204" pitchFamily="34" charset="0"/>
              </a:rPr>
              <a:t>Year 1, Event 2: Purchase of Inventory</a:t>
            </a:r>
          </a:p>
        </p:txBody>
      </p:sp>
      <p:sp>
        <p:nvSpPr>
          <p:cNvPr id="2" name="Content Placeholder 1"/>
          <p:cNvSpPr>
            <a:spLocks noGrp="1"/>
          </p:cNvSpPr>
          <p:nvPr>
            <p:ph idx="1"/>
          </p:nvPr>
        </p:nvSpPr>
        <p:spPr/>
        <p:txBody>
          <a:bodyPr/>
          <a:lstStyle/>
          <a:p>
            <a:r>
              <a:rPr lang="en-US" dirty="0"/>
              <a:t>JPS purchased merchandise inventory for $14,000 cash.</a:t>
            </a:r>
          </a:p>
          <a:p>
            <a:r>
              <a:rPr lang="en-US" dirty="0">
                <a:ea typeface="Tahoma" panose="020B0604030504040204" pitchFamily="34" charset="0"/>
                <a:cs typeface="Tahoma" panose="020B0604030504040204" pitchFamily="34" charset="0"/>
              </a:rPr>
              <a:t>This </a:t>
            </a:r>
            <a:r>
              <a:rPr lang="en-US" b="1" dirty="0">
                <a:solidFill>
                  <a:srgbClr val="C00000"/>
                </a:solidFill>
                <a:ea typeface="Tahoma" panose="020B0604030504040204" pitchFamily="34" charset="0"/>
                <a:cs typeface="Tahoma" panose="020B0604030504040204" pitchFamily="34" charset="0"/>
              </a:rPr>
              <a:t>asset exchange transaction</a:t>
            </a:r>
            <a:r>
              <a:rPr lang="en-US" dirty="0">
                <a:ea typeface="Tahoma" panose="020B0604030504040204" pitchFamily="34" charset="0"/>
                <a:cs typeface="Tahoma" panose="020B0604030504040204" pitchFamily="34" charset="0"/>
              </a:rPr>
              <a:t>: (1) decreases assets (Cash) and (2) increases assets (Merchandise Inventory </a:t>
            </a:r>
            <a:r>
              <a:rPr lang="mr-IN" dirty="0">
                <a:ea typeface="Tahoma" panose="020B0604030504040204" pitchFamily="34" charset="0"/>
                <a:cs typeface="Tahoma" panose="020B0604030504040204" pitchFamily="34" charset="0"/>
              </a:rPr>
              <a:t>–</a:t>
            </a:r>
            <a:r>
              <a:rPr lang="en-US" dirty="0">
                <a:ea typeface="Tahoma" panose="020B0604030504040204" pitchFamily="34" charset="0"/>
                <a:cs typeface="Tahoma" panose="020B0604030504040204" pitchFamily="34" charset="0"/>
              </a:rPr>
              <a:t> Plants).</a:t>
            </a:r>
            <a:endParaRPr lang="en-US" dirty="0">
              <a:ea typeface="Calibri" panose="020F0502020204030204" pitchFamily="34" charset="0"/>
              <a:cs typeface="Times New Roman" panose="02020603050405020304" pitchFamily="18" charset="0"/>
            </a:endParaRPr>
          </a:p>
          <a:p>
            <a:endParaRPr lang="en-US" dirty="0"/>
          </a:p>
        </p:txBody>
      </p:sp>
      <p:sp>
        <p:nvSpPr>
          <p:cNvPr id="5" name="Text Placeholder 4"/>
          <p:cNvSpPr>
            <a:spLocks noGrp="1"/>
          </p:cNvSpPr>
          <p:nvPr>
            <p:ph type="body" sz="quarter" idx="10"/>
          </p:nvPr>
        </p:nvSpPr>
        <p:spPr/>
        <p:txBody>
          <a:bodyPr/>
          <a:lstStyle/>
          <a:p>
            <a:endParaRPr lang="en-US"/>
          </a:p>
        </p:txBody>
      </p:sp>
      <p:sp>
        <p:nvSpPr>
          <p:cNvPr id="6" name="Text Placeholder 5"/>
          <p:cNvSpPr>
            <a:spLocks noGrp="1"/>
          </p:cNvSpPr>
          <p:nvPr>
            <p:ph type="body" sz="quarter" idx="12"/>
          </p:nvPr>
        </p:nvSpPr>
        <p:spPr/>
        <p:txBody>
          <a:bodyPr/>
          <a:lstStyle/>
          <a:p>
            <a:endParaRPr lang="en-US"/>
          </a:p>
        </p:txBody>
      </p:sp>
      <p:sp>
        <p:nvSpPr>
          <p:cNvPr id="27650" name="Slide Number Placeholder 2"/>
          <p:cNvSpPr>
            <a:spLocks noGrp="1"/>
          </p:cNvSpPr>
          <p:nvPr>
            <p:ph type="sldNum" sz="quarter" idx="11"/>
          </p:nvPr>
        </p:nvSpPr>
        <p:spPr>
          <a:noFill/>
        </p:spPr>
        <p:txBody>
          <a:bodyPr/>
          <a:lstStyle/>
          <a:p>
            <a:r>
              <a:rPr lang="en-US" dirty="0">
                <a:solidFill>
                  <a:schemeClr val="bg1"/>
                </a:solidFill>
                <a:cs typeface="Arial" charset="0"/>
              </a:rPr>
              <a:t>4-</a:t>
            </a:r>
            <a:fld id="{D00EDEF9-D035-4425-A917-BE9E5DA74FA0}" type="slidenum">
              <a:rPr lang="en-US" smtClean="0">
                <a:solidFill>
                  <a:schemeClr val="bg1"/>
                </a:solidFill>
                <a:cs typeface="Arial" charset="0"/>
              </a:rPr>
              <a:pPr/>
              <a:t>9</a:t>
            </a:fld>
            <a:endParaRPr lang="en-US" dirty="0">
              <a:solidFill>
                <a:schemeClr val="bg1"/>
              </a:solidFill>
              <a:cs typeface="Arial" charset="0"/>
            </a:endParaRPr>
          </a:p>
        </p:txBody>
      </p:sp>
      <p:graphicFrame>
        <p:nvGraphicFramePr>
          <p:cNvPr id="8" name="Table 7">
            <a:extLst>
              <a:ext uri="{FF2B5EF4-FFF2-40B4-BE49-F238E27FC236}">
                <a16:creationId xmlns="" xmlns:a16="http://schemas.microsoft.com/office/drawing/2014/main" id="{A50CEEE1-7F0D-4AC9-84FF-567E5B5BBB1C}"/>
              </a:ext>
            </a:extLst>
          </p:cNvPr>
          <p:cNvGraphicFramePr>
            <a:graphicFrameLocks noGrp="1"/>
          </p:cNvGraphicFramePr>
          <p:nvPr>
            <p:extLst>
              <p:ext uri="{D42A27DB-BD31-4B8C-83A1-F6EECF244321}">
                <p14:modId xmlns:p14="http://schemas.microsoft.com/office/powerpoint/2010/main" val="315986567"/>
              </p:ext>
            </p:extLst>
          </p:nvPr>
        </p:nvGraphicFramePr>
        <p:xfrm>
          <a:off x="304800" y="4555236"/>
          <a:ext cx="8534402" cy="1540992"/>
        </p:xfrm>
        <a:graphic>
          <a:graphicData uri="http://schemas.openxmlformats.org/drawingml/2006/table">
            <a:tbl>
              <a:tblPr firstRow="1" firstCol="1" bandRow="1">
                <a:tableStyleId>{5C22544A-7EE6-4342-B048-85BDC9FD1C3A}</a:tableStyleId>
              </a:tblPr>
              <a:tblGrid>
                <a:gridCol w="738741">
                  <a:extLst>
                    <a:ext uri="{9D8B030D-6E8A-4147-A177-3AD203B41FA5}">
                      <a16:colId xmlns="" xmlns:a16="http://schemas.microsoft.com/office/drawing/2014/main" val="4038268786"/>
                    </a:ext>
                  </a:extLst>
                </a:gridCol>
                <a:gridCol w="175659">
                  <a:extLst>
                    <a:ext uri="{9D8B030D-6E8A-4147-A177-3AD203B41FA5}">
                      <a16:colId xmlns="" xmlns:a16="http://schemas.microsoft.com/office/drawing/2014/main" val="3906683118"/>
                    </a:ext>
                  </a:extLst>
                </a:gridCol>
                <a:gridCol w="809329">
                  <a:extLst>
                    <a:ext uri="{9D8B030D-6E8A-4147-A177-3AD203B41FA5}">
                      <a16:colId xmlns="" xmlns:a16="http://schemas.microsoft.com/office/drawing/2014/main" val="2246321599"/>
                    </a:ext>
                  </a:extLst>
                </a:gridCol>
                <a:gridCol w="181271">
                  <a:extLst>
                    <a:ext uri="{9D8B030D-6E8A-4147-A177-3AD203B41FA5}">
                      <a16:colId xmlns="" xmlns:a16="http://schemas.microsoft.com/office/drawing/2014/main" val="695920123"/>
                    </a:ext>
                  </a:extLst>
                </a:gridCol>
                <a:gridCol w="619033">
                  <a:extLst>
                    <a:ext uri="{9D8B030D-6E8A-4147-A177-3AD203B41FA5}">
                      <a16:colId xmlns="" xmlns:a16="http://schemas.microsoft.com/office/drawing/2014/main" val="118549055"/>
                    </a:ext>
                  </a:extLst>
                </a:gridCol>
                <a:gridCol w="162560">
                  <a:extLst>
                    <a:ext uri="{9D8B030D-6E8A-4147-A177-3AD203B41FA5}">
                      <a16:colId xmlns="" xmlns:a16="http://schemas.microsoft.com/office/drawing/2014/main" val="2501135130"/>
                    </a:ext>
                  </a:extLst>
                </a:gridCol>
                <a:gridCol w="742407">
                  <a:extLst>
                    <a:ext uri="{9D8B030D-6E8A-4147-A177-3AD203B41FA5}">
                      <a16:colId xmlns="" xmlns:a16="http://schemas.microsoft.com/office/drawing/2014/main" val="322333968"/>
                    </a:ext>
                  </a:extLst>
                </a:gridCol>
                <a:gridCol w="162560">
                  <a:extLst>
                    <a:ext uri="{9D8B030D-6E8A-4147-A177-3AD203B41FA5}">
                      <a16:colId xmlns="" xmlns:a16="http://schemas.microsoft.com/office/drawing/2014/main" val="3352611176"/>
                    </a:ext>
                  </a:extLst>
                </a:gridCol>
                <a:gridCol w="751840">
                  <a:extLst>
                    <a:ext uri="{9D8B030D-6E8A-4147-A177-3AD203B41FA5}">
                      <a16:colId xmlns="" xmlns:a16="http://schemas.microsoft.com/office/drawing/2014/main" val="3201792686"/>
                    </a:ext>
                  </a:extLst>
                </a:gridCol>
                <a:gridCol w="162560">
                  <a:extLst>
                    <a:ext uri="{9D8B030D-6E8A-4147-A177-3AD203B41FA5}">
                      <a16:colId xmlns="" xmlns:a16="http://schemas.microsoft.com/office/drawing/2014/main" val="1493837017"/>
                    </a:ext>
                  </a:extLst>
                </a:gridCol>
                <a:gridCol w="751840">
                  <a:extLst>
                    <a:ext uri="{9D8B030D-6E8A-4147-A177-3AD203B41FA5}">
                      <a16:colId xmlns="" xmlns:a16="http://schemas.microsoft.com/office/drawing/2014/main" val="850383387"/>
                    </a:ext>
                  </a:extLst>
                </a:gridCol>
                <a:gridCol w="162560">
                  <a:extLst>
                    <a:ext uri="{9D8B030D-6E8A-4147-A177-3AD203B41FA5}">
                      <a16:colId xmlns="" xmlns:a16="http://schemas.microsoft.com/office/drawing/2014/main" val="3141023649"/>
                    </a:ext>
                  </a:extLst>
                </a:gridCol>
                <a:gridCol w="828040">
                  <a:extLst>
                    <a:ext uri="{9D8B030D-6E8A-4147-A177-3AD203B41FA5}">
                      <a16:colId xmlns="" xmlns:a16="http://schemas.microsoft.com/office/drawing/2014/main" val="2880056140"/>
                    </a:ext>
                  </a:extLst>
                </a:gridCol>
                <a:gridCol w="228600">
                  <a:extLst>
                    <a:ext uri="{9D8B030D-6E8A-4147-A177-3AD203B41FA5}">
                      <a16:colId xmlns="" xmlns:a16="http://schemas.microsoft.com/office/drawing/2014/main" val="101508216"/>
                    </a:ext>
                  </a:extLst>
                </a:gridCol>
                <a:gridCol w="838200">
                  <a:extLst>
                    <a:ext uri="{9D8B030D-6E8A-4147-A177-3AD203B41FA5}">
                      <a16:colId xmlns="" xmlns:a16="http://schemas.microsoft.com/office/drawing/2014/main" val="2089963319"/>
                    </a:ext>
                  </a:extLst>
                </a:gridCol>
                <a:gridCol w="162560">
                  <a:extLst>
                    <a:ext uri="{9D8B030D-6E8A-4147-A177-3AD203B41FA5}">
                      <a16:colId xmlns="" xmlns:a16="http://schemas.microsoft.com/office/drawing/2014/main" val="563581978"/>
                    </a:ext>
                  </a:extLst>
                </a:gridCol>
                <a:gridCol w="675640">
                  <a:extLst>
                    <a:ext uri="{9D8B030D-6E8A-4147-A177-3AD203B41FA5}">
                      <a16:colId xmlns="" xmlns:a16="http://schemas.microsoft.com/office/drawing/2014/main" val="4138122333"/>
                    </a:ext>
                  </a:extLst>
                </a:gridCol>
                <a:gridCol w="381002">
                  <a:extLst>
                    <a:ext uri="{9D8B030D-6E8A-4147-A177-3AD203B41FA5}">
                      <a16:colId xmlns="" xmlns:a16="http://schemas.microsoft.com/office/drawing/2014/main" val="2181816611"/>
                    </a:ext>
                  </a:extLst>
                </a:gridCol>
              </a:tblGrid>
              <a:tr h="200533">
                <a:tc gridSpan="3">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Assets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Liab.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Stockholders' Equity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tc hMerge="1">
                  <a:txBody>
                    <a:bodyPr/>
                    <a:lstStyle/>
                    <a:p>
                      <a:endParaRPr lang="en-US"/>
                    </a:p>
                  </a:txBody>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3332919631"/>
                  </a:ext>
                </a:extLst>
              </a:tr>
              <a:tr h="333375">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Cash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Inventory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Common Stock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Retained Earnings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Revenue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Expenses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Net Income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Cash Flow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1642231011"/>
                  </a:ext>
                </a:extLst>
              </a:tr>
              <a:tr h="97282">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r>
                        <a:rPr lang="en-US" sz="105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14,000)</a:t>
                      </a: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14,000</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n/a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n/a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n/a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n/a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n/a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(14,000)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OA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extLst>
                  <a:ext uri="{0D108BD9-81ED-4DB2-BD59-A6C34878D82A}">
                    <a16:rowId xmlns="" xmlns:a16="http://schemas.microsoft.com/office/drawing/2014/main" val="3597092188"/>
                  </a:ext>
                </a:extLst>
              </a:tr>
            </a:tbl>
          </a:graphicData>
        </a:graphic>
      </p:graphicFrame>
      <p:graphicFrame>
        <p:nvGraphicFramePr>
          <p:cNvPr id="7" name="Table 6">
            <a:extLst>
              <a:ext uri="{FF2B5EF4-FFF2-40B4-BE49-F238E27FC236}">
                <a16:creationId xmlns="" xmlns:a16="http://schemas.microsoft.com/office/drawing/2014/main" id="{6E53E621-56E8-4D7E-920D-ED5002404F30}"/>
              </a:ext>
            </a:extLst>
          </p:cNvPr>
          <p:cNvGraphicFramePr>
            <a:graphicFrameLocks noGrp="1"/>
          </p:cNvGraphicFramePr>
          <p:nvPr>
            <p:extLst>
              <p:ext uri="{D42A27DB-BD31-4B8C-83A1-F6EECF244321}">
                <p14:modId xmlns:p14="http://schemas.microsoft.com/office/powerpoint/2010/main" val="2297419519"/>
              </p:ext>
            </p:extLst>
          </p:nvPr>
        </p:nvGraphicFramePr>
        <p:xfrm>
          <a:off x="1143000" y="3200400"/>
          <a:ext cx="6934200" cy="1143000"/>
        </p:xfrm>
        <a:graphic>
          <a:graphicData uri="http://schemas.openxmlformats.org/drawingml/2006/table">
            <a:tbl>
              <a:tblPr>
                <a:tableStyleId>{5C22544A-7EE6-4342-B048-85BDC9FD1C3A}</a:tableStyleId>
              </a:tblPr>
              <a:tblGrid>
                <a:gridCol w="1386840">
                  <a:extLst>
                    <a:ext uri="{9D8B030D-6E8A-4147-A177-3AD203B41FA5}">
                      <a16:colId xmlns="" xmlns:a16="http://schemas.microsoft.com/office/drawing/2014/main" val="1339959837"/>
                    </a:ext>
                  </a:extLst>
                </a:gridCol>
                <a:gridCol w="72992">
                  <a:extLst>
                    <a:ext uri="{9D8B030D-6E8A-4147-A177-3AD203B41FA5}">
                      <a16:colId xmlns="" xmlns:a16="http://schemas.microsoft.com/office/drawing/2014/main" val="119357301"/>
                    </a:ext>
                  </a:extLst>
                </a:gridCol>
                <a:gridCol w="3029250">
                  <a:extLst>
                    <a:ext uri="{9D8B030D-6E8A-4147-A177-3AD203B41FA5}">
                      <a16:colId xmlns="" xmlns:a16="http://schemas.microsoft.com/office/drawing/2014/main" val="2170809857"/>
                    </a:ext>
                  </a:extLst>
                </a:gridCol>
                <a:gridCol w="171923">
                  <a:extLst>
                    <a:ext uri="{9D8B030D-6E8A-4147-A177-3AD203B41FA5}">
                      <a16:colId xmlns="" xmlns:a16="http://schemas.microsoft.com/office/drawing/2014/main" val="746245963"/>
                    </a:ext>
                  </a:extLst>
                </a:gridCol>
                <a:gridCol w="1130195">
                  <a:extLst>
                    <a:ext uri="{9D8B030D-6E8A-4147-A177-3AD203B41FA5}">
                      <a16:colId xmlns="" xmlns:a16="http://schemas.microsoft.com/office/drawing/2014/main" val="1923230473"/>
                    </a:ext>
                  </a:extLst>
                </a:gridCol>
                <a:gridCol w="92364">
                  <a:extLst>
                    <a:ext uri="{9D8B030D-6E8A-4147-A177-3AD203B41FA5}">
                      <a16:colId xmlns="" xmlns:a16="http://schemas.microsoft.com/office/drawing/2014/main" val="9718133"/>
                    </a:ext>
                  </a:extLst>
                </a:gridCol>
                <a:gridCol w="1050636">
                  <a:extLst>
                    <a:ext uri="{9D8B030D-6E8A-4147-A177-3AD203B41FA5}">
                      <a16:colId xmlns="" xmlns:a16="http://schemas.microsoft.com/office/drawing/2014/main" val="1405398356"/>
                    </a:ext>
                  </a:extLst>
                </a:gridCol>
              </a:tblGrid>
              <a:tr h="423838">
                <a:tc>
                  <a:txBody>
                    <a:bodyPr/>
                    <a:lstStyle/>
                    <a:p>
                      <a:pPr algn="ctr" fontAlgn="b"/>
                      <a:r>
                        <a:rPr lang="en-US" sz="140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 Date </a:t>
                      </a:r>
                      <a:endParaRPr lang="en-US" sz="14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fontAlgn="b"/>
                      <a:r>
                        <a:rPr lang="en-US" sz="140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 Account Title </a:t>
                      </a:r>
                      <a:endParaRPr lang="en-US" sz="14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fontAlgn="b"/>
                      <a:r>
                        <a:rPr lang="en-US" sz="140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 Debit </a:t>
                      </a:r>
                      <a:endParaRPr lang="en-US" sz="14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 Credit </a:t>
                      </a:r>
                      <a:endParaRPr lang="en-US" sz="14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3362839657"/>
                  </a:ext>
                </a:extLst>
              </a:tr>
              <a:tr h="323784">
                <a:tc>
                  <a:txBody>
                    <a:bodyPr/>
                    <a:lstStyle/>
                    <a:p>
                      <a:pPr algn="ctr" fontAlgn="b"/>
                      <a:r>
                        <a:rPr lang="en-US" sz="140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 Event 2 </a:t>
                      </a:r>
                      <a:endParaRPr lang="en-US" sz="14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 Merchandise Inventory</a:t>
                      </a:r>
                      <a:endParaRPr lang="en-US" sz="14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140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    14,000 </a:t>
                      </a:r>
                      <a:endParaRPr lang="en-US" sz="14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4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877048506"/>
                  </a:ext>
                </a:extLst>
              </a:tr>
              <a:tr h="395378">
                <a:tc>
                  <a:txBody>
                    <a:bodyPr/>
                    <a:lstStyle/>
                    <a:p>
                      <a:pPr algn="l" fontAlgn="b"/>
                      <a:r>
                        <a:rPr lang="en-US" sz="140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   Cash</a:t>
                      </a:r>
                      <a:endParaRPr lang="en-US" sz="14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4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140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    14,000 </a:t>
                      </a:r>
                      <a:endParaRPr lang="en-US" sz="14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953639741"/>
                  </a:ext>
                </a:extLst>
              </a:tr>
            </a:tbl>
          </a:graphicData>
        </a:graphic>
      </p:graphicFrame>
    </p:spTree>
    <p:extLst>
      <p:ext uri="{BB962C8B-B14F-4D97-AF65-F5344CB8AC3E}">
        <p14:creationId xmlns:p14="http://schemas.microsoft.com/office/powerpoint/2010/main" val="4203217420"/>
      </p:ext>
    </p:extLst>
  </p:cSld>
  <p:clrMapOvr>
    <a:masterClrMapping/>
  </p:clrMapOvr>
  <p:transition xmlns:p14="http://schemas.microsoft.com/office/powerpoint/2010/mai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a:xfrm>
            <a:off x="914400" y="76200"/>
            <a:ext cx="8229600" cy="609600"/>
          </a:xfrm>
        </p:spPr>
        <p:txBody>
          <a:bodyPr/>
          <a:lstStyle/>
          <a:p>
            <a:pPr eaLnBrk="1" hangingPunct="1"/>
            <a:r>
              <a:rPr lang="en-US" dirty="0">
                <a:ea typeface="Tahoma" panose="020B0604030504040204" pitchFamily="34" charset="0"/>
                <a:cs typeface="Tahoma" panose="020B0604030504040204" pitchFamily="34" charset="0"/>
              </a:rPr>
              <a:t>Year 1, Event 3a: Merchandise Sale</a:t>
            </a:r>
          </a:p>
        </p:txBody>
      </p:sp>
      <p:sp>
        <p:nvSpPr>
          <p:cNvPr id="2" name="Content Placeholder 1"/>
          <p:cNvSpPr>
            <a:spLocks noGrp="1"/>
          </p:cNvSpPr>
          <p:nvPr>
            <p:ph idx="1"/>
          </p:nvPr>
        </p:nvSpPr>
        <p:spPr/>
        <p:txBody>
          <a:bodyPr/>
          <a:lstStyle/>
          <a:p>
            <a:r>
              <a:rPr lang="en-US" dirty="0"/>
              <a:t>JPS recognized sales revenue from selling inventory for $12,000 cash. </a:t>
            </a:r>
          </a:p>
          <a:p>
            <a:r>
              <a:rPr lang="en-US" dirty="0">
                <a:ea typeface="Tahoma" panose="020B0604030504040204" pitchFamily="34" charset="0"/>
                <a:cs typeface="Tahoma" panose="020B0604030504040204" pitchFamily="34" charset="0"/>
              </a:rPr>
              <a:t>This </a:t>
            </a:r>
            <a:r>
              <a:rPr lang="en-US" b="1" dirty="0">
                <a:solidFill>
                  <a:srgbClr val="C00000"/>
                </a:solidFill>
                <a:ea typeface="Tahoma" panose="020B0604030504040204" pitchFamily="34" charset="0"/>
                <a:cs typeface="Tahoma" panose="020B0604030504040204" pitchFamily="34" charset="0"/>
              </a:rPr>
              <a:t>asset source transaction</a:t>
            </a:r>
            <a:r>
              <a:rPr lang="en-US" dirty="0">
                <a:ea typeface="Tahoma" panose="020B0604030504040204" pitchFamily="34" charset="0"/>
                <a:cs typeface="Tahoma" panose="020B0604030504040204" pitchFamily="34" charset="0"/>
              </a:rPr>
              <a:t>: (1) increases assets (Cash) and (2) increases equity (Sales Revenue).</a:t>
            </a:r>
            <a:endParaRPr lang="en-US" dirty="0">
              <a:ea typeface="Calibri" panose="020F0502020204030204" pitchFamily="34" charset="0"/>
              <a:cs typeface="Times New Roman" panose="02020603050405020304" pitchFamily="18" charset="0"/>
            </a:endParaRPr>
          </a:p>
        </p:txBody>
      </p:sp>
      <p:sp>
        <p:nvSpPr>
          <p:cNvPr id="5" name="Text Placeholder 4"/>
          <p:cNvSpPr>
            <a:spLocks noGrp="1"/>
          </p:cNvSpPr>
          <p:nvPr>
            <p:ph type="body" sz="quarter" idx="10"/>
          </p:nvPr>
        </p:nvSpPr>
        <p:spPr/>
        <p:txBody>
          <a:bodyPr/>
          <a:lstStyle/>
          <a:p>
            <a:endParaRPr lang="en-US"/>
          </a:p>
        </p:txBody>
      </p:sp>
      <p:sp>
        <p:nvSpPr>
          <p:cNvPr id="6" name="Text Placeholder 5"/>
          <p:cNvSpPr>
            <a:spLocks noGrp="1"/>
          </p:cNvSpPr>
          <p:nvPr>
            <p:ph type="body" sz="quarter" idx="12"/>
          </p:nvPr>
        </p:nvSpPr>
        <p:spPr/>
        <p:txBody>
          <a:bodyPr/>
          <a:lstStyle/>
          <a:p>
            <a:endParaRPr lang="en-US"/>
          </a:p>
        </p:txBody>
      </p:sp>
      <p:sp>
        <p:nvSpPr>
          <p:cNvPr id="27650" name="Slide Number Placeholder 2"/>
          <p:cNvSpPr>
            <a:spLocks noGrp="1"/>
          </p:cNvSpPr>
          <p:nvPr>
            <p:ph type="sldNum" sz="quarter" idx="11"/>
          </p:nvPr>
        </p:nvSpPr>
        <p:spPr>
          <a:noFill/>
        </p:spPr>
        <p:txBody>
          <a:bodyPr/>
          <a:lstStyle/>
          <a:p>
            <a:r>
              <a:rPr lang="en-US" dirty="0">
                <a:solidFill>
                  <a:schemeClr val="bg1"/>
                </a:solidFill>
                <a:cs typeface="Arial" charset="0"/>
              </a:rPr>
              <a:t>4-</a:t>
            </a:r>
            <a:fld id="{D00EDEF9-D035-4425-A917-BE9E5DA74FA0}" type="slidenum">
              <a:rPr lang="en-US" smtClean="0">
                <a:solidFill>
                  <a:schemeClr val="bg1"/>
                </a:solidFill>
                <a:cs typeface="Arial" charset="0"/>
              </a:rPr>
              <a:pPr/>
              <a:t>10</a:t>
            </a:fld>
            <a:endParaRPr lang="en-US" dirty="0">
              <a:solidFill>
                <a:schemeClr val="bg1"/>
              </a:solidFill>
              <a:cs typeface="Arial" charset="0"/>
            </a:endParaRPr>
          </a:p>
        </p:txBody>
      </p:sp>
      <p:graphicFrame>
        <p:nvGraphicFramePr>
          <p:cNvPr id="8" name="Table 7">
            <a:extLst>
              <a:ext uri="{FF2B5EF4-FFF2-40B4-BE49-F238E27FC236}">
                <a16:creationId xmlns="" xmlns:a16="http://schemas.microsoft.com/office/drawing/2014/main" id="{A50CEEE1-7F0D-4AC9-84FF-567E5B5BBB1C}"/>
              </a:ext>
            </a:extLst>
          </p:cNvPr>
          <p:cNvGraphicFramePr>
            <a:graphicFrameLocks noGrp="1"/>
          </p:cNvGraphicFramePr>
          <p:nvPr>
            <p:extLst>
              <p:ext uri="{D42A27DB-BD31-4B8C-83A1-F6EECF244321}">
                <p14:modId xmlns:p14="http://schemas.microsoft.com/office/powerpoint/2010/main" val="1844125882"/>
              </p:ext>
            </p:extLst>
          </p:nvPr>
        </p:nvGraphicFramePr>
        <p:xfrm>
          <a:off x="304800" y="4495800"/>
          <a:ext cx="8534402" cy="1540992"/>
        </p:xfrm>
        <a:graphic>
          <a:graphicData uri="http://schemas.openxmlformats.org/drawingml/2006/table">
            <a:tbl>
              <a:tblPr firstRow="1" firstCol="1" bandRow="1">
                <a:tableStyleId>{5C22544A-7EE6-4342-B048-85BDC9FD1C3A}</a:tableStyleId>
              </a:tblPr>
              <a:tblGrid>
                <a:gridCol w="738741">
                  <a:extLst>
                    <a:ext uri="{9D8B030D-6E8A-4147-A177-3AD203B41FA5}">
                      <a16:colId xmlns="" xmlns:a16="http://schemas.microsoft.com/office/drawing/2014/main" val="4038268786"/>
                    </a:ext>
                  </a:extLst>
                </a:gridCol>
                <a:gridCol w="175659">
                  <a:extLst>
                    <a:ext uri="{9D8B030D-6E8A-4147-A177-3AD203B41FA5}">
                      <a16:colId xmlns="" xmlns:a16="http://schemas.microsoft.com/office/drawing/2014/main" val="3906683118"/>
                    </a:ext>
                  </a:extLst>
                </a:gridCol>
                <a:gridCol w="809329">
                  <a:extLst>
                    <a:ext uri="{9D8B030D-6E8A-4147-A177-3AD203B41FA5}">
                      <a16:colId xmlns="" xmlns:a16="http://schemas.microsoft.com/office/drawing/2014/main" val="2246321599"/>
                    </a:ext>
                  </a:extLst>
                </a:gridCol>
                <a:gridCol w="181271">
                  <a:extLst>
                    <a:ext uri="{9D8B030D-6E8A-4147-A177-3AD203B41FA5}">
                      <a16:colId xmlns="" xmlns:a16="http://schemas.microsoft.com/office/drawing/2014/main" val="695920123"/>
                    </a:ext>
                  </a:extLst>
                </a:gridCol>
                <a:gridCol w="619033">
                  <a:extLst>
                    <a:ext uri="{9D8B030D-6E8A-4147-A177-3AD203B41FA5}">
                      <a16:colId xmlns="" xmlns:a16="http://schemas.microsoft.com/office/drawing/2014/main" val="118549055"/>
                    </a:ext>
                  </a:extLst>
                </a:gridCol>
                <a:gridCol w="162560">
                  <a:extLst>
                    <a:ext uri="{9D8B030D-6E8A-4147-A177-3AD203B41FA5}">
                      <a16:colId xmlns="" xmlns:a16="http://schemas.microsoft.com/office/drawing/2014/main" val="2501135130"/>
                    </a:ext>
                  </a:extLst>
                </a:gridCol>
                <a:gridCol w="742407">
                  <a:extLst>
                    <a:ext uri="{9D8B030D-6E8A-4147-A177-3AD203B41FA5}">
                      <a16:colId xmlns="" xmlns:a16="http://schemas.microsoft.com/office/drawing/2014/main" val="322333968"/>
                    </a:ext>
                  </a:extLst>
                </a:gridCol>
                <a:gridCol w="162560">
                  <a:extLst>
                    <a:ext uri="{9D8B030D-6E8A-4147-A177-3AD203B41FA5}">
                      <a16:colId xmlns="" xmlns:a16="http://schemas.microsoft.com/office/drawing/2014/main" val="3352611176"/>
                    </a:ext>
                  </a:extLst>
                </a:gridCol>
                <a:gridCol w="751840">
                  <a:extLst>
                    <a:ext uri="{9D8B030D-6E8A-4147-A177-3AD203B41FA5}">
                      <a16:colId xmlns="" xmlns:a16="http://schemas.microsoft.com/office/drawing/2014/main" val="3201792686"/>
                    </a:ext>
                  </a:extLst>
                </a:gridCol>
                <a:gridCol w="162560">
                  <a:extLst>
                    <a:ext uri="{9D8B030D-6E8A-4147-A177-3AD203B41FA5}">
                      <a16:colId xmlns="" xmlns:a16="http://schemas.microsoft.com/office/drawing/2014/main" val="1493837017"/>
                    </a:ext>
                  </a:extLst>
                </a:gridCol>
                <a:gridCol w="751840">
                  <a:extLst>
                    <a:ext uri="{9D8B030D-6E8A-4147-A177-3AD203B41FA5}">
                      <a16:colId xmlns="" xmlns:a16="http://schemas.microsoft.com/office/drawing/2014/main" val="850383387"/>
                    </a:ext>
                  </a:extLst>
                </a:gridCol>
                <a:gridCol w="162560">
                  <a:extLst>
                    <a:ext uri="{9D8B030D-6E8A-4147-A177-3AD203B41FA5}">
                      <a16:colId xmlns="" xmlns:a16="http://schemas.microsoft.com/office/drawing/2014/main" val="3141023649"/>
                    </a:ext>
                  </a:extLst>
                </a:gridCol>
                <a:gridCol w="828040">
                  <a:extLst>
                    <a:ext uri="{9D8B030D-6E8A-4147-A177-3AD203B41FA5}">
                      <a16:colId xmlns="" xmlns:a16="http://schemas.microsoft.com/office/drawing/2014/main" val="2880056140"/>
                    </a:ext>
                  </a:extLst>
                </a:gridCol>
                <a:gridCol w="228600">
                  <a:extLst>
                    <a:ext uri="{9D8B030D-6E8A-4147-A177-3AD203B41FA5}">
                      <a16:colId xmlns="" xmlns:a16="http://schemas.microsoft.com/office/drawing/2014/main" val="101508216"/>
                    </a:ext>
                  </a:extLst>
                </a:gridCol>
                <a:gridCol w="838200">
                  <a:extLst>
                    <a:ext uri="{9D8B030D-6E8A-4147-A177-3AD203B41FA5}">
                      <a16:colId xmlns="" xmlns:a16="http://schemas.microsoft.com/office/drawing/2014/main" val="2089963319"/>
                    </a:ext>
                  </a:extLst>
                </a:gridCol>
                <a:gridCol w="162560">
                  <a:extLst>
                    <a:ext uri="{9D8B030D-6E8A-4147-A177-3AD203B41FA5}">
                      <a16:colId xmlns="" xmlns:a16="http://schemas.microsoft.com/office/drawing/2014/main" val="563581978"/>
                    </a:ext>
                  </a:extLst>
                </a:gridCol>
                <a:gridCol w="675640">
                  <a:extLst>
                    <a:ext uri="{9D8B030D-6E8A-4147-A177-3AD203B41FA5}">
                      <a16:colId xmlns="" xmlns:a16="http://schemas.microsoft.com/office/drawing/2014/main" val="4138122333"/>
                    </a:ext>
                  </a:extLst>
                </a:gridCol>
                <a:gridCol w="381002">
                  <a:extLst>
                    <a:ext uri="{9D8B030D-6E8A-4147-A177-3AD203B41FA5}">
                      <a16:colId xmlns="" xmlns:a16="http://schemas.microsoft.com/office/drawing/2014/main" val="2181816611"/>
                    </a:ext>
                  </a:extLst>
                </a:gridCol>
              </a:tblGrid>
              <a:tr h="200533">
                <a:tc gridSpan="3">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Assets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Liab.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Stockholders' Equity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tc hMerge="1">
                  <a:txBody>
                    <a:bodyPr/>
                    <a:lstStyle/>
                    <a:p>
                      <a:endParaRPr lang="en-US"/>
                    </a:p>
                  </a:txBody>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3332919631"/>
                  </a:ext>
                </a:extLst>
              </a:tr>
              <a:tr h="333375">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Cash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Inventory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Common Stock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Retained Earnings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Revenue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Expenses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Net Income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Cash Flow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1642231011"/>
                  </a:ext>
                </a:extLst>
              </a:tr>
              <a:tr h="97282">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r>
                        <a:rPr lang="en-US" sz="105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12,000</a:t>
                      </a: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n/a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12,000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12,000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n/a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12,000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12,000</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OA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extLst>
                  <a:ext uri="{0D108BD9-81ED-4DB2-BD59-A6C34878D82A}">
                    <a16:rowId xmlns="" xmlns:a16="http://schemas.microsoft.com/office/drawing/2014/main" val="3597092188"/>
                  </a:ext>
                </a:extLst>
              </a:tr>
            </a:tbl>
          </a:graphicData>
        </a:graphic>
      </p:graphicFrame>
      <p:graphicFrame>
        <p:nvGraphicFramePr>
          <p:cNvPr id="7" name="Table 6">
            <a:extLst>
              <a:ext uri="{FF2B5EF4-FFF2-40B4-BE49-F238E27FC236}">
                <a16:creationId xmlns="" xmlns:a16="http://schemas.microsoft.com/office/drawing/2014/main" id="{6E53E621-56E8-4D7E-920D-ED5002404F30}"/>
              </a:ext>
            </a:extLst>
          </p:cNvPr>
          <p:cNvGraphicFramePr>
            <a:graphicFrameLocks noGrp="1"/>
          </p:cNvGraphicFramePr>
          <p:nvPr>
            <p:extLst>
              <p:ext uri="{D42A27DB-BD31-4B8C-83A1-F6EECF244321}">
                <p14:modId xmlns:p14="http://schemas.microsoft.com/office/powerpoint/2010/main" val="1332206575"/>
              </p:ext>
            </p:extLst>
          </p:nvPr>
        </p:nvGraphicFramePr>
        <p:xfrm>
          <a:off x="1143000" y="3276600"/>
          <a:ext cx="6934200" cy="990600"/>
        </p:xfrm>
        <a:graphic>
          <a:graphicData uri="http://schemas.openxmlformats.org/drawingml/2006/table">
            <a:tbl>
              <a:tblPr>
                <a:tableStyleId>{5C22544A-7EE6-4342-B048-85BDC9FD1C3A}</a:tableStyleId>
              </a:tblPr>
              <a:tblGrid>
                <a:gridCol w="1386840">
                  <a:extLst>
                    <a:ext uri="{9D8B030D-6E8A-4147-A177-3AD203B41FA5}">
                      <a16:colId xmlns="" xmlns:a16="http://schemas.microsoft.com/office/drawing/2014/main" val="1339959837"/>
                    </a:ext>
                  </a:extLst>
                </a:gridCol>
                <a:gridCol w="72992">
                  <a:extLst>
                    <a:ext uri="{9D8B030D-6E8A-4147-A177-3AD203B41FA5}">
                      <a16:colId xmlns="" xmlns:a16="http://schemas.microsoft.com/office/drawing/2014/main" val="119357301"/>
                    </a:ext>
                  </a:extLst>
                </a:gridCol>
                <a:gridCol w="3029250">
                  <a:extLst>
                    <a:ext uri="{9D8B030D-6E8A-4147-A177-3AD203B41FA5}">
                      <a16:colId xmlns="" xmlns:a16="http://schemas.microsoft.com/office/drawing/2014/main" val="2170809857"/>
                    </a:ext>
                  </a:extLst>
                </a:gridCol>
                <a:gridCol w="171923">
                  <a:extLst>
                    <a:ext uri="{9D8B030D-6E8A-4147-A177-3AD203B41FA5}">
                      <a16:colId xmlns="" xmlns:a16="http://schemas.microsoft.com/office/drawing/2014/main" val="746245963"/>
                    </a:ext>
                  </a:extLst>
                </a:gridCol>
                <a:gridCol w="1130195">
                  <a:extLst>
                    <a:ext uri="{9D8B030D-6E8A-4147-A177-3AD203B41FA5}">
                      <a16:colId xmlns="" xmlns:a16="http://schemas.microsoft.com/office/drawing/2014/main" val="1923230473"/>
                    </a:ext>
                  </a:extLst>
                </a:gridCol>
                <a:gridCol w="92364">
                  <a:extLst>
                    <a:ext uri="{9D8B030D-6E8A-4147-A177-3AD203B41FA5}">
                      <a16:colId xmlns="" xmlns:a16="http://schemas.microsoft.com/office/drawing/2014/main" val="9718133"/>
                    </a:ext>
                  </a:extLst>
                </a:gridCol>
                <a:gridCol w="1050636">
                  <a:extLst>
                    <a:ext uri="{9D8B030D-6E8A-4147-A177-3AD203B41FA5}">
                      <a16:colId xmlns="" xmlns:a16="http://schemas.microsoft.com/office/drawing/2014/main" val="1405398356"/>
                    </a:ext>
                  </a:extLst>
                </a:gridCol>
              </a:tblGrid>
              <a:tr h="367326">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Date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Account Title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Debit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Credit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3362839657"/>
                  </a:ext>
                </a:extLst>
              </a:tr>
              <a:tr h="280613">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Event 3a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Cash</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12,000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877048506"/>
                  </a:ext>
                </a:extLst>
              </a:tr>
              <a:tr h="342661">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Sales Revenue</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12,000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953639741"/>
                  </a:ext>
                </a:extLst>
              </a:tr>
            </a:tbl>
          </a:graphicData>
        </a:graphic>
      </p:graphicFrame>
    </p:spTree>
    <p:extLst>
      <p:ext uri="{BB962C8B-B14F-4D97-AF65-F5344CB8AC3E}">
        <p14:creationId xmlns:p14="http://schemas.microsoft.com/office/powerpoint/2010/main" val="846469574"/>
      </p:ext>
    </p:extLst>
  </p:cSld>
  <p:clrMapOvr>
    <a:masterClrMapping/>
  </p:clrMapOvr>
  <p:transition xmlns:p14="http://schemas.microsoft.com/office/powerpoint/2010/mai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a:xfrm>
            <a:off x="914400" y="0"/>
            <a:ext cx="8229600" cy="609600"/>
          </a:xfrm>
        </p:spPr>
        <p:txBody>
          <a:bodyPr/>
          <a:lstStyle/>
          <a:p>
            <a:pPr eaLnBrk="1" hangingPunct="1"/>
            <a:r>
              <a:rPr lang="en-US" sz="3600" dirty="0">
                <a:ea typeface="Tahoma" panose="020B0604030504040204" pitchFamily="34" charset="0"/>
                <a:cs typeface="Tahoma" panose="020B0604030504040204" pitchFamily="34" charset="0"/>
              </a:rPr>
              <a:t>Year 1, Event 3b: Recognize Cost of Goods Sold for Merchandise Sale</a:t>
            </a:r>
          </a:p>
        </p:txBody>
      </p:sp>
      <p:sp>
        <p:nvSpPr>
          <p:cNvPr id="2" name="Content Placeholder 1"/>
          <p:cNvSpPr>
            <a:spLocks noGrp="1"/>
          </p:cNvSpPr>
          <p:nvPr>
            <p:ph idx="1"/>
          </p:nvPr>
        </p:nvSpPr>
        <p:spPr/>
        <p:txBody>
          <a:bodyPr/>
          <a:lstStyle/>
          <a:p>
            <a:pPr marL="460375" indent="-347663">
              <a:lnSpc>
                <a:spcPct val="107000"/>
              </a:lnSpc>
              <a:spcBef>
                <a:spcPts val="0"/>
              </a:spcBef>
              <a:spcAft>
                <a:spcPts val="1200"/>
              </a:spcAft>
            </a:pPr>
            <a:r>
              <a:rPr lang="en-US" dirty="0"/>
              <a:t>JPS recognized $8,000 of cost of goods sold. </a:t>
            </a:r>
          </a:p>
          <a:p>
            <a:pPr marL="460375" indent="-347663">
              <a:lnSpc>
                <a:spcPct val="107000"/>
              </a:lnSpc>
              <a:spcBef>
                <a:spcPts val="0"/>
              </a:spcBef>
              <a:spcAft>
                <a:spcPts val="1200"/>
              </a:spcAft>
            </a:pPr>
            <a:r>
              <a:rPr lang="en-US" dirty="0">
                <a:ea typeface="Tahoma" panose="020B0604030504040204" pitchFamily="34" charset="0"/>
                <a:cs typeface="Tahoma" panose="020B0604030504040204" pitchFamily="34" charset="0"/>
              </a:rPr>
              <a:t>This </a:t>
            </a:r>
            <a:r>
              <a:rPr lang="en-US" b="1" dirty="0">
                <a:solidFill>
                  <a:srgbClr val="C00000"/>
                </a:solidFill>
                <a:ea typeface="Tahoma" panose="020B0604030504040204" pitchFamily="34" charset="0"/>
                <a:cs typeface="Tahoma" panose="020B0604030504040204" pitchFamily="34" charset="0"/>
              </a:rPr>
              <a:t>asset use transaction</a:t>
            </a:r>
            <a:r>
              <a:rPr lang="en-US" dirty="0">
                <a:ea typeface="Tahoma" panose="020B0604030504040204" pitchFamily="34" charset="0"/>
                <a:cs typeface="Tahoma" panose="020B0604030504040204" pitchFamily="34" charset="0"/>
              </a:rPr>
              <a:t>: (1) decreases assets (Merchandise Inventory) and (2) decreases equity (Cost of Goods Sold).</a:t>
            </a:r>
            <a:endParaRPr lang="en-US" dirty="0">
              <a:ea typeface="Calibri" panose="020F0502020204030204" pitchFamily="34" charset="0"/>
              <a:cs typeface="Times New Roman" panose="02020603050405020304" pitchFamily="18" charset="0"/>
            </a:endParaRPr>
          </a:p>
        </p:txBody>
      </p:sp>
      <p:sp>
        <p:nvSpPr>
          <p:cNvPr id="5" name="Text Placeholder 4"/>
          <p:cNvSpPr>
            <a:spLocks noGrp="1"/>
          </p:cNvSpPr>
          <p:nvPr>
            <p:ph type="body" sz="quarter" idx="10"/>
          </p:nvPr>
        </p:nvSpPr>
        <p:spPr/>
        <p:txBody>
          <a:bodyPr/>
          <a:lstStyle/>
          <a:p>
            <a:endParaRPr lang="en-US"/>
          </a:p>
        </p:txBody>
      </p:sp>
      <p:sp>
        <p:nvSpPr>
          <p:cNvPr id="6" name="Text Placeholder 5"/>
          <p:cNvSpPr>
            <a:spLocks noGrp="1"/>
          </p:cNvSpPr>
          <p:nvPr>
            <p:ph type="body" sz="quarter" idx="12"/>
          </p:nvPr>
        </p:nvSpPr>
        <p:spPr/>
        <p:txBody>
          <a:bodyPr/>
          <a:lstStyle/>
          <a:p>
            <a:endParaRPr lang="en-US"/>
          </a:p>
        </p:txBody>
      </p:sp>
      <p:sp>
        <p:nvSpPr>
          <p:cNvPr id="27650" name="Slide Number Placeholder 2"/>
          <p:cNvSpPr>
            <a:spLocks noGrp="1"/>
          </p:cNvSpPr>
          <p:nvPr>
            <p:ph type="sldNum" sz="quarter" idx="11"/>
          </p:nvPr>
        </p:nvSpPr>
        <p:spPr>
          <a:noFill/>
        </p:spPr>
        <p:txBody>
          <a:bodyPr/>
          <a:lstStyle/>
          <a:p>
            <a:r>
              <a:rPr lang="en-US" dirty="0">
                <a:solidFill>
                  <a:schemeClr val="bg1"/>
                </a:solidFill>
                <a:cs typeface="Arial" charset="0"/>
              </a:rPr>
              <a:t>4-</a:t>
            </a:r>
            <a:fld id="{D00EDEF9-D035-4425-A917-BE9E5DA74FA0}" type="slidenum">
              <a:rPr lang="en-US" smtClean="0">
                <a:solidFill>
                  <a:schemeClr val="bg1"/>
                </a:solidFill>
                <a:cs typeface="Arial" charset="0"/>
              </a:rPr>
              <a:pPr/>
              <a:t>11</a:t>
            </a:fld>
            <a:endParaRPr lang="en-US" dirty="0">
              <a:solidFill>
                <a:schemeClr val="bg1"/>
              </a:solidFill>
              <a:cs typeface="Arial" charset="0"/>
            </a:endParaRPr>
          </a:p>
        </p:txBody>
      </p:sp>
      <p:graphicFrame>
        <p:nvGraphicFramePr>
          <p:cNvPr id="8" name="Table 7">
            <a:extLst>
              <a:ext uri="{FF2B5EF4-FFF2-40B4-BE49-F238E27FC236}">
                <a16:creationId xmlns="" xmlns:a16="http://schemas.microsoft.com/office/drawing/2014/main" id="{A50CEEE1-7F0D-4AC9-84FF-567E5B5BBB1C}"/>
              </a:ext>
            </a:extLst>
          </p:cNvPr>
          <p:cNvGraphicFramePr>
            <a:graphicFrameLocks noGrp="1"/>
          </p:cNvGraphicFramePr>
          <p:nvPr>
            <p:extLst>
              <p:ext uri="{D42A27DB-BD31-4B8C-83A1-F6EECF244321}">
                <p14:modId xmlns:p14="http://schemas.microsoft.com/office/powerpoint/2010/main" val="3227866465"/>
              </p:ext>
            </p:extLst>
          </p:nvPr>
        </p:nvGraphicFramePr>
        <p:xfrm>
          <a:off x="304800" y="4572000"/>
          <a:ext cx="8534402" cy="1540992"/>
        </p:xfrm>
        <a:graphic>
          <a:graphicData uri="http://schemas.openxmlformats.org/drawingml/2006/table">
            <a:tbl>
              <a:tblPr firstRow="1" firstCol="1" bandRow="1">
                <a:tableStyleId>{5C22544A-7EE6-4342-B048-85BDC9FD1C3A}</a:tableStyleId>
              </a:tblPr>
              <a:tblGrid>
                <a:gridCol w="738741">
                  <a:extLst>
                    <a:ext uri="{9D8B030D-6E8A-4147-A177-3AD203B41FA5}">
                      <a16:colId xmlns="" xmlns:a16="http://schemas.microsoft.com/office/drawing/2014/main" val="4038268786"/>
                    </a:ext>
                  </a:extLst>
                </a:gridCol>
                <a:gridCol w="175659">
                  <a:extLst>
                    <a:ext uri="{9D8B030D-6E8A-4147-A177-3AD203B41FA5}">
                      <a16:colId xmlns="" xmlns:a16="http://schemas.microsoft.com/office/drawing/2014/main" val="3906683118"/>
                    </a:ext>
                  </a:extLst>
                </a:gridCol>
                <a:gridCol w="809329">
                  <a:extLst>
                    <a:ext uri="{9D8B030D-6E8A-4147-A177-3AD203B41FA5}">
                      <a16:colId xmlns="" xmlns:a16="http://schemas.microsoft.com/office/drawing/2014/main" val="2246321599"/>
                    </a:ext>
                  </a:extLst>
                </a:gridCol>
                <a:gridCol w="181271">
                  <a:extLst>
                    <a:ext uri="{9D8B030D-6E8A-4147-A177-3AD203B41FA5}">
                      <a16:colId xmlns="" xmlns:a16="http://schemas.microsoft.com/office/drawing/2014/main" val="695920123"/>
                    </a:ext>
                  </a:extLst>
                </a:gridCol>
                <a:gridCol w="619033">
                  <a:extLst>
                    <a:ext uri="{9D8B030D-6E8A-4147-A177-3AD203B41FA5}">
                      <a16:colId xmlns="" xmlns:a16="http://schemas.microsoft.com/office/drawing/2014/main" val="118549055"/>
                    </a:ext>
                  </a:extLst>
                </a:gridCol>
                <a:gridCol w="162560">
                  <a:extLst>
                    <a:ext uri="{9D8B030D-6E8A-4147-A177-3AD203B41FA5}">
                      <a16:colId xmlns="" xmlns:a16="http://schemas.microsoft.com/office/drawing/2014/main" val="2501135130"/>
                    </a:ext>
                  </a:extLst>
                </a:gridCol>
                <a:gridCol w="742407">
                  <a:extLst>
                    <a:ext uri="{9D8B030D-6E8A-4147-A177-3AD203B41FA5}">
                      <a16:colId xmlns="" xmlns:a16="http://schemas.microsoft.com/office/drawing/2014/main" val="322333968"/>
                    </a:ext>
                  </a:extLst>
                </a:gridCol>
                <a:gridCol w="162560">
                  <a:extLst>
                    <a:ext uri="{9D8B030D-6E8A-4147-A177-3AD203B41FA5}">
                      <a16:colId xmlns="" xmlns:a16="http://schemas.microsoft.com/office/drawing/2014/main" val="3352611176"/>
                    </a:ext>
                  </a:extLst>
                </a:gridCol>
                <a:gridCol w="751840">
                  <a:extLst>
                    <a:ext uri="{9D8B030D-6E8A-4147-A177-3AD203B41FA5}">
                      <a16:colId xmlns="" xmlns:a16="http://schemas.microsoft.com/office/drawing/2014/main" val="3201792686"/>
                    </a:ext>
                  </a:extLst>
                </a:gridCol>
                <a:gridCol w="162560">
                  <a:extLst>
                    <a:ext uri="{9D8B030D-6E8A-4147-A177-3AD203B41FA5}">
                      <a16:colId xmlns="" xmlns:a16="http://schemas.microsoft.com/office/drawing/2014/main" val="1493837017"/>
                    </a:ext>
                  </a:extLst>
                </a:gridCol>
                <a:gridCol w="751840">
                  <a:extLst>
                    <a:ext uri="{9D8B030D-6E8A-4147-A177-3AD203B41FA5}">
                      <a16:colId xmlns="" xmlns:a16="http://schemas.microsoft.com/office/drawing/2014/main" val="850383387"/>
                    </a:ext>
                  </a:extLst>
                </a:gridCol>
                <a:gridCol w="162560">
                  <a:extLst>
                    <a:ext uri="{9D8B030D-6E8A-4147-A177-3AD203B41FA5}">
                      <a16:colId xmlns="" xmlns:a16="http://schemas.microsoft.com/office/drawing/2014/main" val="3141023649"/>
                    </a:ext>
                  </a:extLst>
                </a:gridCol>
                <a:gridCol w="828040">
                  <a:extLst>
                    <a:ext uri="{9D8B030D-6E8A-4147-A177-3AD203B41FA5}">
                      <a16:colId xmlns="" xmlns:a16="http://schemas.microsoft.com/office/drawing/2014/main" val="2880056140"/>
                    </a:ext>
                  </a:extLst>
                </a:gridCol>
                <a:gridCol w="228600">
                  <a:extLst>
                    <a:ext uri="{9D8B030D-6E8A-4147-A177-3AD203B41FA5}">
                      <a16:colId xmlns="" xmlns:a16="http://schemas.microsoft.com/office/drawing/2014/main" val="101508216"/>
                    </a:ext>
                  </a:extLst>
                </a:gridCol>
                <a:gridCol w="838200">
                  <a:extLst>
                    <a:ext uri="{9D8B030D-6E8A-4147-A177-3AD203B41FA5}">
                      <a16:colId xmlns="" xmlns:a16="http://schemas.microsoft.com/office/drawing/2014/main" val="2089963319"/>
                    </a:ext>
                  </a:extLst>
                </a:gridCol>
                <a:gridCol w="162560">
                  <a:extLst>
                    <a:ext uri="{9D8B030D-6E8A-4147-A177-3AD203B41FA5}">
                      <a16:colId xmlns="" xmlns:a16="http://schemas.microsoft.com/office/drawing/2014/main" val="563581978"/>
                    </a:ext>
                  </a:extLst>
                </a:gridCol>
                <a:gridCol w="675640">
                  <a:extLst>
                    <a:ext uri="{9D8B030D-6E8A-4147-A177-3AD203B41FA5}">
                      <a16:colId xmlns="" xmlns:a16="http://schemas.microsoft.com/office/drawing/2014/main" val="4138122333"/>
                    </a:ext>
                  </a:extLst>
                </a:gridCol>
                <a:gridCol w="381002">
                  <a:extLst>
                    <a:ext uri="{9D8B030D-6E8A-4147-A177-3AD203B41FA5}">
                      <a16:colId xmlns="" xmlns:a16="http://schemas.microsoft.com/office/drawing/2014/main" val="2181816611"/>
                    </a:ext>
                  </a:extLst>
                </a:gridCol>
              </a:tblGrid>
              <a:tr h="200533">
                <a:tc gridSpan="3">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Assets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Liab.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Stockholders' Equity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tc hMerge="1">
                  <a:txBody>
                    <a:bodyPr/>
                    <a:lstStyle/>
                    <a:p>
                      <a:endParaRPr lang="en-US"/>
                    </a:p>
                  </a:txBody>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3332919631"/>
                  </a:ext>
                </a:extLst>
              </a:tr>
              <a:tr h="333375">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Cash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Inventory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Common Stock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Retained Earnings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Revenue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Expenses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Net Income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Cash Flow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1642231011"/>
                  </a:ext>
                </a:extLst>
              </a:tr>
              <a:tr h="97282">
                <a:tc>
                  <a:txBody>
                    <a:bodyPr/>
                    <a:lstStyle/>
                    <a:p>
                      <a:pPr marL="0" marR="0" algn="ctr">
                        <a:lnSpc>
                          <a:spcPct val="107000"/>
                        </a:lnSpc>
                        <a:spcBef>
                          <a:spcPts val="0"/>
                        </a:spcBef>
                        <a:spcAft>
                          <a:spcPts val="0"/>
                        </a:spcAft>
                      </a:pPr>
                      <a:r>
                        <a:rPr lang="en-US" sz="105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n/a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(8,000)</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n/a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(8,000)</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8,000</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(8,000)</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a:txBody>
                    <a:bodyPr/>
                    <a:lstStyle/>
                    <a:p>
                      <a:pPr marL="0" marR="0" algn="ctr">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extLst>
                  <a:ext uri="{0D108BD9-81ED-4DB2-BD59-A6C34878D82A}">
                    <a16:rowId xmlns="" xmlns:a16="http://schemas.microsoft.com/office/drawing/2014/main" val="3597092188"/>
                  </a:ext>
                </a:extLst>
              </a:tr>
            </a:tbl>
          </a:graphicData>
        </a:graphic>
      </p:graphicFrame>
      <p:graphicFrame>
        <p:nvGraphicFramePr>
          <p:cNvPr id="7" name="Table 6">
            <a:extLst>
              <a:ext uri="{FF2B5EF4-FFF2-40B4-BE49-F238E27FC236}">
                <a16:creationId xmlns="" xmlns:a16="http://schemas.microsoft.com/office/drawing/2014/main" id="{6E53E621-56E8-4D7E-920D-ED5002404F30}"/>
              </a:ext>
            </a:extLst>
          </p:cNvPr>
          <p:cNvGraphicFramePr>
            <a:graphicFrameLocks noGrp="1"/>
          </p:cNvGraphicFramePr>
          <p:nvPr>
            <p:extLst>
              <p:ext uri="{D42A27DB-BD31-4B8C-83A1-F6EECF244321}">
                <p14:modId xmlns:p14="http://schemas.microsoft.com/office/powerpoint/2010/main" val="1894251478"/>
              </p:ext>
            </p:extLst>
          </p:nvPr>
        </p:nvGraphicFramePr>
        <p:xfrm>
          <a:off x="1143000" y="3200400"/>
          <a:ext cx="6934200" cy="1143000"/>
        </p:xfrm>
        <a:graphic>
          <a:graphicData uri="http://schemas.openxmlformats.org/drawingml/2006/table">
            <a:tbl>
              <a:tblPr>
                <a:tableStyleId>{5C22544A-7EE6-4342-B048-85BDC9FD1C3A}</a:tableStyleId>
              </a:tblPr>
              <a:tblGrid>
                <a:gridCol w="1386840">
                  <a:extLst>
                    <a:ext uri="{9D8B030D-6E8A-4147-A177-3AD203B41FA5}">
                      <a16:colId xmlns="" xmlns:a16="http://schemas.microsoft.com/office/drawing/2014/main" val="1339959837"/>
                    </a:ext>
                  </a:extLst>
                </a:gridCol>
                <a:gridCol w="72992">
                  <a:extLst>
                    <a:ext uri="{9D8B030D-6E8A-4147-A177-3AD203B41FA5}">
                      <a16:colId xmlns="" xmlns:a16="http://schemas.microsoft.com/office/drawing/2014/main" val="119357301"/>
                    </a:ext>
                  </a:extLst>
                </a:gridCol>
                <a:gridCol w="3029250">
                  <a:extLst>
                    <a:ext uri="{9D8B030D-6E8A-4147-A177-3AD203B41FA5}">
                      <a16:colId xmlns="" xmlns:a16="http://schemas.microsoft.com/office/drawing/2014/main" val="2170809857"/>
                    </a:ext>
                  </a:extLst>
                </a:gridCol>
                <a:gridCol w="171923">
                  <a:extLst>
                    <a:ext uri="{9D8B030D-6E8A-4147-A177-3AD203B41FA5}">
                      <a16:colId xmlns="" xmlns:a16="http://schemas.microsoft.com/office/drawing/2014/main" val="746245963"/>
                    </a:ext>
                  </a:extLst>
                </a:gridCol>
                <a:gridCol w="1130195">
                  <a:extLst>
                    <a:ext uri="{9D8B030D-6E8A-4147-A177-3AD203B41FA5}">
                      <a16:colId xmlns="" xmlns:a16="http://schemas.microsoft.com/office/drawing/2014/main" val="1923230473"/>
                    </a:ext>
                  </a:extLst>
                </a:gridCol>
                <a:gridCol w="92364">
                  <a:extLst>
                    <a:ext uri="{9D8B030D-6E8A-4147-A177-3AD203B41FA5}">
                      <a16:colId xmlns="" xmlns:a16="http://schemas.microsoft.com/office/drawing/2014/main" val="9718133"/>
                    </a:ext>
                  </a:extLst>
                </a:gridCol>
                <a:gridCol w="1050636">
                  <a:extLst>
                    <a:ext uri="{9D8B030D-6E8A-4147-A177-3AD203B41FA5}">
                      <a16:colId xmlns="" xmlns:a16="http://schemas.microsoft.com/office/drawing/2014/main" val="1405398356"/>
                    </a:ext>
                  </a:extLst>
                </a:gridCol>
              </a:tblGrid>
              <a:tr h="423838">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Date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Account Title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Debit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Credit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3362839657"/>
                  </a:ext>
                </a:extLst>
              </a:tr>
              <a:tr h="323784">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Event 3b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Cost of Goods Sold</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8,000</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877048506"/>
                  </a:ext>
                </a:extLst>
              </a:tr>
              <a:tr h="395378">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Merchandise Inventory</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8,000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953639741"/>
                  </a:ext>
                </a:extLst>
              </a:tr>
            </a:tbl>
          </a:graphicData>
        </a:graphic>
      </p:graphicFrame>
    </p:spTree>
    <p:extLst>
      <p:ext uri="{BB962C8B-B14F-4D97-AF65-F5344CB8AC3E}">
        <p14:creationId xmlns:p14="http://schemas.microsoft.com/office/powerpoint/2010/main" val="3899253700"/>
      </p:ext>
    </p:extLst>
  </p:cSld>
  <p:clrMapOvr>
    <a:masterClrMapping/>
  </p:clrMapOvr>
  <p:transition xmlns:p14="http://schemas.microsoft.com/office/powerpoint/2010/mai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a:xfrm>
            <a:off x="685800" y="228600"/>
            <a:ext cx="8382000" cy="609600"/>
          </a:xfrm>
        </p:spPr>
        <p:txBody>
          <a:bodyPr/>
          <a:lstStyle/>
          <a:p>
            <a:pPr eaLnBrk="1" hangingPunct="1"/>
            <a:r>
              <a:rPr lang="en-US" sz="3000" dirty="0">
                <a:ea typeface="Tahoma" panose="020B0604030504040204" pitchFamily="34" charset="0"/>
                <a:cs typeface="Tahoma" panose="020B0604030504040204" pitchFamily="34" charset="0"/>
              </a:rPr>
              <a:t>Year 1, Event 4: Paid Selling and Administrative Expenses</a:t>
            </a:r>
          </a:p>
        </p:txBody>
      </p:sp>
      <p:sp>
        <p:nvSpPr>
          <p:cNvPr id="2" name="Content Placeholder 1"/>
          <p:cNvSpPr>
            <a:spLocks noGrp="1"/>
          </p:cNvSpPr>
          <p:nvPr>
            <p:ph idx="1"/>
          </p:nvPr>
        </p:nvSpPr>
        <p:spPr/>
        <p:txBody>
          <a:bodyPr/>
          <a:lstStyle/>
          <a:p>
            <a:r>
              <a:rPr lang="en-US" sz="2400" dirty="0"/>
              <a:t>JPS paid $1,000 cash for selling and administrative expenses.</a:t>
            </a:r>
          </a:p>
          <a:p>
            <a:r>
              <a:rPr lang="en-US" sz="2400" dirty="0">
                <a:ea typeface="Tahoma" panose="020B0604030504040204" pitchFamily="34" charset="0"/>
                <a:cs typeface="Tahoma" panose="020B0604030504040204" pitchFamily="34" charset="0"/>
              </a:rPr>
              <a:t>This </a:t>
            </a:r>
            <a:r>
              <a:rPr lang="en-US" sz="2400" b="1" dirty="0">
                <a:solidFill>
                  <a:srgbClr val="C00000"/>
                </a:solidFill>
                <a:ea typeface="Tahoma" panose="020B0604030504040204" pitchFamily="34" charset="0"/>
                <a:cs typeface="Tahoma" panose="020B0604030504040204" pitchFamily="34" charset="0"/>
              </a:rPr>
              <a:t>Asset Use Transaction</a:t>
            </a:r>
            <a:r>
              <a:rPr lang="en-US" sz="2400" dirty="0">
                <a:ea typeface="Tahoma" panose="020B0604030504040204" pitchFamily="34" charset="0"/>
                <a:cs typeface="Tahoma" panose="020B0604030504040204" pitchFamily="34" charset="0"/>
              </a:rPr>
              <a:t>: (1) Decreases assets (Cash) and (2) decreases equity (Selling and Administrative Expenses).</a:t>
            </a:r>
            <a:endParaRPr lang="en-US" sz="2400" dirty="0">
              <a:ea typeface="Calibri" panose="020F0502020204030204" pitchFamily="34" charset="0"/>
              <a:cs typeface="Times New Roman" panose="02020603050405020304" pitchFamily="18" charset="0"/>
            </a:endParaRPr>
          </a:p>
        </p:txBody>
      </p:sp>
      <p:sp>
        <p:nvSpPr>
          <p:cNvPr id="5" name="Text Placeholder 4"/>
          <p:cNvSpPr>
            <a:spLocks noGrp="1"/>
          </p:cNvSpPr>
          <p:nvPr>
            <p:ph type="body" sz="quarter" idx="10"/>
          </p:nvPr>
        </p:nvSpPr>
        <p:spPr/>
        <p:txBody>
          <a:bodyPr/>
          <a:lstStyle/>
          <a:p>
            <a:endParaRPr lang="en-US"/>
          </a:p>
        </p:txBody>
      </p:sp>
      <p:sp>
        <p:nvSpPr>
          <p:cNvPr id="6" name="Text Placeholder 5"/>
          <p:cNvSpPr>
            <a:spLocks noGrp="1"/>
          </p:cNvSpPr>
          <p:nvPr>
            <p:ph type="body" sz="quarter" idx="12"/>
          </p:nvPr>
        </p:nvSpPr>
        <p:spPr/>
        <p:txBody>
          <a:bodyPr/>
          <a:lstStyle/>
          <a:p>
            <a:endParaRPr lang="en-US"/>
          </a:p>
        </p:txBody>
      </p:sp>
      <p:sp>
        <p:nvSpPr>
          <p:cNvPr id="27650" name="Slide Number Placeholder 2"/>
          <p:cNvSpPr>
            <a:spLocks noGrp="1"/>
          </p:cNvSpPr>
          <p:nvPr>
            <p:ph type="sldNum" sz="quarter" idx="11"/>
          </p:nvPr>
        </p:nvSpPr>
        <p:spPr>
          <a:noFill/>
        </p:spPr>
        <p:txBody>
          <a:bodyPr/>
          <a:lstStyle/>
          <a:p>
            <a:r>
              <a:rPr lang="en-US" dirty="0">
                <a:solidFill>
                  <a:schemeClr val="bg1"/>
                </a:solidFill>
                <a:cs typeface="Arial" charset="0"/>
              </a:rPr>
              <a:t>4-</a:t>
            </a:r>
            <a:fld id="{D00EDEF9-D035-4425-A917-BE9E5DA74FA0}" type="slidenum">
              <a:rPr lang="en-US" smtClean="0">
                <a:solidFill>
                  <a:schemeClr val="bg1"/>
                </a:solidFill>
                <a:cs typeface="Arial" charset="0"/>
              </a:rPr>
              <a:pPr/>
              <a:t>12</a:t>
            </a:fld>
            <a:endParaRPr lang="en-US" dirty="0">
              <a:solidFill>
                <a:schemeClr val="bg1"/>
              </a:solidFill>
              <a:cs typeface="Arial" charset="0"/>
            </a:endParaRPr>
          </a:p>
        </p:txBody>
      </p:sp>
      <p:graphicFrame>
        <p:nvGraphicFramePr>
          <p:cNvPr id="8" name="Table 7">
            <a:extLst>
              <a:ext uri="{FF2B5EF4-FFF2-40B4-BE49-F238E27FC236}">
                <a16:creationId xmlns="" xmlns:a16="http://schemas.microsoft.com/office/drawing/2014/main" id="{A50CEEE1-7F0D-4AC9-84FF-567E5B5BBB1C}"/>
              </a:ext>
            </a:extLst>
          </p:cNvPr>
          <p:cNvGraphicFramePr>
            <a:graphicFrameLocks noGrp="1"/>
          </p:cNvGraphicFramePr>
          <p:nvPr>
            <p:extLst>
              <p:ext uri="{D42A27DB-BD31-4B8C-83A1-F6EECF244321}">
                <p14:modId xmlns:p14="http://schemas.microsoft.com/office/powerpoint/2010/main" val="4214422638"/>
              </p:ext>
            </p:extLst>
          </p:nvPr>
        </p:nvGraphicFramePr>
        <p:xfrm>
          <a:off x="304800" y="4343400"/>
          <a:ext cx="8534402" cy="1540992"/>
        </p:xfrm>
        <a:graphic>
          <a:graphicData uri="http://schemas.openxmlformats.org/drawingml/2006/table">
            <a:tbl>
              <a:tblPr firstRow="1" firstCol="1" bandRow="1">
                <a:tableStyleId>{5C22544A-7EE6-4342-B048-85BDC9FD1C3A}</a:tableStyleId>
              </a:tblPr>
              <a:tblGrid>
                <a:gridCol w="738741">
                  <a:extLst>
                    <a:ext uri="{9D8B030D-6E8A-4147-A177-3AD203B41FA5}">
                      <a16:colId xmlns="" xmlns:a16="http://schemas.microsoft.com/office/drawing/2014/main" val="4038268786"/>
                    </a:ext>
                  </a:extLst>
                </a:gridCol>
                <a:gridCol w="175659">
                  <a:extLst>
                    <a:ext uri="{9D8B030D-6E8A-4147-A177-3AD203B41FA5}">
                      <a16:colId xmlns="" xmlns:a16="http://schemas.microsoft.com/office/drawing/2014/main" val="3906683118"/>
                    </a:ext>
                  </a:extLst>
                </a:gridCol>
                <a:gridCol w="809329">
                  <a:extLst>
                    <a:ext uri="{9D8B030D-6E8A-4147-A177-3AD203B41FA5}">
                      <a16:colId xmlns="" xmlns:a16="http://schemas.microsoft.com/office/drawing/2014/main" val="2246321599"/>
                    </a:ext>
                  </a:extLst>
                </a:gridCol>
                <a:gridCol w="181271">
                  <a:extLst>
                    <a:ext uri="{9D8B030D-6E8A-4147-A177-3AD203B41FA5}">
                      <a16:colId xmlns="" xmlns:a16="http://schemas.microsoft.com/office/drawing/2014/main" val="695920123"/>
                    </a:ext>
                  </a:extLst>
                </a:gridCol>
                <a:gridCol w="619033">
                  <a:extLst>
                    <a:ext uri="{9D8B030D-6E8A-4147-A177-3AD203B41FA5}">
                      <a16:colId xmlns="" xmlns:a16="http://schemas.microsoft.com/office/drawing/2014/main" val="118549055"/>
                    </a:ext>
                  </a:extLst>
                </a:gridCol>
                <a:gridCol w="162560">
                  <a:extLst>
                    <a:ext uri="{9D8B030D-6E8A-4147-A177-3AD203B41FA5}">
                      <a16:colId xmlns="" xmlns:a16="http://schemas.microsoft.com/office/drawing/2014/main" val="2501135130"/>
                    </a:ext>
                  </a:extLst>
                </a:gridCol>
                <a:gridCol w="742407">
                  <a:extLst>
                    <a:ext uri="{9D8B030D-6E8A-4147-A177-3AD203B41FA5}">
                      <a16:colId xmlns="" xmlns:a16="http://schemas.microsoft.com/office/drawing/2014/main" val="322333968"/>
                    </a:ext>
                  </a:extLst>
                </a:gridCol>
                <a:gridCol w="162560">
                  <a:extLst>
                    <a:ext uri="{9D8B030D-6E8A-4147-A177-3AD203B41FA5}">
                      <a16:colId xmlns="" xmlns:a16="http://schemas.microsoft.com/office/drawing/2014/main" val="3352611176"/>
                    </a:ext>
                  </a:extLst>
                </a:gridCol>
                <a:gridCol w="751840">
                  <a:extLst>
                    <a:ext uri="{9D8B030D-6E8A-4147-A177-3AD203B41FA5}">
                      <a16:colId xmlns="" xmlns:a16="http://schemas.microsoft.com/office/drawing/2014/main" val="3201792686"/>
                    </a:ext>
                  </a:extLst>
                </a:gridCol>
                <a:gridCol w="162560">
                  <a:extLst>
                    <a:ext uri="{9D8B030D-6E8A-4147-A177-3AD203B41FA5}">
                      <a16:colId xmlns="" xmlns:a16="http://schemas.microsoft.com/office/drawing/2014/main" val="1493837017"/>
                    </a:ext>
                  </a:extLst>
                </a:gridCol>
                <a:gridCol w="751840">
                  <a:extLst>
                    <a:ext uri="{9D8B030D-6E8A-4147-A177-3AD203B41FA5}">
                      <a16:colId xmlns="" xmlns:a16="http://schemas.microsoft.com/office/drawing/2014/main" val="850383387"/>
                    </a:ext>
                  </a:extLst>
                </a:gridCol>
                <a:gridCol w="162560">
                  <a:extLst>
                    <a:ext uri="{9D8B030D-6E8A-4147-A177-3AD203B41FA5}">
                      <a16:colId xmlns="" xmlns:a16="http://schemas.microsoft.com/office/drawing/2014/main" val="3141023649"/>
                    </a:ext>
                  </a:extLst>
                </a:gridCol>
                <a:gridCol w="828040">
                  <a:extLst>
                    <a:ext uri="{9D8B030D-6E8A-4147-A177-3AD203B41FA5}">
                      <a16:colId xmlns="" xmlns:a16="http://schemas.microsoft.com/office/drawing/2014/main" val="2880056140"/>
                    </a:ext>
                  </a:extLst>
                </a:gridCol>
                <a:gridCol w="228600">
                  <a:extLst>
                    <a:ext uri="{9D8B030D-6E8A-4147-A177-3AD203B41FA5}">
                      <a16:colId xmlns="" xmlns:a16="http://schemas.microsoft.com/office/drawing/2014/main" val="101508216"/>
                    </a:ext>
                  </a:extLst>
                </a:gridCol>
                <a:gridCol w="838200">
                  <a:extLst>
                    <a:ext uri="{9D8B030D-6E8A-4147-A177-3AD203B41FA5}">
                      <a16:colId xmlns="" xmlns:a16="http://schemas.microsoft.com/office/drawing/2014/main" val="2089963319"/>
                    </a:ext>
                  </a:extLst>
                </a:gridCol>
                <a:gridCol w="162560">
                  <a:extLst>
                    <a:ext uri="{9D8B030D-6E8A-4147-A177-3AD203B41FA5}">
                      <a16:colId xmlns="" xmlns:a16="http://schemas.microsoft.com/office/drawing/2014/main" val="563581978"/>
                    </a:ext>
                  </a:extLst>
                </a:gridCol>
                <a:gridCol w="675640">
                  <a:extLst>
                    <a:ext uri="{9D8B030D-6E8A-4147-A177-3AD203B41FA5}">
                      <a16:colId xmlns="" xmlns:a16="http://schemas.microsoft.com/office/drawing/2014/main" val="4138122333"/>
                    </a:ext>
                  </a:extLst>
                </a:gridCol>
                <a:gridCol w="381002">
                  <a:extLst>
                    <a:ext uri="{9D8B030D-6E8A-4147-A177-3AD203B41FA5}">
                      <a16:colId xmlns="" xmlns:a16="http://schemas.microsoft.com/office/drawing/2014/main" val="2181816611"/>
                    </a:ext>
                  </a:extLst>
                </a:gridCol>
              </a:tblGrid>
              <a:tr h="200533">
                <a:tc gridSpan="3">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Assets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Liab.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Stockholders' Equity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tc hMerge="1">
                  <a:txBody>
                    <a:bodyPr/>
                    <a:lstStyle/>
                    <a:p>
                      <a:endParaRPr lang="en-US"/>
                    </a:p>
                  </a:txBody>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3332919631"/>
                  </a:ext>
                </a:extLst>
              </a:tr>
              <a:tr h="333375">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Cash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Inventory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Common Stock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Retained Earnings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Revenue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Expenses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Net Income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Cash Flow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1642231011"/>
                  </a:ext>
                </a:extLst>
              </a:tr>
              <a:tr h="97282">
                <a:tc>
                  <a:txBody>
                    <a:bodyPr/>
                    <a:lstStyle/>
                    <a:p>
                      <a:pPr marL="0" marR="0" algn="ctr">
                        <a:lnSpc>
                          <a:spcPct val="107000"/>
                        </a:lnSpc>
                        <a:spcBef>
                          <a:spcPts val="0"/>
                        </a:spcBef>
                        <a:spcAft>
                          <a:spcPts val="0"/>
                        </a:spcAft>
                      </a:pPr>
                      <a:r>
                        <a:rPr lang="en-US" sz="105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(1,000)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n/a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(1,000)</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1,000</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(1,000)</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(1,000)</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OA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extLst>
                  <a:ext uri="{0D108BD9-81ED-4DB2-BD59-A6C34878D82A}">
                    <a16:rowId xmlns="" xmlns:a16="http://schemas.microsoft.com/office/drawing/2014/main" val="3597092188"/>
                  </a:ext>
                </a:extLst>
              </a:tr>
            </a:tbl>
          </a:graphicData>
        </a:graphic>
      </p:graphicFrame>
      <p:graphicFrame>
        <p:nvGraphicFramePr>
          <p:cNvPr id="7" name="Table 6">
            <a:extLst>
              <a:ext uri="{FF2B5EF4-FFF2-40B4-BE49-F238E27FC236}">
                <a16:creationId xmlns="" xmlns:a16="http://schemas.microsoft.com/office/drawing/2014/main" id="{6E53E621-56E8-4D7E-920D-ED5002404F30}"/>
              </a:ext>
            </a:extLst>
          </p:cNvPr>
          <p:cNvGraphicFramePr>
            <a:graphicFrameLocks noGrp="1"/>
          </p:cNvGraphicFramePr>
          <p:nvPr>
            <p:extLst>
              <p:ext uri="{D42A27DB-BD31-4B8C-83A1-F6EECF244321}">
                <p14:modId xmlns:p14="http://schemas.microsoft.com/office/powerpoint/2010/main" val="788175285"/>
              </p:ext>
            </p:extLst>
          </p:nvPr>
        </p:nvGraphicFramePr>
        <p:xfrm>
          <a:off x="1066800" y="2895600"/>
          <a:ext cx="6934200" cy="1143000"/>
        </p:xfrm>
        <a:graphic>
          <a:graphicData uri="http://schemas.openxmlformats.org/drawingml/2006/table">
            <a:tbl>
              <a:tblPr>
                <a:tableStyleId>{5C22544A-7EE6-4342-B048-85BDC9FD1C3A}</a:tableStyleId>
              </a:tblPr>
              <a:tblGrid>
                <a:gridCol w="1386840">
                  <a:extLst>
                    <a:ext uri="{9D8B030D-6E8A-4147-A177-3AD203B41FA5}">
                      <a16:colId xmlns="" xmlns:a16="http://schemas.microsoft.com/office/drawing/2014/main" val="1339959837"/>
                    </a:ext>
                  </a:extLst>
                </a:gridCol>
                <a:gridCol w="72992">
                  <a:extLst>
                    <a:ext uri="{9D8B030D-6E8A-4147-A177-3AD203B41FA5}">
                      <a16:colId xmlns="" xmlns:a16="http://schemas.microsoft.com/office/drawing/2014/main" val="119357301"/>
                    </a:ext>
                  </a:extLst>
                </a:gridCol>
                <a:gridCol w="3029250">
                  <a:extLst>
                    <a:ext uri="{9D8B030D-6E8A-4147-A177-3AD203B41FA5}">
                      <a16:colId xmlns="" xmlns:a16="http://schemas.microsoft.com/office/drawing/2014/main" val="2170809857"/>
                    </a:ext>
                  </a:extLst>
                </a:gridCol>
                <a:gridCol w="171923">
                  <a:extLst>
                    <a:ext uri="{9D8B030D-6E8A-4147-A177-3AD203B41FA5}">
                      <a16:colId xmlns="" xmlns:a16="http://schemas.microsoft.com/office/drawing/2014/main" val="746245963"/>
                    </a:ext>
                  </a:extLst>
                </a:gridCol>
                <a:gridCol w="1130195">
                  <a:extLst>
                    <a:ext uri="{9D8B030D-6E8A-4147-A177-3AD203B41FA5}">
                      <a16:colId xmlns="" xmlns:a16="http://schemas.microsoft.com/office/drawing/2014/main" val="1923230473"/>
                    </a:ext>
                  </a:extLst>
                </a:gridCol>
                <a:gridCol w="92364">
                  <a:extLst>
                    <a:ext uri="{9D8B030D-6E8A-4147-A177-3AD203B41FA5}">
                      <a16:colId xmlns="" xmlns:a16="http://schemas.microsoft.com/office/drawing/2014/main" val="9718133"/>
                    </a:ext>
                  </a:extLst>
                </a:gridCol>
                <a:gridCol w="1050636">
                  <a:extLst>
                    <a:ext uri="{9D8B030D-6E8A-4147-A177-3AD203B41FA5}">
                      <a16:colId xmlns="" xmlns:a16="http://schemas.microsoft.com/office/drawing/2014/main" val="1405398356"/>
                    </a:ext>
                  </a:extLst>
                </a:gridCol>
              </a:tblGrid>
              <a:tr h="423838">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Date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Account Title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Debit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Credit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3362839657"/>
                  </a:ext>
                </a:extLst>
              </a:tr>
              <a:tr h="323784">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Event 4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Selling and Administrative Expenses</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1,000</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877048506"/>
                  </a:ext>
                </a:extLst>
              </a:tr>
              <a:tr h="395378">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Cash</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1,000</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953639741"/>
                  </a:ext>
                </a:extLst>
              </a:tr>
            </a:tbl>
          </a:graphicData>
        </a:graphic>
      </p:graphicFrame>
    </p:spTree>
    <p:extLst>
      <p:ext uri="{BB962C8B-B14F-4D97-AF65-F5344CB8AC3E}">
        <p14:creationId xmlns:p14="http://schemas.microsoft.com/office/powerpoint/2010/main" val="3292160075"/>
      </p:ext>
    </p:extLst>
  </p:cSld>
  <p:clrMapOvr>
    <a:masterClrMapping/>
  </p:clrMapOvr>
  <p:transition xmlns:p14="http://schemas.microsoft.com/office/powerpoint/2010/mai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pPr eaLnBrk="1" hangingPunct="1"/>
            <a:r>
              <a:rPr lang="en-US" dirty="0">
                <a:ea typeface="Tahoma" panose="020B0604030504040204" pitchFamily="34" charset="0"/>
                <a:cs typeface="Tahoma" panose="020B0604030504040204" pitchFamily="34" charset="0"/>
              </a:rPr>
              <a:t>Year 1, Event 5: Purchase of Land</a:t>
            </a:r>
          </a:p>
        </p:txBody>
      </p:sp>
      <p:sp>
        <p:nvSpPr>
          <p:cNvPr id="2" name="Content Placeholder 1"/>
          <p:cNvSpPr>
            <a:spLocks noGrp="1"/>
          </p:cNvSpPr>
          <p:nvPr>
            <p:ph idx="1"/>
          </p:nvPr>
        </p:nvSpPr>
        <p:spPr/>
        <p:txBody>
          <a:bodyPr/>
          <a:lstStyle/>
          <a:p>
            <a:r>
              <a:rPr lang="en-US" dirty="0"/>
              <a:t>JPS paid $5,500 cash to purchase land for a place to locate a future store. </a:t>
            </a:r>
          </a:p>
          <a:p>
            <a:r>
              <a:rPr lang="en-US" dirty="0">
                <a:ea typeface="Tahoma" panose="020B0604030504040204" pitchFamily="34" charset="0"/>
                <a:cs typeface="Tahoma" panose="020B0604030504040204" pitchFamily="34" charset="0"/>
              </a:rPr>
              <a:t>This </a:t>
            </a:r>
            <a:r>
              <a:rPr lang="en-US" b="1" dirty="0">
                <a:solidFill>
                  <a:srgbClr val="C00000"/>
                </a:solidFill>
                <a:ea typeface="Tahoma" panose="020B0604030504040204" pitchFamily="34" charset="0"/>
                <a:cs typeface="Tahoma" panose="020B0604030504040204" pitchFamily="34" charset="0"/>
              </a:rPr>
              <a:t>asset exchange transaction</a:t>
            </a:r>
            <a:r>
              <a:rPr lang="en-US" dirty="0">
                <a:ea typeface="Tahoma" panose="020B0604030504040204" pitchFamily="34" charset="0"/>
                <a:cs typeface="Tahoma" panose="020B0604030504040204" pitchFamily="34" charset="0"/>
              </a:rPr>
              <a:t>: (1) decreases assets (Cash) and (2) increase assets (Land).</a:t>
            </a:r>
            <a:endParaRPr lang="en-US" dirty="0">
              <a:ea typeface="Calibri" panose="020F0502020204030204" pitchFamily="34" charset="0"/>
              <a:cs typeface="Times New Roman" panose="02020603050405020304" pitchFamily="18" charset="0"/>
            </a:endParaRPr>
          </a:p>
        </p:txBody>
      </p:sp>
      <p:sp>
        <p:nvSpPr>
          <p:cNvPr id="5" name="Text Placeholder 4"/>
          <p:cNvSpPr>
            <a:spLocks noGrp="1"/>
          </p:cNvSpPr>
          <p:nvPr>
            <p:ph type="body" sz="quarter" idx="10"/>
          </p:nvPr>
        </p:nvSpPr>
        <p:spPr/>
        <p:txBody>
          <a:bodyPr/>
          <a:lstStyle/>
          <a:p>
            <a:endParaRPr lang="en-US"/>
          </a:p>
        </p:txBody>
      </p:sp>
      <p:sp>
        <p:nvSpPr>
          <p:cNvPr id="6" name="Text Placeholder 5"/>
          <p:cNvSpPr>
            <a:spLocks noGrp="1"/>
          </p:cNvSpPr>
          <p:nvPr>
            <p:ph type="body" sz="quarter" idx="12"/>
          </p:nvPr>
        </p:nvSpPr>
        <p:spPr/>
        <p:txBody>
          <a:bodyPr/>
          <a:lstStyle/>
          <a:p>
            <a:endParaRPr lang="en-US"/>
          </a:p>
        </p:txBody>
      </p:sp>
      <p:sp>
        <p:nvSpPr>
          <p:cNvPr id="27650" name="Slide Number Placeholder 2"/>
          <p:cNvSpPr>
            <a:spLocks noGrp="1"/>
          </p:cNvSpPr>
          <p:nvPr>
            <p:ph type="sldNum" sz="quarter" idx="11"/>
          </p:nvPr>
        </p:nvSpPr>
        <p:spPr>
          <a:noFill/>
        </p:spPr>
        <p:txBody>
          <a:bodyPr/>
          <a:lstStyle/>
          <a:p>
            <a:r>
              <a:rPr lang="en-US" dirty="0">
                <a:solidFill>
                  <a:schemeClr val="bg1"/>
                </a:solidFill>
                <a:cs typeface="Arial" charset="0"/>
              </a:rPr>
              <a:t>4-</a:t>
            </a:r>
            <a:fld id="{D00EDEF9-D035-4425-A917-BE9E5DA74FA0}" type="slidenum">
              <a:rPr lang="en-US" smtClean="0">
                <a:solidFill>
                  <a:schemeClr val="bg1"/>
                </a:solidFill>
                <a:cs typeface="Arial" charset="0"/>
              </a:rPr>
              <a:pPr/>
              <a:t>13</a:t>
            </a:fld>
            <a:endParaRPr lang="en-US" dirty="0">
              <a:solidFill>
                <a:schemeClr val="bg1"/>
              </a:solidFill>
              <a:cs typeface="Arial" charset="0"/>
            </a:endParaRPr>
          </a:p>
        </p:txBody>
      </p:sp>
      <p:graphicFrame>
        <p:nvGraphicFramePr>
          <p:cNvPr id="8" name="Table 7">
            <a:extLst>
              <a:ext uri="{FF2B5EF4-FFF2-40B4-BE49-F238E27FC236}">
                <a16:creationId xmlns="" xmlns:a16="http://schemas.microsoft.com/office/drawing/2014/main" id="{A50CEEE1-7F0D-4AC9-84FF-567E5B5BBB1C}"/>
              </a:ext>
            </a:extLst>
          </p:cNvPr>
          <p:cNvGraphicFramePr>
            <a:graphicFrameLocks noGrp="1"/>
          </p:cNvGraphicFramePr>
          <p:nvPr>
            <p:extLst>
              <p:ext uri="{D42A27DB-BD31-4B8C-83A1-F6EECF244321}">
                <p14:modId xmlns:p14="http://schemas.microsoft.com/office/powerpoint/2010/main" val="2684635113"/>
              </p:ext>
            </p:extLst>
          </p:nvPr>
        </p:nvGraphicFramePr>
        <p:xfrm>
          <a:off x="304800" y="4555236"/>
          <a:ext cx="8534402" cy="1540992"/>
        </p:xfrm>
        <a:graphic>
          <a:graphicData uri="http://schemas.openxmlformats.org/drawingml/2006/table">
            <a:tbl>
              <a:tblPr firstRow="1" firstCol="1" bandRow="1">
                <a:tableStyleId>{5C22544A-7EE6-4342-B048-85BDC9FD1C3A}</a:tableStyleId>
              </a:tblPr>
              <a:tblGrid>
                <a:gridCol w="738741">
                  <a:extLst>
                    <a:ext uri="{9D8B030D-6E8A-4147-A177-3AD203B41FA5}">
                      <a16:colId xmlns="" xmlns:a16="http://schemas.microsoft.com/office/drawing/2014/main" val="4038268786"/>
                    </a:ext>
                  </a:extLst>
                </a:gridCol>
                <a:gridCol w="175659">
                  <a:extLst>
                    <a:ext uri="{9D8B030D-6E8A-4147-A177-3AD203B41FA5}">
                      <a16:colId xmlns="" xmlns:a16="http://schemas.microsoft.com/office/drawing/2014/main" val="3906683118"/>
                    </a:ext>
                  </a:extLst>
                </a:gridCol>
                <a:gridCol w="809329">
                  <a:extLst>
                    <a:ext uri="{9D8B030D-6E8A-4147-A177-3AD203B41FA5}">
                      <a16:colId xmlns="" xmlns:a16="http://schemas.microsoft.com/office/drawing/2014/main" val="2246321599"/>
                    </a:ext>
                  </a:extLst>
                </a:gridCol>
                <a:gridCol w="181271">
                  <a:extLst>
                    <a:ext uri="{9D8B030D-6E8A-4147-A177-3AD203B41FA5}">
                      <a16:colId xmlns="" xmlns:a16="http://schemas.microsoft.com/office/drawing/2014/main" val="695920123"/>
                    </a:ext>
                  </a:extLst>
                </a:gridCol>
                <a:gridCol w="619033">
                  <a:extLst>
                    <a:ext uri="{9D8B030D-6E8A-4147-A177-3AD203B41FA5}">
                      <a16:colId xmlns="" xmlns:a16="http://schemas.microsoft.com/office/drawing/2014/main" val="118549055"/>
                    </a:ext>
                  </a:extLst>
                </a:gridCol>
                <a:gridCol w="162560">
                  <a:extLst>
                    <a:ext uri="{9D8B030D-6E8A-4147-A177-3AD203B41FA5}">
                      <a16:colId xmlns="" xmlns:a16="http://schemas.microsoft.com/office/drawing/2014/main" val="2501135130"/>
                    </a:ext>
                  </a:extLst>
                </a:gridCol>
                <a:gridCol w="742407">
                  <a:extLst>
                    <a:ext uri="{9D8B030D-6E8A-4147-A177-3AD203B41FA5}">
                      <a16:colId xmlns="" xmlns:a16="http://schemas.microsoft.com/office/drawing/2014/main" val="322333968"/>
                    </a:ext>
                  </a:extLst>
                </a:gridCol>
                <a:gridCol w="162560">
                  <a:extLst>
                    <a:ext uri="{9D8B030D-6E8A-4147-A177-3AD203B41FA5}">
                      <a16:colId xmlns="" xmlns:a16="http://schemas.microsoft.com/office/drawing/2014/main" val="3352611176"/>
                    </a:ext>
                  </a:extLst>
                </a:gridCol>
                <a:gridCol w="751840">
                  <a:extLst>
                    <a:ext uri="{9D8B030D-6E8A-4147-A177-3AD203B41FA5}">
                      <a16:colId xmlns="" xmlns:a16="http://schemas.microsoft.com/office/drawing/2014/main" val="3201792686"/>
                    </a:ext>
                  </a:extLst>
                </a:gridCol>
                <a:gridCol w="162560">
                  <a:extLst>
                    <a:ext uri="{9D8B030D-6E8A-4147-A177-3AD203B41FA5}">
                      <a16:colId xmlns="" xmlns:a16="http://schemas.microsoft.com/office/drawing/2014/main" val="1493837017"/>
                    </a:ext>
                  </a:extLst>
                </a:gridCol>
                <a:gridCol w="751840">
                  <a:extLst>
                    <a:ext uri="{9D8B030D-6E8A-4147-A177-3AD203B41FA5}">
                      <a16:colId xmlns="" xmlns:a16="http://schemas.microsoft.com/office/drawing/2014/main" val="850383387"/>
                    </a:ext>
                  </a:extLst>
                </a:gridCol>
                <a:gridCol w="162560">
                  <a:extLst>
                    <a:ext uri="{9D8B030D-6E8A-4147-A177-3AD203B41FA5}">
                      <a16:colId xmlns="" xmlns:a16="http://schemas.microsoft.com/office/drawing/2014/main" val="3141023649"/>
                    </a:ext>
                  </a:extLst>
                </a:gridCol>
                <a:gridCol w="828040">
                  <a:extLst>
                    <a:ext uri="{9D8B030D-6E8A-4147-A177-3AD203B41FA5}">
                      <a16:colId xmlns="" xmlns:a16="http://schemas.microsoft.com/office/drawing/2014/main" val="2880056140"/>
                    </a:ext>
                  </a:extLst>
                </a:gridCol>
                <a:gridCol w="228600">
                  <a:extLst>
                    <a:ext uri="{9D8B030D-6E8A-4147-A177-3AD203B41FA5}">
                      <a16:colId xmlns="" xmlns:a16="http://schemas.microsoft.com/office/drawing/2014/main" val="101508216"/>
                    </a:ext>
                  </a:extLst>
                </a:gridCol>
                <a:gridCol w="838200">
                  <a:extLst>
                    <a:ext uri="{9D8B030D-6E8A-4147-A177-3AD203B41FA5}">
                      <a16:colId xmlns="" xmlns:a16="http://schemas.microsoft.com/office/drawing/2014/main" val="2089963319"/>
                    </a:ext>
                  </a:extLst>
                </a:gridCol>
                <a:gridCol w="162560">
                  <a:extLst>
                    <a:ext uri="{9D8B030D-6E8A-4147-A177-3AD203B41FA5}">
                      <a16:colId xmlns="" xmlns:a16="http://schemas.microsoft.com/office/drawing/2014/main" val="563581978"/>
                    </a:ext>
                  </a:extLst>
                </a:gridCol>
                <a:gridCol w="675640">
                  <a:extLst>
                    <a:ext uri="{9D8B030D-6E8A-4147-A177-3AD203B41FA5}">
                      <a16:colId xmlns="" xmlns:a16="http://schemas.microsoft.com/office/drawing/2014/main" val="4138122333"/>
                    </a:ext>
                  </a:extLst>
                </a:gridCol>
                <a:gridCol w="381002">
                  <a:extLst>
                    <a:ext uri="{9D8B030D-6E8A-4147-A177-3AD203B41FA5}">
                      <a16:colId xmlns="" xmlns:a16="http://schemas.microsoft.com/office/drawing/2014/main" val="2181816611"/>
                    </a:ext>
                  </a:extLst>
                </a:gridCol>
              </a:tblGrid>
              <a:tr h="513588">
                <a:tc gridSpan="3">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Assets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Liab.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Stockholders' Equity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tc hMerge="1">
                  <a:txBody>
                    <a:bodyPr/>
                    <a:lstStyle/>
                    <a:p>
                      <a:endParaRPr lang="en-US"/>
                    </a:p>
                  </a:txBody>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3332919631"/>
                  </a:ext>
                </a:extLst>
              </a:tr>
              <a:tr h="333375">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Cash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Land</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Common Stock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Retained Earnings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Revenue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Expenses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Net Income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Cash Flow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1642231011"/>
                  </a:ext>
                </a:extLst>
              </a:tr>
              <a:tr h="97282">
                <a:tc>
                  <a:txBody>
                    <a:bodyPr/>
                    <a:lstStyle/>
                    <a:p>
                      <a:pPr marL="0" marR="0" algn="ctr">
                        <a:lnSpc>
                          <a:spcPct val="107000"/>
                        </a:lnSpc>
                        <a:spcBef>
                          <a:spcPts val="0"/>
                        </a:spcBef>
                        <a:spcAft>
                          <a:spcPts val="0"/>
                        </a:spcAft>
                      </a:pPr>
                      <a:r>
                        <a:rPr lang="en-US" sz="105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(5,500)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5,500</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n/a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(5.500)</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IA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extLst>
                  <a:ext uri="{0D108BD9-81ED-4DB2-BD59-A6C34878D82A}">
                    <a16:rowId xmlns="" xmlns:a16="http://schemas.microsoft.com/office/drawing/2014/main" val="3597092188"/>
                  </a:ext>
                </a:extLst>
              </a:tr>
            </a:tbl>
          </a:graphicData>
        </a:graphic>
      </p:graphicFrame>
      <p:graphicFrame>
        <p:nvGraphicFramePr>
          <p:cNvPr id="7" name="Table 6">
            <a:extLst>
              <a:ext uri="{FF2B5EF4-FFF2-40B4-BE49-F238E27FC236}">
                <a16:creationId xmlns="" xmlns:a16="http://schemas.microsoft.com/office/drawing/2014/main" id="{6E53E621-56E8-4D7E-920D-ED5002404F30}"/>
              </a:ext>
            </a:extLst>
          </p:cNvPr>
          <p:cNvGraphicFramePr>
            <a:graphicFrameLocks noGrp="1"/>
          </p:cNvGraphicFramePr>
          <p:nvPr>
            <p:extLst>
              <p:ext uri="{D42A27DB-BD31-4B8C-83A1-F6EECF244321}">
                <p14:modId xmlns:p14="http://schemas.microsoft.com/office/powerpoint/2010/main" val="1052288038"/>
              </p:ext>
            </p:extLst>
          </p:nvPr>
        </p:nvGraphicFramePr>
        <p:xfrm>
          <a:off x="1143000" y="3200400"/>
          <a:ext cx="6934200" cy="1143000"/>
        </p:xfrm>
        <a:graphic>
          <a:graphicData uri="http://schemas.openxmlformats.org/drawingml/2006/table">
            <a:tbl>
              <a:tblPr>
                <a:tableStyleId>{5C22544A-7EE6-4342-B048-85BDC9FD1C3A}</a:tableStyleId>
              </a:tblPr>
              <a:tblGrid>
                <a:gridCol w="1386840">
                  <a:extLst>
                    <a:ext uri="{9D8B030D-6E8A-4147-A177-3AD203B41FA5}">
                      <a16:colId xmlns="" xmlns:a16="http://schemas.microsoft.com/office/drawing/2014/main" val="1339959837"/>
                    </a:ext>
                  </a:extLst>
                </a:gridCol>
                <a:gridCol w="72992">
                  <a:extLst>
                    <a:ext uri="{9D8B030D-6E8A-4147-A177-3AD203B41FA5}">
                      <a16:colId xmlns="" xmlns:a16="http://schemas.microsoft.com/office/drawing/2014/main" val="119357301"/>
                    </a:ext>
                  </a:extLst>
                </a:gridCol>
                <a:gridCol w="3029250">
                  <a:extLst>
                    <a:ext uri="{9D8B030D-6E8A-4147-A177-3AD203B41FA5}">
                      <a16:colId xmlns="" xmlns:a16="http://schemas.microsoft.com/office/drawing/2014/main" val="2170809857"/>
                    </a:ext>
                  </a:extLst>
                </a:gridCol>
                <a:gridCol w="171923">
                  <a:extLst>
                    <a:ext uri="{9D8B030D-6E8A-4147-A177-3AD203B41FA5}">
                      <a16:colId xmlns="" xmlns:a16="http://schemas.microsoft.com/office/drawing/2014/main" val="746245963"/>
                    </a:ext>
                  </a:extLst>
                </a:gridCol>
                <a:gridCol w="1130195">
                  <a:extLst>
                    <a:ext uri="{9D8B030D-6E8A-4147-A177-3AD203B41FA5}">
                      <a16:colId xmlns="" xmlns:a16="http://schemas.microsoft.com/office/drawing/2014/main" val="1923230473"/>
                    </a:ext>
                  </a:extLst>
                </a:gridCol>
                <a:gridCol w="92364">
                  <a:extLst>
                    <a:ext uri="{9D8B030D-6E8A-4147-A177-3AD203B41FA5}">
                      <a16:colId xmlns="" xmlns:a16="http://schemas.microsoft.com/office/drawing/2014/main" val="9718133"/>
                    </a:ext>
                  </a:extLst>
                </a:gridCol>
                <a:gridCol w="1050636">
                  <a:extLst>
                    <a:ext uri="{9D8B030D-6E8A-4147-A177-3AD203B41FA5}">
                      <a16:colId xmlns="" xmlns:a16="http://schemas.microsoft.com/office/drawing/2014/main" val="1405398356"/>
                    </a:ext>
                  </a:extLst>
                </a:gridCol>
              </a:tblGrid>
              <a:tr h="423838">
                <a:tc>
                  <a:txBody>
                    <a:bodyPr/>
                    <a:lstStyle/>
                    <a:p>
                      <a:pPr algn="ctr" fontAlgn="b"/>
                      <a:r>
                        <a:rPr lang="en-US" sz="140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 Date </a:t>
                      </a:r>
                      <a:endParaRPr lang="en-US" sz="14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fontAlgn="b"/>
                      <a:r>
                        <a:rPr lang="en-US" sz="140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 Account Title </a:t>
                      </a:r>
                      <a:endParaRPr lang="en-US" sz="14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fontAlgn="b"/>
                      <a:r>
                        <a:rPr lang="en-US" sz="140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 Debit </a:t>
                      </a:r>
                      <a:endParaRPr lang="en-US" sz="14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 Credit </a:t>
                      </a:r>
                      <a:endParaRPr lang="en-US" sz="14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3362839657"/>
                  </a:ext>
                </a:extLst>
              </a:tr>
              <a:tr h="323784">
                <a:tc>
                  <a:txBody>
                    <a:bodyPr/>
                    <a:lstStyle/>
                    <a:p>
                      <a:pPr algn="ctr" fontAlgn="b"/>
                      <a:r>
                        <a:rPr lang="en-US" sz="140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 Event 5 </a:t>
                      </a:r>
                      <a:endParaRPr lang="en-US" sz="14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 Land</a:t>
                      </a:r>
                      <a:endParaRPr lang="en-US" sz="14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140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5,500</a:t>
                      </a:r>
                      <a:endParaRPr lang="en-US" sz="14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4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877048506"/>
                  </a:ext>
                </a:extLst>
              </a:tr>
              <a:tr h="395378">
                <a:tc>
                  <a:txBody>
                    <a:bodyPr/>
                    <a:lstStyle/>
                    <a:p>
                      <a:pPr algn="l" fontAlgn="b"/>
                      <a:r>
                        <a:rPr lang="en-US" sz="140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   Cash</a:t>
                      </a:r>
                      <a:endParaRPr lang="en-US" sz="14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4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140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5,500</a:t>
                      </a:r>
                      <a:endParaRPr lang="en-US" sz="14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953639741"/>
                  </a:ext>
                </a:extLst>
              </a:tr>
            </a:tbl>
          </a:graphicData>
        </a:graphic>
      </p:graphicFrame>
    </p:spTree>
    <p:extLst>
      <p:ext uri="{BB962C8B-B14F-4D97-AF65-F5344CB8AC3E}">
        <p14:creationId xmlns:p14="http://schemas.microsoft.com/office/powerpoint/2010/main" val="1324739762"/>
      </p:ext>
    </p:extLst>
  </p:cSld>
  <p:clrMapOvr>
    <a:masterClrMapping/>
  </p:clrMapOvr>
  <p:transition xmlns:p14="http://schemas.microsoft.com/office/powerpoint/2010/mai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pPr eaLnBrk="1" hangingPunct="1"/>
            <a:r>
              <a:rPr lang="en-US" sz="3200" dirty="0">
                <a:ea typeface="Tahoma" panose="020B0604030504040204" pitchFamily="34" charset="0"/>
                <a:cs typeface="Tahoma" panose="020B0604030504040204" pitchFamily="34" charset="0"/>
              </a:rPr>
              <a:t>Exhibit 4.2: Panel A </a:t>
            </a:r>
            <a:r>
              <a:rPr lang="mr-IN" sz="3200" dirty="0">
                <a:ea typeface="Tahoma" panose="020B0604030504040204" pitchFamily="34" charset="0"/>
                <a:cs typeface="Tahoma" panose="020B0604030504040204" pitchFamily="34" charset="0"/>
              </a:rPr>
              <a:t>–</a:t>
            </a:r>
            <a:r>
              <a:rPr lang="en-US" sz="3200" dirty="0">
                <a:ea typeface="Tahoma" panose="020B0604030504040204" pitchFamily="34" charset="0"/>
                <a:cs typeface="Tahoma" panose="020B0604030504040204" pitchFamily="34" charset="0"/>
              </a:rPr>
              <a:t> Journal Entries and Ledger Accounts for Year 1</a:t>
            </a:r>
          </a:p>
        </p:txBody>
      </p:sp>
      <p:sp>
        <p:nvSpPr>
          <p:cNvPr id="3" name="Content Placeholder 2"/>
          <p:cNvSpPr>
            <a:spLocks noGrp="1"/>
          </p:cNvSpPr>
          <p:nvPr>
            <p:ph idx="1"/>
          </p:nvPr>
        </p:nvSpPr>
        <p:spPr/>
        <p:txBody>
          <a:bodyPr/>
          <a:lstStyle/>
          <a:p>
            <a:pPr fontAlgn="t">
              <a:spcAft>
                <a:spcPts val="200"/>
              </a:spcAft>
            </a:pPr>
            <a:r>
              <a:rPr lang="en-US" sz="1400" dirty="0"/>
              <a:t>The Year 1 transactions JPS experienced are summarized below:</a:t>
            </a:r>
          </a:p>
          <a:p>
            <a:pPr fontAlgn="t">
              <a:spcAft>
                <a:spcPts val="200"/>
              </a:spcAft>
            </a:pPr>
            <a:r>
              <a:rPr lang="en-US" sz="1400" dirty="0"/>
              <a:t>Event 1: JPS acquired $15,000 cash by issuing common stock.</a:t>
            </a:r>
          </a:p>
          <a:p>
            <a:pPr fontAlgn="t">
              <a:spcAft>
                <a:spcPts val="200"/>
              </a:spcAft>
            </a:pPr>
            <a:r>
              <a:rPr lang="en-US" sz="1400" dirty="0"/>
              <a:t>Event 2: JPS purchased merchandise inventory (plants) for $14,000 cash. </a:t>
            </a:r>
          </a:p>
          <a:p>
            <a:pPr fontAlgn="t">
              <a:spcAft>
                <a:spcPts val="200"/>
              </a:spcAft>
            </a:pPr>
            <a:r>
              <a:rPr lang="en-US" sz="1400" dirty="0"/>
              <a:t>Event 3a: JPS recognized sales revenue from selling inventory for $12,000 cash. </a:t>
            </a:r>
          </a:p>
          <a:p>
            <a:pPr fontAlgn="t">
              <a:spcAft>
                <a:spcPts val="200"/>
              </a:spcAft>
            </a:pPr>
            <a:r>
              <a:rPr lang="en-US" sz="1400" dirty="0"/>
              <a:t>Event 3b: JPS recognized $8,000 of cost of goods sold.</a:t>
            </a:r>
          </a:p>
          <a:p>
            <a:pPr fontAlgn="t">
              <a:spcAft>
                <a:spcPts val="200"/>
              </a:spcAft>
            </a:pPr>
            <a:r>
              <a:rPr lang="en-US" sz="1400" dirty="0"/>
              <a:t>Event 4: JPS paid $1,000 cash for selling and administrative expenses.</a:t>
            </a:r>
          </a:p>
          <a:p>
            <a:pPr fontAlgn="t">
              <a:spcAft>
                <a:spcPts val="200"/>
              </a:spcAft>
            </a:pPr>
            <a:r>
              <a:rPr lang="en-US" sz="1400" dirty="0"/>
              <a:t>Event 5: JPS paid $5,500 cash to purchase land. </a:t>
            </a:r>
          </a:p>
          <a:p>
            <a:pPr>
              <a:spcAft>
                <a:spcPts val="200"/>
              </a:spcAft>
            </a:pPr>
            <a:endParaRPr lang="en-US" sz="1400" dirty="0"/>
          </a:p>
        </p:txBody>
      </p:sp>
      <p:sp>
        <p:nvSpPr>
          <p:cNvPr id="6" name="Text Placeholder 5"/>
          <p:cNvSpPr>
            <a:spLocks noGrp="1"/>
          </p:cNvSpPr>
          <p:nvPr>
            <p:ph type="body" sz="quarter" idx="10"/>
          </p:nvPr>
        </p:nvSpPr>
        <p:spPr/>
        <p:txBody>
          <a:bodyPr/>
          <a:lstStyle/>
          <a:p>
            <a:endParaRPr lang="en-US"/>
          </a:p>
        </p:txBody>
      </p:sp>
      <p:sp>
        <p:nvSpPr>
          <p:cNvPr id="7" name="Text Placeholder 6"/>
          <p:cNvSpPr>
            <a:spLocks noGrp="1"/>
          </p:cNvSpPr>
          <p:nvPr>
            <p:ph type="body" sz="quarter" idx="12"/>
          </p:nvPr>
        </p:nvSpPr>
        <p:spPr/>
        <p:txBody>
          <a:bodyPr/>
          <a:lstStyle/>
          <a:p>
            <a:endParaRPr lang="en-US"/>
          </a:p>
        </p:txBody>
      </p:sp>
      <p:sp>
        <p:nvSpPr>
          <p:cNvPr id="27650" name="Slide Number Placeholder 2"/>
          <p:cNvSpPr>
            <a:spLocks noGrp="1"/>
          </p:cNvSpPr>
          <p:nvPr>
            <p:ph type="sldNum" sz="quarter" idx="11"/>
          </p:nvPr>
        </p:nvSpPr>
        <p:spPr>
          <a:noFill/>
        </p:spPr>
        <p:txBody>
          <a:bodyPr/>
          <a:lstStyle/>
          <a:p>
            <a:r>
              <a:rPr lang="en-US" dirty="0">
                <a:solidFill>
                  <a:schemeClr val="bg1"/>
                </a:solidFill>
                <a:cs typeface="Arial" charset="0"/>
              </a:rPr>
              <a:t>4-</a:t>
            </a:r>
            <a:fld id="{D00EDEF9-D035-4425-A917-BE9E5DA74FA0}" type="slidenum">
              <a:rPr lang="en-US" smtClean="0">
                <a:solidFill>
                  <a:schemeClr val="bg1"/>
                </a:solidFill>
                <a:cs typeface="Arial" charset="0"/>
              </a:rPr>
              <a:pPr/>
              <a:t>14</a:t>
            </a:fld>
            <a:endParaRPr lang="en-US" dirty="0">
              <a:solidFill>
                <a:schemeClr val="bg1"/>
              </a:solidFill>
              <a:cs typeface="Arial" charset="0"/>
            </a:endParaRPr>
          </a:p>
        </p:txBody>
      </p:sp>
      <p:graphicFrame>
        <p:nvGraphicFramePr>
          <p:cNvPr id="9" name="Table 8"/>
          <p:cNvGraphicFramePr>
            <a:graphicFrameLocks noGrp="1"/>
          </p:cNvGraphicFramePr>
          <p:nvPr>
            <p:extLst>
              <p:ext uri="{D42A27DB-BD31-4B8C-83A1-F6EECF244321}">
                <p14:modId xmlns:p14="http://schemas.microsoft.com/office/powerpoint/2010/main" val="1485705874"/>
              </p:ext>
            </p:extLst>
          </p:nvPr>
        </p:nvGraphicFramePr>
        <p:xfrm>
          <a:off x="1823085" y="3301992"/>
          <a:ext cx="5497830" cy="2869997"/>
        </p:xfrm>
        <a:graphic>
          <a:graphicData uri="http://schemas.openxmlformats.org/drawingml/2006/table">
            <a:tbl>
              <a:tblPr firstRow="1" firstCol="1" bandRow="1"/>
              <a:tblGrid>
                <a:gridCol w="877570">
                  <a:extLst>
                    <a:ext uri="{9D8B030D-6E8A-4147-A177-3AD203B41FA5}">
                      <a16:colId xmlns="" xmlns:a16="http://schemas.microsoft.com/office/drawing/2014/main" val="20000"/>
                    </a:ext>
                  </a:extLst>
                </a:gridCol>
                <a:gridCol w="742950">
                  <a:extLst>
                    <a:ext uri="{9D8B030D-6E8A-4147-A177-3AD203B41FA5}">
                      <a16:colId xmlns="" xmlns:a16="http://schemas.microsoft.com/office/drawing/2014/main" val="20001"/>
                    </a:ext>
                  </a:extLst>
                </a:gridCol>
                <a:gridCol w="448310">
                  <a:extLst>
                    <a:ext uri="{9D8B030D-6E8A-4147-A177-3AD203B41FA5}">
                      <a16:colId xmlns="" xmlns:a16="http://schemas.microsoft.com/office/drawing/2014/main" val="20002"/>
                    </a:ext>
                  </a:extLst>
                </a:gridCol>
                <a:gridCol w="685800">
                  <a:extLst>
                    <a:ext uri="{9D8B030D-6E8A-4147-A177-3AD203B41FA5}">
                      <a16:colId xmlns="" xmlns:a16="http://schemas.microsoft.com/office/drawing/2014/main" val="20003"/>
                    </a:ext>
                  </a:extLst>
                </a:gridCol>
                <a:gridCol w="742950">
                  <a:extLst>
                    <a:ext uri="{9D8B030D-6E8A-4147-A177-3AD203B41FA5}">
                      <a16:colId xmlns="" xmlns:a16="http://schemas.microsoft.com/office/drawing/2014/main" val="20004"/>
                    </a:ext>
                  </a:extLst>
                </a:gridCol>
                <a:gridCol w="243840">
                  <a:extLst>
                    <a:ext uri="{9D8B030D-6E8A-4147-A177-3AD203B41FA5}">
                      <a16:colId xmlns="" xmlns:a16="http://schemas.microsoft.com/office/drawing/2014/main" val="20005"/>
                    </a:ext>
                  </a:extLst>
                </a:gridCol>
                <a:gridCol w="899160">
                  <a:extLst>
                    <a:ext uri="{9D8B030D-6E8A-4147-A177-3AD203B41FA5}">
                      <a16:colId xmlns="" xmlns:a16="http://schemas.microsoft.com/office/drawing/2014/main" val="20006"/>
                    </a:ext>
                  </a:extLst>
                </a:gridCol>
                <a:gridCol w="857250">
                  <a:extLst>
                    <a:ext uri="{9D8B030D-6E8A-4147-A177-3AD203B41FA5}">
                      <a16:colId xmlns="" xmlns:a16="http://schemas.microsoft.com/office/drawing/2014/main" val="20007"/>
                    </a:ext>
                  </a:extLst>
                </a:gridCol>
              </a:tblGrid>
              <a:tr h="0">
                <a:tc gridSpan="2">
                  <a:txBody>
                    <a:bodyPr/>
                    <a:lstStyle/>
                    <a:p>
                      <a:pPr marL="0" marR="0" algn="ctr">
                        <a:lnSpc>
                          <a:spcPct val="107000"/>
                        </a:lnSpc>
                        <a:spcBef>
                          <a:spcPts val="0"/>
                        </a:spcBef>
                        <a:spcAft>
                          <a:spcPts val="0"/>
                        </a:spcAft>
                      </a:pPr>
                      <a:r>
                        <a:rPr lang="en-US" sz="1100">
                          <a:effectLst/>
                          <a:latin typeface="Calibri" charset="0"/>
                          <a:ea typeface="Calibri" charset="0"/>
                          <a:cs typeface="Times New Roman" charset="0"/>
                        </a:rPr>
                        <a:t>Assets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hMerge="1">
                  <a:txBody>
                    <a:bodyPr/>
                    <a:lstStyle/>
                    <a:p>
                      <a:endParaRPr lang="en-US"/>
                    </a:p>
                  </a:txBody>
                  <a:tcPr/>
                </a:tc>
                <a:tc>
                  <a:txBody>
                    <a:bodyPr/>
                    <a:lstStyle/>
                    <a:p>
                      <a:pPr marL="0" marR="0" algn="ctr">
                        <a:lnSpc>
                          <a:spcPct val="107000"/>
                        </a:lnSpc>
                        <a:spcBef>
                          <a:spcPts val="0"/>
                        </a:spcBef>
                        <a:spcAft>
                          <a:spcPts val="0"/>
                        </a:spcAft>
                      </a:pPr>
                      <a:r>
                        <a:rPr lang="en-US" sz="1100">
                          <a:effectLst/>
                          <a:latin typeface="Calibri" charset="0"/>
                          <a:ea typeface="Calibri" charset="0"/>
                          <a:cs typeface="Times New Roman"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gridSpan="2">
                  <a:txBody>
                    <a:bodyPr/>
                    <a:lstStyle/>
                    <a:p>
                      <a:pPr marL="0" marR="0" algn="ctr">
                        <a:lnSpc>
                          <a:spcPct val="107000"/>
                        </a:lnSpc>
                        <a:spcBef>
                          <a:spcPts val="0"/>
                        </a:spcBef>
                        <a:spcAft>
                          <a:spcPts val="0"/>
                        </a:spcAft>
                      </a:pPr>
                      <a:r>
                        <a:rPr lang="en-US" sz="1100">
                          <a:effectLst/>
                          <a:latin typeface="Calibri" charset="0"/>
                          <a:ea typeface="Calibri" charset="0"/>
                          <a:cs typeface="Times New Roman" charset="0"/>
                        </a:rPr>
                        <a:t>Liabilities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hMerge="1">
                  <a:txBody>
                    <a:bodyPr/>
                    <a:lstStyle/>
                    <a:p>
                      <a:endParaRPr lang="en-US"/>
                    </a:p>
                  </a:txBody>
                  <a:tcPr/>
                </a:tc>
                <a:tc>
                  <a:txBody>
                    <a:bodyPr/>
                    <a:lstStyle/>
                    <a:p>
                      <a:pPr marL="0" marR="0" algn="ctr">
                        <a:lnSpc>
                          <a:spcPct val="107000"/>
                        </a:lnSpc>
                        <a:spcBef>
                          <a:spcPts val="0"/>
                        </a:spcBef>
                        <a:spcAft>
                          <a:spcPts val="0"/>
                        </a:spcAft>
                      </a:pPr>
                      <a:r>
                        <a:rPr lang="en-US" sz="1100">
                          <a:effectLst/>
                          <a:latin typeface="Calibri" charset="0"/>
                          <a:ea typeface="Calibri" charset="0"/>
                          <a:cs typeface="Times New Roman"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gridSpan="2">
                  <a:txBody>
                    <a:bodyPr/>
                    <a:lstStyle/>
                    <a:p>
                      <a:pPr marL="0" marR="0" algn="ctr">
                        <a:lnSpc>
                          <a:spcPct val="107000"/>
                        </a:lnSpc>
                        <a:spcBef>
                          <a:spcPts val="0"/>
                        </a:spcBef>
                        <a:spcAft>
                          <a:spcPts val="0"/>
                        </a:spcAft>
                      </a:pPr>
                      <a:r>
                        <a:rPr lang="en-US" sz="1100">
                          <a:effectLst/>
                          <a:latin typeface="Calibri" charset="0"/>
                          <a:ea typeface="Calibri" charset="0"/>
                          <a:cs typeface="Times New Roman" charset="0"/>
                        </a:rPr>
                        <a:t>Equity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hMerge="1">
                  <a:txBody>
                    <a:bodyPr/>
                    <a:lstStyle/>
                    <a:p>
                      <a:endParaRPr lang="en-US"/>
                    </a:p>
                  </a:txBody>
                  <a:tcPr/>
                </a:tc>
                <a:extLst>
                  <a:ext uri="{0D108BD9-81ED-4DB2-BD59-A6C34878D82A}">
                    <a16:rowId xmlns="" xmlns:a16="http://schemas.microsoft.com/office/drawing/2014/main" val="10000"/>
                  </a:ext>
                </a:extLst>
              </a:tr>
              <a:tr h="0">
                <a:tc gridSpan="2">
                  <a:txBody>
                    <a:bodyPr/>
                    <a:lstStyle/>
                    <a:p>
                      <a:pPr marL="0" marR="0" algn="ctr">
                        <a:lnSpc>
                          <a:spcPct val="107000"/>
                        </a:lnSpc>
                        <a:spcBef>
                          <a:spcPts val="0"/>
                        </a:spcBef>
                        <a:spcAft>
                          <a:spcPts val="0"/>
                        </a:spcAft>
                      </a:pPr>
                      <a:r>
                        <a:rPr lang="en-US" sz="1100" dirty="0">
                          <a:effectLst/>
                          <a:latin typeface="Calibri" charset="0"/>
                          <a:ea typeface="Calibri" charset="0"/>
                          <a:cs typeface="Times New Roman" charset="0"/>
                        </a:rPr>
                        <a:t>Cash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C5E0B3"/>
                    </a:solidFill>
                  </a:tcPr>
                </a:tc>
                <a:tc hMerge="1">
                  <a:txBody>
                    <a:bodyPr/>
                    <a:lstStyle/>
                    <a:p>
                      <a:endParaRPr lang="en-US"/>
                    </a:p>
                  </a:txBody>
                  <a:tcPr/>
                </a:tc>
                <a:tc>
                  <a:txBody>
                    <a:bodyPr/>
                    <a:lstStyle/>
                    <a:p>
                      <a:pPr marL="0" marR="0">
                        <a:lnSpc>
                          <a:spcPct val="107000"/>
                        </a:lnSpc>
                        <a:spcBef>
                          <a:spcPts val="0"/>
                        </a:spcBef>
                        <a:spcAft>
                          <a:spcPts val="0"/>
                        </a:spcAft>
                      </a:pPr>
                      <a:r>
                        <a:rPr lang="en-US" sz="1100">
                          <a:effectLst/>
                          <a:latin typeface="Calibri" charset="0"/>
                          <a:ea typeface="Calibri" charset="0"/>
                          <a:cs typeface="Times New Roman"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marL="0" marR="0" algn="ctr">
                        <a:lnSpc>
                          <a:spcPct val="107000"/>
                        </a:lnSpc>
                        <a:spcBef>
                          <a:spcPts val="0"/>
                        </a:spcBef>
                        <a:spcAft>
                          <a:spcPts val="0"/>
                        </a:spcAft>
                      </a:pPr>
                      <a:r>
                        <a:rPr lang="en-US" sz="1100">
                          <a:effectLst/>
                          <a:latin typeface="Calibri" charset="0"/>
                          <a:ea typeface="Calibri" charset="0"/>
                          <a:cs typeface="Times New Roman" charset="0"/>
                        </a:rPr>
                        <a:t>Accounts Payable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FFE599"/>
                    </a:solidFill>
                  </a:tcPr>
                </a:tc>
                <a:tc hMerge="1">
                  <a:txBody>
                    <a:bodyPr/>
                    <a:lstStyle/>
                    <a:p>
                      <a:endParaRPr lang="en-US"/>
                    </a:p>
                  </a:txBody>
                  <a:tcPr/>
                </a:tc>
                <a:tc>
                  <a:txBody>
                    <a:bodyPr/>
                    <a:lstStyle/>
                    <a:p>
                      <a:pPr marL="0" marR="0">
                        <a:lnSpc>
                          <a:spcPct val="107000"/>
                        </a:lnSpc>
                        <a:spcBef>
                          <a:spcPts val="0"/>
                        </a:spcBef>
                        <a:spcAft>
                          <a:spcPts val="0"/>
                        </a:spcAft>
                      </a:pPr>
                      <a:r>
                        <a:rPr lang="en-US" sz="1100">
                          <a:effectLst/>
                          <a:latin typeface="Calibri" charset="0"/>
                          <a:ea typeface="Calibri" charset="0"/>
                          <a:cs typeface="Times New Roman"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marL="0" marR="0" algn="ctr">
                        <a:lnSpc>
                          <a:spcPct val="107000"/>
                        </a:lnSpc>
                        <a:spcBef>
                          <a:spcPts val="0"/>
                        </a:spcBef>
                        <a:spcAft>
                          <a:spcPts val="0"/>
                        </a:spcAft>
                      </a:pPr>
                      <a:r>
                        <a:rPr lang="en-US" sz="1100">
                          <a:effectLst/>
                          <a:latin typeface="Calibri" charset="0"/>
                          <a:ea typeface="Calibri" charset="0"/>
                          <a:cs typeface="Times New Roman" charset="0"/>
                        </a:rPr>
                        <a:t>Common Stock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B4C6E7"/>
                    </a:solidFill>
                  </a:tcPr>
                </a:tc>
                <a:tc hMerge="1">
                  <a:txBody>
                    <a:bodyPr/>
                    <a:lstStyle/>
                    <a:p>
                      <a:endParaRPr lang="en-US"/>
                    </a:p>
                  </a:txBody>
                  <a:tcPr/>
                </a:tc>
                <a:extLst>
                  <a:ext uri="{0D108BD9-81ED-4DB2-BD59-A6C34878D82A}">
                    <a16:rowId xmlns="" xmlns:a16="http://schemas.microsoft.com/office/drawing/2014/main" val="10001"/>
                  </a:ext>
                </a:extLst>
              </a:tr>
              <a:tr h="0">
                <a:tc>
                  <a:txBody>
                    <a:bodyPr/>
                    <a:lstStyle/>
                    <a:p>
                      <a:pPr marL="0" marR="0">
                        <a:lnSpc>
                          <a:spcPct val="107000"/>
                        </a:lnSpc>
                        <a:spcBef>
                          <a:spcPts val="0"/>
                        </a:spcBef>
                        <a:spcAft>
                          <a:spcPts val="0"/>
                        </a:spcAft>
                      </a:pPr>
                      <a:r>
                        <a:rPr lang="en-US" sz="1100">
                          <a:effectLst/>
                          <a:latin typeface="Calibri" charset="0"/>
                          <a:ea typeface="Calibri" charset="0"/>
                          <a:cs typeface="Times New Roman" charset="0"/>
                        </a:rPr>
                        <a:t>(1) 15,000</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gn="r">
                        <a:lnSpc>
                          <a:spcPct val="107000"/>
                        </a:lnSpc>
                        <a:spcBef>
                          <a:spcPts val="0"/>
                        </a:spcBef>
                        <a:spcAft>
                          <a:spcPts val="0"/>
                        </a:spcAft>
                      </a:pPr>
                      <a:r>
                        <a:rPr lang="en-US" sz="1100">
                          <a:effectLst/>
                          <a:latin typeface="Calibri" charset="0"/>
                          <a:ea typeface="Calibri" charset="0"/>
                          <a:cs typeface="Times New Roman" charset="0"/>
                        </a:rPr>
                        <a:t>14,000 (2)</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nSpc>
                          <a:spcPct val="107000"/>
                        </a:lnSpc>
                        <a:spcBef>
                          <a:spcPts val="0"/>
                        </a:spcBef>
                        <a:spcAft>
                          <a:spcPts val="0"/>
                        </a:spcAft>
                      </a:pPr>
                      <a:r>
                        <a:rPr lang="en-US" sz="1100">
                          <a:effectLst/>
                          <a:latin typeface="Calibri" charset="0"/>
                          <a:ea typeface="Calibri" charset="0"/>
                          <a:cs typeface="Times New Roman"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100">
                          <a:effectLst/>
                          <a:latin typeface="Calibri" charset="0"/>
                          <a:ea typeface="Calibri" charset="0"/>
                          <a:cs typeface="Times New Roman" charset="0"/>
                        </a:rPr>
                        <a:t> </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marL="0" marR="0">
                        <a:lnSpc>
                          <a:spcPct val="107000"/>
                        </a:lnSpc>
                        <a:spcBef>
                          <a:spcPts val="0"/>
                        </a:spcBef>
                        <a:spcAft>
                          <a:spcPts val="0"/>
                        </a:spcAft>
                      </a:pPr>
                      <a:r>
                        <a:rPr lang="en-US" sz="1100" u="dbl">
                          <a:effectLst/>
                          <a:latin typeface="Calibri" charset="0"/>
                          <a:ea typeface="Calibri" charset="0"/>
                          <a:cs typeface="Times New Roman" charset="0"/>
                        </a:rPr>
                        <a:t>0 Bal.</a:t>
                      </a:r>
                      <a:endParaRPr lang="en-US" sz="1100">
                        <a:effectLst/>
                        <a:latin typeface="Calibri" charset="0"/>
                        <a:ea typeface="Calibri" charset="0"/>
                        <a:cs typeface="Times New Roman" charset="0"/>
                      </a:endParaRP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marL="0" marR="0">
                        <a:lnSpc>
                          <a:spcPct val="107000"/>
                        </a:lnSpc>
                        <a:spcBef>
                          <a:spcPts val="0"/>
                        </a:spcBef>
                        <a:spcAft>
                          <a:spcPts val="0"/>
                        </a:spcAft>
                      </a:pPr>
                      <a:r>
                        <a:rPr lang="en-US" sz="1100">
                          <a:effectLst/>
                          <a:latin typeface="Calibri" charset="0"/>
                          <a:ea typeface="Calibri" charset="0"/>
                          <a:cs typeface="Times New Roman"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nSpc>
                          <a:spcPct val="107000"/>
                        </a:lnSpc>
                        <a:spcBef>
                          <a:spcPts val="0"/>
                        </a:spcBef>
                        <a:spcAft>
                          <a:spcPts val="0"/>
                        </a:spcAft>
                      </a:pPr>
                      <a:r>
                        <a:rPr lang="en-US" sz="1100">
                          <a:effectLst/>
                          <a:latin typeface="Calibri" charset="0"/>
                          <a:ea typeface="Calibri" charset="0"/>
                          <a:cs typeface="Times New Roman" charset="0"/>
                        </a:rPr>
                        <a:t> </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D9E2F3"/>
                    </a:solidFill>
                  </a:tcPr>
                </a:tc>
                <a:tc>
                  <a:txBody>
                    <a:bodyPr/>
                    <a:lstStyle/>
                    <a:p>
                      <a:pPr marL="0" marR="0" algn="r">
                        <a:lnSpc>
                          <a:spcPct val="107000"/>
                        </a:lnSpc>
                        <a:spcBef>
                          <a:spcPts val="0"/>
                        </a:spcBef>
                        <a:spcAft>
                          <a:spcPts val="0"/>
                        </a:spcAft>
                      </a:pPr>
                      <a:r>
                        <a:rPr lang="en-US" sz="1100">
                          <a:effectLst/>
                          <a:latin typeface="Calibri" charset="0"/>
                          <a:ea typeface="Calibri" charset="0"/>
                          <a:cs typeface="Times New Roman" charset="0"/>
                        </a:rPr>
                        <a:t>15,000 (1)</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D9E2F3"/>
                    </a:solidFill>
                  </a:tcPr>
                </a:tc>
                <a:extLst>
                  <a:ext uri="{0D108BD9-81ED-4DB2-BD59-A6C34878D82A}">
                    <a16:rowId xmlns="" xmlns:a16="http://schemas.microsoft.com/office/drawing/2014/main" val="10002"/>
                  </a:ext>
                </a:extLst>
              </a:tr>
              <a:tr h="0">
                <a:tc>
                  <a:txBody>
                    <a:bodyPr/>
                    <a:lstStyle/>
                    <a:p>
                      <a:pPr marL="0" marR="0">
                        <a:lnSpc>
                          <a:spcPct val="107000"/>
                        </a:lnSpc>
                        <a:spcBef>
                          <a:spcPts val="0"/>
                        </a:spcBef>
                        <a:spcAft>
                          <a:spcPts val="0"/>
                        </a:spcAft>
                      </a:pPr>
                      <a:r>
                        <a:rPr lang="en-US" sz="1100">
                          <a:effectLst/>
                          <a:latin typeface="Calibri" charset="0"/>
                          <a:ea typeface="Calibri" charset="0"/>
                          <a:cs typeface="Times New Roman" charset="0"/>
                        </a:rPr>
                        <a:t>(3a) 12,000</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gn="r">
                        <a:lnSpc>
                          <a:spcPct val="107000"/>
                        </a:lnSpc>
                        <a:spcBef>
                          <a:spcPts val="0"/>
                        </a:spcBef>
                        <a:spcAft>
                          <a:spcPts val="0"/>
                        </a:spcAft>
                      </a:pPr>
                      <a:r>
                        <a:rPr lang="en-US" sz="1100">
                          <a:effectLst/>
                          <a:latin typeface="Calibri" charset="0"/>
                          <a:ea typeface="Calibri" charset="0"/>
                          <a:cs typeface="Times New Roman" charset="0"/>
                        </a:rPr>
                        <a:t>1,000 (4)</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nSpc>
                          <a:spcPct val="107000"/>
                        </a:lnSpc>
                        <a:spcBef>
                          <a:spcPts val="0"/>
                        </a:spcBef>
                        <a:spcAft>
                          <a:spcPts val="0"/>
                        </a:spcAft>
                      </a:pPr>
                      <a:r>
                        <a:rPr lang="en-US" sz="1100">
                          <a:effectLst/>
                          <a:latin typeface="Calibri" charset="0"/>
                          <a:ea typeface="Calibri" charset="0"/>
                          <a:cs typeface="Times New Roman"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100">
                          <a:effectLst/>
                          <a:latin typeface="Calibri" charset="0"/>
                          <a:ea typeface="Calibri" charset="0"/>
                          <a:cs typeface="Times New Roman"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100">
                          <a:effectLst/>
                          <a:latin typeface="Calibri" charset="0"/>
                          <a:ea typeface="Calibri" charset="0"/>
                          <a:cs typeface="Times New Roman"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100">
                          <a:effectLst/>
                          <a:latin typeface="Calibri" charset="0"/>
                          <a:ea typeface="Calibri" charset="0"/>
                          <a:cs typeface="Times New Roman"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100">
                          <a:effectLst/>
                          <a:latin typeface="Calibri" charset="0"/>
                          <a:ea typeface="Calibri" charset="0"/>
                          <a:cs typeface="Times New Roman" charset="0"/>
                        </a:rPr>
                        <a:t> </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r">
                        <a:lnSpc>
                          <a:spcPct val="107000"/>
                        </a:lnSpc>
                        <a:spcBef>
                          <a:spcPts val="0"/>
                        </a:spcBef>
                        <a:spcAft>
                          <a:spcPts val="0"/>
                        </a:spcAft>
                      </a:pPr>
                      <a:r>
                        <a:rPr lang="en-US" sz="1100" u="dbl">
                          <a:effectLst/>
                          <a:latin typeface="Calibri" charset="0"/>
                          <a:ea typeface="Calibri" charset="0"/>
                          <a:cs typeface="Times New Roman" charset="0"/>
                        </a:rPr>
                        <a:t>15,000 Bal.</a:t>
                      </a:r>
                      <a:endParaRPr lang="en-US" sz="1100">
                        <a:effectLst/>
                        <a:latin typeface="Calibri" charset="0"/>
                        <a:ea typeface="Calibri" charset="0"/>
                        <a:cs typeface="Times New Roman" charset="0"/>
                      </a:endParaRP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 xmlns:a16="http://schemas.microsoft.com/office/drawing/2014/main" val="10003"/>
                  </a:ext>
                </a:extLst>
              </a:tr>
              <a:tr h="0">
                <a:tc>
                  <a:txBody>
                    <a:bodyPr/>
                    <a:lstStyle/>
                    <a:p>
                      <a:pPr marL="0" marR="0">
                        <a:lnSpc>
                          <a:spcPct val="107000"/>
                        </a:lnSpc>
                        <a:spcBef>
                          <a:spcPts val="0"/>
                        </a:spcBef>
                        <a:spcAft>
                          <a:spcPts val="0"/>
                        </a:spcAft>
                      </a:pPr>
                      <a:r>
                        <a:rPr lang="en-US" sz="1100">
                          <a:effectLst/>
                          <a:latin typeface="Calibri" charset="0"/>
                          <a:ea typeface="Calibri" charset="0"/>
                          <a:cs typeface="Times New Roman" charset="0"/>
                        </a:rPr>
                        <a:t> </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2EFD9"/>
                    </a:solidFill>
                  </a:tcPr>
                </a:tc>
                <a:tc>
                  <a:txBody>
                    <a:bodyPr/>
                    <a:lstStyle/>
                    <a:p>
                      <a:pPr marL="0" marR="0" algn="r">
                        <a:lnSpc>
                          <a:spcPct val="107000"/>
                        </a:lnSpc>
                        <a:spcBef>
                          <a:spcPts val="0"/>
                        </a:spcBef>
                        <a:spcAft>
                          <a:spcPts val="0"/>
                        </a:spcAft>
                      </a:pPr>
                      <a:r>
                        <a:rPr lang="en-US" sz="1100">
                          <a:effectLst/>
                          <a:latin typeface="Calibri" charset="0"/>
                          <a:ea typeface="Calibri" charset="0"/>
                          <a:cs typeface="Times New Roman" charset="0"/>
                        </a:rPr>
                        <a:t>5,500 (5)</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2EFD9"/>
                    </a:solidFill>
                  </a:tcPr>
                </a:tc>
                <a:tc>
                  <a:txBody>
                    <a:bodyPr/>
                    <a:lstStyle/>
                    <a:p>
                      <a:pPr marL="0" marR="0">
                        <a:lnSpc>
                          <a:spcPct val="107000"/>
                        </a:lnSpc>
                        <a:spcBef>
                          <a:spcPts val="0"/>
                        </a:spcBef>
                        <a:spcAft>
                          <a:spcPts val="0"/>
                        </a:spcAft>
                      </a:pPr>
                      <a:r>
                        <a:rPr lang="en-US" sz="1100">
                          <a:effectLst/>
                          <a:latin typeface="Calibri" charset="0"/>
                          <a:ea typeface="Calibri" charset="0"/>
                          <a:cs typeface="Times New Roman"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100">
                          <a:effectLst/>
                          <a:latin typeface="Calibri" charset="0"/>
                          <a:ea typeface="Calibri" charset="0"/>
                          <a:cs typeface="Times New Roman"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100">
                          <a:effectLst/>
                          <a:latin typeface="Calibri" charset="0"/>
                          <a:ea typeface="Calibri" charset="0"/>
                          <a:cs typeface="Times New Roman"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100">
                          <a:effectLst/>
                          <a:latin typeface="Calibri" charset="0"/>
                          <a:ea typeface="Calibri" charset="0"/>
                          <a:cs typeface="Times New Roman"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100">
                          <a:effectLst/>
                          <a:latin typeface="Calibri" charset="0"/>
                          <a:ea typeface="Calibri" charset="0"/>
                          <a:cs typeface="Times New Roman" charset="0"/>
                        </a:rPr>
                        <a:t> </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100">
                          <a:effectLst/>
                          <a:latin typeface="Calibri" charset="0"/>
                          <a:ea typeface="Calibri" charset="0"/>
                          <a:cs typeface="Times New Roman" charset="0"/>
                        </a:rPr>
                        <a:t> </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10004"/>
                  </a:ext>
                </a:extLst>
              </a:tr>
              <a:tr h="0">
                <a:tc>
                  <a:txBody>
                    <a:bodyPr/>
                    <a:lstStyle/>
                    <a:p>
                      <a:pPr marL="0" marR="0">
                        <a:lnSpc>
                          <a:spcPct val="107000"/>
                        </a:lnSpc>
                        <a:spcBef>
                          <a:spcPts val="0"/>
                        </a:spcBef>
                        <a:spcAft>
                          <a:spcPts val="0"/>
                        </a:spcAft>
                      </a:pPr>
                      <a:r>
                        <a:rPr lang="en-US" sz="1100" u="dbl">
                          <a:effectLst/>
                          <a:latin typeface="Calibri" charset="0"/>
                          <a:ea typeface="Calibri" charset="0"/>
                          <a:cs typeface="Times New Roman" charset="0"/>
                        </a:rPr>
                        <a:t>Bal. 6,500</a:t>
                      </a:r>
                      <a:endParaRPr lang="en-US" sz="1100">
                        <a:effectLst/>
                        <a:latin typeface="Calibri" charset="0"/>
                        <a:ea typeface="Calibri" charset="0"/>
                        <a:cs typeface="Times New Roman" charset="0"/>
                      </a:endParaRP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a:noFill/>
                    </a:lnB>
                    <a:solidFill>
                      <a:srgbClr val="E2EFD9"/>
                    </a:solidFill>
                  </a:tcPr>
                </a:tc>
                <a:tc>
                  <a:txBody>
                    <a:bodyPr/>
                    <a:lstStyle/>
                    <a:p>
                      <a:pPr marL="0" marR="0">
                        <a:lnSpc>
                          <a:spcPct val="107000"/>
                        </a:lnSpc>
                        <a:spcBef>
                          <a:spcPts val="0"/>
                        </a:spcBef>
                        <a:spcAft>
                          <a:spcPts val="0"/>
                        </a:spcAft>
                      </a:pPr>
                      <a:r>
                        <a:rPr lang="en-US" sz="1100">
                          <a:effectLst/>
                          <a:latin typeface="Calibri" charset="0"/>
                          <a:ea typeface="Calibri" charset="0"/>
                          <a:cs typeface="Times New Roman" charset="0"/>
                        </a:rPr>
                        <a:t> </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a:noFill/>
                    </a:lnB>
                    <a:solidFill>
                      <a:srgbClr val="E2EFD9"/>
                    </a:solidFill>
                  </a:tcPr>
                </a:tc>
                <a:tc>
                  <a:txBody>
                    <a:bodyPr/>
                    <a:lstStyle/>
                    <a:p>
                      <a:pPr marL="0" marR="0">
                        <a:lnSpc>
                          <a:spcPct val="107000"/>
                        </a:lnSpc>
                        <a:spcBef>
                          <a:spcPts val="0"/>
                        </a:spcBef>
                        <a:spcAft>
                          <a:spcPts val="0"/>
                        </a:spcAft>
                      </a:pPr>
                      <a:r>
                        <a:rPr lang="en-US" sz="1100">
                          <a:effectLst/>
                          <a:latin typeface="Calibri" charset="0"/>
                          <a:ea typeface="Calibri" charset="0"/>
                          <a:cs typeface="Times New Roman"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100">
                          <a:effectLst/>
                          <a:latin typeface="Calibri" charset="0"/>
                          <a:ea typeface="Calibri" charset="0"/>
                          <a:cs typeface="Times New Roman"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100">
                          <a:effectLst/>
                          <a:latin typeface="Calibri" charset="0"/>
                          <a:ea typeface="Calibri" charset="0"/>
                          <a:cs typeface="Times New Roman"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100">
                          <a:effectLst/>
                          <a:latin typeface="Calibri" charset="0"/>
                          <a:ea typeface="Calibri" charset="0"/>
                          <a:cs typeface="Times New Roman"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marL="0" marR="0" algn="ctr">
                        <a:lnSpc>
                          <a:spcPct val="107000"/>
                        </a:lnSpc>
                        <a:spcBef>
                          <a:spcPts val="0"/>
                        </a:spcBef>
                        <a:spcAft>
                          <a:spcPts val="0"/>
                        </a:spcAft>
                      </a:pPr>
                      <a:r>
                        <a:rPr lang="en-US" sz="1100">
                          <a:effectLst/>
                          <a:latin typeface="Calibri" charset="0"/>
                          <a:ea typeface="Calibri" charset="0"/>
                          <a:cs typeface="Times New Roman" charset="0"/>
                        </a:rPr>
                        <a:t>Retained Earnings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B4C6E7"/>
                    </a:solidFill>
                  </a:tcPr>
                </a:tc>
                <a:tc hMerge="1">
                  <a:txBody>
                    <a:bodyPr/>
                    <a:lstStyle/>
                    <a:p>
                      <a:endParaRPr lang="en-US"/>
                    </a:p>
                  </a:txBody>
                  <a:tcPr/>
                </a:tc>
                <a:extLst>
                  <a:ext uri="{0D108BD9-81ED-4DB2-BD59-A6C34878D82A}">
                    <a16:rowId xmlns="" xmlns:a16="http://schemas.microsoft.com/office/drawing/2014/main" val="10005"/>
                  </a:ext>
                </a:extLst>
              </a:tr>
              <a:tr h="0">
                <a:tc>
                  <a:txBody>
                    <a:bodyPr/>
                    <a:lstStyle/>
                    <a:p>
                      <a:pPr marL="0" marR="0">
                        <a:lnSpc>
                          <a:spcPct val="107000"/>
                        </a:lnSpc>
                        <a:spcBef>
                          <a:spcPts val="0"/>
                        </a:spcBef>
                        <a:spcAft>
                          <a:spcPts val="0"/>
                        </a:spcAft>
                      </a:pPr>
                      <a:r>
                        <a:rPr lang="en-US" sz="1100" u="none" strike="noStrike">
                          <a:effectLst/>
                          <a:latin typeface="Calibri" charset="0"/>
                          <a:ea typeface="Calibri" charset="0"/>
                          <a:cs typeface="Times New Roman" charset="0"/>
                        </a:rPr>
                        <a:t> </a:t>
                      </a:r>
                      <a:endParaRPr lang="en-US" sz="1100">
                        <a:effectLst/>
                        <a:latin typeface="Calibri" charset="0"/>
                        <a:ea typeface="Calibri" charset="0"/>
                        <a:cs typeface="Times New Roman"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100">
                          <a:effectLst/>
                          <a:latin typeface="Calibri" charset="0"/>
                          <a:ea typeface="Calibri" charset="0"/>
                          <a:cs typeface="Times New Roman" charset="0"/>
                        </a:rPr>
                        <a:t> </a:t>
                      </a: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100">
                          <a:effectLst/>
                          <a:latin typeface="Calibri" charset="0"/>
                          <a:ea typeface="Calibri" charset="0"/>
                          <a:cs typeface="Times New Roman"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100">
                          <a:effectLst/>
                          <a:latin typeface="Calibri" charset="0"/>
                          <a:ea typeface="Calibri" charset="0"/>
                          <a:cs typeface="Times New Roman"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100">
                          <a:effectLst/>
                          <a:latin typeface="Calibri" charset="0"/>
                          <a:ea typeface="Calibri" charset="0"/>
                          <a:cs typeface="Times New Roman"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100">
                          <a:effectLst/>
                          <a:latin typeface="Calibri" charset="0"/>
                          <a:ea typeface="Calibri" charset="0"/>
                          <a:cs typeface="Times New Roman"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100">
                          <a:effectLst/>
                          <a:latin typeface="Calibri" charset="0"/>
                          <a:ea typeface="Calibri" charset="0"/>
                          <a:cs typeface="Times New Roman" charset="0"/>
                        </a:rPr>
                        <a:t> </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nSpc>
                          <a:spcPct val="107000"/>
                        </a:lnSpc>
                        <a:spcBef>
                          <a:spcPts val="0"/>
                        </a:spcBef>
                        <a:spcAft>
                          <a:spcPts val="0"/>
                        </a:spcAft>
                      </a:pPr>
                      <a:r>
                        <a:rPr lang="en-US" sz="1100">
                          <a:effectLst/>
                          <a:latin typeface="Calibri" charset="0"/>
                          <a:ea typeface="Calibri" charset="0"/>
                          <a:cs typeface="Times New Roman" charset="0"/>
                        </a:rPr>
                        <a:t> </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 xmlns:a16="http://schemas.microsoft.com/office/drawing/2014/main" val="10006"/>
                  </a:ext>
                </a:extLst>
              </a:tr>
              <a:tr h="0">
                <a:tc gridSpan="2">
                  <a:txBody>
                    <a:bodyPr/>
                    <a:lstStyle/>
                    <a:p>
                      <a:pPr marL="0" marR="0" algn="ctr">
                        <a:lnSpc>
                          <a:spcPct val="107000"/>
                        </a:lnSpc>
                        <a:spcBef>
                          <a:spcPts val="0"/>
                        </a:spcBef>
                        <a:spcAft>
                          <a:spcPts val="0"/>
                        </a:spcAft>
                      </a:pPr>
                      <a:r>
                        <a:rPr lang="en-US" sz="1100">
                          <a:effectLst/>
                          <a:latin typeface="Calibri" charset="0"/>
                          <a:ea typeface="Calibri" charset="0"/>
                          <a:cs typeface="Times New Roman" charset="0"/>
                        </a:rPr>
                        <a:t>Merchandise Inventory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C5E0B3"/>
                    </a:solidFill>
                  </a:tcPr>
                </a:tc>
                <a:tc hMerge="1">
                  <a:txBody>
                    <a:bodyPr/>
                    <a:lstStyle/>
                    <a:p>
                      <a:endParaRPr lang="en-US"/>
                    </a:p>
                  </a:txBody>
                  <a:tcPr/>
                </a:tc>
                <a:tc>
                  <a:txBody>
                    <a:bodyPr/>
                    <a:lstStyle/>
                    <a:p>
                      <a:pPr marL="0" marR="0">
                        <a:lnSpc>
                          <a:spcPct val="107000"/>
                        </a:lnSpc>
                        <a:spcBef>
                          <a:spcPts val="0"/>
                        </a:spcBef>
                        <a:spcAft>
                          <a:spcPts val="0"/>
                        </a:spcAft>
                      </a:pPr>
                      <a:r>
                        <a:rPr lang="en-US" sz="1100">
                          <a:effectLst/>
                          <a:latin typeface="Calibri" charset="0"/>
                          <a:ea typeface="Calibri" charset="0"/>
                          <a:cs typeface="Times New Roman"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100">
                          <a:effectLst/>
                          <a:latin typeface="Calibri" charset="0"/>
                          <a:ea typeface="Calibri" charset="0"/>
                          <a:cs typeface="Times New Roman"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100">
                          <a:effectLst/>
                          <a:latin typeface="Calibri" charset="0"/>
                          <a:ea typeface="Calibri" charset="0"/>
                          <a:cs typeface="Times New Roman"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100">
                          <a:effectLst/>
                          <a:latin typeface="Calibri" charset="0"/>
                          <a:ea typeface="Calibri" charset="0"/>
                          <a:cs typeface="Times New Roman"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100">
                          <a:effectLst/>
                          <a:latin typeface="Calibri" charset="0"/>
                          <a:ea typeface="Calibri" charset="0"/>
                          <a:cs typeface="Times New Roman" charset="0"/>
                        </a:rPr>
                        <a:t> </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100">
                          <a:effectLst/>
                          <a:latin typeface="Calibri" charset="0"/>
                          <a:ea typeface="Calibri" charset="0"/>
                          <a:cs typeface="Times New Roman" charset="0"/>
                        </a:rPr>
                        <a:t> </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10007"/>
                  </a:ext>
                </a:extLst>
              </a:tr>
              <a:tr h="0">
                <a:tc>
                  <a:txBody>
                    <a:bodyPr/>
                    <a:lstStyle/>
                    <a:p>
                      <a:pPr marL="0" marR="0">
                        <a:lnSpc>
                          <a:spcPct val="107000"/>
                        </a:lnSpc>
                        <a:spcBef>
                          <a:spcPts val="0"/>
                        </a:spcBef>
                        <a:spcAft>
                          <a:spcPts val="0"/>
                        </a:spcAft>
                      </a:pPr>
                      <a:r>
                        <a:rPr lang="en-US" sz="1100">
                          <a:effectLst/>
                          <a:latin typeface="Calibri" charset="0"/>
                          <a:ea typeface="Calibri" charset="0"/>
                          <a:cs typeface="Times New Roman" charset="0"/>
                        </a:rPr>
                        <a:t>(2) 14,000</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2EFD9"/>
                    </a:solidFill>
                  </a:tcPr>
                </a:tc>
                <a:tc>
                  <a:txBody>
                    <a:bodyPr/>
                    <a:lstStyle/>
                    <a:p>
                      <a:pPr marL="0" marR="0" algn="r">
                        <a:lnSpc>
                          <a:spcPct val="107000"/>
                        </a:lnSpc>
                        <a:spcBef>
                          <a:spcPts val="0"/>
                        </a:spcBef>
                        <a:spcAft>
                          <a:spcPts val="0"/>
                        </a:spcAft>
                      </a:pPr>
                      <a:r>
                        <a:rPr lang="en-US" sz="1100">
                          <a:effectLst/>
                          <a:latin typeface="Calibri" charset="0"/>
                          <a:ea typeface="Calibri" charset="0"/>
                          <a:cs typeface="Times New Roman" charset="0"/>
                        </a:rPr>
                        <a:t>8,000 (3b)</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2EFD9"/>
                    </a:solidFill>
                  </a:tcPr>
                </a:tc>
                <a:tc>
                  <a:txBody>
                    <a:bodyPr/>
                    <a:lstStyle/>
                    <a:p>
                      <a:pPr marL="0" marR="0">
                        <a:lnSpc>
                          <a:spcPct val="107000"/>
                        </a:lnSpc>
                        <a:spcBef>
                          <a:spcPts val="0"/>
                        </a:spcBef>
                        <a:spcAft>
                          <a:spcPts val="0"/>
                        </a:spcAft>
                      </a:pPr>
                      <a:r>
                        <a:rPr lang="en-US" sz="1100">
                          <a:effectLst/>
                          <a:latin typeface="Calibri" charset="0"/>
                          <a:ea typeface="Calibri" charset="0"/>
                          <a:cs typeface="Times New Roman"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100">
                          <a:effectLst/>
                          <a:latin typeface="Calibri" charset="0"/>
                          <a:ea typeface="Calibri" charset="0"/>
                          <a:cs typeface="Times New Roman"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100">
                          <a:effectLst/>
                          <a:latin typeface="Calibri" charset="0"/>
                          <a:ea typeface="Calibri" charset="0"/>
                          <a:cs typeface="Times New Roman"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100">
                          <a:effectLst/>
                          <a:latin typeface="Calibri" charset="0"/>
                          <a:ea typeface="Calibri" charset="0"/>
                          <a:cs typeface="Times New Roman"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marL="0" marR="0" algn="ctr">
                        <a:lnSpc>
                          <a:spcPct val="107000"/>
                        </a:lnSpc>
                        <a:spcBef>
                          <a:spcPts val="0"/>
                        </a:spcBef>
                        <a:spcAft>
                          <a:spcPts val="0"/>
                        </a:spcAft>
                      </a:pPr>
                      <a:r>
                        <a:rPr lang="en-US" sz="1100">
                          <a:effectLst/>
                          <a:latin typeface="Calibri" charset="0"/>
                          <a:ea typeface="Calibri" charset="0"/>
                          <a:cs typeface="Times New Roman" charset="0"/>
                        </a:rPr>
                        <a:t>Sales Revenues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B4C6E7"/>
                    </a:solidFill>
                  </a:tcPr>
                </a:tc>
                <a:tc hMerge="1">
                  <a:txBody>
                    <a:bodyPr/>
                    <a:lstStyle/>
                    <a:p>
                      <a:endParaRPr lang="en-US"/>
                    </a:p>
                  </a:txBody>
                  <a:tcPr/>
                </a:tc>
                <a:extLst>
                  <a:ext uri="{0D108BD9-81ED-4DB2-BD59-A6C34878D82A}">
                    <a16:rowId xmlns="" xmlns:a16="http://schemas.microsoft.com/office/drawing/2014/main" val="10008"/>
                  </a:ext>
                </a:extLst>
              </a:tr>
              <a:tr h="0">
                <a:tc>
                  <a:txBody>
                    <a:bodyPr/>
                    <a:lstStyle/>
                    <a:p>
                      <a:pPr marL="0" marR="0">
                        <a:lnSpc>
                          <a:spcPct val="107000"/>
                        </a:lnSpc>
                        <a:spcBef>
                          <a:spcPts val="0"/>
                        </a:spcBef>
                        <a:spcAft>
                          <a:spcPts val="0"/>
                        </a:spcAft>
                      </a:pPr>
                      <a:r>
                        <a:rPr lang="en-US" sz="1100" u="dbl">
                          <a:effectLst/>
                          <a:latin typeface="Calibri" charset="0"/>
                          <a:ea typeface="Calibri" charset="0"/>
                          <a:cs typeface="Times New Roman" charset="0"/>
                        </a:rPr>
                        <a:t>Bal. 6,000</a:t>
                      </a:r>
                      <a:endParaRPr lang="en-US" sz="1100">
                        <a:effectLst/>
                        <a:latin typeface="Calibri" charset="0"/>
                        <a:ea typeface="Calibri" charset="0"/>
                        <a:cs typeface="Times New Roman" charset="0"/>
                      </a:endParaRP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a:noFill/>
                    </a:lnB>
                    <a:solidFill>
                      <a:srgbClr val="E2EFD9"/>
                    </a:solidFill>
                  </a:tcPr>
                </a:tc>
                <a:tc>
                  <a:txBody>
                    <a:bodyPr/>
                    <a:lstStyle/>
                    <a:p>
                      <a:pPr marL="0" marR="0">
                        <a:lnSpc>
                          <a:spcPct val="107000"/>
                        </a:lnSpc>
                        <a:spcBef>
                          <a:spcPts val="0"/>
                        </a:spcBef>
                        <a:spcAft>
                          <a:spcPts val="0"/>
                        </a:spcAft>
                      </a:pPr>
                      <a:r>
                        <a:rPr lang="en-US" sz="1100">
                          <a:effectLst/>
                          <a:latin typeface="Calibri" charset="0"/>
                          <a:ea typeface="Calibri" charset="0"/>
                          <a:cs typeface="Times New Roman" charset="0"/>
                        </a:rPr>
                        <a:t> </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a:noFill/>
                    </a:lnB>
                    <a:solidFill>
                      <a:srgbClr val="E2EFD9"/>
                    </a:solidFill>
                  </a:tcPr>
                </a:tc>
                <a:tc>
                  <a:txBody>
                    <a:bodyPr/>
                    <a:lstStyle/>
                    <a:p>
                      <a:pPr marL="0" marR="0">
                        <a:lnSpc>
                          <a:spcPct val="107000"/>
                        </a:lnSpc>
                        <a:spcBef>
                          <a:spcPts val="0"/>
                        </a:spcBef>
                        <a:spcAft>
                          <a:spcPts val="0"/>
                        </a:spcAft>
                      </a:pPr>
                      <a:r>
                        <a:rPr lang="en-US" sz="1100">
                          <a:effectLst/>
                          <a:latin typeface="Calibri" charset="0"/>
                          <a:ea typeface="Calibri" charset="0"/>
                          <a:cs typeface="Times New Roman"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100">
                          <a:effectLst/>
                          <a:latin typeface="Calibri" charset="0"/>
                          <a:ea typeface="Calibri" charset="0"/>
                          <a:cs typeface="Times New Roman"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100">
                          <a:effectLst/>
                          <a:latin typeface="Calibri" charset="0"/>
                          <a:ea typeface="Calibri" charset="0"/>
                          <a:cs typeface="Times New Roman"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100">
                          <a:effectLst/>
                          <a:latin typeface="Calibri" charset="0"/>
                          <a:ea typeface="Calibri" charset="0"/>
                          <a:cs typeface="Times New Roman"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100">
                          <a:effectLst/>
                          <a:latin typeface="Calibri" charset="0"/>
                          <a:ea typeface="Calibri" charset="0"/>
                          <a:cs typeface="Times New Roman" charset="0"/>
                        </a:rPr>
                        <a:t> </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r">
                        <a:lnSpc>
                          <a:spcPct val="107000"/>
                        </a:lnSpc>
                        <a:spcBef>
                          <a:spcPts val="0"/>
                        </a:spcBef>
                        <a:spcAft>
                          <a:spcPts val="0"/>
                        </a:spcAft>
                      </a:pPr>
                      <a:r>
                        <a:rPr lang="en-US" sz="1100">
                          <a:effectLst/>
                          <a:latin typeface="Calibri" charset="0"/>
                          <a:ea typeface="Calibri" charset="0"/>
                          <a:cs typeface="Times New Roman" charset="0"/>
                        </a:rPr>
                        <a:t>12,000 (3a)</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 xmlns:a16="http://schemas.microsoft.com/office/drawing/2014/main" val="10009"/>
                  </a:ext>
                </a:extLst>
              </a:tr>
              <a:tr h="0">
                <a:tc>
                  <a:txBody>
                    <a:bodyPr/>
                    <a:lstStyle/>
                    <a:p>
                      <a:pPr marL="0" marR="0">
                        <a:lnSpc>
                          <a:spcPct val="107000"/>
                        </a:lnSpc>
                        <a:spcBef>
                          <a:spcPts val="0"/>
                        </a:spcBef>
                        <a:spcAft>
                          <a:spcPts val="0"/>
                        </a:spcAft>
                      </a:pPr>
                      <a:r>
                        <a:rPr lang="en-US" sz="1100">
                          <a:effectLst/>
                          <a:latin typeface="Calibri" charset="0"/>
                          <a:ea typeface="Calibri" charset="0"/>
                          <a:cs typeface="Times New Roman" charset="0"/>
                        </a:rPr>
                        <a:t> </a:t>
                      </a: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100">
                          <a:effectLst/>
                          <a:latin typeface="Calibri" charset="0"/>
                          <a:ea typeface="Calibri" charset="0"/>
                          <a:cs typeface="Times New Roman" charset="0"/>
                        </a:rPr>
                        <a:t> </a:t>
                      </a: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100">
                          <a:effectLst/>
                          <a:latin typeface="Calibri" charset="0"/>
                          <a:ea typeface="Calibri" charset="0"/>
                          <a:cs typeface="Times New Roman"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100">
                          <a:effectLst/>
                          <a:latin typeface="Calibri" charset="0"/>
                          <a:ea typeface="Calibri" charset="0"/>
                          <a:cs typeface="Times New Roman"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100">
                          <a:effectLst/>
                          <a:latin typeface="Calibri" charset="0"/>
                          <a:ea typeface="Calibri" charset="0"/>
                          <a:cs typeface="Times New Roman"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100">
                          <a:effectLst/>
                          <a:latin typeface="Calibri" charset="0"/>
                          <a:ea typeface="Calibri" charset="0"/>
                          <a:cs typeface="Times New Roman"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100">
                          <a:effectLst/>
                          <a:latin typeface="Calibri" charset="0"/>
                          <a:ea typeface="Calibri" charset="0"/>
                          <a:cs typeface="Times New Roman" charset="0"/>
                        </a:rPr>
                        <a:t> </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100">
                          <a:effectLst/>
                          <a:latin typeface="Calibri" charset="0"/>
                          <a:ea typeface="Calibri" charset="0"/>
                          <a:cs typeface="Times New Roman" charset="0"/>
                        </a:rPr>
                        <a:t> </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10010"/>
                  </a:ext>
                </a:extLst>
              </a:tr>
              <a:tr h="0">
                <a:tc gridSpan="2">
                  <a:txBody>
                    <a:bodyPr/>
                    <a:lstStyle/>
                    <a:p>
                      <a:pPr marL="0" marR="0" algn="ctr">
                        <a:lnSpc>
                          <a:spcPct val="107000"/>
                        </a:lnSpc>
                        <a:spcBef>
                          <a:spcPts val="0"/>
                        </a:spcBef>
                        <a:spcAft>
                          <a:spcPts val="0"/>
                        </a:spcAft>
                      </a:pPr>
                      <a:r>
                        <a:rPr lang="en-US" sz="1100">
                          <a:effectLst/>
                          <a:latin typeface="Calibri" charset="0"/>
                          <a:ea typeface="Calibri" charset="0"/>
                          <a:cs typeface="Times New Roman" charset="0"/>
                        </a:rPr>
                        <a:t>Land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C5E0B3"/>
                    </a:solidFill>
                  </a:tcPr>
                </a:tc>
                <a:tc hMerge="1">
                  <a:txBody>
                    <a:bodyPr/>
                    <a:lstStyle/>
                    <a:p>
                      <a:endParaRPr lang="en-US"/>
                    </a:p>
                  </a:txBody>
                  <a:tcPr/>
                </a:tc>
                <a:tc>
                  <a:txBody>
                    <a:bodyPr/>
                    <a:lstStyle/>
                    <a:p>
                      <a:pPr marL="0" marR="0">
                        <a:lnSpc>
                          <a:spcPct val="107000"/>
                        </a:lnSpc>
                        <a:spcBef>
                          <a:spcPts val="0"/>
                        </a:spcBef>
                        <a:spcAft>
                          <a:spcPts val="0"/>
                        </a:spcAft>
                      </a:pPr>
                      <a:r>
                        <a:rPr lang="en-US" sz="1100">
                          <a:effectLst/>
                          <a:latin typeface="Calibri" charset="0"/>
                          <a:ea typeface="Calibri" charset="0"/>
                          <a:cs typeface="Times New Roman"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100">
                          <a:effectLst/>
                          <a:latin typeface="Calibri" charset="0"/>
                          <a:ea typeface="Calibri" charset="0"/>
                          <a:cs typeface="Times New Roman"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100">
                          <a:effectLst/>
                          <a:latin typeface="Calibri" charset="0"/>
                          <a:ea typeface="Calibri" charset="0"/>
                          <a:cs typeface="Times New Roman"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100">
                          <a:effectLst/>
                          <a:latin typeface="Calibri" charset="0"/>
                          <a:ea typeface="Calibri" charset="0"/>
                          <a:cs typeface="Times New Roman"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marL="0" marR="0" algn="ctr">
                        <a:lnSpc>
                          <a:spcPct val="107000"/>
                        </a:lnSpc>
                        <a:spcBef>
                          <a:spcPts val="0"/>
                        </a:spcBef>
                        <a:spcAft>
                          <a:spcPts val="0"/>
                        </a:spcAft>
                      </a:pPr>
                      <a:r>
                        <a:rPr lang="en-US" sz="1100">
                          <a:effectLst/>
                          <a:latin typeface="Calibri" charset="0"/>
                          <a:ea typeface="Calibri" charset="0"/>
                          <a:cs typeface="Times New Roman" charset="0"/>
                        </a:rPr>
                        <a:t>Cost of Goods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B4C6E7"/>
                    </a:solidFill>
                  </a:tcPr>
                </a:tc>
                <a:tc hMerge="1">
                  <a:txBody>
                    <a:bodyPr/>
                    <a:lstStyle/>
                    <a:p>
                      <a:endParaRPr lang="en-US"/>
                    </a:p>
                  </a:txBody>
                  <a:tcPr/>
                </a:tc>
                <a:extLst>
                  <a:ext uri="{0D108BD9-81ED-4DB2-BD59-A6C34878D82A}">
                    <a16:rowId xmlns="" xmlns:a16="http://schemas.microsoft.com/office/drawing/2014/main" val="10011"/>
                  </a:ext>
                </a:extLst>
              </a:tr>
              <a:tr h="0">
                <a:tc>
                  <a:txBody>
                    <a:bodyPr/>
                    <a:lstStyle/>
                    <a:p>
                      <a:pPr marL="0" marR="0">
                        <a:lnSpc>
                          <a:spcPct val="107000"/>
                        </a:lnSpc>
                        <a:spcBef>
                          <a:spcPts val="0"/>
                        </a:spcBef>
                        <a:spcAft>
                          <a:spcPts val="0"/>
                        </a:spcAft>
                      </a:pPr>
                      <a:r>
                        <a:rPr lang="en-US" sz="1100">
                          <a:effectLst/>
                          <a:latin typeface="Calibri" charset="0"/>
                          <a:ea typeface="Calibri" charset="0"/>
                          <a:cs typeface="Times New Roman" charset="0"/>
                        </a:rPr>
                        <a:t>(5) 5,500</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a:noFill/>
                    </a:lnB>
                    <a:solidFill>
                      <a:srgbClr val="E2EFD9"/>
                    </a:solidFill>
                  </a:tcPr>
                </a:tc>
                <a:tc>
                  <a:txBody>
                    <a:bodyPr/>
                    <a:lstStyle/>
                    <a:p>
                      <a:pPr marL="0" marR="0">
                        <a:lnSpc>
                          <a:spcPct val="107000"/>
                        </a:lnSpc>
                        <a:spcBef>
                          <a:spcPts val="0"/>
                        </a:spcBef>
                        <a:spcAft>
                          <a:spcPts val="0"/>
                        </a:spcAft>
                      </a:pPr>
                      <a:r>
                        <a:rPr lang="en-US" sz="1100">
                          <a:effectLst/>
                          <a:latin typeface="Calibri" charset="0"/>
                          <a:ea typeface="Calibri" charset="0"/>
                          <a:cs typeface="Times New Roman" charset="0"/>
                        </a:rPr>
                        <a:t> </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a:noFill/>
                    </a:lnB>
                    <a:solidFill>
                      <a:srgbClr val="E2EFD9"/>
                    </a:solidFill>
                  </a:tcPr>
                </a:tc>
                <a:tc>
                  <a:txBody>
                    <a:bodyPr/>
                    <a:lstStyle/>
                    <a:p>
                      <a:pPr marL="0" marR="0">
                        <a:lnSpc>
                          <a:spcPct val="107000"/>
                        </a:lnSpc>
                        <a:spcBef>
                          <a:spcPts val="0"/>
                        </a:spcBef>
                        <a:spcAft>
                          <a:spcPts val="0"/>
                        </a:spcAft>
                      </a:pPr>
                      <a:r>
                        <a:rPr lang="en-US" sz="1100">
                          <a:effectLst/>
                          <a:latin typeface="Calibri" charset="0"/>
                          <a:ea typeface="Calibri" charset="0"/>
                          <a:cs typeface="Times New Roman"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100">
                          <a:effectLst/>
                          <a:latin typeface="Calibri" charset="0"/>
                          <a:ea typeface="Calibri" charset="0"/>
                          <a:cs typeface="Times New Roman"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100">
                          <a:effectLst/>
                          <a:latin typeface="Calibri" charset="0"/>
                          <a:ea typeface="Calibri" charset="0"/>
                          <a:cs typeface="Times New Roman"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100">
                          <a:effectLst/>
                          <a:latin typeface="Calibri" charset="0"/>
                          <a:ea typeface="Calibri" charset="0"/>
                          <a:cs typeface="Times New Roman"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100">
                          <a:effectLst/>
                          <a:latin typeface="Calibri" charset="0"/>
                          <a:ea typeface="Calibri" charset="0"/>
                          <a:cs typeface="Times New Roman" charset="0"/>
                        </a:rPr>
                        <a:t>(3b) 8,000</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nSpc>
                          <a:spcPct val="107000"/>
                        </a:lnSpc>
                        <a:spcBef>
                          <a:spcPts val="0"/>
                        </a:spcBef>
                        <a:spcAft>
                          <a:spcPts val="0"/>
                        </a:spcAft>
                      </a:pPr>
                      <a:r>
                        <a:rPr lang="en-US" sz="1100">
                          <a:effectLst/>
                          <a:latin typeface="Calibri" charset="0"/>
                          <a:ea typeface="Calibri" charset="0"/>
                          <a:cs typeface="Times New Roman" charset="0"/>
                        </a:rPr>
                        <a:t> </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 xmlns:a16="http://schemas.microsoft.com/office/drawing/2014/main" val="10012"/>
                  </a:ext>
                </a:extLst>
              </a:tr>
              <a:tr h="0">
                <a:tc>
                  <a:txBody>
                    <a:bodyPr/>
                    <a:lstStyle/>
                    <a:p>
                      <a:pPr marL="0" marR="0">
                        <a:lnSpc>
                          <a:spcPct val="107000"/>
                        </a:lnSpc>
                        <a:spcBef>
                          <a:spcPts val="0"/>
                        </a:spcBef>
                        <a:spcAft>
                          <a:spcPts val="0"/>
                        </a:spcAft>
                      </a:pPr>
                      <a:r>
                        <a:rPr lang="en-US" sz="1100">
                          <a:effectLst/>
                          <a:latin typeface="Calibri" charset="0"/>
                          <a:ea typeface="Calibri" charset="0"/>
                          <a:cs typeface="Times New Roman" charset="0"/>
                        </a:rPr>
                        <a:t> </a:t>
                      </a:r>
                    </a:p>
                  </a:txBody>
                  <a:tcPr marL="68580" marR="68580" marT="0" marB="0">
                    <a:lnL w="12700" cap="flat" cmpd="sng" algn="ctr">
                      <a:solidFill>
                        <a:srgbClr val="000000"/>
                      </a:solidFill>
                      <a:prstDash val="solid"/>
                      <a:round/>
                      <a:headEnd type="none" w="med" len="med"/>
                      <a:tailEnd type="none" w="med" len="med"/>
                    </a:lnL>
                    <a:lnR>
                      <a:noFill/>
                    </a:lnR>
                    <a:lnT>
                      <a:noFill/>
                    </a:lnT>
                    <a:lnB>
                      <a:noFill/>
                    </a:lnB>
                    <a:solidFill>
                      <a:srgbClr val="E2EFD9"/>
                    </a:solidFill>
                  </a:tcPr>
                </a:tc>
                <a:tc>
                  <a:txBody>
                    <a:bodyPr/>
                    <a:lstStyle/>
                    <a:p>
                      <a:pPr marL="0" marR="0">
                        <a:lnSpc>
                          <a:spcPct val="107000"/>
                        </a:lnSpc>
                        <a:spcBef>
                          <a:spcPts val="0"/>
                        </a:spcBef>
                        <a:spcAft>
                          <a:spcPts val="0"/>
                        </a:spcAft>
                      </a:pPr>
                      <a:r>
                        <a:rPr lang="en-US" sz="1100">
                          <a:effectLst/>
                          <a:latin typeface="Calibri" charset="0"/>
                          <a:ea typeface="Calibri" charset="0"/>
                          <a:cs typeface="Times New Roman" charset="0"/>
                        </a:rPr>
                        <a:t> </a:t>
                      </a:r>
                    </a:p>
                  </a:txBody>
                  <a:tcPr marL="68580" marR="68580" marT="0" marB="0">
                    <a:lnL>
                      <a:noFill/>
                    </a:lnL>
                    <a:lnR w="12700" cap="flat" cmpd="sng" algn="ctr">
                      <a:solidFill>
                        <a:srgbClr val="000000"/>
                      </a:solidFill>
                      <a:prstDash val="solid"/>
                      <a:round/>
                      <a:headEnd type="none" w="med" len="med"/>
                      <a:tailEnd type="none" w="med" len="med"/>
                    </a:lnR>
                    <a:lnT>
                      <a:noFill/>
                    </a:lnT>
                    <a:lnB>
                      <a:noFill/>
                    </a:lnB>
                    <a:solidFill>
                      <a:srgbClr val="E2EFD9"/>
                    </a:solidFill>
                  </a:tcPr>
                </a:tc>
                <a:tc>
                  <a:txBody>
                    <a:bodyPr/>
                    <a:lstStyle/>
                    <a:p>
                      <a:pPr marL="0" marR="0">
                        <a:lnSpc>
                          <a:spcPct val="107000"/>
                        </a:lnSpc>
                        <a:spcBef>
                          <a:spcPts val="0"/>
                        </a:spcBef>
                        <a:spcAft>
                          <a:spcPts val="0"/>
                        </a:spcAft>
                      </a:pPr>
                      <a:r>
                        <a:rPr lang="en-US" sz="1100">
                          <a:effectLst/>
                          <a:latin typeface="Calibri" charset="0"/>
                          <a:ea typeface="Calibri" charset="0"/>
                          <a:cs typeface="Times New Roman"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nSpc>
                          <a:spcPct val="107000"/>
                        </a:lnSpc>
                        <a:spcBef>
                          <a:spcPts val="0"/>
                        </a:spcBef>
                        <a:spcAft>
                          <a:spcPts val="0"/>
                        </a:spcAft>
                      </a:pPr>
                      <a:r>
                        <a:rPr lang="en-US" sz="1100">
                          <a:effectLst/>
                          <a:latin typeface="Calibri" charset="0"/>
                          <a:ea typeface="Calibri" charset="0"/>
                          <a:cs typeface="Times New Roman"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nSpc>
                          <a:spcPct val="107000"/>
                        </a:lnSpc>
                        <a:spcBef>
                          <a:spcPts val="0"/>
                        </a:spcBef>
                        <a:spcAft>
                          <a:spcPts val="0"/>
                        </a:spcAft>
                      </a:pPr>
                      <a:r>
                        <a:rPr lang="en-US" sz="1100">
                          <a:effectLst/>
                          <a:latin typeface="Calibri" charset="0"/>
                          <a:ea typeface="Calibri" charset="0"/>
                          <a:cs typeface="Times New Roman"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nSpc>
                          <a:spcPct val="107000"/>
                        </a:lnSpc>
                        <a:spcBef>
                          <a:spcPts val="0"/>
                        </a:spcBef>
                        <a:spcAft>
                          <a:spcPts val="0"/>
                        </a:spcAft>
                      </a:pPr>
                      <a:r>
                        <a:rPr lang="en-US" sz="1100">
                          <a:effectLst/>
                          <a:latin typeface="Calibri" charset="0"/>
                          <a:ea typeface="Calibri" charset="0"/>
                          <a:cs typeface="Times New Roman"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nSpc>
                          <a:spcPct val="107000"/>
                        </a:lnSpc>
                        <a:spcBef>
                          <a:spcPts val="0"/>
                        </a:spcBef>
                        <a:spcAft>
                          <a:spcPts val="0"/>
                        </a:spcAft>
                      </a:pPr>
                      <a:r>
                        <a:rPr lang="en-US" sz="1100">
                          <a:effectLst/>
                          <a:latin typeface="Calibri" charset="0"/>
                          <a:ea typeface="Calibri" charset="0"/>
                          <a:cs typeface="Times New Roman" charset="0"/>
                        </a:rPr>
                        <a:t> </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nSpc>
                          <a:spcPct val="107000"/>
                        </a:lnSpc>
                        <a:spcBef>
                          <a:spcPts val="0"/>
                        </a:spcBef>
                        <a:spcAft>
                          <a:spcPts val="0"/>
                        </a:spcAft>
                      </a:pPr>
                      <a:r>
                        <a:rPr lang="en-US" sz="1100">
                          <a:effectLst/>
                          <a:latin typeface="Calibri" charset="0"/>
                          <a:ea typeface="Calibri" charset="0"/>
                          <a:cs typeface="Times New Roman" charset="0"/>
                        </a:rPr>
                        <a:t> </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 xmlns:a16="http://schemas.microsoft.com/office/drawing/2014/main" val="10013"/>
                  </a:ext>
                </a:extLst>
              </a:tr>
              <a:tr h="0">
                <a:tc>
                  <a:txBody>
                    <a:bodyPr/>
                    <a:lstStyle/>
                    <a:p>
                      <a:pPr marL="0" marR="0">
                        <a:lnSpc>
                          <a:spcPct val="107000"/>
                        </a:lnSpc>
                        <a:spcBef>
                          <a:spcPts val="0"/>
                        </a:spcBef>
                        <a:spcAft>
                          <a:spcPts val="0"/>
                        </a:spcAft>
                      </a:pPr>
                      <a:r>
                        <a:rPr lang="en-US" sz="1100">
                          <a:effectLst/>
                          <a:latin typeface="Calibri" charset="0"/>
                          <a:ea typeface="Calibri" charset="0"/>
                          <a:cs typeface="Times New Roman" charset="0"/>
                        </a:rPr>
                        <a:t> </a:t>
                      </a:r>
                    </a:p>
                  </a:txBody>
                  <a:tcPr marL="68580" marR="68580" marT="0" marB="0">
                    <a:lnL w="12700" cap="flat" cmpd="sng" algn="ctr">
                      <a:solidFill>
                        <a:srgbClr val="000000"/>
                      </a:solidFill>
                      <a:prstDash val="solid"/>
                      <a:round/>
                      <a:headEnd type="none" w="med" len="med"/>
                      <a:tailEnd type="none" w="med" len="med"/>
                    </a:lnL>
                    <a:lnR>
                      <a:noFill/>
                    </a:lnR>
                    <a:lnT>
                      <a:noFill/>
                    </a:lnT>
                    <a:lnB>
                      <a:noFill/>
                    </a:lnB>
                    <a:solidFill>
                      <a:srgbClr val="E2EFD9"/>
                    </a:solidFill>
                  </a:tcPr>
                </a:tc>
                <a:tc>
                  <a:txBody>
                    <a:bodyPr/>
                    <a:lstStyle/>
                    <a:p>
                      <a:pPr marL="0" marR="0">
                        <a:lnSpc>
                          <a:spcPct val="107000"/>
                        </a:lnSpc>
                        <a:spcBef>
                          <a:spcPts val="0"/>
                        </a:spcBef>
                        <a:spcAft>
                          <a:spcPts val="0"/>
                        </a:spcAft>
                      </a:pPr>
                      <a:r>
                        <a:rPr lang="en-US" sz="1100">
                          <a:effectLst/>
                          <a:latin typeface="Calibri" charset="0"/>
                          <a:ea typeface="Calibri" charset="0"/>
                          <a:cs typeface="Times New Roman" charset="0"/>
                        </a:rPr>
                        <a:t> </a:t>
                      </a:r>
                    </a:p>
                  </a:txBody>
                  <a:tcPr marL="68580" marR="68580" marT="0" marB="0">
                    <a:lnL>
                      <a:noFill/>
                    </a:lnL>
                    <a:lnR w="12700" cap="flat" cmpd="sng" algn="ctr">
                      <a:solidFill>
                        <a:srgbClr val="000000"/>
                      </a:solidFill>
                      <a:prstDash val="solid"/>
                      <a:round/>
                      <a:headEnd type="none" w="med" len="med"/>
                      <a:tailEnd type="none" w="med" len="med"/>
                    </a:lnR>
                    <a:lnT>
                      <a:noFill/>
                    </a:lnT>
                    <a:lnB>
                      <a:noFill/>
                    </a:lnB>
                    <a:solidFill>
                      <a:srgbClr val="E2EFD9"/>
                    </a:solidFill>
                  </a:tcPr>
                </a:tc>
                <a:tc>
                  <a:txBody>
                    <a:bodyPr/>
                    <a:lstStyle/>
                    <a:p>
                      <a:pPr marL="0" marR="0">
                        <a:lnSpc>
                          <a:spcPct val="107000"/>
                        </a:lnSpc>
                        <a:spcBef>
                          <a:spcPts val="0"/>
                        </a:spcBef>
                        <a:spcAft>
                          <a:spcPts val="0"/>
                        </a:spcAft>
                      </a:pPr>
                      <a:r>
                        <a:rPr lang="en-US" sz="1100">
                          <a:effectLst/>
                          <a:latin typeface="Calibri" charset="0"/>
                          <a:ea typeface="Calibri" charset="0"/>
                          <a:cs typeface="Times New Roman"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nSpc>
                          <a:spcPct val="107000"/>
                        </a:lnSpc>
                        <a:spcBef>
                          <a:spcPts val="0"/>
                        </a:spcBef>
                        <a:spcAft>
                          <a:spcPts val="0"/>
                        </a:spcAft>
                      </a:pPr>
                      <a:r>
                        <a:rPr lang="en-US" sz="1100">
                          <a:effectLst/>
                          <a:latin typeface="Calibri" charset="0"/>
                          <a:ea typeface="Calibri" charset="0"/>
                          <a:cs typeface="Times New Roman"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nSpc>
                          <a:spcPct val="107000"/>
                        </a:lnSpc>
                        <a:spcBef>
                          <a:spcPts val="0"/>
                        </a:spcBef>
                        <a:spcAft>
                          <a:spcPts val="0"/>
                        </a:spcAft>
                      </a:pPr>
                      <a:r>
                        <a:rPr lang="en-US" sz="1100">
                          <a:effectLst/>
                          <a:latin typeface="Calibri" charset="0"/>
                          <a:ea typeface="Calibri" charset="0"/>
                          <a:cs typeface="Times New Roman"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nSpc>
                          <a:spcPct val="107000"/>
                        </a:lnSpc>
                        <a:spcBef>
                          <a:spcPts val="0"/>
                        </a:spcBef>
                        <a:spcAft>
                          <a:spcPts val="0"/>
                        </a:spcAft>
                      </a:pPr>
                      <a:r>
                        <a:rPr lang="en-US" sz="1100">
                          <a:effectLst/>
                          <a:latin typeface="Calibri" charset="0"/>
                          <a:ea typeface="Calibri" charset="0"/>
                          <a:cs typeface="Times New Roman"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gridSpan="2">
                  <a:txBody>
                    <a:bodyPr/>
                    <a:lstStyle/>
                    <a:p>
                      <a:pPr marL="0" marR="0" algn="ctr">
                        <a:lnSpc>
                          <a:spcPct val="107000"/>
                        </a:lnSpc>
                        <a:spcBef>
                          <a:spcPts val="0"/>
                        </a:spcBef>
                        <a:spcAft>
                          <a:spcPts val="0"/>
                        </a:spcAft>
                      </a:pPr>
                      <a:r>
                        <a:rPr lang="en-US" sz="1100">
                          <a:effectLst/>
                          <a:latin typeface="Calibri" charset="0"/>
                          <a:ea typeface="Calibri" charset="0"/>
                          <a:cs typeface="Times New Roman" charset="0"/>
                        </a:rPr>
                        <a:t>Selling &amp; Admin. Expenses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38100" cap="flat" cmpd="sng" algn="ctr">
                      <a:solidFill>
                        <a:srgbClr val="000000"/>
                      </a:solidFill>
                      <a:prstDash val="solid"/>
                      <a:round/>
                      <a:headEnd type="none" w="med" len="med"/>
                      <a:tailEnd type="none" w="med" len="med"/>
                    </a:lnB>
                    <a:solidFill>
                      <a:srgbClr val="B4C6E7"/>
                    </a:solidFill>
                  </a:tcPr>
                </a:tc>
                <a:tc hMerge="1">
                  <a:txBody>
                    <a:bodyPr/>
                    <a:lstStyle/>
                    <a:p>
                      <a:endParaRPr lang="en-US"/>
                    </a:p>
                  </a:txBody>
                  <a:tcPr/>
                </a:tc>
                <a:extLst>
                  <a:ext uri="{0D108BD9-81ED-4DB2-BD59-A6C34878D82A}">
                    <a16:rowId xmlns="" xmlns:a16="http://schemas.microsoft.com/office/drawing/2014/main" val="10014"/>
                  </a:ext>
                </a:extLst>
              </a:tr>
              <a:tr h="0">
                <a:tc>
                  <a:txBody>
                    <a:bodyPr/>
                    <a:lstStyle/>
                    <a:p>
                      <a:pPr marL="0" marR="0">
                        <a:lnSpc>
                          <a:spcPct val="107000"/>
                        </a:lnSpc>
                        <a:spcBef>
                          <a:spcPts val="0"/>
                        </a:spcBef>
                        <a:spcAft>
                          <a:spcPts val="0"/>
                        </a:spcAft>
                      </a:pPr>
                      <a:r>
                        <a:rPr lang="en-US" sz="1100">
                          <a:effectLst/>
                          <a:latin typeface="Calibri" charset="0"/>
                          <a:ea typeface="Calibri" charset="0"/>
                          <a:cs typeface="Times New Roman" charset="0"/>
                        </a:rPr>
                        <a:t> </a:t>
                      </a: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E2EFD9"/>
                    </a:solidFill>
                  </a:tcPr>
                </a:tc>
                <a:tc>
                  <a:txBody>
                    <a:bodyPr/>
                    <a:lstStyle/>
                    <a:p>
                      <a:pPr marL="0" marR="0">
                        <a:lnSpc>
                          <a:spcPct val="107000"/>
                        </a:lnSpc>
                        <a:spcBef>
                          <a:spcPts val="0"/>
                        </a:spcBef>
                        <a:spcAft>
                          <a:spcPts val="0"/>
                        </a:spcAft>
                      </a:pPr>
                      <a:r>
                        <a:rPr lang="en-US" sz="1100">
                          <a:effectLst/>
                          <a:latin typeface="Calibri" charset="0"/>
                          <a:ea typeface="Calibri" charset="0"/>
                          <a:cs typeface="Times New Roman" charset="0"/>
                        </a:rPr>
                        <a:t> </a:t>
                      </a: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2EFD9"/>
                    </a:solidFill>
                  </a:tcPr>
                </a:tc>
                <a:tc>
                  <a:txBody>
                    <a:bodyPr/>
                    <a:lstStyle/>
                    <a:p>
                      <a:pPr marL="0" marR="0">
                        <a:lnSpc>
                          <a:spcPct val="107000"/>
                        </a:lnSpc>
                        <a:spcBef>
                          <a:spcPts val="0"/>
                        </a:spcBef>
                        <a:spcAft>
                          <a:spcPts val="0"/>
                        </a:spcAft>
                      </a:pPr>
                      <a:r>
                        <a:rPr lang="en-US" sz="1100">
                          <a:effectLst/>
                          <a:latin typeface="Calibri" charset="0"/>
                          <a:ea typeface="Calibri" charset="0"/>
                          <a:cs typeface="Times New Roman"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100">
                          <a:effectLst/>
                          <a:latin typeface="Calibri" charset="0"/>
                          <a:ea typeface="Calibri" charset="0"/>
                          <a:cs typeface="Times New Roman"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100">
                          <a:effectLst/>
                          <a:latin typeface="Calibri" charset="0"/>
                          <a:ea typeface="Calibri" charset="0"/>
                          <a:cs typeface="Times New Roman"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100">
                          <a:effectLst/>
                          <a:latin typeface="Calibri" charset="0"/>
                          <a:ea typeface="Calibri" charset="0"/>
                          <a:cs typeface="Times New Roman"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100">
                          <a:effectLst/>
                          <a:latin typeface="Calibri" charset="0"/>
                          <a:ea typeface="Calibri" charset="0"/>
                          <a:cs typeface="Times New Roman" charset="0"/>
                        </a:rPr>
                        <a:t>(4) 1,000</a:t>
                      </a:r>
                    </a:p>
                  </a:txBody>
                  <a:tcPr marL="68580" marR="6858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nSpc>
                          <a:spcPct val="107000"/>
                        </a:lnSpc>
                        <a:spcBef>
                          <a:spcPts val="0"/>
                        </a:spcBef>
                        <a:spcAft>
                          <a:spcPts val="0"/>
                        </a:spcAft>
                      </a:pPr>
                      <a:r>
                        <a:rPr lang="en-US" sz="1100" dirty="0">
                          <a:effectLst/>
                          <a:latin typeface="Calibri" charset="0"/>
                          <a:ea typeface="Calibri" charset="0"/>
                          <a:cs typeface="Times New Roman" charset="0"/>
                        </a:rPr>
                        <a:t> </a:t>
                      </a:r>
                    </a:p>
                  </a:txBody>
                  <a:tcPr marL="68580" marR="6858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 xmlns:a16="http://schemas.microsoft.com/office/drawing/2014/main" val="10015"/>
                  </a:ext>
                </a:extLst>
              </a:tr>
            </a:tbl>
          </a:graphicData>
        </a:graphic>
      </p:graphicFrame>
    </p:spTree>
    <p:extLst>
      <p:ext uri="{BB962C8B-B14F-4D97-AF65-F5344CB8AC3E}">
        <p14:creationId xmlns:p14="http://schemas.microsoft.com/office/powerpoint/2010/main" val="454723786"/>
      </p:ext>
    </p:extLst>
  </p:cSld>
  <p:clrMapOvr>
    <a:masterClrMapping/>
  </p:clrMapOvr>
  <p:transition xmlns:p14="http://schemas.microsoft.com/office/powerpoint/2010/mai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pPr eaLnBrk="1" hangingPunct="1"/>
            <a:r>
              <a:rPr lang="en-US" sz="3200" dirty="0">
                <a:ea typeface="Tahoma" panose="020B0604030504040204" pitchFamily="34" charset="0"/>
                <a:cs typeface="Tahoma" panose="020B0604030504040204" pitchFamily="34" charset="0"/>
              </a:rPr>
              <a:t>Exhibit 4.3: Financial Statements</a:t>
            </a:r>
          </a:p>
        </p:txBody>
      </p:sp>
      <p:sp>
        <p:nvSpPr>
          <p:cNvPr id="5" name="Text Placeholder 4"/>
          <p:cNvSpPr>
            <a:spLocks noGrp="1"/>
          </p:cNvSpPr>
          <p:nvPr>
            <p:ph type="body" sz="quarter" idx="10"/>
          </p:nvPr>
        </p:nvSpPr>
        <p:spPr/>
        <p:txBody>
          <a:bodyPr/>
          <a:lstStyle/>
          <a:p>
            <a:endParaRPr lang="en-US"/>
          </a:p>
        </p:txBody>
      </p:sp>
      <p:sp>
        <p:nvSpPr>
          <p:cNvPr id="6" name="Text Placeholder 5"/>
          <p:cNvSpPr>
            <a:spLocks noGrp="1"/>
          </p:cNvSpPr>
          <p:nvPr>
            <p:ph type="body" sz="quarter" idx="12"/>
          </p:nvPr>
        </p:nvSpPr>
        <p:spPr/>
        <p:txBody>
          <a:bodyPr/>
          <a:lstStyle/>
          <a:p>
            <a:endParaRPr lang="en-US"/>
          </a:p>
        </p:txBody>
      </p:sp>
      <p:sp>
        <p:nvSpPr>
          <p:cNvPr id="27650" name="Slide Number Placeholder 2"/>
          <p:cNvSpPr>
            <a:spLocks noGrp="1"/>
          </p:cNvSpPr>
          <p:nvPr>
            <p:ph type="sldNum" sz="quarter" idx="11"/>
          </p:nvPr>
        </p:nvSpPr>
        <p:spPr>
          <a:noFill/>
        </p:spPr>
        <p:txBody>
          <a:bodyPr/>
          <a:lstStyle/>
          <a:p>
            <a:r>
              <a:rPr lang="en-US" dirty="0">
                <a:solidFill>
                  <a:schemeClr val="bg1"/>
                </a:solidFill>
                <a:cs typeface="Arial" charset="0"/>
              </a:rPr>
              <a:t>4-</a:t>
            </a:r>
            <a:fld id="{D00EDEF9-D035-4425-A917-BE9E5DA74FA0}" type="slidenum">
              <a:rPr lang="en-US" smtClean="0">
                <a:solidFill>
                  <a:schemeClr val="bg1"/>
                </a:solidFill>
                <a:cs typeface="Arial" charset="0"/>
              </a:rPr>
              <a:pPr/>
              <a:t>15</a:t>
            </a:fld>
            <a:endParaRPr lang="en-US" dirty="0">
              <a:solidFill>
                <a:schemeClr val="bg1"/>
              </a:solidFill>
              <a:cs typeface="Arial" charset="0"/>
            </a:endParaRPr>
          </a:p>
        </p:txBody>
      </p:sp>
      <p:graphicFrame>
        <p:nvGraphicFramePr>
          <p:cNvPr id="9" name="Table 8"/>
          <p:cNvGraphicFramePr>
            <a:graphicFrameLocks noGrp="1"/>
          </p:cNvGraphicFramePr>
          <p:nvPr>
            <p:extLst>
              <p:ext uri="{D42A27DB-BD31-4B8C-83A1-F6EECF244321}">
                <p14:modId xmlns:p14="http://schemas.microsoft.com/office/powerpoint/2010/main" val="1892785222"/>
              </p:ext>
            </p:extLst>
          </p:nvPr>
        </p:nvGraphicFramePr>
        <p:xfrm>
          <a:off x="685800" y="1371600"/>
          <a:ext cx="7886700" cy="4015232"/>
        </p:xfrm>
        <a:graphic>
          <a:graphicData uri="http://schemas.openxmlformats.org/drawingml/2006/table">
            <a:tbl>
              <a:tblPr firstRow="1" firstCol="1" bandRow="1"/>
              <a:tblGrid>
                <a:gridCol w="1272048">
                  <a:extLst>
                    <a:ext uri="{9D8B030D-6E8A-4147-A177-3AD203B41FA5}">
                      <a16:colId xmlns="" xmlns:a16="http://schemas.microsoft.com/office/drawing/2014/main" val="20000"/>
                    </a:ext>
                  </a:extLst>
                </a:gridCol>
                <a:gridCol w="966757">
                  <a:extLst>
                    <a:ext uri="{9D8B030D-6E8A-4147-A177-3AD203B41FA5}">
                      <a16:colId xmlns="" xmlns:a16="http://schemas.microsoft.com/office/drawing/2014/main" val="20001"/>
                    </a:ext>
                  </a:extLst>
                </a:gridCol>
                <a:gridCol w="152646">
                  <a:extLst>
                    <a:ext uri="{9D8B030D-6E8A-4147-A177-3AD203B41FA5}">
                      <a16:colId xmlns="" xmlns:a16="http://schemas.microsoft.com/office/drawing/2014/main" val="20002"/>
                    </a:ext>
                  </a:extLst>
                </a:gridCol>
                <a:gridCol w="1225689">
                  <a:extLst>
                    <a:ext uri="{9D8B030D-6E8A-4147-A177-3AD203B41FA5}">
                      <a16:colId xmlns="" xmlns:a16="http://schemas.microsoft.com/office/drawing/2014/main" val="20003"/>
                    </a:ext>
                  </a:extLst>
                </a:gridCol>
                <a:gridCol w="531434">
                  <a:extLst>
                    <a:ext uri="{9D8B030D-6E8A-4147-A177-3AD203B41FA5}">
                      <a16:colId xmlns="" xmlns:a16="http://schemas.microsoft.com/office/drawing/2014/main" val="20004"/>
                    </a:ext>
                  </a:extLst>
                </a:gridCol>
                <a:gridCol w="531434">
                  <a:extLst>
                    <a:ext uri="{9D8B030D-6E8A-4147-A177-3AD203B41FA5}">
                      <a16:colId xmlns="" xmlns:a16="http://schemas.microsoft.com/office/drawing/2014/main" val="20005"/>
                    </a:ext>
                  </a:extLst>
                </a:gridCol>
                <a:gridCol w="151515">
                  <a:extLst>
                    <a:ext uri="{9D8B030D-6E8A-4147-A177-3AD203B41FA5}">
                      <a16:colId xmlns="" xmlns:a16="http://schemas.microsoft.com/office/drawing/2014/main" val="20006"/>
                    </a:ext>
                  </a:extLst>
                </a:gridCol>
                <a:gridCol w="1843622">
                  <a:extLst>
                    <a:ext uri="{9D8B030D-6E8A-4147-A177-3AD203B41FA5}">
                      <a16:colId xmlns="" xmlns:a16="http://schemas.microsoft.com/office/drawing/2014/main" val="20007"/>
                    </a:ext>
                  </a:extLst>
                </a:gridCol>
                <a:gridCol w="543871">
                  <a:extLst>
                    <a:ext uri="{9D8B030D-6E8A-4147-A177-3AD203B41FA5}">
                      <a16:colId xmlns="" xmlns:a16="http://schemas.microsoft.com/office/drawing/2014/main" val="20008"/>
                    </a:ext>
                  </a:extLst>
                </a:gridCol>
                <a:gridCol w="667684">
                  <a:extLst>
                    <a:ext uri="{9D8B030D-6E8A-4147-A177-3AD203B41FA5}">
                      <a16:colId xmlns="" xmlns:a16="http://schemas.microsoft.com/office/drawing/2014/main" val="20009"/>
                    </a:ext>
                  </a:extLst>
                </a:gridCol>
              </a:tblGrid>
              <a:tr h="159713">
                <a:tc gridSpan="2">
                  <a:txBody>
                    <a:bodyPr/>
                    <a:lstStyle/>
                    <a:p>
                      <a:pPr marL="0" marR="0" algn="ctr">
                        <a:lnSpc>
                          <a:spcPct val="107000"/>
                        </a:lnSpc>
                        <a:spcBef>
                          <a:spcPts val="0"/>
                        </a:spcBef>
                        <a:spcAft>
                          <a:spcPts val="800"/>
                        </a:spcAft>
                      </a:pPr>
                      <a:r>
                        <a:rPr lang="en-US" sz="1000" b="1" dirty="0">
                          <a:effectLst/>
                          <a:latin typeface="Calibri" charset="0"/>
                          <a:ea typeface="Calibri" charset="0"/>
                          <a:cs typeface="Times New Roman" charset="0"/>
                        </a:rPr>
                        <a:t>Year 1, Income Statement</a:t>
                      </a:r>
                      <a:endParaRPr lang="en-US" sz="1000" dirty="0">
                        <a:effectLst/>
                        <a:latin typeface="Calibri" charset="0"/>
                        <a:ea typeface="Calibri" charset="0"/>
                        <a:cs typeface="Times New Roman" charset="0"/>
                      </a:endParaRP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hMerge="1">
                  <a:txBody>
                    <a:bodyPr/>
                    <a:lstStyle/>
                    <a:p>
                      <a:endParaRPr lang="en-US"/>
                    </a:p>
                  </a:txBody>
                  <a:tcPr/>
                </a:tc>
                <a:tc>
                  <a:txBody>
                    <a:bodyPr/>
                    <a:lstStyle/>
                    <a:p>
                      <a:pPr marL="0" marR="0" algn="ctr">
                        <a:lnSpc>
                          <a:spcPct val="107000"/>
                        </a:lnSpc>
                        <a:spcBef>
                          <a:spcPts val="0"/>
                        </a:spcBef>
                        <a:spcAft>
                          <a:spcPts val="800"/>
                        </a:spcAft>
                      </a:pPr>
                      <a:r>
                        <a:rPr lang="en-US" sz="1000" b="1">
                          <a:effectLst/>
                          <a:latin typeface="Calibri" charset="0"/>
                          <a:ea typeface="Calibri" charset="0"/>
                          <a:cs typeface="Times New Roman" charset="0"/>
                        </a:rPr>
                        <a:t> </a:t>
                      </a:r>
                      <a:endParaRPr lang="en-US" sz="1000">
                        <a:effectLst/>
                        <a:latin typeface="Calibri" charset="0"/>
                        <a:ea typeface="Calibri" charset="0"/>
                        <a:cs typeface="Times New Roman" charset="0"/>
                      </a:endParaRP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33CC"/>
                    </a:solidFill>
                  </a:tcPr>
                </a:tc>
                <a:tc gridSpan="3">
                  <a:txBody>
                    <a:bodyPr/>
                    <a:lstStyle/>
                    <a:p>
                      <a:pPr marL="0" marR="0" algn="ctr">
                        <a:lnSpc>
                          <a:spcPct val="107000"/>
                        </a:lnSpc>
                        <a:spcBef>
                          <a:spcPts val="0"/>
                        </a:spcBef>
                        <a:spcAft>
                          <a:spcPts val="800"/>
                        </a:spcAft>
                      </a:pPr>
                      <a:r>
                        <a:rPr lang="en-US" sz="1000" b="1">
                          <a:effectLst/>
                          <a:latin typeface="Calibri" charset="0"/>
                          <a:ea typeface="Calibri" charset="0"/>
                          <a:cs typeface="Times New Roman" charset="0"/>
                        </a:rPr>
                        <a:t>12/31/Yr. 1 Balance Sheet</a:t>
                      </a:r>
                      <a:endParaRPr lang="en-US" sz="1000">
                        <a:effectLst/>
                        <a:latin typeface="Calibri" charset="0"/>
                        <a:ea typeface="Calibri" charset="0"/>
                        <a:cs typeface="Times New Roman" charset="0"/>
                      </a:endParaRP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A7A7"/>
                    </a:solidFill>
                  </a:tcPr>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800"/>
                        </a:spcAft>
                      </a:pPr>
                      <a:r>
                        <a:rPr lang="en-US" sz="1000" b="1">
                          <a:effectLst/>
                          <a:latin typeface="Calibri" charset="0"/>
                          <a:ea typeface="Calibri" charset="0"/>
                          <a:cs typeface="Times New Roman" charset="0"/>
                        </a:rPr>
                        <a:t> </a:t>
                      </a:r>
                      <a:endParaRPr lang="en-US" sz="1000">
                        <a:effectLst/>
                        <a:latin typeface="Calibri" charset="0"/>
                        <a:ea typeface="Calibri" charset="0"/>
                        <a:cs typeface="Times New Roman" charset="0"/>
                      </a:endParaRP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33CC"/>
                    </a:solidFill>
                  </a:tcPr>
                </a:tc>
                <a:tc gridSpan="3">
                  <a:txBody>
                    <a:bodyPr/>
                    <a:lstStyle/>
                    <a:p>
                      <a:pPr marL="0" marR="0" algn="ctr">
                        <a:lnSpc>
                          <a:spcPct val="107000"/>
                        </a:lnSpc>
                        <a:spcBef>
                          <a:spcPts val="0"/>
                        </a:spcBef>
                        <a:spcAft>
                          <a:spcPts val="800"/>
                        </a:spcAft>
                      </a:pPr>
                      <a:r>
                        <a:rPr lang="en-US" sz="1000" b="1">
                          <a:effectLst/>
                          <a:latin typeface="Calibri" charset="0"/>
                          <a:ea typeface="Calibri" charset="0"/>
                          <a:cs typeface="Times New Roman" charset="0"/>
                        </a:rPr>
                        <a:t>Yr. 1 Statement of Cash Flows</a:t>
                      </a:r>
                      <a:endParaRPr lang="en-US" sz="1000">
                        <a:effectLst/>
                        <a:latin typeface="Calibri" charset="0"/>
                        <a:ea typeface="Calibri" charset="0"/>
                        <a:cs typeface="Times New Roman" charset="0"/>
                      </a:endParaRP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159713">
                <a:tc>
                  <a:txBody>
                    <a:bodyPr/>
                    <a:lstStyle/>
                    <a:p>
                      <a:pPr marL="0" marR="0">
                        <a:lnSpc>
                          <a:spcPct val="107000"/>
                        </a:lnSpc>
                        <a:spcBef>
                          <a:spcPts val="0"/>
                        </a:spcBef>
                        <a:spcAft>
                          <a:spcPts val="800"/>
                        </a:spcAft>
                      </a:pPr>
                      <a:r>
                        <a:rPr lang="en-US" sz="1000">
                          <a:effectLst/>
                          <a:latin typeface="Calibri" charset="0"/>
                          <a:ea typeface="Calibri" charset="0"/>
                          <a:cs typeface="Times New Roman" charset="0"/>
                        </a:rPr>
                        <a:t>Sales Revenue</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r">
                        <a:lnSpc>
                          <a:spcPct val="107000"/>
                        </a:lnSpc>
                        <a:spcBef>
                          <a:spcPts val="0"/>
                        </a:spcBef>
                        <a:spcAft>
                          <a:spcPts val="800"/>
                        </a:spcAft>
                      </a:pPr>
                      <a:r>
                        <a:rPr lang="en-US" sz="1000">
                          <a:effectLst/>
                          <a:latin typeface="Calibri" charset="0"/>
                          <a:ea typeface="Calibri" charset="0"/>
                          <a:cs typeface="Times New Roman" charset="0"/>
                        </a:rPr>
                        <a:t>$12,000</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nSpc>
                          <a:spcPct val="107000"/>
                        </a:lnSpc>
                        <a:spcBef>
                          <a:spcPts val="0"/>
                        </a:spcBef>
                        <a:spcAft>
                          <a:spcPts val="800"/>
                        </a:spcAft>
                      </a:pPr>
                      <a:r>
                        <a:rPr lang="en-US" sz="1000">
                          <a:effectLst/>
                          <a:latin typeface="Calibri" charset="0"/>
                          <a:ea typeface="Calibri" charset="0"/>
                          <a:cs typeface="Times New Roman" charset="0"/>
                        </a:rPr>
                        <a:t> </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33CC"/>
                    </a:solidFill>
                  </a:tcPr>
                </a:tc>
                <a:tc>
                  <a:txBody>
                    <a:bodyPr/>
                    <a:lstStyle/>
                    <a:p>
                      <a:pPr marL="0" marR="0">
                        <a:lnSpc>
                          <a:spcPct val="107000"/>
                        </a:lnSpc>
                        <a:spcBef>
                          <a:spcPts val="0"/>
                        </a:spcBef>
                        <a:spcAft>
                          <a:spcPts val="800"/>
                        </a:spcAft>
                      </a:pPr>
                      <a:r>
                        <a:rPr lang="en-US" sz="1000" b="1">
                          <a:effectLst/>
                          <a:latin typeface="Calibri" charset="0"/>
                          <a:ea typeface="Calibri" charset="0"/>
                          <a:cs typeface="Times New Roman" charset="0"/>
                        </a:rPr>
                        <a:t>Assets</a:t>
                      </a:r>
                      <a:endParaRPr lang="en-US" sz="1000">
                        <a:effectLst/>
                        <a:latin typeface="Calibri" charset="0"/>
                        <a:ea typeface="Calibri" charset="0"/>
                        <a:cs typeface="Times New Roman" charset="0"/>
                      </a:endParaRP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D9"/>
                    </a:solidFill>
                  </a:tcPr>
                </a:tc>
                <a:tc>
                  <a:txBody>
                    <a:bodyPr/>
                    <a:lstStyle/>
                    <a:p>
                      <a:pPr marL="0" marR="0">
                        <a:lnSpc>
                          <a:spcPct val="107000"/>
                        </a:lnSpc>
                        <a:spcBef>
                          <a:spcPts val="0"/>
                        </a:spcBef>
                        <a:spcAft>
                          <a:spcPts val="800"/>
                        </a:spcAft>
                      </a:pPr>
                      <a:r>
                        <a:rPr lang="en-US" sz="1000">
                          <a:effectLst/>
                          <a:latin typeface="Calibri" charset="0"/>
                          <a:ea typeface="Calibri" charset="0"/>
                          <a:cs typeface="Times New Roman" charset="0"/>
                        </a:rPr>
                        <a:t> </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D9"/>
                    </a:solidFill>
                  </a:tcPr>
                </a:tc>
                <a:tc>
                  <a:txBody>
                    <a:bodyPr/>
                    <a:lstStyle/>
                    <a:p>
                      <a:pPr marL="0" marR="0">
                        <a:lnSpc>
                          <a:spcPct val="107000"/>
                        </a:lnSpc>
                        <a:spcBef>
                          <a:spcPts val="0"/>
                        </a:spcBef>
                        <a:spcAft>
                          <a:spcPts val="800"/>
                        </a:spcAft>
                      </a:pPr>
                      <a:r>
                        <a:rPr lang="en-US" sz="1000">
                          <a:effectLst/>
                          <a:latin typeface="Calibri" charset="0"/>
                          <a:ea typeface="Calibri" charset="0"/>
                          <a:cs typeface="Times New Roman" charset="0"/>
                        </a:rPr>
                        <a:t> </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D9"/>
                    </a:solidFill>
                  </a:tcPr>
                </a:tc>
                <a:tc>
                  <a:txBody>
                    <a:bodyPr/>
                    <a:lstStyle/>
                    <a:p>
                      <a:pPr marL="0" marR="0">
                        <a:lnSpc>
                          <a:spcPct val="107000"/>
                        </a:lnSpc>
                        <a:spcBef>
                          <a:spcPts val="0"/>
                        </a:spcBef>
                        <a:spcAft>
                          <a:spcPts val="800"/>
                        </a:spcAft>
                      </a:pPr>
                      <a:r>
                        <a:rPr lang="en-US" sz="1000">
                          <a:effectLst/>
                          <a:latin typeface="Calibri" charset="0"/>
                          <a:ea typeface="Calibri" charset="0"/>
                          <a:cs typeface="Times New Roman" charset="0"/>
                        </a:rPr>
                        <a:t> </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33CC"/>
                    </a:solidFill>
                  </a:tcPr>
                </a:tc>
                <a:tc>
                  <a:txBody>
                    <a:bodyPr/>
                    <a:lstStyle/>
                    <a:p>
                      <a:pPr marL="0" marR="0">
                        <a:lnSpc>
                          <a:spcPct val="107000"/>
                        </a:lnSpc>
                        <a:spcBef>
                          <a:spcPts val="0"/>
                        </a:spcBef>
                        <a:spcAft>
                          <a:spcPts val="800"/>
                        </a:spcAft>
                      </a:pPr>
                      <a:r>
                        <a:rPr lang="en-US" sz="1000">
                          <a:effectLst/>
                          <a:latin typeface="Calibri" charset="0"/>
                          <a:ea typeface="Calibri" charset="0"/>
                          <a:cs typeface="Times New Roman" charset="0"/>
                        </a:rPr>
                        <a:t>Operating Activities</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nSpc>
                          <a:spcPct val="107000"/>
                        </a:lnSpc>
                        <a:spcBef>
                          <a:spcPts val="0"/>
                        </a:spcBef>
                        <a:spcAft>
                          <a:spcPts val="800"/>
                        </a:spcAft>
                      </a:pPr>
                      <a:r>
                        <a:rPr lang="en-US" sz="1000">
                          <a:effectLst/>
                          <a:latin typeface="Calibri" charset="0"/>
                          <a:ea typeface="Calibri" charset="0"/>
                          <a:cs typeface="Times New Roman" charset="0"/>
                        </a:rPr>
                        <a:t> </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nSpc>
                          <a:spcPct val="107000"/>
                        </a:lnSpc>
                        <a:spcBef>
                          <a:spcPts val="0"/>
                        </a:spcBef>
                        <a:spcAft>
                          <a:spcPts val="800"/>
                        </a:spcAft>
                      </a:pPr>
                      <a:r>
                        <a:rPr lang="en-US" sz="1000">
                          <a:effectLst/>
                          <a:latin typeface="Calibri" charset="0"/>
                          <a:ea typeface="Calibri" charset="0"/>
                          <a:cs typeface="Times New Roman" charset="0"/>
                        </a:rPr>
                        <a:t> </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extLst>
                  <a:ext uri="{0D108BD9-81ED-4DB2-BD59-A6C34878D82A}">
                    <a16:rowId xmlns="" xmlns:a16="http://schemas.microsoft.com/office/drawing/2014/main" val="10001"/>
                  </a:ext>
                </a:extLst>
              </a:tr>
              <a:tr h="159713">
                <a:tc>
                  <a:txBody>
                    <a:bodyPr/>
                    <a:lstStyle/>
                    <a:p>
                      <a:pPr marL="0" marR="0">
                        <a:lnSpc>
                          <a:spcPct val="107000"/>
                        </a:lnSpc>
                        <a:spcBef>
                          <a:spcPts val="0"/>
                        </a:spcBef>
                        <a:spcAft>
                          <a:spcPts val="800"/>
                        </a:spcAft>
                      </a:pPr>
                      <a:r>
                        <a:rPr lang="en-US" sz="1000">
                          <a:effectLst/>
                          <a:latin typeface="Calibri" charset="0"/>
                          <a:ea typeface="Calibri" charset="0"/>
                          <a:cs typeface="Times New Roman" charset="0"/>
                        </a:rPr>
                        <a:t>Cost of Goods Sold</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r">
                        <a:lnSpc>
                          <a:spcPct val="107000"/>
                        </a:lnSpc>
                        <a:spcBef>
                          <a:spcPts val="0"/>
                        </a:spcBef>
                        <a:spcAft>
                          <a:spcPts val="800"/>
                        </a:spcAft>
                      </a:pPr>
                      <a:r>
                        <a:rPr lang="en-US" sz="1000">
                          <a:effectLst/>
                          <a:latin typeface="Calibri" charset="0"/>
                          <a:ea typeface="Calibri" charset="0"/>
                          <a:cs typeface="Times New Roman" charset="0"/>
                        </a:rPr>
                        <a:t>(8,000)</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nSpc>
                          <a:spcPct val="107000"/>
                        </a:lnSpc>
                        <a:spcBef>
                          <a:spcPts val="0"/>
                        </a:spcBef>
                        <a:spcAft>
                          <a:spcPts val="800"/>
                        </a:spcAft>
                      </a:pPr>
                      <a:r>
                        <a:rPr lang="en-US" sz="1000">
                          <a:effectLst/>
                          <a:latin typeface="Calibri" charset="0"/>
                          <a:ea typeface="Calibri" charset="0"/>
                          <a:cs typeface="Times New Roman" charset="0"/>
                        </a:rPr>
                        <a:t> </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33CC"/>
                    </a:solidFill>
                  </a:tcPr>
                </a:tc>
                <a:tc>
                  <a:txBody>
                    <a:bodyPr/>
                    <a:lstStyle/>
                    <a:p>
                      <a:pPr marL="0" marR="0">
                        <a:lnSpc>
                          <a:spcPct val="107000"/>
                        </a:lnSpc>
                        <a:spcBef>
                          <a:spcPts val="0"/>
                        </a:spcBef>
                        <a:spcAft>
                          <a:spcPts val="800"/>
                        </a:spcAft>
                      </a:pPr>
                      <a:r>
                        <a:rPr lang="en-US" sz="1000">
                          <a:effectLst/>
                          <a:latin typeface="Calibri" charset="0"/>
                          <a:ea typeface="Calibri" charset="0"/>
                          <a:cs typeface="Times New Roman" charset="0"/>
                        </a:rPr>
                        <a:t>   Cash</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D9"/>
                    </a:solidFill>
                  </a:tcPr>
                </a:tc>
                <a:tc>
                  <a:txBody>
                    <a:bodyPr/>
                    <a:lstStyle/>
                    <a:p>
                      <a:pPr marL="0" marR="0" algn="r">
                        <a:lnSpc>
                          <a:spcPct val="107000"/>
                        </a:lnSpc>
                        <a:spcBef>
                          <a:spcPts val="0"/>
                        </a:spcBef>
                        <a:spcAft>
                          <a:spcPts val="800"/>
                        </a:spcAft>
                      </a:pPr>
                      <a:r>
                        <a:rPr lang="en-US" sz="1000">
                          <a:effectLst/>
                          <a:latin typeface="Calibri" charset="0"/>
                          <a:ea typeface="Calibri" charset="0"/>
                          <a:cs typeface="Times New Roman" charset="0"/>
                        </a:rPr>
                        <a:t>$6,500</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D9"/>
                    </a:solidFill>
                  </a:tcPr>
                </a:tc>
                <a:tc>
                  <a:txBody>
                    <a:bodyPr/>
                    <a:lstStyle/>
                    <a:p>
                      <a:pPr marL="0" marR="0">
                        <a:lnSpc>
                          <a:spcPct val="107000"/>
                        </a:lnSpc>
                        <a:spcBef>
                          <a:spcPts val="0"/>
                        </a:spcBef>
                        <a:spcAft>
                          <a:spcPts val="800"/>
                        </a:spcAft>
                      </a:pPr>
                      <a:r>
                        <a:rPr lang="en-US" sz="1000">
                          <a:effectLst/>
                          <a:latin typeface="Calibri" charset="0"/>
                          <a:ea typeface="Calibri" charset="0"/>
                          <a:cs typeface="Times New Roman" charset="0"/>
                        </a:rPr>
                        <a:t> </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D9"/>
                    </a:solidFill>
                  </a:tcPr>
                </a:tc>
                <a:tc>
                  <a:txBody>
                    <a:bodyPr/>
                    <a:lstStyle/>
                    <a:p>
                      <a:pPr marL="0" marR="0">
                        <a:lnSpc>
                          <a:spcPct val="107000"/>
                        </a:lnSpc>
                        <a:spcBef>
                          <a:spcPts val="0"/>
                        </a:spcBef>
                        <a:spcAft>
                          <a:spcPts val="800"/>
                        </a:spcAft>
                      </a:pPr>
                      <a:r>
                        <a:rPr lang="en-US" sz="1000">
                          <a:effectLst/>
                          <a:latin typeface="Calibri" charset="0"/>
                          <a:ea typeface="Calibri" charset="0"/>
                          <a:cs typeface="Times New Roman" charset="0"/>
                        </a:rPr>
                        <a:t> </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33CC"/>
                    </a:solidFill>
                  </a:tcPr>
                </a:tc>
                <a:tc>
                  <a:txBody>
                    <a:bodyPr/>
                    <a:lstStyle/>
                    <a:p>
                      <a:pPr marL="0" marR="0">
                        <a:lnSpc>
                          <a:spcPct val="107000"/>
                        </a:lnSpc>
                        <a:spcBef>
                          <a:spcPts val="0"/>
                        </a:spcBef>
                        <a:spcAft>
                          <a:spcPts val="800"/>
                        </a:spcAft>
                      </a:pPr>
                      <a:r>
                        <a:rPr lang="en-US" sz="1000">
                          <a:effectLst/>
                          <a:latin typeface="Calibri" charset="0"/>
                          <a:ea typeface="Calibri" charset="0"/>
                          <a:cs typeface="Times New Roman" charset="0"/>
                        </a:rPr>
                        <a:t>    Inflow from customers</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gn="r">
                        <a:lnSpc>
                          <a:spcPct val="107000"/>
                        </a:lnSpc>
                        <a:spcBef>
                          <a:spcPts val="0"/>
                        </a:spcBef>
                        <a:spcAft>
                          <a:spcPts val="800"/>
                        </a:spcAft>
                      </a:pPr>
                      <a:r>
                        <a:rPr lang="en-US" sz="1000">
                          <a:effectLst/>
                          <a:latin typeface="Calibri" charset="0"/>
                          <a:ea typeface="Calibri" charset="0"/>
                          <a:cs typeface="Times New Roman" charset="0"/>
                        </a:rPr>
                        <a:t>$12,000</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nSpc>
                          <a:spcPct val="107000"/>
                        </a:lnSpc>
                        <a:spcBef>
                          <a:spcPts val="0"/>
                        </a:spcBef>
                        <a:spcAft>
                          <a:spcPts val="800"/>
                        </a:spcAft>
                      </a:pPr>
                      <a:r>
                        <a:rPr lang="en-US" sz="1000">
                          <a:effectLst/>
                          <a:latin typeface="Calibri" charset="0"/>
                          <a:ea typeface="Calibri" charset="0"/>
                          <a:cs typeface="Times New Roman" charset="0"/>
                        </a:rPr>
                        <a:t> </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extLst>
                  <a:ext uri="{0D108BD9-81ED-4DB2-BD59-A6C34878D82A}">
                    <a16:rowId xmlns="" xmlns:a16="http://schemas.microsoft.com/office/drawing/2014/main" val="10002"/>
                  </a:ext>
                </a:extLst>
              </a:tr>
              <a:tr h="319425">
                <a:tc>
                  <a:txBody>
                    <a:bodyPr/>
                    <a:lstStyle/>
                    <a:p>
                      <a:pPr marL="0" marR="0">
                        <a:lnSpc>
                          <a:spcPct val="107000"/>
                        </a:lnSpc>
                        <a:spcBef>
                          <a:spcPts val="0"/>
                        </a:spcBef>
                        <a:spcAft>
                          <a:spcPts val="800"/>
                        </a:spcAft>
                      </a:pPr>
                      <a:r>
                        <a:rPr lang="en-US" sz="1000">
                          <a:effectLst/>
                          <a:latin typeface="Calibri" charset="0"/>
                          <a:ea typeface="Calibri" charset="0"/>
                          <a:cs typeface="Times New Roman" charset="0"/>
                        </a:rPr>
                        <a:t>Gross Margin</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r">
                        <a:lnSpc>
                          <a:spcPct val="107000"/>
                        </a:lnSpc>
                        <a:spcBef>
                          <a:spcPts val="0"/>
                        </a:spcBef>
                        <a:spcAft>
                          <a:spcPts val="800"/>
                        </a:spcAft>
                      </a:pPr>
                      <a:r>
                        <a:rPr lang="en-US" sz="1000">
                          <a:effectLst/>
                          <a:latin typeface="Calibri" charset="0"/>
                          <a:ea typeface="Calibri" charset="0"/>
                          <a:cs typeface="Times New Roman" charset="0"/>
                        </a:rPr>
                        <a:t>4,000</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nSpc>
                          <a:spcPct val="107000"/>
                        </a:lnSpc>
                        <a:spcBef>
                          <a:spcPts val="0"/>
                        </a:spcBef>
                        <a:spcAft>
                          <a:spcPts val="800"/>
                        </a:spcAft>
                      </a:pPr>
                      <a:r>
                        <a:rPr lang="en-US" sz="1000">
                          <a:effectLst/>
                          <a:latin typeface="Calibri" charset="0"/>
                          <a:ea typeface="Calibri" charset="0"/>
                          <a:cs typeface="Times New Roman" charset="0"/>
                        </a:rPr>
                        <a:t> </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33CC"/>
                    </a:solidFill>
                  </a:tcPr>
                </a:tc>
                <a:tc>
                  <a:txBody>
                    <a:bodyPr/>
                    <a:lstStyle/>
                    <a:p>
                      <a:pPr marL="0" marR="0">
                        <a:lnSpc>
                          <a:spcPct val="107000"/>
                        </a:lnSpc>
                        <a:spcBef>
                          <a:spcPts val="0"/>
                        </a:spcBef>
                        <a:spcAft>
                          <a:spcPts val="800"/>
                        </a:spcAft>
                      </a:pPr>
                      <a:r>
                        <a:rPr lang="en-US" sz="1000">
                          <a:effectLst/>
                          <a:latin typeface="Calibri" charset="0"/>
                          <a:ea typeface="Calibri" charset="0"/>
                          <a:cs typeface="Times New Roman" charset="0"/>
                        </a:rPr>
                        <a:t>   Merch. Inventory</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D9"/>
                    </a:solidFill>
                  </a:tcPr>
                </a:tc>
                <a:tc>
                  <a:txBody>
                    <a:bodyPr/>
                    <a:lstStyle/>
                    <a:p>
                      <a:pPr marL="0" marR="0" algn="r">
                        <a:lnSpc>
                          <a:spcPct val="107000"/>
                        </a:lnSpc>
                        <a:spcBef>
                          <a:spcPts val="0"/>
                        </a:spcBef>
                        <a:spcAft>
                          <a:spcPts val="800"/>
                        </a:spcAft>
                      </a:pPr>
                      <a:r>
                        <a:rPr lang="en-US" sz="1000">
                          <a:effectLst/>
                          <a:latin typeface="Calibri" charset="0"/>
                          <a:ea typeface="Calibri" charset="0"/>
                          <a:cs typeface="Times New Roman" charset="0"/>
                        </a:rPr>
                        <a:t>6,000</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D9"/>
                    </a:solidFill>
                  </a:tcPr>
                </a:tc>
                <a:tc>
                  <a:txBody>
                    <a:bodyPr/>
                    <a:lstStyle/>
                    <a:p>
                      <a:pPr marL="0" marR="0">
                        <a:lnSpc>
                          <a:spcPct val="107000"/>
                        </a:lnSpc>
                        <a:spcBef>
                          <a:spcPts val="0"/>
                        </a:spcBef>
                        <a:spcAft>
                          <a:spcPts val="800"/>
                        </a:spcAft>
                      </a:pPr>
                      <a:r>
                        <a:rPr lang="en-US" sz="1000">
                          <a:effectLst/>
                          <a:latin typeface="Calibri" charset="0"/>
                          <a:ea typeface="Calibri" charset="0"/>
                          <a:cs typeface="Times New Roman" charset="0"/>
                        </a:rPr>
                        <a:t> </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D9"/>
                    </a:solidFill>
                  </a:tcPr>
                </a:tc>
                <a:tc>
                  <a:txBody>
                    <a:bodyPr/>
                    <a:lstStyle/>
                    <a:p>
                      <a:pPr marL="0" marR="0">
                        <a:lnSpc>
                          <a:spcPct val="107000"/>
                        </a:lnSpc>
                        <a:spcBef>
                          <a:spcPts val="0"/>
                        </a:spcBef>
                        <a:spcAft>
                          <a:spcPts val="800"/>
                        </a:spcAft>
                      </a:pPr>
                      <a:r>
                        <a:rPr lang="en-US" sz="1000">
                          <a:effectLst/>
                          <a:latin typeface="Calibri" charset="0"/>
                          <a:ea typeface="Calibri" charset="0"/>
                          <a:cs typeface="Times New Roman" charset="0"/>
                        </a:rPr>
                        <a:t> </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33CC"/>
                    </a:solidFill>
                  </a:tcPr>
                </a:tc>
                <a:tc>
                  <a:txBody>
                    <a:bodyPr/>
                    <a:lstStyle/>
                    <a:p>
                      <a:pPr marL="0" marR="0">
                        <a:lnSpc>
                          <a:spcPct val="107000"/>
                        </a:lnSpc>
                        <a:spcBef>
                          <a:spcPts val="0"/>
                        </a:spcBef>
                        <a:spcAft>
                          <a:spcPts val="800"/>
                        </a:spcAft>
                      </a:pPr>
                      <a:r>
                        <a:rPr lang="en-US" sz="1000">
                          <a:effectLst/>
                          <a:latin typeface="Calibri" charset="0"/>
                          <a:ea typeface="Calibri" charset="0"/>
                          <a:cs typeface="Times New Roman" charset="0"/>
                        </a:rPr>
                        <a:t>    Outflow from inventory</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gn="r">
                        <a:lnSpc>
                          <a:spcPct val="107000"/>
                        </a:lnSpc>
                        <a:spcBef>
                          <a:spcPts val="0"/>
                        </a:spcBef>
                        <a:spcAft>
                          <a:spcPts val="800"/>
                        </a:spcAft>
                      </a:pPr>
                      <a:r>
                        <a:rPr lang="en-US" sz="1000">
                          <a:effectLst/>
                          <a:latin typeface="Calibri" charset="0"/>
                          <a:ea typeface="Calibri" charset="0"/>
                          <a:cs typeface="Times New Roman" charset="0"/>
                        </a:rPr>
                        <a:t>(14,000)</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nSpc>
                          <a:spcPct val="107000"/>
                        </a:lnSpc>
                        <a:spcBef>
                          <a:spcPts val="0"/>
                        </a:spcBef>
                        <a:spcAft>
                          <a:spcPts val="800"/>
                        </a:spcAft>
                      </a:pPr>
                      <a:r>
                        <a:rPr lang="en-US" sz="1000">
                          <a:effectLst/>
                          <a:latin typeface="Calibri" charset="0"/>
                          <a:ea typeface="Calibri" charset="0"/>
                          <a:cs typeface="Times New Roman" charset="0"/>
                        </a:rPr>
                        <a:t> </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extLst>
                  <a:ext uri="{0D108BD9-81ED-4DB2-BD59-A6C34878D82A}">
                    <a16:rowId xmlns="" xmlns:a16="http://schemas.microsoft.com/office/drawing/2014/main" val="10003"/>
                  </a:ext>
                </a:extLst>
              </a:tr>
              <a:tr h="479139">
                <a:tc>
                  <a:txBody>
                    <a:bodyPr/>
                    <a:lstStyle/>
                    <a:p>
                      <a:pPr marL="0" marR="0">
                        <a:lnSpc>
                          <a:spcPct val="107000"/>
                        </a:lnSpc>
                        <a:spcBef>
                          <a:spcPts val="0"/>
                        </a:spcBef>
                        <a:spcAft>
                          <a:spcPts val="800"/>
                        </a:spcAft>
                      </a:pPr>
                      <a:r>
                        <a:rPr lang="en-US" sz="1000">
                          <a:effectLst/>
                          <a:latin typeface="Calibri" charset="0"/>
                          <a:ea typeface="Calibri" charset="0"/>
                          <a:cs typeface="Times New Roman" charset="0"/>
                        </a:rPr>
                        <a:t>Less: Oper. Exp., selling exp., and admin. Exp.</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r">
                        <a:lnSpc>
                          <a:spcPct val="107000"/>
                        </a:lnSpc>
                        <a:spcBef>
                          <a:spcPts val="0"/>
                        </a:spcBef>
                        <a:spcAft>
                          <a:spcPts val="800"/>
                        </a:spcAft>
                      </a:pPr>
                      <a:r>
                        <a:rPr lang="en-US" sz="1000" u="sng">
                          <a:effectLst/>
                          <a:latin typeface="Calibri" charset="0"/>
                          <a:ea typeface="Calibri" charset="0"/>
                          <a:cs typeface="Times New Roman" charset="0"/>
                        </a:rPr>
                        <a:t>(1,000)</a:t>
                      </a:r>
                      <a:endParaRPr lang="en-US" sz="1000">
                        <a:effectLst/>
                        <a:latin typeface="Calibri" charset="0"/>
                        <a:ea typeface="Calibri" charset="0"/>
                        <a:cs typeface="Times New Roman" charset="0"/>
                      </a:endParaRP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nSpc>
                          <a:spcPct val="107000"/>
                        </a:lnSpc>
                        <a:spcBef>
                          <a:spcPts val="0"/>
                        </a:spcBef>
                        <a:spcAft>
                          <a:spcPts val="800"/>
                        </a:spcAft>
                      </a:pPr>
                      <a:r>
                        <a:rPr lang="en-US" sz="1000">
                          <a:effectLst/>
                          <a:latin typeface="Calibri" charset="0"/>
                          <a:ea typeface="Calibri" charset="0"/>
                          <a:cs typeface="Times New Roman" charset="0"/>
                        </a:rPr>
                        <a:t> </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33CC"/>
                    </a:solidFill>
                  </a:tcPr>
                </a:tc>
                <a:tc>
                  <a:txBody>
                    <a:bodyPr/>
                    <a:lstStyle/>
                    <a:p>
                      <a:pPr marL="0" marR="0">
                        <a:lnSpc>
                          <a:spcPct val="107000"/>
                        </a:lnSpc>
                        <a:spcBef>
                          <a:spcPts val="0"/>
                        </a:spcBef>
                        <a:spcAft>
                          <a:spcPts val="800"/>
                        </a:spcAft>
                      </a:pPr>
                      <a:r>
                        <a:rPr lang="en-US" sz="1000">
                          <a:effectLst/>
                          <a:latin typeface="Calibri" charset="0"/>
                          <a:ea typeface="Calibri" charset="0"/>
                          <a:cs typeface="Times New Roman" charset="0"/>
                        </a:rPr>
                        <a:t>   Land</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D9"/>
                    </a:solidFill>
                  </a:tcPr>
                </a:tc>
                <a:tc>
                  <a:txBody>
                    <a:bodyPr/>
                    <a:lstStyle/>
                    <a:p>
                      <a:pPr marL="0" marR="0" algn="r">
                        <a:lnSpc>
                          <a:spcPct val="107000"/>
                        </a:lnSpc>
                        <a:spcBef>
                          <a:spcPts val="0"/>
                        </a:spcBef>
                        <a:spcAft>
                          <a:spcPts val="800"/>
                        </a:spcAft>
                      </a:pPr>
                      <a:r>
                        <a:rPr lang="en-US" sz="1000" u="sng">
                          <a:effectLst/>
                          <a:latin typeface="Calibri" charset="0"/>
                          <a:ea typeface="Calibri" charset="0"/>
                          <a:cs typeface="Times New Roman" charset="0"/>
                        </a:rPr>
                        <a:t>5,500</a:t>
                      </a:r>
                      <a:endParaRPr lang="en-US" sz="1000">
                        <a:effectLst/>
                        <a:latin typeface="Calibri" charset="0"/>
                        <a:ea typeface="Calibri" charset="0"/>
                        <a:cs typeface="Times New Roman" charset="0"/>
                      </a:endParaRP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D9"/>
                    </a:solidFill>
                  </a:tcPr>
                </a:tc>
                <a:tc>
                  <a:txBody>
                    <a:bodyPr/>
                    <a:lstStyle/>
                    <a:p>
                      <a:pPr marL="0" marR="0">
                        <a:lnSpc>
                          <a:spcPct val="107000"/>
                        </a:lnSpc>
                        <a:spcBef>
                          <a:spcPts val="0"/>
                        </a:spcBef>
                        <a:spcAft>
                          <a:spcPts val="800"/>
                        </a:spcAft>
                      </a:pPr>
                      <a:r>
                        <a:rPr lang="en-US" sz="1000">
                          <a:effectLst/>
                          <a:latin typeface="Calibri" charset="0"/>
                          <a:ea typeface="Calibri" charset="0"/>
                          <a:cs typeface="Times New Roman" charset="0"/>
                        </a:rPr>
                        <a:t> </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D9"/>
                    </a:solidFill>
                  </a:tcPr>
                </a:tc>
                <a:tc>
                  <a:txBody>
                    <a:bodyPr/>
                    <a:lstStyle/>
                    <a:p>
                      <a:pPr marL="0" marR="0">
                        <a:lnSpc>
                          <a:spcPct val="107000"/>
                        </a:lnSpc>
                        <a:spcBef>
                          <a:spcPts val="0"/>
                        </a:spcBef>
                        <a:spcAft>
                          <a:spcPts val="800"/>
                        </a:spcAft>
                      </a:pPr>
                      <a:r>
                        <a:rPr lang="en-US" sz="1000">
                          <a:effectLst/>
                          <a:latin typeface="Calibri" charset="0"/>
                          <a:ea typeface="Calibri" charset="0"/>
                          <a:cs typeface="Times New Roman" charset="0"/>
                        </a:rPr>
                        <a:t> </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33CC"/>
                    </a:solidFill>
                  </a:tcPr>
                </a:tc>
                <a:tc>
                  <a:txBody>
                    <a:bodyPr/>
                    <a:lstStyle/>
                    <a:p>
                      <a:pPr marL="0" marR="0">
                        <a:lnSpc>
                          <a:spcPct val="107000"/>
                        </a:lnSpc>
                        <a:spcBef>
                          <a:spcPts val="0"/>
                        </a:spcBef>
                        <a:spcAft>
                          <a:spcPts val="800"/>
                        </a:spcAft>
                      </a:pPr>
                      <a:r>
                        <a:rPr lang="en-US" sz="1000">
                          <a:effectLst/>
                          <a:latin typeface="Calibri" charset="0"/>
                          <a:ea typeface="Calibri" charset="0"/>
                          <a:cs typeface="Times New Roman" charset="0"/>
                        </a:rPr>
                        <a:t>   Outflow for selling &amp; admin. exp.</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gn="r">
                        <a:lnSpc>
                          <a:spcPct val="107000"/>
                        </a:lnSpc>
                        <a:spcBef>
                          <a:spcPts val="0"/>
                        </a:spcBef>
                        <a:spcAft>
                          <a:spcPts val="800"/>
                        </a:spcAft>
                      </a:pPr>
                      <a:r>
                        <a:rPr lang="en-US" sz="1000" u="sng">
                          <a:effectLst/>
                          <a:latin typeface="Calibri" charset="0"/>
                          <a:ea typeface="Calibri" charset="0"/>
                          <a:cs typeface="Times New Roman" charset="0"/>
                        </a:rPr>
                        <a:t>(1,000)</a:t>
                      </a:r>
                      <a:endParaRPr lang="en-US" sz="1000">
                        <a:effectLst/>
                        <a:latin typeface="Calibri" charset="0"/>
                        <a:ea typeface="Calibri" charset="0"/>
                        <a:cs typeface="Times New Roman" charset="0"/>
                      </a:endParaRP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nSpc>
                          <a:spcPct val="107000"/>
                        </a:lnSpc>
                        <a:spcBef>
                          <a:spcPts val="0"/>
                        </a:spcBef>
                        <a:spcAft>
                          <a:spcPts val="800"/>
                        </a:spcAft>
                      </a:pPr>
                      <a:r>
                        <a:rPr lang="en-US" sz="1000">
                          <a:effectLst/>
                          <a:latin typeface="Calibri" charset="0"/>
                          <a:ea typeface="Calibri" charset="0"/>
                          <a:cs typeface="Times New Roman" charset="0"/>
                        </a:rPr>
                        <a:t> </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extLst>
                  <a:ext uri="{0D108BD9-81ED-4DB2-BD59-A6C34878D82A}">
                    <a16:rowId xmlns="" xmlns:a16="http://schemas.microsoft.com/office/drawing/2014/main" val="10004"/>
                  </a:ext>
                </a:extLst>
              </a:tr>
              <a:tr h="319425">
                <a:tc>
                  <a:txBody>
                    <a:bodyPr/>
                    <a:lstStyle/>
                    <a:p>
                      <a:pPr marL="0" marR="0">
                        <a:lnSpc>
                          <a:spcPct val="107000"/>
                        </a:lnSpc>
                        <a:spcBef>
                          <a:spcPts val="0"/>
                        </a:spcBef>
                        <a:spcAft>
                          <a:spcPts val="800"/>
                        </a:spcAft>
                      </a:pPr>
                      <a:r>
                        <a:rPr lang="en-US" sz="1000">
                          <a:effectLst/>
                          <a:latin typeface="Calibri" charset="0"/>
                          <a:ea typeface="Calibri" charset="0"/>
                          <a:cs typeface="Times New Roman" charset="0"/>
                        </a:rPr>
                        <a:t>Net income</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r">
                        <a:lnSpc>
                          <a:spcPct val="107000"/>
                        </a:lnSpc>
                        <a:spcBef>
                          <a:spcPts val="0"/>
                        </a:spcBef>
                        <a:spcAft>
                          <a:spcPts val="800"/>
                        </a:spcAft>
                      </a:pPr>
                      <a:r>
                        <a:rPr lang="en-US" sz="1000" u="dbl">
                          <a:effectLst/>
                          <a:latin typeface="Calibri" charset="0"/>
                          <a:ea typeface="Calibri" charset="0"/>
                          <a:cs typeface="Times New Roman" charset="0"/>
                        </a:rPr>
                        <a:t>$3,000</a:t>
                      </a:r>
                      <a:endParaRPr lang="en-US" sz="1000">
                        <a:effectLst/>
                        <a:latin typeface="Calibri" charset="0"/>
                        <a:ea typeface="Calibri" charset="0"/>
                        <a:cs typeface="Times New Roman" charset="0"/>
                      </a:endParaRP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nSpc>
                          <a:spcPct val="107000"/>
                        </a:lnSpc>
                        <a:spcBef>
                          <a:spcPts val="0"/>
                        </a:spcBef>
                        <a:spcAft>
                          <a:spcPts val="800"/>
                        </a:spcAft>
                      </a:pPr>
                      <a:r>
                        <a:rPr lang="en-US" sz="1000">
                          <a:effectLst/>
                          <a:latin typeface="Calibri" charset="0"/>
                          <a:ea typeface="Calibri" charset="0"/>
                          <a:cs typeface="Times New Roman" charset="0"/>
                        </a:rPr>
                        <a:t> </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33CC"/>
                    </a:solidFill>
                  </a:tcPr>
                </a:tc>
                <a:tc>
                  <a:txBody>
                    <a:bodyPr/>
                    <a:lstStyle/>
                    <a:p>
                      <a:pPr marL="0" marR="0">
                        <a:lnSpc>
                          <a:spcPct val="107000"/>
                        </a:lnSpc>
                        <a:spcBef>
                          <a:spcPts val="0"/>
                        </a:spcBef>
                        <a:spcAft>
                          <a:spcPts val="800"/>
                        </a:spcAft>
                      </a:pPr>
                      <a:r>
                        <a:rPr lang="en-US" sz="1000">
                          <a:effectLst/>
                          <a:latin typeface="Calibri" charset="0"/>
                          <a:ea typeface="Calibri" charset="0"/>
                          <a:cs typeface="Times New Roman" charset="0"/>
                        </a:rPr>
                        <a:t>Total assets</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D9"/>
                    </a:solidFill>
                  </a:tcPr>
                </a:tc>
                <a:tc>
                  <a:txBody>
                    <a:bodyPr/>
                    <a:lstStyle/>
                    <a:p>
                      <a:pPr marL="0" marR="0">
                        <a:lnSpc>
                          <a:spcPct val="107000"/>
                        </a:lnSpc>
                        <a:spcBef>
                          <a:spcPts val="0"/>
                        </a:spcBef>
                        <a:spcAft>
                          <a:spcPts val="800"/>
                        </a:spcAft>
                      </a:pPr>
                      <a:r>
                        <a:rPr lang="en-US" sz="1000">
                          <a:effectLst/>
                          <a:latin typeface="Calibri" charset="0"/>
                          <a:ea typeface="Calibri" charset="0"/>
                          <a:cs typeface="Times New Roman" charset="0"/>
                        </a:rPr>
                        <a:t> </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D9"/>
                    </a:solidFill>
                  </a:tcPr>
                </a:tc>
                <a:tc>
                  <a:txBody>
                    <a:bodyPr/>
                    <a:lstStyle/>
                    <a:p>
                      <a:pPr marL="0" marR="0" algn="r">
                        <a:lnSpc>
                          <a:spcPct val="107000"/>
                        </a:lnSpc>
                        <a:spcBef>
                          <a:spcPts val="0"/>
                        </a:spcBef>
                        <a:spcAft>
                          <a:spcPts val="800"/>
                        </a:spcAft>
                      </a:pPr>
                      <a:r>
                        <a:rPr lang="en-US" sz="1000">
                          <a:effectLst/>
                          <a:latin typeface="Calibri" charset="0"/>
                          <a:ea typeface="Calibri" charset="0"/>
                          <a:cs typeface="Times New Roman" charset="0"/>
                        </a:rPr>
                        <a:t>$18,000</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D9"/>
                    </a:solidFill>
                  </a:tcPr>
                </a:tc>
                <a:tc>
                  <a:txBody>
                    <a:bodyPr/>
                    <a:lstStyle/>
                    <a:p>
                      <a:pPr marL="0" marR="0">
                        <a:lnSpc>
                          <a:spcPct val="107000"/>
                        </a:lnSpc>
                        <a:spcBef>
                          <a:spcPts val="0"/>
                        </a:spcBef>
                        <a:spcAft>
                          <a:spcPts val="800"/>
                        </a:spcAft>
                      </a:pPr>
                      <a:r>
                        <a:rPr lang="en-US" sz="1000">
                          <a:effectLst/>
                          <a:latin typeface="Calibri" charset="0"/>
                          <a:ea typeface="Calibri" charset="0"/>
                          <a:cs typeface="Times New Roman" charset="0"/>
                        </a:rPr>
                        <a:t> </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33CC"/>
                    </a:solidFill>
                  </a:tcPr>
                </a:tc>
                <a:tc>
                  <a:txBody>
                    <a:bodyPr/>
                    <a:lstStyle/>
                    <a:p>
                      <a:pPr marL="0" marR="0">
                        <a:lnSpc>
                          <a:spcPct val="107000"/>
                        </a:lnSpc>
                        <a:spcBef>
                          <a:spcPts val="0"/>
                        </a:spcBef>
                        <a:spcAft>
                          <a:spcPts val="800"/>
                        </a:spcAft>
                      </a:pPr>
                      <a:r>
                        <a:rPr lang="en-US" sz="1000">
                          <a:effectLst/>
                          <a:latin typeface="Calibri" charset="0"/>
                          <a:ea typeface="Calibri" charset="0"/>
                          <a:cs typeface="Times New Roman" charset="0"/>
                        </a:rPr>
                        <a:t>Net cash outflow from operating activities</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nSpc>
                          <a:spcPct val="107000"/>
                        </a:lnSpc>
                        <a:spcBef>
                          <a:spcPts val="0"/>
                        </a:spcBef>
                        <a:spcAft>
                          <a:spcPts val="800"/>
                        </a:spcAft>
                      </a:pPr>
                      <a:r>
                        <a:rPr lang="en-US" sz="1000">
                          <a:effectLst/>
                          <a:latin typeface="Calibri" charset="0"/>
                          <a:ea typeface="Calibri" charset="0"/>
                          <a:cs typeface="Times New Roman" charset="0"/>
                        </a:rPr>
                        <a:t> </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gn="r">
                        <a:lnSpc>
                          <a:spcPct val="107000"/>
                        </a:lnSpc>
                        <a:spcBef>
                          <a:spcPts val="0"/>
                        </a:spcBef>
                        <a:spcAft>
                          <a:spcPts val="800"/>
                        </a:spcAft>
                      </a:pPr>
                      <a:r>
                        <a:rPr lang="en-US" sz="1000">
                          <a:effectLst/>
                          <a:latin typeface="Calibri" charset="0"/>
                          <a:ea typeface="Calibri" charset="0"/>
                          <a:cs typeface="Times New Roman" charset="0"/>
                        </a:rPr>
                        <a:t>$(3,000)**</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extLst>
                  <a:ext uri="{0D108BD9-81ED-4DB2-BD59-A6C34878D82A}">
                    <a16:rowId xmlns="" xmlns:a16="http://schemas.microsoft.com/office/drawing/2014/main" val="10005"/>
                  </a:ext>
                </a:extLst>
              </a:tr>
              <a:tr h="159713">
                <a:tc>
                  <a:txBody>
                    <a:bodyPr/>
                    <a:lstStyle/>
                    <a:p>
                      <a:pPr marL="0" marR="0">
                        <a:lnSpc>
                          <a:spcPct val="107000"/>
                        </a:lnSpc>
                        <a:spcBef>
                          <a:spcPts val="0"/>
                        </a:spcBef>
                        <a:spcAft>
                          <a:spcPts val="800"/>
                        </a:spcAft>
                      </a:pPr>
                      <a:r>
                        <a:rPr lang="en-US" sz="1000">
                          <a:effectLst/>
                          <a:latin typeface="Calibri" charset="0"/>
                          <a:ea typeface="Calibri" charset="0"/>
                          <a:cs typeface="Times New Roman" charset="0"/>
                        </a:rPr>
                        <a:t> </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nSpc>
                          <a:spcPct val="107000"/>
                        </a:lnSpc>
                        <a:spcBef>
                          <a:spcPts val="0"/>
                        </a:spcBef>
                        <a:spcAft>
                          <a:spcPts val="800"/>
                        </a:spcAft>
                      </a:pPr>
                      <a:r>
                        <a:rPr lang="en-US" sz="1000">
                          <a:effectLst/>
                          <a:latin typeface="Calibri" charset="0"/>
                          <a:ea typeface="Calibri" charset="0"/>
                          <a:cs typeface="Times New Roman" charset="0"/>
                        </a:rPr>
                        <a:t> </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nSpc>
                          <a:spcPct val="107000"/>
                        </a:lnSpc>
                        <a:spcBef>
                          <a:spcPts val="0"/>
                        </a:spcBef>
                        <a:spcAft>
                          <a:spcPts val="800"/>
                        </a:spcAft>
                      </a:pPr>
                      <a:r>
                        <a:rPr lang="en-US" sz="1000">
                          <a:effectLst/>
                          <a:latin typeface="Calibri" charset="0"/>
                          <a:ea typeface="Calibri" charset="0"/>
                          <a:cs typeface="Times New Roman" charset="0"/>
                        </a:rPr>
                        <a:t> </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33CC"/>
                    </a:solidFill>
                  </a:tcPr>
                </a:tc>
                <a:tc>
                  <a:txBody>
                    <a:bodyPr/>
                    <a:lstStyle/>
                    <a:p>
                      <a:pPr marL="0" marR="0">
                        <a:lnSpc>
                          <a:spcPct val="107000"/>
                        </a:lnSpc>
                        <a:spcBef>
                          <a:spcPts val="0"/>
                        </a:spcBef>
                        <a:spcAft>
                          <a:spcPts val="800"/>
                        </a:spcAft>
                      </a:pPr>
                      <a:r>
                        <a:rPr lang="en-US" sz="1000" b="1" dirty="0">
                          <a:effectLst/>
                          <a:latin typeface="Calibri" charset="0"/>
                          <a:ea typeface="Calibri" charset="0"/>
                          <a:cs typeface="Times New Roman" charset="0"/>
                        </a:rPr>
                        <a:t>Liabilities</a:t>
                      </a:r>
                      <a:endParaRPr lang="en-US" sz="1000" dirty="0">
                        <a:effectLst/>
                        <a:latin typeface="Calibri" charset="0"/>
                        <a:ea typeface="Calibri" charset="0"/>
                        <a:cs typeface="Times New Roman" charset="0"/>
                      </a:endParaRP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D9"/>
                    </a:solidFill>
                  </a:tcPr>
                </a:tc>
                <a:tc>
                  <a:txBody>
                    <a:bodyPr/>
                    <a:lstStyle/>
                    <a:p>
                      <a:pPr marL="0" marR="0">
                        <a:lnSpc>
                          <a:spcPct val="107000"/>
                        </a:lnSpc>
                        <a:spcBef>
                          <a:spcPts val="0"/>
                        </a:spcBef>
                        <a:spcAft>
                          <a:spcPts val="800"/>
                        </a:spcAft>
                      </a:pPr>
                      <a:r>
                        <a:rPr lang="en-US" sz="1000">
                          <a:effectLst/>
                          <a:latin typeface="Calibri" charset="0"/>
                          <a:ea typeface="Calibri" charset="0"/>
                          <a:cs typeface="Times New Roman" charset="0"/>
                        </a:rPr>
                        <a:t> </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D9"/>
                    </a:solidFill>
                  </a:tcPr>
                </a:tc>
                <a:tc>
                  <a:txBody>
                    <a:bodyPr/>
                    <a:lstStyle/>
                    <a:p>
                      <a:pPr marL="0" marR="0" algn="r">
                        <a:lnSpc>
                          <a:spcPct val="107000"/>
                        </a:lnSpc>
                        <a:spcBef>
                          <a:spcPts val="0"/>
                        </a:spcBef>
                        <a:spcAft>
                          <a:spcPts val="800"/>
                        </a:spcAft>
                      </a:pPr>
                      <a:r>
                        <a:rPr lang="en-US" sz="1000">
                          <a:effectLst/>
                          <a:latin typeface="Calibri" charset="0"/>
                          <a:ea typeface="Calibri" charset="0"/>
                          <a:cs typeface="Times New Roman" charset="0"/>
                        </a:rPr>
                        <a:t>$0</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D9"/>
                    </a:solidFill>
                  </a:tcPr>
                </a:tc>
                <a:tc>
                  <a:txBody>
                    <a:bodyPr/>
                    <a:lstStyle/>
                    <a:p>
                      <a:pPr marL="0" marR="0">
                        <a:lnSpc>
                          <a:spcPct val="107000"/>
                        </a:lnSpc>
                        <a:spcBef>
                          <a:spcPts val="0"/>
                        </a:spcBef>
                        <a:spcAft>
                          <a:spcPts val="800"/>
                        </a:spcAft>
                      </a:pPr>
                      <a:r>
                        <a:rPr lang="en-US" sz="1000">
                          <a:effectLst/>
                          <a:latin typeface="Calibri" charset="0"/>
                          <a:ea typeface="Calibri" charset="0"/>
                          <a:cs typeface="Times New Roman" charset="0"/>
                        </a:rPr>
                        <a:t> </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33CC"/>
                    </a:solidFill>
                  </a:tcPr>
                </a:tc>
                <a:tc>
                  <a:txBody>
                    <a:bodyPr/>
                    <a:lstStyle/>
                    <a:p>
                      <a:pPr marL="0" marR="0">
                        <a:lnSpc>
                          <a:spcPct val="107000"/>
                        </a:lnSpc>
                        <a:spcBef>
                          <a:spcPts val="0"/>
                        </a:spcBef>
                        <a:spcAft>
                          <a:spcPts val="800"/>
                        </a:spcAft>
                      </a:pPr>
                      <a:r>
                        <a:rPr lang="en-US" sz="1000">
                          <a:effectLst/>
                          <a:latin typeface="Calibri" charset="0"/>
                          <a:ea typeface="Calibri" charset="0"/>
                          <a:cs typeface="Times New Roman" charset="0"/>
                        </a:rPr>
                        <a:t>Investing activities</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nSpc>
                          <a:spcPct val="107000"/>
                        </a:lnSpc>
                        <a:spcBef>
                          <a:spcPts val="0"/>
                        </a:spcBef>
                        <a:spcAft>
                          <a:spcPts val="800"/>
                        </a:spcAft>
                      </a:pPr>
                      <a:r>
                        <a:rPr lang="en-US" sz="1000">
                          <a:effectLst/>
                          <a:latin typeface="Calibri" charset="0"/>
                          <a:ea typeface="Calibri" charset="0"/>
                          <a:cs typeface="Times New Roman" charset="0"/>
                        </a:rPr>
                        <a:t> </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gn="r">
                        <a:lnSpc>
                          <a:spcPct val="107000"/>
                        </a:lnSpc>
                        <a:spcBef>
                          <a:spcPts val="0"/>
                        </a:spcBef>
                        <a:spcAft>
                          <a:spcPts val="800"/>
                        </a:spcAft>
                      </a:pPr>
                      <a:r>
                        <a:rPr lang="en-US" sz="1000">
                          <a:effectLst/>
                          <a:latin typeface="Calibri" charset="0"/>
                          <a:ea typeface="Calibri" charset="0"/>
                          <a:cs typeface="Times New Roman" charset="0"/>
                        </a:rPr>
                        <a:t> </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extLst>
                  <a:ext uri="{0D108BD9-81ED-4DB2-BD59-A6C34878D82A}">
                    <a16:rowId xmlns="" xmlns:a16="http://schemas.microsoft.com/office/drawing/2014/main" val="10006"/>
                  </a:ext>
                </a:extLst>
              </a:tr>
              <a:tr h="159713">
                <a:tc>
                  <a:txBody>
                    <a:bodyPr/>
                    <a:lstStyle/>
                    <a:p>
                      <a:pPr marL="0" marR="0">
                        <a:lnSpc>
                          <a:spcPct val="107000"/>
                        </a:lnSpc>
                        <a:spcBef>
                          <a:spcPts val="0"/>
                        </a:spcBef>
                        <a:spcAft>
                          <a:spcPts val="800"/>
                        </a:spcAft>
                      </a:pPr>
                      <a:r>
                        <a:rPr lang="en-US" sz="1000">
                          <a:effectLst/>
                          <a:latin typeface="Calibri" charset="0"/>
                          <a:ea typeface="Calibri" charset="0"/>
                          <a:cs typeface="Times New Roman" charset="0"/>
                        </a:rPr>
                        <a:t> </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nSpc>
                          <a:spcPct val="107000"/>
                        </a:lnSpc>
                        <a:spcBef>
                          <a:spcPts val="0"/>
                        </a:spcBef>
                        <a:spcAft>
                          <a:spcPts val="800"/>
                        </a:spcAft>
                      </a:pPr>
                      <a:r>
                        <a:rPr lang="en-US" sz="1000">
                          <a:effectLst/>
                          <a:latin typeface="Calibri" charset="0"/>
                          <a:ea typeface="Calibri" charset="0"/>
                          <a:cs typeface="Times New Roman" charset="0"/>
                        </a:rPr>
                        <a:t> </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nSpc>
                          <a:spcPct val="107000"/>
                        </a:lnSpc>
                        <a:spcBef>
                          <a:spcPts val="0"/>
                        </a:spcBef>
                        <a:spcAft>
                          <a:spcPts val="800"/>
                        </a:spcAft>
                      </a:pPr>
                      <a:r>
                        <a:rPr lang="en-US" sz="1000">
                          <a:effectLst/>
                          <a:latin typeface="Calibri" charset="0"/>
                          <a:ea typeface="Calibri" charset="0"/>
                          <a:cs typeface="Times New Roman" charset="0"/>
                        </a:rPr>
                        <a:t> </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33CC"/>
                    </a:solidFill>
                  </a:tcPr>
                </a:tc>
                <a:tc>
                  <a:txBody>
                    <a:bodyPr/>
                    <a:lstStyle/>
                    <a:p>
                      <a:pPr marL="0" marR="0">
                        <a:lnSpc>
                          <a:spcPct val="107000"/>
                        </a:lnSpc>
                        <a:spcBef>
                          <a:spcPts val="0"/>
                        </a:spcBef>
                        <a:spcAft>
                          <a:spcPts val="800"/>
                        </a:spcAft>
                      </a:pPr>
                      <a:r>
                        <a:rPr lang="en-US" sz="1000" b="1">
                          <a:effectLst/>
                          <a:latin typeface="Calibri" charset="0"/>
                          <a:ea typeface="Calibri" charset="0"/>
                          <a:cs typeface="Times New Roman" charset="0"/>
                        </a:rPr>
                        <a:t>Stockholders’ Equity    </a:t>
                      </a:r>
                      <a:endParaRPr lang="en-US" sz="1000">
                        <a:effectLst/>
                        <a:latin typeface="Calibri" charset="0"/>
                        <a:ea typeface="Calibri" charset="0"/>
                        <a:cs typeface="Times New Roman" charset="0"/>
                      </a:endParaRP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D9"/>
                    </a:solidFill>
                  </a:tcPr>
                </a:tc>
                <a:tc>
                  <a:txBody>
                    <a:bodyPr/>
                    <a:lstStyle/>
                    <a:p>
                      <a:pPr marL="0" marR="0">
                        <a:lnSpc>
                          <a:spcPct val="107000"/>
                        </a:lnSpc>
                        <a:spcBef>
                          <a:spcPts val="0"/>
                        </a:spcBef>
                        <a:spcAft>
                          <a:spcPts val="800"/>
                        </a:spcAft>
                      </a:pPr>
                      <a:r>
                        <a:rPr lang="en-US" sz="1000">
                          <a:effectLst/>
                          <a:latin typeface="Calibri" charset="0"/>
                          <a:ea typeface="Calibri" charset="0"/>
                          <a:cs typeface="Times New Roman" charset="0"/>
                        </a:rPr>
                        <a:t> </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D9"/>
                    </a:solidFill>
                  </a:tcPr>
                </a:tc>
                <a:tc>
                  <a:txBody>
                    <a:bodyPr/>
                    <a:lstStyle/>
                    <a:p>
                      <a:pPr marL="0" marR="0" algn="r">
                        <a:lnSpc>
                          <a:spcPct val="107000"/>
                        </a:lnSpc>
                        <a:spcBef>
                          <a:spcPts val="0"/>
                        </a:spcBef>
                        <a:spcAft>
                          <a:spcPts val="800"/>
                        </a:spcAft>
                      </a:pPr>
                      <a:r>
                        <a:rPr lang="en-US" sz="1000">
                          <a:effectLst/>
                          <a:latin typeface="Calibri" charset="0"/>
                          <a:ea typeface="Calibri" charset="0"/>
                          <a:cs typeface="Times New Roman" charset="0"/>
                        </a:rPr>
                        <a:t> </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D9"/>
                    </a:solidFill>
                  </a:tcPr>
                </a:tc>
                <a:tc>
                  <a:txBody>
                    <a:bodyPr/>
                    <a:lstStyle/>
                    <a:p>
                      <a:pPr marL="0" marR="0">
                        <a:lnSpc>
                          <a:spcPct val="107000"/>
                        </a:lnSpc>
                        <a:spcBef>
                          <a:spcPts val="0"/>
                        </a:spcBef>
                        <a:spcAft>
                          <a:spcPts val="800"/>
                        </a:spcAft>
                      </a:pPr>
                      <a:r>
                        <a:rPr lang="en-US" sz="1000">
                          <a:effectLst/>
                          <a:latin typeface="Calibri" charset="0"/>
                          <a:ea typeface="Calibri" charset="0"/>
                          <a:cs typeface="Times New Roman" charset="0"/>
                        </a:rPr>
                        <a:t> </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33CC"/>
                    </a:solidFill>
                  </a:tcPr>
                </a:tc>
                <a:tc>
                  <a:txBody>
                    <a:bodyPr/>
                    <a:lstStyle/>
                    <a:p>
                      <a:pPr marL="0" marR="0">
                        <a:lnSpc>
                          <a:spcPct val="107000"/>
                        </a:lnSpc>
                        <a:spcBef>
                          <a:spcPts val="0"/>
                        </a:spcBef>
                        <a:spcAft>
                          <a:spcPts val="800"/>
                        </a:spcAft>
                      </a:pPr>
                      <a:r>
                        <a:rPr lang="en-US" sz="1000">
                          <a:effectLst/>
                          <a:latin typeface="Calibri" charset="0"/>
                          <a:ea typeface="Calibri" charset="0"/>
                          <a:cs typeface="Times New Roman" charset="0"/>
                        </a:rPr>
                        <a:t>    Outflow to purchase land</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nSpc>
                          <a:spcPct val="107000"/>
                        </a:lnSpc>
                        <a:spcBef>
                          <a:spcPts val="0"/>
                        </a:spcBef>
                        <a:spcAft>
                          <a:spcPts val="800"/>
                        </a:spcAft>
                      </a:pPr>
                      <a:r>
                        <a:rPr lang="en-US" sz="1000">
                          <a:effectLst/>
                          <a:latin typeface="Calibri" charset="0"/>
                          <a:ea typeface="Calibri" charset="0"/>
                          <a:cs typeface="Times New Roman" charset="0"/>
                        </a:rPr>
                        <a:t> </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gn="r">
                        <a:lnSpc>
                          <a:spcPct val="107000"/>
                        </a:lnSpc>
                        <a:spcBef>
                          <a:spcPts val="0"/>
                        </a:spcBef>
                        <a:spcAft>
                          <a:spcPts val="800"/>
                        </a:spcAft>
                      </a:pPr>
                      <a:r>
                        <a:rPr lang="en-US" sz="1000">
                          <a:effectLst/>
                          <a:latin typeface="Calibri" charset="0"/>
                          <a:ea typeface="Calibri" charset="0"/>
                          <a:cs typeface="Times New Roman" charset="0"/>
                        </a:rPr>
                        <a:t>(5,500)</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extLst>
                  <a:ext uri="{0D108BD9-81ED-4DB2-BD59-A6C34878D82A}">
                    <a16:rowId xmlns="" xmlns:a16="http://schemas.microsoft.com/office/drawing/2014/main" val="10007"/>
                  </a:ext>
                </a:extLst>
              </a:tr>
              <a:tr h="319425">
                <a:tc>
                  <a:txBody>
                    <a:bodyPr/>
                    <a:lstStyle/>
                    <a:p>
                      <a:pPr marL="0" marR="0">
                        <a:lnSpc>
                          <a:spcPct val="107000"/>
                        </a:lnSpc>
                        <a:spcBef>
                          <a:spcPts val="0"/>
                        </a:spcBef>
                        <a:spcAft>
                          <a:spcPts val="800"/>
                        </a:spcAft>
                      </a:pPr>
                      <a:r>
                        <a:rPr lang="en-US" sz="1000">
                          <a:effectLst/>
                          <a:latin typeface="Calibri" charset="0"/>
                          <a:ea typeface="Calibri" charset="0"/>
                          <a:cs typeface="Times New Roman" charset="0"/>
                        </a:rPr>
                        <a:t> </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nSpc>
                          <a:spcPct val="107000"/>
                        </a:lnSpc>
                        <a:spcBef>
                          <a:spcPts val="0"/>
                        </a:spcBef>
                        <a:spcAft>
                          <a:spcPts val="800"/>
                        </a:spcAft>
                      </a:pPr>
                      <a:r>
                        <a:rPr lang="en-US" sz="1000">
                          <a:effectLst/>
                          <a:latin typeface="Calibri" charset="0"/>
                          <a:ea typeface="Calibri" charset="0"/>
                          <a:cs typeface="Times New Roman" charset="0"/>
                        </a:rPr>
                        <a:t> </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nSpc>
                          <a:spcPct val="107000"/>
                        </a:lnSpc>
                        <a:spcBef>
                          <a:spcPts val="0"/>
                        </a:spcBef>
                        <a:spcAft>
                          <a:spcPts val="800"/>
                        </a:spcAft>
                      </a:pPr>
                      <a:r>
                        <a:rPr lang="en-US" sz="1000">
                          <a:effectLst/>
                          <a:latin typeface="Calibri" charset="0"/>
                          <a:ea typeface="Calibri" charset="0"/>
                          <a:cs typeface="Times New Roman" charset="0"/>
                        </a:rPr>
                        <a:t> </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33CC"/>
                    </a:solidFill>
                  </a:tcPr>
                </a:tc>
                <a:tc>
                  <a:txBody>
                    <a:bodyPr/>
                    <a:lstStyle/>
                    <a:p>
                      <a:pPr marL="0" marR="0">
                        <a:lnSpc>
                          <a:spcPct val="107000"/>
                        </a:lnSpc>
                        <a:spcBef>
                          <a:spcPts val="0"/>
                        </a:spcBef>
                        <a:spcAft>
                          <a:spcPts val="800"/>
                        </a:spcAft>
                      </a:pPr>
                      <a:r>
                        <a:rPr lang="en-US" sz="1000">
                          <a:effectLst/>
                          <a:latin typeface="Calibri" charset="0"/>
                          <a:ea typeface="Calibri" charset="0"/>
                          <a:cs typeface="Times New Roman" charset="0"/>
                        </a:rPr>
                        <a:t>   Common Stock</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D9"/>
                    </a:solidFill>
                  </a:tcPr>
                </a:tc>
                <a:tc>
                  <a:txBody>
                    <a:bodyPr/>
                    <a:lstStyle/>
                    <a:p>
                      <a:pPr marL="0" marR="0" algn="r">
                        <a:lnSpc>
                          <a:spcPct val="107000"/>
                        </a:lnSpc>
                        <a:spcBef>
                          <a:spcPts val="0"/>
                        </a:spcBef>
                        <a:spcAft>
                          <a:spcPts val="800"/>
                        </a:spcAft>
                      </a:pPr>
                      <a:r>
                        <a:rPr lang="en-US" sz="1000">
                          <a:effectLst/>
                          <a:latin typeface="Calibri" charset="0"/>
                          <a:ea typeface="Calibri" charset="0"/>
                          <a:cs typeface="Times New Roman" charset="0"/>
                        </a:rPr>
                        <a:t>$15,000</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D9"/>
                    </a:solidFill>
                  </a:tcPr>
                </a:tc>
                <a:tc>
                  <a:txBody>
                    <a:bodyPr/>
                    <a:lstStyle/>
                    <a:p>
                      <a:pPr marL="0" marR="0" algn="r">
                        <a:lnSpc>
                          <a:spcPct val="107000"/>
                        </a:lnSpc>
                        <a:spcBef>
                          <a:spcPts val="0"/>
                        </a:spcBef>
                        <a:spcAft>
                          <a:spcPts val="800"/>
                        </a:spcAft>
                      </a:pPr>
                      <a:r>
                        <a:rPr lang="en-US" sz="1000">
                          <a:effectLst/>
                          <a:latin typeface="Calibri" charset="0"/>
                          <a:ea typeface="Calibri" charset="0"/>
                          <a:cs typeface="Times New Roman" charset="0"/>
                        </a:rPr>
                        <a:t> </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D9"/>
                    </a:solidFill>
                  </a:tcPr>
                </a:tc>
                <a:tc>
                  <a:txBody>
                    <a:bodyPr/>
                    <a:lstStyle/>
                    <a:p>
                      <a:pPr marL="0" marR="0">
                        <a:lnSpc>
                          <a:spcPct val="107000"/>
                        </a:lnSpc>
                        <a:spcBef>
                          <a:spcPts val="0"/>
                        </a:spcBef>
                        <a:spcAft>
                          <a:spcPts val="800"/>
                        </a:spcAft>
                      </a:pPr>
                      <a:r>
                        <a:rPr lang="en-US" sz="1000">
                          <a:effectLst/>
                          <a:latin typeface="Calibri" charset="0"/>
                          <a:ea typeface="Calibri" charset="0"/>
                          <a:cs typeface="Times New Roman" charset="0"/>
                        </a:rPr>
                        <a:t> </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33CC"/>
                    </a:solidFill>
                  </a:tcPr>
                </a:tc>
                <a:tc>
                  <a:txBody>
                    <a:bodyPr/>
                    <a:lstStyle/>
                    <a:p>
                      <a:pPr marL="0" marR="0">
                        <a:lnSpc>
                          <a:spcPct val="107000"/>
                        </a:lnSpc>
                        <a:spcBef>
                          <a:spcPts val="0"/>
                        </a:spcBef>
                        <a:spcAft>
                          <a:spcPts val="800"/>
                        </a:spcAft>
                      </a:pPr>
                      <a:r>
                        <a:rPr lang="en-US" sz="1000">
                          <a:effectLst/>
                          <a:latin typeface="Calibri" charset="0"/>
                          <a:ea typeface="Calibri" charset="0"/>
                          <a:cs typeface="Times New Roman" charset="0"/>
                        </a:rPr>
                        <a:t>Financing activities    </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nSpc>
                          <a:spcPct val="107000"/>
                        </a:lnSpc>
                        <a:spcBef>
                          <a:spcPts val="0"/>
                        </a:spcBef>
                        <a:spcAft>
                          <a:spcPts val="800"/>
                        </a:spcAft>
                      </a:pPr>
                      <a:r>
                        <a:rPr lang="en-US" sz="1000">
                          <a:effectLst/>
                          <a:latin typeface="Calibri" charset="0"/>
                          <a:ea typeface="Calibri" charset="0"/>
                          <a:cs typeface="Times New Roman" charset="0"/>
                        </a:rPr>
                        <a:t> </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gn="r">
                        <a:lnSpc>
                          <a:spcPct val="107000"/>
                        </a:lnSpc>
                        <a:spcBef>
                          <a:spcPts val="0"/>
                        </a:spcBef>
                        <a:spcAft>
                          <a:spcPts val="800"/>
                        </a:spcAft>
                      </a:pPr>
                      <a:r>
                        <a:rPr lang="en-US" sz="1000">
                          <a:effectLst/>
                          <a:latin typeface="Calibri" charset="0"/>
                          <a:ea typeface="Calibri" charset="0"/>
                          <a:cs typeface="Times New Roman" charset="0"/>
                        </a:rPr>
                        <a:t> </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extLst>
                  <a:ext uri="{0D108BD9-81ED-4DB2-BD59-A6C34878D82A}">
                    <a16:rowId xmlns="" xmlns:a16="http://schemas.microsoft.com/office/drawing/2014/main" val="10008"/>
                  </a:ext>
                </a:extLst>
              </a:tr>
              <a:tr h="159713">
                <a:tc>
                  <a:txBody>
                    <a:bodyPr/>
                    <a:lstStyle/>
                    <a:p>
                      <a:pPr marL="0" marR="0">
                        <a:lnSpc>
                          <a:spcPct val="107000"/>
                        </a:lnSpc>
                        <a:spcBef>
                          <a:spcPts val="0"/>
                        </a:spcBef>
                        <a:spcAft>
                          <a:spcPts val="800"/>
                        </a:spcAft>
                      </a:pPr>
                      <a:r>
                        <a:rPr lang="en-US" sz="1000">
                          <a:effectLst/>
                          <a:latin typeface="Calibri" charset="0"/>
                          <a:ea typeface="Calibri" charset="0"/>
                          <a:cs typeface="Times New Roman" charset="0"/>
                        </a:rPr>
                        <a:t> </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nSpc>
                          <a:spcPct val="107000"/>
                        </a:lnSpc>
                        <a:spcBef>
                          <a:spcPts val="0"/>
                        </a:spcBef>
                        <a:spcAft>
                          <a:spcPts val="800"/>
                        </a:spcAft>
                      </a:pPr>
                      <a:r>
                        <a:rPr lang="en-US" sz="1000">
                          <a:effectLst/>
                          <a:latin typeface="Calibri" charset="0"/>
                          <a:ea typeface="Calibri" charset="0"/>
                          <a:cs typeface="Times New Roman" charset="0"/>
                        </a:rPr>
                        <a:t> </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nSpc>
                          <a:spcPct val="107000"/>
                        </a:lnSpc>
                        <a:spcBef>
                          <a:spcPts val="0"/>
                        </a:spcBef>
                        <a:spcAft>
                          <a:spcPts val="800"/>
                        </a:spcAft>
                      </a:pPr>
                      <a:r>
                        <a:rPr lang="en-US" sz="1000">
                          <a:effectLst/>
                          <a:latin typeface="Calibri" charset="0"/>
                          <a:ea typeface="Calibri" charset="0"/>
                          <a:cs typeface="Times New Roman" charset="0"/>
                        </a:rPr>
                        <a:t> </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33CC"/>
                    </a:solidFill>
                  </a:tcPr>
                </a:tc>
                <a:tc>
                  <a:txBody>
                    <a:bodyPr/>
                    <a:lstStyle/>
                    <a:p>
                      <a:pPr marL="0" marR="0">
                        <a:lnSpc>
                          <a:spcPct val="107000"/>
                        </a:lnSpc>
                        <a:spcBef>
                          <a:spcPts val="0"/>
                        </a:spcBef>
                        <a:spcAft>
                          <a:spcPts val="800"/>
                        </a:spcAft>
                      </a:pPr>
                      <a:r>
                        <a:rPr lang="en-US" sz="1000">
                          <a:effectLst/>
                          <a:latin typeface="Calibri" charset="0"/>
                          <a:ea typeface="Calibri" charset="0"/>
                          <a:cs typeface="Times New Roman" charset="0"/>
                        </a:rPr>
                        <a:t>   Retained Earnings</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D9"/>
                    </a:solidFill>
                  </a:tcPr>
                </a:tc>
                <a:tc>
                  <a:txBody>
                    <a:bodyPr/>
                    <a:lstStyle/>
                    <a:p>
                      <a:pPr marL="0" marR="0" algn="r">
                        <a:lnSpc>
                          <a:spcPct val="107000"/>
                        </a:lnSpc>
                        <a:spcBef>
                          <a:spcPts val="0"/>
                        </a:spcBef>
                        <a:spcAft>
                          <a:spcPts val="800"/>
                        </a:spcAft>
                      </a:pPr>
                      <a:r>
                        <a:rPr lang="en-US" sz="1000" u="sng">
                          <a:effectLst/>
                          <a:latin typeface="Calibri" charset="0"/>
                          <a:ea typeface="Calibri" charset="0"/>
                          <a:cs typeface="Times New Roman" charset="0"/>
                        </a:rPr>
                        <a:t>3,000*</a:t>
                      </a:r>
                      <a:endParaRPr lang="en-US" sz="1000">
                        <a:effectLst/>
                        <a:latin typeface="Calibri" charset="0"/>
                        <a:ea typeface="Calibri" charset="0"/>
                        <a:cs typeface="Times New Roman" charset="0"/>
                      </a:endParaRP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D9"/>
                    </a:solidFill>
                  </a:tcPr>
                </a:tc>
                <a:tc>
                  <a:txBody>
                    <a:bodyPr/>
                    <a:lstStyle/>
                    <a:p>
                      <a:pPr marL="0" marR="0" algn="r">
                        <a:lnSpc>
                          <a:spcPct val="107000"/>
                        </a:lnSpc>
                        <a:spcBef>
                          <a:spcPts val="0"/>
                        </a:spcBef>
                        <a:spcAft>
                          <a:spcPts val="800"/>
                        </a:spcAft>
                      </a:pPr>
                      <a:r>
                        <a:rPr lang="en-US" sz="1000">
                          <a:effectLst/>
                          <a:latin typeface="Calibri" charset="0"/>
                          <a:ea typeface="Calibri" charset="0"/>
                          <a:cs typeface="Times New Roman" charset="0"/>
                        </a:rPr>
                        <a:t> </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D9"/>
                    </a:solidFill>
                  </a:tcPr>
                </a:tc>
                <a:tc>
                  <a:txBody>
                    <a:bodyPr/>
                    <a:lstStyle/>
                    <a:p>
                      <a:pPr marL="0" marR="0">
                        <a:lnSpc>
                          <a:spcPct val="107000"/>
                        </a:lnSpc>
                        <a:spcBef>
                          <a:spcPts val="0"/>
                        </a:spcBef>
                        <a:spcAft>
                          <a:spcPts val="800"/>
                        </a:spcAft>
                      </a:pPr>
                      <a:r>
                        <a:rPr lang="en-US" sz="1000">
                          <a:effectLst/>
                          <a:latin typeface="Calibri" charset="0"/>
                          <a:ea typeface="Calibri" charset="0"/>
                          <a:cs typeface="Times New Roman" charset="0"/>
                        </a:rPr>
                        <a:t> </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33CC"/>
                    </a:solidFill>
                  </a:tcPr>
                </a:tc>
                <a:tc>
                  <a:txBody>
                    <a:bodyPr/>
                    <a:lstStyle/>
                    <a:p>
                      <a:pPr marL="0" marR="0">
                        <a:lnSpc>
                          <a:spcPct val="107000"/>
                        </a:lnSpc>
                        <a:spcBef>
                          <a:spcPts val="0"/>
                        </a:spcBef>
                        <a:spcAft>
                          <a:spcPts val="800"/>
                        </a:spcAft>
                      </a:pPr>
                      <a:r>
                        <a:rPr lang="en-US" sz="1000">
                          <a:effectLst/>
                          <a:latin typeface="Calibri" charset="0"/>
                          <a:ea typeface="Calibri" charset="0"/>
                          <a:cs typeface="Times New Roman" charset="0"/>
                        </a:rPr>
                        <a:t>    Inflow from stock issue</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nSpc>
                          <a:spcPct val="107000"/>
                        </a:lnSpc>
                        <a:spcBef>
                          <a:spcPts val="0"/>
                        </a:spcBef>
                        <a:spcAft>
                          <a:spcPts val="800"/>
                        </a:spcAft>
                      </a:pPr>
                      <a:r>
                        <a:rPr lang="en-US" sz="1000">
                          <a:effectLst/>
                          <a:latin typeface="Calibri" charset="0"/>
                          <a:ea typeface="Calibri" charset="0"/>
                          <a:cs typeface="Times New Roman" charset="0"/>
                        </a:rPr>
                        <a:t> </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gn="r">
                        <a:lnSpc>
                          <a:spcPct val="107000"/>
                        </a:lnSpc>
                        <a:spcBef>
                          <a:spcPts val="0"/>
                        </a:spcBef>
                        <a:spcAft>
                          <a:spcPts val="800"/>
                        </a:spcAft>
                      </a:pPr>
                      <a:r>
                        <a:rPr lang="en-US" sz="1000" u="sng">
                          <a:effectLst/>
                          <a:latin typeface="Calibri" charset="0"/>
                          <a:ea typeface="Calibri" charset="0"/>
                          <a:cs typeface="Times New Roman" charset="0"/>
                        </a:rPr>
                        <a:t>15,000</a:t>
                      </a:r>
                      <a:endParaRPr lang="en-US" sz="1000">
                        <a:effectLst/>
                        <a:latin typeface="Calibri" charset="0"/>
                        <a:ea typeface="Calibri" charset="0"/>
                        <a:cs typeface="Times New Roman" charset="0"/>
                      </a:endParaRP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extLst>
                  <a:ext uri="{0D108BD9-81ED-4DB2-BD59-A6C34878D82A}">
                    <a16:rowId xmlns="" xmlns:a16="http://schemas.microsoft.com/office/drawing/2014/main" val="10009"/>
                  </a:ext>
                </a:extLst>
              </a:tr>
              <a:tr h="319425">
                <a:tc>
                  <a:txBody>
                    <a:bodyPr/>
                    <a:lstStyle/>
                    <a:p>
                      <a:pPr marL="0" marR="0">
                        <a:lnSpc>
                          <a:spcPct val="107000"/>
                        </a:lnSpc>
                        <a:spcBef>
                          <a:spcPts val="0"/>
                        </a:spcBef>
                        <a:spcAft>
                          <a:spcPts val="800"/>
                        </a:spcAft>
                      </a:pPr>
                      <a:r>
                        <a:rPr lang="en-US" sz="1000">
                          <a:effectLst/>
                          <a:latin typeface="Calibri" charset="0"/>
                          <a:ea typeface="Calibri" charset="0"/>
                          <a:cs typeface="Times New Roman" charset="0"/>
                        </a:rPr>
                        <a:t> </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nSpc>
                          <a:spcPct val="107000"/>
                        </a:lnSpc>
                        <a:spcBef>
                          <a:spcPts val="0"/>
                        </a:spcBef>
                        <a:spcAft>
                          <a:spcPts val="800"/>
                        </a:spcAft>
                      </a:pPr>
                      <a:r>
                        <a:rPr lang="en-US" sz="1000">
                          <a:effectLst/>
                          <a:latin typeface="Calibri" charset="0"/>
                          <a:ea typeface="Calibri" charset="0"/>
                          <a:cs typeface="Times New Roman" charset="0"/>
                        </a:rPr>
                        <a:t> </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nSpc>
                          <a:spcPct val="107000"/>
                        </a:lnSpc>
                        <a:spcBef>
                          <a:spcPts val="0"/>
                        </a:spcBef>
                        <a:spcAft>
                          <a:spcPts val="800"/>
                        </a:spcAft>
                      </a:pPr>
                      <a:r>
                        <a:rPr lang="en-US" sz="1000">
                          <a:effectLst/>
                          <a:latin typeface="Calibri" charset="0"/>
                          <a:ea typeface="Calibri" charset="0"/>
                          <a:cs typeface="Times New Roman" charset="0"/>
                        </a:rPr>
                        <a:t> </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33CC"/>
                    </a:solidFill>
                  </a:tcPr>
                </a:tc>
                <a:tc>
                  <a:txBody>
                    <a:bodyPr/>
                    <a:lstStyle/>
                    <a:p>
                      <a:pPr marL="0" marR="0">
                        <a:lnSpc>
                          <a:spcPct val="107000"/>
                        </a:lnSpc>
                        <a:spcBef>
                          <a:spcPts val="0"/>
                        </a:spcBef>
                        <a:spcAft>
                          <a:spcPts val="800"/>
                        </a:spcAft>
                      </a:pPr>
                      <a:r>
                        <a:rPr lang="en-US" sz="1000">
                          <a:effectLst/>
                          <a:latin typeface="Calibri" charset="0"/>
                          <a:ea typeface="Calibri" charset="0"/>
                          <a:cs typeface="Times New Roman" charset="0"/>
                        </a:rPr>
                        <a:t>Total stockholders’ equity</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D9"/>
                    </a:solidFill>
                  </a:tcPr>
                </a:tc>
                <a:tc>
                  <a:txBody>
                    <a:bodyPr/>
                    <a:lstStyle/>
                    <a:p>
                      <a:pPr marL="0" marR="0">
                        <a:lnSpc>
                          <a:spcPct val="107000"/>
                        </a:lnSpc>
                        <a:spcBef>
                          <a:spcPts val="0"/>
                        </a:spcBef>
                        <a:spcAft>
                          <a:spcPts val="800"/>
                        </a:spcAft>
                      </a:pPr>
                      <a:r>
                        <a:rPr lang="en-US" sz="1000">
                          <a:effectLst/>
                          <a:latin typeface="Calibri" charset="0"/>
                          <a:ea typeface="Calibri" charset="0"/>
                          <a:cs typeface="Times New Roman" charset="0"/>
                        </a:rPr>
                        <a:t> </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D9"/>
                    </a:solidFill>
                  </a:tcPr>
                </a:tc>
                <a:tc>
                  <a:txBody>
                    <a:bodyPr/>
                    <a:lstStyle/>
                    <a:p>
                      <a:pPr marL="0" marR="0" algn="r">
                        <a:lnSpc>
                          <a:spcPct val="107000"/>
                        </a:lnSpc>
                        <a:spcBef>
                          <a:spcPts val="0"/>
                        </a:spcBef>
                        <a:spcAft>
                          <a:spcPts val="800"/>
                        </a:spcAft>
                      </a:pPr>
                      <a:r>
                        <a:rPr lang="en-US" sz="1000" u="sng">
                          <a:effectLst/>
                          <a:latin typeface="Calibri" charset="0"/>
                          <a:ea typeface="Calibri" charset="0"/>
                          <a:cs typeface="Times New Roman" charset="0"/>
                        </a:rPr>
                        <a:t>$18,000</a:t>
                      </a:r>
                      <a:endParaRPr lang="en-US" sz="1000">
                        <a:effectLst/>
                        <a:latin typeface="Calibri" charset="0"/>
                        <a:ea typeface="Calibri" charset="0"/>
                        <a:cs typeface="Times New Roman" charset="0"/>
                      </a:endParaRP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D9"/>
                    </a:solidFill>
                  </a:tcPr>
                </a:tc>
                <a:tc>
                  <a:txBody>
                    <a:bodyPr/>
                    <a:lstStyle/>
                    <a:p>
                      <a:pPr marL="0" marR="0">
                        <a:lnSpc>
                          <a:spcPct val="107000"/>
                        </a:lnSpc>
                        <a:spcBef>
                          <a:spcPts val="0"/>
                        </a:spcBef>
                        <a:spcAft>
                          <a:spcPts val="800"/>
                        </a:spcAft>
                      </a:pPr>
                      <a:r>
                        <a:rPr lang="en-US" sz="1000">
                          <a:effectLst/>
                          <a:latin typeface="Calibri" charset="0"/>
                          <a:ea typeface="Calibri" charset="0"/>
                          <a:cs typeface="Times New Roman" charset="0"/>
                        </a:rPr>
                        <a:t> </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33CC"/>
                    </a:solidFill>
                  </a:tcPr>
                </a:tc>
                <a:tc>
                  <a:txBody>
                    <a:bodyPr/>
                    <a:lstStyle/>
                    <a:p>
                      <a:pPr marL="0" marR="0">
                        <a:lnSpc>
                          <a:spcPct val="107000"/>
                        </a:lnSpc>
                        <a:spcBef>
                          <a:spcPts val="0"/>
                        </a:spcBef>
                        <a:spcAft>
                          <a:spcPts val="800"/>
                        </a:spcAft>
                      </a:pPr>
                      <a:r>
                        <a:rPr lang="en-US" sz="1000">
                          <a:effectLst/>
                          <a:latin typeface="Calibri" charset="0"/>
                          <a:ea typeface="Calibri" charset="0"/>
                          <a:cs typeface="Times New Roman" charset="0"/>
                        </a:rPr>
                        <a:t>Net change in cash</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nSpc>
                          <a:spcPct val="107000"/>
                        </a:lnSpc>
                        <a:spcBef>
                          <a:spcPts val="0"/>
                        </a:spcBef>
                        <a:spcAft>
                          <a:spcPts val="800"/>
                        </a:spcAft>
                      </a:pPr>
                      <a:r>
                        <a:rPr lang="en-US" sz="1000">
                          <a:effectLst/>
                          <a:latin typeface="Calibri" charset="0"/>
                          <a:ea typeface="Calibri" charset="0"/>
                          <a:cs typeface="Times New Roman" charset="0"/>
                        </a:rPr>
                        <a:t> </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gn="r">
                        <a:lnSpc>
                          <a:spcPct val="107000"/>
                        </a:lnSpc>
                        <a:spcBef>
                          <a:spcPts val="0"/>
                        </a:spcBef>
                        <a:spcAft>
                          <a:spcPts val="800"/>
                        </a:spcAft>
                      </a:pPr>
                      <a:r>
                        <a:rPr lang="en-US" sz="1000">
                          <a:effectLst/>
                          <a:latin typeface="Calibri" charset="0"/>
                          <a:ea typeface="Calibri" charset="0"/>
                          <a:cs typeface="Times New Roman" charset="0"/>
                        </a:rPr>
                        <a:t>6,500</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extLst>
                  <a:ext uri="{0D108BD9-81ED-4DB2-BD59-A6C34878D82A}">
                    <a16:rowId xmlns="" xmlns:a16="http://schemas.microsoft.com/office/drawing/2014/main" val="10010"/>
                  </a:ext>
                </a:extLst>
              </a:tr>
              <a:tr h="319425">
                <a:tc>
                  <a:txBody>
                    <a:bodyPr/>
                    <a:lstStyle/>
                    <a:p>
                      <a:pPr marL="0" marR="0">
                        <a:lnSpc>
                          <a:spcPct val="107000"/>
                        </a:lnSpc>
                        <a:spcBef>
                          <a:spcPts val="0"/>
                        </a:spcBef>
                        <a:spcAft>
                          <a:spcPts val="800"/>
                        </a:spcAft>
                      </a:pPr>
                      <a:r>
                        <a:rPr lang="en-US" sz="1000">
                          <a:effectLst/>
                          <a:latin typeface="Calibri" charset="0"/>
                          <a:ea typeface="Calibri" charset="0"/>
                          <a:cs typeface="Times New Roman" charset="0"/>
                        </a:rPr>
                        <a:t> </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nSpc>
                          <a:spcPct val="107000"/>
                        </a:lnSpc>
                        <a:spcBef>
                          <a:spcPts val="0"/>
                        </a:spcBef>
                        <a:spcAft>
                          <a:spcPts val="800"/>
                        </a:spcAft>
                      </a:pPr>
                      <a:r>
                        <a:rPr lang="en-US" sz="1000">
                          <a:effectLst/>
                          <a:latin typeface="Calibri" charset="0"/>
                          <a:ea typeface="Calibri" charset="0"/>
                          <a:cs typeface="Times New Roman" charset="0"/>
                        </a:rPr>
                        <a:t> </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nSpc>
                          <a:spcPct val="107000"/>
                        </a:lnSpc>
                        <a:spcBef>
                          <a:spcPts val="0"/>
                        </a:spcBef>
                        <a:spcAft>
                          <a:spcPts val="800"/>
                        </a:spcAft>
                      </a:pPr>
                      <a:r>
                        <a:rPr lang="en-US" sz="1000">
                          <a:effectLst/>
                          <a:latin typeface="Calibri" charset="0"/>
                          <a:ea typeface="Calibri" charset="0"/>
                          <a:cs typeface="Times New Roman" charset="0"/>
                        </a:rPr>
                        <a:t> </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33CC"/>
                    </a:solidFill>
                  </a:tcPr>
                </a:tc>
                <a:tc>
                  <a:txBody>
                    <a:bodyPr/>
                    <a:lstStyle/>
                    <a:p>
                      <a:pPr marL="0" marR="0">
                        <a:lnSpc>
                          <a:spcPct val="107000"/>
                        </a:lnSpc>
                        <a:spcBef>
                          <a:spcPts val="0"/>
                        </a:spcBef>
                        <a:spcAft>
                          <a:spcPts val="800"/>
                        </a:spcAft>
                      </a:pPr>
                      <a:r>
                        <a:rPr lang="en-US" sz="1000">
                          <a:effectLst/>
                          <a:latin typeface="Calibri" charset="0"/>
                          <a:ea typeface="Calibri" charset="0"/>
                          <a:cs typeface="Times New Roman" charset="0"/>
                        </a:rPr>
                        <a:t>Total liab. &amp; stck. equity </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D9"/>
                    </a:solidFill>
                  </a:tcPr>
                </a:tc>
                <a:tc>
                  <a:txBody>
                    <a:bodyPr/>
                    <a:lstStyle/>
                    <a:p>
                      <a:pPr marL="0" marR="0">
                        <a:lnSpc>
                          <a:spcPct val="107000"/>
                        </a:lnSpc>
                        <a:spcBef>
                          <a:spcPts val="0"/>
                        </a:spcBef>
                        <a:spcAft>
                          <a:spcPts val="800"/>
                        </a:spcAft>
                      </a:pPr>
                      <a:r>
                        <a:rPr lang="en-US" sz="1000">
                          <a:effectLst/>
                          <a:latin typeface="Calibri" charset="0"/>
                          <a:ea typeface="Calibri" charset="0"/>
                          <a:cs typeface="Times New Roman" charset="0"/>
                        </a:rPr>
                        <a:t> </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D9"/>
                    </a:solidFill>
                  </a:tcPr>
                </a:tc>
                <a:tc>
                  <a:txBody>
                    <a:bodyPr/>
                    <a:lstStyle/>
                    <a:p>
                      <a:pPr marL="0" marR="0" algn="r">
                        <a:lnSpc>
                          <a:spcPct val="107000"/>
                        </a:lnSpc>
                        <a:spcBef>
                          <a:spcPts val="0"/>
                        </a:spcBef>
                        <a:spcAft>
                          <a:spcPts val="800"/>
                        </a:spcAft>
                      </a:pPr>
                      <a:r>
                        <a:rPr lang="en-US" sz="1000" u="dbl">
                          <a:effectLst/>
                          <a:latin typeface="Calibri" charset="0"/>
                          <a:ea typeface="Calibri" charset="0"/>
                          <a:cs typeface="Times New Roman" charset="0"/>
                        </a:rPr>
                        <a:t>$18,000</a:t>
                      </a:r>
                      <a:endParaRPr lang="en-US" sz="1000">
                        <a:effectLst/>
                        <a:latin typeface="Calibri" charset="0"/>
                        <a:ea typeface="Calibri" charset="0"/>
                        <a:cs typeface="Times New Roman" charset="0"/>
                      </a:endParaRP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D9"/>
                    </a:solidFill>
                  </a:tcPr>
                </a:tc>
                <a:tc>
                  <a:txBody>
                    <a:bodyPr/>
                    <a:lstStyle/>
                    <a:p>
                      <a:pPr marL="0" marR="0">
                        <a:lnSpc>
                          <a:spcPct val="107000"/>
                        </a:lnSpc>
                        <a:spcBef>
                          <a:spcPts val="0"/>
                        </a:spcBef>
                        <a:spcAft>
                          <a:spcPts val="800"/>
                        </a:spcAft>
                      </a:pPr>
                      <a:r>
                        <a:rPr lang="en-US" sz="1000">
                          <a:effectLst/>
                          <a:latin typeface="Calibri" charset="0"/>
                          <a:ea typeface="Calibri" charset="0"/>
                          <a:cs typeface="Times New Roman" charset="0"/>
                        </a:rPr>
                        <a:t> </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33CC"/>
                    </a:solidFill>
                  </a:tcPr>
                </a:tc>
                <a:tc>
                  <a:txBody>
                    <a:bodyPr/>
                    <a:lstStyle/>
                    <a:p>
                      <a:pPr marL="0" marR="0">
                        <a:lnSpc>
                          <a:spcPct val="107000"/>
                        </a:lnSpc>
                        <a:spcBef>
                          <a:spcPts val="0"/>
                        </a:spcBef>
                        <a:spcAft>
                          <a:spcPts val="800"/>
                        </a:spcAft>
                      </a:pPr>
                      <a:r>
                        <a:rPr lang="en-US" sz="1000">
                          <a:effectLst/>
                          <a:latin typeface="Calibri" charset="0"/>
                          <a:ea typeface="Calibri" charset="0"/>
                          <a:cs typeface="Times New Roman" charset="0"/>
                        </a:rPr>
                        <a:t>Plus: Beginning cash balance</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nSpc>
                          <a:spcPct val="107000"/>
                        </a:lnSpc>
                        <a:spcBef>
                          <a:spcPts val="0"/>
                        </a:spcBef>
                        <a:spcAft>
                          <a:spcPts val="800"/>
                        </a:spcAft>
                      </a:pPr>
                      <a:r>
                        <a:rPr lang="en-US" sz="1000">
                          <a:effectLst/>
                          <a:latin typeface="Calibri" charset="0"/>
                          <a:ea typeface="Calibri" charset="0"/>
                          <a:cs typeface="Times New Roman" charset="0"/>
                        </a:rPr>
                        <a:t> </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gn="r">
                        <a:lnSpc>
                          <a:spcPct val="107000"/>
                        </a:lnSpc>
                        <a:spcBef>
                          <a:spcPts val="0"/>
                        </a:spcBef>
                        <a:spcAft>
                          <a:spcPts val="800"/>
                        </a:spcAft>
                      </a:pPr>
                      <a:r>
                        <a:rPr lang="en-US" sz="1000" u="sng">
                          <a:effectLst/>
                          <a:latin typeface="Calibri" charset="0"/>
                          <a:ea typeface="Calibri" charset="0"/>
                          <a:cs typeface="Times New Roman" charset="0"/>
                        </a:rPr>
                        <a:t>0</a:t>
                      </a:r>
                      <a:endParaRPr lang="en-US" sz="1000">
                        <a:effectLst/>
                        <a:latin typeface="Calibri" charset="0"/>
                        <a:ea typeface="Calibri" charset="0"/>
                        <a:cs typeface="Times New Roman" charset="0"/>
                      </a:endParaRP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extLst>
                  <a:ext uri="{0D108BD9-81ED-4DB2-BD59-A6C34878D82A}">
                    <a16:rowId xmlns="" xmlns:a16="http://schemas.microsoft.com/office/drawing/2014/main" val="10011"/>
                  </a:ext>
                </a:extLst>
              </a:tr>
              <a:tr h="159713">
                <a:tc>
                  <a:txBody>
                    <a:bodyPr/>
                    <a:lstStyle/>
                    <a:p>
                      <a:pPr marL="0" marR="0">
                        <a:lnSpc>
                          <a:spcPct val="107000"/>
                        </a:lnSpc>
                        <a:spcBef>
                          <a:spcPts val="0"/>
                        </a:spcBef>
                        <a:spcAft>
                          <a:spcPts val="800"/>
                        </a:spcAft>
                      </a:pPr>
                      <a:r>
                        <a:rPr lang="en-US" sz="1000">
                          <a:effectLst/>
                          <a:latin typeface="Calibri" charset="0"/>
                          <a:ea typeface="Calibri" charset="0"/>
                          <a:cs typeface="Times New Roman" charset="0"/>
                        </a:rPr>
                        <a:t> </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nSpc>
                          <a:spcPct val="107000"/>
                        </a:lnSpc>
                        <a:spcBef>
                          <a:spcPts val="0"/>
                        </a:spcBef>
                        <a:spcAft>
                          <a:spcPts val="800"/>
                        </a:spcAft>
                      </a:pPr>
                      <a:r>
                        <a:rPr lang="en-US" sz="1000">
                          <a:effectLst/>
                          <a:latin typeface="Calibri" charset="0"/>
                          <a:ea typeface="Calibri" charset="0"/>
                          <a:cs typeface="Times New Roman" charset="0"/>
                        </a:rPr>
                        <a:t> </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nSpc>
                          <a:spcPct val="107000"/>
                        </a:lnSpc>
                        <a:spcBef>
                          <a:spcPts val="0"/>
                        </a:spcBef>
                        <a:spcAft>
                          <a:spcPts val="800"/>
                        </a:spcAft>
                      </a:pPr>
                      <a:r>
                        <a:rPr lang="en-US" sz="1000">
                          <a:effectLst/>
                          <a:latin typeface="Calibri" charset="0"/>
                          <a:ea typeface="Calibri" charset="0"/>
                          <a:cs typeface="Times New Roman" charset="0"/>
                        </a:rPr>
                        <a:t> </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33CC"/>
                    </a:solidFill>
                  </a:tcPr>
                </a:tc>
                <a:tc>
                  <a:txBody>
                    <a:bodyPr/>
                    <a:lstStyle/>
                    <a:p>
                      <a:pPr marL="0" marR="0">
                        <a:lnSpc>
                          <a:spcPct val="107000"/>
                        </a:lnSpc>
                        <a:spcBef>
                          <a:spcPts val="0"/>
                        </a:spcBef>
                        <a:spcAft>
                          <a:spcPts val="800"/>
                        </a:spcAft>
                      </a:pPr>
                      <a:r>
                        <a:rPr lang="en-US" sz="1000">
                          <a:effectLst/>
                          <a:latin typeface="Calibri" charset="0"/>
                          <a:ea typeface="Calibri" charset="0"/>
                          <a:cs typeface="Times New Roman" charset="0"/>
                        </a:rPr>
                        <a:t> </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D9"/>
                    </a:solidFill>
                  </a:tcPr>
                </a:tc>
                <a:tc>
                  <a:txBody>
                    <a:bodyPr/>
                    <a:lstStyle/>
                    <a:p>
                      <a:pPr marL="0" marR="0">
                        <a:lnSpc>
                          <a:spcPct val="107000"/>
                        </a:lnSpc>
                        <a:spcBef>
                          <a:spcPts val="0"/>
                        </a:spcBef>
                        <a:spcAft>
                          <a:spcPts val="800"/>
                        </a:spcAft>
                      </a:pPr>
                      <a:r>
                        <a:rPr lang="en-US" sz="1000">
                          <a:effectLst/>
                          <a:latin typeface="Calibri" charset="0"/>
                          <a:ea typeface="Calibri" charset="0"/>
                          <a:cs typeface="Times New Roman" charset="0"/>
                        </a:rPr>
                        <a:t> </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D9"/>
                    </a:solidFill>
                  </a:tcPr>
                </a:tc>
                <a:tc>
                  <a:txBody>
                    <a:bodyPr/>
                    <a:lstStyle/>
                    <a:p>
                      <a:pPr marL="0" marR="0">
                        <a:lnSpc>
                          <a:spcPct val="107000"/>
                        </a:lnSpc>
                        <a:spcBef>
                          <a:spcPts val="0"/>
                        </a:spcBef>
                        <a:spcAft>
                          <a:spcPts val="800"/>
                        </a:spcAft>
                      </a:pPr>
                      <a:r>
                        <a:rPr lang="en-US" sz="1000">
                          <a:effectLst/>
                          <a:latin typeface="Calibri" charset="0"/>
                          <a:ea typeface="Calibri" charset="0"/>
                          <a:cs typeface="Times New Roman" charset="0"/>
                        </a:rPr>
                        <a:t> </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D9"/>
                    </a:solidFill>
                  </a:tcPr>
                </a:tc>
                <a:tc>
                  <a:txBody>
                    <a:bodyPr/>
                    <a:lstStyle/>
                    <a:p>
                      <a:pPr marL="0" marR="0">
                        <a:lnSpc>
                          <a:spcPct val="107000"/>
                        </a:lnSpc>
                        <a:spcBef>
                          <a:spcPts val="0"/>
                        </a:spcBef>
                        <a:spcAft>
                          <a:spcPts val="800"/>
                        </a:spcAft>
                      </a:pPr>
                      <a:r>
                        <a:rPr lang="en-US" sz="1000">
                          <a:effectLst/>
                          <a:latin typeface="Calibri" charset="0"/>
                          <a:ea typeface="Calibri" charset="0"/>
                          <a:cs typeface="Times New Roman" charset="0"/>
                        </a:rPr>
                        <a:t> </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33CC"/>
                    </a:solidFill>
                  </a:tcPr>
                </a:tc>
                <a:tc>
                  <a:txBody>
                    <a:bodyPr/>
                    <a:lstStyle/>
                    <a:p>
                      <a:pPr marL="0" marR="0">
                        <a:lnSpc>
                          <a:spcPct val="107000"/>
                        </a:lnSpc>
                        <a:spcBef>
                          <a:spcPts val="0"/>
                        </a:spcBef>
                        <a:spcAft>
                          <a:spcPts val="800"/>
                        </a:spcAft>
                      </a:pPr>
                      <a:r>
                        <a:rPr lang="en-US" sz="1000">
                          <a:effectLst/>
                          <a:latin typeface="Calibri" charset="0"/>
                          <a:ea typeface="Calibri" charset="0"/>
                          <a:cs typeface="Times New Roman" charset="0"/>
                        </a:rPr>
                        <a:t>Ending cash balance</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nSpc>
                          <a:spcPct val="107000"/>
                        </a:lnSpc>
                        <a:spcBef>
                          <a:spcPts val="0"/>
                        </a:spcBef>
                        <a:spcAft>
                          <a:spcPts val="800"/>
                        </a:spcAft>
                      </a:pPr>
                      <a:r>
                        <a:rPr lang="en-US" sz="1000">
                          <a:effectLst/>
                          <a:latin typeface="Calibri" charset="0"/>
                          <a:ea typeface="Calibri" charset="0"/>
                          <a:cs typeface="Times New Roman" charset="0"/>
                        </a:rPr>
                        <a:t> </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gn="r">
                        <a:lnSpc>
                          <a:spcPct val="107000"/>
                        </a:lnSpc>
                        <a:spcBef>
                          <a:spcPts val="0"/>
                        </a:spcBef>
                        <a:spcAft>
                          <a:spcPts val="800"/>
                        </a:spcAft>
                      </a:pPr>
                      <a:r>
                        <a:rPr lang="en-US" sz="1000" u="dbl">
                          <a:effectLst/>
                          <a:latin typeface="Calibri" charset="0"/>
                          <a:ea typeface="Calibri" charset="0"/>
                          <a:cs typeface="Times New Roman" charset="0"/>
                        </a:rPr>
                        <a:t>$6,500</a:t>
                      </a:r>
                      <a:endParaRPr lang="en-US" sz="1000">
                        <a:effectLst/>
                        <a:latin typeface="Calibri" charset="0"/>
                        <a:ea typeface="Calibri" charset="0"/>
                        <a:cs typeface="Times New Roman" charset="0"/>
                      </a:endParaRP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extLst>
                  <a:ext uri="{0D108BD9-81ED-4DB2-BD59-A6C34878D82A}">
                    <a16:rowId xmlns="" xmlns:a16="http://schemas.microsoft.com/office/drawing/2014/main" val="10012"/>
                  </a:ext>
                </a:extLst>
              </a:tr>
              <a:tr h="569595">
                <a:tc gridSpan="10">
                  <a:txBody>
                    <a:bodyPr/>
                    <a:lstStyle/>
                    <a:p>
                      <a:pPr marL="0" marR="0">
                        <a:lnSpc>
                          <a:spcPct val="107000"/>
                        </a:lnSpc>
                        <a:spcBef>
                          <a:spcPts val="0"/>
                        </a:spcBef>
                        <a:spcAft>
                          <a:spcPts val="800"/>
                        </a:spcAft>
                      </a:pPr>
                      <a:r>
                        <a:rPr lang="en-US" sz="1000" dirty="0">
                          <a:effectLst/>
                          <a:latin typeface="Calibri" charset="0"/>
                          <a:ea typeface="Calibri" charset="0"/>
                          <a:cs typeface="Times New Roman" charset="0"/>
                        </a:rPr>
                        <a:t>* The balance in the Retained Earnings account is the after-closing balance (Revenue $12,000 – Cost of Goods Sold $8,000 – Sell. &amp; Admin. Exp. $1,000).</a:t>
                      </a:r>
                    </a:p>
                    <a:p>
                      <a:pPr marL="0" marR="0">
                        <a:lnSpc>
                          <a:spcPct val="107000"/>
                        </a:lnSpc>
                        <a:spcBef>
                          <a:spcPts val="0"/>
                        </a:spcBef>
                        <a:spcAft>
                          <a:spcPts val="800"/>
                        </a:spcAft>
                      </a:pPr>
                      <a:r>
                        <a:rPr lang="en-US" sz="1000" dirty="0">
                          <a:effectLst/>
                          <a:latin typeface="Calibri" charset="0"/>
                          <a:ea typeface="Calibri" charset="0"/>
                          <a:cs typeface="Times New Roman" charset="0"/>
                        </a:rPr>
                        <a:t>** Cash $3,000 net cash outflow from operating activities is computed as $12,000 cash inflow from revenue minus $14,000 cash outflow for the purchase of Inventory and $1,000 cash outflow paid for Selling &amp; Admin. Exp.</a:t>
                      </a:r>
                    </a:p>
                  </a:txBody>
                  <a:tcPr marL="61058" marR="610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13"/>
                  </a:ext>
                </a:extLst>
              </a:tr>
            </a:tbl>
          </a:graphicData>
        </a:graphic>
      </p:graphicFrame>
    </p:spTree>
    <p:extLst>
      <p:ext uri="{BB962C8B-B14F-4D97-AF65-F5344CB8AC3E}">
        <p14:creationId xmlns:p14="http://schemas.microsoft.com/office/powerpoint/2010/main" val="3605631814"/>
      </p:ext>
    </p:extLst>
  </p:cSld>
  <p:clrMapOvr>
    <a:masterClrMapping/>
  </p:clrMapOvr>
  <p:transition xmlns:p14="http://schemas.microsoft.com/office/powerpoint/2010/mai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p:nvPr>
        </p:nvSpPr>
        <p:spPr/>
        <p:txBody>
          <a:bodyPr/>
          <a:lstStyle/>
          <a:p>
            <a:r>
              <a:rPr lang="en-US" dirty="0">
                <a:latin typeface="+mn-lt"/>
                <a:ea typeface="Tahoma" panose="020B0604030504040204" pitchFamily="34" charset="0"/>
                <a:cs typeface="Tahoma" panose="020B0604030504040204" pitchFamily="34" charset="0"/>
              </a:rPr>
              <a:t>Other Topics</a:t>
            </a:r>
          </a:p>
        </p:txBody>
      </p:sp>
      <p:sp>
        <p:nvSpPr>
          <p:cNvPr id="2" name="Content Placeholder 1"/>
          <p:cNvSpPr>
            <a:spLocks noGrp="1"/>
          </p:cNvSpPr>
          <p:nvPr>
            <p:ph idx="1"/>
          </p:nvPr>
        </p:nvSpPr>
        <p:spPr/>
        <p:txBody>
          <a:bodyPr/>
          <a:lstStyle/>
          <a:p>
            <a:r>
              <a:rPr lang="en-US" dirty="0"/>
              <a:t>Purchasing inventory often involves:</a:t>
            </a:r>
          </a:p>
          <a:p>
            <a:pPr lvl="1"/>
            <a:r>
              <a:rPr lang="en-US" sz="2000" dirty="0"/>
              <a:t>Transportation costs</a:t>
            </a:r>
          </a:p>
          <a:p>
            <a:pPr lvl="1"/>
            <a:r>
              <a:rPr lang="en-US" dirty="0"/>
              <a:t>Inventory returns</a:t>
            </a:r>
          </a:p>
          <a:p>
            <a:pPr lvl="1"/>
            <a:r>
              <a:rPr lang="en-US" dirty="0"/>
              <a:t>Purchase allowances</a:t>
            </a:r>
          </a:p>
          <a:p>
            <a:pPr lvl="1"/>
            <a:r>
              <a:rPr lang="en-US" dirty="0"/>
              <a:t>Cash discounts</a:t>
            </a:r>
          </a:p>
          <a:p>
            <a:r>
              <a:rPr lang="en-US" dirty="0"/>
              <a:t>Let’s look at these transactions for JPS.</a:t>
            </a:r>
          </a:p>
          <a:p>
            <a:pPr marL="0" indent="0">
              <a:buNone/>
            </a:pPr>
            <a:endParaRPr lang="en-US" dirty="0"/>
          </a:p>
        </p:txBody>
      </p:sp>
      <p:sp>
        <p:nvSpPr>
          <p:cNvPr id="3" name="Text Placeholder 2"/>
          <p:cNvSpPr>
            <a:spLocks noGrp="1"/>
          </p:cNvSpPr>
          <p:nvPr>
            <p:ph type="body" sz="quarter" idx="10"/>
          </p:nvPr>
        </p:nvSpPr>
        <p:spPr/>
        <p:txBody>
          <a:bodyPr/>
          <a:lstStyle/>
          <a:p>
            <a:endParaRPr lang="en-US"/>
          </a:p>
        </p:txBody>
      </p:sp>
      <p:sp>
        <p:nvSpPr>
          <p:cNvPr id="5" name="Text Placeholder 4"/>
          <p:cNvSpPr>
            <a:spLocks noGrp="1"/>
          </p:cNvSpPr>
          <p:nvPr>
            <p:ph type="body" sz="quarter" idx="12"/>
          </p:nvPr>
        </p:nvSpPr>
        <p:spPr/>
        <p:txBody>
          <a:bodyPr/>
          <a:lstStyle/>
          <a:p>
            <a:endParaRPr lang="en-US"/>
          </a:p>
        </p:txBody>
      </p:sp>
      <p:sp>
        <p:nvSpPr>
          <p:cNvPr id="52226" name="Slide Number Placeholder 2"/>
          <p:cNvSpPr>
            <a:spLocks noGrp="1"/>
          </p:cNvSpPr>
          <p:nvPr>
            <p:ph type="sldNum" sz="quarter" idx="11"/>
          </p:nvPr>
        </p:nvSpPr>
        <p:spPr>
          <a:noFill/>
        </p:spPr>
        <p:txBody>
          <a:bodyPr/>
          <a:lstStyle/>
          <a:p>
            <a:r>
              <a:rPr lang="en-US" dirty="0">
                <a:solidFill>
                  <a:schemeClr val="bg1"/>
                </a:solidFill>
                <a:cs typeface="Arial" charset="0"/>
              </a:rPr>
              <a:t>4-</a:t>
            </a:r>
            <a:fld id="{9584D193-647C-42B6-B93A-71702CBDAB2E}" type="slidenum">
              <a:rPr lang="en-US" smtClean="0">
                <a:solidFill>
                  <a:schemeClr val="bg1"/>
                </a:solidFill>
                <a:cs typeface="Arial" charset="0"/>
              </a:rPr>
              <a:pPr/>
              <a:t>16</a:t>
            </a:fld>
            <a:endParaRPr lang="en-US" dirty="0">
              <a:solidFill>
                <a:schemeClr val="bg1"/>
              </a:solidFill>
              <a:cs typeface="Arial" charset="0"/>
            </a:endParaRPr>
          </a:p>
        </p:txBody>
      </p:sp>
    </p:spTree>
    <p:extLst>
      <p:ext uri="{BB962C8B-B14F-4D97-AF65-F5344CB8AC3E}">
        <p14:creationId xmlns:p14="http://schemas.microsoft.com/office/powerpoint/2010/main" val="4113866038"/>
      </p:ext>
    </p:extLst>
  </p:cSld>
  <p:clrMapOvr>
    <a:masterClrMapping/>
  </p:clrMapOvr>
  <p:transition xmlns:p14="http://schemas.microsoft.com/office/powerpoint/2010/mai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a:xfrm>
            <a:off x="609600" y="228600"/>
            <a:ext cx="8534400" cy="609600"/>
          </a:xfrm>
        </p:spPr>
        <p:txBody>
          <a:bodyPr/>
          <a:lstStyle/>
          <a:p>
            <a:r>
              <a:rPr lang="en-US" sz="3000" dirty="0"/>
              <a:t>Year 2, Event 1: Cash from the Issuance of Common Stock</a:t>
            </a:r>
            <a:endParaRPr lang="en-US" sz="3000" dirty="0">
              <a:ea typeface="Tahoma" panose="020B0604030504040204" pitchFamily="34" charset="0"/>
              <a:cs typeface="Tahoma" panose="020B0604030504040204" pitchFamily="34" charset="0"/>
            </a:endParaRPr>
          </a:p>
        </p:txBody>
      </p:sp>
      <p:sp>
        <p:nvSpPr>
          <p:cNvPr id="2" name="Content Placeholder 1"/>
          <p:cNvSpPr>
            <a:spLocks noGrp="1"/>
          </p:cNvSpPr>
          <p:nvPr>
            <p:ph idx="1"/>
          </p:nvPr>
        </p:nvSpPr>
        <p:spPr/>
        <p:txBody>
          <a:bodyPr/>
          <a:lstStyle/>
          <a:p>
            <a:pPr>
              <a:defRPr/>
            </a:pPr>
            <a:r>
              <a:rPr lang="en-US" dirty="0"/>
              <a:t>JPS borrowed $4,000 cash by issuing a note payable.</a:t>
            </a:r>
          </a:p>
          <a:p>
            <a:pPr>
              <a:defRPr/>
            </a:pPr>
            <a:r>
              <a:rPr lang="en-US" dirty="0">
                <a:ea typeface="Tahoma" panose="020B0604030504040204" pitchFamily="34" charset="0"/>
                <a:cs typeface="Tahoma" panose="020B0604030504040204" pitchFamily="34" charset="0"/>
              </a:rPr>
              <a:t>This </a:t>
            </a:r>
            <a:r>
              <a:rPr lang="en-US" b="1" dirty="0">
                <a:solidFill>
                  <a:srgbClr val="C00000"/>
                </a:solidFill>
                <a:ea typeface="Tahoma" panose="020B0604030504040204" pitchFamily="34" charset="0"/>
                <a:cs typeface="Tahoma" panose="020B0604030504040204" pitchFamily="34" charset="0"/>
              </a:rPr>
              <a:t>asset source transaction</a:t>
            </a:r>
            <a:r>
              <a:rPr lang="en-US" dirty="0">
                <a:ea typeface="Tahoma" panose="020B0604030504040204" pitchFamily="34" charset="0"/>
                <a:cs typeface="Tahoma" panose="020B0604030504040204" pitchFamily="34" charset="0"/>
              </a:rPr>
              <a:t>: (1) increases assets (Cash) and (2) increases liabilities (Notes Payable).</a:t>
            </a:r>
          </a:p>
          <a:p>
            <a:pPr>
              <a:defRPr/>
            </a:pPr>
            <a:endParaRPr lang="en-US" sz="2400" dirty="0">
              <a:latin typeface="Tahoma" pitchFamily="34" charset="0"/>
            </a:endParaRPr>
          </a:p>
        </p:txBody>
      </p:sp>
      <p:sp>
        <p:nvSpPr>
          <p:cNvPr id="3" name="Text Placeholder 2"/>
          <p:cNvSpPr>
            <a:spLocks noGrp="1"/>
          </p:cNvSpPr>
          <p:nvPr>
            <p:ph type="body" sz="quarter" idx="10"/>
          </p:nvPr>
        </p:nvSpPr>
        <p:spPr/>
        <p:txBody>
          <a:bodyPr/>
          <a:lstStyle/>
          <a:p>
            <a:endParaRPr lang="en-US"/>
          </a:p>
        </p:txBody>
      </p:sp>
      <p:sp>
        <p:nvSpPr>
          <p:cNvPr id="8" name="Text Placeholder 7"/>
          <p:cNvSpPr>
            <a:spLocks noGrp="1"/>
          </p:cNvSpPr>
          <p:nvPr>
            <p:ph type="body" sz="quarter" idx="12"/>
          </p:nvPr>
        </p:nvSpPr>
        <p:spPr/>
        <p:txBody>
          <a:bodyPr/>
          <a:lstStyle/>
          <a:p>
            <a:endParaRPr lang="en-US"/>
          </a:p>
        </p:txBody>
      </p:sp>
      <p:sp>
        <p:nvSpPr>
          <p:cNvPr id="19458" name="Slide Number Placeholder 2"/>
          <p:cNvSpPr>
            <a:spLocks noGrp="1"/>
          </p:cNvSpPr>
          <p:nvPr>
            <p:ph type="sldNum" sz="quarter" idx="11"/>
          </p:nvPr>
        </p:nvSpPr>
        <p:spPr>
          <a:noFill/>
        </p:spPr>
        <p:txBody>
          <a:bodyPr/>
          <a:lstStyle/>
          <a:p>
            <a:r>
              <a:rPr lang="en-US" dirty="0">
                <a:solidFill>
                  <a:schemeClr val="bg1"/>
                </a:solidFill>
                <a:cs typeface="Arial" charset="0"/>
              </a:rPr>
              <a:t>4-</a:t>
            </a:r>
            <a:fld id="{0D2C951F-3FAA-4AB4-8B25-FC1FFB0CF3E2}" type="slidenum">
              <a:rPr lang="en-US" smtClean="0">
                <a:solidFill>
                  <a:schemeClr val="bg1"/>
                </a:solidFill>
                <a:cs typeface="Arial" charset="0"/>
              </a:rPr>
              <a:pPr/>
              <a:t>17</a:t>
            </a:fld>
            <a:endParaRPr lang="en-US" dirty="0">
              <a:solidFill>
                <a:schemeClr val="bg1"/>
              </a:solidFill>
              <a:cs typeface="Arial" charset="0"/>
            </a:endParaRPr>
          </a:p>
        </p:txBody>
      </p:sp>
      <p:graphicFrame>
        <p:nvGraphicFramePr>
          <p:cNvPr id="6" name="Table 5">
            <a:extLst>
              <a:ext uri="{FF2B5EF4-FFF2-40B4-BE49-F238E27FC236}">
                <a16:creationId xmlns="" xmlns:a16="http://schemas.microsoft.com/office/drawing/2014/main" id="{8CA055B1-2759-4DB3-B419-E6243102ED9A}"/>
              </a:ext>
            </a:extLst>
          </p:cNvPr>
          <p:cNvGraphicFramePr>
            <a:graphicFrameLocks noGrp="1"/>
          </p:cNvGraphicFramePr>
          <p:nvPr>
            <p:extLst>
              <p:ext uri="{D42A27DB-BD31-4B8C-83A1-F6EECF244321}">
                <p14:modId xmlns:p14="http://schemas.microsoft.com/office/powerpoint/2010/main" val="3758027111"/>
              </p:ext>
            </p:extLst>
          </p:nvPr>
        </p:nvGraphicFramePr>
        <p:xfrm>
          <a:off x="1143000" y="2971800"/>
          <a:ext cx="6934200" cy="990600"/>
        </p:xfrm>
        <a:graphic>
          <a:graphicData uri="http://schemas.openxmlformats.org/drawingml/2006/table">
            <a:tbl>
              <a:tblPr>
                <a:tableStyleId>{5C22544A-7EE6-4342-B048-85BDC9FD1C3A}</a:tableStyleId>
              </a:tblPr>
              <a:tblGrid>
                <a:gridCol w="1386840">
                  <a:extLst>
                    <a:ext uri="{9D8B030D-6E8A-4147-A177-3AD203B41FA5}">
                      <a16:colId xmlns="" xmlns:a16="http://schemas.microsoft.com/office/drawing/2014/main" val="1339959837"/>
                    </a:ext>
                  </a:extLst>
                </a:gridCol>
                <a:gridCol w="72992">
                  <a:extLst>
                    <a:ext uri="{9D8B030D-6E8A-4147-A177-3AD203B41FA5}">
                      <a16:colId xmlns="" xmlns:a16="http://schemas.microsoft.com/office/drawing/2014/main" val="119357301"/>
                    </a:ext>
                  </a:extLst>
                </a:gridCol>
                <a:gridCol w="3029250">
                  <a:extLst>
                    <a:ext uri="{9D8B030D-6E8A-4147-A177-3AD203B41FA5}">
                      <a16:colId xmlns="" xmlns:a16="http://schemas.microsoft.com/office/drawing/2014/main" val="2170809857"/>
                    </a:ext>
                  </a:extLst>
                </a:gridCol>
                <a:gridCol w="171923">
                  <a:extLst>
                    <a:ext uri="{9D8B030D-6E8A-4147-A177-3AD203B41FA5}">
                      <a16:colId xmlns="" xmlns:a16="http://schemas.microsoft.com/office/drawing/2014/main" val="746245963"/>
                    </a:ext>
                  </a:extLst>
                </a:gridCol>
                <a:gridCol w="1130195">
                  <a:extLst>
                    <a:ext uri="{9D8B030D-6E8A-4147-A177-3AD203B41FA5}">
                      <a16:colId xmlns="" xmlns:a16="http://schemas.microsoft.com/office/drawing/2014/main" val="1923230473"/>
                    </a:ext>
                  </a:extLst>
                </a:gridCol>
                <a:gridCol w="92364">
                  <a:extLst>
                    <a:ext uri="{9D8B030D-6E8A-4147-A177-3AD203B41FA5}">
                      <a16:colId xmlns="" xmlns:a16="http://schemas.microsoft.com/office/drawing/2014/main" val="9718133"/>
                    </a:ext>
                  </a:extLst>
                </a:gridCol>
                <a:gridCol w="1050636">
                  <a:extLst>
                    <a:ext uri="{9D8B030D-6E8A-4147-A177-3AD203B41FA5}">
                      <a16:colId xmlns="" xmlns:a16="http://schemas.microsoft.com/office/drawing/2014/main" val="1405398356"/>
                    </a:ext>
                  </a:extLst>
                </a:gridCol>
              </a:tblGrid>
              <a:tr h="367326">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Date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Account Title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Debit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Credit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3362839657"/>
                  </a:ext>
                </a:extLst>
              </a:tr>
              <a:tr h="280613">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Event 1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Cash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4,000</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877048506"/>
                  </a:ext>
                </a:extLst>
              </a:tr>
              <a:tr h="342661">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Notes Payable</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4,000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953639741"/>
                  </a:ext>
                </a:extLst>
              </a:tr>
            </a:tbl>
          </a:graphicData>
        </a:graphic>
      </p:graphicFrame>
      <p:graphicFrame>
        <p:nvGraphicFramePr>
          <p:cNvPr id="7" name="Table 6">
            <a:extLst>
              <a:ext uri="{FF2B5EF4-FFF2-40B4-BE49-F238E27FC236}">
                <a16:creationId xmlns="" xmlns:a16="http://schemas.microsoft.com/office/drawing/2014/main" id="{C74CD1C0-B9D6-44F3-8B76-EBFB55E25457}"/>
              </a:ext>
            </a:extLst>
          </p:cNvPr>
          <p:cNvGraphicFramePr>
            <a:graphicFrameLocks noGrp="1"/>
          </p:cNvGraphicFramePr>
          <p:nvPr>
            <p:extLst>
              <p:ext uri="{D42A27DB-BD31-4B8C-83A1-F6EECF244321}">
                <p14:modId xmlns:p14="http://schemas.microsoft.com/office/powerpoint/2010/main" val="3688331420"/>
              </p:ext>
            </p:extLst>
          </p:nvPr>
        </p:nvGraphicFramePr>
        <p:xfrm>
          <a:off x="228600" y="4267200"/>
          <a:ext cx="8534402" cy="1540992"/>
        </p:xfrm>
        <a:graphic>
          <a:graphicData uri="http://schemas.openxmlformats.org/drawingml/2006/table">
            <a:tbl>
              <a:tblPr firstRow="1" firstCol="1" bandRow="1">
                <a:tableStyleId>{5C22544A-7EE6-4342-B048-85BDC9FD1C3A}</a:tableStyleId>
              </a:tblPr>
              <a:tblGrid>
                <a:gridCol w="738741">
                  <a:extLst>
                    <a:ext uri="{9D8B030D-6E8A-4147-A177-3AD203B41FA5}">
                      <a16:colId xmlns="" xmlns:a16="http://schemas.microsoft.com/office/drawing/2014/main" val="4038268786"/>
                    </a:ext>
                  </a:extLst>
                </a:gridCol>
                <a:gridCol w="175659">
                  <a:extLst>
                    <a:ext uri="{9D8B030D-6E8A-4147-A177-3AD203B41FA5}">
                      <a16:colId xmlns="" xmlns:a16="http://schemas.microsoft.com/office/drawing/2014/main" val="3906683118"/>
                    </a:ext>
                  </a:extLst>
                </a:gridCol>
                <a:gridCol w="609600">
                  <a:extLst>
                    <a:ext uri="{9D8B030D-6E8A-4147-A177-3AD203B41FA5}">
                      <a16:colId xmlns="" xmlns:a16="http://schemas.microsoft.com/office/drawing/2014/main" val="2246321599"/>
                    </a:ext>
                  </a:extLst>
                </a:gridCol>
                <a:gridCol w="162560">
                  <a:extLst>
                    <a:ext uri="{9D8B030D-6E8A-4147-A177-3AD203B41FA5}">
                      <a16:colId xmlns="" xmlns:a16="http://schemas.microsoft.com/office/drawing/2014/main" val="695920123"/>
                    </a:ext>
                  </a:extLst>
                </a:gridCol>
                <a:gridCol w="837473">
                  <a:extLst>
                    <a:ext uri="{9D8B030D-6E8A-4147-A177-3AD203B41FA5}">
                      <a16:colId xmlns="" xmlns:a16="http://schemas.microsoft.com/office/drawing/2014/main" val="118549055"/>
                    </a:ext>
                  </a:extLst>
                </a:gridCol>
                <a:gridCol w="162560">
                  <a:extLst>
                    <a:ext uri="{9D8B030D-6E8A-4147-A177-3AD203B41FA5}">
                      <a16:colId xmlns="" xmlns:a16="http://schemas.microsoft.com/office/drawing/2014/main" val="2501135130"/>
                    </a:ext>
                  </a:extLst>
                </a:gridCol>
                <a:gridCol w="742407">
                  <a:extLst>
                    <a:ext uri="{9D8B030D-6E8A-4147-A177-3AD203B41FA5}">
                      <a16:colId xmlns="" xmlns:a16="http://schemas.microsoft.com/office/drawing/2014/main" val="322333968"/>
                    </a:ext>
                  </a:extLst>
                </a:gridCol>
                <a:gridCol w="162560">
                  <a:extLst>
                    <a:ext uri="{9D8B030D-6E8A-4147-A177-3AD203B41FA5}">
                      <a16:colId xmlns="" xmlns:a16="http://schemas.microsoft.com/office/drawing/2014/main" val="3352611176"/>
                    </a:ext>
                  </a:extLst>
                </a:gridCol>
                <a:gridCol w="751840">
                  <a:extLst>
                    <a:ext uri="{9D8B030D-6E8A-4147-A177-3AD203B41FA5}">
                      <a16:colId xmlns="" xmlns:a16="http://schemas.microsoft.com/office/drawing/2014/main" val="3201792686"/>
                    </a:ext>
                  </a:extLst>
                </a:gridCol>
                <a:gridCol w="162560">
                  <a:extLst>
                    <a:ext uri="{9D8B030D-6E8A-4147-A177-3AD203B41FA5}">
                      <a16:colId xmlns="" xmlns:a16="http://schemas.microsoft.com/office/drawing/2014/main" val="1493837017"/>
                    </a:ext>
                  </a:extLst>
                </a:gridCol>
                <a:gridCol w="751840">
                  <a:extLst>
                    <a:ext uri="{9D8B030D-6E8A-4147-A177-3AD203B41FA5}">
                      <a16:colId xmlns="" xmlns:a16="http://schemas.microsoft.com/office/drawing/2014/main" val="850383387"/>
                    </a:ext>
                  </a:extLst>
                </a:gridCol>
                <a:gridCol w="162560">
                  <a:extLst>
                    <a:ext uri="{9D8B030D-6E8A-4147-A177-3AD203B41FA5}">
                      <a16:colId xmlns="" xmlns:a16="http://schemas.microsoft.com/office/drawing/2014/main" val="3141023649"/>
                    </a:ext>
                  </a:extLst>
                </a:gridCol>
                <a:gridCol w="828040">
                  <a:extLst>
                    <a:ext uri="{9D8B030D-6E8A-4147-A177-3AD203B41FA5}">
                      <a16:colId xmlns="" xmlns:a16="http://schemas.microsoft.com/office/drawing/2014/main" val="2880056140"/>
                    </a:ext>
                  </a:extLst>
                </a:gridCol>
                <a:gridCol w="228600">
                  <a:extLst>
                    <a:ext uri="{9D8B030D-6E8A-4147-A177-3AD203B41FA5}">
                      <a16:colId xmlns="" xmlns:a16="http://schemas.microsoft.com/office/drawing/2014/main" val="101508216"/>
                    </a:ext>
                  </a:extLst>
                </a:gridCol>
                <a:gridCol w="838200">
                  <a:extLst>
                    <a:ext uri="{9D8B030D-6E8A-4147-A177-3AD203B41FA5}">
                      <a16:colId xmlns="" xmlns:a16="http://schemas.microsoft.com/office/drawing/2014/main" val="2089963319"/>
                    </a:ext>
                  </a:extLst>
                </a:gridCol>
                <a:gridCol w="162560">
                  <a:extLst>
                    <a:ext uri="{9D8B030D-6E8A-4147-A177-3AD203B41FA5}">
                      <a16:colId xmlns="" xmlns:a16="http://schemas.microsoft.com/office/drawing/2014/main" val="563581978"/>
                    </a:ext>
                  </a:extLst>
                </a:gridCol>
                <a:gridCol w="675640">
                  <a:extLst>
                    <a:ext uri="{9D8B030D-6E8A-4147-A177-3AD203B41FA5}">
                      <a16:colId xmlns="" xmlns:a16="http://schemas.microsoft.com/office/drawing/2014/main" val="4138122333"/>
                    </a:ext>
                  </a:extLst>
                </a:gridCol>
                <a:gridCol w="381002">
                  <a:extLst>
                    <a:ext uri="{9D8B030D-6E8A-4147-A177-3AD203B41FA5}">
                      <a16:colId xmlns="" xmlns:a16="http://schemas.microsoft.com/office/drawing/2014/main" val="2181816611"/>
                    </a:ext>
                  </a:extLst>
                </a:gridCol>
              </a:tblGrid>
              <a:tr h="200533">
                <a:tc gridSpan="3">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Assets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Liab.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Stockholders' Equity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tc hMerge="1">
                  <a:txBody>
                    <a:bodyPr/>
                    <a:lstStyle/>
                    <a:p>
                      <a:endParaRPr lang="en-US"/>
                    </a:p>
                  </a:txBody>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3332919631"/>
                  </a:ext>
                </a:extLst>
              </a:tr>
              <a:tr h="333375">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Cash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Land</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Notes Payable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Common Stock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Retained Earnings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Revenue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Expenses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Net Income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Cash Flow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1642231011"/>
                  </a:ext>
                </a:extLst>
              </a:tr>
              <a:tr h="97282">
                <a:tc>
                  <a:txBody>
                    <a:bodyPr/>
                    <a:lstStyle/>
                    <a:p>
                      <a:pPr marL="0" marR="0" algn="ctr">
                        <a:lnSpc>
                          <a:spcPct val="107000"/>
                        </a:lnSpc>
                        <a:spcBef>
                          <a:spcPts val="0"/>
                        </a:spcBef>
                        <a:spcAft>
                          <a:spcPts val="0"/>
                        </a:spcAft>
                      </a:pPr>
                      <a:r>
                        <a:rPr lang="en-US" sz="105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4,000</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4,000</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4,000</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FA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extLst>
                  <a:ext uri="{0D108BD9-81ED-4DB2-BD59-A6C34878D82A}">
                    <a16:rowId xmlns="" xmlns:a16="http://schemas.microsoft.com/office/drawing/2014/main" val="3597092188"/>
                  </a:ext>
                </a:extLst>
              </a:tr>
            </a:tbl>
          </a:graphicData>
        </a:graphic>
      </p:graphicFrame>
    </p:spTree>
  </p:cSld>
  <p:clrMapOvr>
    <a:masterClrMapping/>
  </p:clrMapOvr>
  <p:transition xmlns:p14="http://schemas.microsoft.com/office/powerpoint/2010/mai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p:txBody>
          <a:bodyPr/>
          <a:lstStyle/>
          <a:p>
            <a:r>
              <a:rPr lang="en-US" sz="3600" dirty="0"/>
              <a:t>Year 2, Event 2: Purchased Inventory on Account</a:t>
            </a:r>
            <a:endParaRPr lang="en-US" sz="3600" dirty="0">
              <a:ea typeface="Tahoma" panose="020B0604030504040204" pitchFamily="34" charset="0"/>
              <a:cs typeface="Tahoma" panose="020B0604030504040204" pitchFamily="34" charset="0"/>
            </a:endParaRPr>
          </a:p>
        </p:txBody>
      </p:sp>
      <p:sp>
        <p:nvSpPr>
          <p:cNvPr id="2" name="Content Placeholder 1"/>
          <p:cNvSpPr>
            <a:spLocks noGrp="1"/>
          </p:cNvSpPr>
          <p:nvPr>
            <p:ph idx="1"/>
          </p:nvPr>
        </p:nvSpPr>
        <p:spPr>
          <a:xfrm>
            <a:off x="457200" y="1295400"/>
            <a:ext cx="8229600" cy="4648199"/>
          </a:xfrm>
        </p:spPr>
        <p:txBody>
          <a:bodyPr/>
          <a:lstStyle/>
          <a:p>
            <a:r>
              <a:rPr lang="en-US" sz="2200" dirty="0"/>
              <a:t>JPS purchased on account merchandise inventory with a list price of $11,000. </a:t>
            </a:r>
          </a:p>
          <a:p>
            <a:r>
              <a:rPr lang="en-US" sz="2200" dirty="0">
                <a:ea typeface="Tahoma" panose="020B0604030504040204" pitchFamily="34" charset="0"/>
                <a:cs typeface="Tahoma" panose="020B0604030504040204" pitchFamily="34" charset="0"/>
              </a:rPr>
              <a:t>This </a:t>
            </a:r>
            <a:r>
              <a:rPr lang="en-US" sz="2200" b="1" dirty="0">
                <a:solidFill>
                  <a:srgbClr val="C00000"/>
                </a:solidFill>
                <a:ea typeface="Tahoma" panose="020B0604030504040204" pitchFamily="34" charset="0"/>
                <a:cs typeface="Tahoma" panose="020B0604030504040204" pitchFamily="34" charset="0"/>
              </a:rPr>
              <a:t>asset source transaction</a:t>
            </a:r>
            <a:r>
              <a:rPr lang="en-US" sz="2200" dirty="0">
                <a:ea typeface="Tahoma" panose="020B0604030504040204" pitchFamily="34" charset="0"/>
                <a:cs typeface="Tahoma" panose="020B0604030504040204" pitchFamily="34" charset="0"/>
              </a:rPr>
              <a:t>: (1) increases assets (Merchandise Inventory) and (2) increases liabilities (Accounts Payable).</a:t>
            </a:r>
          </a:p>
        </p:txBody>
      </p:sp>
      <p:sp>
        <p:nvSpPr>
          <p:cNvPr id="3" name="Text Placeholder 2"/>
          <p:cNvSpPr>
            <a:spLocks noGrp="1"/>
          </p:cNvSpPr>
          <p:nvPr>
            <p:ph type="body" sz="quarter" idx="10"/>
          </p:nvPr>
        </p:nvSpPr>
        <p:spPr/>
        <p:txBody>
          <a:bodyPr/>
          <a:lstStyle/>
          <a:p>
            <a:endParaRPr lang="en-US"/>
          </a:p>
        </p:txBody>
      </p:sp>
      <p:sp>
        <p:nvSpPr>
          <p:cNvPr id="8" name="Text Placeholder 7"/>
          <p:cNvSpPr>
            <a:spLocks noGrp="1"/>
          </p:cNvSpPr>
          <p:nvPr>
            <p:ph type="body" sz="quarter" idx="12"/>
          </p:nvPr>
        </p:nvSpPr>
        <p:spPr/>
        <p:txBody>
          <a:bodyPr/>
          <a:lstStyle/>
          <a:p>
            <a:endParaRPr lang="en-US"/>
          </a:p>
        </p:txBody>
      </p:sp>
      <p:sp>
        <p:nvSpPr>
          <p:cNvPr id="19458" name="Slide Number Placeholder 2"/>
          <p:cNvSpPr>
            <a:spLocks noGrp="1"/>
          </p:cNvSpPr>
          <p:nvPr>
            <p:ph type="sldNum" sz="quarter" idx="11"/>
          </p:nvPr>
        </p:nvSpPr>
        <p:spPr>
          <a:noFill/>
        </p:spPr>
        <p:txBody>
          <a:bodyPr/>
          <a:lstStyle/>
          <a:p>
            <a:r>
              <a:rPr lang="en-US" dirty="0">
                <a:solidFill>
                  <a:schemeClr val="bg1"/>
                </a:solidFill>
                <a:cs typeface="Arial" charset="0"/>
              </a:rPr>
              <a:t>4-</a:t>
            </a:r>
            <a:fld id="{0D2C951F-3FAA-4AB4-8B25-FC1FFB0CF3E2}" type="slidenum">
              <a:rPr lang="en-US" smtClean="0">
                <a:solidFill>
                  <a:schemeClr val="bg1"/>
                </a:solidFill>
                <a:cs typeface="Arial" charset="0"/>
              </a:rPr>
              <a:pPr/>
              <a:t>18</a:t>
            </a:fld>
            <a:endParaRPr lang="en-US" dirty="0">
              <a:solidFill>
                <a:schemeClr val="bg1"/>
              </a:solidFill>
              <a:cs typeface="Arial" charset="0"/>
            </a:endParaRPr>
          </a:p>
        </p:txBody>
      </p:sp>
      <p:graphicFrame>
        <p:nvGraphicFramePr>
          <p:cNvPr id="6" name="Table 5">
            <a:extLst>
              <a:ext uri="{FF2B5EF4-FFF2-40B4-BE49-F238E27FC236}">
                <a16:creationId xmlns="" xmlns:a16="http://schemas.microsoft.com/office/drawing/2014/main" id="{8CA055B1-2759-4DB3-B419-E6243102ED9A}"/>
              </a:ext>
            </a:extLst>
          </p:cNvPr>
          <p:cNvGraphicFramePr>
            <a:graphicFrameLocks noGrp="1"/>
          </p:cNvGraphicFramePr>
          <p:nvPr>
            <p:extLst>
              <p:ext uri="{D42A27DB-BD31-4B8C-83A1-F6EECF244321}">
                <p14:modId xmlns:p14="http://schemas.microsoft.com/office/powerpoint/2010/main" val="2515029143"/>
              </p:ext>
            </p:extLst>
          </p:nvPr>
        </p:nvGraphicFramePr>
        <p:xfrm>
          <a:off x="1066800" y="3172398"/>
          <a:ext cx="6934200" cy="990600"/>
        </p:xfrm>
        <a:graphic>
          <a:graphicData uri="http://schemas.openxmlformats.org/drawingml/2006/table">
            <a:tbl>
              <a:tblPr>
                <a:tableStyleId>{5C22544A-7EE6-4342-B048-85BDC9FD1C3A}</a:tableStyleId>
              </a:tblPr>
              <a:tblGrid>
                <a:gridCol w="1386840">
                  <a:extLst>
                    <a:ext uri="{9D8B030D-6E8A-4147-A177-3AD203B41FA5}">
                      <a16:colId xmlns="" xmlns:a16="http://schemas.microsoft.com/office/drawing/2014/main" val="1339959837"/>
                    </a:ext>
                  </a:extLst>
                </a:gridCol>
                <a:gridCol w="72992">
                  <a:extLst>
                    <a:ext uri="{9D8B030D-6E8A-4147-A177-3AD203B41FA5}">
                      <a16:colId xmlns="" xmlns:a16="http://schemas.microsoft.com/office/drawing/2014/main" val="119357301"/>
                    </a:ext>
                  </a:extLst>
                </a:gridCol>
                <a:gridCol w="3029250">
                  <a:extLst>
                    <a:ext uri="{9D8B030D-6E8A-4147-A177-3AD203B41FA5}">
                      <a16:colId xmlns="" xmlns:a16="http://schemas.microsoft.com/office/drawing/2014/main" val="2170809857"/>
                    </a:ext>
                  </a:extLst>
                </a:gridCol>
                <a:gridCol w="171923">
                  <a:extLst>
                    <a:ext uri="{9D8B030D-6E8A-4147-A177-3AD203B41FA5}">
                      <a16:colId xmlns="" xmlns:a16="http://schemas.microsoft.com/office/drawing/2014/main" val="746245963"/>
                    </a:ext>
                  </a:extLst>
                </a:gridCol>
                <a:gridCol w="1130195">
                  <a:extLst>
                    <a:ext uri="{9D8B030D-6E8A-4147-A177-3AD203B41FA5}">
                      <a16:colId xmlns="" xmlns:a16="http://schemas.microsoft.com/office/drawing/2014/main" val="1923230473"/>
                    </a:ext>
                  </a:extLst>
                </a:gridCol>
                <a:gridCol w="92364">
                  <a:extLst>
                    <a:ext uri="{9D8B030D-6E8A-4147-A177-3AD203B41FA5}">
                      <a16:colId xmlns="" xmlns:a16="http://schemas.microsoft.com/office/drawing/2014/main" val="9718133"/>
                    </a:ext>
                  </a:extLst>
                </a:gridCol>
                <a:gridCol w="1050636">
                  <a:extLst>
                    <a:ext uri="{9D8B030D-6E8A-4147-A177-3AD203B41FA5}">
                      <a16:colId xmlns="" xmlns:a16="http://schemas.microsoft.com/office/drawing/2014/main" val="1405398356"/>
                    </a:ext>
                  </a:extLst>
                </a:gridCol>
              </a:tblGrid>
              <a:tr h="367326">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Date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Account Title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Debit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Credit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3362839657"/>
                  </a:ext>
                </a:extLst>
              </a:tr>
              <a:tr h="280613">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Event 2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Merchandise Inventory</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11,000</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877048506"/>
                  </a:ext>
                </a:extLst>
              </a:tr>
              <a:tr h="342661">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Accounts Payable</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11,000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953639741"/>
                  </a:ext>
                </a:extLst>
              </a:tr>
            </a:tbl>
          </a:graphicData>
        </a:graphic>
      </p:graphicFrame>
      <p:graphicFrame>
        <p:nvGraphicFramePr>
          <p:cNvPr id="7" name="Table 6">
            <a:extLst>
              <a:ext uri="{FF2B5EF4-FFF2-40B4-BE49-F238E27FC236}">
                <a16:creationId xmlns="" xmlns:a16="http://schemas.microsoft.com/office/drawing/2014/main" id="{C74CD1C0-B9D6-44F3-8B76-EBFB55E25457}"/>
              </a:ext>
            </a:extLst>
          </p:cNvPr>
          <p:cNvGraphicFramePr>
            <a:graphicFrameLocks noGrp="1"/>
          </p:cNvGraphicFramePr>
          <p:nvPr>
            <p:extLst>
              <p:ext uri="{D42A27DB-BD31-4B8C-83A1-F6EECF244321}">
                <p14:modId xmlns:p14="http://schemas.microsoft.com/office/powerpoint/2010/main" val="3949679494"/>
              </p:ext>
            </p:extLst>
          </p:nvPr>
        </p:nvGraphicFramePr>
        <p:xfrm>
          <a:off x="266700" y="4307840"/>
          <a:ext cx="8610599" cy="1712213"/>
        </p:xfrm>
        <a:graphic>
          <a:graphicData uri="http://schemas.openxmlformats.org/drawingml/2006/table">
            <a:tbl>
              <a:tblPr firstRow="1" firstCol="1" bandRow="1">
                <a:tableStyleId>{5C22544A-7EE6-4342-B048-85BDC9FD1C3A}</a:tableStyleId>
              </a:tblPr>
              <a:tblGrid>
                <a:gridCol w="533400">
                  <a:extLst>
                    <a:ext uri="{9D8B030D-6E8A-4147-A177-3AD203B41FA5}">
                      <a16:colId xmlns="" xmlns:a16="http://schemas.microsoft.com/office/drawing/2014/main" val="4038268786"/>
                    </a:ext>
                  </a:extLst>
                </a:gridCol>
                <a:gridCol w="162560">
                  <a:extLst>
                    <a:ext uri="{9D8B030D-6E8A-4147-A177-3AD203B41FA5}">
                      <a16:colId xmlns="" xmlns:a16="http://schemas.microsoft.com/office/drawing/2014/main" val="3906683118"/>
                    </a:ext>
                  </a:extLst>
                </a:gridCol>
                <a:gridCol w="1046480">
                  <a:extLst>
                    <a:ext uri="{9D8B030D-6E8A-4147-A177-3AD203B41FA5}">
                      <a16:colId xmlns="" xmlns:a16="http://schemas.microsoft.com/office/drawing/2014/main" val="2246321599"/>
                    </a:ext>
                  </a:extLst>
                </a:gridCol>
                <a:gridCol w="162560">
                  <a:extLst>
                    <a:ext uri="{9D8B030D-6E8A-4147-A177-3AD203B41FA5}">
                      <a16:colId xmlns="" xmlns:a16="http://schemas.microsoft.com/office/drawing/2014/main" val="695920123"/>
                    </a:ext>
                  </a:extLst>
                </a:gridCol>
                <a:gridCol w="675640">
                  <a:extLst>
                    <a:ext uri="{9D8B030D-6E8A-4147-A177-3AD203B41FA5}">
                      <a16:colId xmlns="" xmlns:a16="http://schemas.microsoft.com/office/drawing/2014/main" val="118549055"/>
                    </a:ext>
                  </a:extLst>
                </a:gridCol>
                <a:gridCol w="162560">
                  <a:extLst>
                    <a:ext uri="{9D8B030D-6E8A-4147-A177-3AD203B41FA5}">
                      <a16:colId xmlns="" xmlns:a16="http://schemas.microsoft.com/office/drawing/2014/main" val="2501135130"/>
                    </a:ext>
                  </a:extLst>
                </a:gridCol>
                <a:gridCol w="751840">
                  <a:extLst>
                    <a:ext uri="{9D8B030D-6E8A-4147-A177-3AD203B41FA5}">
                      <a16:colId xmlns="" xmlns:a16="http://schemas.microsoft.com/office/drawing/2014/main" val="322333968"/>
                    </a:ext>
                  </a:extLst>
                </a:gridCol>
                <a:gridCol w="162560">
                  <a:extLst>
                    <a:ext uri="{9D8B030D-6E8A-4147-A177-3AD203B41FA5}">
                      <a16:colId xmlns="" xmlns:a16="http://schemas.microsoft.com/office/drawing/2014/main" val="3352611176"/>
                    </a:ext>
                  </a:extLst>
                </a:gridCol>
                <a:gridCol w="751840">
                  <a:extLst>
                    <a:ext uri="{9D8B030D-6E8A-4147-A177-3AD203B41FA5}">
                      <a16:colId xmlns="" xmlns:a16="http://schemas.microsoft.com/office/drawing/2014/main" val="3201792686"/>
                    </a:ext>
                  </a:extLst>
                </a:gridCol>
                <a:gridCol w="162560">
                  <a:extLst>
                    <a:ext uri="{9D8B030D-6E8A-4147-A177-3AD203B41FA5}">
                      <a16:colId xmlns="" xmlns:a16="http://schemas.microsoft.com/office/drawing/2014/main" val="1493837017"/>
                    </a:ext>
                  </a:extLst>
                </a:gridCol>
                <a:gridCol w="732743">
                  <a:extLst>
                    <a:ext uri="{9D8B030D-6E8A-4147-A177-3AD203B41FA5}">
                      <a16:colId xmlns="" xmlns:a16="http://schemas.microsoft.com/office/drawing/2014/main" val="850383387"/>
                    </a:ext>
                  </a:extLst>
                </a:gridCol>
                <a:gridCol w="164011">
                  <a:extLst>
                    <a:ext uri="{9D8B030D-6E8A-4147-A177-3AD203B41FA5}">
                      <a16:colId xmlns="" xmlns:a16="http://schemas.microsoft.com/office/drawing/2014/main" val="3141023649"/>
                    </a:ext>
                  </a:extLst>
                </a:gridCol>
                <a:gridCol w="835433">
                  <a:extLst>
                    <a:ext uri="{9D8B030D-6E8A-4147-A177-3AD203B41FA5}">
                      <a16:colId xmlns="" xmlns:a16="http://schemas.microsoft.com/office/drawing/2014/main" val="2880056140"/>
                    </a:ext>
                  </a:extLst>
                </a:gridCol>
                <a:gridCol w="230641">
                  <a:extLst>
                    <a:ext uri="{9D8B030D-6E8A-4147-A177-3AD203B41FA5}">
                      <a16:colId xmlns="" xmlns:a16="http://schemas.microsoft.com/office/drawing/2014/main" val="101508216"/>
                    </a:ext>
                  </a:extLst>
                </a:gridCol>
                <a:gridCol w="845684">
                  <a:extLst>
                    <a:ext uri="{9D8B030D-6E8A-4147-A177-3AD203B41FA5}">
                      <a16:colId xmlns="" xmlns:a16="http://schemas.microsoft.com/office/drawing/2014/main" val="2089963319"/>
                    </a:ext>
                  </a:extLst>
                </a:gridCol>
                <a:gridCol w="164011">
                  <a:extLst>
                    <a:ext uri="{9D8B030D-6E8A-4147-A177-3AD203B41FA5}">
                      <a16:colId xmlns="" xmlns:a16="http://schemas.microsoft.com/office/drawing/2014/main" val="563581978"/>
                    </a:ext>
                  </a:extLst>
                </a:gridCol>
                <a:gridCol w="681672">
                  <a:extLst>
                    <a:ext uri="{9D8B030D-6E8A-4147-A177-3AD203B41FA5}">
                      <a16:colId xmlns="" xmlns:a16="http://schemas.microsoft.com/office/drawing/2014/main" val="4138122333"/>
                    </a:ext>
                  </a:extLst>
                </a:gridCol>
                <a:gridCol w="384404">
                  <a:extLst>
                    <a:ext uri="{9D8B030D-6E8A-4147-A177-3AD203B41FA5}">
                      <a16:colId xmlns="" xmlns:a16="http://schemas.microsoft.com/office/drawing/2014/main" val="2181816611"/>
                    </a:ext>
                  </a:extLst>
                </a:gridCol>
              </a:tblGrid>
              <a:tr h="200533">
                <a:tc gridSpan="3">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Assets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Liab.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Stockholders' Equity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tc hMerge="1">
                  <a:txBody>
                    <a:bodyPr/>
                    <a:lstStyle/>
                    <a:p>
                      <a:endParaRPr lang="en-US"/>
                    </a:p>
                  </a:txBody>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3332919631"/>
                  </a:ext>
                </a:extLst>
              </a:tr>
              <a:tr h="333375">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Cash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Merchandise</a:t>
                      </a:r>
                    </a:p>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Inventory</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endPar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endPar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Accts Payable</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Common Stock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Retained Earnings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Revenue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Expenses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Net Income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Cash Flow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1642231011"/>
                  </a:ext>
                </a:extLst>
              </a:tr>
              <a:tr h="97282">
                <a:tc>
                  <a:txBody>
                    <a:bodyPr/>
                    <a:lstStyle/>
                    <a:p>
                      <a:pPr marL="0" marR="0" algn="ctr">
                        <a:lnSpc>
                          <a:spcPct val="107000"/>
                        </a:lnSpc>
                        <a:spcBef>
                          <a:spcPts val="0"/>
                        </a:spcBef>
                        <a:spcAft>
                          <a:spcPts val="0"/>
                        </a:spcAft>
                      </a:pPr>
                      <a:r>
                        <a:rPr lang="en-US" sz="105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11,000</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11,000</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a:txBody>
                    <a:bodyPr/>
                    <a:lstStyle/>
                    <a:p>
                      <a:pPr marL="0" marR="0" algn="ctr">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extLst>
                  <a:ext uri="{0D108BD9-81ED-4DB2-BD59-A6C34878D82A}">
                    <a16:rowId xmlns="" xmlns:a16="http://schemas.microsoft.com/office/drawing/2014/main" val="3597092188"/>
                  </a:ext>
                </a:extLst>
              </a:tr>
            </a:tbl>
          </a:graphicData>
        </a:graphic>
      </p:graphicFrame>
    </p:spTree>
    <p:extLst>
      <p:ext uri="{BB962C8B-B14F-4D97-AF65-F5344CB8AC3E}">
        <p14:creationId xmlns:p14="http://schemas.microsoft.com/office/powerpoint/2010/main" val="221061984"/>
      </p:ext>
    </p:extLst>
  </p:cSld>
  <p:clrMapOvr>
    <a:masterClrMapping/>
  </p:clrMapOvr>
  <p:transition xmlns:p14="http://schemas.microsoft.com/office/powerpoint/2010/mai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endParaRPr lang="en-US"/>
          </a:p>
        </p:txBody>
      </p:sp>
      <p:sp>
        <p:nvSpPr>
          <p:cNvPr id="17409" name="Rectangle 2"/>
          <p:cNvSpPr>
            <a:spLocks noGrp="1" noChangeArrowheads="1"/>
          </p:cNvSpPr>
          <p:nvPr>
            <p:ph type="title"/>
          </p:nvPr>
        </p:nvSpPr>
        <p:spPr/>
        <p:txBody>
          <a:bodyPr/>
          <a:lstStyle/>
          <a:p>
            <a:r>
              <a:rPr lang="en-US" dirty="0">
                <a:ea typeface="Tahoma" panose="020B0604030504040204" pitchFamily="34" charset="0"/>
                <a:cs typeface="Tahoma" panose="020B0604030504040204" pitchFamily="34" charset="0"/>
              </a:rPr>
              <a:t>LO 4-1: </a:t>
            </a:r>
            <a:r>
              <a:rPr lang="en-US" dirty="0"/>
              <a:t>Record and report on inventory transactions using the perpetual system.</a:t>
            </a:r>
            <a:endParaRPr lang="en-US" dirty="0">
              <a:ea typeface="Tahoma" panose="020B0604030504040204" pitchFamily="34" charset="0"/>
              <a:cs typeface="Tahoma" panose="020B0604030504040204" pitchFamily="34" charset="0"/>
            </a:endParaRPr>
          </a:p>
        </p:txBody>
      </p:sp>
      <p:sp>
        <p:nvSpPr>
          <p:cNvPr id="17410" name="Slide Number Placeholder 2"/>
          <p:cNvSpPr>
            <a:spLocks noGrp="1"/>
          </p:cNvSpPr>
          <p:nvPr>
            <p:ph type="sldNum" sz="quarter" idx="11"/>
          </p:nvPr>
        </p:nvSpPr>
        <p:spPr>
          <a:noFill/>
        </p:spPr>
        <p:txBody>
          <a:bodyPr/>
          <a:lstStyle/>
          <a:p>
            <a:r>
              <a:rPr lang="en-US" dirty="0">
                <a:solidFill>
                  <a:schemeClr val="bg1"/>
                </a:solidFill>
                <a:cs typeface="Arial" charset="0"/>
              </a:rPr>
              <a:t>4-</a:t>
            </a:r>
            <a:fld id="{8E04DE85-5BF3-4C03-A70B-7F1A18BE4AC7}" type="slidenum">
              <a:rPr lang="en-US" smtClean="0">
                <a:solidFill>
                  <a:schemeClr val="bg1"/>
                </a:solidFill>
                <a:cs typeface="Arial" charset="0"/>
              </a:rPr>
              <a:pPr/>
              <a:t>1</a:t>
            </a:fld>
            <a:endParaRPr lang="en-US" dirty="0">
              <a:solidFill>
                <a:schemeClr val="bg1"/>
              </a:solidFill>
              <a:cs typeface="Arial" charset="0"/>
            </a:endParaRPr>
          </a:p>
        </p:txBody>
      </p:sp>
    </p:spTree>
  </p:cSld>
  <p:clrMapOvr>
    <a:masterClrMapping/>
  </p:clrMapOvr>
  <p:transition xmlns:p14="http://schemas.microsoft.com/office/powerpoint/2010/mai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a:p>
        </p:txBody>
      </p:sp>
      <p:sp>
        <p:nvSpPr>
          <p:cNvPr id="17409" name="Rectangle 2"/>
          <p:cNvSpPr>
            <a:spLocks noGrp="1" noChangeArrowheads="1"/>
          </p:cNvSpPr>
          <p:nvPr>
            <p:ph type="title"/>
          </p:nvPr>
        </p:nvSpPr>
        <p:spPr/>
        <p:txBody>
          <a:bodyPr/>
          <a:lstStyle/>
          <a:p>
            <a:r>
              <a:rPr lang="en-US" dirty="0"/>
              <a:t>LO 4-2: Show how purchase returns and allowances affect financial statements.</a:t>
            </a:r>
            <a:br>
              <a:rPr lang="en-US" dirty="0"/>
            </a:br>
            <a:endParaRPr lang="en-US" dirty="0"/>
          </a:p>
        </p:txBody>
      </p:sp>
      <p:sp>
        <p:nvSpPr>
          <p:cNvPr id="17410" name="Slide Number Placeholder 2"/>
          <p:cNvSpPr>
            <a:spLocks noGrp="1"/>
          </p:cNvSpPr>
          <p:nvPr>
            <p:ph type="sldNum" sz="quarter" idx="11"/>
          </p:nvPr>
        </p:nvSpPr>
        <p:spPr>
          <a:noFill/>
        </p:spPr>
        <p:txBody>
          <a:bodyPr/>
          <a:lstStyle/>
          <a:p>
            <a:r>
              <a:rPr lang="en-US" dirty="0">
                <a:solidFill>
                  <a:schemeClr val="bg1"/>
                </a:solidFill>
                <a:cs typeface="Arial" charset="0"/>
              </a:rPr>
              <a:t>4-</a:t>
            </a:r>
            <a:fld id="{8E04DE85-5BF3-4C03-A70B-7F1A18BE4AC7}" type="slidenum">
              <a:rPr lang="en-US" smtClean="0">
                <a:solidFill>
                  <a:schemeClr val="bg1"/>
                </a:solidFill>
                <a:cs typeface="Arial" charset="0"/>
              </a:rPr>
              <a:pPr/>
              <a:t>19</a:t>
            </a:fld>
            <a:endParaRPr lang="en-US" dirty="0">
              <a:solidFill>
                <a:schemeClr val="bg1"/>
              </a:solidFill>
              <a:cs typeface="Arial" charset="0"/>
            </a:endParaRPr>
          </a:p>
        </p:txBody>
      </p:sp>
    </p:spTree>
    <p:extLst>
      <p:ext uri="{BB962C8B-B14F-4D97-AF65-F5344CB8AC3E}">
        <p14:creationId xmlns:p14="http://schemas.microsoft.com/office/powerpoint/2010/main" val="3763711549"/>
      </p:ext>
    </p:extLst>
  </p:cSld>
  <p:clrMapOvr>
    <a:masterClrMapping/>
  </p:clrMapOvr>
  <p:transition xmlns:p14="http://schemas.microsoft.com/office/powerpoint/2010/mai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p:txBody>
          <a:bodyPr/>
          <a:lstStyle/>
          <a:p>
            <a:r>
              <a:rPr lang="en-US" dirty="0"/>
              <a:t>Year 2, Event 3: Return of Inventory </a:t>
            </a:r>
            <a:endParaRPr lang="en-US" dirty="0">
              <a:ea typeface="Tahoma" panose="020B0604030504040204" pitchFamily="34" charset="0"/>
              <a:cs typeface="Tahoma" panose="020B0604030504040204" pitchFamily="34" charset="0"/>
            </a:endParaRPr>
          </a:p>
        </p:txBody>
      </p:sp>
      <p:sp>
        <p:nvSpPr>
          <p:cNvPr id="2" name="Content Placeholder 1"/>
          <p:cNvSpPr>
            <a:spLocks noGrp="1"/>
          </p:cNvSpPr>
          <p:nvPr>
            <p:ph idx="1"/>
          </p:nvPr>
        </p:nvSpPr>
        <p:spPr/>
        <p:txBody>
          <a:bodyPr/>
          <a:lstStyle/>
          <a:p>
            <a:r>
              <a:rPr lang="en-US" sz="2400" dirty="0"/>
              <a:t>JPS returned some of the inventory purchased in Event 2. The list price of the returned merchandise was $1,000. </a:t>
            </a:r>
          </a:p>
          <a:p>
            <a:r>
              <a:rPr lang="en-US" sz="2400" dirty="0">
                <a:ea typeface="Tahoma" panose="020B0604030504040204" pitchFamily="34" charset="0"/>
                <a:cs typeface="Tahoma" panose="020B0604030504040204" pitchFamily="34" charset="0"/>
              </a:rPr>
              <a:t>This </a:t>
            </a:r>
            <a:r>
              <a:rPr lang="en-US" sz="2400" b="1" dirty="0">
                <a:solidFill>
                  <a:srgbClr val="C00000"/>
                </a:solidFill>
                <a:ea typeface="Tahoma" panose="020B0604030504040204" pitchFamily="34" charset="0"/>
                <a:cs typeface="Tahoma" panose="020B0604030504040204" pitchFamily="34" charset="0"/>
              </a:rPr>
              <a:t>asset use transaction</a:t>
            </a:r>
            <a:r>
              <a:rPr lang="en-US" sz="2400" dirty="0">
                <a:ea typeface="Tahoma" panose="020B0604030504040204" pitchFamily="34" charset="0"/>
                <a:cs typeface="Tahoma" panose="020B0604030504040204" pitchFamily="34" charset="0"/>
              </a:rPr>
              <a:t>: (1) decreases assets (Merchandise Inventory) and (2) decreases liabilities (Accounts Payable).</a:t>
            </a:r>
          </a:p>
          <a:p>
            <a:endParaRPr lang="en-US" dirty="0"/>
          </a:p>
        </p:txBody>
      </p:sp>
      <p:sp>
        <p:nvSpPr>
          <p:cNvPr id="3" name="Text Placeholder 2"/>
          <p:cNvSpPr>
            <a:spLocks noGrp="1"/>
          </p:cNvSpPr>
          <p:nvPr>
            <p:ph type="body" sz="quarter" idx="10"/>
          </p:nvPr>
        </p:nvSpPr>
        <p:spPr/>
        <p:txBody>
          <a:bodyPr/>
          <a:lstStyle/>
          <a:p>
            <a:endParaRPr lang="en-US"/>
          </a:p>
        </p:txBody>
      </p:sp>
      <p:sp>
        <p:nvSpPr>
          <p:cNvPr id="8" name="Text Placeholder 7"/>
          <p:cNvSpPr>
            <a:spLocks noGrp="1"/>
          </p:cNvSpPr>
          <p:nvPr>
            <p:ph type="body" sz="quarter" idx="12"/>
          </p:nvPr>
        </p:nvSpPr>
        <p:spPr/>
        <p:txBody>
          <a:bodyPr/>
          <a:lstStyle/>
          <a:p>
            <a:endParaRPr lang="en-US"/>
          </a:p>
        </p:txBody>
      </p:sp>
      <p:sp>
        <p:nvSpPr>
          <p:cNvPr id="19458" name="Slide Number Placeholder 2"/>
          <p:cNvSpPr>
            <a:spLocks noGrp="1"/>
          </p:cNvSpPr>
          <p:nvPr>
            <p:ph type="sldNum" sz="quarter" idx="11"/>
          </p:nvPr>
        </p:nvSpPr>
        <p:spPr>
          <a:noFill/>
        </p:spPr>
        <p:txBody>
          <a:bodyPr/>
          <a:lstStyle/>
          <a:p>
            <a:r>
              <a:rPr lang="en-US" dirty="0">
                <a:solidFill>
                  <a:schemeClr val="bg1"/>
                </a:solidFill>
                <a:cs typeface="Arial" charset="0"/>
              </a:rPr>
              <a:t>4-</a:t>
            </a:r>
            <a:fld id="{0D2C951F-3FAA-4AB4-8B25-FC1FFB0CF3E2}" type="slidenum">
              <a:rPr lang="en-US" smtClean="0">
                <a:solidFill>
                  <a:schemeClr val="bg1"/>
                </a:solidFill>
                <a:cs typeface="Arial" charset="0"/>
              </a:rPr>
              <a:pPr/>
              <a:t>20</a:t>
            </a:fld>
            <a:endParaRPr lang="en-US" dirty="0">
              <a:solidFill>
                <a:schemeClr val="bg1"/>
              </a:solidFill>
              <a:cs typeface="Arial" charset="0"/>
            </a:endParaRPr>
          </a:p>
        </p:txBody>
      </p:sp>
      <p:graphicFrame>
        <p:nvGraphicFramePr>
          <p:cNvPr id="6" name="Table 5">
            <a:extLst>
              <a:ext uri="{FF2B5EF4-FFF2-40B4-BE49-F238E27FC236}">
                <a16:creationId xmlns="" xmlns:a16="http://schemas.microsoft.com/office/drawing/2014/main" id="{8CA055B1-2759-4DB3-B419-E6243102ED9A}"/>
              </a:ext>
            </a:extLst>
          </p:cNvPr>
          <p:cNvGraphicFramePr>
            <a:graphicFrameLocks noGrp="1"/>
          </p:cNvGraphicFramePr>
          <p:nvPr>
            <p:extLst>
              <p:ext uri="{D42A27DB-BD31-4B8C-83A1-F6EECF244321}">
                <p14:modId xmlns:p14="http://schemas.microsoft.com/office/powerpoint/2010/main" val="2765262610"/>
              </p:ext>
            </p:extLst>
          </p:nvPr>
        </p:nvGraphicFramePr>
        <p:xfrm>
          <a:off x="1143000" y="3200400"/>
          <a:ext cx="6934200" cy="852175"/>
        </p:xfrm>
        <a:graphic>
          <a:graphicData uri="http://schemas.openxmlformats.org/drawingml/2006/table">
            <a:tbl>
              <a:tblPr>
                <a:tableStyleId>{5C22544A-7EE6-4342-B048-85BDC9FD1C3A}</a:tableStyleId>
              </a:tblPr>
              <a:tblGrid>
                <a:gridCol w="1386840">
                  <a:extLst>
                    <a:ext uri="{9D8B030D-6E8A-4147-A177-3AD203B41FA5}">
                      <a16:colId xmlns="" xmlns:a16="http://schemas.microsoft.com/office/drawing/2014/main" val="1339959837"/>
                    </a:ext>
                  </a:extLst>
                </a:gridCol>
                <a:gridCol w="72992">
                  <a:extLst>
                    <a:ext uri="{9D8B030D-6E8A-4147-A177-3AD203B41FA5}">
                      <a16:colId xmlns="" xmlns:a16="http://schemas.microsoft.com/office/drawing/2014/main" val="119357301"/>
                    </a:ext>
                  </a:extLst>
                </a:gridCol>
                <a:gridCol w="3029250">
                  <a:extLst>
                    <a:ext uri="{9D8B030D-6E8A-4147-A177-3AD203B41FA5}">
                      <a16:colId xmlns="" xmlns:a16="http://schemas.microsoft.com/office/drawing/2014/main" val="2170809857"/>
                    </a:ext>
                  </a:extLst>
                </a:gridCol>
                <a:gridCol w="171923">
                  <a:extLst>
                    <a:ext uri="{9D8B030D-6E8A-4147-A177-3AD203B41FA5}">
                      <a16:colId xmlns="" xmlns:a16="http://schemas.microsoft.com/office/drawing/2014/main" val="746245963"/>
                    </a:ext>
                  </a:extLst>
                </a:gridCol>
                <a:gridCol w="1130195">
                  <a:extLst>
                    <a:ext uri="{9D8B030D-6E8A-4147-A177-3AD203B41FA5}">
                      <a16:colId xmlns="" xmlns:a16="http://schemas.microsoft.com/office/drawing/2014/main" val="1923230473"/>
                    </a:ext>
                  </a:extLst>
                </a:gridCol>
                <a:gridCol w="92364">
                  <a:extLst>
                    <a:ext uri="{9D8B030D-6E8A-4147-A177-3AD203B41FA5}">
                      <a16:colId xmlns="" xmlns:a16="http://schemas.microsoft.com/office/drawing/2014/main" val="9718133"/>
                    </a:ext>
                  </a:extLst>
                </a:gridCol>
                <a:gridCol w="1050636">
                  <a:extLst>
                    <a:ext uri="{9D8B030D-6E8A-4147-A177-3AD203B41FA5}">
                      <a16:colId xmlns="" xmlns:a16="http://schemas.microsoft.com/office/drawing/2014/main" val="1405398356"/>
                    </a:ext>
                  </a:extLst>
                </a:gridCol>
              </a:tblGrid>
              <a:tr h="391648">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Date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Account Title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Debit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Credit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3362839657"/>
                  </a:ext>
                </a:extLst>
              </a:tr>
              <a:tr h="208909">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Event 3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Accounts Payable</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1,000</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877048506"/>
                  </a:ext>
                </a:extLst>
              </a:tr>
              <a:tr h="237643">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Merchandise Inventory</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1,000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953639741"/>
                  </a:ext>
                </a:extLst>
              </a:tr>
            </a:tbl>
          </a:graphicData>
        </a:graphic>
      </p:graphicFrame>
      <p:graphicFrame>
        <p:nvGraphicFramePr>
          <p:cNvPr id="7" name="Table 6">
            <a:extLst>
              <a:ext uri="{FF2B5EF4-FFF2-40B4-BE49-F238E27FC236}">
                <a16:creationId xmlns="" xmlns:a16="http://schemas.microsoft.com/office/drawing/2014/main" id="{C74CD1C0-B9D6-44F3-8B76-EBFB55E25457}"/>
              </a:ext>
            </a:extLst>
          </p:cNvPr>
          <p:cNvGraphicFramePr>
            <a:graphicFrameLocks noGrp="1"/>
          </p:cNvGraphicFramePr>
          <p:nvPr>
            <p:extLst>
              <p:ext uri="{D42A27DB-BD31-4B8C-83A1-F6EECF244321}">
                <p14:modId xmlns:p14="http://schemas.microsoft.com/office/powerpoint/2010/main" val="3195911516"/>
              </p:ext>
            </p:extLst>
          </p:nvPr>
        </p:nvGraphicFramePr>
        <p:xfrm>
          <a:off x="304801" y="4267200"/>
          <a:ext cx="8610599" cy="1712213"/>
        </p:xfrm>
        <a:graphic>
          <a:graphicData uri="http://schemas.openxmlformats.org/drawingml/2006/table">
            <a:tbl>
              <a:tblPr firstRow="1" firstCol="1" bandRow="1">
                <a:tableStyleId>{5C22544A-7EE6-4342-B048-85BDC9FD1C3A}</a:tableStyleId>
              </a:tblPr>
              <a:tblGrid>
                <a:gridCol w="533400">
                  <a:extLst>
                    <a:ext uri="{9D8B030D-6E8A-4147-A177-3AD203B41FA5}">
                      <a16:colId xmlns="" xmlns:a16="http://schemas.microsoft.com/office/drawing/2014/main" val="4038268786"/>
                    </a:ext>
                  </a:extLst>
                </a:gridCol>
                <a:gridCol w="162560">
                  <a:extLst>
                    <a:ext uri="{9D8B030D-6E8A-4147-A177-3AD203B41FA5}">
                      <a16:colId xmlns="" xmlns:a16="http://schemas.microsoft.com/office/drawing/2014/main" val="3906683118"/>
                    </a:ext>
                  </a:extLst>
                </a:gridCol>
                <a:gridCol w="1046480">
                  <a:extLst>
                    <a:ext uri="{9D8B030D-6E8A-4147-A177-3AD203B41FA5}">
                      <a16:colId xmlns="" xmlns:a16="http://schemas.microsoft.com/office/drawing/2014/main" val="2246321599"/>
                    </a:ext>
                  </a:extLst>
                </a:gridCol>
                <a:gridCol w="162560">
                  <a:extLst>
                    <a:ext uri="{9D8B030D-6E8A-4147-A177-3AD203B41FA5}">
                      <a16:colId xmlns="" xmlns:a16="http://schemas.microsoft.com/office/drawing/2014/main" val="695920123"/>
                    </a:ext>
                  </a:extLst>
                </a:gridCol>
                <a:gridCol w="675640">
                  <a:extLst>
                    <a:ext uri="{9D8B030D-6E8A-4147-A177-3AD203B41FA5}">
                      <a16:colId xmlns="" xmlns:a16="http://schemas.microsoft.com/office/drawing/2014/main" val="118549055"/>
                    </a:ext>
                  </a:extLst>
                </a:gridCol>
                <a:gridCol w="162560">
                  <a:extLst>
                    <a:ext uri="{9D8B030D-6E8A-4147-A177-3AD203B41FA5}">
                      <a16:colId xmlns="" xmlns:a16="http://schemas.microsoft.com/office/drawing/2014/main" val="2501135130"/>
                    </a:ext>
                  </a:extLst>
                </a:gridCol>
                <a:gridCol w="751840">
                  <a:extLst>
                    <a:ext uri="{9D8B030D-6E8A-4147-A177-3AD203B41FA5}">
                      <a16:colId xmlns="" xmlns:a16="http://schemas.microsoft.com/office/drawing/2014/main" val="322333968"/>
                    </a:ext>
                  </a:extLst>
                </a:gridCol>
                <a:gridCol w="162560">
                  <a:extLst>
                    <a:ext uri="{9D8B030D-6E8A-4147-A177-3AD203B41FA5}">
                      <a16:colId xmlns="" xmlns:a16="http://schemas.microsoft.com/office/drawing/2014/main" val="3352611176"/>
                    </a:ext>
                  </a:extLst>
                </a:gridCol>
                <a:gridCol w="751840">
                  <a:extLst>
                    <a:ext uri="{9D8B030D-6E8A-4147-A177-3AD203B41FA5}">
                      <a16:colId xmlns="" xmlns:a16="http://schemas.microsoft.com/office/drawing/2014/main" val="3201792686"/>
                    </a:ext>
                  </a:extLst>
                </a:gridCol>
                <a:gridCol w="162560">
                  <a:extLst>
                    <a:ext uri="{9D8B030D-6E8A-4147-A177-3AD203B41FA5}">
                      <a16:colId xmlns="" xmlns:a16="http://schemas.microsoft.com/office/drawing/2014/main" val="1493837017"/>
                    </a:ext>
                  </a:extLst>
                </a:gridCol>
                <a:gridCol w="732743">
                  <a:extLst>
                    <a:ext uri="{9D8B030D-6E8A-4147-A177-3AD203B41FA5}">
                      <a16:colId xmlns="" xmlns:a16="http://schemas.microsoft.com/office/drawing/2014/main" val="850383387"/>
                    </a:ext>
                  </a:extLst>
                </a:gridCol>
                <a:gridCol w="164011">
                  <a:extLst>
                    <a:ext uri="{9D8B030D-6E8A-4147-A177-3AD203B41FA5}">
                      <a16:colId xmlns="" xmlns:a16="http://schemas.microsoft.com/office/drawing/2014/main" val="3141023649"/>
                    </a:ext>
                  </a:extLst>
                </a:gridCol>
                <a:gridCol w="835433">
                  <a:extLst>
                    <a:ext uri="{9D8B030D-6E8A-4147-A177-3AD203B41FA5}">
                      <a16:colId xmlns="" xmlns:a16="http://schemas.microsoft.com/office/drawing/2014/main" val="2880056140"/>
                    </a:ext>
                  </a:extLst>
                </a:gridCol>
                <a:gridCol w="230641">
                  <a:extLst>
                    <a:ext uri="{9D8B030D-6E8A-4147-A177-3AD203B41FA5}">
                      <a16:colId xmlns="" xmlns:a16="http://schemas.microsoft.com/office/drawing/2014/main" val="101508216"/>
                    </a:ext>
                  </a:extLst>
                </a:gridCol>
                <a:gridCol w="845684">
                  <a:extLst>
                    <a:ext uri="{9D8B030D-6E8A-4147-A177-3AD203B41FA5}">
                      <a16:colId xmlns="" xmlns:a16="http://schemas.microsoft.com/office/drawing/2014/main" val="2089963319"/>
                    </a:ext>
                  </a:extLst>
                </a:gridCol>
                <a:gridCol w="164011">
                  <a:extLst>
                    <a:ext uri="{9D8B030D-6E8A-4147-A177-3AD203B41FA5}">
                      <a16:colId xmlns="" xmlns:a16="http://schemas.microsoft.com/office/drawing/2014/main" val="563581978"/>
                    </a:ext>
                  </a:extLst>
                </a:gridCol>
                <a:gridCol w="681672">
                  <a:extLst>
                    <a:ext uri="{9D8B030D-6E8A-4147-A177-3AD203B41FA5}">
                      <a16:colId xmlns="" xmlns:a16="http://schemas.microsoft.com/office/drawing/2014/main" val="4138122333"/>
                    </a:ext>
                  </a:extLst>
                </a:gridCol>
                <a:gridCol w="384404">
                  <a:extLst>
                    <a:ext uri="{9D8B030D-6E8A-4147-A177-3AD203B41FA5}">
                      <a16:colId xmlns="" xmlns:a16="http://schemas.microsoft.com/office/drawing/2014/main" val="2181816611"/>
                    </a:ext>
                  </a:extLst>
                </a:gridCol>
              </a:tblGrid>
              <a:tr h="200533">
                <a:tc gridSpan="3">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Assets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Liab.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Stockholders' Equity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tc hMerge="1">
                  <a:txBody>
                    <a:bodyPr/>
                    <a:lstStyle/>
                    <a:p>
                      <a:endParaRPr lang="en-US"/>
                    </a:p>
                  </a:txBody>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3332919631"/>
                  </a:ext>
                </a:extLst>
              </a:tr>
              <a:tr h="333375">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Cash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Merchandise</a:t>
                      </a:r>
                    </a:p>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Inventory</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endPar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endPar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Accts Payable</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Common Stock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Retained Earnings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Revenue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Expenses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Net Income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Cash Flow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1642231011"/>
                  </a:ext>
                </a:extLst>
              </a:tr>
              <a:tr h="97282">
                <a:tc>
                  <a:txBody>
                    <a:bodyPr/>
                    <a:lstStyle/>
                    <a:p>
                      <a:pPr marL="0" marR="0" algn="ctr">
                        <a:lnSpc>
                          <a:spcPct val="107000"/>
                        </a:lnSpc>
                        <a:spcBef>
                          <a:spcPts val="0"/>
                        </a:spcBef>
                        <a:spcAft>
                          <a:spcPts val="0"/>
                        </a:spcAft>
                      </a:pPr>
                      <a:r>
                        <a:rPr lang="en-US" sz="105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(1,000)</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(1,000)</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a:txBody>
                    <a:bodyPr/>
                    <a:lstStyle/>
                    <a:p>
                      <a:pPr marL="0" marR="0" algn="ctr">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extLst>
                  <a:ext uri="{0D108BD9-81ED-4DB2-BD59-A6C34878D82A}">
                    <a16:rowId xmlns="" xmlns:a16="http://schemas.microsoft.com/office/drawing/2014/main" val="3597092188"/>
                  </a:ext>
                </a:extLst>
              </a:tr>
            </a:tbl>
          </a:graphicData>
        </a:graphic>
      </p:graphicFrame>
    </p:spTree>
    <p:extLst>
      <p:ext uri="{BB962C8B-B14F-4D97-AF65-F5344CB8AC3E}">
        <p14:creationId xmlns:p14="http://schemas.microsoft.com/office/powerpoint/2010/main" val="3414478786"/>
      </p:ext>
    </p:extLst>
  </p:cSld>
  <p:clrMapOvr>
    <a:masterClrMapping/>
  </p:clrMapOvr>
  <p:transition xmlns:p14="http://schemas.microsoft.com/office/powerpoint/2010/mai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endParaRPr lang="en-US"/>
          </a:p>
        </p:txBody>
      </p:sp>
      <p:sp>
        <p:nvSpPr>
          <p:cNvPr id="17409" name="Rectangle 2"/>
          <p:cNvSpPr>
            <a:spLocks noGrp="1" noChangeArrowheads="1"/>
          </p:cNvSpPr>
          <p:nvPr>
            <p:ph type="title"/>
          </p:nvPr>
        </p:nvSpPr>
        <p:spPr/>
        <p:txBody>
          <a:bodyPr/>
          <a:lstStyle/>
          <a:p>
            <a:r>
              <a:rPr lang="en-US" dirty="0"/>
              <a:t>LO 4-3: Show how cash discounts affect financial statements</a:t>
            </a:r>
            <a:r>
              <a:rPr lang="en-US" dirty="0">
                <a:solidFill>
                  <a:srgbClr val="CC0000"/>
                </a:solidFill>
              </a:rPr>
              <a:t>.</a:t>
            </a:r>
            <a:endParaRPr lang="en-US" dirty="0">
              <a:ea typeface="Tahoma" panose="020B0604030504040204" pitchFamily="34" charset="0"/>
              <a:cs typeface="Tahoma" panose="020B0604030504040204" pitchFamily="34" charset="0"/>
            </a:endParaRPr>
          </a:p>
        </p:txBody>
      </p:sp>
      <p:sp>
        <p:nvSpPr>
          <p:cNvPr id="17410" name="Slide Number Placeholder 2"/>
          <p:cNvSpPr>
            <a:spLocks noGrp="1"/>
          </p:cNvSpPr>
          <p:nvPr>
            <p:ph type="sldNum" sz="quarter" idx="11"/>
          </p:nvPr>
        </p:nvSpPr>
        <p:spPr>
          <a:noFill/>
        </p:spPr>
        <p:txBody>
          <a:bodyPr/>
          <a:lstStyle/>
          <a:p>
            <a:r>
              <a:rPr lang="en-US" dirty="0">
                <a:solidFill>
                  <a:schemeClr val="bg1"/>
                </a:solidFill>
                <a:cs typeface="Arial" charset="0"/>
              </a:rPr>
              <a:t>4-</a:t>
            </a:r>
            <a:fld id="{8E04DE85-5BF3-4C03-A70B-7F1A18BE4AC7}" type="slidenum">
              <a:rPr lang="en-US" smtClean="0">
                <a:solidFill>
                  <a:schemeClr val="bg1"/>
                </a:solidFill>
                <a:cs typeface="Arial" charset="0"/>
              </a:rPr>
              <a:pPr/>
              <a:t>21</a:t>
            </a:fld>
            <a:endParaRPr lang="en-US" dirty="0">
              <a:solidFill>
                <a:schemeClr val="bg1"/>
              </a:solidFill>
              <a:cs typeface="Arial" charset="0"/>
            </a:endParaRPr>
          </a:p>
        </p:txBody>
      </p:sp>
    </p:spTree>
    <p:extLst>
      <p:ext uri="{BB962C8B-B14F-4D97-AF65-F5344CB8AC3E}">
        <p14:creationId xmlns:p14="http://schemas.microsoft.com/office/powerpoint/2010/main" val="709271480"/>
      </p:ext>
    </p:extLst>
  </p:cSld>
  <p:clrMapOvr>
    <a:masterClrMapping/>
  </p:clrMapOvr>
  <p:transition xmlns:p14="http://schemas.microsoft.com/office/powerpoint/2010/mai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p:nvPr>
        </p:nvSpPr>
        <p:spPr/>
        <p:txBody>
          <a:bodyPr/>
          <a:lstStyle/>
          <a:p>
            <a:r>
              <a:rPr lang="en-US" dirty="0">
                <a:ea typeface="Tahoma" panose="020B0604030504040204" pitchFamily="34" charset="0"/>
                <a:cs typeface="Tahoma" panose="020B0604030504040204" pitchFamily="34" charset="0"/>
              </a:rPr>
              <a:t>Year 2, Event 4: Cash Discount</a:t>
            </a:r>
          </a:p>
        </p:txBody>
      </p:sp>
      <p:sp>
        <p:nvSpPr>
          <p:cNvPr id="2" name="Content Placeholder 1"/>
          <p:cNvSpPr>
            <a:spLocks noGrp="1"/>
          </p:cNvSpPr>
          <p:nvPr>
            <p:ph idx="1"/>
          </p:nvPr>
        </p:nvSpPr>
        <p:spPr/>
        <p:txBody>
          <a:bodyPr/>
          <a:lstStyle/>
          <a:p>
            <a:r>
              <a:rPr lang="en-US" dirty="0"/>
              <a:t>JPS received a cash discount on goods purchased in Event 2. The credit terms were 2/10, n/30.</a:t>
            </a:r>
          </a:p>
          <a:p>
            <a:r>
              <a:rPr lang="en-US" dirty="0"/>
              <a:t>Before analyzing this transaction, let’s learn a little about cash discounts.</a:t>
            </a:r>
          </a:p>
          <a:p>
            <a:pPr marL="0" indent="0">
              <a:buNone/>
            </a:pPr>
            <a:endParaRPr lang="en-US" sz="2400" b="1" dirty="0">
              <a:latin typeface="Tahoma" pitchFamily="34" charset="0"/>
            </a:endParaRPr>
          </a:p>
          <a:p>
            <a:endParaRPr lang="en-US" dirty="0"/>
          </a:p>
        </p:txBody>
      </p:sp>
      <p:sp>
        <p:nvSpPr>
          <p:cNvPr id="5" name="Text Placeholder 4"/>
          <p:cNvSpPr>
            <a:spLocks noGrp="1"/>
          </p:cNvSpPr>
          <p:nvPr>
            <p:ph type="body" sz="quarter" idx="10"/>
          </p:nvPr>
        </p:nvSpPr>
        <p:spPr/>
        <p:txBody>
          <a:bodyPr/>
          <a:lstStyle/>
          <a:p>
            <a:endParaRPr lang="en-US"/>
          </a:p>
        </p:txBody>
      </p:sp>
      <p:sp>
        <p:nvSpPr>
          <p:cNvPr id="6" name="Text Placeholder 5"/>
          <p:cNvSpPr>
            <a:spLocks noGrp="1"/>
          </p:cNvSpPr>
          <p:nvPr>
            <p:ph type="body" sz="quarter" idx="12"/>
          </p:nvPr>
        </p:nvSpPr>
        <p:spPr/>
        <p:txBody>
          <a:bodyPr/>
          <a:lstStyle/>
          <a:p>
            <a:endParaRPr lang="en-US"/>
          </a:p>
        </p:txBody>
      </p:sp>
      <p:sp>
        <p:nvSpPr>
          <p:cNvPr id="52226" name="Slide Number Placeholder 2"/>
          <p:cNvSpPr>
            <a:spLocks noGrp="1"/>
          </p:cNvSpPr>
          <p:nvPr>
            <p:ph type="sldNum" sz="quarter" idx="11"/>
          </p:nvPr>
        </p:nvSpPr>
        <p:spPr>
          <a:noFill/>
        </p:spPr>
        <p:txBody>
          <a:bodyPr/>
          <a:lstStyle/>
          <a:p>
            <a:r>
              <a:rPr lang="en-US" dirty="0">
                <a:solidFill>
                  <a:schemeClr val="bg1"/>
                </a:solidFill>
                <a:cs typeface="Arial" charset="0"/>
              </a:rPr>
              <a:t>4-</a:t>
            </a:r>
            <a:fld id="{9584D193-647C-42B6-B93A-71702CBDAB2E}" type="slidenum">
              <a:rPr lang="en-US" smtClean="0">
                <a:solidFill>
                  <a:schemeClr val="bg1"/>
                </a:solidFill>
                <a:cs typeface="Arial" charset="0"/>
              </a:rPr>
              <a:pPr/>
              <a:t>22</a:t>
            </a:fld>
            <a:endParaRPr lang="en-US" dirty="0">
              <a:solidFill>
                <a:schemeClr val="bg1"/>
              </a:solidFill>
              <a:cs typeface="Arial" charset="0"/>
            </a:endParaRPr>
          </a:p>
        </p:txBody>
      </p:sp>
    </p:spTree>
    <p:extLst>
      <p:ext uri="{BB962C8B-B14F-4D97-AF65-F5344CB8AC3E}">
        <p14:creationId xmlns:p14="http://schemas.microsoft.com/office/powerpoint/2010/main" val="1501420647"/>
      </p:ext>
    </p:extLst>
  </p:cSld>
  <p:clrMapOvr>
    <a:masterClrMapping/>
  </p:clrMapOvr>
  <p:transition xmlns:p14="http://schemas.microsoft.com/office/powerpoint/2010/mai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ChangeArrowheads="1"/>
          </p:cNvSpPr>
          <p:nvPr>
            <p:ph type="title"/>
          </p:nvPr>
        </p:nvSpPr>
        <p:spPr/>
        <p:txBody>
          <a:bodyPr/>
          <a:lstStyle/>
          <a:p>
            <a:pPr eaLnBrk="1" hangingPunct="1"/>
            <a:r>
              <a:rPr lang="en-US" dirty="0">
                <a:ea typeface="Tahoma" panose="020B0604030504040204" pitchFamily="34" charset="0"/>
                <a:cs typeface="Tahoma" panose="020B0604030504040204" pitchFamily="34" charset="0"/>
              </a:rPr>
              <a:t>Cash Discounts</a:t>
            </a:r>
            <a:endParaRPr lang="en-US" sz="3200" i="1" dirty="0">
              <a:ea typeface="Tahoma" panose="020B0604030504040204" pitchFamily="34" charset="0"/>
              <a:cs typeface="Tahoma" panose="020B0604030504040204" pitchFamily="34" charset="0"/>
            </a:endParaRPr>
          </a:p>
        </p:txBody>
      </p:sp>
      <p:sp>
        <p:nvSpPr>
          <p:cNvPr id="2" name="Content Placeholder 1"/>
          <p:cNvSpPr>
            <a:spLocks noGrp="1"/>
          </p:cNvSpPr>
          <p:nvPr>
            <p:ph idx="1"/>
          </p:nvPr>
        </p:nvSpPr>
        <p:spPr/>
        <p:txBody>
          <a:bodyPr/>
          <a:lstStyle/>
          <a:p>
            <a:r>
              <a:rPr lang="en-US" dirty="0"/>
              <a:t>A deduction from the invoice price is granted to induce early payment of the amount due.</a:t>
            </a:r>
          </a:p>
          <a:p>
            <a:r>
              <a:rPr lang="en-US" dirty="0"/>
              <a:t>The period between the purchase date and the discount period end date is relatively short, or generally 10 days. During this discount period, the full amount less the discount is due. </a:t>
            </a:r>
          </a:p>
          <a:p>
            <a:r>
              <a:rPr lang="en-US" dirty="0"/>
              <a:t>However, after the discount period, the full amount is due. This credit period, between the purchase date and the end of the credit period, can generally be 30 days. </a:t>
            </a:r>
          </a:p>
        </p:txBody>
      </p:sp>
      <p:sp>
        <p:nvSpPr>
          <p:cNvPr id="3" name="Text Placeholder 2"/>
          <p:cNvSpPr>
            <a:spLocks noGrp="1"/>
          </p:cNvSpPr>
          <p:nvPr>
            <p:ph type="body" sz="quarter" idx="10"/>
          </p:nvPr>
        </p:nvSpPr>
        <p:spPr/>
        <p:txBody>
          <a:bodyPr/>
          <a:lstStyle/>
          <a:p>
            <a:endParaRPr lang="en-US"/>
          </a:p>
        </p:txBody>
      </p:sp>
      <p:sp>
        <p:nvSpPr>
          <p:cNvPr id="6" name="Text Placeholder 5"/>
          <p:cNvSpPr>
            <a:spLocks noGrp="1"/>
          </p:cNvSpPr>
          <p:nvPr>
            <p:ph type="body" sz="quarter" idx="12"/>
          </p:nvPr>
        </p:nvSpPr>
        <p:spPr/>
        <p:txBody>
          <a:bodyPr/>
          <a:lstStyle/>
          <a:p>
            <a:endParaRPr lang="en-US"/>
          </a:p>
        </p:txBody>
      </p:sp>
      <p:sp>
        <p:nvSpPr>
          <p:cNvPr id="57346" name="Slide Number Placeholder 2"/>
          <p:cNvSpPr>
            <a:spLocks noGrp="1"/>
          </p:cNvSpPr>
          <p:nvPr>
            <p:ph type="sldNum" sz="quarter" idx="11"/>
          </p:nvPr>
        </p:nvSpPr>
        <p:spPr>
          <a:noFill/>
        </p:spPr>
        <p:txBody>
          <a:bodyPr/>
          <a:lstStyle/>
          <a:p>
            <a:r>
              <a:rPr lang="en-US" dirty="0">
                <a:solidFill>
                  <a:schemeClr val="bg1"/>
                </a:solidFill>
                <a:cs typeface="Arial" charset="0"/>
              </a:rPr>
              <a:t>4-</a:t>
            </a:r>
            <a:fld id="{0CA18433-FF08-403A-B9D2-9EBC772413E5}" type="slidenum">
              <a:rPr lang="en-US" smtClean="0">
                <a:solidFill>
                  <a:schemeClr val="bg1"/>
                </a:solidFill>
                <a:cs typeface="Arial" charset="0"/>
              </a:rPr>
              <a:pPr/>
              <a:t>23</a:t>
            </a:fld>
            <a:endParaRPr lang="en-US" dirty="0">
              <a:solidFill>
                <a:schemeClr val="bg1"/>
              </a:solidFill>
              <a:cs typeface="Arial" charset="0"/>
            </a:endParaRPr>
          </a:p>
        </p:txBody>
      </p:sp>
      <p:sp>
        <p:nvSpPr>
          <p:cNvPr id="57349" name="Text Box 8"/>
          <p:cNvSpPr txBox="1">
            <a:spLocks noChangeArrowheads="1"/>
          </p:cNvSpPr>
          <p:nvPr/>
        </p:nvSpPr>
        <p:spPr bwMode="auto">
          <a:xfrm>
            <a:off x="7586663" y="2038350"/>
            <a:ext cx="914400" cy="457200"/>
          </a:xfrm>
          <a:prstGeom prst="rect">
            <a:avLst/>
          </a:prstGeom>
          <a:noFill/>
          <a:ln w="9525">
            <a:noFill/>
            <a:miter lim="800000"/>
            <a:headEnd/>
            <a:tailEnd/>
          </a:ln>
        </p:spPr>
        <p:txBody>
          <a:bodyPr>
            <a:spAutoFit/>
          </a:bodyPr>
          <a:lstStyle/>
          <a:p>
            <a:pPr>
              <a:spcBef>
                <a:spcPct val="50000"/>
              </a:spcBef>
            </a:pPr>
            <a:r>
              <a:rPr lang="en-US" sz="2400" dirty="0">
                <a:latin typeface="Tahoma" pitchFamily="34" charset="0"/>
              </a:rPr>
              <a:t>  </a:t>
            </a:r>
          </a:p>
        </p:txBody>
      </p:sp>
    </p:spTree>
    <p:extLst>
      <p:ext uri="{BB962C8B-B14F-4D97-AF65-F5344CB8AC3E}">
        <p14:creationId xmlns:p14="http://schemas.microsoft.com/office/powerpoint/2010/main" val="2050464267"/>
      </p:ext>
    </p:extLst>
  </p:cSld>
  <p:clrMapOvr>
    <a:masterClrMapping/>
  </p:clrMapOvr>
  <p:transition xmlns:p14="http://schemas.microsoft.com/office/powerpoint/2010/mai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ChangeArrowheads="1"/>
          </p:cNvSpPr>
          <p:nvPr>
            <p:ph type="title"/>
          </p:nvPr>
        </p:nvSpPr>
        <p:spPr/>
        <p:txBody>
          <a:bodyPr/>
          <a:lstStyle/>
          <a:p>
            <a:pPr eaLnBrk="1" hangingPunct="1"/>
            <a:r>
              <a:rPr lang="en-US" dirty="0">
                <a:ea typeface="Tahoma" panose="020B0604030504040204" pitchFamily="34" charset="0"/>
                <a:cs typeface="Tahoma" panose="020B0604030504040204" pitchFamily="34" charset="0"/>
              </a:rPr>
              <a:t>Cash Discounts (Continued)</a:t>
            </a:r>
            <a:endParaRPr lang="en-US" sz="3200" i="1" dirty="0">
              <a:ea typeface="Tahoma" panose="020B0604030504040204" pitchFamily="34" charset="0"/>
              <a:cs typeface="Tahoma" panose="020B0604030504040204" pitchFamily="34" charset="0"/>
            </a:endParaRPr>
          </a:p>
        </p:txBody>
      </p:sp>
      <p:sp>
        <p:nvSpPr>
          <p:cNvPr id="2" name="Content Placeholder 1"/>
          <p:cNvSpPr>
            <a:spLocks noGrp="1"/>
          </p:cNvSpPr>
          <p:nvPr>
            <p:ph idx="1"/>
          </p:nvPr>
        </p:nvSpPr>
        <p:spPr/>
        <p:txBody>
          <a:bodyPr/>
          <a:lstStyle/>
          <a:p>
            <a:pPr>
              <a:lnSpc>
                <a:spcPct val="90000"/>
              </a:lnSpc>
              <a:buSzPct val="110000"/>
              <a:defRPr/>
            </a:pPr>
            <a:r>
              <a:rPr lang="en-US" dirty="0">
                <a:solidFill>
                  <a:srgbClr val="000000"/>
                </a:solidFill>
              </a:rPr>
              <a:t>Cash discounts are typically written as: </a:t>
            </a:r>
          </a:p>
          <a:p>
            <a:pPr>
              <a:lnSpc>
                <a:spcPct val="90000"/>
              </a:lnSpc>
              <a:buSzPct val="110000"/>
              <a:defRPr/>
            </a:pPr>
            <a:r>
              <a:rPr lang="en-US" dirty="0">
                <a:solidFill>
                  <a:srgbClr val="000000"/>
                </a:solidFill>
              </a:rPr>
              <a:t>2/10, n/30. This particular discount term means would be read as “two ten net thirty.”  </a:t>
            </a:r>
          </a:p>
          <a:p>
            <a:pPr lvl="1"/>
            <a:r>
              <a:rPr lang="en-US" dirty="0"/>
              <a:t>The first number represents the discount percentage. </a:t>
            </a:r>
          </a:p>
          <a:p>
            <a:pPr lvl="1"/>
            <a:r>
              <a:rPr lang="en-US" dirty="0"/>
              <a:t>The second number represents the discount period. </a:t>
            </a:r>
          </a:p>
          <a:p>
            <a:pPr lvl="1"/>
            <a:r>
              <a:rPr lang="en-US" dirty="0"/>
              <a:t>The letter “n” stands for the word net.</a:t>
            </a:r>
          </a:p>
          <a:p>
            <a:pPr lvl="1"/>
            <a:r>
              <a:rPr lang="en-US" dirty="0"/>
              <a:t>The last number represents the entire credit period.</a:t>
            </a:r>
          </a:p>
          <a:p>
            <a:pPr lvl="1"/>
            <a:r>
              <a:rPr lang="en-US" dirty="0"/>
              <a:t>In this case, if the customer pays within 10 days, then a 2% discount may be taken. If not, then the whole amount of the debt is due within 30 days.</a:t>
            </a:r>
          </a:p>
        </p:txBody>
      </p:sp>
      <p:sp>
        <p:nvSpPr>
          <p:cNvPr id="3" name="Text Placeholder 2"/>
          <p:cNvSpPr>
            <a:spLocks noGrp="1"/>
          </p:cNvSpPr>
          <p:nvPr>
            <p:ph type="body" sz="quarter" idx="10"/>
          </p:nvPr>
        </p:nvSpPr>
        <p:spPr/>
        <p:txBody>
          <a:bodyPr/>
          <a:lstStyle/>
          <a:p>
            <a:endParaRPr lang="en-US"/>
          </a:p>
        </p:txBody>
      </p:sp>
      <p:sp>
        <p:nvSpPr>
          <p:cNvPr id="6" name="Text Placeholder 5"/>
          <p:cNvSpPr>
            <a:spLocks noGrp="1"/>
          </p:cNvSpPr>
          <p:nvPr>
            <p:ph type="body" sz="quarter" idx="12"/>
          </p:nvPr>
        </p:nvSpPr>
        <p:spPr/>
        <p:txBody>
          <a:bodyPr/>
          <a:lstStyle/>
          <a:p>
            <a:endParaRPr lang="en-US"/>
          </a:p>
        </p:txBody>
      </p:sp>
      <p:sp>
        <p:nvSpPr>
          <p:cNvPr id="57346" name="Slide Number Placeholder 2"/>
          <p:cNvSpPr>
            <a:spLocks noGrp="1"/>
          </p:cNvSpPr>
          <p:nvPr>
            <p:ph type="sldNum" sz="quarter" idx="11"/>
          </p:nvPr>
        </p:nvSpPr>
        <p:spPr>
          <a:noFill/>
        </p:spPr>
        <p:txBody>
          <a:bodyPr/>
          <a:lstStyle/>
          <a:p>
            <a:r>
              <a:rPr lang="en-US" dirty="0">
                <a:solidFill>
                  <a:schemeClr val="bg1"/>
                </a:solidFill>
                <a:cs typeface="Arial" charset="0"/>
              </a:rPr>
              <a:t>4-</a:t>
            </a:r>
            <a:fld id="{0CA18433-FF08-403A-B9D2-9EBC772413E5}" type="slidenum">
              <a:rPr lang="en-US" smtClean="0">
                <a:solidFill>
                  <a:schemeClr val="bg1"/>
                </a:solidFill>
                <a:cs typeface="Arial" charset="0"/>
              </a:rPr>
              <a:pPr/>
              <a:t>24</a:t>
            </a:fld>
            <a:endParaRPr lang="en-US" dirty="0">
              <a:solidFill>
                <a:schemeClr val="bg1"/>
              </a:solidFill>
              <a:cs typeface="Arial" charset="0"/>
            </a:endParaRPr>
          </a:p>
        </p:txBody>
      </p:sp>
      <p:sp>
        <p:nvSpPr>
          <p:cNvPr id="57349" name="Text Box 8"/>
          <p:cNvSpPr txBox="1">
            <a:spLocks noChangeArrowheads="1"/>
          </p:cNvSpPr>
          <p:nvPr/>
        </p:nvSpPr>
        <p:spPr bwMode="auto">
          <a:xfrm>
            <a:off x="7586663" y="2038350"/>
            <a:ext cx="914400" cy="457200"/>
          </a:xfrm>
          <a:prstGeom prst="rect">
            <a:avLst/>
          </a:prstGeom>
          <a:noFill/>
          <a:ln w="9525">
            <a:noFill/>
            <a:miter lim="800000"/>
            <a:headEnd/>
            <a:tailEnd/>
          </a:ln>
        </p:spPr>
        <p:txBody>
          <a:bodyPr>
            <a:spAutoFit/>
          </a:bodyPr>
          <a:lstStyle/>
          <a:p>
            <a:pPr>
              <a:spcBef>
                <a:spcPct val="50000"/>
              </a:spcBef>
            </a:pPr>
            <a:r>
              <a:rPr lang="en-US" sz="2400" dirty="0">
                <a:latin typeface="Tahoma" pitchFamily="34" charset="0"/>
              </a:rPr>
              <a:t>  </a:t>
            </a:r>
          </a:p>
        </p:txBody>
      </p:sp>
    </p:spTree>
    <p:extLst>
      <p:ext uri="{BB962C8B-B14F-4D97-AF65-F5344CB8AC3E}">
        <p14:creationId xmlns:p14="http://schemas.microsoft.com/office/powerpoint/2010/main" val="189590744"/>
      </p:ext>
    </p:extLst>
  </p:cSld>
  <p:clrMapOvr>
    <a:masterClrMapping/>
  </p:clrMapOvr>
  <p:transition xmlns:p14="http://schemas.microsoft.com/office/powerpoint/2010/mai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p:txBody>
          <a:bodyPr/>
          <a:lstStyle/>
          <a:p>
            <a:r>
              <a:rPr lang="en-US" sz="3200" dirty="0"/>
              <a:t>Year 2, Event 4: Cash Discount (Concluded)</a:t>
            </a:r>
            <a:endParaRPr lang="en-US" sz="3200" dirty="0">
              <a:ea typeface="Tahoma" panose="020B0604030504040204" pitchFamily="34" charset="0"/>
              <a:cs typeface="Tahoma" panose="020B0604030504040204" pitchFamily="34" charset="0"/>
            </a:endParaRPr>
          </a:p>
        </p:txBody>
      </p:sp>
      <p:sp>
        <p:nvSpPr>
          <p:cNvPr id="2" name="Content Placeholder 1"/>
          <p:cNvSpPr>
            <a:spLocks noGrp="1"/>
          </p:cNvSpPr>
          <p:nvPr>
            <p:ph idx="1"/>
          </p:nvPr>
        </p:nvSpPr>
        <p:spPr/>
        <p:txBody>
          <a:bodyPr/>
          <a:lstStyle/>
          <a:p>
            <a:r>
              <a:rPr lang="en-US" sz="2000" dirty="0"/>
              <a:t>JP</a:t>
            </a:r>
            <a:r>
              <a:rPr lang="en-US" sz="2200" dirty="0"/>
              <a:t>S received a cash discount on goods pertaining to transactions in Event 2 and Event 3. The credit terms were 2/10, n/30.</a:t>
            </a:r>
          </a:p>
          <a:p>
            <a:r>
              <a:rPr lang="en-US" sz="2200" dirty="0">
                <a:ea typeface="Tahoma" panose="020B0604030504040204" pitchFamily="34" charset="0"/>
                <a:cs typeface="Tahoma" panose="020B0604030504040204" pitchFamily="34" charset="0"/>
              </a:rPr>
              <a:t>This </a:t>
            </a:r>
            <a:r>
              <a:rPr lang="en-US" sz="2200" b="1" dirty="0">
                <a:solidFill>
                  <a:srgbClr val="C00000"/>
                </a:solidFill>
                <a:ea typeface="Tahoma" panose="020B0604030504040204" pitchFamily="34" charset="0"/>
                <a:cs typeface="Tahoma" panose="020B0604030504040204" pitchFamily="34" charset="0"/>
              </a:rPr>
              <a:t>asset use transaction</a:t>
            </a:r>
            <a:r>
              <a:rPr lang="en-US" sz="2200" dirty="0">
                <a:ea typeface="Tahoma" panose="020B0604030504040204" pitchFamily="34" charset="0"/>
                <a:cs typeface="Tahoma" panose="020B0604030504040204" pitchFamily="34" charset="0"/>
              </a:rPr>
              <a:t>: (1) decreases assets (Merchandise Inventory) and (2) decreases liabilities (Accounts Payable).</a:t>
            </a:r>
          </a:p>
        </p:txBody>
      </p:sp>
      <p:sp>
        <p:nvSpPr>
          <p:cNvPr id="3" name="Text Placeholder 2"/>
          <p:cNvSpPr>
            <a:spLocks noGrp="1"/>
          </p:cNvSpPr>
          <p:nvPr>
            <p:ph type="body" sz="quarter" idx="10"/>
          </p:nvPr>
        </p:nvSpPr>
        <p:spPr/>
        <p:txBody>
          <a:bodyPr/>
          <a:lstStyle/>
          <a:p>
            <a:endParaRPr lang="en-US"/>
          </a:p>
        </p:txBody>
      </p:sp>
      <p:sp>
        <p:nvSpPr>
          <p:cNvPr id="8" name="Text Placeholder 7"/>
          <p:cNvSpPr>
            <a:spLocks noGrp="1"/>
          </p:cNvSpPr>
          <p:nvPr>
            <p:ph type="body" sz="quarter" idx="12"/>
          </p:nvPr>
        </p:nvSpPr>
        <p:spPr/>
        <p:txBody>
          <a:bodyPr/>
          <a:lstStyle/>
          <a:p>
            <a:endParaRPr lang="en-US"/>
          </a:p>
        </p:txBody>
      </p:sp>
      <p:sp>
        <p:nvSpPr>
          <p:cNvPr id="19458" name="Slide Number Placeholder 2"/>
          <p:cNvSpPr>
            <a:spLocks noGrp="1"/>
          </p:cNvSpPr>
          <p:nvPr>
            <p:ph type="sldNum" sz="quarter" idx="11"/>
          </p:nvPr>
        </p:nvSpPr>
        <p:spPr>
          <a:noFill/>
        </p:spPr>
        <p:txBody>
          <a:bodyPr/>
          <a:lstStyle/>
          <a:p>
            <a:r>
              <a:rPr lang="en-US" dirty="0">
                <a:solidFill>
                  <a:schemeClr val="bg1"/>
                </a:solidFill>
                <a:cs typeface="Arial" charset="0"/>
              </a:rPr>
              <a:t>4-</a:t>
            </a:r>
            <a:fld id="{0D2C951F-3FAA-4AB4-8B25-FC1FFB0CF3E2}" type="slidenum">
              <a:rPr lang="en-US" smtClean="0">
                <a:solidFill>
                  <a:schemeClr val="bg1"/>
                </a:solidFill>
                <a:cs typeface="Arial" charset="0"/>
              </a:rPr>
              <a:pPr/>
              <a:t>25</a:t>
            </a:fld>
            <a:endParaRPr lang="en-US" dirty="0">
              <a:solidFill>
                <a:schemeClr val="bg1"/>
              </a:solidFill>
              <a:cs typeface="Arial" charset="0"/>
            </a:endParaRPr>
          </a:p>
        </p:txBody>
      </p:sp>
      <p:graphicFrame>
        <p:nvGraphicFramePr>
          <p:cNvPr id="6" name="Table 5">
            <a:extLst>
              <a:ext uri="{FF2B5EF4-FFF2-40B4-BE49-F238E27FC236}">
                <a16:creationId xmlns="" xmlns:a16="http://schemas.microsoft.com/office/drawing/2014/main" id="{8CA055B1-2759-4DB3-B419-E6243102ED9A}"/>
              </a:ext>
            </a:extLst>
          </p:cNvPr>
          <p:cNvGraphicFramePr>
            <a:graphicFrameLocks noGrp="1"/>
          </p:cNvGraphicFramePr>
          <p:nvPr>
            <p:extLst>
              <p:ext uri="{D42A27DB-BD31-4B8C-83A1-F6EECF244321}">
                <p14:modId xmlns:p14="http://schemas.microsoft.com/office/powerpoint/2010/main" val="1562989829"/>
              </p:ext>
            </p:extLst>
          </p:nvPr>
        </p:nvGraphicFramePr>
        <p:xfrm>
          <a:off x="1143000" y="3048000"/>
          <a:ext cx="6934200" cy="990600"/>
        </p:xfrm>
        <a:graphic>
          <a:graphicData uri="http://schemas.openxmlformats.org/drawingml/2006/table">
            <a:tbl>
              <a:tblPr>
                <a:tableStyleId>{5C22544A-7EE6-4342-B048-85BDC9FD1C3A}</a:tableStyleId>
              </a:tblPr>
              <a:tblGrid>
                <a:gridCol w="1386840">
                  <a:extLst>
                    <a:ext uri="{9D8B030D-6E8A-4147-A177-3AD203B41FA5}">
                      <a16:colId xmlns="" xmlns:a16="http://schemas.microsoft.com/office/drawing/2014/main" val="1339959837"/>
                    </a:ext>
                  </a:extLst>
                </a:gridCol>
                <a:gridCol w="72992">
                  <a:extLst>
                    <a:ext uri="{9D8B030D-6E8A-4147-A177-3AD203B41FA5}">
                      <a16:colId xmlns="" xmlns:a16="http://schemas.microsoft.com/office/drawing/2014/main" val="119357301"/>
                    </a:ext>
                  </a:extLst>
                </a:gridCol>
                <a:gridCol w="3029250">
                  <a:extLst>
                    <a:ext uri="{9D8B030D-6E8A-4147-A177-3AD203B41FA5}">
                      <a16:colId xmlns="" xmlns:a16="http://schemas.microsoft.com/office/drawing/2014/main" val="2170809857"/>
                    </a:ext>
                  </a:extLst>
                </a:gridCol>
                <a:gridCol w="82918">
                  <a:extLst>
                    <a:ext uri="{9D8B030D-6E8A-4147-A177-3AD203B41FA5}">
                      <a16:colId xmlns="" xmlns:a16="http://schemas.microsoft.com/office/drawing/2014/main" val="746245963"/>
                    </a:ext>
                  </a:extLst>
                </a:gridCol>
                <a:gridCol w="1219200">
                  <a:extLst>
                    <a:ext uri="{9D8B030D-6E8A-4147-A177-3AD203B41FA5}">
                      <a16:colId xmlns="" xmlns:a16="http://schemas.microsoft.com/office/drawing/2014/main" val="1923230473"/>
                    </a:ext>
                  </a:extLst>
                </a:gridCol>
                <a:gridCol w="92364">
                  <a:extLst>
                    <a:ext uri="{9D8B030D-6E8A-4147-A177-3AD203B41FA5}">
                      <a16:colId xmlns="" xmlns:a16="http://schemas.microsoft.com/office/drawing/2014/main" val="9718133"/>
                    </a:ext>
                  </a:extLst>
                </a:gridCol>
                <a:gridCol w="1050636">
                  <a:extLst>
                    <a:ext uri="{9D8B030D-6E8A-4147-A177-3AD203B41FA5}">
                      <a16:colId xmlns="" xmlns:a16="http://schemas.microsoft.com/office/drawing/2014/main" val="1405398356"/>
                    </a:ext>
                  </a:extLst>
                </a:gridCol>
              </a:tblGrid>
              <a:tr h="367326">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Date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Account Title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Debit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Credit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3362839657"/>
                  </a:ext>
                </a:extLst>
              </a:tr>
              <a:tr h="280613">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Event 2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Accounts Payable</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200</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877048506"/>
                  </a:ext>
                </a:extLst>
              </a:tr>
              <a:tr h="342661">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Merchandise Inventory</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200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953639741"/>
                  </a:ext>
                </a:extLst>
              </a:tr>
            </a:tbl>
          </a:graphicData>
        </a:graphic>
      </p:graphicFrame>
      <p:graphicFrame>
        <p:nvGraphicFramePr>
          <p:cNvPr id="7" name="Table 6">
            <a:extLst>
              <a:ext uri="{FF2B5EF4-FFF2-40B4-BE49-F238E27FC236}">
                <a16:creationId xmlns="" xmlns:a16="http://schemas.microsoft.com/office/drawing/2014/main" id="{C74CD1C0-B9D6-44F3-8B76-EBFB55E25457}"/>
              </a:ext>
            </a:extLst>
          </p:cNvPr>
          <p:cNvGraphicFramePr>
            <a:graphicFrameLocks noGrp="1"/>
          </p:cNvGraphicFramePr>
          <p:nvPr>
            <p:extLst>
              <p:ext uri="{D42A27DB-BD31-4B8C-83A1-F6EECF244321}">
                <p14:modId xmlns:p14="http://schemas.microsoft.com/office/powerpoint/2010/main" val="1915627872"/>
              </p:ext>
            </p:extLst>
          </p:nvPr>
        </p:nvGraphicFramePr>
        <p:xfrm>
          <a:off x="228600" y="4191000"/>
          <a:ext cx="8610599" cy="1712213"/>
        </p:xfrm>
        <a:graphic>
          <a:graphicData uri="http://schemas.openxmlformats.org/drawingml/2006/table">
            <a:tbl>
              <a:tblPr firstRow="1" firstCol="1" bandRow="1">
                <a:tableStyleId>{5C22544A-7EE6-4342-B048-85BDC9FD1C3A}</a:tableStyleId>
              </a:tblPr>
              <a:tblGrid>
                <a:gridCol w="533400">
                  <a:extLst>
                    <a:ext uri="{9D8B030D-6E8A-4147-A177-3AD203B41FA5}">
                      <a16:colId xmlns="" xmlns:a16="http://schemas.microsoft.com/office/drawing/2014/main" val="4038268786"/>
                    </a:ext>
                  </a:extLst>
                </a:gridCol>
                <a:gridCol w="162560">
                  <a:extLst>
                    <a:ext uri="{9D8B030D-6E8A-4147-A177-3AD203B41FA5}">
                      <a16:colId xmlns="" xmlns:a16="http://schemas.microsoft.com/office/drawing/2014/main" val="3906683118"/>
                    </a:ext>
                  </a:extLst>
                </a:gridCol>
                <a:gridCol w="1046480">
                  <a:extLst>
                    <a:ext uri="{9D8B030D-6E8A-4147-A177-3AD203B41FA5}">
                      <a16:colId xmlns="" xmlns:a16="http://schemas.microsoft.com/office/drawing/2014/main" val="2246321599"/>
                    </a:ext>
                  </a:extLst>
                </a:gridCol>
                <a:gridCol w="162560">
                  <a:extLst>
                    <a:ext uri="{9D8B030D-6E8A-4147-A177-3AD203B41FA5}">
                      <a16:colId xmlns="" xmlns:a16="http://schemas.microsoft.com/office/drawing/2014/main" val="695920123"/>
                    </a:ext>
                  </a:extLst>
                </a:gridCol>
                <a:gridCol w="675640">
                  <a:extLst>
                    <a:ext uri="{9D8B030D-6E8A-4147-A177-3AD203B41FA5}">
                      <a16:colId xmlns="" xmlns:a16="http://schemas.microsoft.com/office/drawing/2014/main" val="118549055"/>
                    </a:ext>
                  </a:extLst>
                </a:gridCol>
                <a:gridCol w="162560">
                  <a:extLst>
                    <a:ext uri="{9D8B030D-6E8A-4147-A177-3AD203B41FA5}">
                      <a16:colId xmlns="" xmlns:a16="http://schemas.microsoft.com/office/drawing/2014/main" val="2501135130"/>
                    </a:ext>
                  </a:extLst>
                </a:gridCol>
                <a:gridCol w="751840">
                  <a:extLst>
                    <a:ext uri="{9D8B030D-6E8A-4147-A177-3AD203B41FA5}">
                      <a16:colId xmlns="" xmlns:a16="http://schemas.microsoft.com/office/drawing/2014/main" val="322333968"/>
                    </a:ext>
                  </a:extLst>
                </a:gridCol>
                <a:gridCol w="162560">
                  <a:extLst>
                    <a:ext uri="{9D8B030D-6E8A-4147-A177-3AD203B41FA5}">
                      <a16:colId xmlns="" xmlns:a16="http://schemas.microsoft.com/office/drawing/2014/main" val="3352611176"/>
                    </a:ext>
                  </a:extLst>
                </a:gridCol>
                <a:gridCol w="751840">
                  <a:extLst>
                    <a:ext uri="{9D8B030D-6E8A-4147-A177-3AD203B41FA5}">
                      <a16:colId xmlns="" xmlns:a16="http://schemas.microsoft.com/office/drawing/2014/main" val="3201792686"/>
                    </a:ext>
                  </a:extLst>
                </a:gridCol>
                <a:gridCol w="162560">
                  <a:extLst>
                    <a:ext uri="{9D8B030D-6E8A-4147-A177-3AD203B41FA5}">
                      <a16:colId xmlns="" xmlns:a16="http://schemas.microsoft.com/office/drawing/2014/main" val="1493837017"/>
                    </a:ext>
                  </a:extLst>
                </a:gridCol>
                <a:gridCol w="732743">
                  <a:extLst>
                    <a:ext uri="{9D8B030D-6E8A-4147-A177-3AD203B41FA5}">
                      <a16:colId xmlns="" xmlns:a16="http://schemas.microsoft.com/office/drawing/2014/main" val="850383387"/>
                    </a:ext>
                  </a:extLst>
                </a:gridCol>
                <a:gridCol w="164011">
                  <a:extLst>
                    <a:ext uri="{9D8B030D-6E8A-4147-A177-3AD203B41FA5}">
                      <a16:colId xmlns="" xmlns:a16="http://schemas.microsoft.com/office/drawing/2014/main" val="3141023649"/>
                    </a:ext>
                  </a:extLst>
                </a:gridCol>
                <a:gridCol w="835433">
                  <a:extLst>
                    <a:ext uri="{9D8B030D-6E8A-4147-A177-3AD203B41FA5}">
                      <a16:colId xmlns="" xmlns:a16="http://schemas.microsoft.com/office/drawing/2014/main" val="2880056140"/>
                    </a:ext>
                  </a:extLst>
                </a:gridCol>
                <a:gridCol w="230641">
                  <a:extLst>
                    <a:ext uri="{9D8B030D-6E8A-4147-A177-3AD203B41FA5}">
                      <a16:colId xmlns="" xmlns:a16="http://schemas.microsoft.com/office/drawing/2014/main" val="101508216"/>
                    </a:ext>
                  </a:extLst>
                </a:gridCol>
                <a:gridCol w="845684">
                  <a:extLst>
                    <a:ext uri="{9D8B030D-6E8A-4147-A177-3AD203B41FA5}">
                      <a16:colId xmlns="" xmlns:a16="http://schemas.microsoft.com/office/drawing/2014/main" val="2089963319"/>
                    </a:ext>
                  </a:extLst>
                </a:gridCol>
                <a:gridCol w="164011">
                  <a:extLst>
                    <a:ext uri="{9D8B030D-6E8A-4147-A177-3AD203B41FA5}">
                      <a16:colId xmlns="" xmlns:a16="http://schemas.microsoft.com/office/drawing/2014/main" val="563581978"/>
                    </a:ext>
                  </a:extLst>
                </a:gridCol>
                <a:gridCol w="681672">
                  <a:extLst>
                    <a:ext uri="{9D8B030D-6E8A-4147-A177-3AD203B41FA5}">
                      <a16:colId xmlns="" xmlns:a16="http://schemas.microsoft.com/office/drawing/2014/main" val="4138122333"/>
                    </a:ext>
                  </a:extLst>
                </a:gridCol>
                <a:gridCol w="384404">
                  <a:extLst>
                    <a:ext uri="{9D8B030D-6E8A-4147-A177-3AD203B41FA5}">
                      <a16:colId xmlns="" xmlns:a16="http://schemas.microsoft.com/office/drawing/2014/main" val="2181816611"/>
                    </a:ext>
                  </a:extLst>
                </a:gridCol>
              </a:tblGrid>
              <a:tr h="200533">
                <a:tc gridSpan="3">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Assets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Liab.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Stockholders' Equity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tc hMerge="1">
                  <a:txBody>
                    <a:bodyPr/>
                    <a:lstStyle/>
                    <a:p>
                      <a:endParaRPr lang="en-US"/>
                    </a:p>
                  </a:txBody>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3332919631"/>
                  </a:ext>
                </a:extLst>
              </a:tr>
              <a:tr h="333375">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Cash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Merchandise</a:t>
                      </a:r>
                    </a:p>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Inventory</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endPar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endPar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Accts Payable</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Common Stock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Retained Earnings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Revenue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Expenses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Net Income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Cash Flow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1642231011"/>
                  </a:ext>
                </a:extLst>
              </a:tr>
              <a:tr h="97282">
                <a:tc>
                  <a:txBody>
                    <a:bodyPr/>
                    <a:lstStyle/>
                    <a:p>
                      <a:pPr marL="0" marR="0" algn="ctr">
                        <a:lnSpc>
                          <a:spcPct val="107000"/>
                        </a:lnSpc>
                        <a:spcBef>
                          <a:spcPts val="0"/>
                        </a:spcBef>
                        <a:spcAft>
                          <a:spcPts val="0"/>
                        </a:spcAft>
                      </a:pPr>
                      <a:r>
                        <a:rPr lang="en-US" sz="105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(200)</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(200)</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a:txBody>
                    <a:bodyPr/>
                    <a:lstStyle/>
                    <a:p>
                      <a:pPr marL="0" marR="0" algn="ctr">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extLst>
                  <a:ext uri="{0D108BD9-81ED-4DB2-BD59-A6C34878D82A}">
                    <a16:rowId xmlns="" xmlns:a16="http://schemas.microsoft.com/office/drawing/2014/main" val="3597092188"/>
                  </a:ext>
                </a:extLst>
              </a:tr>
            </a:tbl>
          </a:graphicData>
        </a:graphic>
      </p:graphicFrame>
    </p:spTree>
    <p:extLst>
      <p:ext uri="{BB962C8B-B14F-4D97-AF65-F5344CB8AC3E}">
        <p14:creationId xmlns:p14="http://schemas.microsoft.com/office/powerpoint/2010/main" val="3491144219"/>
      </p:ext>
    </p:extLst>
  </p:cSld>
  <p:clrMapOvr>
    <a:masterClrMapping/>
  </p:clrMapOvr>
  <p:transition xmlns:p14="http://schemas.microsoft.com/office/powerpoint/2010/mai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a:xfrm>
            <a:off x="762000" y="228600"/>
            <a:ext cx="8382000" cy="609600"/>
          </a:xfrm>
        </p:spPr>
        <p:txBody>
          <a:bodyPr/>
          <a:lstStyle/>
          <a:p>
            <a:r>
              <a:rPr lang="en-US" dirty="0"/>
              <a:t>Year 2, Event 5: Paid Accounts Payable</a:t>
            </a:r>
            <a:endParaRPr lang="en-US" dirty="0">
              <a:ea typeface="Tahoma" panose="020B0604030504040204" pitchFamily="34" charset="0"/>
              <a:cs typeface="Tahoma" panose="020B0604030504040204" pitchFamily="34" charset="0"/>
            </a:endParaRPr>
          </a:p>
        </p:txBody>
      </p:sp>
      <p:sp>
        <p:nvSpPr>
          <p:cNvPr id="2" name="Content Placeholder 1"/>
          <p:cNvSpPr>
            <a:spLocks noGrp="1"/>
          </p:cNvSpPr>
          <p:nvPr>
            <p:ph idx="1"/>
          </p:nvPr>
        </p:nvSpPr>
        <p:spPr>
          <a:xfrm>
            <a:off x="457200" y="990600"/>
            <a:ext cx="8229600" cy="4724399"/>
          </a:xfrm>
        </p:spPr>
        <p:txBody>
          <a:bodyPr/>
          <a:lstStyle/>
          <a:p>
            <a:r>
              <a:rPr lang="en-US" sz="2400" dirty="0"/>
              <a:t>JPS paid the $9,800 balance due on the account payable. </a:t>
            </a:r>
            <a:r>
              <a:rPr lang="en-US" sz="2400" dirty="0">
                <a:ea typeface="Tahoma" panose="020B0604030504040204" pitchFamily="34" charset="0"/>
                <a:cs typeface="Tahoma" panose="020B0604030504040204" pitchFamily="34" charset="0"/>
              </a:rPr>
              <a:t>This </a:t>
            </a:r>
            <a:r>
              <a:rPr lang="en-US" sz="2400" b="1" dirty="0">
                <a:solidFill>
                  <a:srgbClr val="C00000"/>
                </a:solidFill>
                <a:ea typeface="Tahoma" panose="020B0604030504040204" pitchFamily="34" charset="0"/>
                <a:cs typeface="Tahoma" panose="020B0604030504040204" pitchFamily="34" charset="0"/>
              </a:rPr>
              <a:t>asset use transaction</a:t>
            </a:r>
            <a:r>
              <a:rPr lang="en-US" sz="2400" dirty="0">
                <a:ea typeface="Tahoma" panose="020B0604030504040204" pitchFamily="34" charset="0"/>
                <a:cs typeface="Tahoma" panose="020B0604030504040204" pitchFamily="34" charset="0"/>
              </a:rPr>
              <a:t>: (1) decreases assets (Cash) and (2) decreases liabilities (Accounts Payable).</a:t>
            </a:r>
          </a:p>
          <a:p>
            <a:pPr marL="0" indent="0">
              <a:buNone/>
            </a:pPr>
            <a:endParaRPr lang="en-US" dirty="0"/>
          </a:p>
        </p:txBody>
      </p:sp>
      <p:sp>
        <p:nvSpPr>
          <p:cNvPr id="3" name="Text Placeholder 2"/>
          <p:cNvSpPr>
            <a:spLocks noGrp="1"/>
          </p:cNvSpPr>
          <p:nvPr>
            <p:ph type="body" sz="quarter" idx="10"/>
          </p:nvPr>
        </p:nvSpPr>
        <p:spPr/>
        <p:txBody>
          <a:bodyPr/>
          <a:lstStyle/>
          <a:p>
            <a:endParaRPr lang="en-US"/>
          </a:p>
        </p:txBody>
      </p:sp>
      <p:sp>
        <p:nvSpPr>
          <p:cNvPr id="9" name="Text Placeholder 8"/>
          <p:cNvSpPr>
            <a:spLocks noGrp="1"/>
          </p:cNvSpPr>
          <p:nvPr>
            <p:ph type="body" sz="quarter" idx="12"/>
          </p:nvPr>
        </p:nvSpPr>
        <p:spPr/>
        <p:txBody>
          <a:bodyPr/>
          <a:lstStyle/>
          <a:p>
            <a:endParaRPr lang="en-US"/>
          </a:p>
        </p:txBody>
      </p:sp>
      <p:sp>
        <p:nvSpPr>
          <p:cNvPr id="19458" name="Slide Number Placeholder 2"/>
          <p:cNvSpPr>
            <a:spLocks noGrp="1"/>
          </p:cNvSpPr>
          <p:nvPr>
            <p:ph type="sldNum" sz="quarter" idx="11"/>
          </p:nvPr>
        </p:nvSpPr>
        <p:spPr>
          <a:noFill/>
        </p:spPr>
        <p:txBody>
          <a:bodyPr/>
          <a:lstStyle/>
          <a:p>
            <a:r>
              <a:rPr lang="en-US" dirty="0">
                <a:solidFill>
                  <a:schemeClr val="bg1"/>
                </a:solidFill>
                <a:cs typeface="Arial" charset="0"/>
              </a:rPr>
              <a:t>4-</a:t>
            </a:r>
            <a:fld id="{0D2C951F-3FAA-4AB4-8B25-FC1FFB0CF3E2}" type="slidenum">
              <a:rPr lang="en-US" smtClean="0">
                <a:solidFill>
                  <a:schemeClr val="bg1"/>
                </a:solidFill>
                <a:cs typeface="Arial" charset="0"/>
              </a:rPr>
              <a:pPr/>
              <a:t>26</a:t>
            </a:fld>
            <a:endParaRPr lang="en-US" dirty="0">
              <a:solidFill>
                <a:schemeClr val="bg1"/>
              </a:solidFill>
              <a:cs typeface="Arial" charset="0"/>
            </a:endParaRPr>
          </a:p>
        </p:txBody>
      </p:sp>
      <p:graphicFrame>
        <p:nvGraphicFramePr>
          <p:cNvPr id="6" name="Table 5">
            <a:extLst>
              <a:ext uri="{FF2B5EF4-FFF2-40B4-BE49-F238E27FC236}">
                <a16:creationId xmlns="" xmlns:a16="http://schemas.microsoft.com/office/drawing/2014/main" id="{8CA055B1-2759-4DB3-B419-E6243102ED9A}"/>
              </a:ext>
            </a:extLst>
          </p:cNvPr>
          <p:cNvGraphicFramePr>
            <a:graphicFrameLocks noGrp="1"/>
          </p:cNvGraphicFramePr>
          <p:nvPr>
            <p:extLst>
              <p:ext uri="{D42A27DB-BD31-4B8C-83A1-F6EECF244321}">
                <p14:modId xmlns:p14="http://schemas.microsoft.com/office/powerpoint/2010/main" val="453705465"/>
              </p:ext>
            </p:extLst>
          </p:nvPr>
        </p:nvGraphicFramePr>
        <p:xfrm>
          <a:off x="1104898" y="3224591"/>
          <a:ext cx="6934200" cy="990600"/>
        </p:xfrm>
        <a:graphic>
          <a:graphicData uri="http://schemas.openxmlformats.org/drawingml/2006/table">
            <a:tbl>
              <a:tblPr>
                <a:tableStyleId>{5C22544A-7EE6-4342-B048-85BDC9FD1C3A}</a:tableStyleId>
              </a:tblPr>
              <a:tblGrid>
                <a:gridCol w="1386840">
                  <a:extLst>
                    <a:ext uri="{9D8B030D-6E8A-4147-A177-3AD203B41FA5}">
                      <a16:colId xmlns="" xmlns:a16="http://schemas.microsoft.com/office/drawing/2014/main" val="1339959837"/>
                    </a:ext>
                  </a:extLst>
                </a:gridCol>
                <a:gridCol w="72992">
                  <a:extLst>
                    <a:ext uri="{9D8B030D-6E8A-4147-A177-3AD203B41FA5}">
                      <a16:colId xmlns="" xmlns:a16="http://schemas.microsoft.com/office/drawing/2014/main" val="119357301"/>
                    </a:ext>
                  </a:extLst>
                </a:gridCol>
                <a:gridCol w="3029250">
                  <a:extLst>
                    <a:ext uri="{9D8B030D-6E8A-4147-A177-3AD203B41FA5}">
                      <a16:colId xmlns="" xmlns:a16="http://schemas.microsoft.com/office/drawing/2014/main" val="2170809857"/>
                    </a:ext>
                  </a:extLst>
                </a:gridCol>
                <a:gridCol w="82918">
                  <a:extLst>
                    <a:ext uri="{9D8B030D-6E8A-4147-A177-3AD203B41FA5}">
                      <a16:colId xmlns="" xmlns:a16="http://schemas.microsoft.com/office/drawing/2014/main" val="746245963"/>
                    </a:ext>
                  </a:extLst>
                </a:gridCol>
                <a:gridCol w="1219200">
                  <a:extLst>
                    <a:ext uri="{9D8B030D-6E8A-4147-A177-3AD203B41FA5}">
                      <a16:colId xmlns="" xmlns:a16="http://schemas.microsoft.com/office/drawing/2014/main" val="1923230473"/>
                    </a:ext>
                  </a:extLst>
                </a:gridCol>
                <a:gridCol w="92364">
                  <a:extLst>
                    <a:ext uri="{9D8B030D-6E8A-4147-A177-3AD203B41FA5}">
                      <a16:colId xmlns="" xmlns:a16="http://schemas.microsoft.com/office/drawing/2014/main" val="9718133"/>
                    </a:ext>
                  </a:extLst>
                </a:gridCol>
                <a:gridCol w="1050636">
                  <a:extLst>
                    <a:ext uri="{9D8B030D-6E8A-4147-A177-3AD203B41FA5}">
                      <a16:colId xmlns="" xmlns:a16="http://schemas.microsoft.com/office/drawing/2014/main" val="1405398356"/>
                    </a:ext>
                  </a:extLst>
                </a:gridCol>
              </a:tblGrid>
              <a:tr h="367326">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Date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Account Title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Debit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Credit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3362839657"/>
                  </a:ext>
                </a:extLst>
              </a:tr>
              <a:tr h="280613">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Event 5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Accounts Payable</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9,800</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877048506"/>
                  </a:ext>
                </a:extLst>
              </a:tr>
              <a:tr h="342661">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Cash</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9,800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953639741"/>
                  </a:ext>
                </a:extLst>
              </a:tr>
            </a:tbl>
          </a:graphicData>
        </a:graphic>
      </p:graphicFrame>
      <p:graphicFrame>
        <p:nvGraphicFramePr>
          <p:cNvPr id="7" name="Table 6">
            <a:extLst>
              <a:ext uri="{FF2B5EF4-FFF2-40B4-BE49-F238E27FC236}">
                <a16:creationId xmlns="" xmlns:a16="http://schemas.microsoft.com/office/drawing/2014/main" id="{C74CD1C0-B9D6-44F3-8B76-EBFB55E25457}"/>
              </a:ext>
            </a:extLst>
          </p:cNvPr>
          <p:cNvGraphicFramePr>
            <a:graphicFrameLocks noGrp="1"/>
          </p:cNvGraphicFramePr>
          <p:nvPr>
            <p:extLst>
              <p:ext uri="{D42A27DB-BD31-4B8C-83A1-F6EECF244321}">
                <p14:modId xmlns:p14="http://schemas.microsoft.com/office/powerpoint/2010/main" val="2367752928"/>
              </p:ext>
            </p:extLst>
          </p:nvPr>
        </p:nvGraphicFramePr>
        <p:xfrm>
          <a:off x="190499" y="4363781"/>
          <a:ext cx="8762999" cy="1712213"/>
        </p:xfrm>
        <a:graphic>
          <a:graphicData uri="http://schemas.openxmlformats.org/drawingml/2006/table">
            <a:tbl>
              <a:tblPr firstRow="1" firstCol="1" bandRow="1">
                <a:tableStyleId>{5C22544A-7EE6-4342-B048-85BDC9FD1C3A}</a:tableStyleId>
              </a:tblPr>
              <a:tblGrid>
                <a:gridCol w="599440">
                  <a:extLst>
                    <a:ext uri="{9D8B030D-6E8A-4147-A177-3AD203B41FA5}">
                      <a16:colId xmlns="" xmlns:a16="http://schemas.microsoft.com/office/drawing/2014/main" val="4038268786"/>
                    </a:ext>
                  </a:extLst>
                </a:gridCol>
                <a:gridCol w="162560">
                  <a:extLst>
                    <a:ext uri="{9D8B030D-6E8A-4147-A177-3AD203B41FA5}">
                      <a16:colId xmlns="" xmlns:a16="http://schemas.microsoft.com/office/drawing/2014/main" val="3906683118"/>
                    </a:ext>
                  </a:extLst>
                </a:gridCol>
                <a:gridCol w="1011280">
                  <a:extLst>
                    <a:ext uri="{9D8B030D-6E8A-4147-A177-3AD203B41FA5}">
                      <a16:colId xmlns="" xmlns:a16="http://schemas.microsoft.com/office/drawing/2014/main" val="2246321599"/>
                    </a:ext>
                  </a:extLst>
                </a:gridCol>
                <a:gridCol w="165437">
                  <a:extLst>
                    <a:ext uri="{9D8B030D-6E8A-4147-A177-3AD203B41FA5}">
                      <a16:colId xmlns="" xmlns:a16="http://schemas.microsoft.com/office/drawing/2014/main" val="695920123"/>
                    </a:ext>
                  </a:extLst>
                </a:gridCol>
                <a:gridCol w="687598">
                  <a:extLst>
                    <a:ext uri="{9D8B030D-6E8A-4147-A177-3AD203B41FA5}">
                      <a16:colId xmlns="" xmlns:a16="http://schemas.microsoft.com/office/drawing/2014/main" val="118549055"/>
                    </a:ext>
                  </a:extLst>
                </a:gridCol>
                <a:gridCol w="165437">
                  <a:extLst>
                    <a:ext uri="{9D8B030D-6E8A-4147-A177-3AD203B41FA5}">
                      <a16:colId xmlns="" xmlns:a16="http://schemas.microsoft.com/office/drawing/2014/main" val="2501135130"/>
                    </a:ext>
                  </a:extLst>
                </a:gridCol>
                <a:gridCol w="765147">
                  <a:extLst>
                    <a:ext uri="{9D8B030D-6E8A-4147-A177-3AD203B41FA5}">
                      <a16:colId xmlns="" xmlns:a16="http://schemas.microsoft.com/office/drawing/2014/main" val="322333968"/>
                    </a:ext>
                  </a:extLst>
                </a:gridCol>
                <a:gridCol w="165437">
                  <a:extLst>
                    <a:ext uri="{9D8B030D-6E8A-4147-A177-3AD203B41FA5}">
                      <a16:colId xmlns="" xmlns:a16="http://schemas.microsoft.com/office/drawing/2014/main" val="3352611176"/>
                    </a:ext>
                  </a:extLst>
                </a:gridCol>
                <a:gridCol w="765147">
                  <a:extLst>
                    <a:ext uri="{9D8B030D-6E8A-4147-A177-3AD203B41FA5}">
                      <a16:colId xmlns="" xmlns:a16="http://schemas.microsoft.com/office/drawing/2014/main" val="3201792686"/>
                    </a:ext>
                  </a:extLst>
                </a:gridCol>
                <a:gridCol w="165437">
                  <a:extLst>
                    <a:ext uri="{9D8B030D-6E8A-4147-A177-3AD203B41FA5}">
                      <a16:colId xmlns="" xmlns:a16="http://schemas.microsoft.com/office/drawing/2014/main" val="1493837017"/>
                    </a:ext>
                  </a:extLst>
                </a:gridCol>
                <a:gridCol w="745712">
                  <a:extLst>
                    <a:ext uri="{9D8B030D-6E8A-4147-A177-3AD203B41FA5}">
                      <a16:colId xmlns="" xmlns:a16="http://schemas.microsoft.com/office/drawing/2014/main" val="850383387"/>
                    </a:ext>
                  </a:extLst>
                </a:gridCol>
                <a:gridCol w="166914">
                  <a:extLst>
                    <a:ext uri="{9D8B030D-6E8A-4147-A177-3AD203B41FA5}">
                      <a16:colId xmlns="" xmlns:a16="http://schemas.microsoft.com/office/drawing/2014/main" val="3141023649"/>
                    </a:ext>
                  </a:extLst>
                </a:gridCol>
                <a:gridCol w="850219">
                  <a:extLst>
                    <a:ext uri="{9D8B030D-6E8A-4147-A177-3AD203B41FA5}">
                      <a16:colId xmlns="" xmlns:a16="http://schemas.microsoft.com/office/drawing/2014/main" val="2880056140"/>
                    </a:ext>
                  </a:extLst>
                </a:gridCol>
                <a:gridCol w="234723">
                  <a:extLst>
                    <a:ext uri="{9D8B030D-6E8A-4147-A177-3AD203B41FA5}">
                      <a16:colId xmlns="" xmlns:a16="http://schemas.microsoft.com/office/drawing/2014/main" val="101508216"/>
                    </a:ext>
                  </a:extLst>
                </a:gridCol>
                <a:gridCol w="860652">
                  <a:extLst>
                    <a:ext uri="{9D8B030D-6E8A-4147-A177-3AD203B41FA5}">
                      <a16:colId xmlns="" xmlns:a16="http://schemas.microsoft.com/office/drawing/2014/main" val="2089963319"/>
                    </a:ext>
                  </a:extLst>
                </a:gridCol>
                <a:gridCol w="166914">
                  <a:extLst>
                    <a:ext uri="{9D8B030D-6E8A-4147-A177-3AD203B41FA5}">
                      <a16:colId xmlns="" xmlns:a16="http://schemas.microsoft.com/office/drawing/2014/main" val="563581978"/>
                    </a:ext>
                  </a:extLst>
                </a:gridCol>
                <a:gridCol w="693737">
                  <a:extLst>
                    <a:ext uri="{9D8B030D-6E8A-4147-A177-3AD203B41FA5}">
                      <a16:colId xmlns="" xmlns:a16="http://schemas.microsoft.com/office/drawing/2014/main" val="4138122333"/>
                    </a:ext>
                  </a:extLst>
                </a:gridCol>
                <a:gridCol w="391208">
                  <a:extLst>
                    <a:ext uri="{9D8B030D-6E8A-4147-A177-3AD203B41FA5}">
                      <a16:colId xmlns="" xmlns:a16="http://schemas.microsoft.com/office/drawing/2014/main" val="2181816611"/>
                    </a:ext>
                  </a:extLst>
                </a:gridCol>
              </a:tblGrid>
              <a:tr h="200533">
                <a:tc gridSpan="3">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Assets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Liab.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Stockholders' Equity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tc hMerge="1">
                  <a:txBody>
                    <a:bodyPr/>
                    <a:lstStyle/>
                    <a:p>
                      <a:endParaRPr lang="en-US"/>
                    </a:p>
                  </a:txBody>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3332919631"/>
                  </a:ext>
                </a:extLst>
              </a:tr>
              <a:tr h="333375">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Cash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Merchandise</a:t>
                      </a:r>
                    </a:p>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Inventory</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endPar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endPar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Accts Payable</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Common Stock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Retained Earnings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Revenue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Expenses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Net Income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Cash Flow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1642231011"/>
                  </a:ext>
                </a:extLst>
              </a:tr>
              <a:tr h="97282">
                <a:tc>
                  <a:txBody>
                    <a:bodyPr/>
                    <a:lstStyle/>
                    <a:p>
                      <a:pPr marL="0" marR="0" algn="ctr">
                        <a:lnSpc>
                          <a:spcPct val="107000"/>
                        </a:lnSpc>
                        <a:spcBef>
                          <a:spcPts val="0"/>
                        </a:spcBef>
                        <a:spcAft>
                          <a:spcPts val="0"/>
                        </a:spcAft>
                      </a:pPr>
                      <a:r>
                        <a:rPr lang="en-US" sz="105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(9,800)</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(9,800)</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(9,800)</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OA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extLst>
                  <a:ext uri="{0D108BD9-81ED-4DB2-BD59-A6C34878D82A}">
                    <a16:rowId xmlns="" xmlns:a16="http://schemas.microsoft.com/office/drawing/2014/main" val="3597092188"/>
                  </a:ext>
                </a:extLst>
              </a:tr>
            </a:tbl>
          </a:graphicData>
        </a:graphic>
      </p:graphicFrame>
      <p:graphicFrame>
        <p:nvGraphicFramePr>
          <p:cNvPr id="5" name="Table 4">
            <a:extLst>
              <a:ext uri="{FF2B5EF4-FFF2-40B4-BE49-F238E27FC236}">
                <a16:creationId xmlns="" xmlns:a16="http://schemas.microsoft.com/office/drawing/2014/main" id="{BF9C0CE9-C818-403F-8E4A-CDDD1B9429B5}"/>
              </a:ext>
            </a:extLst>
          </p:cNvPr>
          <p:cNvGraphicFramePr>
            <a:graphicFrameLocks noGrp="1"/>
          </p:cNvGraphicFramePr>
          <p:nvPr>
            <p:extLst>
              <p:ext uri="{D42A27DB-BD31-4B8C-83A1-F6EECF244321}">
                <p14:modId xmlns:p14="http://schemas.microsoft.com/office/powerpoint/2010/main" val="3700112092"/>
              </p:ext>
            </p:extLst>
          </p:nvPr>
        </p:nvGraphicFramePr>
        <p:xfrm>
          <a:off x="1676400" y="2209800"/>
          <a:ext cx="5791199" cy="850839"/>
        </p:xfrm>
        <a:graphic>
          <a:graphicData uri="http://schemas.openxmlformats.org/drawingml/2006/table">
            <a:tbl>
              <a:tblPr firstRow="1" bandRow="1">
                <a:tableStyleId>{5C22544A-7EE6-4342-B048-85BDC9FD1C3A}</a:tableStyleId>
              </a:tblPr>
              <a:tblGrid>
                <a:gridCol w="1608667">
                  <a:extLst>
                    <a:ext uri="{9D8B030D-6E8A-4147-A177-3AD203B41FA5}">
                      <a16:colId xmlns="" xmlns:a16="http://schemas.microsoft.com/office/drawing/2014/main" val="1716445721"/>
                    </a:ext>
                  </a:extLst>
                </a:gridCol>
                <a:gridCol w="321733">
                  <a:extLst>
                    <a:ext uri="{9D8B030D-6E8A-4147-A177-3AD203B41FA5}">
                      <a16:colId xmlns="" xmlns:a16="http://schemas.microsoft.com/office/drawing/2014/main" val="3987194048"/>
                    </a:ext>
                  </a:extLst>
                </a:gridCol>
                <a:gridCol w="1068330">
                  <a:extLst>
                    <a:ext uri="{9D8B030D-6E8A-4147-A177-3AD203B41FA5}">
                      <a16:colId xmlns="" xmlns:a16="http://schemas.microsoft.com/office/drawing/2014/main" val="1547835910"/>
                    </a:ext>
                  </a:extLst>
                </a:gridCol>
                <a:gridCol w="412524">
                  <a:extLst>
                    <a:ext uri="{9D8B030D-6E8A-4147-A177-3AD203B41FA5}">
                      <a16:colId xmlns="" xmlns:a16="http://schemas.microsoft.com/office/drawing/2014/main" val="3625168492"/>
                    </a:ext>
                  </a:extLst>
                </a:gridCol>
                <a:gridCol w="2379945">
                  <a:extLst>
                    <a:ext uri="{9D8B030D-6E8A-4147-A177-3AD203B41FA5}">
                      <a16:colId xmlns="" xmlns:a16="http://schemas.microsoft.com/office/drawing/2014/main" val="4043638375"/>
                    </a:ext>
                  </a:extLst>
                </a:gridCol>
              </a:tblGrid>
              <a:tr h="485079">
                <a:tc>
                  <a:txBody>
                    <a:bodyPr/>
                    <a:lstStyle/>
                    <a:p>
                      <a:pPr algn="ctr"/>
                      <a:r>
                        <a:rPr lang="en-US" dirty="0">
                          <a:solidFill>
                            <a:schemeClr val="tx1"/>
                          </a:solidFill>
                        </a:rPr>
                        <a:t>List Price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dirty="0">
                          <a:solidFill>
                            <a:schemeClr val="tx1"/>
                          </a:solidFill>
                        </a:rPr>
                        <a:t>Discount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dirty="0">
                          <a:solidFill>
                            <a:schemeClr val="tx1"/>
                          </a:solidFill>
                        </a:rPr>
                        <a:t> =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dirty="0">
                          <a:solidFill>
                            <a:schemeClr val="tx1"/>
                          </a:solidFill>
                        </a:rPr>
                        <a:t>Balance Due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 xmlns:a16="http://schemas.microsoft.com/office/drawing/2014/main" val="3939596493"/>
                  </a:ext>
                </a:extLst>
              </a:tr>
              <a:tr h="272074">
                <a:tc>
                  <a:txBody>
                    <a:bodyPr/>
                    <a:lstStyle/>
                    <a:p>
                      <a:pPr algn="ctr"/>
                      <a:r>
                        <a:rPr lang="en-US" dirty="0">
                          <a:solidFill>
                            <a:schemeClr val="tx1"/>
                          </a:solidFill>
                        </a:rPr>
                        <a:t>$10,000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dirty="0">
                          <a:solidFill>
                            <a:schemeClr val="tx1"/>
                          </a:solidFill>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dirty="0">
                          <a:solidFill>
                            <a:schemeClr val="tx1"/>
                          </a:solidFill>
                        </a:rPr>
                        <a:t>$200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dirty="0">
                          <a:solidFill>
                            <a:schemeClr val="tx1"/>
                          </a:solidFill>
                        </a:rPr>
                        <a:t>$9,800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 xmlns:a16="http://schemas.microsoft.com/office/drawing/2014/main" val="1141653837"/>
                  </a:ext>
                </a:extLst>
              </a:tr>
            </a:tbl>
          </a:graphicData>
        </a:graphic>
      </p:graphicFrame>
    </p:spTree>
    <p:extLst>
      <p:ext uri="{BB962C8B-B14F-4D97-AF65-F5344CB8AC3E}">
        <p14:creationId xmlns:p14="http://schemas.microsoft.com/office/powerpoint/2010/main" val="4244036646"/>
      </p:ext>
    </p:extLst>
  </p:cSld>
  <p:clrMapOvr>
    <a:masterClrMapping/>
  </p:clrMapOvr>
  <p:transition xmlns:p14="http://schemas.microsoft.com/office/powerpoint/2010/mai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p:txBody>
          <a:bodyPr/>
          <a:lstStyle/>
          <a:p>
            <a:r>
              <a:rPr lang="en-US" dirty="0"/>
              <a:t>Cost of Financing Inventory</a:t>
            </a:r>
            <a:endParaRPr lang="en-US" dirty="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lstStyle/>
          <a:p>
            <a:pPr>
              <a:defRPr/>
            </a:pPr>
            <a:r>
              <a:rPr lang="en-US" dirty="0"/>
              <a:t>Annual Rate = Discount Rate </a:t>
            </a:r>
            <a:r>
              <a:rPr lang="en-US" dirty="0">
                <a:solidFill>
                  <a:srgbClr val="000000"/>
                </a:solidFill>
              </a:rPr>
              <a:t>× </a:t>
            </a:r>
            <a:r>
              <a:rPr lang="en-US" dirty="0"/>
              <a:t>(365 days ÷ term of loan)</a:t>
            </a:r>
          </a:p>
          <a:p>
            <a:pPr>
              <a:defRPr/>
            </a:pPr>
            <a:r>
              <a:rPr lang="en-US" dirty="0">
                <a:solidFill>
                  <a:srgbClr val="000000"/>
                </a:solidFill>
              </a:rPr>
              <a:t>Annual Rate = 2% × (365 ÷ 20)</a:t>
            </a:r>
          </a:p>
          <a:p>
            <a:pPr>
              <a:defRPr/>
            </a:pPr>
            <a:r>
              <a:rPr lang="en-US" dirty="0">
                <a:solidFill>
                  <a:srgbClr val="000000"/>
                </a:solidFill>
              </a:rPr>
              <a:t>Annual Rate = 36.5%	</a:t>
            </a:r>
          </a:p>
          <a:p>
            <a:pPr marL="0" indent="0">
              <a:buNone/>
            </a:pPr>
            <a:endParaRPr lang="en-US" dirty="0"/>
          </a:p>
        </p:txBody>
      </p:sp>
      <p:sp>
        <p:nvSpPr>
          <p:cNvPr id="2" name="Text Placeholder 1"/>
          <p:cNvSpPr>
            <a:spLocks noGrp="1"/>
          </p:cNvSpPr>
          <p:nvPr>
            <p:ph type="body" sz="quarter" idx="10"/>
          </p:nvPr>
        </p:nvSpPr>
        <p:spPr/>
        <p:txBody>
          <a:bodyPr/>
          <a:lstStyle/>
          <a:p>
            <a:endParaRPr lang="en-US"/>
          </a:p>
        </p:txBody>
      </p:sp>
      <p:sp>
        <p:nvSpPr>
          <p:cNvPr id="6" name="Text Placeholder 5"/>
          <p:cNvSpPr>
            <a:spLocks noGrp="1"/>
          </p:cNvSpPr>
          <p:nvPr>
            <p:ph type="body" sz="quarter" idx="12"/>
          </p:nvPr>
        </p:nvSpPr>
        <p:spPr/>
        <p:txBody>
          <a:bodyPr/>
          <a:lstStyle/>
          <a:p>
            <a:endParaRPr lang="en-US"/>
          </a:p>
        </p:txBody>
      </p:sp>
      <p:sp>
        <p:nvSpPr>
          <p:cNvPr id="21506" name="Slide Number Placeholder 2"/>
          <p:cNvSpPr>
            <a:spLocks noGrp="1"/>
          </p:cNvSpPr>
          <p:nvPr>
            <p:ph type="sldNum" sz="quarter" idx="11"/>
          </p:nvPr>
        </p:nvSpPr>
        <p:spPr>
          <a:noFill/>
        </p:spPr>
        <p:txBody>
          <a:bodyPr/>
          <a:lstStyle/>
          <a:p>
            <a:r>
              <a:rPr lang="en-US" dirty="0">
                <a:solidFill>
                  <a:schemeClr val="bg1"/>
                </a:solidFill>
                <a:cs typeface="Arial" charset="0"/>
              </a:rPr>
              <a:t>4-</a:t>
            </a:r>
            <a:fld id="{9DF6F25A-1E48-4083-A80D-7DA523FD5EB1}" type="slidenum">
              <a:rPr lang="en-US" smtClean="0">
                <a:solidFill>
                  <a:schemeClr val="bg1"/>
                </a:solidFill>
                <a:cs typeface="Arial" charset="0"/>
              </a:rPr>
              <a:pPr/>
              <a:t>27</a:t>
            </a:fld>
            <a:endParaRPr lang="en-US" dirty="0">
              <a:solidFill>
                <a:schemeClr val="bg1"/>
              </a:solidFill>
              <a:cs typeface="Arial" charset="0"/>
            </a:endParaRPr>
          </a:p>
        </p:txBody>
      </p:sp>
    </p:spTree>
  </p:cSld>
  <p:clrMapOvr>
    <a:masterClrMapping/>
  </p:clrMapOvr>
  <p:transition xmlns:p14="http://schemas.microsoft.com/office/powerpoint/2010/mai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endParaRPr lang="en-US"/>
          </a:p>
        </p:txBody>
      </p:sp>
      <p:sp>
        <p:nvSpPr>
          <p:cNvPr id="17409" name="Rectangle 2"/>
          <p:cNvSpPr>
            <a:spLocks noGrp="1" noChangeArrowheads="1"/>
          </p:cNvSpPr>
          <p:nvPr>
            <p:ph type="title"/>
          </p:nvPr>
        </p:nvSpPr>
        <p:spPr/>
        <p:txBody>
          <a:bodyPr/>
          <a:lstStyle/>
          <a:p>
            <a:r>
              <a:rPr lang="en-US" dirty="0"/>
              <a:t>LO 4-4: Show how transportation costs affect financial statements.</a:t>
            </a:r>
            <a:br>
              <a:rPr lang="en-US" dirty="0"/>
            </a:br>
            <a:endParaRPr lang="en-US" dirty="0"/>
          </a:p>
        </p:txBody>
      </p:sp>
      <p:sp>
        <p:nvSpPr>
          <p:cNvPr id="17410" name="Slide Number Placeholder 2"/>
          <p:cNvSpPr>
            <a:spLocks noGrp="1"/>
          </p:cNvSpPr>
          <p:nvPr>
            <p:ph type="sldNum" sz="quarter" idx="11"/>
          </p:nvPr>
        </p:nvSpPr>
        <p:spPr>
          <a:noFill/>
        </p:spPr>
        <p:txBody>
          <a:bodyPr/>
          <a:lstStyle/>
          <a:p>
            <a:r>
              <a:rPr lang="en-US" dirty="0">
                <a:solidFill>
                  <a:schemeClr val="bg1"/>
                </a:solidFill>
                <a:cs typeface="Arial" charset="0"/>
              </a:rPr>
              <a:t>4-</a:t>
            </a:r>
            <a:fld id="{8E04DE85-5BF3-4C03-A70B-7F1A18BE4AC7}" type="slidenum">
              <a:rPr lang="en-US" smtClean="0">
                <a:solidFill>
                  <a:schemeClr val="bg1"/>
                </a:solidFill>
                <a:cs typeface="Arial" charset="0"/>
              </a:rPr>
              <a:pPr/>
              <a:t>28</a:t>
            </a:fld>
            <a:endParaRPr lang="en-US" dirty="0">
              <a:solidFill>
                <a:schemeClr val="bg1"/>
              </a:solidFill>
              <a:cs typeface="Arial" charset="0"/>
            </a:endParaRPr>
          </a:p>
        </p:txBody>
      </p:sp>
    </p:spTree>
    <p:extLst>
      <p:ext uri="{BB962C8B-B14F-4D97-AF65-F5344CB8AC3E}">
        <p14:creationId xmlns:p14="http://schemas.microsoft.com/office/powerpoint/2010/main" val="637938495"/>
      </p:ext>
    </p:extLst>
  </p:cSld>
  <p:clrMapOvr>
    <a:masterClrMapping/>
  </p:clrMapOvr>
  <p:transition xmlns:p14="http://schemas.microsoft.com/office/powerpoint/2010/mai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 xmlns:a16="http://schemas.microsoft.com/office/drawing/2014/main" id="{AB08DE03-0BDD-4B28-9E09-4DEA053C4A7A}"/>
              </a:ext>
            </a:extLst>
          </p:cNvPr>
          <p:cNvSpPr>
            <a:spLocks noGrp="1"/>
          </p:cNvSpPr>
          <p:nvPr>
            <p:ph type="title"/>
          </p:nvPr>
        </p:nvSpPr>
        <p:spPr/>
        <p:txBody>
          <a:bodyPr/>
          <a:lstStyle/>
          <a:p>
            <a:r>
              <a:rPr lang="en-US" dirty="0">
                <a:solidFill>
                  <a:srgbClr val="CC0000"/>
                </a:solidFill>
              </a:rPr>
              <a:t>Merchandising Businesses</a:t>
            </a:r>
            <a:endParaRPr lang="en-US" dirty="0">
              <a:solidFill>
                <a:srgbClr val="CC0000"/>
              </a:solidFill>
              <a:latin typeface="Tahoma" panose="020B0604030504040204" pitchFamily="34" charset="0"/>
              <a:ea typeface="Tahoma" panose="020B0604030504040204" pitchFamily="34" charset="0"/>
              <a:cs typeface="Tahoma" panose="020B0604030504040204" pitchFamily="34" charset="0"/>
            </a:endParaRPr>
          </a:p>
        </p:txBody>
      </p:sp>
      <p:sp>
        <p:nvSpPr>
          <p:cNvPr id="2" name="Content Placeholder 1"/>
          <p:cNvSpPr>
            <a:spLocks noGrp="1"/>
          </p:cNvSpPr>
          <p:nvPr>
            <p:ph idx="1"/>
          </p:nvPr>
        </p:nvSpPr>
        <p:spPr/>
        <p:txBody>
          <a:bodyPr/>
          <a:lstStyle/>
          <a:p>
            <a:pPr>
              <a:buClr>
                <a:schemeClr val="tx1"/>
              </a:buClr>
            </a:pPr>
            <a:r>
              <a:rPr lang="en-US" b="1" dirty="0">
                <a:solidFill>
                  <a:srgbClr val="C30C20"/>
                </a:solidFill>
              </a:rPr>
              <a:t>Merchandising businesses</a:t>
            </a:r>
            <a:r>
              <a:rPr lang="en-US" b="1" dirty="0"/>
              <a:t> </a:t>
            </a:r>
            <a:r>
              <a:rPr lang="en-US" dirty="0"/>
              <a:t>generate revenue by selling goods. The goods purchased for resale are called </a:t>
            </a:r>
            <a:r>
              <a:rPr lang="en-US" b="1" dirty="0">
                <a:solidFill>
                  <a:srgbClr val="C30C20"/>
                </a:solidFill>
              </a:rPr>
              <a:t>merchandise inventory</a:t>
            </a:r>
            <a:r>
              <a:rPr lang="en-US" dirty="0"/>
              <a:t>.</a:t>
            </a:r>
          </a:p>
        </p:txBody>
      </p:sp>
      <p:sp>
        <p:nvSpPr>
          <p:cNvPr id="7" name="Text Placeholder 6"/>
          <p:cNvSpPr>
            <a:spLocks noGrp="1"/>
          </p:cNvSpPr>
          <p:nvPr>
            <p:ph type="body" sz="quarter" idx="10"/>
          </p:nvPr>
        </p:nvSpPr>
        <p:spPr/>
        <p:txBody>
          <a:bodyPr/>
          <a:lstStyle/>
          <a:p>
            <a:endParaRPr lang="en-US"/>
          </a:p>
        </p:txBody>
      </p:sp>
      <p:sp>
        <p:nvSpPr>
          <p:cNvPr id="8" name="Text Placeholder 7"/>
          <p:cNvSpPr>
            <a:spLocks noGrp="1"/>
          </p:cNvSpPr>
          <p:nvPr>
            <p:ph type="body" sz="quarter" idx="12"/>
          </p:nvPr>
        </p:nvSpPr>
        <p:spPr/>
        <p:txBody>
          <a:bodyPr/>
          <a:lstStyle/>
          <a:p>
            <a:endParaRPr lang="en-US"/>
          </a:p>
        </p:txBody>
      </p:sp>
      <p:sp>
        <p:nvSpPr>
          <p:cNvPr id="3" name="Slide Number Placeholder 2">
            <a:extLst>
              <a:ext uri="{FF2B5EF4-FFF2-40B4-BE49-F238E27FC236}">
                <a16:creationId xmlns="" xmlns:a16="http://schemas.microsoft.com/office/drawing/2014/main" id="{CC4DF682-E715-44F4-A815-771A48F1FB65}"/>
              </a:ext>
            </a:extLst>
          </p:cNvPr>
          <p:cNvSpPr>
            <a:spLocks noGrp="1"/>
          </p:cNvSpPr>
          <p:nvPr>
            <p:ph type="sldNum" sz="quarter" idx="11"/>
          </p:nvPr>
        </p:nvSpPr>
        <p:spPr>
          <a:prstGeom prst="rect">
            <a:avLst/>
          </a:prstGeom>
        </p:spPr>
        <p:txBody>
          <a:bodyPr/>
          <a:lstStyle/>
          <a:p>
            <a:pPr>
              <a:defRPr/>
            </a:pPr>
            <a:r>
              <a:rPr lang="en-US" dirty="0"/>
              <a:t> </a:t>
            </a:r>
            <a:r>
              <a:rPr lang="en-US" dirty="0">
                <a:solidFill>
                  <a:schemeClr val="bg1"/>
                </a:solidFill>
              </a:rPr>
              <a:t>4-</a:t>
            </a:r>
            <a:fld id="{86103F27-AA34-4069-B652-A178AD0674B3}" type="slidenum">
              <a:rPr lang="en-US" smtClean="0">
                <a:solidFill>
                  <a:schemeClr val="bg1"/>
                </a:solidFill>
              </a:rPr>
              <a:pPr>
                <a:defRPr/>
              </a:pPr>
              <a:t>2</a:t>
            </a:fld>
            <a:endParaRPr lang="en-US" dirty="0">
              <a:solidFill>
                <a:schemeClr val="bg1"/>
              </a:solidFill>
            </a:endParaRPr>
          </a:p>
        </p:txBody>
      </p:sp>
    </p:spTree>
    <p:extLst>
      <p:ext uri="{BB962C8B-B14F-4D97-AF65-F5344CB8AC3E}">
        <p14:creationId xmlns:p14="http://schemas.microsoft.com/office/powerpoint/2010/main" val="2000141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p:nvPr>
        </p:nvSpPr>
        <p:spPr>
          <a:xfrm>
            <a:off x="609600" y="228600"/>
            <a:ext cx="8534400" cy="609600"/>
          </a:xfrm>
        </p:spPr>
        <p:txBody>
          <a:bodyPr/>
          <a:lstStyle/>
          <a:p>
            <a:r>
              <a:rPr lang="en-US" sz="2700" dirty="0">
                <a:ea typeface="Tahoma" panose="020B0604030504040204" pitchFamily="34" charset="0"/>
                <a:cs typeface="Tahoma" panose="020B0604030504040204" pitchFamily="34" charset="0"/>
              </a:rPr>
              <a:t>Year 2, Event 6: Paid Freight Costs for FOB Shipping Point </a:t>
            </a:r>
          </a:p>
        </p:txBody>
      </p:sp>
      <p:sp>
        <p:nvSpPr>
          <p:cNvPr id="2" name="Content Placeholder 1"/>
          <p:cNvSpPr>
            <a:spLocks noGrp="1"/>
          </p:cNvSpPr>
          <p:nvPr>
            <p:ph idx="1"/>
          </p:nvPr>
        </p:nvSpPr>
        <p:spPr/>
        <p:txBody>
          <a:bodyPr/>
          <a:lstStyle/>
          <a:p>
            <a:r>
              <a:rPr lang="en-US" dirty="0"/>
              <a:t>The shipping terms for the inventory purchased in Event 2 were FOB shipping point. JPS paid the freight company $300 cash for delivering the merchandise.</a:t>
            </a:r>
          </a:p>
          <a:p>
            <a:r>
              <a:rPr lang="en-US" dirty="0"/>
              <a:t>Before analyzing this transaction, let’s learn a little about transportation costs.</a:t>
            </a:r>
          </a:p>
          <a:p>
            <a:endParaRPr lang="en-US" dirty="0"/>
          </a:p>
        </p:txBody>
      </p:sp>
      <p:sp>
        <p:nvSpPr>
          <p:cNvPr id="5" name="Text Placeholder 4"/>
          <p:cNvSpPr>
            <a:spLocks noGrp="1"/>
          </p:cNvSpPr>
          <p:nvPr>
            <p:ph type="body" sz="quarter" idx="10"/>
          </p:nvPr>
        </p:nvSpPr>
        <p:spPr/>
        <p:txBody>
          <a:bodyPr/>
          <a:lstStyle/>
          <a:p>
            <a:endParaRPr lang="en-US"/>
          </a:p>
        </p:txBody>
      </p:sp>
      <p:sp>
        <p:nvSpPr>
          <p:cNvPr id="6" name="Text Placeholder 5"/>
          <p:cNvSpPr>
            <a:spLocks noGrp="1"/>
          </p:cNvSpPr>
          <p:nvPr>
            <p:ph type="body" sz="quarter" idx="12"/>
          </p:nvPr>
        </p:nvSpPr>
        <p:spPr/>
        <p:txBody>
          <a:bodyPr/>
          <a:lstStyle/>
          <a:p>
            <a:endParaRPr lang="en-US"/>
          </a:p>
        </p:txBody>
      </p:sp>
      <p:sp>
        <p:nvSpPr>
          <p:cNvPr id="52226" name="Slide Number Placeholder 2"/>
          <p:cNvSpPr>
            <a:spLocks noGrp="1"/>
          </p:cNvSpPr>
          <p:nvPr>
            <p:ph type="sldNum" sz="quarter" idx="11"/>
          </p:nvPr>
        </p:nvSpPr>
        <p:spPr>
          <a:noFill/>
        </p:spPr>
        <p:txBody>
          <a:bodyPr/>
          <a:lstStyle/>
          <a:p>
            <a:r>
              <a:rPr lang="en-US" dirty="0">
                <a:solidFill>
                  <a:schemeClr val="bg1"/>
                </a:solidFill>
                <a:cs typeface="Arial" charset="0"/>
              </a:rPr>
              <a:t>4-</a:t>
            </a:r>
            <a:fld id="{9584D193-647C-42B6-B93A-71702CBDAB2E}" type="slidenum">
              <a:rPr lang="en-US" smtClean="0">
                <a:solidFill>
                  <a:schemeClr val="bg1"/>
                </a:solidFill>
                <a:cs typeface="Arial" charset="0"/>
              </a:rPr>
              <a:pPr/>
              <a:t>29</a:t>
            </a:fld>
            <a:endParaRPr lang="en-US" dirty="0">
              <a:solidFill>
                <a:schemeClr val="bg1"/>
              </a:solidFill>
              <a:cs typeface="Arial" charset="0"/>
            </a:endParaRPr>
          </a:p>
        </p:txBody>
      </p:sp>
    </p:spTree>
    <p:extLst>
      <p:ext uri="{BB962C8B-B14F-4D97-AF65-F5344CB8AC3E}">
        <p14:creationId xmlns:p14="http://schemas.microsoft.com/office/powerpoint/2010/main" val="82738539"/>
      </p:ext>
    </p:extLst>
  </p:cSld>
  <p:clrMapOvr>
    <a:masterClrMapping/>
  </p:clrMapOvr>
  <p:transition xmlns:p14="http://schemas.microsoft.com/office/powerpoint/2010/mai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ChangeArrowheads="1"/>
          </p:cNvSpPr>
          <p:nvPr>
            <p:ph type="title"/>
          </p:nvPr>
        </p:nvSpPr>
        <p:spPr/>
        <p:txBody>
          <a:bodyPr/>
          <a:lstStyle/>
          <a:p>
            <a:r>
              <a:rPr lang="en-US"/>
              <a:t>Transportation Costs</a:t>
            </a:r>
            <a:endParaRPr lang="en-US" dirty="0"/>
          </a:p>
        </p:txBody>
      </p:sp>
      <p:sp>
        <p:nvSpPr>
          <p:cNvPr id="3" name="Content Placeholder 2"/>
          <p:cNvSpPr>
            <a:spLocks noGrp="1"/>
          </p:cNvSpPr>
          <p:nvPr>
            <p:ph idx="1"/>
          </p:nvPr>
        </p:nvSpPr>
        <p:spPr/>
        <p:txBody>
          <a:bodyPr/>
          <a:lstStyle/>
          <a:p>
            <a:r>
              <a:rPr lang="en-US" dirty="0"/>
              <a:t>A Seller provides merchandise which is transported to a buyer.</a:t>
            </a:r>
          </a:p>
          <a:p>
            <a:r>
              <a:rPr lang="en-US" dirty="0"/>
              <a:t>FOB Shipping Point (Buyer Pays Transportation) </a:t>
            </a:r>
          </a:p>
          <a:p>
            <a:pPr lvl="1"/>
            <a:r>
              <a:rPr lang="en-US" dirty="0"/>
              <a:t>Freight Terms: FOB Shipping point</a:t>
            </a:r>
          </a:p>
          <a:p>
            <a:pPr lvl="1"/>
            <a:r>
              <a:rPr lang="en-US" dirty="0"/>
              <a:t>Cost Title: Merchandise Inventory</a:t>
            </a:r>
          </a:p>
          <a:p>
            <a:r>
              <a:rPr lang="en-US" dirty="0"/>
              <a:t>FOB Destination (Seller Pays Transportation) </a:t>
            </a:r>
          </a:p>
          <a:p>
            <a:pPr lvl="1"/>
            <a:r>
              <a:rPr lang="en-US" dirty="0"/>
              <a:t>Freight terms: FOB Destination</a:t>
            </a:r>
          </a:p>
          <a:p>
            <a:pPr lvl="1"/>
            <a:r>
              <a:rPr lang="en-US" dirty="0"/>
              <a:t>Cost Title: Transportation-out </a:t>
            </a:r>
          </a:p>
          <a:p>
            <a:r>
              <a:rPr lang="en-US" dirty="0"/>
              <a:t>FOB stands for "Freight on Board".</a:t>
            </a:r>
          </a:p>
        </p:txBody>
      </p:sp>
      <p:sp>
        <p:nvSpPr>
          <p:cNvPr id="10" name="Text Placeholder 9"/>
          <p:cNvSpPr>
            <a:spLocks noGrp="1"/>
          </p:cNvSpPr>
          <p:nvPr>
            <p:ph type="body" sz="quarter" idx="10"/>
          </p:nvPr>
        </p:nvSpPr>
        <p:spPr/>
        <p:txBody>
          <a:bodyPr/>
          <a:lstStyle/>
          <a:p>
            <a:endParaRPr lang="en-US"/>
          </a:p>
        </p:txBody>
      </p:sp>
      <p:sp>
        <p:nvSpPr>
          <p:cNvPr id="11" name="Text Placeholder 10"/>
          <p:cNvSpPr>
            <a:spLocks noGrp="1"/>
          </p:cNvSpPr>
          <p:nvPr>
            <p:ph type="body" sz="quarter" idx="12"/>
          </p:nvPr>
        </p:nvSpPr>
        <p:spPr/>
        <p:txBody>
          <a:bodyPr/>
          <a:lstStyle/>
          <a:p>
            <a:endParaRPr lang="en-US"/>
          </a:p>
        </p:txBody>
      </p:sp>
      <p:sp>
        <p:nvSpPr>
          <p:cNvPr id="57346" name="Slide Number Placeholder 2"/>
          <p:cNvSpPr>
            <a:spLocks noGrp="1"/>
          </p:cNvSpPr>
          <p:nvPr>
            <p:ph type="sldNum" sz="quarter" idx="11"/>
          </p:nvPr>
        </p:nvSpPr>
        <p:spPr/>
        <p:txBody>
          <a:bodyPr/>
          <a:lstStyle/>
          <a:p>
            <a:r>
              <a:rPr lang="en-US" dirty="0"/>
              <a:t>4-</a:t>
            </a:r>
            <a:fld id="{0CA18433-FF08-403A-B9D2-9EBC772413E5}" type="slidenum">
              <a:rPr lang="en-US" smtClean="0"/>
              <a:pPr/>
              <a:t>30</a:t>
            </a:fld>
            <a:endParaRPr lang="en-US" dirty="0"/>
          </a:p>
        </p:txBody>
      </p:sp>
    </p:spTree>
    <p:extLst>
      <p:ext uri="{BB962C8B-B14F-4D97-AF65-F5344CB8AC3E}">
        <p14:creationId xmlns:p14="http://schemas.microsoft.com/office/powerpoint/2010/main" val="2405011642"/>
      </p:ext>
    </p:extLst>
  </p:cSld>
  <p:clrMapOvr>
    <a:masterClrMapping/>
  </p:clrMapOvr>
  <p:transition xmlns:p14="http://schemas.microsoft.com/office/powerpoint/2010/mai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a:xfrm>
            <a:off x="762000" y="0"/>
            <a:ext cx="8371514" cy="609600"/>
          </a:xfrm>
        </p:spPr>
        <p:txBody>
          <a:bodyPr/>
          <a:lstStyle/>
          <a:p>
            <a:r>
              <a:rPr lang="en-US" sz="3000" dirty="0"/>
              <a:t>Year 2, Event 6: Paid Freight Costs for FOB Shipping Point (Concluded)</a:t>
            </a:r>
            <a:endParaRPr lang="en-US" sz="3000" dirty="0">
              <a:ea typeface="Tahoma" panose="020B0604030504040204" pitchFamily="34" charset="0"/>
              <a:cs typeface="Tahoma" panose="020B0604030504040204" pitchFamily="34" charset="0"/>
            </a:endParaRPr>
          </a:p>
        </p:txBody>
      </p:sp>
      <p:sp>
        <p:nvSpPr>
          <p:cNvPr id="2" name="Content Placeholder 1"/>
          <p:cNvSpPr>
            <a:spLocks noGrp="1"/>
          </p:cNvSpPr>
          <p:nvPr>
            <p:ph idx="1"/>
          </p:nvPr>
        </p:nvSpPr>
        <p:spPr/>
        <p:txBody>
          <a:bodyPr/>
          <a:lstStyle/>
          <a:p>
            <a:r>
              <a:rPr lang="en-US" sz="2400" dirty="0"/>
              <a:t>The shipping terms for the inventory purchased in Event 1 were FOB shipping point. JPS paid the freight company $300 cash for delivering the merchandise. </a:t>
            </a:r>
          </a:p>
          <a:p>
            <a:r>
              <a:rPr lang="en-US" sz="2400" dirty="0">
                <a:ea typeface="Tahoma" panose="020B0604030504040204" pitchFamily="34" charset="0"/>
                <a:cs typeface="Tahoma" panose="020B0604030504040204" pitchFamily="34" charset="0"/>
              </a:rPr>
              <a:t>This </a:t>
            </a:r>
            <a:r>
              <a:rPr lang="en-US" sz="2400" b="1" dirty="0">
                <a:solidFill>
                  <a:srgbClr val="C00000"/>
                </a:solidFill>
                <a:ea typeface="Tahoma" panose="020B0604030504040204" pitchFamily="34" charset="0"/>
                <a:cs typeface="Tahoma" panose="020B0604030504040204" pitchFamily="34" charset="0"/>
              </a:rPr>
              <a:t>asset exchange transaction</a:t>
            </a:r>
            <a:r>
              <a:rPr lang="en-US" sz="2400" dirty="0">
                <a:ea typeface="Tahoma" panose="020B0604030504040204" pitchFamily="34" charset="0"/>
                <a:cs typeface="Tahoma" panose="020B0604030504040204" pitchFamily="34" charset="0"/>
              </a:rPr>
              <a:t>: (1) decreases assets (Cash) and (2) increases assets (Merchandise Inventory).</a:t>
            </a:r>
          </a:p>
        </p:txBody>
      </p:sp>
      <p:sp>
        <p:nvSpPr>
          <p:cNvPr id="3" name="Text Placeholder 2"/>
          <p:cNvSpPr>
            <a:spLocks noGrp="1"/>
          </p:cNvSpPr>
          <p:nvPr>
            <p:ph type="body" sz="quarter" idx="10"/>
          </p:nvPr>
        </p:nvSpPr>
        <p:spPr/>
        <p:txBody>
          <a:bodyPr/>
          <a:lstStyle/>
          <a:p>
            <a:endParaRPr lang="en-US"/>
          </a:p>
        </p:txBody>
      </p:sp>
      <p:sp>
        <p:nvSpPr>
          <p:cNvPr id="8" name="Text Placeholder 7"/>
          <p:cNvSpPr>
            <a:spLocks noGrp="1"/>
          </p:cNvSpPr>
          <p:nvPr>
            <p:ph type="body" sz="quarter" idx="12"/>
          </p:nvPr>
        </p:nvSpPr>
        <p:spPr/>
        <p:txBody>
          <a:bodyPr/>
          <a:lstStyle/>
          <a:p>
            <a:endParaRPr lang="en-US"/>
          </a:p>
        </p:txBody>
      </p:sp>
      <p:sp>
        <p:nvSpPr>
          <p:cNvPr id="19458" name="Slide Number Placeholder 2"/>
          <p:cNvSpPr>
            <a:spLocks noGrp="1"/>
          </p:cNvSpPr>
          <p:nvPr>
            <p:ph type="sldNum" sz="quarter" idx="11"/>
          </p:nvPr>
        </p:nvSpPr>
        <p:spPr>
          <a:noFill/>
        </p:spPr>
        <p:txBody>
          <a:bodyPr/>
          <a:lstStyle/>
          <a:p>
            <a:r>
              <a:rPr lang="en-US" dirty="0">
                <a:solidFill>
                  <a:schemeClr val="bg1"/>
                </a:solidFill>
                <a:cs typeface="Arial" charset="0"/>
              </a:rPr>
              <a:t>4-</a:t>
            </a:r>
            <a:fld id="{0D2C951F-3FAA-4AB4-8B25-FC1FFB0CF3E2}" type="slidenum">
              <a:rPr lang="en-US" smtClean="0">
                <a:solidFill>
                  <a:schemeClr val="bg1"/>
                </a:solidFill>
                <a:cs typeface="Arial" charset="0"/>
              </a:rPr>
              <a:pPr/>
              <a:t>31</a:t>
            </a:fld>
            <a:endParaRPr lang="en-US" dirty="0">
              <a:solidFill>
                <a:schemeClr val="bg1"/>
              </a:solidFill>
              <a:cs typeface="Arial" charset="0"/>
            </a:endParaRPr>
          </a:p>
        </p:txBody>
      </p:sp>
      <p:graphicFrame>
        <p:nvGraphicFramePr>
          <p:cNvPr id="6" name="Table 5">
            <a:extLst>
              <a:ext uri="{FF2B5EF4-FFF2-40B4-BE49-F238E27FC236}">
                <a16:creationId xmlns="" xmlns:a16="http://schemas.microsoft.com/office/drawing/2014/main" id="{8CA055B1-2759-4DB3-B419-E6243102ED9A}"/>
              </a:ext>
            </a:extLst>
          </p:cNvPr>
          <p:cNvGraphicFramePr>
            <a:graphicFrameLocks noGrp="1"/>
          </p:cNvGraphicFramePr>
          <p:nvPr>
            <p:extLst>
              <p:ext uri="{D42A27DB-BD31-4B8C-83A1-F6EECF244321}">
                <p14:modId xmlns:p14="http://schemas.microsoft.com/office/powerpoint/2010/main" val="2223520646"/>
              </p:ext>
            </p:extLst>
          </p:nvPr>
        </p:nvGraphicFramePr>
        <p:xfrm>
          <a:off x="1143000" y="3352800"/>
          <a:ext cx="6934200" cy="1004274"/>
        </p:xfrm>
        <a:graphic>
          <a:graphicData uri="http://schemas.openxmlformats.org/drawingml/2006/table">
            <a:tbl>
              <a:tblPr>
                <a:tableStyleId>{5C22544A-7EE6-4342-B048-85BDC9FD1C3A}</a:tableStyleId>
              </a:tblPr>
              <a:tblGrid>
                <a:gridCol w="1386840">
                  <a:extLst>
                    <a:ext uri="{9D8B030D-6E8A-4147-A177-3AD203B41FA5}">
                      <a16:colId xmlns="" xmlns:a16="http://schemas.microsoft.com/office/drawing/2014/main" val="1339959837"/>
                    </a:ext>
                  </a:extLst>
                </a:gridCol>
                <a:gridCol w="72992">
                  <a:extLst>
                    <a:ext uri="{9D8B030D-6E8A-4147-A177-3AD203B41FA5}">
                      <a16:colId xmlns="" xmlns:a16="http://schemas.microsoft.com/office/drawing/2014/main" val="119357301"/>
                    </a:ext>
                  </a:extLst>
                </a:gridCol>
                <a:gridCol w="3029250">
                  <a:extLst>
                    <a:ext uri="{9D8B030D-6E8A-4147-A177-3AD203B41FA5}">
                      <a16:colId xmlns="" xmlns:a16="http://schemas.microsoft.com/office/drawing/2014/main" val="2170809857"/>
                    </a:ext>
                  </a:extLst>
                </a:gridCol>
                <a:gridCol w="82918">
                  <a:extLst>
                    <a:ext uri="{9D8B030D-6E8A-4147-A177-3AD203B41FA5}">
                      <a16:colId xmlns="" xmlns:a16="http://schemas.microsoft.com/office/drawing/2014/main" val="746245963"/>
                    </a:ext>
                  </a:extLst>
                </a:gridCol>
                <a:gridCol w="1219200">
                  <a:extLst>
                    <a:ext uri="{9D8B030D-6E8A-4147-A177-3AD203B41FA5}">
                      <a16:colId xmlns="" xmlns:a16="http://schemas.microsoft.com/office/drawing/2014/main" val="1923230473"/>
                    </a:ext>
                  </a:extLst>
                </a:gridCol>
                <a:gridCol w="92364">
                  <a:extLst>
                    <a:ext uri="{9D8B030D-6E8A-4147-A177-3AD203B41FA5}">
                      <a16:colId xmlns="" xmlns:a16="http://schemas.microsoft.com/office/drawing/2014/main" val="9718133"/>
                    </a:ext>
                  </a:extLst>
                </a:gridCol>
                <a:gridCol w="1050636">
                  <a:extLst>
                    <a:ext uri="{9D8B030D-6E8A-4147-A177-3AD203B41FA5}">
                      <a16:colId xmlns="" xmlns:a16="http://schemas.microsoft.com/office/drawing/2014/main" val="1405398356"/>
                    </a:ext>
                  </a:extLst>
                </a:gridCol>
              </a:tblGrid>
              <a:tr h="381000">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Date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Account Title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Debit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Credit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3362839657"/>
                  </a:ext>
                </a:extLst>
              </a:tr>
              <a:tr h="280613">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Event 6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Merchandise Inventory</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300</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877048506"/>
                  </a:ext>
                </a:extLst>
              </a:tr>
              <a:tr h="342661">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Cash</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300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953639741"/>
                  </a:ext>
                </a:extLst>
              </a:tr>
            </a:tbl>
          </a:graphicData>
        </a:graphic>
      </p:graphicFrame>
      <p:graphicFrame>
        <p:nvGraphicFramePr>
          <p:cNvPr id="7" name="Table 6">
            <a:extLst>
              <a:ext uri="{FF2B5EF4-FFF2-40B4-BE49-F238E27FC236}">
                <a16:creationId xmlns="" xmlns:a16="http://schemas.microsoft.com/office/drawing/2014/main" id="{C74CD1C0-B9D6-44F3-8B76-EBFB55E25457}"/>
              </a:ext>
            </a:extLst>
          </p:cNvPr>
          <p:cNvGraphicFramePr>
            <a:graphicFrameLocks noGrp="1"/>
          </p:cNvGraphicFramePr>
          <p:nvPr>
            <p:extLst>
              <p:ext uri="{D42A27DB-BD31-4B8C-83A1-F6EECF244321}">
                <p14:modId xmlns:p14="http://schemas.microsoft.com/office/powerpoint/2010/main" val="3072124136"/>
              </p:ext>
            </p:extLst>
          </p:nvPr>
        </p:nvGraphicFramePr>
        <p:xfrm>
          <a:off x="266700" y="4454251"/>
          <a:ext cx="8610599" cy="1712213"/>
        </p:xfrm>
        <a:graphic>
          <a:graphicData uri="http://schemas.openxmlformats.org/drawingml/2006/table">
            <a:tbl>
              <a:tblPr firstRow="1" firstCol="1" bandRow="1">
                <a:tableStyleId>{5C22544A-7EE6-4342-B048-85BDC9FD1C3A}</a:tableStyleId>
              </a:tblPr>
              <a:tblGrid>
                <a:gridCol w="533400">
                  <a:extLst>
                    <a:ext uri="{9D8B030D-6E8A-4147-A177-3AD203B41FA5}">
                      <a16:colId xmlns="" xmlns:a16="http://schemas.microsoft.com/office/drawing/2014/main" val="4038268786"/>
                    </a:ext>
                  </a:extLst>
                </a:gridCol>
                <a:gridCol w="162560">
                  <a:extLst>
                    <a:ext uri="{9D8B030D-6E8A-4147-A177-3AD203B41FA5}">
                      <a16:colId xmlns="" xmlns:a16="http://schemas.microsoft.com/office/drawing/2014/main" val="3906683118"/>
                    </a:ext>
                  </a:extLst>
                </a:gridCol>
                <a:gridCol w="1046480">
                  <a:extLst>
                    <a:ext uri="{9D8B030D-6E8A-4147-A177-3AD203B41FA5}">
                      <a16:colId xmlns="" xmlns:a16="http://schemas.microsoft.com/office/drawing/2014/main" val="2246321599"/>
                    </a:ext>
                  </a:extLst>
                </a:gridCol>
                <a:gridCol w="162560">
                  <a:extLst>
                    <a:ext uri="{9D8B030D-6E8A-4147-A177-3AD203B41FA5}">
                      <a16:colId xmlns="" xmlns:a16="http://schemas.microsoft.com/office/drawing/2014/main" val="695920123"/>
                    </a:ext>
                  </a:extLst>
                </a:gridCol>
                <a:gridCol w="675640">
                  <a:extLst>
                    <a:ext uri="{9D8B030D-6E8A-4147-A177-3AD203B41FA5}">
                      <a16:colId xmlns="" xmlns:a16="http://schemas.microsoft.com/office/drawing/2014/main" val="118549055"/>
                    </a:ext>
                  </a:extLst>
                </a:gridCol>
                <a:gridCol w="162560">
                  <a:extLst>
                    <a:ext uri="{9D8B030D-6E8A-4147-A177-3AD203B41FA5}">
                      <a16:colId xmlns="" xmlns:a16="http://schemas.microsoft.com/office/drawing/2014/main" val="2501135130"/>
                    </a:ext>
                  </a:extLst>
                </a:gridCol>
                <a:gridCol w="751840">
                  <a:extLst>
                    <a:ext uri="{9D8B030D-6E8A-4147-A177-3AD203B41FA5}">
                      <a16:colId xmlns="" xmlns:a16="http://schemas.microsoft.com/office/drawing/2014/main" val="322333968"/>
                    </a:ext>
                  </a:extLst>
                </a:gridCol>
                <a:gridCol w="162560">
                  <a:extLst>
                    <a:ext uri="{9D8B030D-6E8A-4147-A177-3AD203B41FA5}">
                      <a16:colId xmlns="" xmlns:a16="http://schemas.microsoft.com/office/drawing/2014/main" val="3352611176"/>
                    </a:ext>
                  </a:extLst>
                </a:gridCol>
                <a:gridCol w="751840">
                  <a:extLst>
                    <a:ext uri="{9D8B030D-6E8A-4147-A177-3AD203B41FA5}">
                      <a16:colId xmlns="" xmlns:a16="http://schemas.microsoft.com/office/drawing/2014/main" val="3201792686"/>
                    </a:ext>
                  </a:extLst>
                </a:gridCol>
                <a:gridCol w="162560">
                  <a:extLst>
                    <a:ext uri="{9D8B030D-6E8A-4147-A177-3AD203B41FA5}">
                      <a16:colId xmlns="" xmlns:a16="http://schemas.microsoft.com/office/drawing/2014/main" val="1493837017"/>
                    </a:ext>
                  </a:extLst>
                </a:gridCol>
                <a:gridCol w="732743">
                  <a:extLst>
                    <a:ext uri="{9D8B030D-6E8A-4147-A177-3AD203B41FA5}">
                      <a16:colId xmlns="" xmlns:a16="http://schemas.microsoft.com/office/drawing/2014/main" val="850383387"/>
                    </a:ext>
                  </a:extLst>
                </a:gridCol>
                <a:gridCol w="164011">
                  <a:extLst>
                    <a:ext uri="{9D8B030D-6E8A-4147-A177-3AD203B41FA5}">
                      <a16:colId xmlns="" xmlns:a16="http://schemas.microsoft.com/office/drawing/2014/main" val="3141023649"/>
                    </a:ext>
                  </a:extLst>
                </a:gridCol>
                <a:gridCol w="835433">
                  <a:extLst>
                    <a:ext uri="{9D8B030D-6E8A-4147-A177-3AD203B41FA5}">
                      <a16:colId xmlns="" xmlns:a16="http://schemas.microsoft.com/office/drawing/2014/main" val="2880056140"/>
                    </a:ext>
                  </a:extLst>
                </a:gridCol>
                <a:gridCol w="230641">
                  <a:extLst>
                    <a:ext uri="{9D8B030D-6E8A-4147-A177-3AD203B41FA5}">
                      <a16:colId xmlns="" xmlns:a16="http://schemas.microsoft.com/office/drawing/2014/main" val="101508216"/>
                    </a:ext>
                  </a:extLst>
                </a:gridCol>
                <a:gridCol w="845684">
                  <a:extLst>
                    <a:ext uri="{9D8B030D-6E8A-4147-A177-3AD203B41FA5}">
                      <a16:colId xmlns="" xmlns:a16="http://schemas.microsoft.com/office/drawing/2014/main" val="2089963319"/>
                    </a:ext>
                  </a:extLst>
                </a:gridCol>
                <a:gridCol w="164011">
                  <a:extLst>
                    <a:ext uri="{9D8B030D-6E8A-4147-A177-3AD203B41FA5}">
                      <a16:colId xmlns="" xmlns:a16="http://schemas.microsoft.com/office/drawing/2014/main" val="563581978"/>
                    </a:ext>
                  </a:extLst>
                </a:gridCol>
                <a:gridCol w="681672">
                  <a:extLst>
                    <a:ext uri="{9D8B030D-6E8A-4147-A177-3AD203B41FA5}">
                      <a16:colId xmlns="" xmlns:a16="http://schemas.microsoft.com/office/drawing/2014/main" val="4138122333"/>
                    </a:ext>
                  </a:extLst>
                </a:gridCol>
                <a:gridCol w="384404">
                  <a:extLst>
                    <a:ext uri="{9D8B030D-6E8A-4147-A177-3AD203B41FA5}">
                      <a16:colId xmlns="" xmlns:a16="http://schemas.microsoft.com/office/drawing/2014/main" val="2181816611"/>
                    </a:ext>
                  </a:extLst>
                </a:gridCol>
              </a:tblGrid>
              <a:tr h="457200">
                <a:tc gridSpan="3">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Assets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Liab.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Stockholders' Equity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tc hMerge="1">
                  <a:txBody>
                    <a:bodyPr/>
                    <a:lstStyle/>
                    <a:p>
                      <a:endParaRPr lang="en-US"/>
                    </a:p>
                  </a:txBody>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3332919631"/>
                  </a:ext>
                </a:extLst>
              </a:tr>
              <a:tr h="333375">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Cash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Merchandise</a:t>
                      </a:r>
                    </a:p>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Inventory</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endPar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endPar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Accts Payable</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Common Stock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Retained Earnings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Revenue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Expenses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Net Income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Cash Flow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1642231011"/>
                  </a:ext>
                </a:extLst>
              </a:tr>
              <a:tr h="97282">
                <a:tc>
                  <a:txBody>
                    <a:bodyPr/>
                    <a:lstStyle/>
                    <a:p>
                      <a:pPr marL="0" marR="0" algn="ctr">
                        <a:lnSpc>
                          <a:spcPct val="107000"/>
                        </a:lnSpc>
                        <a:spcBef>
                          <a:spcPts val="0"/>
                        </a:spcBef>
                        <a:spcAft>
                          <a:spcPts val="0"/>
                        </a:spcAft>
                      </a:pPr>
                      <a:r>
                        <a:rPr lang="en-US" sz="105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(300)</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300</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(300)</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OA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extLst>
                  <a:ext uri="{0D108BD9-81ED-4DB2-BD59-A6C34878D82A}">
                    <a16:rowId xmlns="" xmlns:a16="http://schemas.microsoft.com/office/drawing/2014/main" val="3597092188"/>
                  </a:ext>
                </a:extLst>
              </a:tr>
            </a:tbl>
          </a:graphicData>
        </a:graphic>
      </p:graphicFrame>
    </p:spTree>
    <p:extLst>
      <p:ext uri="{BB962C8B-B14F-4D97-AF65-F5344CB8AC3E}">
        <p14:creationId xmlns:p14="http://schemas.microsoft.com/office/powerpoint/2010/main" val="1489715856"/>
      </p:ext>
    </p:extLst>
  </p:cSld>
  <p:clrMapOvr>
    <a:masterClrMapping/>
  </p:clrMapOvr>
  <p:transition xmlns:p14="http://schemas.microsoft.com/office/powerpoint/2010/mai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a:xfrm>
            <a:off x="762000" y="228600"/>
            <a:ext cx="8382000" cy="609600"/>
          </a:xfrm>
        </p:spPr>
        <p:txBody>
          <a:bodyPr/>
          <a:lstStyle/>
          <a:p>
            <a:r>
              <a:rPr lang="en-US" sz="2600" dirty="0"/>
              <a:t>Year 2, Event 7a: Recognized Revenue on Merchandise Sale </a:t>
            </a:r>
            <a:endParaRPr lang="en-US" sz="2600" dirty="0">
              <a:ea typeface="Tahoma" panose="020B0604030504040204" pitchFamily="34" charset="0"/>
              <a:cs typeface="Tahoma" panose="020B0604030504040204" pitchFamily="34" charset="0"/>
            </a:endParaRPr>
          </a:p>
        </p:txBody>
      </p:sp>
      <p:sp>
        <p:nvSpPr>
          <p:cNvPr id="2" name="Content Placeholder 1"/>
          <p:cNvSpPr>
            <a:spLocks noGrp="1"/>
          </p:cNvSpPr>
          <p:nvPr>
            <p:ph idx="1"/>
          </p:nvPr>
        </p:nvSpPr>
        <p:spPr/>
        <p:txBody>
          <a:bodyPr/>
          <a:lstStyle/>
          <a:p>
            <a:r>
              <a:rPr lang="en-US" dirty="0"/>
              <a:t>JPS recognized $24,750 of revenue on the cash sale of merchandise that cost $11,500. </a:t>
            </a:r>
          </a:p>
          <a:p>
            <a:r>
              <a:rPr lang="en-US" dirty="0">
                <a:ea typeface="Tahoma" panose="020B0604030504040204" pitchFamily="34" charset="0"/>
                <a:cs typeface="Tahoma" panose="020B0604030504040204" pitchFamily="34" charset="0"/>
              </a:rPr>
              <a:t>This </a:t>
            </a:r>
            <a:r>
              <a:rPr lang="en-US" b="1" dirty="0">
                <a:solidFill>
                  <a:srgbClr val="C00000"/>
                </a:solidFill>
                <a:ea typeface="Tahoma" panose="020B0604030504040204" pitchFamily="34" charset="0"/>
                <a:cs typeface="Tahoma" panose="020B0604030504040204" pitchFamily="34" charset="0"/>
              </a:rPr>
              <a:t>asset source transaction</a:t>
            </a:r>
            <a:r>
              <a:rPr lang="en-US" dirty="0">
                <a:ea typeface="Tahoma" panose="020B0604030504040204" pitchFamily="34" charset="0"/>
                <a:cs typeface="Tahoma" panose="020B0604030504040204" pitchFamily="34" charset="0"/>
              </a:rPr>
              <a:t>: (1) increases assets (Cash) and (2) increases equity (Sales Revenue).</a:t>
            </a:r>
          </a:p>
        </p:txBody>
      </p:sp>
      <p:sp>
        <p:nvSpPr>
          <p:cNvPr id="3" name="Text Placeholder 2"/>
          <p:cNvSpPr>
            <a:spLocks noGrp="1"/>
          </p:cNvSpPr>
          <p:nvPr>
            <p:ph type="body" sz="quarter" idx="10"/>
          </p:nvPr>
        </p:nvSpPr>
        <p:spPr/>
        <p:txBody>
          <a:bodyPr/>
          <a:lstStyle/>
          <a:p>
            <a:endParaRPr lang="en-US"/>
          </a:p>
        </p:txBody>
      </p:sp>
      <p:sp>
        <p:nvSpPr>
          <p:cNvPr id="8" name="Text Placeholder 7"/>
          <p:cNvSpPr>
            <a:spLocks noGrp="1"/>
          </p:cNvSpPr>
          <p:nvPr>
            <p:ph type="body" sz="quarter" idx="12"/>
          </p:nvPr>
        </p:nvSpPr>
        <p:spPr/>
        <p:txBody>
          <a:bodyPr/>
          <a:lstStyle/>
          <a:p>
            <a:endParaRPr lang="en-US"/>
          </a:p>
        </p:txBody>
      </p:sp>
      <p:sp>
        <p:nvSpPr>
          <p:cNvPr id="19458" name="Slide Number Placeholder 2"/>
          <p:cNvSpPr>
            <a:spLocks noGrp="1"/>
          </p:cNvSpPr>
          <p:nvPr>
            <p:ph type="sldNum" sz="quarter" idx="11"/>
          </p:nvPr>
        </p:nvSpPr>
        <p:spPr>
          <a:noFill/>
        </p:spPr>
        <p:txBody>
          <a:bodyPr/>
          <a:lstStyle/>
          <a:p>
            <a:r>
              <a:rPr lang="en-US" dirty="0">
                <a:solidFill>
                  <a:schemeClr val="bg1"/>
                </a:solidFill>
                <a:cs typeface="Arial" charset="0"/>
              </a:rPr>
              <a:t>4-</a:t>
            </a:r>
            <a:fld id="{0D2C951F-3FAA-4AB4-8B25-FC1FFB0CF3E2}" type="slidenum">
              <a:rPr lang="en-US" smtClean="0">
                <a:solidFill>
                  <a:schemeClr val="bg1"/>
                </a:solidFill>
                <a:cs typeface="Arial" charset="0"/>
              </a:rPr>
              <a:pPr/>
              <a:t>32</a:t>
            </a:fld>
            <a:endParaRPr lang="en-US" dirty="0">
              <a:solidFill>
                <a:schemeClr val="bg1"/>
              </a:solidFill>
              <a:cs typeface="Arial" charset="0"/>
            </a:endParaRPr>
          </a:p>
        </p:txBody>
      </p:sp>
      <p:graphicFrame>
        <p:nvGraphicFramePr>
          <p:cNvPr id="6" name="Table 5">
            <a:extLst>
              <a:ext uri="{FF2B5EF4-FFF2-40B4-BE49-F238E27FC236}">
                <a16:creationId xmlns="" xmlns:a16="http://schemas.microsoft.com/office/drawing/2014/main" id="{8CA055B1-2759-4DB3-B419-E6243102ED9A}"/>
              </a:ext>
            </a:extLst>
          </p:cNvPr>
          <p:cNvGraphicFramePr>
            <a:graphicFrameLocks noGrp="1"/>
          </p:cNvGraphicFramePr>
          <p:nvPr>
            <p:extLst>
              <p:ext uri="{D42A27DB-BD31-4B8C-83A1-F6EECF244321}">
                <p14:modId xmlns:p14="http://schemas.microsoft.com/office/powerpoint/2010/main" val="4283606036"/>
              </p:ext>
            </p:extLst>
          </p:nvPr>
        </p:nvGraphicFramePr>
        <p:xfrm>
          <a:off x="1143000" y="3216880"/>
          <a:ext cx="6934200" cy="990600"/>
        </p:xfrm>
        <a:graphic>
          <a:graphicData uri="http://schemas.openxmlformats.org/drawingml/2006/table">
            <a:tbl>
              <a:tblPr>
                <a:tableStyleId>{5C22544A-7EE6-4342-B048-85BDC9FD1C3A}</a:tableStyleId>
              </a:tblPr>
              <a:tblGrid>
                <a:gridCol w="1386840">
                  <a:extLst>
                    <a:ext uri="{9D8B030D-6E8A-4147-A177-3AD203B41FA5}">
                      <a16:colId xmlns="" xmlns:a16="http://schemas.microsoft.com/office/drawing/2014/main" val="1339959837"/>
                    </a:ext>
                  </a:extLst>
                </a:gridCol>
                <a:gridCol w="72992">
                  <a:extLst>
                    <a:ext uri="{9D8B030D-6E8A-4147-A177-3AD203B41FA5}">
                      <a16:colId xmlns="" xmlns:a16="http://schemas.microsoft.com/office/drawing/2014/main" val="119357301"/>
                    </a:ext>
                  </a:extLst>
                </a:gridCol>
                <a:gridCol w="3029250">
                  <a:extLst>
                    <a:ext uri="{9D8B030D-6E8A-4147-A177-3AD203B41FA5}">
                      <a16:colId xmlns="" xmlns:a16="http://schemas.microsoft.com/office/drawing/2014/main" val="2170809857"/>
                    </a:ext>
                  </a:extLst>
                </a:gridCol>
                <a:gridCol w="82918">
                  <a:extLst>
                    <a:ext uri="{9D8B030D-6E8A-4147-A177-3AD203B41FA5}">
                      <a16:colId xmlns="" xmlns:a16="http://schemas.microsoft.com/office/drawing/2014/main" val="746245963"/>
                    </a:ext>
                  </a:extLst>
                </a:gridCol>
                <a:gridCol w="1219200">
                  <a:extLst>
                    <a:ext uri="{9D8B030D-6E8A-4147-A177-3AD203B41FA5}">
                      <a16:colId xmlns="" xmlns:a16="http://schemas.microsoft.com/office/drawing/2014/main" val="1923230473"/>
                    </a:ext>
                  </a:extLst>
                </a:gridCol>
                <a:gridCol w="92364">
                  <a:extLst>
                    <a:ext uri="{9D8B030D-6E8A-4147-A177-3AD203B41FA5}">
                      <a16:colId xmlns="" xmlns:a16="http://schemas.microsoft.com/office/drawing/2014/main" val="9718133"/>
                    </a:ext>
                  </a:extLst>
                </a:gridCol>
                <a:gridCol w="1050636">
                  <a:extLst>
                    <a:ext uri="{9D8B030D-6E8A-4147-A177-3AD203B41FA5}">
                      <a16:colId xmlns="" xmlns:a16="http://schemas.microsoft.com/office/drawing/2014/main" val="1405398356"/>
                    </a:ext>
                  </a:extLst>
                </a:gridCol>
              </a:tblGrid>
              <a:tr h="367326">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Date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Account Title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Debit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Credit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3362839657"/>
                  </a:ext>
                </a:extLst>
              </a:tr>
              <a:tr h="280613">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Event 7a</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Cash</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24,750</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877048506"/>
                  </a:ext>
                </a:extLst>
              </a:tr>
              <a:tr h="342661">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Sales Revenue</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24,750</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953639741"/>
                  </a:ext>
                </a:extLst>
              </a:tr>
            </a:tbl>
          </a:graphicData>
        </a:graphic>
      </p:graphicFrame>
      <p:graphicFrame>
        <p:nvGraphicFramePr>
          <p:cNvPr id="7" name="Table 6">
            <a:extLst>
              <a:ext uri="{FF2B5EF4-FFF2-40B4-BE49-F238E27FC236}">
                <a16:creationId xmlns="" xmlns:a16="http://schemas.microsoft.com/office/drawing/2014/main" id="{C74CD1C0-B9D6-44F3-8B76-EBFB55E25457}"/>
              </a:ext>
            </a:extLst>
          </p:cNvPr>
          <p:cNvGraphicFramePr>
            <a:graphicFrameLocks noGrp="1"/>
          </p:cNvGraphicFramePr>
          <p:nvPr>
            <p:extLst>
              <p:ext uri="{D42A27DB-BD31-4B8C-83A1-F6EECF244321}">
                <p14:modId xmlns:p14="http://schemas.microsoft.com/office/powerpoint/2010/main" val="4004359617"/>
              </p:ext>
            </p:extLst>
          </p:nvPr>
        </p:nvGraphicFramePr>
        <p:xfrm>
          <a:off x="190500" y="4384040"/>
          <a:ext cx="8762999" cy="1712213"/>
        </p:xfrm>
        <a:graphic>
          <a:graphicData uri="http://schemas.openxmlformats.org/drawingml/2006/table">
            <a:tbl>
              <a:tblPr firstRow="1" firstCol="1" bandRow="1">
                <a:tableStyleId>{5C22544A-7EE6-4342-B048-85BDC9FD1C3A}</a:tableStyleId>
              </a:tblPr>
              <a:tblGrid>
                <a:gridCol w="675640">
                  <a:extLst>
                    <a:ext uri="{9D8B030D-6E8A-4147-A177-3AD203B41FA5}">
                      <a16:colId xmlns="" xmlns:a16="http://schemas.microsoft.com/office/drawing/2014/main" val="4038268786"/>
                    </a:ext>
                  </a:extLst>
                </a:gridCol>
                <a:gridCol w="162560">
                  <a:extLst>
                    <a:ext uri="{9D8B030D-6E8A-4147-A177-3AD203B41FA5}">
                      <a16:colId xmlns="" xmlns:a16="http://schemas.microsoft.com/office/drawing/2014/main" val="3906683118"/>
                    </a:ext>
                  </a:extLst>
                </a:gridCol>
                <a:gridCol w="1056640">
                  <a:extLst>
                    <a:ext uri="{9D8B030D-6E8A-4147-A177-3AD203B41FA5}">
                      <a16:colId xmlns="" xmlns:a16="http://schemas.microsoft.com/office/drawing/2014/main" val="2246321599"/>
                    </a:ext>
                  </a:extLst>
                </a:gridCol>
                <a:gridCol w="162560">
                  <a:extLst>
                    <a:ext uri="{9D8B030D-6E8A-4147-A177-3AD203B41FA5}">
                      <a16:colId xmlns="" xmlns:a16="http://schemas.microsoft.com/office/drawing/2014/main" val="695920123"/>
                    </a:ext>
                  </a:extLst>
                </a:gridCol>
                <a:gridCol w="675640">
                  <a:extLst>
                    <a:ext uri="{9D8B030D-6E8A-4147-A177-3AD203B41FA5}">
                      <a16:colId xmlns="" xmlns:a16="http://schemas.microsoft.com/office/drawing/2014/main" val="118549055"/>
                    </a:ext>
                  </a:extLst>
                </a:gridCol>
                <a:gridCol w="162560">
                  <a:extLst>
                    <a:ext uri="{9D8B030D-6E8A-4147-A177-3AD203B41FA5}">
                      <a16:colId xmlns="" xmlns:a16="http://schemas.microsoft.com/office/drawing/2014/main" val="2501135130"/>
                    </a:ext>
                  </a:extLst>
                </a:gridCol>
                <a:gridCol w="751840">
                  <a:extLst>
                    <a:ext uri="{9D8B030D-6E8A-4147-A177-3AD203B41FA5}">
                      <a16:colId xmlns="" xmlns:a16="http://schemas.microsoft.com/office/drawing/2014/main" val="322333968"/>
                    </a:ext>
                  </a:extLst>
                </a:gridCol>
                <a:gridCol w="162560">
                  <a:extLst>
                    <a:ext uri="{9D8B030D-6E8A-4147-A177-3AD203B41FA5}">
                      <a16:colId xmlns="" xmlns:a16="http://schemas.microsoft.com/office/drawing/2014/main" val="3352611176"/>
                    </a:ext>
                  </a:extLst>
                </a:gridCol>
                <a:gridCol w="828040">
                  <a:extLst>
                    <a:ext uri="{9D8B030D-6E8A-4147-A177-3AD203B41FA5}">
                      <a16:colId xmlns="" xmlns:a16="http://schemas.microsoft.com/office/drawing/2014/main" val="3201792686"/>
                    </a:ext>
                  </a:extLst>
                </a:gridCol>
                <a:gridCol w="162560">
                  <a:extLst>
                    <a:ext uri="{9D8B030D-6E8A-4147-A177-3AD203B41FA5}">
                      <a16:colId xmlns="" xmlns:a16="http://schemas.microsoft.com/office/drawing/2014/main" val="1493837017"/>
                    </a:ext>
                  </a:extLst>
                </a:gridCol>
                <a:gridCol w="751840">
                  <a:extLst>
                    <a:ext uri="{9D8B030D-6E8A-4147-A177-3AD203B41FA5}">
                      <a16:colId xmlns="" xmlns:a16="http://schemas.microsoft.com/office/drawing/2014/main" val="850383387"/>
                    </a:ext>
                  </a:extLst>
                </a:gridCol>
                <a:gridCol w="162560">
                  <a:extLst>
                    <a:ext uri="{9D8B030D-6E8A-4147-A177-3AD203B41FA5}">
                      <a16:colId xmlns="" xmlns:a16="http://schemas.microsoft.com/office/drawing/2014/main" val="3141023649"/>
                    </a:ext>
                  </a:extLst>
                </a:gridCol>
                <a:gridCol w="980440">
                  <a:extLst>
                    <a:ext uri="{9D8B030D-6E8A-4147-A177-3AD203B41FA5}">
                      <a16:colId xmlns="" xmlns:a16="http://schemas.microsoft.com/office/drawing/2014/main" val="2880056140"/>
                    </a:ext>
                  </a:extLst>
                </a:gridCol>
                <a:gridCol w="162560">
                  <a:extLst>
                    <a:ext uri="{9D8B030D-6E8A-4147-A177-3AD203B41FA5}">
                      <a16:colId xmlns="" xmlns:a16="http://schemas.microsoft.com/office/drawing/2014/main" val="101508216"/>
                    </a:ext>
                  </a:extLst>
                </a:gridCol>
                <a:gridCol w="751840">
                  <a:extLst>
                    <a:ext uri="{9D8B030D-6E8A-4147-A177-3AD203B41FA5}">
                      <a16:colId xmlns="" xmlns:a16="http://schemas.microsoft.com/office/drawing/2014/main" val="2089963319"/>
                    </a:ext>
                  </a:extLst>
                </a:gridCol>
                <a:gridCol w="162560">
                  <a:extLst>
                    <a:ext uri="{9D8B030D-6E8A-4147-A177-3AD203B41FA5}">
                      <a16:colId xmlns="" xmlns:a16="http://schemas.microsoft.com/office/drawing/2014/main" val="563581978"/>
                    </a:ext>
                  </a:extLst>
                </a:gridCol>
                <a:gridCol w="599391">
                  <a:extLst>
                    <a:ext uri="{9D8B030D-6E8A-4147-A177-3AD203B41FA5}">
                      <a16:colId xmlns="" xmlns:a16="http://schemas.microsoft.com/office/drawing/2014/main" val="4138122333"/>
                    </a:ext>
                  </a:extLst>
                </a:gridCol>
                <a:gridCol w="391208">
                  <a:extLst>
                    <a:ext uri="{9D8B030D-6E8A-4147-A177-3AD203B41FA5}">
                      <a16:colId xmlns="" xmlns:a16="http://schemas.microsoft.com/office/drawing/2014/main" val="2181816611"/>
                    </a:ext>
                  </a:extLst>
                </a:gridCol>
              </a:tblGrid>
              <a:tr h="200533">
                <a:tc gridSpan="3">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Assets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Liab.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Stockholders' Equity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tc hMerge="1">
                  <a:txBody>
                    <a:bodyPr/>
                    <a:lstStyle/>
                    <a:p>
                      <a:endParaRPr lang="en-US"/>
                    </a:p>
                  </a:txBody>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3332919631"/>
                  </a:ext>
                </a:extLst>
              </a:tr>
              <a:tr h="333375">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Cash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Merchandise</a:t>
                      </a:r>
                    </a:p>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Inventory</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endPar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endPar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Accts Payable</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Common Stock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Retained Earnings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Revenue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Expenses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Net Income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Cash Flow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1642231011"/>
                  </a:ext>
                </a:extLst>
              </a:tr>
              <a:tr h="97282">
                <a:tc>
                  <a:txBody>
                    <a:bodyPr/>
                    <a:lstStyle/>
                    <a:p>
                      <a:pPr marL="0" marR="0" algn="ctr">
                        <a:lnSpc>
                          <a:spcPct val="107000"/>
                        </a:lnSpc>
                        <a:spcBef>
                          <a:spcPts val="0"/>
                        </a:spcBef>
                        <a:spcAft>
                          <a:spcPts val="0"/>
                        </a:spcAft>
                      </a:pPr>
                      <a:r>
                        <a:rPr lang="en-US" sz="105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24,750</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300</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24,750</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24,750</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24,750</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24,750</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OA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extLst>
                  <a:ext uri="{0D108BD9-81ED-4DB2-BD59-A6C34878D82A}">
                    <a16:rowId xmlns="" xmlns:a16="http://schemas.microsoft.com/office/drawing/2014/main" val="3597092188"/>
                  </a:ext>
                </a:extLst>
              </a:tr>
            </a:tbl>
          </a:graphicData>
        </a:graphic>
      </p:graphicFrame>
    </p:spTree>
    <p:extLst>
      <p:ext uri="{BB962C8B-B14F-4D97-AF65-F5344CB8AC3E}">
        <p14:creationId xmlns:p14="http://schemas.microsoft.com/office/powerpoint/2010/main" val="3320153089"/>
      </p:ext>
    </p:extLst>
  </p:cSld>
  <p:clrMapOvr>
    <a:masterClrMapping/>
  </p:clrMapOvr>
  <p:transition xmlns:p14="http://schemas.microsoft.com/office/powerpoint/2010/mai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a:xfrm>
            <a:off x="914400" y="18875"/>
            <a:ext cx="8229600" cy="609600"/>
          </a:xfrm>
        </p:spPr>
        <p:txBody>
          <a:bodyPr/>
          <a:lstStyle/>
          <a:p>
            <a:r>
              <a:rPr lang="en-US" sz="3000" dirty="0"/>
              <a:t>Year 2, Event 7b: Recognized Cost of Goods Sold on Merchandise Sale</a:t>
            </a:r>
            <a:endParaRPr lang="en-US" sz="3000" dirty="0">
              <a:ea typeface="Tahoma" panose="020B0604030504040204" pitchFamily="34" charset="0"/>
              <a:cs typeface="Tahoma" panose="020B0604030504040204" pitchFamily="34" charset="0"/>
            </a:endParaRPr>
          </a:p>
        </p:txBody>
      </p:sp>
      <p:sp>
        <p:nvSpPr>
          <p:cNvPr id="2" name="Content Placeholder 1"/>
          <p:cNvSpPr>
            <a:spLocks noGrp="1"/>
          </p:cNvSpPr>
          <p:nvPr>
            <p:ph idx="1"/>
          </p:nvPr>
        </p:nvSpPr>
        <p:spPr/>
        <p:txBody>
          <a:bodyPr/>
          <a:lstStyle/>
          <a:p>
            <a:pPr>
              <a:defRPr/>
            </a:pPr>
            <a:r>
              <a:rPr lang="en-US" dirty="0"/>
              <a:t>JPS recognized $11,500 of cost of goods sold. </a:t>
            </a:r>
          </a:p>
          <a:p>
            <a:pPr>
              <a:defRPr/>
            </a:pPr>
            <a:r>
              <a:rPr lang="en-US" dirty="0">
                <a:ea typeface="Tahoma" panose="020B0604030504040204" pitchFamily="34" charset="0"/>
                <a:cs typeface="Tahoma" panose="020B0604030504040204" pitchFamily="34" charset="0"/>
              </a:rPr>
              <a:t>This </a:t>
            </a:r>
            <a:r>
              <a:rPr lang="en-US" b="1" dirty="0">
                <a:solidFill>
                  <a:srgbClr val="C00000"/>
                </a:solidFill>
                <a:ea typeface="Tahoma" panose="020B0604030504040204" pitchFamily="34" charset="0"/>
                <a:cs typeface="Tahoma" panose="020B0604030504040204" pitchFamily="34" charset="0"/>
              </a:rPr>
              <a:t>asset use transaction</a:t>
            </a:r>
            <a:r>
              <a:rPr lang="en-US" dirty="0">
                <a:ea typeface="Tahoma" panose="020B0604030504040204" pitchFamily="34" charset="0"/>
                <a:cs typeface="Tahoma" panose="020B0604030504040204" pitchFamily="34" charset="0"/>
              </a:rPr>
              <a:t>: (1) decreases assets (Merchandise Inventory) and (2) decreases equity (Cost of Goods Sold).</a:t>
            </a:r>
          </a:p>
        </p:txBody>
      </p:sp>
      <p:sp>
        <p:nvSpPr>
          <p:cNvPr id="3" name="Text Placeholder 2"/>
          <p:cNvSpPr>
            <a:spLocks noGrp="1"/>
          </p:cNvSpPr>
          <p:nvPr>
            <p:ph type="body" sz="quarter" idx="10"/>
          </p:nvPr>
        </p:nvSpPr>
        <p:spPr/>
        <p:txBody>
          <a:bodyPr/>
          <a:lstStyle/>
          <a:p>
            <a:endParaRPr lang="en-US"/>
          </a:p>
        </p:txBody>
      </p:sp>
      <p:sp>
        <p:nvSpPr>
          <p:cNvPr id="8" name="Text Placeholder 7"/>
          <p:cNvSpPr>
            <a:spLocks noGrp="1"/>
          </p:cNvSpPr>
          <p:nvPr>
            <p:ph type="body" sz="quarter" idx="12"/>
          </p:nvPr>
        </p:nvSpPr>
        <p:spPr/>
        <p:txBody>
          <a:bodyPr/>
          <a:lstStyle/>
          <a:p>
            <a:endParaRPr lang="en-US"/>
          </a:p>
        </p:txBody>
      </p:sp>
      <p:sp>
        <p:nvSpPr>
          <p:cNvPr id="19458" name="Slide Number Placeholder 2"/>
          <p:cNvSpPr>
            <a:spLocks noGrp="1"/>
          </p:cNvSpPr>
          <p:nvPr>
            <p:ph type="sldNum" sz="quarter" idx="11"/>
          </p:nvPr>
        </p:nvSpPr>
        <p:spPr>
          <a:noFill/>
        </p:spPr>
        <p:txBody>
          <a:bodyPr/>
          <a:lstStyle/>
          <a:p>
            <a:r>
              <a:rPr lang="en-US" dirty="0">
                <a:solidFill>
                  <a:schemeClr val="bg1"/>
                </a:solidFill>
                <a:cs typeface="Arial" charset="0"/>
              </a:rPr>
              <a:t>4-</a:t>
            </a:r>
            <a:fld id="{0D2C951F-3FAA-4AB4-8B25-FC1FFB0CF3E2}" type="slidenum">
              <a:rPr lang="en-US" smtClean="0">
                <a:solidFill>
                  <a:schemeClr val="bg1"/>
                </a:solidFill>
                <a:cs typeface="Arial" charset="0"/>
              </a:rPr>
              <a:pPr/>
              <a:t>33</a:t>
            </a:fld>
            <a:endParaRPr lang="en-US" dirty="0">
              <a:solidFill>
                <a:schemeClr val="bg1"/>
              </a:solidFill>
              <a:cs typeface="Arial" charset="0"/>
            </a:endParaRPr>
          </a:p>
        </p:txBody>
      </p:sp>
      <p:graphicFrame>
        <p:nvGraphicFramePr>
          <p:cNvPr id="6" name="Table 5">
            <a:extLst>
              <a:ext uri="{FF2B5EF4-FFF2-40B4-BE49-F238E27FC236}">
                <a16:creationId xmlns="" xmlns:a16="http://schemas.microsoft.com/office/drawing/2014/main" id="{8CA055B1-2759-4DB3-B419-E6243102ED9A}"/>
              </a:ext>
            </a:extLst>
          </p:cNvPr>
          <p:cNvGraphicFramePr>
            <a:graphicFrameLocks noGrp="1"/>
          </p:cNvGraphicFramePr>
          <p:nvPr>
            <p:extLst>
              <p:ext uri="{D42A27DB-BD31-4B8C-83A1-F6EECF244321}">
                <p14:modId xmlns:p14="http://schemas.microsoft.com/office/powerpoint/2010/main" val="3201542018"/>
              </p:ext>
            </p:extLst>
          </p:nvPr>
        </p:nvGraphicFramePr>
        <p:xfrm>
          <a:off x="1219200" y="3207959"/>
          <a:ext cx="6934200" cy="990600"/>
        </p:xfrm>
        <a:graphic>
          <a:graphicData uri="http://schemas.openxmlformats.org/drawingml/2006/table">
            <a:tbl>
              <a:tblPr>
                <a:tableStyleId>{5C22544A-7EE6-4342-B048-85BDC9FD1C3A}</a:tableStyleId>
              </a:tblPr>
              <a:tblGrid>
                <a:gridCol w="1386840">
                  <a:extLst>
                    <a:ext uri="{9D8B030D-6E8A-4147-A177-3AD203B41FA5}">
                      <a16:colId xmlns="" xmlns:a16="http://schemas.microsoft.com/office/drawing/2014/main" val="1339959837"/>
                    </a:ext>
                  </a:extLst>
                </a:gridCol>
                <a:gridCol w="72992">
                  <a:extLst>
                    <a:ext uri="{9D8B030D-6E8A-4147-A177-3AD203B41FA5}">
                      <a16:colId xmlns="" xmlns:a16="http://schemas.microsoft.com/office/drawing/2014/main" val="119357301"/>
                    </a:ext>
                  </a:extLst>
                </a:gridCol>
                <a:gridCol w="3029250">
                  <a:extLst>
                    <a:ext uri="{9D8B030D-6E8A-4147-A177-3AD203B41FA5}">
                      <a16:colId xmlns="" xmlns:a16="http://schemas.microsoft.com/office/drawing/2014/main" val="2170809857"/>
                    </a:ext>
                  </a:extLst>
                </a:gridCol>
                <a:gridCol w="82918">
                  <a:extLst>
                    <a:ext uri="{9D8B030D-6E8A-4147-A177-3AD203B41FA5}">
                      <a16:colId xmlns="" xmlns:a16="http://schemas.microsoft.com/office/drawing/2014/main" val="746245963"/>
                    </a:ext>
                  </a:extLst>
                </a:gridCol>
                <a:gridCol w="1219200">
                  <a:extLst>
                    <a:ext uri="{9D8B030D-6E8A-4147-A177-3AD203B41FA5}">
                      <a16:colId xmlns="" xmlns:a16="http://schemas.microsoft.com/office/drawing/2014/main" val="1923230473"/>
                    </a:ext>
                  </a:extLst>
                </a:gridCol>
                <a:gridCol w="92364">
                  <a:extLst>
                    <a:ext uri="{9D8B030D-6E8A-4147-A177-3AD203B41FA5}">
                      <a16:colId xmlns="" xmlns:a16="http://schemas.microsoft.com/office/drawing/2014/main" val="9718133"/>
                    </a:ext>
                  </a:extLst>
                </a:gridCol>
                <a:gridCol w="1050636">
                  <a:extLst>
                    <a:ext uri="{9D8B030D-6E8A-4147-A177-3AD203B41FA5}">
                      <a16:colId xmlns="" xmlns:a16="http://schemas.microsoft.com/office/drawing/2014/main" val="1405398356"/>
                    </a:ext>
                  </a:extLst>
                </a:gridCol>
              </a:tblGrid>
              <a:tr h="367326">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Date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Account Title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Debit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Credit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3362839657"/>
                  </a:ext>
                </a:extLst>
              </a:tr>
              <a:tr h="280613">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Event 7b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Cost of Goods Sold</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11,500</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877048506"/>
                  </a:ext>
                </a:extLst>
              </a:tr>
              <a:tr h="342661">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Merchandise Inventory</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11,500</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953639741"/>
                  </a:ext>
                </a:extLst>
              </a:tr>
            </a:tbl>
          </a:graphicData>
        </a:graphic>
      </p:graphicFrame>
      <p:graphicFrame>
        <p:nvGraphicFramePr>
          <p:cNvPr id="7" name="Table 6">
            <a:extLst>
              <a:ext uri="{FF2B5EF4-FFF2-40B4-BE49-F238E27FC236}">
                <a16:creationId xmlns="" xmlns:a16="http://schemas.microsoft.com/office/drawing/2014/main" id="{C74CD1C0-B9D6-44F3-8B76-EBFB55E25457}"/>
              </a:ext>
            </a:extLst>
          </p:cNvPr>
          <p:cNvGraphicFramePr>
            <a:graphicFrameLocks noGrp="1"/>
          </p:cNvGraphicFramePr>
          <p:nvPr>
            <p:extLst>
              <p:ext uri="{D42A27DB-BD31-4B8C-83A1-F6EECF244321}">
                <p14:modId xmlns:p14="http://schemas.microsoft.com/office/powerpoint/2010/main" val="20472640"/>
              </p:ext>
            </p:extLst>
          </p:nvPr>
        </p:nvGraphicFramePr>
        <p:xfrm>
          <a:off x="228600" y="4384040"/>
          <a:ext cx="8762999" cy="1712213"/>
        </p:xfrm>
        <a:graphic>
          <a:graphicData uri="http://schemas.openxmlformats.org/drawingml/2006/table">
            <a:tbl>
              <a:tblPr firstRow="1" firstCol="1" bandRow="1">
                <a:tableStyleId>{5C22544A-7EE6-4342-B048-85BDC9FD1C3A}</a:tableStyleId>
              </a:tblPr>
              <a:tblGrid>
                <a:gridCol w="675640">
                  <a:extLst>
                    <a:ext uri="{9D8B030D-6E8A-4147-A177-3AD203B41FA5}">
                      <a16:colId xmlns="" xmlns:a16="http://schemas.microsoft.com/office/drawing/2014/main" val="4038268786"/>
                    </a:ext>
                  </a:extLst>
                </a:gridCol>
                <a:gridCol w="162560">
                  <a:extLst>
                    <a:ext uri="{9D8B030D-6E8A-4147-A177-3AD203B41FA5}">
                      <a16:colId xmlns="" xmlns:a16="http://schemas.microsoft.com/office/drawing/2014/main" val="3906683118"/>
                    </a:ext>
                  </a:extLst>
                </a:gridCol>
                <a:gridCol w="1056640">
                  <a:extLst>
                    <a:ext uri="{9D8B030D-6E8A-4147-A177-3AD203B41FA5}">
                      <a16:colId xmlns="" xmlns:a16="http://schemas.microsoft.com/office/drawing/2014/main" val="2246321599"/>
                    </a:ext>
                  </a:extLst>
                </a:gridCol>
                <a:gridCol w="162560">
                  <a:extLst>
                    <a:ext uri="{9D8B030D-6E8A-4147-A177-3AD203B41FA5}">
                      <a16:colId xmlns="" xmlns:a16="http://schemas.microsoft.com/office/drawing/2014/main" val="695920123"/>
                    </a:ext>
                  </a:extLst>
                </a:gridCol>
                <a:gridCol w="675640">
                  <a:extLst>
                    <a:ext uri="{9D8B030D-6E8A-4147-A177-3AD203B41FA5}">
                      <a16:colId xmlns="" xmlns:a16="http://schemas.microsoft.com/office/drawing/2014/main" val="118549055"/>
                    </a:ext>
                  </a:extLst>
                </a:gridCol>
                <a:gridCol w="162560">
                  <a:extLst>
                    <a:ext uri="{9D8B030D-6E8A-4147-A177-3AD203B41FA5}">
                      <a16:colId xmlns="" xmlns:a16="http://schemas.microsoft.com/office/drawing/2014/main" val="2501135130"/>
                    </a:ext>
                  </a:extLst>
                </a:gridCol>
                <a:gridCol w="751840">
                  <a:extLst>
                    <a:ext uri="{9D8B030D-6E8A-4147-A177-3AD203B41FA5}">
                      <a16:colId xmlns="" xmlns:a16="http://schemas.microsoft.com/office/drawing/2014/main" val="322333968"/>
                    </a:ext>
                  </a:extLst>
                </a:gridCol>
                <a:gridCol w="162560">
                  <a:extLst>
                    <a:ext uri="{9D8B030D-6E8A-4147-A177-3AD203B41FA5}">
                      <a16:colId xmlns="" xmlns:a16="http://schemas.microsoft.com/office/drawing/2014/main" val="3352611176"/>
                    </a:ext>
                  </a:extLst>
                </a:gridCol>
                <a:gridCol w="828040">
                  <a:extLst>
                    <a:ext uri="{9D8B030D-6E8A-4147-A177-3AD203B41FA5}">
                      <a16:colId xmlns="" xmlns:a16="http://schemas.microsoft.com/office/drawing/2014/main" val="3201792686"/>
                    </a:ext>
                  </a:extLst>
                </a:gridCol>
                <a:gridCol w="162560">
                  <a:extLst>
                    <a:ext uri="{9D8B030D-6E8A-4147-A177-3AD203B41FA5}">
                      <a16:colId xmlns="" xmlns:a16="http://schemas.microsoft.com/office/drawing/2014/main" val="1493837017"/>
                    </a:ext>
                  </a:extLst>
                </a:gridCol>
                <a:gridCol w="751840">
                  <a:extLst>
                    <a:ext uri="{9D8B030D-6E8A-4147-A177-3AD203B41FA5}">
                      <a16:colId xmlns="" xmlns:a16="http://schemas.microsoft.com/office/drawing/2014/main" val="850383387"/>
                    </a:ext>
                  </a:extLst>
                </a:gridCol>
                <a:gridCol w="162560">
                  <a:extLst>
                    <a:ext uri="{9D8B030D-6E8A-4147-A177-3AD203B41FA5}">
                      <a16:colId xmlns="" xmlns:a16="http://schemas.microsoft.com/office/drawing/2014/main" val="3141023649"/>
                    </a:ext>
                  </a:extLst>
                </a:gridCol>
                <a:gridCol w="980440">
                  <a:extLst>
                    <a:ext uri="{9D8B030D-6E8A-4147-A177-3AD203B41FA5}">
                      <a16:colId xmlns="" xmlns:a16="http://schemas.microsoft.com/office/drawing/2014/main" val="2880056140"/>
                    </a:ext>
                  </a:extLst>
                </a:gridCol>
                <a:gridCol w="162560">
                  <a:extLst>
                    <a:ext uri="{9D8B030D-6E8A-4147-A177-3AD203B41FA5}">
                      <a16:colId xmlns="" xmlns:a16="http://schemas.microsoft.com/office/drawing/2014/main" val="101508216"/>
                    </a:ext>
                  </a:extLst>
                </a:gridCol>
                <a:gridCol w="751840">
                  <a:extLst>
                    <a:ext uri="{9D8B030D-6E8A-4147-A177-3AD203B41FA5}">
                      <a16:colId xmlns="" xmlns:a16="http://schemas.microsoft.com/office/drawing/2014/main" val="2089963319"/>
                    </a:ext>
                  </a:extLst>
                </a:gridCol>
                <a:gridCol w="162560">
                  <a:extLst>
                    <a:ext uri="{9D8B030D-6E8A-4147-A177-3AD203B41FA5}">
                      <a16:colId xmlns="" xmlns:a16="http://schemas.microsoft.com/office/drawing/2014/main" val="563581978"/>
                    </a:ext>
                  </a:extLst>
                </a:gridCol>
                <a:gridCol w="599391">
                  <a:extLst>
                    <a:ext uri="{9D8B030D-6E8A-4147-A177-3AD203B41FA5}">
                      <a16:colId xmlns="" xmlns:a16="http://schemas.microsoft.com/office/drawing/2014/main" val="4138122333"/>
                    </a:ext>
                  </a:extLst>
                </a:gridCol>
                <a:gridCol w="391208">
                  <a:extLst>
                    <a:ext uri="{9D8B030D-6E8A-4147-A177-3AD203B41FA5}">
                      <a16:colId xmlns="" xmlns:a16="http://schemas.microsoft.com/office/drawing/2014/main" val="2181816611"/>
                    </a:ext>
                  </a:extLst>
                </a:gridCol>
              </a:tblGrid>
              <a:tr h="200533">
                <a:tc gridSpan="3">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Assets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Liab.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Stockholders' Equity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tc hMerge="1">
                  <a:txBody>
                    <a:bodyPr/>
                    <a:lstStyle/>
                    <a:p>
                      <a:endParaRPr lang="en-US"/>
                    </a:p>
                  </a:txBody>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3332919631"/>
                  </a:ext>
                </a:extLst>
              </a:tr>
              <a:tr h="333375">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Cash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Merchandise</a:t>
                      </a:r>
                    </a:p>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Inventory</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endPar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endPar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Accts Payable</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Common Stock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Retained Earnings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Revenue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Expenses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Net Income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Cash Flow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1642231011"/>
                  </a:ext>
                </a:extLst>
              </a:tr>
              <a:tr h="97282">
                <a:tc>
                  <a:txBody>
                    <a:bodyPr/>
                    <a:lstStyle/>
                    <a:p>
                      <a:pPr marL="0" marR="0" algn="ctr">
                        <a:lnSpc>
                          <a:spcPct val="107000"/>
                        </a:lnSpc>
                        <a:spcBef>
                          <a:spcPts val="0"/>
                        </a:spcBef>
                        <a:spcAft>
                          <a:spcPts val="0"/>
                        </a:spcAft>
                      </a:pPr>
                      <a:r>
                        <a:rPr lang="en-US" sz="105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(11,500)</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(11,500)</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11,500</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(11,500)</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a:txBody>
                    <a:bodyPr/>
                    <a:lstStyle/>
                    <a:p>
                      <a:pPr marL="0" marR="0" algn="ctr">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extLst>
                  <a:ext uri="{0D108BD9-81ED-4DB2-BD59-A6C34878D82A}">
                    <a16:rowId xmlns="" xmlns:a16="http://schemas.microsoft.com/office/drawing/2014/main" val="3597092188"/>
                  </a:ext>
                </a:extLst>
              </a:tr>
            </a:tbl>
          </a:graphicData>
        </a:graphic>
      </p:graphicFrame>
    </p:spTree>
    <p:extLst>
      <p:ext uri="{BB962C8B-B14F-4D97-AF65-F5344CB8AC3E}">
        <p14:creationId xmlns:p14="http://schemas.microsoft.com/office/powerpoint/2010/main" val="3996040595"/>
      </p:ext>
    </p:extLst>
  </p:cSld>
  <p:clrMapOvr>
    <a:masterClrMapping/>
  </p:clrMapOvr>
  <p:transition xmlns:p14="http://schemas.microsoft.com/office/powerpoint/2010/mai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p:txBody>
          <a:bodyPr/>
          <a:lstStyle/>
          <a:p>
            <a:r>
              <a:rPr lang="en-US" dirty="0"/>
              <a:t>Year 2, Event 8: Paid Freight Costs</a:t>
            </a:r>
            <a:endParaRPr lang="en-US" dirty="0">
              <a:ea typeface="Tahoma" panose="020B0604030504040204" pitchFamily="34" charset="0"/>
              <a:cs typeface="Tahoma" panose="020B0604030504040204" pitchFamily="34" charset="0"/>
            </a:endParaRPr>
          </a:p>
        </p:txBody>
      </p:sp>
      <p:sp>
        <p:nvSpPr>
          <p:cNvPr id="4" name="Content Placeholder 3"/>
          <p:cNvSpPr>
            <a:spLocks noGrp="1"/>
          </p:cNvSpPr>
          <p:nvPr>
            <p:ph idx="1"/>
          </p:nvPr>
        </p:nvSpPr>
        <p:spPr/>
        <p:txBody>
          <a:bodyPr/>
          <a:lstStyle/>
          <a:p>
            <a:r>
              <a:rPr lang="en-US" sz="2000" dirty="0"/>
              <a:t>JPS paid $450 cash for freight costs on inventory delivered to customers. </a:t>
            </a:r>
          </a:p>
          <a:p>
            <a:r>
              <a:rPr lang="en-US" sz="2000" dirty="0">
                <a:ea typeface="Tahoma" panose="020B0604030504040204" pitchFamily="34" charset="0"/>
                <a:cs typeface="Tahoma" panose="020B0604030504040204" pitchFamily="34" charset="0"/>
              </a:rPr>
              <a:t>This </a:t>
            </a:r>
            <a:r>
              <a:rPr lang="en-US" sz="2000" b="1" dirty="0">
                <a:solidFill>
                  <a:srgbClr val="C00000"/>
                </a:solidFill>
                <a:ea typeface="Tahoma" panose="020B0604030504040204" pitchFamily="34" charset="0"/>
                <a:cs typeface="Tahoma" panose="020B0604030504040204" pitchFamily="34" charset="0"/>
              </a:rPr>
              <a:t>asset use transaction</a:t>
            </a:r>
            <a:r>
              <a:rPr lang="en-US" sz="2000" dirty="0">
                <a:ea typeface="Tahoma" panose="020B0604030504040204" pitchFamily="34" charset="0"/>
                <a:cs typeface="Tahoma" panose="020B0604030504040204" pitchFamily="34" charset="0"/>
              </a:rPr>
              <a:t>: (1) decreases assets (Cash) and (2) decreases equity (Transportation-out).</a:t>
            </a:r>
            <a:endParaRPr lang="en-US" sz="2000" dirty="0"/>
          </a:p>
        </p:txBody>
      </p:sp>
      <p:sp>
        <p:nvSpPr>
          <p:cNvPr id="3" name="Text Placeholder 2"/>
          <p:cNvSpPr>
            <a:spLocks noGrp="1"/>
          </p:cNvSpPr>
          <p:nvPr>
            <p:ph type="body" sz="quarter" idx="10"/>
          </p:nvPr>
        </p:nvSpPr>
        <p:spPr/>
        <p:txBody>
          <a:bodyPr/>
          <a:lstStyle/>
          <a:p>
            <a:endParaRPr lang="en-US"/>
          </a:p>
        </p:txBody>
      </p:sp>
      <p:sp>
        <p:nvSpPr>
          <p:cNvPr id="9" name="Text Placeholder 8"/>
          <p:cNvSpPr>
            <a:spLocks noGrp="1"/>
          </p:cNvSpPr>
          <p:nvPr>
            <p:ph type="body" sz="quarter" idx="12"/>
          </p:nvPr>
        </p:nvSpPr>
        <p:spPr/>
        <p:txBody>
          <a:bodyPr/>
          <a:lstStyle/>
          <a:p>
            <a:endParaRPr lang="en-US"/>
          </a:p>
        </p:txBody>
      </p:sp>
      <p:sp>
        <p:nvSpPr>
          <p:cNvPr id="19458" name="Slide Number Placeholder 2"/>
          <p:cNvSpPr>
            <a:spLocks noGrp="1"/>
          </p:cNvSpPr>
          <p:nvPr>
            <p:ph type="sldNum" sz="quarter" idx="11"/>
          </p:nvPr>
        </p:nvSpPr>
        <p:spPr>
          <a:noFill/>
        </p:spPr>
        <p:txBody>
          <a:bodyPr/>
          <a:lstStyle/>
          <a:p>
            <a:r>
              <a:rPr lang="en-US" dirty="0">
                <a:solidFill>
                  <a:schemeClr val="bg1"/>
                </a:solidFill>
                <a:cs typeface="Arial" charset="0"/>
              </a:rPr>
              <a:t>4-</a:t>
            </a:r>
            <a:fld id="{0D2C951F-3FAA-4AB4-8B25-FC1FFB0CF3E2}" type="slidenum">
              <a:rPr lang="en-US" smtClean="0">
                <a:solidFill>
                  <a:schemeClr val="bg1"/>
                </a:solidFill>
                <a:cs typeface="Arial" charset="0"/>
              </a:rPr>
              <a:pPr/>
              <a:t>34</a:t>
            </a:fld>
            <a:endParaRPr lang="en-US" dirty="0">
              <a:solidFill>
                <a:schemeClr val="bg1"/>
              </a:solidFill>
              <a:cs typeface="Arial" charset="0"/>
            </a:endParaRPr>
          </a:p>
        </p:txBody>
      </p:sp>
      <p:graphicFrame>
        <p:nvGraphicFramePr>
          <p:cNvPr id="6" name="Table 5">
            <a:extLst>
              <a:ext uri="{FF2B5EF4-FFF2-40B4-BE49-F238E27FC236}">
                <a16:creationId xmlns="" xmlns:a16="http://schemas.microsoft.com/office/drawing/2014/main" id="{8CA055B1-2759-4DB3-B419-E6243102ED9A}"/>
              </a:ext>
            </a:extLst>
          </p:cNvPr>
          <p:cNvGraphicFramePr>
            <a:graphicFrameLocks noGrp="1"/>
          </p:cNvGraphicFramePr>
          <p:nvPr>
            <p:extLst>
              <p:ext uri="{D42A27DB-BD31-4B8C-83A1-F6EECF244321}">
                <p14:modId xmlns:p14="http://schemas.microsoft.com/office/powerpoint/2010/main" val="3362367933"/>
              </p:ext>
            </p:extLst>
          </p:nvPr>
        </p:nvGraphicFramePr>
        <p:xfrm>
          <a:off x="152400" y="2876974"/>
          <a:ext cx="4343400" cy="1080474"/>
        </p:xfrm>
        <a:graphic>
          <a:graphicData uri="http://schemas.openxmlformats.org/drawingml/2006/table">
            <a:tbl>
              <a:tblPr>
                <a:tableStyleId>{5C22544A-7EE6-4342-B048-85BDC9FD1C3A}</a:tableStyleId>
              </a:tblPr>
              <a:tblGrid>
                <a:gridCol w="868680">
                  <a:extLst>
                    <a:ext uri="{9D8B030D-6E8A-4147-A177-3AD203B41FA5}">
                      <a16:colId xmlns="" xmlns:a16="http://schemas.microsoft.com/office/drawing/2014/main" val="1339959837"/>
                    </a:ext>
                  </a:extLst>
                </a:gridCol>
                <a:gridCol w="45721">
                  <a:extLst>
                    <a:ext uri="{9D8B030D-6E8A-4147-A177-3AD203B41FA5}">
                      <a16:colId xmlns="" xmlns:a16="http://schemas.microsoft.com/office/drawing/2014/main" val="119357301"/>
                    </a:ext>
                  </a:extLst>
                </a:gridCol>
                <a:gridCol w="1897442">
                  <a:extLst>
                    <a:ext uri="{9D8B030D-6E8A-4147-A177-3AD203B41FA5}">
                      <a16:colId xmlns="" xmlns:a16="http://schemas.microsoft.com/office/drawing/2014/main" val="2170809857"/>
                    </a:ext>
                  </a:extLst>
                </a:gridCol>
                <a:gridCol w="51938">
                  <a:extLst>
                    <a:ext uri="{9D8B030D-6E8A-4147-A177-3AD203B41FA5}">
                      <a16:colId xmlns="" xmlns:a16="http://schemas.microsoft.com/office/drawing/2014/main" val="746245963"/>
                    </a:ext>
                  </a:extLst>
                </a:gridCol>
                <a:gridCol w="763674">
                  <a:extLst>
                    <a:ext uri="{9D8B030D-6E8A-4147-A177-3AD203B41FA5}">
                      <a16:colId xmlns="" xmlns:a16="http://schemas.microsoft.com/office/drawing/2014/main" val="1923230473"/>
                    </a:ext>
                  </a:extLst>
                </a:gridCol>
                <a:gridCol w="57854">
                  <a:extLst>
                    <a:ext uri="{9D8B030D-6E8A-4147-A177-3AD203B41FA5}">
                      <a16:colId xmlns="" xmlns:a16="http://schemas.microsoft.com/office/drawing/2014/main" val="9718133"/>
                    </a:ext>
                  </a:extLst>
                </a:gridCol>
                <a:gridCol w="658091">
                  <a:extLst>
                    <a:ext uri="{9D8B030D-6E8A-4147-A177-3AD203B41FA5}">
                      <a16:colId xmlns="" xmlns:a16="http://schemas.microsoft.com/office/drawing/2014/main" val="1405398356"/>
                    </a:ext>
                  </a:extLst>
                </a:gridCol>
              </a:tblGrid>
              <a:tr h="457200">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Date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Account Title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Debit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Credit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3362839657"/>
                  </a:ext>
                </a:extLst>
              </a:tr>
              <a:tr h="280613">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Event 8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Transportation-out</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450</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877048506"/>
                  </a:ext>
                </a:extLst>
              </a:tr>
              <a:tr h="342661">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Cash</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450</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953639741"/>
                  </a:ext>
                </a:extLst>
              </a:tr>
            </a:tbl>
          </a:graphicData>
        </a:graphic>
      </p:graphicFrame>
      <p:graphicFrame>
        <p:nvGraphicFramePr>
          <p:cNvPr id="7" name="Table 6">
            <a:extLst>
              <a:ext uri="{FF2B5EF4-FFF2-40B4-BE49-F238E27FC236}">
                <a16:creationId xmlns="" xmlns:a16="http://schemas.microsoft.com/office/drawing/2014/main" id="{C74CD1C0-B9D6-44F3-8B76-EBFB55E25457}"/>
              </a:ext>
            </a:extLst>
          </p:cNvPr>
          <p:cNvGraphicFramePr>
            <a:graphicFrameLocks noGrp="1"/>
          </p:cNvGraphicFramePr>
          <p:nvPr>
            <p:extLst>
              <p:ext uri="{D42A27DB-BD31-4B8C-83A1-F6EECF244321}">
                <p14:modId xmlns:p14="http://schemas.microsoft.com/office/powerpoint/2010/main" val="19631769"/>
              </p:ext>
            </p:extLst>
          </p:nvPr>
        </p:nvGraphicFramePr>
        <p:xfrm>
          <a:off x="152396" y="4114800"/>
          <a:ext cx="8839203" cy="1712213"/>
        </p:xfrm>
        <a:graphic>
          <a:graphicData uri="http://schemas.openxmlformats.org/drawingml/2006/table">
            <a:tbl>
              <a:tblPr firstRow="1" firstCol="1" bandRow="1">
                <a:tableStyleId>{5C22544A-7EE6-4342-B048-85BDC9FD1C3A}</a:tableStyleId>
              </a:tblPr>
              <a:tblGrid>
                <a:gridCol w="681515">
                  <a:extLst>
                    <a:ext uri="{9D8B030D-6E8A-4147-A177-3AD203B41FA5}">
                      <a16:colId xmlns="" xmlns:a16="http://schemas.microsoft.com/office/drawing/2014/main" val="4038268786"/>
                    </a:ext>
                  </a:extLst>
                </a:gridCol>
                <a:gridCol w="163974">
                  <a:extLst>
                    <a:ext uri="{9D8B030D-6E8A-4147-A177-3AD203B41FA5}">
                      <a16:colId xmlns="" xmlns:a16="http://schemas.microsoft.com/office/drawing/2014/main" val="3906683118"/>
                    </a:ext>
                  </a:extLst>
                </a:gridCol>
                <a:gridCol w="1065828">
                  <a:extLst>
                    <a:ext uri="{9D8B030D-6E8A-4147-A177-3AD203B41FA5}">
                      <a16:colId xmlns="" xmlns:a16="http://schemas.microsoft.com/office/drawing/2014/main" val="2246321599"/>
                    </a:ext>
                  </a:extLst>
                </a:gridCol>
                <a:gridCol w="163974">
                  <a:extLst>
                    <a:ext uri="{9D8B030D-6E8A-4147-A177-3AD203B41FA5}">
                      <a16:colId xmlns="" xmlns:a16="http://schemas.microsoft.com/office/drawing/2014/main" val="695920123"/>
                    </a:ext>
                  </a:extLst>
                </a:gridCol>
                <a:gridCol w="681515">
                  <a:extLst>
                    <a:ext uri="{9D8B030D-6E8A-4147-A177-3AD203B41FA5}">
                      <a16:colId xmlns="" xmlns:a16="http://schemas.microsoft.com/office/drawing/2014/main" val="118549055"/>
                    </a:ext>
                  </a:extLst>
                </a:gridCol>
                <a:gridCol w="163974">
                  <a:extLst>
                    <a:ext uri="{9D8B030D-6E8A-4147-A177-3AD203B41FA5}">
                      <a16:colId xmlns="" xmlns:a16="http://schemas.microsoft.com/office/drawing/2014/main" val="2501135130"/>
                    </a:ext>
                  </a:extLst>
                </a:gridCol>
                <a:gridCol w="758378">
                  <a:extLst>
                    <a:ext uri="{9D8B030D-6E8A-4147-A177-3AD203B41FA5}">
                      <a16:colId xmlns="" xmlns:a16="http://schemas.microsoft.com/office/drawing/2014/main" val="322333968"/>
                    </a:ext>
                  </a:extLst>
                </a:gridCol>
                <a:gridCol w="163974">
                  <a:extLst>
                    <a:ext uri="{9D8B030D-6E8A-4147-A177-3AD203B41FA5}">
                      <a16:colId xmlns="" xmlns:a16="http://schemas.microsoft.com/office/drawing/2014/main" val="3352611176"/>
                    </a:ext>
                  </a:extLst>
                </a:gridCol>
                <a:gridCol w="835240">
                  <a:extLst>
                    <a:ext uri="{9D8B030D-6E8A-4147-A177-3AD203B41FA5}">
                      <a16:colId xmlns="" xmlns:a16="http://schemas.microsoft.com/office/drawing/2014/main" val="3201792686"/>
                    </a:ext>
                  </a:extLst>
                </a:gridCol>
                <a:gridCol w="163974">
                  <a:extLst>
                    <a:ext uri="{9D8B030D-6E8A-4147-A177-3AD203B41FA5}">
                      <a16:colId xmlns="" xmlns:a16="http://schemas.microsoft.com/office/drawing/2014/main" val="1493837017"/>
                    </a:ext>
                  </a:extLst>
                </a:gridCol>
                <a:gridCol w="758378">
                  <a:extLst>
                    <a:ext uri="{9D8B030D-6E8A-4147-A177-3AD203B41FA5}">
                      <a16:colId xmlns="" xmlns:a16="http://schemas.microsoft.com/office/drawing/2014/main" val="850383387"/>
                    </a:ext>
                  </a:extLst>
                </a:gridCol>
                <a:gridCol w="163974">
                  <a:extLst>
                    <a:ext uri="{9D8B030D-6E8A-4147-A177-3AD203B41FA5}">
                      <a16:colId xmlns="" xmlns:a16="http://schemas.microsoft.com/office/drawing/2014/main" val="3141023649"/>
                    </a:ext>
                  </a:extLst>
                </a:gridCol>
                <a:gridCol w="988966">
                  <a:extLst>
                    <a:ext uri="{9D8B030D-6E8A-4147-A177-3AD203B41FA5}">
                      <a16:colId xmlns="" xmlns:a16="http://schemas.microsoft.com/office/drawing/2014/main" val="2880056140"/>
                    </a:ext>
                  </a:extLst>
                </a:gridCol>
                <a:gridCol w="163974">
                  <a:extLst>
                    <a:ext uri="{9D8B030D-6E8A-4147-A177-3AD203B41FA5}">
                      <a16:colId xmlns="" xmlns:a16="http://schemas.microsoft.com/office/drawing/2014/main" val="101508216"/>
                    </a:ext>
                  </a:extLst>
                </a:gridCol>
                <a:gridCol w="758378">
                  <a:extLst>
                    <a:ext uri="{9D8B030D-6E8A-4147-A177-3AD203B41FA5}">
                      <a16:colId xmlns="" xmlns:a16="http://schemas.microsoft.com/office/drawing/2014/main" val="2089963319"/>
                    </a:ext>
                  </a:extLst>
                </a:gridCol>
                <a:gridCol w="163974">
                  <a:extLst>
                    <a:ext uri="{9D8B030D-6E8A-4147-A177-3AD203B41FA5}">
                      <a16:colId xmlns="" xmlns:a16="http://schemas.microsoft.com/office/drawing/2014/main" val="563581978"/>
                    </a:ext>
                  </a:extLst>
                </a:gridCol>
                <a:gridCol w="604603">
                  <a:extLst>
                    <a:ext uri="{9D8B030D-6E8A-4147-A177-3AD203B41FA5}">
                      <a16:colId xmlns="" xmlns:a16="http://schemas.microsoft.com/office/drawing/2014/main" val="4138122333"/>
                    </a:ext>
                  </a:extLst>
                </a:gridCol>
                <a:gridCol w="394610">
                  <a:extLst>
                    <a:ext uri="{9D8B030D-6E8A-4147-A177-3AD203B41FA5}">
                      <a16:colId xmlns="" xmlns:a16="http://schemas.microsoft.com/office/drawing/2014/main" val="2181816611"/>
                    </a:ext>
                  </a:extLst>
                </a:gridCol>
              </a:tblGrid>
              <a:tr h="388620">
                <a:tc gridSpan="3">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Assets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Liab.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Stockholders' Equity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tc hMerge="1">
                  <a:txBody>
                    <a:bodyPr/>
                    <a:lstStyle/>
                    <a:p>
                      <a:endParaRPr lang="en-US"/>
                    </a:p>
                  </a:txBody>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3332919631"/>
                  </a:ext>
                </a:extLst>
              </a:tr>
              <a:tr h="518160">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Cash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Merchandise</a:t>
                      </a:r>
                    </a:p>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Inventory</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endPar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endPar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Accts Payable</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Common Stock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Retained Earnings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Revenue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Expenses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Net Income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Cash Flow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1642231011"/>
                  </a:ext>
                </a:extLst>
              </a:tr>
              <a:tr h="388620">
                <a:tc>
                  <a:txBody>
                    <a:bodyPr/>
                    <a:lstStyle/>
                    <a:p>
                      <a:pPr marL="0" marR="0" algn="ctr">
                        <a:lnSpc>
                          <a:spcPct val="107000"/>
                        </a:lnSpc>
                        <a:spcBef>
                          <a:spcPts val="0"/>
                        </a:spcBef>
                        <a:spcAft>
                          <a:spcPts val="0"/>
                        </a:spcAft>
                      </a:pPr>
                      <a:r>
                        <a:rPr lang="en-US" sz="105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(450)</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(450)</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450</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(450)</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(450)</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OA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extLst>
                  <a:ext uri="{0D108BD9-81ED-4DB2-BD59-A6C34878D82A}">
                    <a16:rowId xmlns="" xmlns:a16="http://schemas.microsoft.com/office/drawing/2014/main" val="3597092188"/>
                  </a:ext>
                </a:extLst>
              </a:tr>
            </a:tbl>
          </a:graphicData>
        </a:graphic>
      </p:graphicFrame>
      <p:graphicFrame>
        <p:nvGraphicFramePr>
          <p:cNvPr id="2" name="Table 1">
            <a:extLst>
              <a:ext uri="{FF2B5EF4-FFF2-40B4-BE49-F238E27FC236}">
                <a16:creationId xmlns="" xmlns:a16="http://schemas.microsoft.com/office/drawing/2014/main" id="{79154B04-FD98-4ED7-8F7F-647C4405B628}"/>
              </a:ext>
            </a:extLst>
          </p:cNvPr>
          <p:cNvGraphicFramePr>
            <a:graphicFrameLocks noGrp="1"/>
          </p:cNvGraphicFramePr>
          <p:nvPr>
            <p:extLst>
              <p:ext uri="{D42A27DB-BD31-4B8C-83A1-F6EECF244321}">
                <p14:modId xmlns:p14="http://schemas.microsoft.com/office/powerpoint/2010/main" val="2698010585"/>
              </p:ext>
            </p:extLst>
          </p:nvPr>
        </p:nvGraphicFramePr>
        <p:xfrm>
          <a:off x="4648200" y="2438400"/>
          <a:ext cx="4343400" cy="1565452"/>
        </p:xfrm>
        <a:graphic>
          <a:graphicData uri="http://schemas.openxmlformats.org/drawingml/2006/table">
            <a:tbl>
              <a:tblPr firstRow="1" firstCol="1" bandRow="1">
                <a:tableStyleId>{5C22544A-7EE6-4342-B048-85BDC9FD1C3A}</a:tableStyleId>
              </a:tblPr>
              <a:tblGrid>
                <a:gridCol w="739263">
                  <a:extLst>
                    <a:ext uri="{9D8B030D-6E8A-4147-A177-3AD203B41FA5}">
                      <a16:colId xmlns="" xmlns:a16="http://schemas.microsoft.com/office/drawing/2014/main" val="1266483105"/>
                    </a:ext>
                  </a:extLst>
                </a:gridCol>
                <a:gridCol w="1969524">
                  <a:extLst>
                    <a:ext uri="{9D8B030D-6E8A-4147-A177-3AD203B41FA5}">
                      <a16:colId xmlns="" xmlns:a16="http://schemas.microsoft.com/office/drawing/2014/main" val="2041779825"/>
                    </a:ext>
                  </a:extLst>
                </a:gridCol>
                <a:gridCol w="1634613">
                  <a:extLst>
                    <a:ext uri="{9D8B030D-6E8A-4147-A177-3AD203B41FA5}">
                      <a16:colId xmlns="" xmlns:a16="http://schemas.microsoft.com/office/drawing/2014/main" val="3688964569"/>
                    </a:ext>
                  </a:extLst>
                </a:gridCol>
              </a:tblGrid>
              <a:tr h="173101">
                <a:tc>
                  <a:txBody>
                    <a:bodyPr/>
                    <a:lstStyle/>
                    <a:p>
                      <a:pPr marL="0" marR="0">
                        <a:lnSpc>
                          <a:spcPct val="107000"/>
                        </a:lnSpc>
                        <a:spcBef>
                          <a:spcPts val="0"/>
                        </a:spcBef>
                        <a:spcAft>
                          <a:spcPts val="800"/>
                        </a:spcAft>
                      </a:pPr>
                      <a:r>
                        <a:rPr lang="en-US" sz="16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gridSpan="2">
                  <a:txBody>
                    <a:bodyPr/>
                    <a:lstStyle/>
                    <a:p>
                      <a:pPr marL="0" marR="0" algn="ctr">
                        <a:lnSpc>
                          <a:spcPct val="107000"/>
                        </a:lnSpc>
                        <a:spcBef>
                          <a:spcPts val="0"/>
                        </a:spcBef>
                        <a:spcAft>
                          <a:spcPts val="800"/>
                        </a:spcAft>
                      </a:pPr>
                      <a:r>
                        <a:rPr lang="en-US" sz="1600" dirty="0">
                          <a:solidFill>
                            <a:schemeClr val="tx1"/>
                          </a:solidFill>
                          <a:effectLst/>
                        </a:rPr>
                        <a:t>Responsible Party</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hMerge="1">
                  <a:txBody>
                    <a:bodyPr/>
                    <a:lstStyle/>
                    <a:p>
                      <a:endParaRPr lang="en-US"/>
                    </a:p>
                  </a:txBody>
                  <a:tcPr/>
                </a:tc>
                <a:extLst>
                  <a:ext uri="{0D108BD9-81ED-4DB2-BD59-A6C34878D82A}">
                    <a16:rowId xmlns="" xmlns:a16="http://schemas.microsoft.com/office/drawing/2014/main" val="1974674174"/>
                  </a:ext>
                </a:extLst>
              </a:tr>
              <a:tr h="173101">
                <a:tc>
                  <a:txBody>
                    <a:bodyPr/>
                    <a:lstStyle/>
                    <a:p>
                      <a:pPr marL="0" marR="0" algn="ctr">
                        <a:lnSpc>
                          <a:spcPct val="107000"/>
                        </a:lnSpc>
                        <a:spcBef>
                          <a:spcPts val="0"/>
                        </a:spcBef>
                        <a:spcAft>
                          <a:spcPts val="800"/>
                        </a:spcAft>
                      </a:pPr>
                      <a:r>
                        <a:rPr lang="en-US" sz="16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algn="ctr">
                        <a:lnSpc>
                          <a:spcPct val="107000"/>
                        </a:lnSpc>
                        <a:spcBef>
                          <a:spcPts val="0"/>
                        </a:spcBef>
                        <a:spcAft>
                          <a:spcPts val="800"/>
                        </a:spcAft>
                      </a:pPr>
                      <a:r>
                        <a:rPr lang="en-US" sz="1600" dirty="0">
                          <a:effectLst/>
                        </a:rPr>
                        <a:t>Buyer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800"/>
                        </a:spcAft>
                      </a:pPr>
                      <a:r>
                        <a:rPr lang="en-US" sz="1600" dirty="0">
                          <a:effectLst/>
                        </a:rPr>
                        <a:t>Seller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 xmlns:a16="http://schemas.microsoft.com/office/drawing/2014/main" val="1966201161"/>
                  </a:ext>
                </a:extLst>
              </a:tr>
              <a:tr h="173101">
                <a:tc>
                  <a:txBody>
                    <a:bodyPr/>
                    <a:lstStyle/>
                    <a:p>
                      <a:pPr marL="0" marR="0">
                        <a:lnSpc>
                          <a:spcPct val="107000"/>
                        </a:lnSpc>
                        <a:spcBef>
                          <a:spcPts val="0"/>
                        </a:spcBef>
                        <a:spcAft>
                          <a:spcPts val="800"/>
                        </a:spcAft>
                      </a:pPr>
                      <a:r>
                        <a:rPr lang="en-US" sz="1600" dirty="0">
                          <a:solidFill>
                            <a:schemeClr val="tx1"/>
                          </a:solidFill>
                          <a:effectLst/>
                        </a:rPr>
                        <a:t>Freight Terms</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a:lnSpc>
                          <a:spcPct val="107000"/>
                        </a:lnSpc>
                        <a:spcBef>
                          <a:spcPts val="0"/>
                        </a:spcBef>
                        <a:spcAft>
                          <a:spcPts val="800"/>
                        </a:spcAft>
                      </a:pPr>
                      <a:r>
                        <a:rPr lang="en-US" sz="1600" dirty="0">
                          <a:effectLst/>
                        </a:rPr>
                        <a:t>FOB Shipping Point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800"/>
                        </a:spcAft>
                      </a:pPr>
                      <a:r>
                        <a:rPr lang="en-US" sz="1600" dirty="0">
                          <a:effectLst/>
                        </a:rPr>
                        <a:t>FOB Destination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 xmlns:a16="http://schemas.microsoft.com/office/drawing/2014/main" val="151503807"/>
                  </a:ext>
                </a:extLst>
              </a:tr>
              <a:tr h="173101">
                <a:tc>
                  <a:txBody>
                    <a:bodyPr/>
                    <a:lstStyle/>
                    <a:p>
                      <a:pPr marL="0" marR="0">
                        <a:lnSpc>
                          <a:spcPct val="107000"/>
                        </a:lnSpc>
                        <a:spcBef>
                          <a:spcPts val="0"/>
                        </a:spcBef>
                        <a:spcAft>
                          <a:spcPts val="800"/>
                        </a:spcAft>
                      </a:pPr>
                      <a:r>
                        <a:rPr lang="en-US" sz="1600" dirty="0">
                          <a:solidFill>
                            <a:schemeClr val="tx1"/>
                          </a:solidFill>
                          <a:effectLst/>
                        </a:rPr>
                        <a:t>Cost Title</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a:lnSpc>
                          <a:spcPct val="107000"/>
                        </a:lnSpc>
                        <a:spcBef>
                          <a:spcPts val="0"/>
                        </a:spcBef>
                        <a:spcAft>
                          <a:spcPts val="800"/>
                        </a:spcAft>
                      </a:pPr>
                      <a:r>
                        <a:rPr lang="en-US" sz="1600" dirty="0">
                          <a:effectLst/>
                        </a:rPr>
                        <a:t>Merchandise Inventory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800"/>
                        </a:spcAft>
                      </a:pPr>
                      <a:r>
                        <a:rPr lang="en-US" sz="1600" dirty="0">
                          <a:effectLst/>
                        </a:rPr>
                        <a:t>Transportation-out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 xmlns:a16="http://schemas.microsoft.com/office/drawing/2014/main" val="534151160"/>
                  </a:ext>
                </a:extLst>
              </a:tr>
            </a:tbl>
          </a:graphicData>
        </a:graphic>
      </p:graphicFrame>
    </p:spTree>
    <p:extLst>
      <p:ext uri="{BB962C8B-B14F-4D97-AF65-F5344CB8AC3E}">
        <p14:creationId xmlns:p14="http://schemas.microsoft.com/office/powerpoint/2010/main" val="4115078381"/>
      </p:ext>
    </p:extLst>
  </p:cSld>
  <p:clrMapOvr>
    <a:masterClrMapping/>
  </p:clrMapOvr>
  <p:transition xmlns:p14="http://schemas.microsoft.com/office/powerpoint/2010/mai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a:xfrm>
            <a:off x="914400" y="10486"/>
            <a:ext cx="8229600" cy="609600"/>
          </a:xfrm>
        </p:spPr>
        <p:txBody>
          <a:bodyPr/>
          <a:lstStyle/>
          <a:p>
            <a:r>
              <a:rPr lang="en-US" sz="2900" dirty="0"/>
              <a:t>Year 2, Event 9: Paid Selling and Administrative Costs</a:t>
            </a:r>
            <a:endParaRPr lang="en-US" sz="2900" dirty="0">
              <a:ea typeface="Tahoma" panose="020B0604030504040204" pitchFamily="34" charset="0"/>
              <a:cs typeface="Tahoma" panose="020B0604030504040204" pitchFamily="34" charset="0"/>
            </a:endParaRPr>
          </a:p>
        </p:txBody>
      </p:sp>
      <p:sp>
        <p:nvSpPr>
          <p:cNvPr id="2" name="Content Placeholder 1"/>
          <p:cNvSpPr>
            <a:spLocks noGrp="1"/>
          </p:cNvSpPr>
          <p:nvPr>
            <p:ph idx="1"/>
          </p:nvPr>
        </p:nvSpPr>
        <p:spPr/>
        <p:txBody>
          <a:bodyPr/>
          <a:lstStyle/>
          <a:p>
            <a:r>
              <a:rPr lang="en-US" sz="2400" dirty="0"/>
              <a:t>JPS paid $5,000 cash for selling and administrative expenses. </a:t>
            </a:r>
          </a:p>
          <a:p>
            <a:r>
              <a:rPr lang="en-US" sz="2400" dirty="0">
                <a:ea typeface="Tahoma" panose="020B0604030504040204" pitchFamily="34" charset="0"/>
                <a:cs typeface="Tahoma" panose="020B0604030504040204" pitchFamily="34" charset="0"/>
              </a:rPr>
              <a:t>This </a:t>
            </a:r>
            <a:r>
              <a:rPr lang="en-US" sz="2400" b="1" dirty="0">
                <a:solidFill>
                  <a:srgbClr val="C00000"/>
                </a:solidFill>
                <a:ea typeface="Tahoma" panose="020B0604030504040204" pitchFamily="34" charset="0"/>
                <a:cs typeface="Tahoma" panose="020B0604030504040204" pitchFamily="34" charset="0"/>
              </a:rPr>
              <a:t>asset use transaction</a:t>
            </a:r>
            <a:r>
              <a:rPr lang="en-US" sz="2400" dirty="0">
                <a:ea typeface="Tahoma" panose="020B0604030504040204" pitchFamily="34" charset="0"/>
                <a:cs typeface="Tahoma" panose="020B0604030504040204" pitchFamily="34" charset="0"/>
              </a:rPr>
              <a:t>: (1) decreases assets (Cash) and (2) decreases equity (Selling and Administrative Expenses).</a:t>
            </a:r>
            <a:endParaRPr lang="en-US" sz="2400" dirty="0"/>
          </a:p>
        </p:txBody>
      </p:sp>
      <p:sp>
        <p:nvSpPr>
          <p:cNvPr id="12" name="Text Placeholder 11"/>
          <p:cNvSpPr>
            <a:spLocks noGrp="1"/>
          </p:cNvSpPr>
          <p:nvPr>
            <p:ph type="body" sz="quarter" idx="10"/>
          </p:nvPr>
        </p:nvSpPr>
        <p:spPr/>
        <p:txBody>
          <a:bodyPr/>
          <a:lstStyle/>
          <a:p>
            <a:endParaRPr lang="en-US"/>
          </a:p>
        </p:txBody>
      </p:sp>
      <p:sp>
        <p:nvSpPr>
          <p:cNvPr id="13" name="Text Placeholder 12"/>
          <p:cNvSpPr>
            <a:spLocks noGrp="1"/>
          </p:cNvSpPr>
          <p:nvPr>
            <p:ph type="body" sz="quarter" idx="12"/>
          </p:nvPr>
        </p:nvSpPr>
        <p:spPr/>
        <p:txBody>
          <a:bodyPr/>
          <a:lstStyle/>
          <a:p>
            <a:endParaRPr lang="en-US"/>
          </a:p>
        </p:txBody>
      </p:sp>
      <p:sp>
        <p:nvSpPr>
          <p:cNvPr id="19458" name="Slide Number Placeholder 2"/>
          <p:cNvSpPr>
            <a:spLocks noGrp="1"/>
          </p:cNvSpPr>
          <p:nvPr>
            <p:ph type="sldNum" sz="quarter" idx="11"/>
          </p:nvPr>
        </p:nvSpPr>
        <p:spPr>
          <a:noFill/>
        </p:spPr>
        <p:txBody>
          <a:bodyPr/>
          <a:lstStyle/>
          <a:p>
            <a:r>
              <a:rPr lang="en-US" dirty="0">
                <a:solidFill>
                  <a:schemeClr val="bg1"/>
                </a:solidFill>
                <a:cs typeface="Arial" charset="0"/>
              </a:rPr>
              <a:t>4-</a:t>
            </a:r>
            <a:fld id="{0D2C951F-3FAA-4AB4-8B25-FC1FFB0CF3E2}" type="slidenum">
              <a:rPr lang="en-US" smtClean="0">
                <a:solidFill>
                  <a:schemeClr val="bg1"/>
                </a:solidFill>
                <a:cs typeface="Arial" charset="0"/>
              </a:rPr>
              <a:pPr/>
              <a:t>35</a:t>
            </a:fld>
            <a:endParaRPr lang="en-US" dirty="0">
              <a:solidFill>
                <a:schemeClr val="bg1"/>
              </a:solidFill>
              <a:cs typeface="Arial" charset="0"/>
            </a:endParaRPr>
          </a:p>
        </p:txBody>
      </p:sp>
      <p:graphicFrame>
        <p:nvGraphicFramePr>
          <p:cNvPr id="6" name="Table 5">
            <a:extLst>
              <a:ext uri="{FF2B5EF4-FFF2-40B4-BE49-F238E27FC236}">
                <a16:creationId xmlns="" xmlns:a16="http://schemas.microsoft.com/office/drawing/2014/main" id="{8CA055B1-2759-4DB3-B419-E6243102ED9A}"/>
              </a:ext>
            </a:extLst>
          </p:cNvPr>
          <p:cNvGraphicFramePr>
            <a:graphicFrameLocks noGrp="1"/>
          </p:cNvGraphicFramePr>
          <p:nvPr>
            <p:extLst>
              <p:ext uri="{D42A27DB-BD31-4B8C-83A1-F6EECF244321}">
                <p14:modId xmlns:p14="http://schemas.microsoft.com/office/powerpoint/2010/main" val="702137100"/>
              </p:ext>
            </p:extLst>
          </p:nvPr>
        </p:nvGraphicFramePr>
        <p:xfrm>
          <a:off x="1104900" y="2895600"/>
          <a:ext cx="6934200" cy="990600"/>
        </p:xfrm>
        <a:graphic>
          <a:graphicData uri="http://schemas.openxmlformats.org/drawingml/2006/table">
            <a:tbl>
              <a:tblPr>
                <a:tableStyleId>{5C22544A-7EE6-4342-B048-85BDC9FD1C3A}</a:tableStyleId>
              </a:tblPr>
              <a:tblGrid>
                <a:gridCol w="1386840">
                  <a:extLst>
                    <a:ext uri="{9D8B030D-6E8A-4147-A177-3AD203B41FA5}">
                      <a16:colId xmlns="" xmlns:a16="http://schemas.microsoft.com/office/drawing/2014/main" val="1339959837"/>
                    </a:ext>
                  </a:extLst>
                </a:gridCol>
                <a:gridCol w="72992">
                  <a:extLst>
                    <a:ext uri="{9D8B030D-6E8A-4147-A177-3AD203B41FA5}">
                      <a16:colId xmlns="" xmlns:a16="http://schemas.microsoft.com/office/drawing/2014/main" val="119357301"/>
                    </a:ext>
                  </a:extLst>
                </a:gridCol>
                <a:gridCol w="3029250">
                  <a:extLst>
                    <a:ext uri="{9D8B030D-6E8A-4147-A177-3AD203B41FA5}">
                      <a16:colId xmlns="" xmlns:a16="http://schemas.microsoft.com/office/drawing/2014/main" val="2170809857"/>
                    </a:ext>
                  </a:extLst>
                </a:gridCol>
                <a:gridCol w="82918">
                  <a:extLst>
                    <a:ext uri="{9D8B030D-6E8A-4147-A177-3AD203B41FA5}">
                      <a16:colId xmlns="" xmlns:a16="http://schemas.microsoft.com/office/drawing/2014/main" val="746245963"/>
                    </a:ext>
                  </a:extLst>
                </a:gridCol>
                <a:gridCol w="1219200">
                  <a:extLst>
                    <a:ext uri="{9D8B030D-6E8A-4147-A177-3AD203B41FA5}">
                      <a16:colId xmlns="" xmlns:a16="http://schemas.microsoft.com/office/drawing/2014/main" val="1923230473"/>
                    </a:ext>
                  </a:extLst>
                </a:gridCol>
                <a:gridCol w="92364">
                  <a:extLst>
                    <a:ext uri="{9D8B030D-6E8A-4147-A177-3AD203B41FA5}">
                      <a16:colId xmlns="" xmlns:a16="http://schemas.microsoft.com/office/drawing/2014/main" val="9718133"/>
                    </a:ext>
                  </a:extLst>
                </a:gridCol>
                <a:gridCol w="1050636">
                  <a:extLst>
                    <a:ext uri="{9D8B030D-6E8A-4147-A177-3AD203B41FA5}">
                      <a16:colId xmlns="" xmlns:a16="http://schemas.microsoft.com/office/drawing/2014/main" val="1405398356"/>
                    </a:ext>
                  </a:extLst>
                </a:gridCol>
              </a:tblGrid>
              <a:tr h="367326">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Date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Account Title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Debit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Credit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3362839657"/>
                  </a:ext>
                </a:extLst>
              </a:tr>
              <a:tr h="280613">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Event 9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Selling and Administrative Expenses</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5,000</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877048506"/>
                  </a:ext>
                </a:extLst>
              </a:tr>
              <a:tr h="342661">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Cash</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5,000</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953639741"/>
                  </a:ext>
                </a:extLst>
              </a:tr>
            </a:tbl>
          </a:graphicData>
        </a:graphic>
      </p:graphicFrame>
      <p:graphicFrame>
        <p:nvGraphicFramePr>
          <p:cNvPr id="7" name="Table 6">
            <a:extLst>
              <a:ext uri="{FF2B5EF4-FFF2-40B4-BE49-F238E27FC236}">
                <a16:creationId xmlns="" xmlns:a16="http://schemas.microsoft.com/office/drawing/2014/main" id="{C74CD1C0-B9D6-44F3-8B76-EBFB55E25457}"/>
              </a:ext>
            </a:extLst>
          </p:cNvPr>
          <p:cNvGraphicFramePr>
            <a:graphicFrameLocks noGrp="1"/>
          </p:cNvGraphicFramePr>
          <p:nvPr>
            <p:extLst>
              <p:ext uri="{D42A27DB-BD31-4B8C-83A1-F6EECF244321}">
                <p14:modId xmlns:p14="http://schemas.microsoft.com/office/powerpoint/2010/main" val="3253475717"/>
              </p:ext>
            </p:extLst>
          </p:nvPr>
        </p:nvGraphicFramePr>
        <p:xfrm>
          <a:off x="152400" y="4125023"/>
          <a:ext cx="8839203" cy="1712213"/>
        </p:xfrm>
        <a:graphic>
          <a:graphicData uri="http://schemas.openxmlformats.org/drawingml/2006/table">
            <a:tbl>
              <a:tblPr firstRow="1" firstCol="1" bandRow="1">
                <a:tableStyleId>{5C22544A-7EE6-4342-B048-85BDC9FD1C3A}</a:tableStyleId>
              </a:tblPr>
              <a:tblGrid>
                <a:gridCol w="681515">
                  <a:extLst>
                    <a:ext uri="{9D8B030D-6E8A-4147-A177-3AD203B41FA5}">
                      <a16:colId xmlns="" xmlns:a16="http://schemas.microsoft.com/office/drawing/2014/main" val="4038268786"/>
                    </a:ext>
                  </a:extLst>
                </a:gridCol>
                <a:gridCol w="163974">
                  <a:extLst>
                    <a:ext uri="{9D8B030D-6E8A-4147-A177-3AD203B41FA5}">
                      <a16:colId xmlns="" xmlns:a16="http://schemas.microsoft.com/office/drawing/2014/main" val="3906683118"/>
                    </a:ext>
                  </a:extLst>
                </a:gridCol>
                <a:gridCol w="1065828">
                  <a:extLst>
                    <a:ext uri="{9D8B030D-6E8A-4147-A177-3AD203B41FA5}">
                      <a16:colId xmlns="" xmlns:a16="http://schemas.microsoft.com/office/drawing/2014/main" val="2246321599"/>
                    </a:ext>
                  </a:extLst>
                </a:gridCol>
                <a:gridCol w="163974">
                  <a:extLst>
                    <a:ext uri="{9D8B030D-6E8A-4147-A177-3AD203B41FA5}">
                      <a16:colId xmlns="" xmlns:a16="http://schemas.microsoft.com/office/drawing/2014/main" val="695920123"/>
                    </a:ext>
                  </a:extLst>
                </a:gridCol>
                <a:gridCol w="681515">
                  <a:extLst>
                    <a:ext uri="{9D8B030D-6E8A-4147-A177-3AD203B41FA5}">
                      <a16:colId xmlns="" xmlns:a16="http://schemas.microsoft.com/office/drawing/2014/main" val="118549055"/>
                    </a:ext>
                  </a:extLst>
                </a:gridCol>
                <a:gridCol w="163974">
                  <a:extLst>
                    <a:ext uri="{9D8B030D-6E8A-4147-A177-3AD203B41FA5}">
                      <a16:colId xmlns="" xmlns:a16="http://schemas.microsoft.com/office/drawing/2014/main" val="2501135130"/>
                    </a:ext>
                  </a:extLst>
                </a:gridCol>
                <a:gridCol w="758378">
                  <a:extLst>
                    <a:ext uri="{9D8B030D-6E8A-4147-A177-3AD203B41FA5}">
                      <a16:colId xmlns="" xmlns:a16="http://schemas.microsoft.com/office/drawing/2014/main" val="322333968"/>
                    </a:ext>
                  </a:extLst>
                </a:gridCol>
                <a:gridCol w="163974">
                  <a:extLst>
                    <a:ext uri="{9D8B030D-6E8A-4147-A177-3AD203B41FA5}">
                      <a16:colId xmlns="" xmlns:a16="http://schemas.microsoft.com/office/drawing/2014/main" val="3352611176"/>
                    </a:ext>
                  </a:extLst>
                </a:gridCol>
                <a:gridCol w="835240">
                  <a:extLst>
                    <a:ext uri="{9D8B030D-6E8A-4147-A177-3AD203B41FA5}">
                      <a16:colId xmlns="" xmlns:a16="http://schemas.microsoft.com/office/drawing/2014/main" val="3201792686"/>
                    </a:ext>
                  </a:extLst>
                </a:gridCol>
                <a:gridCol w="163974">
                  <a:extLst>
                    <a:ext uri="{9D8B030D-6E8A-4147-A177-3AD203B41FA5}">
                      <a16:colId xmlns="" xmlns:a16="http://schemas.microsoft.com/office/drawing/2014/main" val="1493837017"/>
                    </a:ext>
                  </a:extLst>
                </a:gridCol>
                <a:gridCol w="758378">
                  <a:extLst>
                    <a:ext uri="{9D8B030D-6E8A-4147-A177-3AD203B41FA5}">
                      <a16:colId xmlns="" xmlns:a16="http://schemas.microsoft.com/office/drawing/2014/main" val="850383387"/>
                    </a:ext>
                  </a:extLst>
                </a:gridCol>
                <a:gridCol w="163974">
                  <a:extLst>
                    <a:ext uri="{9D8B030D-6E8A-4147-A177-3AD203B41FA5}">
                      <a16:colId xmlns="" xmlns:a16="http://schemas.microsoft.com/office/drawing/2014/main" val="3141023649"/>
                    </a:ext>
                  </a:extLst>
                </a:gridCol>
                <a:gridCol w="988966">
                  <a:extLst>
                    <a:ext uri="{9D8B030D-6E8A-4147-A177-3AD203B41FA5}">
                      <a16:colId xmlns="" xmlns:a16="http://schemas.microsoft.com/office/drawing/2014/main" val="2880056140"/>
                    </a:ext>
                  </a:extLst>
                </a:gridCol>
                <a:gridCol w="163974">
                  <a:extLst>
                    <a:ext uri="{9D8B030D-6E8A-4147-A177-3AD203B41FA5}">
                      <a16:colId xmlns="" xmlns:a16="http://schemas.microsoft.com/office/drawing/2014/main" val="101508216"/>
                    </a:ext>
                  </a:extLst>
                </a:gridCol>
                <a:gridCol w="758378">
                  <a:extLst>
                    <a:ext uri="{9D8B030D-6E8A-4147-A177-3AD203B41FA5}">
                      <a16:colId xmlns="" xmlns:a16="http://schemas.microsoft.com/office/drawing/2014/main" val="2089963319"/>
                    </a:ext>
                  </a:extLst>
                </a:gridCol>
                <a:gridCol w="163974">
                  <a:extLst>
                    <a:ext uri="{9D8B030D-6E8A-4147-A177-3AD203B41FA5}">
                      <a16:colId xmlns="" xmlns:a16="http://schemas.microsoft.com/office/drawing/2014/main" val="563581978"/>
                    </a:ext>
                  </a:extLst>
                </a:gridCol>
                <a:gridCol w="604603">
                  <a:extLst>
                    <a:ext uri="{9D8B030D-6E8A-4147-A177-3AD203B41FA5}">
                      <a16:colId xmlns="" xmlns:a16="http://schemas.microsoft.com/office/drawing/2014/main" val="4138122333"/>
                    </a:ext>
                  </a:extLst>
                </a:gridCol>
                <a:gridCol w="394610">
                  <a:extLst>
                    <a:ext uri="{9D8B030D-6E8A-4147-A177-3AD203B41FA5}">
                      <a16:colId xmlns="" xmlns:a16="http://schemas.microsoft.com/office/drawing/2014/main" val="2181816611"/>
                    </a:ext>
                  </a:extLst>
                </a:gridCol>
              </a:tblGrid>
              <a:tr h="200533">
                <a:tc gridSpan="3">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Assets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Liab.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Stockholders' Equity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tc hMerge="1">
                  <a:txBody>
                    <a:bodyPr/>
                    <a:lstStyle/>
                    <a:p>
                      <a:endParaRPr lang="en-US"/>
                    </a:p>
                  </a:txBody>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3332919631"/>
                  </a:ext>
                </a:extLst>
              </a:tr>
              <a:tr h="333375">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Cash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Merchandise</a:t>
                      </a:r>
                    </a:p>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Inventory</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endPar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endPar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Accts Payable</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Common Stock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Retained Earnings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Revenue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Expenses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Net Income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Cash Flow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1642231011"/>
                  </a:ext>
                </a:extLst>
              </a:tr>
              <a:tr h="97282">
                <a:tc>
                  <a:txBody>
                    <a:bodyPr/>
                    <a:lstStyle/>
                    <a:p>
                      <a:pPr marL="0" marR="0" algn="ctr">
                        <a:lnSpc>
                          <a:spcPct val="107000"/>
                        </a:lnSpc>
                        <a:spcBef>
                          <a:spcPts val="0"/>
                        </a:spcBef>
                        <a:spcAft>
                          <a:spcPts val="0"/>
                        </a:spcAft>
                      </a:pPr>
                      <a:r>
                        <a:rPr lang="en-US" sz="105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(5,000)</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(5,000)</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5,000</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(5,000)</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(5,000)</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OA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extLst>
                  <a:ext uri="{0D108BD9-81ED-4DB2-BD59-A6C34878D82A}">
                    <a16:rowId xmlns="" xmlns:a16="http://schemas.microsoft.com/office/drawing/2014/main" val="3597092188"/>
                  </a:ext>
                </a:extLst>
              </a:tr>
            </a:tbl>
          </a:graphicData>
        </a:graphic>
      </p:graphicFrame>
    </p:spTree>
    <p:extLst>
      <p:ext uri="{BB962C8B-B14F-4D97-AF65-F5344CB8AC3E}">
        <p14:creationId xmlns:p14="http://schemas.microsoft.com/office/powerpoint/2010/main" val="4085580230"/>
      </p:ext>
    </p:extLst>
  </p:cSld>
  <p:clrMapOvr>
    <a:masterClrMapping/>
  </p:clrMapOvr>
  <p:transition xmlns:p14="http://schemas.microsoft.com/office/powerpoint/2010/mai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p:txBody>
          <a:bodyPr/>
          <a:lstStyle/>
          <a:p>
            <a:r>
              <a:rPr lang="en-US" sz="3200" dirty="0"/>
              <a:t>Year 2, Event 10: Paid Interest Expense on Note</a:t>
            </a:r>
            <a:endParaRPr lang="en-US" sz="3200" dirty="0">
              <a:ea typeface="Tahoma" panose="020B0604030504040204" pitchFamily="34" charset="0"/>
              <a:cs typeface="Tahoma" panose="020B0604030504040204" pitchFamily="34" charset="0"/>
            </a:endParaRPr>
          </a:p>
        </p:txBody>
      </p:sp>
      <p:sp>
        <p:nvSpPr>
          <p:cNvPr id="2" name="Content Placeholder 1"/>
          <p:cNvSpPr>
            <a:spLocks noGrp="1"/>
          </p:cNvSpPr>
          <p:nvPr>
            <p:ph idx="1"/>
          </p:nvPr>
        </p:nvSpPr>
        <p:spPr/>
        <p:txBody>
          <a:bodyPr/>
          <a:lstStyle/>
          <a:p>
            <a:r>
              <a:rPr lang="en-US" sz="2400" dirty="0"/>
              <a:t>JPS paid $360 cash for interest expense on the note payable described in Event 1. </a:t>
            </a:r>
          </a:p>
          <a:p>
            <a:r>
              <a:rPr lang="en-US" sz="2400" dirty="0">
                <a:ea typeface="Tahoma" panose="020B0604030504040204" pitchFamily="34" charset="0"/>
                <a:cs typeface="Tahoma" panose="020B0604030504040204" pitchFamily="34" charset="0"/>
              </a:rPr>
              <a:t>This </a:t>
            </a:r>
            <a:r>
              <a:rPr lang="en-US" sz="2400" b="1" dirty="0">
                <a:solidFill>
                  <a:srgbClr val="C00000"/>
                </a:solidFill>
                <a:ea typeface="Tahoma" panose="020B0604030504040204" pitchFamily="34" charset="0"/>
                <a:cs typeface="Tahoma" panose="020B0604030504040204" pitchFamily="34" charset="0"/>
              </a:rPr>
              <a:t>asset use transaction</a:t>
            </a:r>
            <a:r>
              <a:rPr lang="en-US" sz="2400" dirty="0">
                <a:ea typeface="Tahoma" panose="020B0604030504040204" pitchFamily="34" charset="0"/>
                <a:cs typeface="Tahoma" panose="020B0604030504040204" pitchFamily="34" charset="0"/>
              </a:rPr>
              <a:t>: (1) decreases assets (Cash) and (2) decreases equity (Interest Expense).</a:t>
            </a:r>
            <a:endParaRPr lang="en-US" sz="2400" dirty="0"/>
          </a:p>
        </p:txBody>
      </p:sp>
      <p:sp>
        <p:nvSpPr>
          <p:cNvPr id="3" name="Text Placeholder 2"/>
          <p:cNvSpPr>
            <a:spLocks noGrp="1"/>
          </p:cNvSpPr>
          <p:nvPr>
            <p:ph type="body" sz="quarter" idx="10"/>
          </p:nvPr>
        </p:nvSpPr>
        <p:spPr/>
        <p:txBody>
          <a:bodyPr/>
          <a:lstStyle/>
          <a:p>
            <a:endParaRPr lang="en-US"/>
          </a:p>
        </p:txBody>
      </p:sp>
      <p:sp>
        <p:nvSpPr>
          <p:cNvPr id="8" name="Text Placeholder 7"/>
          <p:cNvSpPr>
            <a:spLocks noGrp="1"/>
          </p:cNvSpPr>
          <p:nvPr>
            <p:ph type="body" sz="quarter" idx="12"/>
          </p:nvPr>
        </p:nvSpPr>
        <p:spPr/>
        <p:txBody>
          <a:bodyPr/>
          <a:lstStyle/>
          <a:p>
            <a:endParaRPr lang="en-US"/>
          </a:p>
        </p:txBody>
      </p:sp>
      <p:sp>
        <p:nvSpPr>
          <p:cNvPr id="19458" name="Slide Number Placeholder 2"/>
          <p:cNvSpPr>
            <a:spLocks noGrp="1"/>
          </p:cNvSpPr>
          <p:nvPr>
            <p:ph type="sldNum" sz="quarter" idx="11"/>
          </p:nvPr>
        </p:nvSpPr>
        <p:spPr>
          <a:noFill/>
        </p:spPr>
        <p:txBody>
          <a:bodyPr/>
          <a:lstStyle/>
          <a:p>
            <a:r>
              <a:rPr lang="en-US" dirty="0">
                <a:solidFill>
                  <a:schemeClr val="bg1"/>
                </a:solidFill>
                <a:cs typeface="Arial" charset="0"/>
              </a:rPr>
              <a:t>4-</a:t>
            </a:r>
            <a:fld id="{0D2C951F-3FAA-4AB4-8B25-FC1FFB0CF3E2}" type="slidenum">
              <a:rPr lang="en-US" smtClean="0">
                <a:solidFill>
                  <a:schemeClr val="bg1"/>
                </a:solidFill>
                <a:cs typeface="Arial" charset="0"/>
              </a:rPr>
              <a:pPr/>
              <a:t>36</a:t>
            </a:fld>
            <a:endParaRPr lang="en-US" dirty="0">
              <a:solidFill>
                <a:schemeClr val="bg1"/>
              </a:solidFill>
              <a:cs typeface="Arial" charset="0"/>
            </a:endParaRPr>
          </a:p>
        </p:txBody>
      </p:sp>
      <p:graphicFrame>
        <p:nvGraphicFramePr>
          <p:cNvPr id="6" name="Table 5">
            <a:extLst>
              <a:ext uri="{FF2B5EF4-FFF2-40B4-BE49-F238E27FC236}">
                <a16:creationId xmlns="" xmlns:a16="http://schemas.microsoft.com/office/drawing/2014/main" id="{8CA055B1-2759-4DB3-B419-E6243102ED9A}"/>
              </a:ext>
            </a:extLst>
          </p:cNvPr>
          <p:cNvGraphicFramePr>
            <a:graphicFrameLocks noGrp="1"/>
          </p:cNvGraphicFramePr>
          <p:nvPr>
            <p:extLst>
              <p:ext uri="{D42A27DB-BD31-4B8C-83A1-F6EECF244321}">
                <p14:modId xmlns:p14="http://schemas.microsoft.com/office/powerpoint/2010/main" val="4018436897"/>
              </p:ext>
            </p:extLst>
          </p:nvPr>
        </p:nvGraphicFramePr>
        <p:xfrm>
          <a:off x="1082703" y="3124200"/>
          <a:ext cx="6994497" cy="990600"/>
        </p:xfrm>
        <a:graphic>
          <a:graphicData uri="http://schemas.openxmlformats.org/drawingml/2006/table">
            <a:tbl>
              <a:tblPr>
                <a:tableStyleId>{5C22544A-7EE6-4342-B048-85BDC9FD1C3A}</a:tableStyleId>
              </a:tblPr>
              <a:tblGrid>
                <a:gridCol w="1398899">
                  <a:extLst>
                    <a:ext uri="{9D8B030D-6E8A-4147-A177-3AD203B41FA5}">
                      <a16:colId xmlns="" xmlns:a16="http://schemas.microsoft.com/office/drawing/2014/main" val="1339959837"/>
                    </a:ext>
                  </a:extLst>
                </a:gridCol>
                <a:gridCol w="73627">
                  <a:extLst>
                    <a:ext uri="{9D8B030D-6E8A-4147-A177-3AD203B41FA5}">
                      <a16:colId xmlns="" xmlns:a16="http://schemas.microsoft.com/office/drawing/2014/main" val="119357301"/>
                    </a:ext>
                  </a:extLst>
                </a:gridCol>
                <a:gridCol w="3055591">
                  <a:extLst>
                    <a:ext uri="{9D8B030D-6E8A-4147-A177-3AD203B41FA5}">
                      <a16:colId xmlns="" xmlns:a16="http://schemas.microsoft.com/office/drawing/2014/main" val="2170809857"/>
                    </a:ext>
                  </a:extLst>
                </a:gridCol>
                <a:gridCol w="83639">
                  <a:extLst>
                    <a:ext uri="{9D8B030D-6E8A-4147-A177-3AD203B41FA5}">
                      <a16:colId xmlns="" xmlns:a16="http://schemas.microsoft.com/office/drawing/2014/main" val="746245963"/>
                    </a:ext>
                  </a:extLst>
                </a:gridCol>
                <a:gridCol w="1229802">
                  <a:extLst>
                    <a:ext uri="{9D8B030D-6E8A-4147-A177-3AD203B41FA5}">
                      <a16:colId xmlns="" xmlns:a16="http://schemas.microsoft.com/office/drawing/2014/main" val="1923230473"/>
                    </a:ext>
                  </a:extLst>
                </a:gridCol>
                <a:gridCol w="93167">
                  <a:extLst>
                    <a:ext uri="{9D8B030D-6E8A-4147-A177-3AD203B41FA5}">
                      <a16:colId xmlns="" xmlns:a16="http://schemas.microsoft.com/office/drawing/2014/main" val="9718133"/>
                    </a:ext>
                  </a:extLst>
                </a:gridCol>
                <a:gridCol w="1059772">
                  <a:extLst>
                    <a:ext uri="{9D8B030D-6E8A-4147-A177-3AD203B41FA5}">
                      <a16:colId xmlns="" xmlns:a16="http://schemas.microsoft.com/office/drawing/2014/main" val="1405398356"/>
                    </a:ext>
                  </a:extLst>
                </a:gridCol>
              </a:tblGrid>
              <a:tr h="367326">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Date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Account Title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Debit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Credit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3362839657"/>
                  </a:ext>
                </a:extLst>
              </a:tr>
              <a:tr h="280613">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Event 10</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Interest Expense</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360</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877048506"/>
                  </a:ext>
                </a:extLst>
              </a:tr>
              <a:tr h="342661">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Cash</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360</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953639741"/>
                  </a:ext>
                </a:extLst>
              </a:tr>
            </a:tbl>
          </a:graphicData>
        </a:graphic>
      </p:graphicFrame>
      <p:graphicFrame>
        <p:nvGraphicFramePr>
          <p:cNvPr id="7" name="Table 6">
            <a:extLst>
              <a:ext uri="{FF2B5EF4-FFF2-40B4-BE49-F238E27FC236}">
                <a16:creationId xmlns="" xmlns:a16="http://schemas.microsoft.com/office/drawing/2014/main" id="{C74CD1C0-B9D6-44F3-8B76-EBFB55E25457}"/>
              </a:ext>
            </a:extLst>
          </p:cNvPr>
          <p:cNvGraphicFramePr>
            <a:graphicFrameLocks noGrp="1"/>
          </p:cNvGraphicFramePr>
          <p:nvPr>
            <p:extLst>
              <p:ext uri="{D42A27DB-BD31-4B8C-83A1-F6EECF244321}">
                <p14:modId xmlns:p14="http://schemas.microsoft.com/office/powerpoint/2010/main" val="3367434128"/>
              </p:ext>
            </p:extLst>
          </p:nvPr>
        </p:nvGraphicFramePr>
        <p:xfrm>
          <a:off x="152396" y="4267200"/>
          <a:ext cx="8839203" cy="1712213"/>
        </p:xfrm>
        <a:graphic>
          <a:graphicData uri="http://schemas.openxmlformats.org/drawingml/2006/table">
            <a:tbl>
              <a:tblPr firstRow="1" firstCol="1" bandRow="1">
                <a:tableStyleId>{5C22544A-7EE6-4342-B048-85BDC9FD1C3A}</a:tableStyleId>
              </a:tblPr>
              <a:tblGrid>
                <a:gridCol w="681515">
                  <a:extLst>
                    <a:ext uri="{9D8B030D-6E8A-4147-A177-3AD203B41FA5}">
                      <a16:colId xmlns="" xmlns:a16="http://schemas.microsoft.com/office/drawing/2014/main" val="4038268786"/>
                    </a:ext>
                  </a:extLst>
                </a:gridCol>
                <a:gridCol w="163974">
                  <a:extLst>
                    <a:ext uri="{9D8B030D-6E8A-4147-A177-3AD203B41FA5}">
                      <a16:colId xmlns="" xmlns:a16="http://schemas.microsoft.com/office/drawing/2014/main" val="3906683118"/>
                    </a:ext>
                  </a:extLst>
                </a:gridCol>
                <a:gridCol w="1065828">
                  <a:extLst>
                    <a:ext uri="{9D8B030D-6E8A-4147-A177-3AD203B41FA5}">
                      <a16:colId xmlns="" xmlns:a16="http://schemas.microsoft.com/office/drawing/2014/main" val="2246321599"/>
                    </a:ext>
                  </a:extLst>
                </a:gridCol>
                <a:gridCol w="163974">
                  <a:extLst>
                    <a:ext uri="{9D8B030D-6E8A-4147-A177-3AD203B41FA5}">
                      <a16:colId xmlns="" xmlns:a16="http://schemas.microsoft.com/office/drawing/2014/main" val="695920123"/>
                    </a:ext>
                  </a:extLst>
                </a:gridCol>
                <a:gridCol w="681515">
                  <a:extLst>
                    <a:ext uri="{9D8B030D-6E8A-4147-A177-3AD203B41FA5}">
                      <a16:colId xmlns="" xmlns:a16="http://schemas.microsoft.com/office/drawing/2014/main" val="118549055"/>
                    </a:ext>
                  </a:extLst>
                </a:gridCol>
                <a:gridCol w="163974">
                  <a:extLst>
                    <a:ext uri="{9D8B030D-6E8A-4147-A177-3AD203B41FA5}">
                      <a16:colId xmlns="" xmlns:a16="http://schemas.microsoft.com/office/drawing/2014/main" val="2501135130"/>
                    </a:ext>
                  </a:extLst>
                </a:gridCol>
                <a:gridCol w="758378">
                  <a:extLst>
                    <a:ext uri="{9D8B030D-6E8A-4147-A177-3AD203B41FA5}">
                      <a16:colId xmlns="" xmlns:a16="http://schemas.microsoft.com/office/drawing/2014/main" val="322333968"/>
                    </a:ext>
                  </a:extLst>
                </a:gridCol>
                <a:gridCol w="163974">
                  <a:extLst>
                    <a:ext uri="{9D8B030D-6E8A-4147-A177-3AD203B41FA5}">
                      <a16:colId xmlns="" xmlns:a16="http://schemas.microsoft.com/office/drawing/2014/main" val="3352611176"/>
                    </a:ext>
                  </a:extLst>
                </a:gridCol>
                <a:gridCol w="835240">
                  <a:extLst>
                    <a:ext uri="{9D8B030D-6E8A-4147-A177-3AD203B41FA5}">
                      <a16:colId xmlns="" xmlns:a16="http://schemas.microsoft.com/office/drawing/2014/main" val="3201792686"/>
                    </a:ext>
                  </a:extLst>
                </a:gridCol>
                <a:gridCol w="163974">
                  <a:extLst>
                    <a:ext uri="{9D8B030D-6E8A-4147-A177-3AD203B41FA5}">
                      <a16:colId xmlns="" xmlns:a16="http://schemas.microsoft.com/office/drawing/2014/main" val="1493837017"/>
                    </a:ext>
                  </a:extLst>
                </a:gridCol>
                <a:gridCol w="758378">
                  <a:extLst>
                    <a:ext uri="{9D8B030D-6E8A-4147-A177-3AD203B41FA5}">
                      <a16:colId xmlns="" xmlns:a16="http://schemas.microsoft.com/office/drawing/2014/main" val="850383387"/>
                    </a:ext>
                  </a:extLst>
                </a:gridCol>
                <a:gridCol w="163974">
                  <a:extLst>
                    <a:ext uri="{9D8B030D-6E8A-4147-A177-3AD203B41FA5}">
                      <a16:colId xmlns="" xmlns:a16="http://schemas.microsoft.com/office/drawing/2014/main" val="3141023649"/>
                    </a:ext>
                  </a:extLst>
                </a:gridCol>
                <a:gridCol w="988966">
                  <a:extLst>
                    <a:ext uri="{9D8B030D-6E8A-4147-A177-3AD203B41FA5}">
                      <a16:colId xmlns="" xmlns:a16="http://schemas.microsoft.com/office/drawing/2014/main" val="2880056140"/>
                    </a:ext>
                  </a:extLst>
                </a:gridCol>
                <a:gridCol w="163974">
                  <a:extLst>
                    <a:ext uri="{9D8B030D-6E8A-4147-A177-3AD203B41FA5}">
                      <a16:colId xmlns="" xmlns:a16="http://schemas.microsoft.com/office/drawing/2014/main" val="101508216"/>
                    </a:ext>
                  </a:extLst>
                </a:gridCol>
                <a:gridCol w="758378">
                  <a:extLst>
                    <a:ext uri="{9D8B030D-6E8A-4147-A177-3AD203B41FA5}">
                      <a16:colId xmlns="" xmlns:a16="http://schemas.microsoft.com/office/drawing/2014/main" val="2089963319"/>
                    </a:ext>
                  </a:extLst>
                </a:gridCol>
                <a:gridCol w="163974">
                  <a:extLst>
                    <a:ext uri="{9D8B030D-6E8A-4147-A177-3AD203B41FA5}">
                      <a16:colId xmlns="" xmlns:a16="http://schemas.microsoft.com/office/drawing/2014/main" val="563581978"/>
                    </a:ext>
                  </a:extLst>
                </a:gridCol>
                <a:gridCol w="604603">
                  <a:extLst>
                    <a:ext uri="{9D8B030D-6E8A-4147-A177-3AD203B41FA5}">
                      <a16:colId xmlns="" xmlns:a16="http://schemas.microsoft.com/office/drawing/2014/main" val="4138122333"/>
                    </a:ext>
                  </a:extLst>
                </a:gridCol>
                <a:gridCol w="394610">
                  <a:extLst>
                    <a:ext uri="{9D8B030D-6E8A-4147-A177-3AD203B41FA5}">
                      <a16:colId xmlns="" xmlns:a16="http://schemas.microsoft.com/office/drawing/2014/main" val="2181816611"/>
                    </a:ext>
                  </a:extLst>
                </a:gridCol>
              </a:tblGrid>
              <a:tr h="200533">
                <a:tc gridSpan="3">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Assets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Liab.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Stockholders' Equity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tc hMerge="1">
                  <a:txBody>
                    <a:bodyPr/>
                    <a:lstStyle/>
                    <a:p>
                      <a:endParaRPr lang="en-US"/>
                    </a:p>
                  </a:txBody>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3332919631"/>
                  </a:ext>
                </a:extLst>
              </a:tr>
              <a:tr h="333375">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Cash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Merchandise</a:t>
                      </a:r>
                    </a:p>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Inventory</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endPar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endPar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Accts Payable</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Common Stock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Retained Earnings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Revenue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Expenses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Net Income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Cash Flow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1642231011"/>
                  </a:ext>
                </a:extLst>
              </a:tr>
              <a:tr h="97282">
                <a:tc>
                  <a:txBody>
                    <a:bodyPr/>
                    <a:lstStyle/>
                    <a:p>
                      <a:pPr marL="0" marR="0" algn="ctr">
                        <a:lnSpc>
                          <a:spcPct val="107000"/>
                        </a:lnSpc>
                        <a:spcBef>
                          <a:spcPts val="0"/>
                        </a:spcBef>
                        <a:spcAft>
                          <a:spcPts val="0"/>
                        </a:spcAft>
                      </a:pPr>
                      <a:r>
                        <a:rPr lang="en-US" sz="105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(360)</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(360)</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360</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(360)</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(360)</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OA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extLst>
                  <a:ext uri="{0D108BD9-81ED-4DB2-BD59-A6C34878D82A}">
                    <a16:rowId xmlns="" xmlns:a16="http://schemas.microsoft.com/office/drawing/2014/main" val="3597092188"/>
                  </a:ext>
                </a:extLst>
              </a:tr>
            </a:tbl>
          </a:graphicData>
        </a:graphic>
      </p:graphicFrame>
    </p:spTree>
    <p:extLst>
      <p:ext uri="{BB962C8B-B14F-4D97-AF65-F5344CB8AC3E}">
        <p14:creationId xmlns:p14="http://schemas.microsoft.com/office/powerpoint/2010/main" val="1988369147"/>
      </p:ext>
    </p:extLst>
  </p:cSld>
  <p:clrMapOvr>
    <a:masterClrMapping/>
  </p:clrMapOvr>
  <p:transition xmlns:p14="http://schemas.microsoft.com/office/powerpoint/2010/mai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endParaRPr lang="en-US"/>
          </a:p>
        </p:txBody>
      </p:sp>
      <p:sp>
        <p:nvSpPr>
          <p:cNvPr id="17409" name="Rectangle 2"/>
          <p:cNvSpPr>
            <a:spLocks noGrp="1" noChangeArrowheads="1"/>
          </p:cNvSpPr>
          <p:nvPr>
            <p:ph type="title"/>
          </p:nvPr>
        </p:nvSpPr>
        <p:spPr/>
        <p:txBody>
          <a:bodyPr/>
          <a:lstStyle/>
          <a:p>
            <a:r>
              <a:rPr lang="en-US" dirty="0"/>
              <a:t>LO 4-5: Show how inventory shrinkage affects financial statements.</a:t>
            </a:r>
            <a:br>
              <a:rPr lang="en-US" dirty="0"/>
            </a:br>
            <a:endParaRPr lang="en-US" dirty="0"/>
          </a:p>
        </p:txBody>
      </p:sp>
      <p:sp>
        <p:nvSpPr>
          <p:cNvPr id="17410" name="Slide Number Placeholder 2"/>
          <p:cNvSpPr>
            <a:spLocks noGrp="1"/>
          </p:cNvSpPr>
          <p:nvPr>
            <p:ph type="sldNum" sz="quarter" idx="11"/>
          </p:nvPr>
        </p:nvSpPr>
        <p:spPr>
          <a:noFill/>
        </p:spPr>
        <p:txBody>
          <a:bodyPr/>
          <a:lstStyle/>
          <a:p>
            <a:r>
              <a:rPr lang="en-US" dirty="0">
                <a:solidFill>
                  <a:schemeClr val="bg1"/>
                </a:solidFill>
                <a:cs typeface="Arial" charset="0"/>
              </a:rPr>
              <a:t>4-</a:t>
            </a:r>
            <a:fld id="{8E04DE85-5BF3-4C03-A70B-7F1A18BE4AC7}" type="slidenum">
              <a:rPr lang="en-US" smtClean="0">
                <a:solidFill>
                  <a:schemeClr val="bg1"/>
                </a:solidFill>
                <a:cs typeface="Arial" charset="0"/>
              </a:rPr>
              <a:pPr/>
              <a:t>37</a:t>
            </a:fld>
            <a:endParaRPr lang="en-US" dirty="0">
              <a:solidFill>
                <a:schemeClr val="bg1"/>
              </a:solidFill>
              <a:cs typeface="Arial" charset="0"/>
            </a:endParaRPr>
          </a:p>
        </p:txBody>
      </p:sp>
    </p:spTree>
    <p:extLst>
      <p:ext uri="{BB962C8B-B14F-4D97-AF65-F5344CB8AC3E}">
        <p14:creationId xmlns:p14="http://schemas.microsoft.com/office/powerpoint/2010/main" val="3939483814"/>
      </p:ext>
    </p:extLst>
  </p:cSld>
  <p:clrMapOvr>
    <a:masterClrMapping/>
  </p:clrMapOvr>
  <p:transition xmlns:p14="http://schemas.microsoft.com/office/powerpoint/2010/mai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p:txBody>
          <a:bodyPr/>
          <a:lstStyle/>
          <a:p>
            <a:r>
              <a:rPr lang="en-US" dirty="0"/>
              <a:t>Year 2, Event 11: Adjust Inventory </a:t>
            </a:r>
            <a:endParaRPr lang="en-US" dirty="0">
              <a:ea typeface="Tahoma" panose="020B0604030504040204" pitchFamily="34" charset="0"/>
              <a:cs typeface="Tahoma" panose="020B0604030504040204" pitchFamily="34" charset="0"/>
            </a:endParaRPr>
          </a:p>
        </p:txBody>
      </p:sp>
      <p:sp>
        <p:nvSpPr>
          <p:cNvPr id="2" name="Content Placeholder 1"/>
          <p:cNvSpPr>
            <a:spLocks noGrp="1"/>
          </p:cNvSpPr>
          <p:nvPr>
            <p:ph idx="1"/>
          </p:nvPr>
        </p:nvSpPr>
        <p:spPr/>
        <p:txBody>
          <a:bodyPr/>
          <a:lstStyle/>
          <a:p>
            <a:r>
              <a:rPr lang="en-US" dirty="0"/>
              <a:t>JPS took a physical count of its inventory and found $4,100 of inventory on hand. </a:t>
            </a:r>
          </a:p>
        </p:txBody>
      </p:sp>
      <p:sp>
        <p:nvSpPr>
          <p:cNvPr id="3" name="Text Placeholder 2"/>
          <p:cNvSpPr>
            <a:spLocks noGrp="1"/>
          </p:cNvSpPr>
          <p:nvPr>
            <p:ph type="body" sz="quarter" idx="10"/>
          </p:nvPr>
        </p:nvSpPr>
        <p:spPr/>
        <p:txBody>
          <a:bodyPr/>
          <a:lstStyle/>
          <a:p>
            <a:endParaRPr lang="en-US"/>
          </a:p>
        </p:txBody>
      </p:sp>
      <p:sp>
        <p:nvSpPr>
          <p:cNvPr id="6" name="Text Placeholder 5"/>
          <p:cNvSpPr>
            <a:spLocks noGrp="1"/>
          </p:cNvSpPr>
          <p:nvPr>
            <p:ph type="body" sz="quarter" idx="12"/>
          </p:nvPr>
        </p:nvSpPr>
        <p:spPr/>
        <p:txBody>
          <a:bodyPr/>
          <a:lstStyle/>
          <a:p>
            <a:endParaRPr lang="en-US"/>
          </a:p>
        </p:txBody>
      </p:sp>
      <p:sp>
        <p:nvSpPr>
          <p:cNvPr id="19458" name="Slide Number Placeholder 2"/>
          <p:cNvSpPr>
            <a:spLocks noGrp="1"/>
          </p:cNvSpPr>
          <p:nvPr>
            <p:ph type="sldNum" sz="quarter" idx="11"/>
          </p:nvPr>
        </p:nvSpPr>
        <p:spPr>
          <a:noFill/>
        </p:spPr>
        <p:txBody>
          <a:bodyPr/>
          <a:lstStyle/>
          <a:p>
            <a:r>
              <a:rPr lang="en-US" dirty="0">
                <a:solidFill>
                  <a:schemeClr val="bg1"/>
                </a:solidFill>
                <a:cs typeface="Arial" charset="0"/>
              </a:rPr>
              <a:t>4-</a:t>
            </a:r>
            <a:fld id="{0D2C951F-3FAA-4AB4-8B25-FC1FFB0CF3E2}" type="slidenum">
              <a:rPr lang="en-US" smtClean="0">
                <a:solidFill>
                  <a:schemeClr val="bg1"/>
                </a:solidFill>
                <a:cs typeface="Arial" charset="0"/>
              </a:rPr>
              <a:pPr/>
              <a:t>38</a:t>
            </a:fld>
            <a:endParaRPr lang="en-US" dirty="0">
              <a:solidFill>
                <a:schemeClr val="bg1"/>
              </a:solidFill>
              <a:cs typeface="Arial" charset="0"/>
            </a:endParaRPr>
          </a:p>
        </p:txBody>
      </p:sp>
      <p:graphicFrame>
        <p:nvGraphicFramePr>
          <p:cNvPr id="10" name="Content Placeholder 6"/>
          <p:cNvGraphicFramePr>
            <a:graphicFrameLocks/>
          </p:cNvGraphicFramePr>
          <p:nvPr>
            <p:extLst>
              <p:ext uri="{D42A27DB-BD31-4B8C-83A1-F6EECF244321}">
                <p14:modId xmlns:p14="http://schemas.microsoft.com/office/powerpoint/2010/main" val="1006487299"/>
              </p:ext>
            </p:extLst>
          </p:nvPr>
        </p:nvGraphicFramePr>
        <p:xfrm>
          <a:off x="2286000" y="2133600"/>
          <a:ext cx="4572000" cy="2819397"/>
        </p:xfrm>
        <a:graphic>
          <a:graphicData uri="http://schemas.openxmlformats.org/drawingml/2006/table">
            <a:tbl>
              <a:tblPr firstRow="1" bandRow="1">
                <a:tableStyleId>{69CF1AB2-1976-4502-BF36-3FF5EA218861}</a:tableStyleId>
              </a:tblPr>
              <a:tblGrid>
                <a:gridCol w="3379304">
                  <a:extLst>
                    <a:ext uri="{9D8B030D-6E8A-4147-A177-3AD203B41FA5}">
                      <a16:colId xmlns="" xmlns:a16="http://schemas.microsoft.com/office/drawing/2014/main" val="20000"/>
                    </a:ext>
                  </a:extLst>
                </a:gridCol>
                <a:gridCol w="1192696">
                  <a:extLst>
                    <a:ext uri="{9D8B030D-6E8A-4147-A177-3AD203B41FA5}">
                      <a16:colId xmlns="" xmlns:a16="http://schemas.microsoft.com/office/drawing/2014/main" val="20001"/>
                    </a:ext>
                  </a:extLst>
                </a:gridCol>
              </a:tblGrid>
              <a:tr h="351822">
                <a:tc>
                  <a:txBody>
                    <a:bodyPr/>
                    <a:lstStyle/>
                    <a:p>
                      <a:r>
                        <a:rPr lang="en-US" sz="1600" dirty="0"/>
                        <a:t>Beginning Balance</a:t>
                      </a:r>
                    </a:p>
                  </a:txBody>
                  <a:tcPr/>
                </a:tc>
                <a:tc>
                  <a:txBody>
                    <a:bodyPr/>
                    <a:lstStyle/>
                    <a:p>
                      <a:r>
                        <a:rPr lang="en-US" sz="1600" dirty="0"/>
                        <a:t>$6,000</a:t>
                      </a:r>
                    </a:p>
                  </a:txBody>
                  <a:tcPr/>
                </a:tc>
                <a:extLst>
                  <a:ext uri="{0D108BD9-81ED-4DB2-BD59-A6C34878D82A}">
                    <a16:rowId xmlns="" xmlns:a16="http://schemas.microsoft.com/office/drawing/2014/main" val="10000"/>
                  </a:ext>
                </a:extLst>
              </a:tr>
              <a:tr h="351822">
                <a:tc>
                  <a:txBody>
                    <a:bodyPr/>
                    <a:lstStyle/>
                    <a:p>
                      <a:r>
                        <a:rPr lang="en-US" sz="1600" b="0" dirty="0">
                          <a:latin typeface="+mn-lt"/>
                        </a:rPr>
                        <a:t>Purchases</a:t>
                      </a:r>
                    </a:p>
                  </a:txBody>
                  <a:tcPr/>
                </a:tc>
                <a:tc>
                  <a:txBody>
                    <a:bodyPr/>
                    <a:lstStyle/>
                    <a:p>
                      <a:r>
                        <a:rPr lang="en-US" sz="1600" dirty="0"/>
                        <a:t>11,000</a:t>
                      </a:r>
                    </a:p>
                  </a:txBody>
                  <a:tcPr/>
                </a:tc>
                <a:extLst>
                  <a:ext uri="{0D108BD9-81ED-4DB2-BD59-A6C34878D82A}">
                    <a16:rowId xmlns="" xmlns:a16="http://schemas.microsoft.com/office/drawing/2014/main" val="10001"/>
                  </a:ext>
                </a:extLst>
              </a:tr>
              <a:tr h="35182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a:t>Purchase returns</a:t>
                      </a:r>
                    </a:p>
                  </a:txBody>
                  <a:tcPr/>
                </a:tc>
                <a:tc>
                  <a:txBody>
                    <a:bodyPr/>
                    <a:lstStyle/>
                    <a:p>
                      <a:r>
                        <a:rPr lang="en-US" sz="1600" dirty="0"/>
                        <a:t>(1,000)</a:t>
                      </a:r>
                    </a:p>
                  </a:txBody>
                  <a:tcPr/>
                </a:tc>
                <a:extLst>
                  <a:ext uri="{0D108BD9-81ED-4DB2-BD59-A6C34878D82A}">
                    <a16:rowId xmlns="" xmlns:a16="http://schemas.microsoft.com/office/drawing/2014/main" val="10002"/>
                  </a:ext>
                </a:extLst>
              </a:tr>
              <a:tr h="35182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a:t>Purchase discounts</a:t>
                      </a:r>
                    </a:p>
                  </a:txBody>
                  <a:tcPr/>
                </a:tc>
                <a:tc>
                  <a:txBody>
                    <a:bodyPr/>
                    <a:lstStyle/>
                    <a:p>
                      <a:r>
                        <a:rPr lang="is-IS" sz="1600" dirty="0"/>
                        <a:t>(200)</a:t>
                      </a:r>
                    </a:p>
                  </a:txBody>
                  <a:tcPr/>
                </a:tc>
                <a:extLst>
                  <a:ext uri="{0D108BD9-81ED-4DB2-BD59-A6C34878D82A}">
                    <a16:rowId xmlns="" xmlns:a16="http://schemas.microsoft.com/office/drawing/2014/main" val="10003"/>
                  </a:ext>
                </a:extLst>
              </a:tr>
              <a:tr h="35182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a:t>Transportation-in</a:t>
                      </a:r>
                    </a:p>
                  </a:txBody>
                  <a:tcPr/>
                </a:tc>
                <a:tc>
                  <a:txBody>
                    <a:bodyPr/>
                    <a:lstStyle/>
                    <a:p>
                      <a:r>
                        <a:rPr lang="is-IS" sz="1600" u="sng" dirty="0"/>
                        <a:t>300</a:t>
                      </a:r>
                    </a:p>
                  </a:txBody>
                  <a:tcPr/>
                </a:tc>
                <a:extLst>
                  <a:ext uri="{0D108BD9-81ED-4DB2-BD59-A6C34878D82A}">
                    <a16:rowId xmlns="" xmlns:a16="http://schemas.microsoft.com/office/drawing/2014/main" val="10004"/>
                  </a:ext>
                </a:extLst>
              </a:tr>
              <a:tr h="35182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a:t>Goods available for sale</a:t>
                      </a:r>
                    </a:p>
                  </a:txBody>
                  <a:tcPr/>
                </a:tc>
                <a:tc>
                  <a:txBody>
                    <a:bodyPr/>
                    <a:lstStyle/>
                    <a:p>
                      <a:r>
                        <a:rPr lang="en-US" sz="1600" dirty="0"/>
                        <a:t>16,100</a:t>
                      </a:r>
                    </a:p>
                  </a:txBody>
                  <a:tcPr/>
                </a:tc>
                <a:extLst>
                  <a:ext uri="{0D108BD9-81ED-4DB2-BD59-A6C34878D82A}">
                    <a16:rowId xmlns="" xmlns:a16="http://schemas.microsoft.com/office/drawing/2014/main" val="10005"/>
                  </a:ext>
                </a:extLst>
              </a:tr>
              <a:tr h="35182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a:t>Cost of goods sold</a:t>
                      </a:r>
                    </a:p>
                  </a:txBody>
                  <a:tcPr/>
                </a:tc>
                <a:tc>
                  <a:txBody>
                    <a:bodyPr/>
                    <a:lstStyle/>
                    <a:p>
                      <a:r>
                        <a:rPr lang="en-US" sz="1600" u="sng" dirty="0"/>
                        <a:t>(11,500)</a:t>
                      </a:r>
                    </a:p>
                  </a:txBody>
                  <a:tcPr/>
                </a:tc>
                <a:extLst>
                  <a:ext uri="{0D108BD9-81ED-4DB2-BD59-A6C34878D82A}">
                    <a16:rowId xmlns="" xmlns:a16="http://schemas.microsoft.com/office/drawing/2014/main" val="10006"/>
                  </a:ext>
                </a:extLst>
              </a:tr>
              <a:tr h="35664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a:t>Ending balance</a:t>
                      </a:r>
                    </a:p>
                  </a:txBody>
                  <a:tcPr/>
                </a:tc>
                <a:tc>
                  <a:txBody>
                    <a:bodyPr/>
                    <a:lstStyle/>
                    <a:p>
                      <a:r>
                        <a:rPr lang="en-US" sz="1600" dirty="0"/>
                        <a:t>$4,600</a:t>
                      </a:r>
                    </a:p>
                  </a:txBody>
                  <a:tcPr/>
                </a:tc>
                <a:extLst>
                  <a:ext uri="{0D108BD9-81ED-4DB2-BD59-A6C34878D82A}">
                    <a16:rowId xmlns="" xmlns:a16="http://schemas.microsoft.com/office/drawing/2014/main" val="10007"/>
                  </a:ext>
                </a:extLst>
              </a:tr>
            </a:tbl>
          </a:graphicData>
        </a:graphic>
      </p:graphicFrame>
      <p:sp>
        <p:nvSpPr>
          <p:cNvPr id="9" name="Text Box 4">
            <a:extLst>
              <a:ext uri="{FF2B5EF4-FFF2-40B4-BE49-F238E27FC236}">
                <a16:creationId xmlns="" xmlns:a16="http://schemas.microsoft.com/office/drawing/2014/main" id="{98542553-BCEC-44E1-AB6A-22B34459E057}"/>
              </a:ext>
            </a:extLst>
          </p:cNvPr>
          <p:cNvSpPr txBox="1">
            <a:spLocks noChangeArrowheads="1"/>
          </p:cNvSpPr>
          <p:nvPr/>
        </p:nvSpPr>
        <p:spPr bwMode="auto">
          <a:xfrm>
            <a:off x="2252980" y="5075285"/>
            <a:ext cx="4605020" cy="974626"/>
          </a:xfrm>
          <a:prstGeom prst="rect">
            <a:avLst/>
          </a:prstGeom>
          <a:solidFill>
            <a:schemeClr val="accent1"/>
          </a:solidFill>
          <a:ln w="9525">
            <a:solidFill>
              <a:schemeClr val="tx1"/>
            </a:solidFill>
            <a:miter lim="800000"/>
            <a:headEnd/>
            <a:tailEnd/>
          </a:ln>
        </p:spPr>
        <p:txBody>
          <a:bodyPr wrap="square">
            <a:spAutoFit/>
          </a:bodyPr>
          <a:lstStyle/>
          <a:p>
            <a:pPr>
              <a:lnSpc>
                <a:spcPct val="60000"/>
              </a:lnSpc>
              <a:spcBef>
                <a:spcPct val="50000"/>
              </a:spcBef>
              <a:spcAft>
                <a:spcPts val="0"/>
              </a:spcAft>
              <a:tabLst>
                <a:tab pos="3652838" algn="l"/>
              </a:tabLst>
            </a:pPr>
            <a:r>
              <a:rPr lang="en-US" sz="2000" b="1" dirty="0">
                <a:latin typeface="+mn-lt"/>
              </a:rPr>
              <a:t>Book balance of inventory	$4,600</a:t>
            </a:r>
          </a:p>
          <a:p>
            <a:pPr>
              <a:lnSpc>
                <a:spcPct val="60000"/>
              </a:lnSpc>
              <a:spcBef>
                <a:spcPct val="50000"/>
              </a:spcBef>
              <a:tabLst>
                <a:tab pos="3652838" algn="l"/>
              </a:tabLst>
            </a:pPr>
            <a:r>
              <a:rPr lang="en-US" sz="2000" b="1" dirty="0">
                <a:latin typeface="+mn-lt"/>
              </a:rPr>
              <a:t>Less physical count	(</a:t>
            </a:r>
            <a:r>
              <a:rPr lang="en-US" sz="2000" b="1" u="sng" dirty="0">
                <a:latin typeface="+mn-lt"/>
              </a:rPr>
              <a:t>4,100)</a:t>
            </a:r>
          </a:p>
          <a:p>
            <a:pPr>
              <a:lnSpc>
                <a:spcPct val="60000"/>
              </a:lnSpc>
              <a:spcBef>
                <a:spcPct val="50000"/>
              </a:spcBef>
              <a:tabLst>
                <a:tab pos="3652838" algn="l"/>
              </a:tabLst>
            </a:pPr>
            <a:r>
              <a:rPr lang="en-US" sz="2000" b="1" dirty="0">
                <a:latin typeface="+mn-lt"/>
              </a:rPr>
              <a:t>Inventory shrinkage	$   500</a:t>
            </a:r>
          </a:p>
        </p:txBody>
      </p:sp>
    </p:spTree>
    <p:extLst>
      <p:ext uri="{BB962C8B-B14F-4D97-AF65-F5344CB8AC3E}">
        <p14:creationId xmlns:p14="http://schemas.microsoft.com/office/powerpoint/2010/main" val="2938424185"/>
      </p:ext>
    </p:extLst>
  </p:cSld>
  <p:clrMapOvr>
    <a:masterClrMapping/>
  </p:clrMapOvr>
  <p:transition xmlns:p14="http://schemas.microsoft.com/office/powerpoint/2010/mai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E11B1A1-185E-4617-8C25-C45AB884C3FC}"/>
              </a:ext>
            </a:extLst>
          </p:cNvPr>
          <p:cNvSpPr>
            <a:spLocks noGrp="1"/>
          </p:cNvSpPr>
          <p:nvPr>
            <p:ph type="title"/>
          </p:nvPr>
        </p:nvSpPr>
        <p:spPr/>
        <p:txBody>
          <a:bodyPr/>
          <a:lstStyle/>
          <a:p>
            <a:r>
              <a:rPr lang="en-US" dirty="0"/>
              <a:t>Product Costs Versus Selling and Administrative Costs</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4" name="Content Placeholder 3"/>
          <p:cNvSpPr>
            <a:spLocks noGrp="1"/>
          </p:cNvSpPr>
          <p:nvPr>
            <p:ph idx="1"/>
          </p:nvPr>
        </p:nvSpPr>
        <p:spPr>
          <a:xfrm>
            <a:off x="457200" y="1600200"/>
            <a:ext cx="8229600" cy="4343399"/>
          </a:xfrm>
        </p:spPr>
        <p:txBody>
          <a:bodyPr/>
          <a:lstStyle/>
          <a:p>
            <a:pPr>
              <a:buClr>
                <a:schemeClr val="tx1"/>
              </a:buClr>
            </a:pPr>
            <a:r>
              <a:rPr lang="en-US" b="1" dirty="0">
                <a:solidFill>
                  <a:srgbClr val="C30C20"/>
                </a:solidFill>
              </a:rPr>
              <a:t>Product Costs</a:t>
            </a:r>
            <a:r>
              <a:rPr lang="en-US" b="1" dirty="0">
                <a:solidFill>
                  <a:srgbClr val="FF0000"/>
                </a:solidFill>
              </a:rPr>
              <a:t> </a:t>
            </a:r>
            <a:r>
              <a:rPr lang="en-US" dirty="0"/>
              <a:t>are costs that are included in inventory.</a:t>
            </a:r>
          </a:p>
          <a:p>
            <a:pPr>
              <a:buClr>
                <a:schemeClr val="tx1"/>
              </a:buClr>
            </a:pPr>
            <a:r>
              <a:rPr lang="en-US" b="1" dirty="0">
                <a:solidFill>
                  <a:srgbClr val="C30C20"/>
                </a:solidFill>
              </a:rPr>
              <a:t>Selling and Administrative Costs</a:t>
            </a:r>
            <a:r>
              <a:rPr lang="en-US" b="1" dirty="0">
                <a:solidFill>
                  <a:srgbClr val="FF0000"/>
                </a:solidFill>
              </a:rPr>
              <a:t> </a:t>
            </a:r>
            <a:r>
              <a:rPr lang="en-US" dirty="0"/>
              <a:t>are costs that are </a:t>
            </a:r>
            <a:r>
              <a:rPr lang="en-US" u="sng" dirty="0"/>
              <a:t>not </a:t>
            </a:r>
            <a:r>
              <a:rPr lang="en-US" dirty="0"/>
              <a:t>included in inventory. </a:t>
            </a:r>
          </a:p>
          <a:p>
            <a:r>
              <a:rPr lang="en-US" dirty="0">
                <a:solidFill>
                  <a:srgbClr val="000000"/>
                </a:solidFill>
              </a:rPr>
              <a:t>They are sometimes called</a:t>
            </a:r>
            <a:r>
              <a:rPr lang="en-US" b="1" dirty="0">
                <a:solidFill>
                  <a:srgbClr val="006AB2"/>
                </a:solidFill>
              </a:rPr>
              <a:t> </a:t>
            </a:r>
            <a:r>
              <a:rPr lang="en-US" b="1" dirty="0">
                <a:solidFill>
                  <a:srgbClr val="C00000"/>
                </a:solidFill>
              </a:rPr>
              <a:t>period costs</a:t>
            </a:r>
            <a:r>
              <a:rPr lang="en-US" dirty="0">
                <a:solidFill>
                  <a:srgbClr val="000000"/>
                </a:solidFill>
              </a:rPr>
              <a:t>.</a:t>
            </a:r>
          </a:p>
        </p:txBody>
      </p:sp>
      <p:sp>
        <p:nvSpPr>
          <p:cNvPr id="6" name="Text Placeholder 5"/>
          <p:cNvSpPr>
            <a:spLocks noGrp="1"/>
          </p:cNvSpPr>
          <p:nvPr>
            <p:ph type="body" sz="quarter" idx="10"/>
          </p:nvPr>
        </p:nvSpPr>
        <p:spPr/>
        <p:txBody>
          <a:bodyPr/>
          <a:lstStyle/>
          <a:p>
            <a:endParaRPr lang="en-US"/>
          </a:p>
        </p:txBody>
      </p:sp>
      <p:sp>
        <p:nvSpPr>
          <p:cNvPr id="8" name="Text Placeholder 7"/>
          <p:cNvSpPr>
            <a:spLocks noGrp="1"/>
          </p:cNvSpPr>
          <p:nvPr>
            <p:ph type="body" sz="quarter" idx="12"/>
          </p:nvPr>
        </p:nvSpPr>
        <p:spPr/>
        <p:txBody>
          <a:bodyPr/>
          <a:lstStyle/>
          <a:p>
            <a:endParaRPr lang="en-US"/>
          </a:p>
        </p:txBody>
      </p:sp>
      <p:sp>
        <p:nvSpPr>
          <p:cNvPr id="3" name="Slide Number Placeholder 2">
            <a:extLst>
              <a:ext uri="{FF2B5EF4-FFF2-40B4-BE49-F238E27FC236}">
                <a16:creationId xmlns="" xmlns:a16="http://schemas.microsoft.com/office/drawing/2014/main" id="{BFA825BC-8F8C-41A0-BE25-A8D6C228FC70}"/>
              </a:ext>
            </a:extLst>
          </p:cNvPr>
          <p:cNvSpPr>
            <a:spLocks noGrp="1"/>
          </p:cNvSpPr>
          <p:nvPr>
            <p:ph type="sldNum" sz="quarter" idx="11"/>
          </p:nvPr>
        </p:nvSpPr>
        <p:spPr/>
        <p:txBody>
          <a:bodyPr/>
          <a:lstStyle/>
          <a:p>
            <a:pPr>
              <a:defRPr/>
            </a:pPr>
            <a:r>
              <a:rPr lang="en-US" dirty="0"/>
              <a:t> </a:t>
            </a:r>
            <a:r>
              <a:rPr lang="en-US" dirty="0">
                <a:solidFill>
                  <a:schemeClr val="bg1"/>
                </a:solidFill>
              </a:rPr>
              <a:t>4-</a:t>
            </a:r>
            <a:fld id="{46321AFE-697E-4E2F-A913-F41F40876EEB}" type="slidenum">
              <a:rPr lang="en-US" smtClean="0">
                <a:solidFill>
                  <a:schemeClr val="bg1"/>
                </a:solidFill>
              </a:rPr>
              <a:t>3</a:t>
            </a:fld>
            <a:endParaRPr lang="en-US" dirty="0">
              <a:solidFill>
                <a:schemeClr val="bg1"/>
              </a:solidFill>
            </a:endParaRPr>
          </a:p>
        </p:txBody>
      </p:sp>
    </p:spTree>
    <p:extLst>
      <p:ext uri="{BB962C8B-B14F-4D97-AF65-F5344CB8AC3E}">
        <p14:creationId xmlns:p14="http://schemas.microsoft.com/office/powerpoint/2010/main" val="114054360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p:nvPr>
        </p:nvSpPr>
        <p:spPr/>
        <p:txBody>
          <a:bodyPr/>
          <a:lstStyle/>
          <a:p>
            <a:r>
              <a:rPr lang="en-US" dirty="0"/>
              <a:t>Lost, Damaged, or Stolen Inventory</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2" name="Content Placeholder 1"/>
          <p:cNvSpPr>
            <a:spLocks noGrp="1"/>
          </p:cNvSpPr>
          <p:nvPr>
            <p:ph idx="1"/>
          </p:nvPr>
        </p:nvSpPr>
        <p:spPr/>
        <p:txBody>
          <a:bodyPr/>
          <a:lstStyle/>
          <a:p>
            <a:r>
              <a:rPr lang="en-US" dirty="0"/>
              <a:t>Most merchandise companies experience some level of inventory </a:t>
            </a:r>
            <a:r>
              <a:rPr lang="en-US" b="1" dirty="0">
                <a:solidFill>
                  <a:srgbClr val="CC0000"/>
                </a:solidFill>
              </a:rPr>
              <a:t>shrinkage</a:t>
            </a:r>
            <a:r>
              <a:rPr lang="en-US" dirty="0"/>
              <a:t>, a term that reflects decreases in inventory for reasons other than sales to customers.</a:t>
            </a:r>
          </a:p>
        </p:txBody>
      </p:sp>
      <p:sp>
        <p:nvSpPr>
          <p:cNvPr id="5" name="Text Placeholder 4"/>
          <p:cNvSpPr>
            <a:spLocks noGrp="1"/>
          </p:cNvSpPr>
          <p:nvPr>
            <p:ph type="body" sz="quarter" idx="10"/>
          </p:nvPr>
        </p:nvSpPr>
        <p:spPr/>
        <p:txBody>
          <a:bodyPr/>
          <a:lstStyle/>
          <a:p>
            <a:endParaRPr lang="en-US"/>
          </a:p>
        </p:txBody>
      </p:sp>
      <p:sp>
        <p:nvSpPr>
          <p:cNvPr id="6" name="Text Placeholder 5"/>
          <p:cNvSpPr>
            <a:spLocks noGrp="1"/>
          </p:cNvSpPr>
          <p:nvPr>
            <p:ph type="body" sz="quarter" idx="12"/>
          </p:nvPr>
        </p:nvSpPr>
        <p:spPr/>
        <p:txBody>
          <a:bodyPr/>
          <a:lstStyle/>
          <a:p>
            <a:endParaRPr lang="en-US"/>
          </a:p>
        </p:txBody>
      </p:sp>
      <p:sp>
        <p:nvSpPr>
          <p:cNvPr id="52226" name="Slide Number Placeholder 2"/>
          <p:cNvSpPr>
            <a:spLocks noGrp="1"/>
          </p:cNvSpPr>
          <p:nvPr>
            <p:ph type="sldNum" sz="quarter" idx="11"/>
          </p:nvPr>
        </p:nvSpPr>
        <p:spPr>
          <a:noFill/>
        </p:spPr>
        <p:txBody>
          <a:bodyPr/>
          <a:lstStyle/>
          <a:p>
            <a:r>
              <a:rPr lang="en-US" dirty="0">
                <a:solidFill>
                  <a:schemeClr val="bg1"/>
                </a:solidFill>
                <a:cs typeface="Arial" charset="0"/>
              </a:rPr>
              <a:t>4-</a:t>
            </a:r>
            <a:fld id="{9584D193-647C-42B6-B93A-71702CBDAB2E}" type="slidenum">
              <a:rPr lang="en-US" smtClean="0">
                <a:solidFill>
                  <a:schemeClr val="bg1"/>
                </a:solidFill>
                <a:cs typeface="Arial" charset="0"/>
              </a:rPr>
              <a:pPr/>
              <a:t>39</a:t>
            </a:fld>
            <a:endParaRPr lang="en-US" dirty="0">
              <a:solidFill>
                <a:schemeClr val="bg1"/>
              </a:solidFill>
              <a:cs typeface="Arial" charset="0"/>
            </a:endParaRPr>
          </a:p>
        </p:txBody>
      </p:sp>
    </p:spTree>
    <p:extLst>
      <p:ext uri="{BB962C8B-B14F-4D97-AF65-F5344CB8AC3E}">
        <p14:creationId xmlns:p14="http://schemas.microsoft.com/office/powerpoint/2010/main" val="3439693362"/>
      </p:ext>
    </p:extLst>
  </p:cSld>
  <p:clrMapOvr>
    <a:masterClrMapping/>
  </p:clrMapOvr>
  <p:transition xmlns:p14="http://schemas.microsoft.com/office/powerpoint/2010/mai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p:txBody>
          <a:bodyPr/>
          <a:lstStyle/>
          <a:p>
            <a:r>
              <a:rPr lang="en-US" sz="3200" dirty="0"/>
              <a:t>Year 2, Event 11: Adjust Inventory  (Concluded)</a:t>
            </a:r>
            <a:endParaRPr lang="en-US" sz="3200" dirty="0">
              <a:ea typeface="Tahoma" panose="020B0604030504040204" pitchFamily="34" charset="0"/>
              <a:cs typeface="Tahoma" panose="020B0604030504040204" pitchFamily="34" charset="0"/>
            </a:endParaRPr>
          </a:p>
        </p:txBody>
      </p:sp>
      <p:sp>
        <p:nvSpPr>
          <p:cNvPr id="2" name="Content Placeholder 1"/>
          <p:cNvSpPr>
            <a:spLocks noGrp="1"/>
          </p:cNvSpPr>
          <p:nvPr>
            <p:ph idx="1"/>
          </p:nvPr>
        </p:nvSpPr>
        <p:spPr/>
        <p:txBody>
          <a:bodyPr/>
          <a:lstStyle/>
          <a:p>
            <a:r>
              <a:rPr lang="en-US" sz="2400" dirty="0"/>
              <a:t>JPS took a physical count of its inventory and found $4,100 of inventory on hand. </a:t>
            </a:r>
          </a:p>
        </p:txBody>
      </p:sp>
      <p:sp>
        <p:nvSpPr>
          <p:cNvPr id="3" name="Text Placeholder 2"/>
          <p:cNvSpPr>
            <a:spLocks noGrp="1"/>
          </p:cNvSpPr>
          <p:nvPr>
            <p:ph type="body" sz="quarter" idx="10"/>
          </p:nvPr>
        </p:nvSpPr>
        <p:spPr/>
        <p:txBody>
          <a:bodyPr/>
          <a:lstStyle/>
          <a:p>
            <a:endParaRPr lang="en-US"/>
          </a:p>
        </p:txBody>
      </p:sp>
      <p:sp>
        <p:nvSpPr>
          <p:cNvPr id="8" name="Text Placeholder 7"/>
          <p:cNvSpPr>
            <a:spLocks noGrp="1"/>
          </p:cNvSpPr>
          <p:nvPr>
            <p:ph type="body" sz="quarter" idx="12"/>
          </p:nvPr>
        </p:nvSpPr>
        <p:spPr/>
        <p:txBody>
          <a:bodyPr/>
          <a:lstStyle/>
          <a:p>
            <a:endParaRPr lang="en-US"/>
          </a:p>
        </p:txBody>
      </p:sp>
      <p:sp>
        <p:nvSpPr>
          <p:cNvPr id="19458" name="Slide Number Placeholder 2"/>
          <p:cNvSpPr>
            <a:spLocks noGrp="1"/>
          </p:cNvSpPr>
          <p:nvPr>
            <p:ph type="sldNum" sz="quarter" idx="11"/>
          </p:nvPr>
        </p:nvSpPr>
        <p:spPr>
          <a:noFill/>
        </p:spPr>
        <p:txBody>
          <a:bodyPr/>
          <a:lstStyle/>
          <a:p>
            <a:r>
              <a:rPr lang="en-US" dirty="0">
                <a:solidFill>
                  <a:schemeClr val="bg1"/>
                </a:solidFill>
                <a:cs typeface="Arial" charset="0"/>
              </a:rPr>
              <a:t>4-</a:t>
            </a:r>
            <a:fld id="{0D2C951F-3FAA-4AB4-8B25-FC1FFB0CF3E2}" type="slidenum">
              <a:rPr lang="en-US" smtClean="0">
                <a:solidFill>
                  <a:schemeClr val="bg1"/>
                </a:solidFill>
                <a:cs typeface="Arial" charset="0"/>
              </a:rPr>
              <a:pPr/>
              <a:t>40</a:t>
            </a:fld>
            <a:endParaRPr lang="en-US" dirty="0">
              <a:solidFill>
                <a:schemeClr val="bg1"/>
              </a:solidFill>
              <a:cs typeface="Arial" charset="0"/>
            </a:endParaRPr>
          </a:p>
        </p:txBody>
      </p:sp>
      <p:graphicFrame>
        <p:nvGraphicFramePr>
          <p:cNvPr id="6" name="Table 5">
            <a:extLst>
              <a:ext uri="{FF2B5EF4-FFF2-40B4-BE49-F238E27FC236}">
                <a16:creationId xmlns="" xmlns:a16="http://schemas.microsoft.com/office/drawing/2014/main" id="{8CA055B1-2759-4DB3-B419-E6243102ED9A}"/>
              </a:ext>
            </a:extLst>
          </p:cNvPr>
          <p:cNvGraphicFramePr>
            <a:graphicFrameLocks noGrp="1"/>
          </p:cNvGraphicFramePr>
          <p:nvPr>
            <p:extLst>
              <p:ext uri="{D42A27DB-BD31-4B8C-83A1-F6EECF244321}">
                <p14:modId xmlns:p14="http://schemas.microsoft.com/office/powerpoint/2010/main" val="1858101641"/>
              </p:ext>
            </p:extLst>
          </p:nvPr>
        </p:nvGraphicFramePr>
        <p:xfrm>
          <a:off x="1143000" y="2479040"/>
          <a:ext cx="6934200" cy="1048296"/>
        </p:xfrm>
        <a:graphic>
          <a:graphicData uri="http://schemas.openxmlformats.org/drawingml/2006/table">
            <a:tbl>
              <a:tblPr>
                <a:tableStyleId>{5C22544A-7EE6-4342-B048-85BDC9FD1C3A}</a:tableStyleId>
              </a:tblPr>
              <a:tblGrid>
                <a:gridCol w="1386840">
                  <a:extLst>
                    <a:ext uri="{9D8B030D-6E8A-4147-A177-3AD203B41FA5}">
                      <a16:colId xmlns="" xmlns:a16="http://schemas.microsoft.com/office/drawing/2014/main" val="1339959837"/>
                    </a:ext>
                  </a:extLst>
                </a:gridCol>
                <a:gridCol w="72992">
                  <a:extLst>
                    <a:ext uri="{9D8B030D-6E8A-4147-A177-3AD203B41FA5}">
                      <a16:colId xmlns="" xmlns:a16="http://schemas.microsoft.com/office/drawing/2014/main" val="119357301"/>
                    </a:ext>
                  </a:extLst>
                </a:gridCol>
                <a:gridCol w="3029250">
                  <a:extLst>
                    <a:ext uri="{9D8B030D-6E8A-4147-A177-3AD203B41FA5}">
                      <a16:colId xmlns="" xmlns:a16="http://schemas.microsoft.com/office/drawing/2014/main" val="2170809857"/>
                    </a:ext>
                  </a:extLst>
                </a:gridCol>
                <a:gridCol w="82918">
                  <a:extLst>
                    <a:ext uri="{9D8B030D-6E8A-4147-A177-3AD203B41FA5}">
                      <a16:colId xmlns="" xmlns:a16="http://schemas.microsoft.com/office/drawing/2014/main" val="746245963"/>
                    </a:ext>
                  </a:extLst>
                </a:gridCol>
                <a:gridCol w="1219200">
                  <a:extLst>
                    <a:ext uri="{9D8B030D-6E8A-4147-A177-3AD203B41FA5}">
                      <a16:colId xmlns="" xmlns:a16="http://schemas.microsoft.com/office/drawing/2014/main" val="1923230473"/>
                    </a:ext>
                  </a:extLst>
                </a:gridCol>
                <a:gridCol w="92364">
                  <a:extLst>
                    <a:ext uri="{9D8B030D-6E8A-4147-A177-3AD203B41FA5}">
                      <a16:colId xmlns="" xmlns:a16="http://schemas.microsoft.com/office/drawing/2014/main" val="9718133"/>
                    </a:ext>
                  </a:extLst>
                </a:gridCol>
                <a:gridCol w="1050636">
                  <a:extLst>
                    <a:ext uri="{9D8B030D-6E8A-4147-A177-3AD203B41FA5}">
                      <a16:colId xmlns="" xmlns:a16="http://schemas.microsoft.com/office/drawing/2014/main" val="1405398356"/>
                    </a:ext>
                  </a:extLst>
                </a:gridCol>
              </a:tblGrid>
              <a:tr h="188432">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Date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Account Title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Debit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Credit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3362839657"/>
                  </a:ext>
                </a:extLst>
              </a:tr>
              <a:tr h="387859">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Event 11</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Inventory Loss</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500</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877048506"/>
                  </a:ext>
                </a:extLst>
              </a:tr>
              <a:tr h="437553">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Inventory</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500</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953639741"/>
                  </a:ext>
                </a:extLst>
              </a:tr>
            </a:tbl>
          </a:graphicData>
        </a:graphic>
      </p:graphicFrame>
      <p:graphicFrame>
        <p:nvGraphicFramePr>
          <p:cNvPr id="7" name="Table 6">
            <a:extLst>
              <a:ext uri="{FF2B5EF4-FFF2-40B4-BE49-F238E27FC236}">
                <a16:creationId xmlns="" xmlns:a16="http://schemas.microsoft.com/office/drawing/2014/main" id="{C74CD1C0-B9D6-44F3-8B76-EBFB55E25457}"/>
              </a:ext>
            </a:extLst>
          </p:cNvPr>
          <p:cNvGraphicFramePr>
            <a:graphicFrameLocks noGrp="1"/>
          </p:cNvGraphicFramePr>
          <p:nvPr>
            <p:extLst>
              <p:ext uri="{D42A27DB-BD31-4B8C-83A1-F6EECF244321}">
                <p14:modId xmlns:p14="http://schemas.microsoft.com/office/powerpoint/2010/main" val="1541043155"/>
              </p:ext>
            </p:extLst>
          </p:nvPr>
        </p:nvGraphicFramePr>
        <p:xfrm>
          <a:off x="228600" y="3850640"/>
          <a:ext cx="8762999" cy="1712213"/>
        </p:xfrm>
        <a:graphic>
          <a:graphicData uri="http://schemas.openxmlformats.org/drawingml/2006/table">
            <a:tbl>
              <a:tblPr firstRow="1" firstCol="1" bandRow="1">
                <a:tableStyleId>{5C22544A-7EE6-4342-B048-85BDC9FD1C3A}</a:tableStyleId>
              </a:tblPr>
              <a:tblGrid>
                <a:gridCol w="675640">
                  <a:extLst>
                    <a:ext uri="{9D8B030D-6E8A-4147-A177-3AD203B41FA5}">
                      <a16:colId xmlns="" xmlns:a16="http://schemas.microsoft.com/office/drawing/2014/main" val="4038268786"/>
                    </a:ext>
                  </a:extLst>
                </a:gridCol>
                <a:gridCol w="162560">
                  <a:extLst>
                    <a:ext uri="{9D8B030D-6E8A-4147-A177-3AD203B41FA5}">
                      <a16:colId xmlns="" xmlns:a16="http://schemas.microsoft.com/office/drawing/2014/main" val="3906683118"/>
                    </a:ext>
                  </a:extLst>
                </a:gridCol>
                <a:gridCol w="1056640">
                  <a:extLst>
                    <a:ext uri="{9D8B030D-6E8A-4147-A177-3AD203B41FA5}">
                      <a16:colId xmlns="" xmlns:a16="http://schemas.microsoft.com/office/drawing/2014/main" val="2246321599"/>
                    </a:ext>
                  </a:extLst>
                </a:gridCol>
                <a:gridCol w="162560">
                  <a:extLst>
                    <a:ext uri="{9D8B030D-6E8A-4147-A177-3AD203B41FA5}">
                      <a16:colId xmlns="" xmlns:a16="http://schemas.microsoft.com/office/drawing/2014/main" val="695920123"/>
                    </a:ext>
                  </a:extLst>
                </a:gridCol>
                <a:gridCol w="675640">
                  <a:extLst>
                    <a:ext uri="{9D8B030D-6E8A-4147-A177-3AD203B41FA5}">
                      <a16:colId xmlns="" xmlns:a16="http://schemas.microsoft.com/office/drawing/2014/main" val="118549055"/>
                    </a:ext>
                  </a:extLst>
                </a:gridCol>
                <a:gridCol w="162560">
                  <a:extLst>
                    <a:ext uri="{9D8B030D-6E8A-4147-A177-3AD203B41FA5}">
                      <a16:colId xmlns="" xmlns:a16="http://schemas.microsoft.com/office/drawing/2014/main" val="2501135130"/>
                    </a:ext>
                  </a:extLst>
                </a:gridCol>
                <a:gridCol w="751840">
                  <a:extLst>
                    <a:ext uri="{9D8B030D-6E8A-4147-A177-3AD203B41FA5}">
                      <a16:colId xmlns="" xmlns:a16="http://schemas.microsoft.com/office/drawing/2014/main" val="322333968"/>
                    </a:ext>
                  </a:extLst>
                </a:gridCol>
                <a:gridCol w="162560">
                  <a:extLst>
                    <a:ext uri="{9D8B030D-6E8A-4147-A177-3AD203B41FA5}">
                      <a16:colId xmlns="" xmlns:a16="http://schemas.microsoft.com/office/drawing/2014/main" val="3352611176"/>
                    </a:ext>
                  </a:extLst>
                </a:gridCol>
                <a:gridCol w="828040">
                  <a:extLst>
                    <a:ext uri="{9D8B030D-6E8A-4147-A177-3AD203B41FA5}">
                      <a16:colId xmlns="" xmlns:a16="http://schemas.microsoft.com/office/drawing/2014/main" val="3201792686"/>
                    </a:ext>
                  </a:extLst>
                </a:gridCol>
                <a:gridCol w="162560">
                  <a:extLst>
                    <a:ext uri="{9D8B030D-6E8A-4147-A177-3AD203B41FA5}">
                      <a16:colId xmlns="" xmlns:a16="http://schemas.microsoft.com/office/drawing/2014/main" val="1493837017"/>
                    </a:ext>
                  </a:extLst>
                </a:gridCol>
                <a:gridCol w="751840">
                  <a:extLst>
                    <a:ext uri="{9D8B030D-6E8A-4147-A177-3AD203B41FA5}">
                      <a16:colId xmlns="" xmlns:a16="http://schemas.microsoft.com/office/drawing/2014/main" val="850383387"/>
                    </a:ext>
                  </a:extLst>
                </a:gridCol>
                <a:gridCol w="162560">
                  <a:extLst>
                    <a:ext uri="{9D8B030D-6E8A-4147-A177-3AD203B41FA5}">
                      <a16:colId xmlns="" xmlns:a16="http://schemas.microsoft.com/office/drawing/2014/main" val="3141023649"/>
                    </a:ext>
                  </a:extLst>
                </a:gridCol>
                <a:gridCol w="980440">
                  <a:extLst>
                    <a:ext uri="{9D8B030D-6E8A-4147-A177-3AD203B41FA5}">
                      <a16:colId xmlns="" xmlns:a16="http://schemas.microsoft.com/office/drawing/2014/main" val="2880056140"/>
                    </a:ext>
                  </a:extLst>
                </a:gridCol>
                <a:gridCol w="162560">
                  <a:extLst>
                    <a:ext uri="{9D8B030D-6E8A-4147-A177-3AD203B41FA5}">
                      <a16:colId xmlns="" xmlns:a16="http://schemas.microsoft.com/office/drawing/2014/main" val="101508216"/>
                    </a:ext>
                  </a:extLst>
                </a:gridCol>
                <a:gridCol w="751840">
                  <a:extLst>
                    <a:ext uri="{9D8B030D-6E8A-4147-A177-3AD203B41FA5}">
                      <a16:colId xmlns="" xmlns:a16="http://schemas.microsoft.com/office/drawing/2014/main" val="2089963319"/>
                    </a:ext>
                  </a:extLst>
                </a:gridCol>
                <a:gridCol w="162560">
                  <a:extLst>
                    <a:ext uri="{9D8B030D-6E8A-4147-A177-3AD203B41FA5}">
                      <a16:colId xmlns="" xmlns:a16="http://schemas.microsoft.com/office/drawing/2014/main" val="563581978"/>
                    </a:ext>
                  </a:extLst>
                </a:gridCol>
                <a:gridCol w="599391">
                  <a:extLst>
                    <a:ext uri="{9D8B030D-6E8A-4147-A177-3AD203B41FA5}">
                      <a16:colId xmlns="" xmlns:a16="http://schemas.microsoft.com/office/drawing/2014/main" val="4138122333"/>
                    </a:ext>
                  </a:extLst>
                </a:gridCol>
                <a:gridCol w="391208">
                  <a:extLst>
                    <a:ext uri="{9D8B030D-6E8A-4147-A177-3AD203B41FA5}">
                      <a16:colId xmlns="" xmlns:a16="http://schemas.microsoft.com/office/drawing/2014/main" val="2181816611"/>
                    </a:ext>
                  </a:extLst>
                </a:gridCol>
              </a:tblGrid>
              <a:tr h="200533">
                <a:tc gridSpan="3">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Assets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Liab.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Stockholders' Equity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tc hMerge="1">
                  <a:txBody>
                    <a:bodyPr/>
                    <a:lstStyle/>
                    <a:p>
                      <a:endParaRPr lang="en-US"/>
                    </a:p>
                  </a:txBody>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3332919631"/>
                  </a:ext>
                </a:extLst>
              </a:tr>
              <a:tr h="333375">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Cash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Merchandise</a:t>
                      </a:r>
                    </a:p>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Inventory</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endPar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endPar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Accts Payable</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Common Stock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Retained Earnings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Revenue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Expenses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Net Income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Cash Flow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1642231011"/>
                  </a:ext>
                </a:extLst>
              </a:tr>
              <a:tr h="97282">
                <a:tc>
                  <a:txBody>
                    <a:bodyPr/>
                    <a:lstStyle/>
                    <a:p>
                      <a:pPr marL="0" marR="0" algn="ctr">
                        <a:lnSpc>
                          <a:spcPct val="107000"/>
                        </a:lnSpc>
                        <a:spcBef>
                          <a:spcPts val="0"/>
                        </a:spcBef>
                        <a:spcAft>
                          <a:spcPts val="0"/>
                        </a:spcAft>
                      </a:pPr>
                      <a:r>
                        <a:rPr lang="en-US" sz="105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(500)</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(500)</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500</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(500)</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a:txBody>
                    <a:bodyPr/>
                    <a:lstStyle/>
                    <a:p>
                      <a:pPr marL="0" marR="0" algn="ctr">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extLst>
                  <a:ext uri="{0D108BD9-81ED-4DB2-BD59-A6C34878D82A}">
                    <a16:rowId xmlns="" xmlns:a16="http://schemas.microsoft.com/office/drawing/2014/main" val="3597092188"/>
                  </a:ext>
                </a:extLst>
              </a:tr>
            </a:tbl>
          </a:graphicData>
        </a:graphic>
      </p:graphicFrame>
    </p:spTree>
    <p:extLst>
      <p:ext uri="{BB962C8B-B14F-4D97-AF65-F5344CB8AC3E}">
        <p14:creationId xmlns:p14="http://schemas.microsoft.com/office/powerpoint/2010/main" val="1037207255"/>
      </p:ext>
    </p:extLst>
  </p:cSld>
  <p:clrMapOvr>
    <a:masterClrMapping/>
  </p:clrMapOvr>
  <p:transition xmlns:p14="http://schemas.microsoft.com/office/powerpoint/2010/mai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endParaRPr lang="en-US"/>
          </a:p>
        </p:txBody>
      </p:sp>
      <p:sp>
        <p:nvSpPr>
          <p:cNvPr id="17409" name="Rectangle 2"/>
          <p:cNvSpPr>
            <a:spLocks noGrp="1" noChangeArrowheads="1"/>
          </p:cNvSpPr>
          <p:nvPr>
            <p:ph type="title"/>
          </p:nvPr>
        </p:nvSpPr>
        <p:spPr/>
        <p:txBody>
          <a:bodyPr/>
          <a:lstStyle/>
          <a:p>
            <a:r>
              <a:rPr lang="en-US" dirty="0"/>
              <a:t>LO 4-6: Prepare a multistep income statement.</a:t>
            </a:r>
            <a:r>
              <a:rPr lang="en-US" dirty="0">
                <a:latin typeface="Tahoma" pitchFamily="34" charset="0"/>
              </a:rPr>
              <a:t/>
            </a:r>
            <a:br>
              <a:rPr lang="en-US" dirty="0">
                <a:latin typeface="Tahoma" pitchFamily="34" charset="0"/>
              </a:rPr>
            </a:br>
            <a:endParaRPr lang="en-US" dirty="0"/>
          </a:p>
        </p:txBody>
      </p:sp>
      <p:sp>
        <p:nvSpPr>
          <p:cNvPr id="17410" name="Slide Number Placeholder 2"/>
          <p:cNvSpPr>
            <a:spLocks noGrp="1"/>
          </p:cNvSpPr>
          <p:nvPr>
            <p:ph type="sldNum" sz="quarter" idx="11"/>
          </p:nvPr>
        </p:nvSpPr>
        <p:spPr>
          <a:noFill/>
        </p:spPr>
        <p:txBody>
          <a:bodyPr/>
          <a:lstStyle/>
          <a:p>
            <a:r>
              <a:rPr lang="en-US" dirty="0">
                <a:solidFill>
                  <a:schemeClr val="bg1"/>
                </a:solidFill>
                <a:cs typeface="Arial" charset="0"/>
              </a:rPr>
              <a:t>4-</a:t>
            </a:r>
            <a:fld id="{8E04DE85-5BF3-4C03-A70B-7F1A18BE4AC7}" type="slidenum">
              <a:rPr lang="en-US" smtClean="0">
                <a:solidFill>
                  <a:schemeClr val="bg1"/>
                </a:solidFill>
                <a:cs typeface="Arial" charset="0"/>
              </a:rPr>
              <a:pPr/>
              <a:t>41</a:t>
            </a:fld>
            <a:endParaRPr lang="en-US" dirty="0">
              <a:solidFill>
                <a:schemeClr val="bg1"/>
              </a:solidFill>
              <a:cs typeface="Arial" charset="0"/>
            </a:endParaRPr>
          </a:p>
        </p:txBody>
      </p:sp>
    </p:spTree>
    <p:extLst>
      <p:ext uri="{BB962C8B-B14F-4D97-AF65-F5344CB8AC3E}">
        <p14:creationId xmlns:p14="http://schemas.microsoft.com/office/powerpoint/2010/main" val="3285273795"/>
      </p:ext>
    </p:extLst>
  </p:cSld>
  <p:clrMapOvr>
    <a:masterClrMapping/>
  </p:clrMapOvr>
  <p:transition xmlns:p14="http://schemas.microsoft.com/office/powerpoint/2010/mai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pPr eaLnBrk="1" hangingPunct="1"/>
            <a:r>
              <a:rPr lang="en-US" dirty="0">
                <a:ea typeface="Tahoma" panose="020B0604030504040204" pitchFamily="34" charset="0"/>
                <a:cs typeface="Tahoma" panose="020B0604030504040204" pitchFamily="34" charset="0"/>
              </a:rPr>
              <a:t>Year 2, Event 12: Sold Land </a:t>
            </a:r>
          </a:p>
        </p:txBody>
      </p:sp>
      <p:sp>
        <p:nvSpPr>
          <p:cNvPr id="2" name="Content Placeholder 1"/>
          <p:cNvSpPr>
            <a:spLocks noGrp="1"/>
          </p:cNvSpPr>
          <p:nvPr>
            <p:ph idx="1"/>
          </p:nvPr>
        </p:nvSpPr>
        <p:spPr/>
        <p:txBody>
          <a:bodyPr/>
          <a:lstStyle/>
          <a:p>
            <a:pPr marL="346075" indent="-346075">
              <a:lnSpc>
                <a:spcPct val="107000"/>
              </a:lnSpc>
              <a:spcBef>
                <a:spcPts val="0"/>
              </a:spcBef>
              <a:spcAft>
                <a:spcPts val="1200"/>
              </a:spcAft>
            </a:pPr>
            <a:r>
              <a:rPr lang="en-US" dirty="0"/>
              <a:t>JPS sold the land that had a cost of $5,500 for $6,200 cash.</a:t>
            </a:r>
          </a:p>
          <a:p>
            <a:pPr marL="346075" indent="-346075">
              <a:lnSpc>
                <a:spcPct val="107000"/>
              </a:lnSpc>
              <a:spcBef>
                <a:spcPts val="0"/>
              </a:spcBef>
              <a:spcAft>
                <a:spcPts val="1200"/>
              </a:spcAft>
            </a:pPr>
            <a:r>
              <a:rPr lang="en-US" dirty="0">
                <a:ea typeface="Calibri" panose="020F0502020204030204" pitchFamily="34" charset="0"/>
                <a:cs typeface="Times New Roman" panose="02020603050405020304" pitchFamily="18" charset="0"/>
              </a:rPr>
              <a:t>Before analyzing this transaction, let’s learn a little about gains and losses.</a:t>
            </a:r>
          </a:p>
          <a:p>
            <a:pPr marL="346075" indent="-346075">
              <a:lnSpc>
                <a:spcPct val="107000"/>
              </a:lnSpc>
              <a:spcBef>
                <a:spcPts val="0"/>
              </a:spcBef>
              <a:spcAft>
                <a:spcPts val="1200"/>
              </a:spcAft>
            </a:pPr>
            <a:endParaRPr lang="en-US" dirty="0">
              <a:ea typeface="Calibri" panose="020F0502020204030204" pitchFamily="34" charset="0"/>
              <a:cs typeface="Times New Roman" panose="02020603050405020304" pitchFamily="18" charset="0"/>
            </a:endParaRPr>
          </a:p>
        </p:txBody>
      </p:sp>
      <p:sp>
        <p:nvSpPr>
          <p:cNvPr id="5" name="Text Placeholder 4"/>
          <p:cNvSpPr>
            <a:spLocks noGrp="1"/>
          </p:cNvSpPr>
          <p:nvPr>
            <p:ph type="body" sz="quarter" idx="10"/>
          </p:nvPr>
        </p:nvSpPr>
        <p:spPr/>
        <p:txBody>
          <a:bodyPr/>
          <a:lstStyle/>
          <a:p>
            <a:endParaRPr lang="en-US"/>
          </a:p>
        </p:txBody>
      </p:sp>
      <p:sp>
        <p:nvSpPr>
          <p:cNvPr id="6" name="Text Placeholder 5"/>
          <p:cNvSpPr>
            <a:spLocks noGrp="1"/>
          </p:cNvSpPr>
          <p:nvPr>
            <p:ph type="body" sz="quarter" idx="12"/>
          </p:nvPr>
        </p:nvSpPr>
        <p:spPr/>
        <p:txBody>
          <a:bodyPr/>
          <a:lstStyle/>
          <a:p>
            <a:endParaRPr lang="en-US"/>
          </a:p>
        </p:txBody>
      </p:sp>
      <p:sp>
        <p:nvSpPr>
          <p:cNvPr id="27650" name="Slide Number Placeholder 2"/>
          <p:cNvSpPr>
            <a:spLocks noGrp="1"/>
          </p:cNvSpPr>
          <p:nvPr>
            <p:ph type="sldNum" sz="quarter" idx="11"/>
          </p:nvPr>
        </p:nvSpPr>
        <p:spPr>
          <a:noFill/>
        </p:spPr>
        <p:txBody>
          <a:bodyPr/>
          <a:lstStyle/>
          <a:p>
            <a:r>
              <a:rPr lang="en-US" dirty="0">
                <a:solidFill>
                  <a:schemeClr val="bg1"/>
                </a:solidFill>
                <a:cs typeface="Arial" charset="0"/>
              </a:rPr>
              <a:t>4-</a:t>
            </a:r>
            <a:fld id="{D00EDEF9-D035-4425-A917-BE9E5DA74FA0}" type="slidenum">
              <a:rPr lang="en-US" smtClean="0">
                <a:solidFill>
                  <a:schemeClr val="bg1"/>
                </a:solidFill>
                <a:cs typeface="Arial" charset="0"/>
              </a:rPr>
              <a:pPr/>
              <a:t>42</a:t>
            </a:fld>
            <a:endParaRPr lang="en-US" dirty="0">
              <a:solidFill>
                <a:schemeClr val="bg1"/>
              </a:solidFill>
              <a:cs typeface="Arial" charset="0"/>
            </a:endParaRPr>
          </a:p>
        </p:txBody>
      </p:sp>
    </p:spTree>
  </p:cSld>
  <p:clrMapOvr>
    <a:masterClrMapping/>
  </p:clrMapOvr>
  <p:transition xmlns:p14="http://schemas.microsoft.com/office/powerpoint/2010/mai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r>
              <a:rPr lang="en-US" dirty="0">
                <a:ea typeface="Tahoma" panose="020B0604030504040204" pitchFamily="34" charset="0"/>
                <a:cs typeface="Tahoma" panose="020B0604030504040204" pitchFamily="34" charset="0"/>
              </a:rPr>
              <a:t>Gains and Losses</a:t>
            </a:r>
          </a:p>
        </p:txBody>
      </p:sp>
      <p:sp>
        <p:nvSpPr>
          <p:cNvPr id="3" name="Content Placeholder 2"/>
          <p:cNvSpPr>
            <a:spLocks noGrp="1"/>
          </p:cNvSpPr>
          <p:nvPr>
            <p:ph idx="1"/>
          </p:nvPr>
        </p:nvSpPr>
        <p:spPr/>
        <p:txBody>
          <a:bodyPr/>
          <a:lstStyle/>
          <a:p>
            <a:pPr marL="346075" indent="-346075">
              <a:lnSpc>
                <a:spcPct val="107000"/>
              </a:lnSpc>
              <a:spcBef>
                <a:spcPts val="0"/>
              </a:spcBef>
            </a:pPr>
            <a:r>
              <a:rPr lang="en-US" dirty="0">
                <a:latin typeface="Calibri" panose="020F0502020204030204" pitchFamily="34" charset="0"/>
                <a:ea typeface="Calibri" panose="020F0502020204030204" pitchFamily="34" charset="0"/>
                <a:cs typeface="Times New Roman" panose="02020603050405020304" pitchFamily="18" charset="0"/>
              </a:rPr>
              <a:t>If merchandise sells for more than its cost, the difference is </a:t>
            </a:r>
            <a:r>
              <a:rPr lang="en-US" b="1" dirty="0">
                <a:solidFill>
                  <a:srgbClr val="C00000"/>
                </a:solidFill>
                <a:latin typeface="Calibri" panose="020F0502020204030204" pitchFamily="34" charset="0"/>
                <a:ea typeface="Calibri" panose="020F0502020204030204" pitchFamily="34" charset="0"/>
                <a:cs typeface="Times New Roman" panose="02020603050405020304" pitchFamily="18" charset="0"/>
              </a:rPr>
              <a:t>gross margin</a:t>
            </a:r>
            <a:r>
              <a:rPr lang="en-US" dirty="0">
                <a:latin typeface="Calibri" panose="020F0502020204030204" pitchFamily="34" charset="0"/>
                <a:ea typeface="Calibri" panose="020F0502020204030204" pitchFamily="34" charset="0"/>
                <a:cs typeface="Times New Roman" panose="02020603050405020304" pitchFamily="18" charset="0"/>
              </a:rPr>
              <a:t>.</a:t>
            </a:r>
          </a:p>
          <a:p>
            <a:pPr marL="346075" indent="-346075">
              <a:lnSpc>
                <a:spcPct val="107000"/>
              </a:lnSpc>
              <a:spcBef>
                <a:spcPts val="0"/>
              </a:spcBef>
            </a:pPr>
            <a:r>
              <a:rPr lang="en-US" dirty="0">
                <a:latin typeface="Calibri" panose="020F0502020204030204" pitchFamily="34" charset="0"/>
                <a:ea typeface="Calibri" panose="020F0502020204030204" pitchFamily="34" charset="0"/>
                <a:cs typeface="Times New Roman" panose="02020603050405020304" pitchFamily="18" charset="0"/>
              </a:rPr>
              <a:t>If land sells for more than its cost, the difference is a </a:t>
            </a:r>
            <a:r>
              <a:rPr lang="en-US" b="1" dirty="0">
                <a:solidFill>
                  <a:schemeClr val="bg2"/>
                </a:solidFill>
                <a:latin typeface="Calibri" panose="020F0502020204030204" pitchFamily="34" charset="0"/>
                <a:ea typeface="Calibri" panose="020F0502020204030204" pitchFamily="34" charset="0"/>
                <a:cs typeface="Times New Roman" panose="02020603050405020304" pitchFamily="18" charset="0"/>
              </a:rPr>
              <a:t>gain</a:t>
            </a:r>
            <a:r>
              <a:rPr lang="en-US" dirty="0">
                <a:latin typeface="Calibri" panose="020F0502020204030204" pitchFamily="34" charset="0"/>
                <a:ea typeface="Calibri" panose="020F0502020204030204" pitchFamily="34" charset="0"/>
                <a:cs typeface="Times New Roman" panose="02020603050405020304" pitchFamily="18" charset="0"/>
              </a:rPr>
              <a:t>.</a:t>
            </a:r>
          </a:p>
          <a:p>
            <a:pPr marL="346075" indent="-346075">
              <a:lnSpc>
                <a:spcPct val="107000"/>
              </a:lnSpc>
              <a:spcBef>
                <a:spcPts val="0"/>
              </a:spcBef>
            </a:pPr>
            <a:r>
              <a:rPr lang="en-US" dirty="0">
                <a:latin typeface="Calibri" panose="020F0502020204030204" pitchFamily="34" charset="0"/>
                <a:ea typeface="Calibri" panose="020F0502020204030204" pitchFamily="34" charset="0"/>
                <a:cs typeface="Times New Roman" panose="02020603050405020304" pitchFamily="18" charset="0"/>
              </a:rPr>
              <a:t>Why are these two using different terms?</a:t>
            </a:r>
          </a:p>
          <a:p>
            <a:pPr marL="346075" indent="-346075">
              <a:lnSpc>
                <a:spcPct val="107000"/>
              </a:lnSpc>
              <a:spcBef>
                <a:spcPts val="0"/>
              </a:spcBef>
              <a:buClr>
                <a:schemeClr val="tx1"/>
              </a:buClr>
            </a:pPr>
            <a:r>
              <a:rPr lang="en-US" b="1" dirty="0">
                <a:solidFill>
                  <a:srgbClr val="C30C20"/>
                </a:solidFill>
              </a:rPr>
              <a:t>Gains and Losses</a:t>
            </a:r>
            <a:r>
              <a:rPr lang="en-US" dirty="0"/>
              <a:t> = Sales Price of Land </a:t>
            </a:r>
            <a:r>
              <a:rPr lang="mr-IN" dirty="0"/>
              <a:t>–</a:t>
            </a:r>
            <a:r>
              <a:rPr lang="en-US" dirty="0"/>
              <a:t> Cost of Land </a:t>
            </a:r>
          </a:p>
          <a:p>
            <a:pPr marL="346075" indent="-346075">
              <a:lnSpc>
                <a:spcPct val="107000"/>
              </a:lnSpc>
              <a:spcBef>
                <a:spcPts val="0"/>
              </a:spcBef>
              <a:buClr>
                <a:schemeClr val="tx1"/>
              </a:buClr>
            </a:pPr>
            <a:r>
              <a:rPr lang="en-US" b="1" dirty="0">
                <a:solidFill>
                  <a:schemeClr val="bg2"/>
                </a:solidFill>
              </a:rPr>
              <a:t>Gross Margin</a:t>
            </a:r>
            <a:r>
              <a:rPr lang="en-US" dirty="0"/>
              <a:t> = Sales of Revenue </a:t>
            </a:r>
            <a:r>
              <a:rPr lang="mr-IN" dirty="0"/>
              <a:t>–</a:t>
            </a:r>
            <a:r>
              <a:rPr lang="en-US" dirty="0"/>
              <a:t> Cost of Goods Sold</a:t>
            </a:r>
            <a:endParaRPr lang="en-US" dirty="0">
              <a:ea typeface="Calibri" panose="020F0502020204030204" pitchFamily="34" charset="0"/>
              <a:cs typeface="Times New Roman" panose="02020603050405020304" pitchFamily="18" charset="0"/>
            </a:endParaRPr>
          </a:p>
        </p:txBody>
      </p:sp>
      <p:sp>
        <p:nvSpPr>
          <p:cNvPr id="2" name="Text Placeholder 1"/>
          <p:cNvSpPr>
            <a:spLocks noGrp="1"/>
          </p:cNvSpPr>
          <p:nvPr>
            <p:ph type="body" sz="quarter" idx="10"/>
          </p:nvPr>
        </p:nvSpPr>
        <p:spPr/>
        <p:txBody>
          <a:bodyPr/>
          <a:lstStyle/>
          <a:p>
            <a:endParaRPr lang="en-US"/>
          </a:p>
        </p:txBody>
      </p:sp>
      <p:sp>
        <p:nvSpPr>
          <p:cNvPr id="6" name="Text Placeholder 5"/>
          <p:cNvSpPr>
            <a:spLocks noGrp="1"/>
          </p:cNvSpPr>
          <p:nvPr>
            <p:ph type="body" sz="quarter" idx="12"/>
          </p:nvPr>
        </p:nvSpPr>
        <p:spPr/>
        <p:txBody>
          <a:bodyPr/>
          <a:lstStyle/>
          <a:p>
            <a:endParaRPr lang="en-US"/>
          </a:p>
        </p:txBody>
      </p:sp>
      <p:sp>
        <p:nvSpPr>
          <p:cNvPr id="27650" name="Slide Number Placeholder 2"/>
          <p:cNvSpPr>
            <a:spLocks noGrp="1"/>
          </p:cNvSpPr>
          <p:nvPr>
            <p:ph type="sldNum" sz="quarter" idx="11"/>
          </p:nvPr>
        </p:nvSpPr>
        <p:spPr>
          <a:noFill/>
        </p:spPr>
        <p:txBody>
          <a:bodyPr/>
          <a:lstStyle/>
          <a:p>
            <a:r>
              <a:rPr lang="en-US" dirty="0">
                <a:solidFill>
                  <a:schemeClr val="bg1"/>
                </a:solidFill>
                <a:cs typeface="Arial" charset="0"/>
              </a:rPr>
              <a:t>4-</a:t>
            </a:r>
            <a:fld id="{D00EDEF9-D035-4425-A917-BE9E5DA74FA0}" type="slidenum">
              <a:rPr lang="en-US" smtClean="0">
                <a:solidFill>
                  <a:schemeClr val="bg1"/>
                </a:solidFill>
                <a:cs typeface="Arial" charset="0"/>
              </a:rPr>
              <a:pPr/>
              <a:t>43</a:t>
            </a:fld>
            <a:endParaRPr lang="en-US" dirty="0">
              <a:solidFill>
                <a:schemeClr val="bg1"/>
              </a:solidFill>
              <a:cs typeface="Arial" charset="0"/>
            </a:endParaRPr>
          </a:p>
        </p:txBody>
      </p:sp>
    </p:spTree>
    <p:extLst>
      <p:ext uri="{BB962C8B-B14F-4D97-AF65-F5344CB8AC3E}">
        <p14:creationId xmlns:p14="http://schemas.microsoft.com/office/powerpoint/2010/main" val="443169500"/>
      </p:ext>
    </p:extLst>
  </p:cSld>
  <p:clrMapOvr>
    <a:masterClrMapping/>
  </p:clrMapOvr>
  <p:transition xmlns:p14="http://schemas.microsoft.com/office/powerpoint/2010/mai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p:txBody>
          <a:bodyPr/>
          <a:lstStyle/>
          <a:p>
            <a:r>
              <a:rPr lang="en-US" sz="3600" dirty="0"/>
              <a:t>Year 2, Event 12: Sold Land (Concluded)</a:t>
            </a:r>
            <a:endParaRPr lang="en-US" sz="3600" dirty="0">
              <a:ea typeface="Tahoma" panose="020B0604030504040204" pitchFamily="34" charset="0"/>
              <a:cs typeface="Tahoma" panose="020B0604030504040204" pitchFamily="34" charset="0"/>
            </a:endParaRPr>
          </a:p>
        </p:txBody>
      </p:sp>
      <p:sp>
        <p:nvSpPr>
          <p:cNvPr id="2" name="Content Placeholder 1"/>
          <p:cNvSpPr>
            <a:spLocks noGrp="1"/>
          </p:cNvSpPr>
          <p:nvPr>
            <p:ph idx="1"/>
          </p:nvPr>
        </p:nvSpPr>
        <p:spPr/>
        <p:txBody>
          <a:bodyPr/>
          <a:lstStyle/>
          <a:p>
            <a:r>
              <a:rPr lang="en-US" sz="2400" dirty="0"/>
              <a:t>JPS sold the land that had a cost of $5,500 for $6,200 cash. </a:t>
            </a:r>
          </a:p>
          <a:p>
            <a:r>
              <a:rPr lang="en-US" sz="2400" dirty="0">
                <a:ea typeface="Tahoma" panose="020B0604030504040204" pitchFamily="34" charset="0"/>
                <a:cs typeface="Tahoma" panose="020B0604030504040204" pitchFamily="34" charset="0"/>
              </a:rPr>
              <a:t>This </a:t>
            </a:r>
            <a:r>
              <a:rPr lang="en-US" sz="2400" b="1" dirty="0">
                <a:solidFill>
                  <a:srgbClr val="C00000"/>
                </a:solidFill>
                <a:ea typeface="Tahoma" panose="020B0604030504040204" pitchFamily="34" charset="0"/>
                <a:cs typeface="Tahoma" panose="020B0604030504040204" pitchFamily="34" charset="0"/>
              </a:rPr>
              <a:t>asset source transaction</a:t>
            </a:r>
            <a:r>
              <a:rPr lang="en-US" sz="2400" dirty="0">
                <a:ea typeface="Tahoma" panose="020B0604030504040204" pitchFamily="34" charset="0"/>
                <a:cs typeface="Tahoma" panose="020B0604030504040204" pitchFamily="34" charset="0"/>
              </a:rPr>
              <a:t>: (1) increases assets (Cash), (2) decreases assets (Land), and (3) increases equity (Gain on Sale of Land).</a:t>
            </a:r>
            <a:endParaRPr lang="en-US" sz="2400" dirty="0"/>
          </a:p>
        </p:txBody>
      </p:sp>
      <p:sp>
        <p:nvSpPr>
          <p:cNvPr id="3" name="Text Placeholder 2"/>
          <p:cNvSpPr>
            <a:spLocks noGrp="1"/>
          </p:cNvSpPr>
          <p:nvPr>
            <p:ph type="body" sz="quarter" idx="10"/>
          </p:nvPr>
        </p:nvSpPr>
        <p:spPr/>
        <p:txBody>
          <a:bodyPr/>
          <a:lstStyle/>
          <a:p>
            <a:endParaRPr lang="en-US"/>
          </a:p>
        </p:txBody>
      </p:sp>
      <p:sp>
        <p:nvSpPr>
          <p:cNvPr id="8" name="Text Placeholder 7"/>
          <p:cNvSpPr>
            <a:spLocks noGrp="1"/>
          </p:cNvSpPr>
          <p:nvPr>
            <p:ph type="body" sz="quarter" idx="12"/>
          </p:nvPr>
        </p:nvSpPr>
        <p:spPr/>
        <p:txBody>
          <a:bodyPr/>
          <a:lstStyle/>
          <a:p>
            <a:endParaRPr lang="en-US"/>
          </a:p>
        </p:txBody>
      </p:sp>
      <p:sp>
        <p:nvSpPr>
          <p:cNvPr id="19458" name="Slide Number Placeholder 2"/>
          <p:cNvSpPr>
            <a:spLocks noGrp="1"/>
          </p:cNvSpPr>
          <p:nvPr>
            <p:ph type="sldNum" sz="quarter" idx="11"/>
          </p:nvPr>
        </p:nvSpPr>
        <p:spPr>
          <a:noFill/>
        </p:spPr>
        <p:txBody>
          <a:bodyPr/>
          <a:lstStyle/>
          <a:p>
            <a:r>
              <a:rPr lang="en-US" dirty="0">
                <a:solidFill>
                  <a:schemeClr val="bg1"/>
                </a:solidFill>
                <a:cs typeface="Arial" charset="0"/>
              </a:rPr>
              <a:t>4-</a:t>
            </a:r>
            <a:fld id="{0D2C951F-3FAA-4AB4-8B25-FC1FFB0CF3E2}" type="slidenum">
              <a:rPr lang="en-US" smtClean="0">
                <a:solidFill>
                  <a:schemeClr val="bg1"/>
                </a:solidFill>
                <a:cs typeface="Arial" charset="0"/>
              </a:rPr>
              <a:pPr/>
              <a:t>44</a:t>
            </a:fld>
            <a:endParaRPr lang="en-US" dirty="0">
              <a:solidFill>
                <a:schemeClr val="bg1"/>
              </a:solidFill>
              <a:cs typeface="Arial" charset="0"/>
            </a:endParaRPr>
          </a:p>
        </p:txBody>
      </p:sp>
      <p:graphicFrame>
        <p:nvGraphicFramePr>
          <p:cNvPr id="6" name="Table 5">
            <a:extLst>
              <a:ext uri="{FF2B5EF4-FFF2-40B4-BE49-F238E27FC236}">
                <a16:creationId xmlns="" xmlns:a16="http://schemas.microsoft.com/office/drawing/2014/main" id="{8CA055B1-2759-4DB3-B419-E6243102ED9A}"/>
              </a:ext>
            </a:extLst>
          </p:cNvPr>
          <p:cNvGraphicFramePr>
            <a:graphicFrameLocks noGrp="1"/>
          </p:cNvGraphicFramePr>
          <p:nvPr>
            <p:extLst>
              <p:ext uri="{D42A27DB-BD31-4B8C-83A1-F6EECF244321}">
                <p14:modId xmlns:p14="http://schemas.microsoft.com/office/powerpoint/2010/main" val="1465022373"/>
              </p:ext>
            </p:extLst>
          </p:nvPr>
        </p:nvGraphicFramePr>
        <p:xfrm>
          <a:off x="1066800" y="3124200"/>
          <a:ext cx="6934200" cy="1052755"/>
        </p:xfrm>
        <a:graphic>
          <a:graphicData uri="http://schemas.openxmlformats.org/drawingml/2006/table">
            <a:tbl>
              <a:tblPr>
                <a:tableStyleId>{5C22544A-7EE6-4342-B048-85BDC9FD1C3A}</a:tableStyleId>
              </a:tblPr>
              <a:tblGrid>
                <a:gridCol w="1386840">
                  <a:extLst>
                    <a:ext uri="{9D8B030D-6E8A-4147-A177-3AD203B41FA5}">
                      <a16:colId xmlns="" xmlns:a16="http://schemas.microsoft.com/office/drawing/2014/main" val="1339959837"/>
                    </a:ext>
                  </a:extLst>
                </a:gridCol>
                <a:gridCol w="72992">
                  <a:extLst>
                    <a:ext uri="{9D8B030D-6E8A-4147-A177-3AD203B41FA5}">
                      <a16:colId xmlns="" xmlns:a16="http://schemas.microsoft.com/office/drawing/2014/main" val="119357301"/>
                    </a:ext>
                  </a:extLst>
                </a:gridCol>
                <a:gridCol w="3029250">
                  <a:extLst>
                    <a:ext uri="{9D8B030D-6E8A-4147-A177-3AD203B41FA5}">
                      <a16:colId xmlns="" xmlns:a16="http://schemas.microsoft.com/office/drawing/2014/main" val="2170809857"/>
                    </a:ext>
                  </a:extLst>
                </a:gridCol>
                <a:gridCol w="82918">
                  <a:extLst>
                    <a:ext uri="{9D8B030D-6E8A-4147-A177-3AD203B41FA5}">
                      <a16:colId xmlns="" xmlns:a16="http://schemas.microsoft.com/office/drawing/2014/main" val="746245963"/>
                    </a:ext>
                  </a:extLst>
                </a:gridCol>
                <a:gridCol w="1219200">
                  <a:extLst>
                    <a:ext uri="{9D8B030D-6E8A-4147-A177-3AD203B41FA5}">
                      <a16:colId xmlns="" xmlns:a16="http://schemas.microsoft.com/office/drawing/2014/main" val="1923230473"/>
                    </a:ext>
                  </a:extLst>
                </a:gridCol>
                <a:gridCol w="92364">
                  <a:extLst>
                    <a:ext uri="{9D8B030D-6E8A-4147-A177-3AD203B41FA5}">
                      <a16:colId xmlns="" xmlns:a16="http://schemas.microsoft.com/office/drawing/2014/main" val="9718133"/>
                    </a:ext>
                  </a:extLst>
                </a:gridCol>
                <a:gridCol w="1050636">
                  <a:extLst>
                    <a:ext uri="{9D8B030D-6E8A-4147-A177-3AD203B41FA5}">
                      <a16:colId xmlns="" xmlns:a16="http://schemas.microsoft.com/office/drawing/2014/main" val="1405398356"/>
                    </a:ext>
                  </a:extLst>
                </a:gridCol>
              </a:tblGrid>
              <a:tr h="0">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Date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Account Title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Debit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Credit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3362839657"/>
                  </a:ext>
                </a:extLst>
              </a:tr>
              <a:tr h="55662">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Event 12</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Cash</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6,200</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877048506"/>
                  </a:ext>
                </a:extLst>
              </a:tr>
              <a:tr h="303493">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Land</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5,500</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953639741"/>
                  </a:ext>
                </a:extLst>
              </a:tr>
              <a:tr h="303493">
                <a:tc>
                  <a:txBody>
                    <a:bodyPr/>
                    <a:lstStyle/>
                    <a:p>
                      <a:pPr algn="l" fontAlgn="b"/>
                      <a:endParaRPr lang="en-US" sz="1400" b="0"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400" b="0"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b="0" i="0" u="none" strike="noStrike" dirty="0">
                          <a:solidFill>
                            <a:schemeClr val="tx1"/>
                          </a:solidFill>
                          <a:effectLst/>
                          <a:latin typeface="+mn-lt"/>
                          <a:ea typeface="Tahoma" panose="020B0604030504040204" pitchFamily="34" charset="0"/>
                          <a:cs typeface="Tahoma" panose="020B0604030504040204" pitchFamily="34" charset="0"/>
                        </a:rPr>
                        <a:t>   Gain on Sale of Land </a:t>
                      </a: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400" b="0"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400" b="0"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400" b="0"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1400" b="0" i="0" u="none" strike="noStrike" dirty="0">
                          <a:solidFill>
                            <a:schemeClr val="tx1"/>
                          </a:solidFill>
                          <a:effectLst/>
                          <a:latin typeface="+mn-lt"/>
                          <a:ea typeface="Tahoma" panose="020B0604030504040204" pitchFamily="34" charset="0"/>
                          <a:cs typeface="Tahoma" panose="020B0604030504040204" pitchFamily="34" charset="0"/>
                        </a:rPr>
                        <a:t>700</a:t>
                      </a: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4142335246"/>
                  </a:ext>
                </a:extLst>
              </a:tr>
            </a:tbl>
          </a:graphicData>
        </a:graphic>
      </p:graphicFrame>
      <p:graphicFrame>
        <p:nvGraphicFramePr>
          <p:cNvPr id="7" name="Table 6">
            <a:extLst>
              <a:ext uri="{FF2B5EF4-FFF2-40B4-BE49-F238E27FC236}">
                <a16:creationId xmlns="" xmlns:a16="http://schemas.microsoft.com/office/drawing/2014/main" id="{C74CD1C0-B9D6-44F3-8B76-EBFB55E25457}"/>
              </a:ext>
            </a:extLst>
          </p:cNvPr>
          <p:cNvGraphicFramePr>
            <a:graphicFrameLocks noGrp="1"/>
          </p:cNvGraphicFramePr>
          <p:nvPr>
            <p:extLst>
              <p:ext uri="{D42A27DB-BD31-4B8C-83A1-F6EECF244321}">
                <p14:modId xmlns:p14="http://schemas.microsoft.com/office/powerpoint/2010/main" val="402813348"/>
              </p:ext>
            </p:extLst>
          </p:nvPr>
        </p:nvGraphicFramePr>
        <p:xfrm>
          <a:off x="152398" y="4353598"/>
          <a:ext cx="8839203" cy="1712213"/>
        </p:xfrm>
        <a:graphic>
          <a:graphicData uri="http://schemas.openxmlformats.org/drawingml/2006/table">
            <a:tbl>
              <a:tblPr firstRow="1" firstCol="1" bandRow="1">
                <a:tableStyleId>{5C22544A-7EE6-4342-B048-85BDC9FD1C3A}</a:tableStyleId>
              </a:tblPr>
              <a:tblGrid>
                <a:gridCol w="681515">
                  <a:extLst>
                    <a:ext uri="{9D8B030D-6E8A-4147-A177-3AD203B41FA5}">
                      <a16:colId xmlns="" xmlns:a16="http://schemas.microsoft.com/office/drawing/2014/main" val="4038268786"/>
                    </a:ext>
                  </a:extLst>
                </a:gridCol>
                <a:gridCol w="163974">
                  <a:extLst>
                    <a:ext uri="{9D8B030D-6E8A-4147-A177-3AD203B41FA5}">
                      <a16:colId xmlns="" xmlns:a16="http://schemas.microsoft.com/office/drawing/2014/main" val="3906683118"/>
                    </a:ext>
                  </a:extLst>
                </a:gridCol>
                <a:gridCol w="1065828">
                  <a:extLst>
                    <a:ext uri="{9D8B030D-6E8A-4147-A177-3AD203B41FA5}">
                      <a16:colId xmlns="" xmlns:a16="http://schemas.microsoft.com/office/drawing/2014/main" val="2246321599"/>
                    </a:ext>
                  </a:extLst>
                </a:gridCol>
                <a:gridCol w="163974">
                  <a:extLst>
                    <a:ext uri="{9D8B030D-6E8A-4147-A177-3AD203B41FA5}">
                      <a16:colId xmlns="" xmlns:a16="http://schemas.microsoft.com/office/drawing/2014/main" val="695920123"/>
                    </a:ext>
                  </a:extLst>
                </a:gridCol>
                <a:gridCol w="681515">
                  <a:extLst>
                    <a:ext uri="{9D8B030D-6E8A-4147-A177-3AD203B41FA5}">
                      <a16:colId xmlns="" xmlns:a16="http://schemas.microsoft.com/office/drawing/2014/main" val="118549055"/>
                    </a:ext>
                  </a:extLst>
                </a:gridCol>
                <a:gridCol w="163974">
                  <a:extLst>
                    <a:ext uri="{9D8B030D-6E8A-4147-A177-3AD203B41FA5}">
                      <a16:colId xmlns="" xmlns:a16="http://schemas.microsoft.com/office/drawing/2014/main" val="2501135130"/>
                    </a:ext>
                  </a:extLst>
                </a:gridCol>
                <a:gridCol w="758378">
                  <a:extLst>
                    <a:ext uri="{9D8B030D-6E8A-4147-A177-3AD203B41FA5}">
                      <a16:colId xmlns="" xmlns:a16="http://schemas.microsoft.com/office/drawing/2014/main" val="322333968"/>
                    </a:ext>
                  </a:extLst>
                </a:gridCol>
                <a:gridCol w="163974">
                  <a:extLst>
                    <a:ext uri="{9D8B030D-6E8A-4147-A177-3AD203B41FA5}">
                      <a16:colId xmlns="" xmlns:a16="http://schemas.microsoft.com/office/drawing/2014/main" val="3352611176"/>
                    </a:ext>
                  </a:extLst>
                </a:gridCol>
                <a:gridCol w="835240">
                  <a:extLst>
                    <a:ext uri="{9D8B030D-6E8A-4147-A177-3AD203B41FA5}">
                      <a16:colId xmlns="" xmlns:a16="http://schemas.microsoft.com/office/drawing/2014/main" val="3201792686"/>
                    </a:ext>
                  </a:extLst>
                </a:gridCol>
                <a:gridCol w="163974">
                  <a:extLst>
                    <a:ext uri="{9D8B030D-6E8A-4147-A177-3AD203B41FA5}">
                      <a16:colId xmlns="" xmlns:a16="http://schemas.microsoft.com/office/drawing/2014/main" val="1493837017"/>
                    </a:ext>
                  </a:extLst>
                </a:gridCol>
                <a:gridCol w="758378">
                  <a:extLst>
                    <a:ext uri="{9D8B030D-6E8A-4147-A177-3AD203B41FA5}">
                      <a16:colId xmlns="" xmlns:a16="http://schemas.microsoft.com/office/drawing/2014/main" val="850383387"/>
                    </a:ext>
                  </a:extLst>
                </a:gridCol>
                <a:gridCol w="163974">
                  <a:extLst>
                    <a:ext uri="{9D8B030D-6E8A-4147-A177-3AD203B41FA5}">
                      <a16:colId xmlns="" xmlns:a16="http://schemas.microsoft.com/office/drawing/2014/main" val="3141023649"/>
                    </a:ext>
                  </a:extLst>
                </a:gridCol>
                <a:gridCol w="988966">
                  <a:extLst>
                    <a:ext uri="{9D8B030D-6E8A-4147-A177-3AD203B41FA5}">
                      <a16:colId xmlns="" xmlns:a16="http://schemas.microsoft.com/office/drawing/2014/main" val="2880056140"/>
                    </a:ext>
                  </a:extLst>
                </a:gridCol>
                <a:gridCol w="163974">
                  <a:extLst>
                    <a:ext uri="{9D8B030D-6E8A-4147-A177-3AD203B41FA5}">
                      <a16:colId xmlns="" xmlns:a16="http://schemas.microsoft.com/office/drawing/2014/main" val="101508216"/>
                    </a:ext>
                  </a:extLst>
                </a:gridCol>
                <a:gridCol w="758378">
                  <a:extLst>
                    <a:ext uri="{9D8B030D-6E8A-4147-A177-3AD203B41FA5}">
                      <a16:colId xmlns="" xmlns:a16="http://schemas.microsoft.com/office/drawing/2014/main" val="2089963319"/>
                    </a:ext>
                  </a:extLst>
                </a:gridCol>
                <a:gridCol w="163974">
                  <a:extLst>
                    <a:ext uri="{9D8B030D-6E8A-4147-A177-3AD203B41FA5}">
                      <a16:colId xmlns="" xmlns:a16="http://schemas.microsoft.com/office/drawing/2014/main" val="563581978"/>
                    </a:ext>
                  </a:extLst>
                </a:gridCol>
                <a:gridCol w="604603">
                  <a:extLst>
                    <a:ext uri="{9D8B030D-6E8A-4147-A177-3AD203B41FA5}">
                      <a16:colId xmlns="" xmlns:a16="http://schemas.microsoft.com/office/drawing/2014/main" val="4138122333"/>
                    </a:ext>
                  </a:extLst>
                </a:gridCol>
                <a:gridCol w="394610">
                  <a:extLst>
                    <a:ext uri="{9D8B030D-6E8A-4147-A177-3AD203B41FA5}">
                      <a16:colId xmlns="" xmlns:a16="http://schemas.microsoft.com/office/drawing/2014/main" val="2181816611"/>
                    </a:ext>
                  </a:extLst>
                </a:gridCol>
              </a:tblGrid>
              <a:tr h="422224">
                <a:tc gridSpan="3">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Assets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Liab.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Stockholders' Equity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tc hMerge="1">
                  <a:txBody>
                    <a:bodyPr/>
                    <a:lstStyle/>
                    <a:p>
                      <a:endParaRPr lang="en-US"/>
                    </a:p>
                  </a:txBody>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3332919631"/>
                  </a:ext>
                </a:extLst>
              </a:tr>
              <a:tr h="562965">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Cash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Land</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endPar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endPar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Accts Payable</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Common Stock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Retained Earnings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Gain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Expenses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Net Income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Cash Flow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1642231011"/>
                  </a:ext>
                </a:extLst>
              </a:tr>
              <a:tr h="422224">
                <a:tc>
                  <a:txBody>
                    <a:bodyPr/>
                    <a:lstStyle/>
                    <a:p>
                      <a:pPr marL="0" marR="0" algn="ctr">
                        <a:lnSpc>
                          <a:spcPct val="107000"/>
                        </a:lnSpc>
                        <a:spcBef>
                          <a:spcPts val="0"/>
                        </a:spcBef>
                        <a:spcAft>
                          <a:spcPts val="0"/>
                        </a:spcAft>
                      </a:pPr>
                      <a:r>
                        <a:rPr lang="en-US" sz="105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6,200</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(5,500)</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700</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700</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700</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6,200</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IA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extLst>
                  <a:ext uri="{0D108BD9-81ED-4DB2-BD59-A6C34878D82A}">
                    <a16:rowId xmlns="" xmlns:a16="http://schemas.microsoft.com/office/drawing/2014/main" val="3597092188"/>
                  </a:ext>
                </a:extLst>
              </a:tr>
            </a:tbl>
          </a:graphicData>
        </a:graphic>
      </p:graphicFrame>
    </p:spTree>
    <p:extLst>
      <p:ext uri="{BB962C8B-B14F-4D97-AF65-F5344CB8AC3E}">
        <p14:creationId xmlns:p14="http://schemas.microsoft.com/office/powerpoint/2010/main" val="1025985251"/>
      </p:ext>
    </p:extLst>
  </p:cSld>
  <p:clrMapOvr>
    <a:masterClrMapping/>
  </p:clrMapOvr>
  <p:transition xmlns:p14="http://schemas.microsoft.com/office/powerpoint/2010/mai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93D1DF9-8318-40C2-90B7-E78850E49F23}"/>
              </a:ext>
            </a:extLst>
          </p:cNvPr>
          <p:cNvSpPr>
            <a:spLocks noGrp="1"/>
          </p:cNvSpPr>
          <p:nvPr>
            <p:ph type="title"/>
          </p:nvPr>
        </p:nvSpPr>
        <p:spPr/>
        <p:txBody>
          <a:bodyPr/>
          <a:lstStyle/>
          <a:p>
            <a:r>
              <a:rPr lang="en-US" sz="2800" dirty="0">
                <a:solidFill>
                  <a:srgbClr val="C30C20"/>
                </a:solidFill>
              </a:rPr>
              <a:t>Exhibit 4.4: Panel A </a:t>
            </a:r>
            <a:r>
              <a:rPr lang="mr-IN" sz="2800" dirty="0">
                <a:solidFill>
                  <a:srgbClr val="C30C20"/>
                </a:solidFill>
              </a:rPr>
              <a:t>–</a:t>
            </a:r>
            <a:r>
              <a:rPr lang="en-US" sz="2800" dirty="0">
                <a:solidFill>
                  <a:srgbClr val="C30C20"/>
                </a:solidFill>
              </a:rPr>
              <a:t> Accounting Events and </a:t>
            </a:r>
            <a:br>
              <a:rPr lang="en-US" sz="2800" dirty="0">
                <a:solidFill>
                  <a:srgbClr val="C30C20"/>
                </a:solidFill>
              </a:rPr>
            </a:br>
            <a:r>
              <a:rPr lang="en-US" sz="2800" dirty="0">
                <a:solidFill>
                  <a:srgbClr val="C30C20"/>
                </a:solidFill>
              </a:rPr>
              <a:t>Ledger Accounts for Year 2 </a:t>
            </a:r>
          </a:p>
        </p:txBody>
      </p:sp>
      <p:sp>
        <p:nvSpPr>
          <p:cNvPr id="5" name="Content Placeholder 4">
            <a:extLst>
              <a:ext uri="{FF2B5EF4-FFF2-40B4-BE49-F238E27FC236}">
                <a16:creationId xmlns="" xmlns:a16="http://schemas.microsoft.com/office/drawing/2014/main" id="{18D09A61-7372-4B66-BE85-42ACC21DD15C}"/>
              </a:ext>
            </a:extLst>
          </p:cNvPr>
          <p:cNvSpPr>
            <a:spLocks noGrp="1"/>
          </p:cNvSpPr>
          <p:nvPr>
            <p:ph idx="1"/>
          </p:nvPr>
        </p:nvSpPr>
        <p:spPr/>
        <p:txBody>
          <a:bodyPr/>
          <a:lstStyle/>
          <a:p>
            <a:pPr>
              <a:spcBef>
                <a:spcPts val="0"/>
              </a:spcBef>
              <a:spcAft>
                <a:spcPts val="0"/>
              </a:spcAft>
            </a:pPr>
            <a:r>
              <a:rPr lang="en-US" sz="1600" dirty="0"/>
              <a:t>Event 1: JPS borrowed $4,000 cash by issuing a note payable.</a:t>
            </a:r>
          </a:p>
          <a:p>
            <a:pPr>
              <a:spcBef>
                <a:spcPts val="0"/>
              </a:spcBef>
              <a:spcAft>
                <a:spcPts val="0"/>
              </a:spcAft>
            </a:pPr>
            <a:r>
              <a:rPr lang="en-US" sz="1600" dirty="0"/>
              <a:t>Event 2: JPS purchased on account merchandise with a list price of $11,000.</a:t>
            </a:r>
          </a:p>
          <a:p>
            <a:pPr>
              <a:spcBef>
                <a:spcPts val="0"/>
              </a:spcBef>
              <a:spcAft>
                <a:spcPts val="0"/>
              </a:spcAft>
            </a:pPr>
            <a:r>
              <a:rPr lang="en-US" sz="1600" dirty="0"/>
              <a:t>Event 3: JPS returned some of the inventory purchased in Event 2. The list price of the returned inventory was $1,000.</a:t>
            </a:r>
          </a:p>
          <a:p>
            <a:pPr>
              <a:spcBef>
                <a:spcPts val="0"/>
              </a:spcBef>
              <a:spcAft>
                <a:spcPts val="0"/>
              </a:spcAft>
            </a:pPr>
            <a:r>
              <a:rPr lang="en-US" sz="1600" dirty="0"/>
              <a:t>Event 4: JPS received a cash discount on goods purchased in Event 2. The credit terms were 2/10, net/30.</a:t>
            </a:r>
          </a:p>
          <a:p>
            <a:pPr>
              <a:spcBef>
                <a:spcPts val="0"/>
              </a:spcBef>
              <a:spcAft>
                <a:spcPts val="0"/>
              </a:spcAft>
            </a:pPr>
            <a:r>
              <a:rPr lang="en-US" sz="1600" dirty="0"/>
              <a:t>Event 5: JPS paid the $9,800 balance due on the accounts payable.</a:t>
            </a:r>
          </a:p>
          <a:p>
            <a:pPr>
              <a:spcBef>
                <a:spcPts val="0"/>
              </a:spcBef>
              <a:spcAft>
                <a:spcPts val="0"/>
              </a:spcAft>
            </a:pPr>
            <a:r>
              <a:rPr lang="en-US" sz="1600" dirty="0"/>
              <a:t>Event 6: The inventory purchased in Event 2 was delivered FOB shipping point. JPS paid the freight company $300 cash for delivering the merchandise.</a:t>
            </a:r>
          </a:p>
          <a:p>
            <a:pPr>
              <a:spcBef>
                <a:spcPts val="0"/>
              </a:spcBef>
              <a:spcAft>
                <a:spcPts val="0"/>
              </a:spcAft>
            </a:pPr>
            <a:r>
              <a:rPr lang="en-US" sz="1600" dirty="0"/>
              <a:t>Event 7a: JPS recognized $24,750 of revenue on the cash sale of merchandise that cost $11,500. </a:t>
            </a:r>
          </a:p>
          <a:p>
            <a:pPr>
              <a:spcBef>
                <a:spcPts val="0"/>
              </a:spcBef>
              <a:spcAft>
                <a:spcPts val="0"/>
              </a:spcAft>
            </a:pPr>
            <a:r>
              <a:rPr lang="en-US" sz="1600" dirty="0"/>
              <a:t>Event 7b: JPS recognized $11,500 of cost of goods sold.</a:t>
            </a:r>
          </a:p>
          <a:p>
            <a:pPr>
              <a:spcBef>
                <a:spcPts val="0"/>
              </a:spcBef>
              <a:spcAft>
                <a:spcPts val="0"/>
              </a:spcAft>
            </a:pPr>
            <a:r>
              <a:rPr lang="en-US" sz="1600" dirty="0"/>
              <a:t>Event 8: JPS paid $450 cash for freight costs on inventory delivered to customers.</a:t>
            </a:r>
          </a:p>
          <a:p>
            <a:pPr>
              <a:spcBef>
                <a:spcPts val="0"/>
              </a:spcBef>
              <a:spcAft>
                <a:spcPts val="0"/>
              </a:spcAft>
            </a:pPr>
            <a:r>
              <a:rPr lang="en-US" sz="1600" dirty="0"/>
              <a:t>Event 9: JPS paid $5,000 cash for selling and administrative expenses.</a:t>
            </a:r>
          </a:p>
          <a:p>
            <a:pPr>
              <a:spcBef>
                <a:spcPts val="0"/>
              </a:spcBef>
              <a:spcAft>
                <a:spcPts val="0"/>
              </a:spcAft>
            </a:pPr>
            <a:r>
              <a:rPr lang="en-US" sz="1600" dirty="0"/>
              <a:t>Event 10: JPS paid $360 cash for interest expense on the note payable described in Event 1.</a:t>
            </a:r>
          </a:p>
          <a:p>
            <a:pPr>
              <a:spcBef>
                <a:spcPts val="0"/>
              </a:spcBef>
              <a:spcAft>
                <a:spcPts val="0"/>
              </a:spcAft>
            </a:pPr>
            <a:r>
              <a:rPr lang="en-US" sz="1600" dirty="0"/>
              <a:t>Event 11: JPS took a physical count of its inventory and found $4,100 of inventory on hand. </a:t>
            </a:r>
          </a:p>
          <a:p>
            <a:pPr>
              <a:spcBef>
                <a:spcPts val="0"/>
              </a:spcBef>
              <a:spcAft>
                <a:spcPts val="0"/>
              </a:spcAft>
            </a:pPr>
            <a:r>
              <a:rPr lang="en-US" sz="1600" dirty="0"/>
              <a:t>Event 12: JPS sold the land that had cost $5,500 for $6,200. 	</a:t>
            </a:r>
            <a:r>
              <a:rPr lang="en-US" sz="1800" dirty="0"/>
              <a:t>			</a:t>
            </a:r>
          </a:p>
          <a:p>
            <a:pPr marL="0" indent="0" algn="r">
              <a:spcBef>
                <a:spcPts val="0"/>
              </a:spcBef>
              <a:spcAft>
                <a:spcPts val="0"/>
              </a:spcAft>
              <a:buNone/>
            </a:pPr>
            <a:r>
              <a:rPr lang="en-US" sz="1800" b="1" i="1" dirty="0"/>
              <a:t>																(continued) </a:t>
            </a:r>
          </a:p>
          <a:p>
            <a:pPr marL="0" indent="0">
              <a:buNone/>
            </a:pPr>
            <a:endParaRPr lang="en-US" dirty="0"/>
          </a:p>
        </p:txBody>
      </p:sp>
      <p:sp>
        <p:nvSpPr>
          <p:cNvPr id="7" name="Text Placeholder 6"/>
          <p:cNvSpPr>
            <a:spLocks noGrp="1"/>
          </p:cNvSpPr>
          <p:nvPr>
            <p:ph type="body" sz="quarter" idx="10"/>
          </p:nvPr>
        </p:nvSpPr>
        <p:spPr/>
        <p:txBody>
          <a:bodyPr/>
          <a:lstStyle/>
          <a:p>
            <a:endParaRPr lang="en-US"/>
          </a:p>
        </p:txBody>
      </p:sp>
      <p:sp>
        <p:nvSpPr>
          <p:cNvPr id="8" name="Text Placeholder 7"/>
          <p:cNvSpPr>
            <a:spLocks noGrp="1"/>
          </p:cNvSpPr>
          <p:nvPr>
            <p:ph type="body" sz="quarter" idx="12"/>
          </p:nvPr>
        </p:nvSpPr>
        <p:spPr/>
        <p:txBody>
          <a:bodyPr/>
          <a:lstStyle/>
          <a:p>
            <a:endParaRPr lang="en-US"/>
          </a:p>
        </p:txBody>
      </p:sp>
      <p:sp>
        <p:nvSpPr>
          <p:cNvPr id="3" name="Slide Number Placeholder 2">
            <a:extLst>
              <a:ext uri="{FF2B5EF4-FFF2-40B4-BE49-F238E27FC236}">
                <a16:creationId xmlns="" xmlns:a16="http://schemas.microsoft.com/office/drawing/2014/main" id="{1E0117C5-3221-42F9-B785-7C4E9870C32E}"/>
              </a:ext>
            </a:extLst>
          </p:cNvPr>
          <p:cNvSpPr>
            <a:spLocks noGrp="1"/>
          </p:cNvSpPr>
          <p:nvPr>
            <p:ph type="sldNum" sz="quarter" idx="11"/>
          </p:nvPr>
        </p:nvSpPr>
        <p:spPr>
          <a:prstGeom prst="rect">
            <a:avLst/>
          </a:prstGeom>
        </p:spPr>
        <p:txBody>
          <a:bodyPr/>
          <a:lstStyle/>
          <a:p>
            <a:pPr>
              <a:defRPr/>
            </a:pPr>
            <a:r>
              <a:rPr lang="en-US" dirty="0">
                <a:solidFill>
                  <a:schemeClr val="bg1"/>
                </a:solidFill>
              </a:rPr>
              <a:t> 4-</a:t>
            </a:r>
            <a:fld id="{86103F27-AA34-4069-B652-A178AD0674B3}" type="slidenum">
              <a:rPr lang="en-US" smtClean="0">
                <a:solidFill>
                  <a:schemeClr val="bg1"/>
                </a:solidFill>
              </a:rPr>
              <a:pPr>
                <a:defRPr/>
              </a:pPr>
              <a:t>45</a:t>
            </a:fld>
            <a:endParaRPr lang="en-US" dirty="0">
              <a:solidFill>
                <a:schemeClr val="bg1"/>
              </a:solidFill>
            </a:endParaRPr>
          </a:p>
        </p:txBody>
      </p:sp>
    </p:spTree>
    <p:extLst>
      <p:ext uri="{BB962C8B-B14F-4D97-AF65-F5344CB8AC3E}">
        <p14:creationId xmlns:p14="http://schemas.microsoft.com/office/powerpoint/2010/main" val="71782486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13E950C-EB1A-492B-B402-4FD73E7300E6}"/>
              </a:ext>
            </a:extLst>
          </p:cNvPr>
          <p:cNvSpPr>
            <a:spLocks noGrp="1"/>
          </p:cNvSpPr>
          <p:nvPr>
            <p:ph type="title"/>
          </p:nvPr>
        </p:nvSpPr>
        <p:spPr/>
        <p:txBody>
          <a:bodyPr/>
          <a:lstStyle/>
          <a:p>
            <a:r>
              <a:rPr lang="en-US" sz="2800" dirty="0">
                <a:solidFill>
                  <a:srgbClr val="C30C20"/>
                </a:solidFill>
              </a:rPr>
              <a:t>Exhibit 4.4: Panel B </a:t>
            </a:r>
            <a:r>
              <a:rPr lang="mr-IN" sz="2800" dirty="0">
                <a:solidFill>
                  <a:srgbClr val="C30C20"/>
                </a:solidFill>
              </a:rPr>
              <a:t>–</a:t>
            </a:r>
            <a:r>
              <a:rPr lang="en-US" sz="2800" dirty="0">
                <a:solidFill>
                  <a:srgbClr val="C30C20"/>
                </a:solidFill>
              </a:rPr>
              <a:t> Accounting Events and </a:t>
            </a:r>
            <a:br>
              <a:rPr lang="en-US" sz="2800" dirty="0">
                <a:solidFill>
                  <a:srgbClr val="C30C20"/>
                </a:solidFill>
              </a:rPr>
            </a:br>
            <a:r>
              <a:rPr lang="en-US" sz="2800" dirty="0">
                <a:solidFill>
                  <a:srgbClr val="C30C20"/>
                </a:solidFill>
              </a:rPr>
              <a:t>Ledger Accounts for Year 2 </a:t>
            </a:r>
          </a:p>
        </p:txBody>
      </p:sp>
      <p:sp>
        <p:nvSpPr>
          <p:cNvPr id="6" name="Text Placeholder 5"/>
          <p:cNvSpPr>
            <a:spLocks noGrp="1"/>
          </p:cNvSpPr>
          <p:nvPr>
            <p:ph type="body" sz="quarter" idx="10"/>
          </p:nvPr>
        </p:nvSpPr>
        <p:spPr/>
        <p:txBody>
          <a:bodyPr/>
          <a:lstStyle/>
          <a:p>
            <a:endParaRPr lang="en-US"/>
          </a:p>
        </p:txBody>
      </p:sp>
      <p:sp>
        <p:nvSpPr>
          <p:cNvPr id="7" name="Text Placeholder 6"/>
          <p:cNvSpPr>
            <a:spLocks noGrp="1"/>
          </p:cNvSpPr>
          <p:nvPr>
            <p:ph type="body" sz="quarter" idx="12"/>
          </p:nvPr>
        </p:nvSpPr>
        <p:spPr/>
        <p:txBody>
          <a:bodyPr/>
          <a:lstStyle/>
          <a:p>
            <a:endParaRPr lang="en-US"/>
          </a:p>
        </p:txBody>
      </p:sp>
      <p:sp>
        <p:nvSpPr>
          <p:cNvPr id="3" name="TextBox 2">
            <a:extLst>
              <a:ext uri="{FF2B5EF4-FFF2-40B4-BE49-F238E27FC236}">
                <a16:creationId xmlns="" xmlns:a16="http://schemas.microsoft.com/office/drawing/2014/main" id="{44C3211D-A5E4-4E49-B7D7-49E683C23291}"/>
              </a:ext>
            </a:extLst>
          </p:cNvPr>
          <p:cNvSpPr txBox="1"/>
          <p:nvPr/>
        </p:nvSpPr>
        <p:spPr>
          <a:xfrm>
            <a:off x="8382000" y="6400800"/>
            <a:ext cx="762000" cy="381000"/>
          </a:xfrm>
          <a:prstGeom prst="rect">
            <a:avLst/>
          </a:prstGeom>
          <a:noFill/>
        </p:spPr>
        <p:txBody>
          <a:bodyPr wrap="square" rtlCol="0">
            <a:spAutoFit/>
          </a:bodyPr>
          <a:lstStyle/>
          <a:p>
            <a:r>
              <a:rPr lang="en-US" dirty="0">
                <a:solidFill>
                  <a:schemeClr val="bg1"/>
                </a:solidFill>
              </a:rPr>
              <a:t>4-46</a:t>
            </a:r>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1285305479"/>
              </p:ext>
            </p:extLst>
          </p:nvPr>
        </p:nvGraphicFramePr>
        <p:xfrm>
          <a:off x="1066800" y="1534216"/>
          <a:ext cx="7185355" cy="4244163"/>
        </p:xfrm>
        <a:graphic>
          <a:graphicData uri="http://schemas.openxmlformats.org/drawingml/2006/table">
            <a:tbl>
              <a:tblPr firstRow="1" firstCol="1" bandRow="1"/>
              <a:tblGrid>
                <a:gridCol w="935119">
                  <a:extLst>
                    <a:ext uri="{9D8B030D-6E8A-4147-A177-3AD203B41FA5}">
                      <a16:colId xmlns="" xmlns:a16="http://schemas.microsoft.com/office/drawing/2014/main" val="20000"/>
                    </a:ext>
                  </a:extLst>
                </a:gridCol>
                <a:gridCol w="75767">
                  <a:extLst>
                    <a:ext uri="{9D8B030D-6E8A-4147-A177-3AD203B41FA5}">
                      <a16:colId xmlns="" xmlns:a16="http://schemas.microsoft.com/office/drawing/2014/main" val="20001"/>
                    </a:ext>
                  </a:extLst>
                </a:gridCol>
                <a:gridCol w="782075">
                  <a:extLst>
                    <a:ext uri="{9D8B030D-6E8A-4147-A177-3AD203B41FA5}">
                      <a16:colId xmlns="" xmlns:a16="http://schemas.microsoft.com/office/drawing/2014/main" val="20002"/>
                    </a:ext>
                  </a:extLst>
                </a:gridCol>
                <a:gridCol w="163976">
                  <a:extLst>
                    <a:ext uri="{9D8B030D-6E8A-4147-A177-3AD203B41FA5}">
                      <a16:colId xmlns="" xmlns:a16="http://schemas.microsoft.com/office/drawing/2014/main" val="20003"/>
                    </a:ext>
                  </a:extLst>
                </a:gridCol>
                <a:gridCol w="901869">
                  <a:extLst>
                    <a:ext uri="{9D8B030D-6E8A-4147-A177-3AD203B41FA5}">
                      <a16:colId xmlns="" xmlns:a16="http://schemas.microsoft.com/office/drawing/2014/main" val="20004"/>
                    </a:ext>
                  </a:extLst>
                </a:gridCol>
                <a:gridCol w="860875">
                  <a:extLst>
                    <a:ext uri="{9D8B030D-6E8A-4147-A177-3AD203B41FA5}">
                      <a16:colId xmlns="" xmlns:a16="http://schemas.microsoft.com/office/drawing/2014/main" val="20005"/>
                    </a:ext>
                  </a:extLst>
                </a:gridCol>
                <a:gridCol w="122982">
                  <a:extLst>
                    <a:ext uri="{9D8B030D-6E8A-4147-A177-3AD203B41FA5}">
                      <a16:colId xmlns="" xmlns:a16="http://schemas.microsoft.com/office/drawing/2014/main" val="20006"/>
                    </a:ext>
                  </a:extLst>
                </a:gridCol>
                <a:gridCol w="696898">
                  <a:extLst>
                    <a:ext uri="{9D8B030D-6E8A-4147-A177-3AD203B41FA5}">
                      <a16:colId xmlns="" xmlns:a16="http://schemas.microsoft.com/office/drawing/2014/main" val="20007"/>
                    </a:ext>
                  </a:extLst>
                </a:gridCol>
                <a:gridCol w="737893">
                  <a:extLst>
                    <a:ext uri="{9D8B030D-6E8A-4147-A177-3AD203B41FA5}">
                      <a16:colId xmlns="" xmlns:a16="http://schemas.microsoft.com/office/drawing/2014/main" val="20008"/>
                    </a:ext>
                  </a:extLst>
                </a:gridCol>
                <a:gridCol w="819881">
                  <a:extLst>
                    <a:ext uri="{9D8B030D-6E8A-4147-A177-3AD203B41FA5}">
                      <a16:colId xmlns="" xmlns:a16="http://schemas.microsoft.com/office/drawing/2014/main" val="20009"/>
                    </a:ext>
                  </a:extLst>
                </a:gridCol>
                <a:gridCol w="75767">
                  <a:extLst>
                    <a:ext uri="{9D8B030D-6E8A-4147-A177-3AD203B41FA5}">
                      <a16:colId xmlns="" xmlns:a16="http://schemas.microsoft.com/office/drawing/2014/main" val="20010"/>
                    </a:ext>
                  </a:extLst>
                </a:gridCol>
                <a:gridCol w="75767">
                  <a:extLst>
                    <a:ext uri="{9D8B030D-6E8A-4147-A177-3AD203B41FA5}">
                      <a16:colId xmlns="" xmlns:a16="http://schemas.microsoft.com/office/drawing/2014/main" val="20011"/>
                    </a:ext>
                  </a:extLst>
                </a:gridCol>
                <a:gridCol w="936486">
                  <a:extLst>
                    <a:ext uri="{9D8B030D-6E8A-4147-A177-3AD203B41FA5}">
                      <a16:colId xmlns="" xmlns:a16="http://schemas.microsoft.com/office/drawing/2014/main" val="20012"/>
                    </a:ext>
                  </a:extLst>
                </a:gridCol>
              </a:tblGrid>
              <a:tr h="287463">
                <a:tc gridSpan="3">
                  <a:txBody>
                    <a:bodyPr/>
                    <a:lstStyle/>
                    <a:p>
                      <a:pPr marL="0" marR="0" algn="ctr">
                        <a:lnSpc>
                          <a:spcPct val="107000"/>
                        </a:lnSpc>
                        <a:spcBef>
                          <a:spcPts val="0"/>
                        </a:spcBef>
                        <a:spcAft>
                          <a:spcPts val="0"/>
                        </a:spcAft>
                      </a:pPr>
                      <a:r>
                        <a:rPr lang="en-US" sz="1000" b="1" dirty="0">
                          <a:effectLst/>
                          <a:latin typeface="+mn-lt"/>
                          <a:ea typeface="Calibri" charset="0"/>
                          <a:cs typeface="Times New Roman" charset="0"/>
                        </a:rPr>
                        <a:t>Assets</a:t>
                      </a:r>
                      <a:endParaRPr lang="en-US" sz="900" dirty="0">
                        <a:effectLst/>
                        <a:latin typeface="+mn-lt"/>
                        <a:ea typeface="Calibri" charset="0"/>
                        <a:cs typeface="Times New Roman" charset="0"/>
                      </a:endParaRPr>
                    </a:p>
                  </a:txBody>
                  <a:tcPr marL="0" marR="0" marT="0" marB="0" anchor="ctr">
                    <a:lnL w="5715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C5E0B3"/>
                    </a:solidFill>
                  </a:tcPr>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0"/>
                        </a:spcAft>
                      </a:pPr>
                      <a:r>
                        <a:rPr lang="en-US" sz="1000">
                          <a:effectLst/>
                          <a:latin typeface="+mn-lt"/>
                          <a:ea typeface="Calibri" charset="0"/>
                          <a:cs typeface="Times New Roman" charset="0"/>
                        </a:rPr>
                        <a:t>=</a:t>
                      </a:r>
                      <a:endParaRPr lang="en-US" sz="900">
                        <a:effectLst/>
                        <a:latin typeface="+mn-lt"/>
                        <a:ea typeface="Calibri" charset="0"/>
                        <a:cs typeface="Times New Roman" charset="0"/>
                      </a:endParaRPr>
                    </a:p>
                  </a:txBody>
                  <a:tcPr marL="0" marR="0" marT="0" marB="0" anchor="ctr">
                    <a:lnL w="5715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marL="0" marR="0" algn="ctr">
                        <a:lnSpc>
                          <a:spcPct val="107000"/>
                        </a:lnSpc>
                        <a:spcBef>
                          <a:spcPts val="0"/>
                        </a:spcBef>
                        <a:spcAft>
                          <a:spcPts val="0"/>
                        </a:spcAft>
                      </a:pPr>
                      <a:r>
                        <a:rPr lang="en-US" sz="1000" b="1" dirty="0">
                          <a:effectLst/>
                          <a:latin typeface="+mn-lt"/>
                          <a:ea typeface="Calibri" charset="0"/>
                          <a:cs typeface="Times New Roman" charset="0"/>
                        </a:rPr>
                        <a:t>Liabilities</a:t>
                      </a:r>
                      <a:endParaRPr lang="en-US" sz="900" dirty="0">
                        <a:effectLst/>
                        <a:latin typeface="+mn-lt"/>
                        <a:ea typeface="Calibri" charset="0"/>
                        <a:cs typeface="Times New Roman" charset="0"/>
                      </a:endParaRPr>
                    </a:p>
                  </a:txBody>
                  <a:tcPr marL="50367" marR="50367" marT="6995" marB="0" anchor="b">
                    <a:lnL w="5715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FFF5CC"/>
                    </a:solidFill>
                  </a:tcPr>
                </a:tc>
                <a:tc hMerge="1">
                  <a:txBody>
                    <a:bodyPr/>
                    <a:lstStyle/>
                    <a:p>
                      <a:endParaRPr lang="en-US"/>
                    </a:p>
                  </a:txBody>
                  <a:tcPr/>
                </a:tc>
                <a:tc>
                  <a:txBody>
                    <a:bodyPr/>
                    <a:lstStyle/>
                    <a:p>
                      <a:pPr marL="0" marR="0" algn="ctr">
                        <a:lnSpc>
                          <a:spcPct val="107000"/>
                        </a:lnSpc>
                        <a:spcBef>
                          <a:spcPts val="0"/>
                        </a:spcBef>
                        <a:spcAft>
                          <a:spcPts val="0"/>
                        </a:spcAft>
                      </a:pPr>
                      <a:r>
                        <a:rPr lang="en-US" sz="1000">
                          <a:effectLst/>
                          <a:latin typeface="+mn-lt"/>
                          <a:ea typeface="Calibri" charset="0"/>
                          <a:cs typeface="Times New Roman" charset="0"/>
                        </a:rPr>
                        <a:t> </a:t>
                      </a:r>
                      <a:endParaRPr lang="en-US" sz="900">
                        <a:effectLst/>
                        <a:latin typeface="+mn-lt"/>
                        <a:ea typeface="Calibri" charset="0"/>
                        <a:cs typeface="Times New Roman" charset="0"/>
                      </a:endParaRPr>
                    </a:p>
                    <a:p>
                      <a:pPr marL="0" marR="0" algn="ctr">
                        <a:lnSpc>
                          <a:spcPct val="107000"/>
                        </a:lnSpc>
                        <a:spcBef>
                          <a:spcPts val="0"/>
                        </a:spcBef>
                        <a:spcAft>
                          <a:spcPts val="0"/>
                        </a:spcAft>
                      </a:pPr>
                      <a:r>
                        <a:rPr lang="en-US" sz="1000">
                          <a:effectLst/>
                          <a:latin typeface="+mn-lt"/>
                          <a:ea typeface="Calibri" charset="0"/>
                          <a:cs typeface="Times New Roman" charset="0"/>
                        </a:rPr>
                        <a:t>+</a:t>
                      </a:r>
                      <a:endParaRPr lang="en-US" sz="900">
                        <a:effectLst/>
                        <a:latin typeface="+mn-lt"/>
                        <a:ea typeface="Calibri" charset="0"/>
                        <a:cs typeface="Times New Roman" charset="0"/>
                      </a:endParaRPr>
                    </a:p>
                  </a:txBody>
                  <a:tcPr marL="0" marR="0" marT="0" marB="0">
                    <a:lnL w="5715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FFFFFF"/>
                    </a:solidFill>
                  </a:tcPr>
                </a:tc>
                <a:tc gridSpan="6">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Equity</a:t>
                      </a:r>
                      <a:endParaRPr lang="en-US" sz="900">
                        <a:effectLst/>
                        <a:latin typeface="+mn-lt"/>
                        <a:ea typeface="Calibri" charset="0"/>
                        <a:cs typeface="Times New Roman" charset="0"/>
                      </a:endParaRPr>
                    </a:p>
                  </a:txBody>
                  <a:tcPr marL="0" marR="0" marT="0" marB="0" anchor="b">
                    <a:lnL w="5715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D9E2F3"/>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287463">
                <a:tc gridSpan="3">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Cash</a:t>
                      </a:r>
                      <a:endParaRPr lang="en-US" sz="900">
                        <a:effectLst/>
                        <a:latin typeface="+mn-lt"/>
                        <a:ea typeface="Calibri" charset="0"/>
                        <a:cs typeface="Times New Roman" charset="0"/>
                      </a:endParaRPr>
                    </a:p>
                  </a:txBody>
                  <a:tcPr marL="0" marR="0" marT="0" marB="0" anchor="ctr">
                    <a:lnL w="5715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C5E0B3"/>
                    </a:solidFill>
                  </a:tcPr>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0"/>
                        </a:spcAft>
                      </a:pPr>
                      <a:r>
                        <a:rPr lang="en-US" sz="1000">
                          <a:effectLst/>
                          <a:latin typeface="+mn-lt"/>
                          <a:ea typeface="Calibri" charset="0"/>
                          <a:cs typeface="Times New Roman" charset="0"/>
                        </a:rPr>
                        <a:t>=</a:t>
                      </a:r>
                      <a:endParaRPr lang="en-US" sz="900">
                        <a:effectLst/>
                        <a:latin typeface="+mn-lt"/>
                        <a:ea typeface="Calibri" charset="0"/>
                        <a:cs typeface="Times New Roman" charset="0"/>
                      </a:endParaRPr>
                    </a:p>
                  </a:txBody>
                  <a:tcPr marL="0" marR="0" marT="0" marB="0" anchor="ctr">
                    <a:lnL w="5715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Accounts Payable</a:t>
                      </a:r>
                      <a:endParaRPr lang="en-US" sz="900">
                        <a:effectLst/>
                        <a:latin typeface="+mn-lt"/>
                        <a:ea typeface="Calibri" charset="0"/>
                        <a:cs typeface="Times New Roman" charset="0"/>
                      </a:endParaRPr>
                    </a:p>
                  </a:txBody>
                  <a:tcPr marL="50367" marR="50367" marT="6995" marB="0" anchor="b">
                    <a:lnL w="5715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FFE599"/>
                    </a:solidFill>
                  </a:tcPr>
                </a:tc>
                <a:tc hMerge="1">
                  <a:txBody>
                    <a:bodyPr/>
                    <a:lstStyle/>
                    <a:p>
                      <a:endParaRPr lang="en-US"/>
                    </a:p>
                  </a:txBody>
                  <a:tcPr/>
                </a:tc>
                <a:tc>
                  <a:txBody>
                    <a:bodyPr/>
                    <a:lstStyle/>
                    <a:p>
                      <a:pPr marL="0" marR="0" algn="ctr">
                        <a:lnSpc>
                          <a:spcPct val="107000"/>
                        </a:lnSpc>
                        <a:spcBef>
                          <a:spcPts val="0"/>
                        </a:spcBef>
                        <a:spcAft>
                          <a:spcPts val="0"/>
                        </a:spcAft>
                      </a:pPr>
                      <a:r>
                        <a:rPr lang="en-US" sz="1000">
                          <a:effectLst/>
                          <a:latin typeface="+mn-lt"/>
                          <a:ea typeface="Calibri" charset="0"/>
                          <a:cs typeface="Times New Roman" charset="0"/>
                        </a:rPr>
                        <a:t> </a:t>
                      </a:r>
                      <a:endParaRPr lang="en-US" sz="900">
                        <a:effectLst/>
                        <a:latin typeface="+mn-lt"/>
                        <a:ea typeface="Calibri" charset="0"/>
                        <a:cs typeface="Times New Roman" charset="0"/>
                      </a:endParaRPr>
                    </a:p>
                    <a:p>
                      <a:pPr marL="0" marR="0" algn="ctr">
                        <a:lnSpc>
                          <a:spcPct val="107000"/>
                        </a:lnSpc>
                        <a:spcBef>
                          <a:spcPts val="0"/>
                        </a:spcBef>
                        <a:spcAft>
                          <a:spcPts val="0"/>
                        </a:spcAft>
                      </a:pPr>
                      <a:r>
                        <a:rPr lang="en-US" sz="1000">
                          <a:effectLst/>
                          <a:latin typeface="+mn-lt"/>
                          <a:ea typeface="Calibri" charset="0"/>
                          <a:cs typeface="Times New Roman" charset="0"/>
                        </a:rPr>
                        <a:t>+</a:t>
                      </a:r>
                      <a:endParaRPr lang="en-US" sz="900">
                        <a:effectLst/>
                        <a:latin typeface="+mn-lt"/>
                        <a:ea typeface="Calibri" charset="0"/>
                        <a:cs typeface="Times New Roman" charset="0"/>
                      </a:endParaRPr>
                    </a:p>
                  </a:txBody>
                  <a:tcPr marL="0" marR="0" marT="0" marB="0">
                    <a:lnL w="5715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FFFFFF"/>
                    </a:solidFill>
                  </a:tcPr>
                </a:tc>
                <a:tc gridSpan="2">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Common Stock</a:t>
                      </a:r>
                      <a:endParaRPr lang="en-US" sz="900">
                        <a:effectLst/>
                        <a:latin typeface="+mn-lt"/>
                        <a:ea typeface="Calibri" charset="0"/>
                        <a:cs typeface="Times New Roman" charset="0"/>
                      </a:endParaRPr>
                    </a:p>
                  </a:txBody>
                  <a:tcPr marL="0" marR="0" marT="0" marB="0" anchor="b">
                    <a:lnL w="5715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BDD6EE"/>
                    </a:solidFill>
                  </a:tcPr>
                </a:tc>
                <a:tc hMerge="1">
                  <a:txBody>
                    <a:bodyPr/>
                    <a:lstStyle/>
                    <a:p>
                      <a:endParaRPr lang="en-US"/>
                    </a:p>
                  </a:txBody>
                  <a:tcPr/>
                </a:tc>
                <a:tc gridSpan="4">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 </a:t>
                      </a:r>
                      <a:endParaRPr lang="en-US" sz="900">
                        <a:effectLst/>
                        <a:latin typeface="+mn-lt"/>
                        <a:ea typeface="Calibri" charset="0"/>
                        <a:cs typeface="Times New Roman" charset="0"/>
                      </a:endParaRPr>
                    </a:p>
                    <a:p>
                      <a:pPr marL="0" marR="0" algn="ctr">
                        <a:lnSpc>
                          <a:spcPct val="107000"/>
                        </a:lnSpc>
                        <a:spcBef>
                          <a:spcPts val="0"/>
                        </a:spcBef>
                        <a:spcAft>
                          <a:spcPts val="0"/>
                        </a:spcAft>
                      </a:pPr>
                      <a:r>
                        <a:rPr lang="en-US" sz="1000" b="1">
                          <a:effectLst/>
                          <a:latin typeface="+mn-lt"/>
                          <a:ea typeface="Calibri" charset="0"/>
                          <a:cs typeface="Times New Roman" charset="0"/>
                        </a:rPr>
                        <a:t>Cost of Goods Sold</a:t>
                      </a:r>
                      <a:endParaRPr lang="en-US" sz="900">
                        <a:effectLst/>
                        <a:latin typeface="+mn-lt"/>
                        <a:ea typeface="Calibri" charset="0"/>
                        <a:cs typeface="Times New Roman" charset="0"/>
                      </a:endParaRPr>
                    </a:p>
                  </a:txBody>
                  <a:tcPr marL="0" marR="0" marT="0" marB="0">
                    <a:lnL w="5715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BDD6EE"/>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1"/>
                  </a:ext>
                </a:extLst>
              </a:tr>
              <a:tr h="150727">
                <a:tc>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Debit</a:t>
                      </a:r>
                      <a:endParaRPr lang="en-US" sz="900">
                        <a:effectLst/>
                        <a:latin typeface="+mn-lt"/>
                        <a:ea typeface="Calibri" charset="0"/>
                        <a:cs typeface="Times New Roman" charset="0"/>
                      </a:endParaRPr>
                    </a:p>
                  </a:txBody>
                  <a:tcPr marL="50367" marR="50367" marT="6995" marB="0" anchor="b">
                    <a:lnL w="1270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2EFD9"/>
                    </a:solidFill>
                  </a:tcPr>
                </a:tc>
                <a:tc gridSpan="2">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Credit</a:t>
                      </a:r>
                      <a:endParaRPr lang="en-US" sz="900">
                        <a:effectLst/>
                        <a:latin typeface="+mn-lt"/>
                        <a:ea typeface="Calibri" charset="0"/>
                        <a:cs typeface="Times New Roman" charset="0"/>
                      </a:endParaRPr>
                    </a:p>
                  </a:txBody>
                  <a:tcPr marL="50367" marR="50367" marT="6995" marB="0" anchor="b">
                    <a:lnL w="571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2EFD9"/>
                    </a:solidFill>
                  </a:tcPr>
                </a:tc>
                <a:tc hMerge="1">
                  <a:txBody>
                    <a:bodyPr/>
                    <a:lstStyle/>
                    <a:p>
                      <a:endParaRPr lang="en-US"/>
                    </a:p>
                  </a:txBody>
                  <a:tcPr/>
                </a:tc>
                <a:tc>
                  <a:txBody>
                    <a:bodyPr/>
                    <a:lstStyle/>
                    <a:p>
                      <a:endParaRPr lang="en-US" sz="800">
                        <a:effectLst/>
                        <a:latin typeface="+mn-lt"/>
                      </a:endParaRPr>
                    </a:p>
                  </a:txBody>
                  <a:tcPr marL="50367" marR="50367" marT="699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Debit</a:t>
                      </a:r>
                      <a:endParaRPr lang="en-US" sz="900">
                        <a:effectLst/>
                        <a:latin typeface="+mn-lt"/>
                        <a:ea typeface="Calibri" charset="0"/>
                        <a:cs typeface="Times New Roman" charset="0"/>
                      </a:endParaRPr>
                    </a:p>
                  </a:txBody>
                  <a:tcPr marL="50367" marR="50367" marT="6995" marB="0" anchor="b">
                    <a:lnL w="1270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FFF5CC"/>
                    </a:solidFill>
                  </a:tcPr>
                </a:tc>
                <a:tc>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Credit</a:t>
                      </a:r>
                      <a:endParaRPr lang="en-US" sz="900">
                        <a:effectLst/>
                        <a:latin typeface="+mn-lt"/>
                        <a:ea typeface="Calibri" charset="0"/>
                        <a:cs typeface="Times New Roman" charset="0"/>
                      </a:endParaRPr>
                    </a:p>
                  </a:txBody>
                  <a:tcPr marL="50367" marR="50367" marT="6995" marB="0" anchor="b">
                    <a:lnL w="571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FFF5CC"/>
                    </a:solidFill>
                  </a:tcPr>
                </a:tc>
                <a:tc>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 </a:t>
                      </a:r>
                      <a:endParaRPr lang="en-US" sz="900">
                        <a:effectLst/>
                        <a:latin typeface="+mn-lt"/>
                        <a:ea typeface="Calibri" charset="0"/>
                        <a:cs typeface="Times New Roman" charset="0"/>
                      </a:endParaRPr>
                    </a:p>
                  </a:txBody>
                  <a:tcPr marL="0" marR="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Debit</a:t>
                      </a:r>
                      <a:endParaRPr lang="en-US" sz="900">
                        <a:effectLst/>
                        <a:latin typeface="+mn-lt"/>
                        <a:ea typeface="Calibri" charset="0"/>
                        <a:cs typeface="Times New Roman" charset="0"/>
                      </a:endParaRPr>
                    </a:p>
                  </a:txBody>
                  <a:tcPr marL="0" marR="0" marT="0" marB="0" anchor="b">
                    <a:lnL w="3810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Credit</a:t>
                      </a:r>
                      <a:endParaRPr lang="en-US" sz="900">
                        <a:effectLst/>
                        <a:latin typeface="+mn-lt"/>
                        <a:ea typeface="Calibri" charset="0"/>
                        <a:cs typeface="Times New Roman" charset="0"/>
                      </a:endParaRPr>
                    </a:p>
                  </a:txBody>
                  <a:tcPr marL="0" marR="0" marT="0" marB="0" anchor="b">
                    <a:lnL w="5715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D9E2F3"/>
                    </a:solidFill>
                  </a:tcPr>
                </a:tc>
                <a:tc gridSpan="3">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Debit</a:t>
                      </a:r>
                      <a:endParaRPr lang="en-US" sz="900">
                        <a:effectLst/>
                        <a:latin typeface="+mn-lt"/>
                        <a:ea typeface="Calibri" charset="0"/>
                        <a:cs typeface="Times New Roman" charset="0"/>
                      </a:endParaRPr>
                    </a:p>
                  </a:txBody>
                  <a:tcPr marL="50367" marR="50367" marT="6995" marB="0" anchor="b">
                    <a:lnL w="3810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D9E2F3"/>
                    </a:solidFill>
                  </a:tcPr>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Credit</a:t>
                      </a:r>
                      <a:endParaRPr lang="en-US" sz="900">
                        <a:effectLst/>
                        <a:latin typeface="+mn-lt"/>
                        <a:ea typeface="Calibri" charset="0"/>
                        <a:cs typeface="Times New Roman" charset="0"/>
                      </a:endParaRPr>
                    </a:p>
                  </a:txBody>
                  <a:tcPr marL="50367" marR="50367" marT="6995" marB="0" anchor="b">
                    <a:lnL w="5715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D9E2F3"/>
                    </a:solidFill>
                  </a:tcPr>
                </a:tc>
                <a:extLst>
                  <a:ext uri="{0D108BD9-81ED-4DB2-BD59-A6C34878D82A}">
                    <a16:rowId xmlns="" xmlns:a16="http://schemas.microsoft.com/office/drawing/2014/main" val="10002"/>
                  </a:ext>
                </a:extLst>
              </a:tr>
              <a:tr h="205198">
                <a:tc>
                  <a:txBody>
                    <a:bodyPr/>
                    <a:lstStyle/>
                    <a:p>
                      <a:pPr marL="0" marR="0">
                        <a:lnSpc>
                          <a:spcPct val="107000"/>
                        </a:lnSpc>
                        <a:spcBef>
                          <a:spcPts val="0"/>
                        </a:spcBef>
                        <a:spcAft>
                          <a:spcPts val="0"/>
                        </a:spcAft>
                      </a:pPr>
                      <a:r>
                        <a:rPr lang="en-US" sz="1000" b="1">
                          <a:effectLst/>
                          <a:latin typeface="+mn-lt"/>
                          <a:ea typeface="Calibri" charset="0"/>
                          <a:cs typeface="Times New Roman" charset="0"/>
                        </a:rPr>
                        <a:t>Bal. 6,500</a:t>
                      </a:r>
                      <a:endParaRPr lang="en-US" sz="900">
                        <a:effectLst/>
                        <a:latin typeface="+mn-lt"/>
                        <a:ea typeface="Calibri" charset="0"/>
                        <a:cs typeface="Times New Roman" charset="0"/>
                      </a:endParaRPr>
                    </a:p>
                  </a:txBody>
                  <a:tcPr marL="50367" marR="50367" marT="6995" marB="0" anchor="b">
                    <a:lnL w="1270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E2EFD9"/>
                    </a:solidFill>
                  </a:tcPr>
                </a:tc>
                <a:tc gridSpan="2">
                  <a:txBody>
                    <a:bodyPr/>
                    <a:lstStyle/>
                    <a:p>
                      <a:pPr marL="0" marR="0">
                        <a:lnSpc>
                          <a:spcPct val="107000"/>
                        </a:lnSpc>
                        <a:spcBef>
                          <a:spcPts val="0"/>
                        </a:spcBef>
                        <a:spcAft>
                          <a:spcPts val="0"/>
                        </a:spcAft>
                      </a:pPr>
                      <a:r>
                        <a:rPr lang="en-US" sz="1000" b="1">
                          <a:effectLst/>
                          <a:latin typeface="+mn-lt"/>
                          <a:ea typeface="Calibri" charset="0"/>
                          <a:cs typeface="Times New Roman" charset="0"/>
                        </a:rPr>
                        <a:t>9,800 [5]</a:t>
                      </a:r>
                      <a:endParaRPr lang="en-US" sz="900">
                        <a:effectLst/>
                        <a:latin typeface="+mn-lt"/>
                        <a:ea typeface="Calibri" charset="0"/>
                        <a:cs typeface="Times New Roman" charset="0"/>
                      </a:endParaRPr>
                    </a:p>
                  </a:txBody>
                  <a:tcPr marL="50367" marR="50367" marT="6995" marB="0" anchor="b">
                    <a:lnL w="571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E2EFD9"/>
                    </a:solidFill>
                  </a:tcPr>
                </a:tc>
                <a:tc hMerge="1">
                  <a:txBody>
                    <a:bodyPr/>
                    <a:lstStyle/>
                    <a:p>
                      <a:endParaRPr lang="en-US"/>
                    </a:p>
                  </a:txBody>
                  <a:tcPr/>
                </a:tc>
                <a:tc>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 </a:t>
                      </a:r>
                      <a:endParaRPr lang="en-US" sz="900">
                        <a:effectLst/>
                        <a:latin typeface="+mn-lt"/>
                        <a:ea typeface="Calibri" charset="0"/>
                        <a:cs typeface="Times New Roman" charset="0"/>
                      </a:endParaRPr>
                    </a:p>
                  </a:txBody>
                  <a:tcPr marL="50367" marR="50367" marT="699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[3] 1,000</a:t>
                      </a:r>
                      <a:endParaRPr lang="en-US" sz="900">
                        <a:effectLst/>
                        <a:latin typeface="+mn-lt"/>
                        <a:ea typeface="Calibri" charset="0"/>
                        <a:cs typeface="Times New Roman" charset="0"/>
                      </a:endParaRPr>
                    </a:p>
                  </a:txBody>
                  <a:tcPr marL="50367" marR="50367" marT="6995" marB="0" anchor="b">
                    <a:lnL w="1270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5CC"/>
                    </a:solidFill>
                  </a:tcPr>
                </a:tc>
                <a:tc>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11,000 [2]</a:t>
                      </a:r>
                      <a:endParaRPr lang="en-US" sz="900">
                        <a:effectLst/>
                        <a:latin typeface="+mn-lt"/>
                        <a:ea typeface="Calibri" charset="0"/>
                        <a:cs typeface="Times New Roman" charset="0"/>
                      </a:endParaRPr>
                    </a:p>
                  </a:txBody>
                  <a:tcPr marL="50367" marR="50367" marT="6995" marB="0" anchor="b">
                    <a:lnL w="571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5CC"/>
                    </a:solidFill>
                  </a:tcPr>
                </a:tc>
                <a:tc>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 </a:t>
                      </a:r>
                      <a:endParaRPr lang="en-US" sz="900">
                        <a:effectLst/>
                        <a:latin typeface="+mn-lt"/>
                        <a:ea typeface="Calibri" charset="0"/>
                        <a:cs typeface="Times New Roman"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 </a:t>
                      </a:r>
                      <a:endParaRPr lang="en-US" sz="900">
                        <a:effectLst/>
                        <a:latin typeface="+mn-lt"/>
                        <a:ea typeface="Calibri" charset="0"/>
                        <a:cs typeface="Times New Roman" charset="0"/>
                      </a:endParaRPr>
                    </a:p>
                  </a:txBody>
                  <a:tcPr marL="0" marR="0" marT="0" marB="0" anchor="b">
                    <a:lnL w="1270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D9E2F3"/>
                    </a:solidFill>
                  </a:tcPr>
                </a:tc>
                <a:tc>
                  <a:txBody>
                    <a:bodyPr/>
                    <a:lstStyle/>
                    <a:p>
                      <a:pPr marL="0" marR="0" algn="r">
                        <a:lnSpc>
                          <a:spcPct val="107000"/>
                        </a:lnSpc>
                        <a:spcBef>
                          <a:spcPts val="0"/>
                        </a:spcBef>
                        <a:spcAft>
                          <a:spcPts val="0"/>
                        </a:spcAft>
                      </a:pPr>
                      <a:r>
                        <a:rPr lang="en-US" sz="1000" b="1" u="dbl">
                          <a:effectLst/>
                          <a:latin typeface="+mn-lt"/>
                          <a:ea typeface="Calibri" charset="0"/>
                          <a:cs typeface="Times New Roman" charset="0"/>
                        </a:rPr>
                        <a:t>15,000</a:t>
                      </a:r>
                      <a:r>
                        <a:rPr lang="en-US" sz="1000" b="1">
                          <a:effectLst/>
                          <a:latin typeface="+mn-lt"/>
                          <a:ea typeface="Calibri" charset="0"/>
                          <a:cs typeface="Times New Roman" charset="0"/>
                        </a:rPr>
                        <a:t> Bal.</a:t>
                      </a:r>
                      <a:endParaRPr lang="en-US" sz="900">
                        <a:effectLst/>
                        <a:latin typeface="+mn-lt"/>
                        <a:ea typeface="Calibri" charset="0"/>
                        <a:cs typeface="Times New Roman" charset="0"/>
                      </a:endParaRPr>
                    </a:p>
                  </a:txBody>
                  <a:tcPr marL="0" marR="0" marT="0" marB="0" anchor="b">
                    <a:lnL w="571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D9E2F3"/>
                    </a:solidFill>
                  </a:tcPr>
                </a:tc>
                <a:tc gridSpan="3">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11,500 [7b]</a:t>
                      </a:r>
                      <a:endParaRPr lang="en-US" sz="900">
                        <a:effectLst/>
                        <a:latin typeface="+mn-lt"/>
                        <a:ea typeface="Calibri" charset="0"/>
                        <a:cs typeface="Times New Roman" charset="0"/>
                      </a:endParaRPr>
                    </a:p>
                  </a:txBody>
                  <a:tcPr marL="50367" marR="50367" marT="6995" marB="0" anchor="b">
                    <a:lnL w="1270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E2F3"/>
                    </a:solidFill>
                  </a:tcPr>
                </a:tc>
                <a:tc hMerge="1">
                  <a:txBody>
                    <a:bodyPr/>
                    <a:lstStyle/>
                    <a:p>
                      <a:endParaRPr lang="en-US"/>
                    </a:p>
                  </a:txBody>
                  <a:tcPr/>
                </a:tc>
                <a:tc hMerge="1">
                  <a:txBody>
                    <a:bodyPr/>
                    <a:lstStyle/>
                    <a:p>
                      <a:endParaRPr lang="en-US"/>
                    </a:p>
                  </a:txBody>
                  <a:tcPr/>
                </a:tc>
                <a:tc>
                  <a:txBody>
                    <a:bodyPr/>
                    <a:lstStyle/>
                    <a:p>
                      <a:pPr marL="0" marR="0">
                        <a:lnSpc>
                          <a:spcPct val="107000"/>
                        </a:lnSpc>
                        <a:spcBef>
                          <a:spcPts val="0"/>
                        </a:spcBef>
                        <a:spcAft>
                          <a:spcPts val="0"/>
                        </a:spcAft>
                      </a:pPr>
                      <a:r>
                        <a:rPr lang="en-US" sz="1000" b="1">
                          <a:effectLst/>
                          <a:latin typeface="+mn-lt"/>
                          <a:ea typeface="Calibri" charset="0"/>
                          <a:cs typeface="Times New Roman" charset="0"/>
                        </a:rPr>
                        <a:t>12,000 [Cl]</a:t>
                      </a:r>
                      <a:endParaRPr lang="en-US" sz="900">
                        <a:effectLst/>
                        <a:latin typeface="+mn-lt"/>
                        <a:ea typeface="Calibri" charset="0"/>
                        <a:cs typeface="Times New Roman" charset="0"/>
                      </a:endParaRPr>
                    </a:p>
                  </a:txBody>
                  <a:tcPr marL="50367" marR="50367" marT="6995" marB="0" anchor="b">
                    <a:lnL w="571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E2F3"/>
                    </a:solidFill>
                  </a:tcPr>
                </a:tc>
                <a:extLst>
                  <a:ext uri="{0D108BD9-81ED-4DB2-BD59-A6C34878D82A}">
                    <a16:rowId xmlns="" xmlns:a16="http://schemas.microsoft.com/office/drawing/2014/main" val="10003"/>
                  </a:ext>
                </a:extLst>
              </a:tr>
              <a:tr h="205198">
                <a:tc>
                  <a:txBody>
                    <a:bodyPr/>
                    <a:lstStyle/>
                    <a:p>
                      <a:pPr marL="0" marR="0">
                        <a:lnSpc>
                          <a:spcPct val="107000"/>
                        </a:lnSpc>
                        <a:spcBef>
                          <a:spcPts val="0"/>
                        </a:spcBef>
                        <a:spcAft>
                          <a:spcPts val="0"/>
                        </a:spcAft>
                      </a:pPr>
                      <a:r>
                        <a:rPr lang="en-US" sz="1000" b="1">
                          <a:effectLst/>
                          <a:latin typeface="+mn-lt"/>
                          <a:ea typeface="Calibri" charset="0"/>
                          <a:cs typeface="Times New Roman" charset="0"/>
                        </a:rPr>
                        <a:t>[1] 4,000</a:t>
                      </a:r>
                      <a:endParaRPr lang="en-US" sz="900">
                        <a:effectLst/>
                        <a:latin typeface="+mn-lt"/>
                        <a:ea typeface="Calibri" charset="0"/>
                        <a:cs typeface="Times New Roman" charset="0"/>
                      </a:endParaRPr>
                    </a:p>
                  </a:txBody>
                  <a:tcPr marL="50367" marR="50367" marT="6995" marB="0" anchor="b">
                    <a:lnL w="1270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E2EFD9"/>
                    </a:solidFill>
                  </a:tcPr>
                </a:tc>
                <a:tc gridSpan="2">
                  <a:txBody>
                    <a:bodyPr/>
                    <a:lstStyle/>
                    <a:p>
                      <a:pPr marL="0" marR="0">
                        <a:lnSpc>
                          <a:spcPct val="107000"/>
                        </a:lnSpc>
                        <a:spcBef>
                          <a:spcPts val="0"/>
                        </a:spcBef>
                        <a:spcAft>
                          <a:spcPts val="0"/>
                        </a:spcAft>
                      </a:pPr>
                      <a:r>
                        <a:rPr lang="en-US" sz="1000" b="1">
                          <a:effectLst/>
                          <a:latin typeface="+mn-lt"/>
                          <a:ea typeface="Calibri" charset="0"/>
                          <a:cs typeface="Times New Roman" charset="0"/>
                        </a:rPr>
                        <a:t>300 [6]</a:t>
                      </a:r>
                      <a:endParaRPr lang="en-US" sz="900">
                        <a:effectLst/>
                        <a:latin typeface="+mn-lt"/>
                        <a:ea typeface="Calibri" charset="0"/>
                        <a:cs typeface="Times New Roman" charset="0"/>
                      </a:endParaRPr>
                    </a:p>
                  </a:txBody>
                  <a:tcPr marL="50367" marR="50367" marT="6995" marB="0" anchor="b">
                    <a:lnL w="571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E2EFD9"/>
                    </a:solidFill>
                  </a:tcPr>
                </a:tc>
                <a:tc hMerge="1">
                  <a:txBody>
                    <a:bodyPr/>
                    <a:lstStyle/>
                    <a:p>
                      <a:endParaRPr lang="en-US"/>
                    </a:p>
                  </a:txBody>
                  <a:tcPr/>
                </a:tc>
                <a:tc>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 </a:t>
                      </a:r>
                      <a:endParaRPr lang="en-US" sz="900">
                        <a:effectLst/>
                        <a:latin typeface="+mn-lt"/>
                        <a:ea typeface="Calibri" charset="0"/>
                        <a:cs typeface="Times New Roman" charset="0"/>
                      </a:endParaRPr>
                    </a:p>
                  </a:txBody>
                  <a:tcPr marL="50367" marR="50367" marT="699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[4]  200</a:t>
                      </a:r>
                      <a:endParaRPr lang="en-US" sz="900">
                        <a:effectLst/>
                        <a:latin typeface="+mn-lt"/>
                        <a:ea typeface="Calibri" charset="0"/>
                        <a:cs typeface="Times New Roman" charset="0"/>
                      </a:endParaRPr>
                    </a:p>
                  </a:txBody>
                  <a:tcPr marL="50367" marR="50367" marT="6995" marB="0" anchor="b">
                    <a:lnL w="1270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FFF5CC"/>
                    </a:solidFill>
                  </a:tcPr>
                </a:tc>
                <a:tc>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 </a:t>
                      </a:r>
                      <a:endParaRPr lang="en-US" sz="900">
                        <a:effectLst/>
                        <a:latin typeface="+mn-lt"/>
                        <a:ea typeface="Calibri" charset="0"/>
                        <a:cs typeface="Times New Roman" charset="0"/>
                      </a:endParaRPr>
                    </a:p>
                  </a:txBody>
                  <a:tcPr marL="50367" marR="50367" marT="6995" marB="0" anchor="b">
                    <a:lnL w="571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FFF5CC"/>
                    </a:solidFill>
                  </a:tcPr>
                </a:tc>
                <a:tc>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 </a:t>
                      </a:r>
                      <a:endParaRPr lang="en-US" sz="900">
                        <a:effectLst/>
                        <a:latin typeface="+mn-lt"/>
                        <a:ea typeface="Calibri" charset="0"/>
                        <a:cs typeface="Times New Roman" charset="0"/>
                      </a:endParaRPr>
                    </a:p>
                  </a:txBody>
                  <a:tcPr marL="0" marR="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FFFFFF"/>
                    </a:solidFill>
                  </a:tcPr>
                </a:tc>
                <a:tc gridSpan="2">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Retained Earnings</a:t>
                      </a:r>
                      <a:endParaRPr lang="en-US" sz="900">
                        <a:effectLst/>
                        <a:latin typeface="+mn-lt"/>
                        <a:ea typeface="Calibri" charset="0"/>
                        <a:cs typeface="Times New Roman" charset="0"/>
                      </a:endParaRPr>
                    </a:p>
                  </a:txBody>
                  <a:tcPr marL="0" marR="0" marT="0"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BDD6EE"/>
                    </a:solidFill>
                  </a:tcPr>
                </a:tc>
                <a:tc hMerge="1">
                  <a:txBody>
                    <a:bodyPr/>
                    <a:lstStyle/>
                    <a:p>
                      <a:endParaRPr lang="en-US"/>
                    </a:p>
                  </a:txBody>
                  <a:tcPr/>
                </a:tc>
                <a:tc gridSpan="3">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500 [11]</a:t>
                      </a:r>
                      <a:endParaRPr lang="en-US" sz="900">
                        <a:effectLst/>
                        <a:latin typeface="+mn-lt"/>
                        <a:ea typeface="Calibri" charset="0"/>
                        <a:cs typeface="Times New Roman" charset="0"/>
                      </a:endParaRPr>
                    </a:p>
                  </a:txBody>
                  <a:tcPr marL="50367" marR="50367" marT="6995" marB="0" anchor="b">
                    <a:lnL w="3810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D9E2F3"/>
                    </a:solidFill>
                  </a:tcPr>
                </a:tc>
                <a:tc hMerge="1">
                  <a:txBody>
                    <a:bodyPr/>
                    <a:lstStyle/>
                    <a:p>
                      <a:endParaRPr lang="en-US"/>
                    </a:p>
                  </a:txBody>
                  <a:tcPr/>
                </a:tc>
                <a:tc hMerge="1">
                  <a:txBody>
                    <a:bodyPr/>
                    <a:lstStyle/>
                    <a:p>
                      <a:endParaRPr lang="en-US"/>
                    </a:p>
                  </a:txBody>
                  <a:tcPr/>
                </a:tc>
                <a:tc>
                  <a:txBody>
                    <a:bodyPr/>
                    <a:lstStyle/>
                    <a:p>
                      <a:pPr marL="0" marR="0">
                        <a:lnSpc>
                          <a:spcPct val="107000"/>
                        </a:lnSpc>
                        <a:spcBef>
                          <a:spcPts val="0"/>
                        </a:spcBef>
                        <a:spcAft>
                          <a:spcPts val="0"/>
                        </a:spcAft>
                      </a:pPr>
                      <a:r>
                        <a:rPr lang="en-US" sz="1000" b="1">
                          <a:effectLst/>
                          <a:latin typeface="+mn-lt"/>
                          <a:ea typeface="Calibri" charset="0"/>
                          <a:cs typeface="Times New Roman" charset="0"/>
                        </a:rPr>
                        <a:t> </a:t>
                      </a:r>
                      <a:endParaRPr lang="en-US" sz="900">
                        <a:effectLst/>
                        <a:latin typeface="+mn-lt"/>
                        <a:ea typeface="Calibri" charset="0"/>
                        <a:cs typeface="Times New Roman" charset="0"/>
                      </a:endParaRPr>
                    </a:p>
                  </a:txBody>
                  <a:tcPr marL="50367" marR="50367" marT="6995" marB="0" anchor="b">
                    <a:lnL w="571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D9E2F3"/>
                    </a:solidFill>
                  </a:tcPr>
                </a:tc>
                <a:extLst>
                  <a:ext uri="{0D108BD9-81ED-4DB2-BD59-A6C34878D82A}">
                    <a16:rowId xmlns="" xmlns:a16="http://schemas.microsoft.com/office/drawing/2014/main" val="10004"/>
                  </a:ext>
                </a:extLst>
              </a:tr>
              <a:tr h="205198">
                <a:tc>
                  <a:txBody>
                    <a:bodyPr/>
                    <a:lstStyle/>
                    <a:p>
                      <a:pPr marL="0" marR="0">
                        <a:lnSpc>
                          <a:spcPct val="107000"/>
                        </a:lnSpc>
                        <a:spcBef>
                          <a:spcPts val="0"/>
                        </a:spcBef>
                        <a:spcAft>
                          <a:spcPts val="0"/>
                        </a:spcAft>
                      </a:pPr>
                      <a:r>
                        <a:rPr lang="en-US" sz="1000" b="1">
                          <a:effectLst/>
                          <a:latin typeface="+mn-lt"/>
                          <a:ea typeface="Calibri" charset="0"/>
                          <a:cs typeface="Times New Roman" charset="0"/>
                        </a:rPr>
                        <a:t>[7a] 24,750</a:t>
                      </a:r>
                      <a:endParaRPr lang="en-US" sz="900">
                        <a:effectLst/>
                        <a:latin typeface="+mn-lt"/>
                        <a:ea typeface="Calibri" charset="0"/>
                        <a:cs typeface="Times New Roman" charset="0"/>
                      </a:endParaRPr>
                    </a:p>
                  </a:txBody>
                  <a:tcPr marL="50367" marR="50367" marT="6995" marB="0" anchor="b">
                    <a:lnL w="1270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E2EFD9"/>
                    </a:solidFill>
                  </a:tcPr>
                </a:tc>
                <a:tc gridSpan="2">
                  <a:txBody>
                    <a:bodyPr/>
                    <a:lstStyle/>
                    <a:p>
                      <a:pPr marL="0" marR="0">
                        <a:lnSpc>
                          <a:spcPct val="107000"/>
                        </a:lnSpc>
                        <a:spcBef>
                          <a:spcPts val="0"/>
                        </a:spcBef>
                        <a:spcAft>
                          <a:spcPts val="0"/>
                        </a:spcAft>
                      </a:pPr>
                      <a:r>
                        <a:rPr lang="en-US" sz="1000" b="1">
                          <a:effectLst/>
                          <a:latin typeface="+mn-lt"/>
                          <a:ea typeface="Calibri" charset="0"/>
                          <a:cs typeface="Times New Roman" charset="0"/>
                        </a:rPr>
                        <a:t>450 [8]</a:t>
                      </a:r>
                      <a:endParaRPr lang="en-US" sz="900">
                        <a:effectLst/>
                        <a:latin typeface="+mn-lt"/>
                        <a:ea typeface="Calibri" charset="0"/>
                        <a:cs typeface="Times New Roman" charset="0"/>
                      </a:endParaRPr>
                    </a:p>
                  </a:txBody>
                  <a:tcPr marL="50367" marR="50367" marT="6995" marB="0" anchor="b">
                    <a:lnL w="571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E2EFD9"/>
                    </a:solidFill>
                  </a:tcPr>
                </a:tc>
                <a:tc hMerge="1">
                  <a:txBody>
                    <a:bodyPr/>
                    <a:lstStyle/>
                    <a:p>
                      <a:endParaRPr lang="en-US"/>
                    </a:p>
                  </a:txBody>
                  <a:tcPr/>
                </a:tc>
                <a:tc>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 </a:t>
                      </a:r>
                      <a:endParaRPr lang="en-US" sz="900">
                        <a:effectLst/>
                        <a:latin typeface="+mn-lt"/>
                        <a:ea typeface="Calibri" charset="0"/>
                        <a:cs typeface="Times New Roman" charset="0"/>
                      </a:endParaRPr>
                    </a:p>
                  </a:txBody>
                  <a:tcPr marL="50367" marR="50367" marT="699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[5] 9,800</a:t>
                      </a:r>
                      <a:endParaRPr lang="en-US" sz="900">
                        <a:effectLst/>
                        <a:latin typeface="+mn-lt"/>
                        <a:ea typeface="Calibri" charset="0"/>
                        <a:cs typeface="Times New Roman" charset="0"/>
                      </a:endParaRPr>
                    </a:p>
                  </a:txBody>
                  <a:tcPr marL="50367" marR="50367" marT="6995" marB="0" anchor="b">
                    <a:lnL w="1270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FFF5CC"/>
                    </a:solidFill>
                  </a:tcPr>
                </a:tc>
                <a:tc>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 </a:t>
                      </a:r>
                      <a:endParaRPr lang="en-US" sz="900">
                        <a:effectLst/>
                        <a:latin typeface="+mn-lt"/>
                        <a:ea typeface="Calibri" charset="0"/>
                        <a:cs typeface="Times New Roman" charset="0"/>
                      </a:endParaRPr>
                    </a:p>
                  </a:txBody>
                  <a:tcPr marL="50367" marR="50367" marT="6995" marB="0" anchor="b">
                    <a:lnL w="571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FFF5CC"/>
                    </a:solidFill>
                  </a:tcPr>
                </a:tc>
                <a:tc>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 </a:t>
                      </a:r>
                      <a:endParaRPr lang="en-US" sz="900">
                        <a:effectLst/>
                        <a:latin typeface="+mn-lt"/>
                        <a:ea typeface="Calibri" charset="0"/>
                        <a:cs typeface="Times New Roman"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 </a:t>
                      </a:r>
                      <a:endParaRPr lang="en-US" sz="900">
                        <a:effectLst/>
                        <a:latin typeface="+mn-lt"/>
                        <a:ea typeface="Calibri" charset="0"/>
                        <a:cs typeface="Times New Roman" charset="0"/>
                      </a:endParaRPr>
                    </a:p>
                  </a:txBody>
                  <a:tcPr marL="0" marR="0" marT="0" marB="0" anchor="b">
                    <a:lnL w="1270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D9E2F3"/>
                    </a:solidFill>
                  </a:tcPr>
                </a:tc>
                <a:tc>
                  <a:txBody>
                    <a:bodyPr/>
                    <a:lstStyle/>
                    <a:p>
                      <a:pPr marL="0" marR="0" algn="r">
                        <a:lnSpc>
                          <a:spcPct val="107000"/>
                        </a:lnSpc>
                        <a:spcBef>
                          <a:spcPts val="0"/>
                        </a:spcBef>
                        <a:spcAft>
                          <a:spcPts val="0"/>
                        </a:spcAft>
                      </a:pPr>
                      <a:r>
                        <a:rPr lang="en-US" sz="1000" b="1">
                          <a:effectLst/>
                          <a:latin typeface="+mn-lt"/>
                          <a:ea typeface="Calibri" charset="0"/>
                          <a:cs typeface="Times New Roman" charset="0"/>
                        </a:rPr>
                        <a:t>3,000 Bal.</a:t>
                      </a:r>
                      <a:endParaRPr lang="en-US" sz="900">
                        <a:effectLst/>
                        <a:latin typeface="+mn-lt"/>
                        <a:ea typeface="Calibri" charset="0"/>
                        <a:cs typeface="Times New Roman" charset="0"/>
                      </a:endParaRPr>
                    </a:p>
                  </a:txBody>
                  <a:tcPr marL="0" marR="0" marT="0" marB="0" anchor="b">
                    <a:lnL w="571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D9E2F3"/>
                    </a:solidFill>
                  </a:tcPr>
                </a:tc>
                <a:tc gridSpan="3">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Bal. </a:t>
                      </a:r>
                      <a:r>
                        <a:rPr lang="en-US" sz="1000" b="1" u="dbl">
                          <a:effectLst/>
                          <a:latin typeface="+mn-lt"/>
                          <a:ea typeface="Calibri" charset="0"/>
                          <a:cs typeface="Times New Roman" charset="0"/>
                        </a:rPr>
                        <a:t>0</a:t>
                      </a:r>
                      <a:endParaRPr lang="en-US" sz="900">
                        <a:effectLst/>
                        <a:latin typeface="+mn-lt"/>
                        <a:ea typeface="Calibri" charset="0"/>
                        <a:cs typeface="Times New Roman" charset="0"/>
                      </a:endParaRPr>
                    </a:p>
                  </a:txBody>
                  <a:tcPr marL="50367" marR="50367" marT="6995" marB="0" anchor="b">
                    <a:lnL w="1270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D9E2F3"/>
                    </a:solidFill>
                  </a:tcPr>
                </a:tc>
                <a:tc hMerge="1">
                  <a:txBody>
                    <a:bodyPr/>
                    <a:lstStyle/>
                    <a:p>
                      <a:endParaRPr lang="en-US"/>
                    </a:p>
                  </a:txBody>
                  <a:tcPr/>
                </a:tc>
                <a:tc hMerge="1">
                  <a:txBody>
                    <a:bodyPr/>
                    <a:lstStyle/>
                    <a:p>
                      <a:endParaRPr lang="en-US"/>
                    </a:p>
                  </a:txBody>
                  <a:tcPr/>
                </a:tc>
                <a:tc>
                  <a:txBody>
                    <a:bodyPr/>
                    <a:lstStyle/>
                    <a:p>
                      <a:pPr marL="0" marR="0">
                        <a:lnSpc>
                          <a:spcPct val="107000"/>
                        </a:lnSpc>
                        <a:spcBef>
                          <a:spcPts val="0"/>
                        </a:spcBef>
                        <a:spcAft>
                          <a:spcPts val="0"/>
                        </a:spcAft>
                      </a:pPr>
                      <a:r>
                        <a:rPr lang="en-US" sz="1000" b="1">
                          <a:effectLst/>
                          <a:latin typeface="+mn-lt"/>
                          <a:ea typeface="Calibri" charset="0"/>
                          <a:cs typeface="Times New Roman" charset="0"/>
                        </a:rPr>
                        <a:t> </a:t>
                      </a:r>
                      <a:endParaRPr lang="en-US" sz="900">
                        <a:effectLst/>
                        <a:latin typeface="+mn-lt"/>
                        <a:ea typeface="Calibri" charset="0"/>
                        <a:cs typeface="Times New Roman" charset="0"/>
                      </a:endParaRPr>
                    </a:p>
                  </a:txBody>
                  <a:tcPr marL="50367" marR="50367" marT="6995" marB="0" anchor="b">
                    <a:lnL w="571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D9E2F3"/>
                    </a:solidFill>
                  </a:tcPr>
                </a:tc>
                <a:extLst>
                  <a:ext uri="{0D108BD9-81ED-4DB2-BD59-A6C34878D82A}">
                    <a16:rowId xmlns="" xmlns:a16="http://schemas.microsoft.com/office/drawing/2014/main" val="10005"/>
                  </a:ext>
                </a:extLst>
              </a:tr>
              <a:tr h="205198">
                <a:tc>
                  <a:txBody>
                    <a:bodyPr/>
                    <a:lstStyle/>
                    <a:p>
                      <a:pPr marL="0" marR="0">
                        <a:lnSpc>
                          <a:spcPct val="107000"/>
                        </a:lnSpc>
                        <a:spcBef>
                          <a:spcPts val="0"/>
                        </a:spcBef>
                        <a:spcAft>
                          <a:spcPts val="0"/>
                        </a:spcAft>
                      </a:pPr>
                      <a:r>
                        <a:rPr lang="en-US" sz="1000" b="1">
                          <a:effectLst/>
                          <a:latin typeface="+mn-lt"/>
                          <a:ea typeface="Calibri" charset="0"/>
                          <a:cs typeface="Times New Roman" charset="0"/>
                        </a:rPr>
                        <a:t>[12] 6,200</a:t>
                      </a:r>
                      <a:endParaRPr lang="en-US" sz="900">
                        <a:effectLst/>
                        <a:latin typeface="+mn-lt"/>
                        <a:ea typeface="Calibri" charset="0"/>
                        <a:cs typeface="Times New Roman" charset="0"/>
                      </a:endParaRPr>
                    </a:p>
                  </a:txBody>
                  <a:tcPr marL="50367" marR="50367" marT="6995" marB="0" anchor="b">
                    <a:lnL w="1270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E2EFD9"/>
                    </a:solidFill>
                  </a:tcPr>
                </a:tc>
                <a:tc gridSpan="2">
                  <a:txBody>
                    <a:bodyPr/>
                    <a:lstStyle/>
                    <a:p>
                      <a:pPr marL="0" marR="0">
                        <a:lnSpc>
                          <a:spcPct val="107000"/>
                        </a:lnSpc>
                        <a:spcBef>
                          <a:spcPts val="0"/>
                        </a:spcBef>
                        <a:spcAft>
                          <a:spcPts val="0"/>
                        </a:spcAft>
                      </a:pPr>
                      <a:r>
                        <a:rPr lang="en-US" sz="1000" b="1">
                          <a:effectLst/>
                          <a:latin typeface="+mn-lt"/>
                          <a:ea typeface="Calibri" charset="0"/>
                          <a:cs typeface="Times New Roman" charset="0"/>
                        </a:rPr>
                        <a:t>5,000 [9]</a:t>
                      </a:r>
                      <a:endParaRPr lang="en-US" sz="900">
                        <a:effectLst/>
                        <a:latin typeface="+mn-lt"/>
                        <a:ea typeface="Calibri" charset="0"/>
                        <a:cs typeface="Times New Roman" charset="0"/>
                      </a:endParaRPr>
                    </a:p>
                  </a:txBody>
                  <a:tcPr marL="50367" marR="50367" marT="6995" marB="0" anchor="b">
                    <a:lnL w="571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E2EFD9"/>
                    </a:solidFill>
                  </a:tcPr>
                </a:tc>
                <a:tc hMerge="1">
                  <a:txBody>
                    <a:bodyPr/>
                    <a:lstStyle/>
                    <a:p>
                      <a:endParaRPr lang="en-US"/>
                    </a:p>
                  </a:txBody>
                  <a:tcPr/>
                </a:tc>
                <a:tc>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 </a:t>
                      </a:r>
                      <a:endParaRPr lang="en-US" sz="900">
                        <a:effectLst/>
                        <a:latin typeface="+mn-lt"/>
                        <a:ea typeface="Calibri" charset="0"/>
                        <a:cs typeface="Times New Roman" charset="0"/>
                      </a:endParaRPr>
                    </a:p>
                  </a:txBody>
                  <a:tcPr marL="50367" marR="50367" marT="699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 </a:t>
                      </a:r>
                      <a:endParaRPr lang="en-US" sz="900">
                        <a:effectLst/>
                        <a:latin typeface="+mn-lt"/>
                        <a:ea typeface="Calibri" charset="0"/>
                        <a:cs typeface="Times New Roman" charset="0"/>
                      </a:endParaRPr>
                    </a:p>
                  </a:txBody>
                  <a:tcPr marL="50367" marR="50367" marT="6995" marB="0" anchor="b">
                    <a:lnL w="1270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FFF5CC"/>
                    </a:solidFill>
                  </a:tcPr>
                </a:tc>
                <a:tc>
                  <a:txBody>
                    <a:bodyPr/>
                    <a:lstStyle/>
                    <a:p>
                      <a:pPr marL="0" marR="0" algn="ctr">
                        <a:lnSpc>
                          <a:spcPct val="107000"/>
                        </a:lnSpc>
                        <a:spcBef>
                          <a:spcPts val="0"/>
                        </a:spcBef>
                        <a:spcAft>
                          <a:spcPts val="0"/>
                        </a:spcAft>
                      </a:pPr>
                      <a:r>
                        <a:rPr lang="en-US" sz="1000" b="1" u="dbl">
                          <a:effectLst/>
                          <a:latin typeface="+mn-lt"/>
                          <a:ea typeface="Calibri" charset="0"/>
                          <a:cs typeface="Times New Roman" charset="0"/>
                        </a:rPr>
                        <a:t>0 </a:t>
                      </a:r>
                      <a:r>
                        <a:rPr lang="en-US" sz="1000" b="1">
                          <a:effectLst/>
                          <a:latin typeface="+mn-lt"/>
                          <a:ea typeface="Calibri" charset="0"/>
                          <a:cs typeface="Times New Roman" charset="0"/>
                        </a:rPr>
                        <a:t>Bal.</a:t>
                      </a:r>
                      <a:endParaRPr lang="en-US" sz="900">
                        <a:effectLst/>
                        <a:latin typeface="+mn-lt"/>
                        <a:ea typeface="Calibri" charset="0"/>
                        <a:cs typeface="Times New Roman" charset="0"/>
                      </a:endParaRPr>
                    </a:p>
                  </a:txBody>
                  <a:tcPr marL="50367" marR="50367" marT="6995" marB="0" anchor="b">
                    <a:lnL w="571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FFF5CC"/>
                    </a:solidFill>
                  </a:tcPr>
                </a:tc>
                <a:tc>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 </a:t>
                      </a:r>
                      <a:endParaRPr lang="en-US" sz="900">
                        <a:effectLst/>
                        <a:latin typeface="+mn-lt"/>
                        <a:ea typeface="Calibri" charset="0"/>
                        <a:cs typeface="Times New Roman"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 </a:t>
                      </a:r>
                      <a:endParaRPr lang="en-US" sz="900">
                        <a:effectLst/>
                        <a:latin typeface="+mn-lt"/>
                        <a:ea typeface="Calibri" charset="0"/>
                        <a:cs typeface="Times New Roman" charset="0"/>
                      </a:endParaRPr>
                    </a:p>
                  </a:txBody>
                  <a:tcPr marL="0" marR="0" marT="0" marB="0" anchor="b">
                    <a:lnL w="1270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D9E2F3"/>
                    </a:solidFill>
                  </a:tcPr>
                </a:tc>
                <a:tc>
                  <a:txBody>
                    <a:bodyPr/>
                    <a:lstStyle/>
                    <a:p>
                      <a:pPr marL="0" marR="0" algn="r">
                        <a:lnSpc>
                          <a:spcPct val="107000"/>
                        </a:lnSpc>
                        <a:spcBef>
                          <a:spcPts val="0"/>
                        </a:spcBef>
                        <a:spcAft>
                          <a:spcPts val="0"/>
                        </a:spcAft>
                      </a:pPr>
                      <a:r>
                        <a:rPr lang="en-US" sz="1000" b="1">
                          <a:effectLst/>
                          <a:latin typeface="+mn-lt"/>
                          <a:ea typeface="Calibri" charset="0"/>
                          <a:cs typeface="Times New Roman" charset="0"/>
                        </a:rPr>
                        <a:t>7,640 [Cl]</a:t>
                      </a:r>
                      <a:endParaRPr lang="en-US" sz="900">
                        <a:effectLst/>
                        <a:latin typeface="+mn-lt"/>
                        <a:ea typeface="Calibri" charset="0"/>
                        <a:cs typeface="Times New Roman" charset="0"/>
                      </a:endParaRPr>
                    </a:p>
                  </a:txBody>
                  <a:tcPr marL="0" marR="0" marT="0" marB="0" anchor="b">
                    <a:lnL w="5715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D9E2F3"/>
                    </a:solidFill>
                  </a:tcPr>
                </a:tc>
                <a:tc gridSpan="4">
                  <a:txBody>
                    <a:bodyPr/>
                    <a:lstStyle/>
                    <a:p>
                      <a:pPr marL="0" marR="0" algn="ctr">
                        <a:lnSpc>
                          <a:spcPct val="107000"/>
                        </a:lnSpc>
                        <a:spcBef>
                          <a:spcPts val="0"/>
                        </a:spcBef>
                        <a:spcAft>
                          <a:spcPts val="0"/>
                        </a:spcAft>
                      </a:pPr>
                      <a:r>
                        <a:rPr lang="en-US" sz="1000" b="1" dirty="0">
                          <a:effectLst/>
                          <a:latin typeface="+mn-lt"/>
                          <a:ea typeface="Calibri" charset="0"/>
                          <a:cs typeface="Times New Roman" charset="0"/>
                        </a:rPr>
                        <a:t>Transportation-Out</a:t>
                      </a:r>
                      <a:endParaRPr lang="en-US" sz="900" dirty="0">
                        <a:effectLst/>
                        <a:latin typeface="+mn-lt"/>
                        <a:ea typeface="Calibri" charset="0"/>
                        <a:cs typeface="Times New Roman" charset="0"/>
                      </a:endParaRPr>
                    </a:p>
                  </a:txBody>
                  <a:tcPr marL="50367" marR="50367" marT="6995" marB="0" anchor="b">
                    <a:lnL w="3810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BDD6EE"/>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6"/>
                  </a:ext>
                </a:extLst>
              </a:tr>
              <a:tr h="205198">
                <a:tc>
                  <a:txBody>
                    <a:bodyPr/>
                    <a:lstStyle/>
                    <a:p>
                      <a:pPr marL="0" marR="0">
                        <a:lnSpc>
                          <a:spcPct val="107000"/>
                        </a:lnSpc>
                        <a:spcBef>
                          <a:spcPts val="0"/>
                        </a:spcBef>
                        <a:spcAft>
                          <a:spcPts val="0"/>
                        </a:spcAft>
                      </a:pPr>
                      <a:r>
                        <a:rPr lang="en-US" sz="1000" b="1">
                          <a:effectLst/>
                          <a:latin typeface="+mn-lt"/>
                          <a:ea typeface="Calibri" charset="0"/>
                          <a:cs typeface="Times New Roman" charset="0"/>
                        </a:rPr>
                        <a:t> </a:t>
                      </a:r>
                      <a:endParaRPr lang="en-US" sz="900">
                        <a:effectLst/>
                        <a:latin typeface="+mn-lt"/>
                        <a:ea typeface="Calibri" charset="0"/>
                        <a:cs typeface="Times New Roman" charset="0"/>
                      </a:endParaRPr>
                    </a:p>
                  </a:txBody>
                  <a:tcPr marL="50367" marR="50367" marT="6995" marB="0" anchor="b">
                    <a:lnL w="1270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E2EFD9"/>
                    </a:solidFill>
                  </a:tcPr>
                </a:tc>
                <a:tc gridSpan="2">
                  <a:txBody>
                    <a:bodyPr/>
                    <a:lstStyle/>
                    <a:p>
                      <a:pPr marL="0" marR="0">
                        <a:lnSpc>
                          <a:spcPct val="107000"/>
                        </a:lnSpc>
                        <a:spcBef>
                          <a:spcPts val="0"/>
                        </a:spcBef>
                        <a:spcAft>
                          <a:spcPts val="0"/>
                        </a:spcAft>
                      </a:pPr>
                      <a:r>
                        <a:rPr lang="en-US" sz="1000" b="1">
                          <a:effectLst/>
                          <a:latin typeface="+mn-lt"/>
                          <a:ea typeface="Calibri" charset="0"/>
                          <a:cs typeface="Times New Roman" charset="0"/>
                        </a:rPr>
                        <a:t>360 [10]</a:t>
                      </a:r>
                      <a:endParaRPr lang="en-US" sz="900">
                        <a:effectLst/>
                        <a:latin typeface="+mn-lt"/>
                        <a:ea typeface="Calibri" charset="0"/>
                        <a:cs typeface="Times New Roman" charset="0"/>
                      </a:endParaRPr>
                    </a:p>
                  </a:txBody>
                  <a:tcPr marL="50367" marR="50367" marT="6995" marB="0" anchor="b">
                    <a:lnL w="571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E2EFD9"/>
                    </a:solidFill>
                  </a:tcPr>
                </a:tc>
                <a:tc hMerge="1">
                  <a:txBody>
                    <a:bodyPr/>
                    <a:lstStyle/>
                    <a:p>
                      <a:endParaRPr lang="en-US"/>
                    </a:p>
                  </a:txBody>
                  <a:tcPr/>
                </a:tc>
                <a:tc>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 </a:t>
                      </a:r>
                      <a:endParaRPr lang="en-US" sz="900">
                        <a:effectLst/>
                        <a:latin typeface="+mn-lt"/>
                        <a:ea typeface="Calibri" charset="0"/>
                        <a:cs typeface="Times New Roman" charset="0"/>
                      </a:endParaRPr>
                    </a:p>
                  </a:txBody>
                  <a:tcPr marL="50367" marR="50367" marT="6995" marB="0" anchor="b">
                    <a:lnL w="1270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FFFFFF"/>
                    </a:solidFill>
                  </a:tcPr>
                </a:tc>
                <a:tc gridSpan="2">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Notes Payable</a:t>
                      </a:r>
                      <a:endParaRPr lang="en-US" sz="900">
                        <a:effectLst/>
                        <a:latin typeface="+mn-lt"/>
                        <a:ea typeface="Calibri" charset="0"/>
                        <a:cs typeface="Times New Roman" charset="0"/>
                      </a:endParaRPr>
                    </a:p>
                  </a:txBody>
                  <a:tcPr marL="50367" marR="50367" marT="6995" marB="0" anchor="b">
                    <a:lnL w="5715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FFE599"/>
                    </a:solidFill>
                  </a:tcPr>
                </a:tc>
                <a:tc hMerge="1">
                  <a:txBody>
                    <a:bodyPr/>
                    <a:lstStyle/>
                    <a:p>
                      <a:endParaRPr lang="en-US"/>
                    </a:p>
                  </a:txBody>
                  <a:tcPr/>
                </a:tc>
                <a:tc>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 </a:t>
                      </a:r>
                      <a:endParaRPr lang="en-US" sz="900">
                        <a:effectLst/>
                        <a:latin typeface="+mn-lt"/>
                        <a:ea typeface="Calibri" charset="0"/>
                        <a:cs typeface="Times New Roman" charset="0"/>
                      </a:endParaRPr>
                    </a:p>
                  </a:txBody>
                  <a:tcPr marL="0" marR="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 </a:t>
                      </a:r>
                      <a:endParaRPr lang="en-US" sz="900">
                        <a:effectLst/>
                        <a:latin typeface="+mn-lt"/>
                        <a:ea typeface="Calibri" charset="0"/>
                        <a:cs typeface="Times New Roman" charset="0"/>
                      </a:endParaRPr>
                    </a:p>
                  </a:txBody>
                  <a:tcPr marL="0" marR="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D9E2F3"/>
                    </a:solidFill>
                  </a:tcPr>
                </a:tc>
                <a:tc>
                  <a:txBody>
                    <a:bodyPr/>
                    <a:lstStyle/>
                    <a:p>
                      <a:pPr marL="0" marR="0" algn="r">
                        <a:lnSpc>
                          <a:spcPct val="107000"/>
                        </a:lnSpc>
                        <a:spcBef>
                          <a:spcPts val="0"/>
                        </a:spcBef>
                        <a:spcAft>
                          <a:spcPts val="0"/>
                        </a:spcAft>
                      </a:pPr>
                      <a:r>
                        <a:rPr lang="en-US" sz="1000" b="1" u="dbl">
                          <a:effectLst/>
                          <a:latin typeface="+mn-lt"/>
                          <a:ea typeface="Calibri" charset="0"/>
                          <a:cs typeface="Times New Roman" charset="0"/>
                        </a:rPr>
                        <a:t>10,640</a:t>
                      </a:r>
                      <a:r>
                        <a:rPr lang="en-US" sz="1000" b="1">
                          <a:effectLst/>
                          <a:latin typeface="+mn-lt"/>
                          <a:ea typeface="Calibri" charset="0"/>
                          <a:cs typeface="Times New Roman" charset="0"/>
                        </a:rPr>
                        <a:t> Bal.</a:t>
                      </a:r>
                      <a:endParaRPr lang="en-US" sz="900">
                        <a:effectLst/>
                        <a:latin typeface="+mn-lt"/>
                        <a:ea typeface="Calibri" charset="0"/>
                        <a:cs typeface="Times New Roman" charset="0"/>
                      </a:endParaRPr>
                    </a:p>
                  </a:txBody>
                  <a:tcPr marL="0" marR="0" marT="0" marB="0" anchor="b">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[8] 450</a:t>
                      </a:r>
                      <a:endParaRPr lang="en-US" sz="900">
                        <a:effectLst/>
                        <a:latin typeface="+mn-lt"/>
                        <a:ea typeface="Calibri" charset="0"/>
                        <a:cs typeface="Times New Roman" charset="0"/>
                      </a:endParaRPr>
                    </a:p>
                  </a:txBody>
                  <a:tcPr marL="0" marR="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D9E2F3"/>
                    </a:solidFill>
                  </a:tcPr>
                </a:tc>
                <a:tc gridSpan="3">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450 [Cl]</a:t>
                      </a:r>
                      <a:endParaRPr lang="en-US" sz="900">
                        <a:effectLst/>
                        <a:latin typeface="+mn-lt"/>
                        <a:ea typeface="Calibri" charset="0"/>
                        <a:cs typeface="Times New Roman" charset="0"/>
                      </a:endParaRPr>
                    </a:p>
                  </a:txBody>
                  <a:tcPr marL="50367" marR="50367" marT="6995" marB="0" anchor="b">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D9E2F3"/>
                    </a:solidFill>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7"/>
                  </a:ext>
                </a:extLst>
              </a:tr>
              <a:tr h="205198">
                <a:tc>
                  <a:txBody>
                    <a:bodyPr/>
                    <a:lstStyle/>
                    <a:p>
                      <a:pPr marL="0" marR="0">
                        <a:lnSpc>
                          <a:spcPct val="107000"/>
                        </a:lnSpc>
                        <a:spcBef>
                          <a:spcPts val="0"/>
                        </a:spcBef>
                        <a:spcAft>
                          <a:spcPts val="0"/>
                        </a:spcAft>
                      </a:pPr>
                      <a:r>
                        <a:rPr lang="en-US" sz="1000" b="1">
                          <a:effectLst/>
                          <a:latin typeface="+mn-lt"/>
                          <a:ea typeface="Calibri" charset="0"/>
                          <a:cs typeface="Times New Roman" charset="0"/>
                        </a:rPr>
                        <a:t> Bal. </a:t>
                      </a:r>
                      <a:r>
                        <a:rPr lang="en-US" sz="1000" b="1" u="dbl">
                          <a:effectLst/>
                          <a:latin typeface="+mn-lt"/>
                          <a:ea typeface="Calibri" charset="0"/>
                          <a:cs typeface="Times New Roman" charset="0"/>
                        </a:rPr>
                        <a:t>25,540</a:t>
                      </a:r>
                      <a:r>
                        <a:rPr lang="en-US" sz="1000" b="1">
                          <a:effectLst/>
                          <a:latin typeface="+mn-lt"/>
                          <a:ea typeface="Calibri" charset="0"/>
                          <a:cs typeface="Times New Roman" charset="0"/>
                        </a:rPr>
                        <a:t> </a:t>
                      </a:r>
                      <a:endParaRPr lang="en-US" sz="900">
                        <a:effectLst/>
                        <a:latin typeface="+mn-lt"/>
                        <a:ea typeface="Calibri" charset="0"/>
                        <a:cs typeface="Times New Roman" charset="0"/>
                      </a:endParaRPr>
                    </a:p>
                  </a:txBody>
                  <a:tcPr marL="50367" marR="50367" marT="6995" marB="0" anchor="b">
                    <a:lnL w="1270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E2EFD9"/>
                    </a:solidFill>
                  </a:tcPr>
                </a:tc>
                <a:tc gridSpan="2">
                  <a:txBody>
                    <a:bodyPr/>
                    <a:lstStyle/>
                    <a:p>
                      <a:pPr marL="0" marR="0">
                        <a:lnSpc>
                          <a:spcPct val="107000"/>
                        </a:lnSpc>
                        <a:spcBef>
                          <a:spcPts val="0"/>
                        </a:spcBef>
                        <a:spcAft>
                          <a:spcPts val="0"/>
                        </a:spcAft>
                      </a:pPr>
                      <a:r>
                        <a:rPr lang="en-US" sz="1000" b="1">
                          <a:effectLst/>
                          <a:latin typeface="+mn-lt"/>
                          <a:ea typeface="Calibri" charset="0"/>
                          <a:cs typeface="Times New Roman" charset="0"/>
                        </a:rPr>
                        <a:t> </a:t>
                      </a:r>
                      <a:endParaRPr lang="en-US" sz="900">
                        <a:effectLst/>
                        <a:latin typeface="+mn-lt"/>
                        <a:ea typeface="Calibri" charset="0"/>
                        <a:cs typeface="Times New Roman" charset="0"/>
                      </a:endParaRPr>
                    </a:p>
                  </a:txBody>
                  <a:tcPr marL="50367" marR="50367" marT="6995" marB="0" anchor="b">
                    <a:lnL w="571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E2EFD9"/>
                    </a:solidFill>
                  </a:tcPr>
                </a:tc>
                <a:tc hMerge="1">
                  <a:txBody>
                    <a:bodyPr/>
                    <a:lstStyle/>
                    <a:p>
                      <a:endParaRPr lang="en-US"/>
                    </a:p>
                  </a:txBody>
                  <a:tcPr/>
                </a:tc>
                <a:tc>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 </a:t>
                      </a:r>
                      <a:endParaRPr lang="en-US" sz="900">
                        <a:effectLst/>
                        <a:latin typeface="+mn-lt"/>
                        <a:ea typeface="Calibri" charset="0"/>
                        <a:cs typeface="Times New Roman" charset="0"/>
                      </a:endParaRPr>
                    </a:p>
                  </a:txBody>
                  <a:tcPr marL="50367" marR="50367" marT="699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 </a:t>
                      </a:r>
                      <a:endParaRPr lang="en-US" sz="900">
                        <a:effectLst/>
                        <a:latin typeface="+mn-lt"/>
                        <a:ea typeface="Calibri" charset="0"/>
                        <a:cs typeface="Times New Roman" charset="0"/>
                      </a:endParaRPr>
                    </a:p>
                  </a:txBody>
                  <a:tcPr marL="50367" marR="50367" marT="6995" marB="0" anchor="b">
                    <a:lnL w="1270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5CC"/>
                    </a:solidFill>
                  </a:tcPr>
                </a:tc>
                <a:tc>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4,000 [1]</a:t>
                      </a:r>
                      <a:endParaRPr lang="en-US" sz="900">
                        <a:effectLst/>
                        <a:latin typeface="+mn-lt"/>
                        <a:ea typeface="Calibri" charset="0"/>
                        <a:cs typeface="Times New Roman" charset="0"/>
                      </a:endParaRPr>
                    </a:p>
                  </a:txBody>
                  <a:tcPr marL="50367" marR="50367" marT="6995" marB="0" anchor="b">
                    <a:lnL w="571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5CC"/>
                    </a:solidFill>
                  </a:tcPr>
                </a:tc>
                <a:tc>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 </a:t>
                      </a:r>
                      <a:endParaRPr lang="en-US" sz="900">
                        <a:effectLst/>
                        <a:latin typeface="+mn-lt"/>
                        <a:ea typeface="Calibri" charset="0"/>
                        <a:cs typeface="Times New Roman" charset="0"/>
                      </a:endParaRPr>
                    </a:p>
                  </a:txBody>
                  <a:tcPr marL="0" marR="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FFFFFF"/>
                    </a:solidFill>
                  </a:tcPr>
                </a:tc>
                <a:tc gridSpan="2">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Sales Revenue</a:t>
                      </a:r>
                      <a:endParaRPr lang="en-US" sz="900">
                        <a:effectLst/>
                        <a:latin typeface="+mn-lt"/>
                        <a:ea typeface="Calibri" charset="0"/>
                        <a:cs typeface="Times New Roman" charset="0"/>
                      </a:endParaRPr>
                    </a:p>
                  </a:txBody>
                  <a:tcPr marL="0" marR="0" marT="0" marB="0" anchor="b">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BDD6EE"/>
                    </a:solidFill>
                  </a:tcPr>
                </a:tc>
                <a:tc hMerge="1">
                  <a:txBody>
                    <a:bodyPr/>
                    <a:lstStyle/>
                    <a:p>
                      <a:endParaRPr lang="en-US"/>
                    </a:p>
                  </a:txBody>
                  <a:tcPr/>
                </a:tc>
                <a:tc gridSpan="3">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Bal. </a:t>
                      </a:r>
                      <a:r>
                        <a:rPr lang="en-US" sz="1000" b="1" u="dbl">
                          <a:effectLst/>
                          <a:latin typeface="+mn-lt"/>
                          <a:ea typeface="Calibri" charset="0"/>
                          <a:cs typeface="Times New Roman" charset="0"/>
                        </a:rPr>
                        <a:t>0</a:t>
                      </a:r>
                      <a:endParaRPr lang="en-US" sz="900">
                        <a:effectLst/>
                        <a:latin typeface="+mn-lt"/>
                        <a:ea typeface="Calibri" charset="0"/>
                        <a:cs typeface="Times New Roman" charset="0"/>
                      </a:endParaRPr>
                    </a:p>
                  </a:txBody>
                  <a:tcPr marL="50367" marR="50367" marT="6995" marB="0" anchor="b">
                    <a:lnL w="1270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D9E2F3"/>
                    </a:solidFill>
                  </a:tcPr>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 </a:t>
                      </a:r>
                      <a:endParaRPr lang="en-US" sz="900">
                        <a:effectLst/>
                        <a:latin typeface="+mn-lt"/>
                        <a:ea typeface="Calibri" charset="0"/>
                        <a:cs typeface="Times New Roman" charset="0"/>
                      </a:endParaRPr>
                    </a:p>
                  </a:txBody>
                  <a:tcPr marL="50367" marR="50367" marT="6995" marB="0" anchor="b">
                    <a:lnL w="571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D9E2F3"/>
                    </a:solidFill>
                  </a:tcPr>
                </a:tc>
                <a:extLst>
                  <a:ext uri="{0D108BD9-81ED-4DB2-BD59-A6C34878D82A}">
                    <a16:rowId xmlns="" xmlns:a16="http://schemas.microsoft.com/office/drawing/2014/main" val="10008"/>
                  </a:ext>
                </a:extLst>
              </a:tr>
              <a:tr h="205198">
                <a:tc gridSpan="3">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Merchandise Inventory</a:t>
                      </a:r>
                      <a:endParaRPr lang="en-US" sz="900">
                        <a:effectLst/>
                        <a:latin typeface="+mn-lt"/>
                        <a:ea typeface="Calibri" charset="0"/>
                        <a:cs typeface="Times New Roman" charset="0"/>
                      </a:endParaRPr>
                    </a:p>
                  </a:txBody>
                  <a:tcPr marL="50367" marR="50367" marT="6995"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CEEAB0"/>
                    </a:solidFill>
                  </a:tcPr>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 </a:t>
                      </a:r>
                      <a:endParaRPr lang="en-US" sz="900">
                        <a:effectLst/>
                        <a:latin typeface="+mn-lt"/>
                        <a:ea typeface="Calibri" charset="0"/>
                        <a:cs typeface="Times New Roman" charset="0"/>
                      </a:endParaRPr>
                    </a:p>
                  </a:txBody>
                  <a:tcPr marL="50367" marR="50367" marT="6995" marB="0" anchor="b">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 </a:t>
                      </a:r>
                      <a:endParaRPr lang="en-US" sz="900">
                        <a:effectLst/>
                        <a:latin typeface="+mn-lt"/>
                        <a:ea typeface="Calibri" charset="0"/>
                        <a:cs typeface="Times New Roman" charset="0"/>
                      </a:endParaRPr>
                    </a:p>
                  </a:txBody>
                  <a:tcPr marL="50367" marR="50367" marT="6995" marB="0" anchor="b">
                    <a:lnL w="1270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FFF5CC"/>
                    </a:solidFill>
                  </a:tcPr>
                </a:tc>
                <a:tc>
                  <a:txBody>
                    <a:bodyPr/>
                    <a:lstStyle/>
                    <a:p>
                      <a:pPr marL="0" marR="0" algn="ctr">
                        <a:lnSpc>
                          <a:spcPct val="107000"/>
                        </a:lnSpc>
                        <a:spcBef>
                          <a:spcPts val="0"/>
                        </a:spcBef>
                        <a:spcAft>
                          <a:spcPts val="0"/>
                        </a:spcAft>
                      </a:pPr>
                      <a:r>
                        <a:rPr lang="en-US" sz="1000" b="1" u="dbl">
                          <a:effectLst/>
                          <a:latin typeface="+mn-lt"/>
                          <a:ea typeface="Calibri" charset="0"/>
                          <a:cs typeface="Times New Roman" charset="0"/>
                        </a:rPr>
                        <a:t>4,000</a:t>
                      </a:r>
                      <a:r>
                        <a:rPr lang="en-US" sz="1000" b="1">
                          <a:effectLst/>
                          <a:latin typeface="+mn-lt"/>
                          <a:ea typeface="Calibri" charset="0"/>
                          <a:cs typeface="Times New Roman" charset="0"/>
                        </a:rPr>
                        <a:t> Bal.</a:t>
                      </a:r>
                      <a:endParaRPr lang="en-US" sz="900">
                        <a:effectLst/>
                        <a:latin typeface="+mn-lt"/>
                        <a:ea typeface="Calibri" charset="0"/>
                        <a:cs typeface="Times New Roman" charset="0"/>
                      </a:endParaRPr>
                    </a:p>
                  </a:txBody>
                  <a:tcPr marL="50367" marR="50367" marT="6995" marB="0" anchor="b">
                    <a:lnL w="571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FFF5CC"/>
                    </a:solidFill>
                  </a:tcPr>
                </a:tc>
                <a:tc>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 </a:t>
                      </a:r>
                      <a:endParaRPr lang="en-US" sz="900">
                        <a:effectLst/>
                        <a:latin typeface="+mn-lt"/>
                        <a:ea typeface="Calibri" charset="0"/>
                        <a:cs typeface="Times New Roman"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[Cl] 24,750</a:t>
                      </a:r>
                      <a:endParaRPr lang="en-US" sz="900">
                        <a:effectLst/>
                        <a:latin typeface="+mn-lt"/>
                        <a:ea typeface="Calibri" charset="0"/>
                        <a:cs typeface="Times New Roman" charset="0"/>
                      </a:endParaRPr>
                    </a:p>
                  </a:txBody>
                  <a:tcPr marL="0" marR="0" marT="0" marB="0" anchor="b">
                    <a:lnL w="1270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D9E2F3"/>
                    </a:solidFill>
                  </a:tcPr>
                </a:tc>
                <a:tc>
                  <a:txBody>
                    <a:bodyPr/>
                    <a:lstStyle/>
                    <a:p>
                      <a:pPr marL="0" marR="0" algn="r">
                        <a:lnSpc>
                          <a:spcPct val="107000"/>
                        </a:lnSpc>
                        <a:spcBef>
                          <a:spcPts val="0"/>
                        </a:spcBef>
                        <a:spcAft>
                          <a:spcPts val="0"/>
                        </a:spcAft>
                      </a:pPr>
                      <a:r>
                        <a:rPr lang="en-US" sz="1000" b="1">
                          <a:effectLst/>
                          <a:latin typeface="+mn-lt"/>
                          <a:ea typeface="Calibri" charset="0"/>
                          <a:cs typeface="Times New Roman" charset="0"/>
                        </a:rPr>
                        <a:t>24,750 [7a]</a:t>
                      </a:r>
                      <a:endParaRPr lang="en-US" sz="900">
                        <a:effectLst/>
                        <a:latin typeface="+mn-lt"/>
                        <a:ea typeface="Calibri" charset="0"/>
                        <a:cs typeface="Times New Roman" charset="0"/>
                      </a:endParaRPr>
                    </a:p>
                  </a:txBody>
                  <a:tcPr marL="0" marR="0" marT="0" marB="0" anchor="b">
                    <a:lnL w="5715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D9E2F3"/>
                    </a:solidFill>
                  </a:tcPr>
                </a:tc>
                <a:tc gridSpan="4">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Selling and Admin. Expenses</a:t>
                      </a:r>
                      <a:endParaRPr lang="en-US" sz="900">
                        <a:effectLst/>
                        <a:latin typeface="+mn-lt"/>
                        <a:ea typeface="Calibri" charset="0"/>
                        <a:cs typeface="Times New Roman" charset="0"/>
                      </a:endParaRPr>
                    </a:p>
                  </a:txBody>
                  <a:tcPr marL="50367" marR="50367" marT="6995"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BDD6EE"/>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9"/>
                  </a:ext>
                </a:extLst>
              </a:tr>
              <a:tr h="205198">
                <a:tc>
                  <a:txBody>
                    <a:bodyPr/>
                    <a:lstStyle/>
                    <a:p>
                      <a:pPr marL="0" marR="0">
                        <a:lnSpc>
                          <a:spcPct val="107000"/>
                        </a:lnSpc>
                        <a:spcBef>
                          <a:spcPts val="0"/>
                        </a:spcBef>
                        <a:spcAft>
                          <a:spcPts val="0"/>
                        </a:spcAft>
                      </a:pPr>
                      <a:r>
                        <a:rPr lang="en-US" sz="1000" b="1">
                          <a:effectLst/>
                          <a:latin typeface="+mn-lt"/>
                          <a:ea typeface="Calibri" charset="0"/>
                          <a:cs typeface="Times New Roman" charset="0"/>
                        </a:rPr>
                        <a:t>Bal. 6,000</a:t>
                      </a:r>
                      <a:endParaRPr lang="en-US" sz="900">
                        <a:effectLst/>
                        <a:latin typeface="+mn-lt"/>
                        <a:ea typeface="Calibri" charset="0"/>
                        <a:cs typeface="Times New Roman" charset="0"/>
                      </a:endParaRPr>
                    </a:p>
                  </a:txBody>
                  <a:tcPr marL="50367" marR="50367" marT="6995" marB="0" anchor="b">
                    <a:lnL w="1270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E2EFD9"/>
                    </a:solidFill>
                  </a:tcPr>
                </a:tc>
                <a:tc gridSpan="2">
                  <a:txBody>
                    <a:bodyPr/>
                    <a:lstStyle/>
                    <a:p>
                      <a:pPr marL="0" marR="0" algn="r">
                        <a:lnSpc>
                          <a:spcPct val="107000"/>
                        </a:lnSpc>
                        <a:spcBef>
                          <a:spcPts val="0"/>
                        </a:spcBef>
                        <a:spcAft>
                          <a:spcPts val="0"/>
                        </a:spcAft>
                      </a:pPr>
                      <a:r>
                        <a:rPr lang="en-US" sz="1000" b="1">
                          <a:effectLst/>
                          <a:latin typeface="+mn-lt"/>
                          <a:ea typeface="Calibri" charset="0"/>
                          <a:cs typeface="Times New Roman" charset="0"/>
                        </a:rPr>
                        <a:t>1,000 [3]</a:t>
                      </a:r>
                      <a:endParaRPr lang="en-US" sz="900">
                        <a:effectLst/>
                        <a:latin typeface="+mn-lt"/>
                        <a:ea typeface="Calibri" charset="0"/>
                        <a:cs typeface="Times New Roman" charset="0"/>
                      </a:endParaRPr>
                    </a:p>
                  </a:txBody>
                  <a:tcPr marL="50367" marR="50367" marT="6995" marB="0" anchor="b">
                    <a:lnL w="571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E2EFD9"/>
                    </a:solidFill>
                  </a:tcPr>
                </a:tc>
                <a:tc hMerge="1">
                  <a:txBody>
                    <a:bodyPr/>
                    <a:lstStyle/>
                    <a:p>
                      <a:endParaRPr lang="en-US"/>
                    </a:p>
                  </a:txBody>
                  <a:tcPr/>
                </a:tc>
                <a:tc>
                  <a:txBody>
                    <a:bodyPr/>
                    <a:lstStyle/>
                    <a:p>
                      <a:endParaRPr lang="en-US" sz="800">
                        <a:effectLst/>
                        <a:latin typeface="+mn-lt"/>
                      </a:endParaRPr>
                    </a:p>
                  </a:txBody>
                  <a:tcPr marL="50367" marR="50367" marT="699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 </a:t>
                      </a:r>
                      <a:endParaRPr lang="en-US" sz="900">
                        <a:effectLst/>
                        <a:latin typeface="+mn-lt"/>
                        <a:ea typeface="Calibri" charset="0"/>
                        <a:cs typeface="Times New Roman" charset="0"/>
                      </a:endParaRPr>
                    </a:p>
                  </a:txBody>
                  <a:tcPr marL="50367" marR="50367" marT="699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a:noFill/>
                    </a:lnB>
                    <a:solidFill>
                      <a:srgbClr val="FFF2CC"/>
                    </a:solidFill>
                  </a:tcPr>
                </a:tc>
                <a:tc hMerge="1">
                  <a:txBody>
                    <a:bodyPr/>
                    <a:lstStyle/>
                    <a:p>
                      <a:endParaRPr lang="en-US"/>
                    </a:p>
                  </a:txBody>
                  <a:tcPr/>
                </a:tc>
                <a:tc>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 </a:t>
                      </a:r>
                      <a:endParaRPr lang="en-US" sz="900">
                        <a:effectLst/>
                        <a:latin typeface="+mn-lt"/>
                        <a:ea typeface="Calibri" charset="0"/>
                        <a:cs typeface="Times New Roman"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 </a:t>
                      </a:r>
                      <a:endParaRPr lang="en-US" sz="900">
                        <a:effectLst/>
                        <a:latin typeface="+mn-lt"/>
                        <a:ea typeface="Calibri" charset="0"/>
                        <a:cs typeface="Times New Roman" charset="0"/>
                      </a:endParaRPr>
                    </a:p>
                  </a:txBody>
                  <a:tcPr marL="0" marR="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D9E2F3"/>
                    </a:solidFill>
                  </a:tcPr>
                </a:tc>
                <a:tc>
                  <a:txBody>
                    <a:bodyPr/>
                    <a:lstStyle/>
                    <a:p>
                      <a:pPr marL="0" marR="0" algn="r">
                        <a:lnSpc>
                          <a:spcPct val="107000"/>
                        </a:lnSpc>
                        <a:spcBef>
                          <a:spcPts val="0"/>
                        </a:spcBef>
                        <a:spcAft>
                          <a:spcPts val="0"/>
                        </a:spcAft>
                      </a:pPr>
                      <a:r>
                        <a:rPr lang="en-US" sz="1000" b="1" u="dbl">
                          <a:effectLst/>
                          <a:latin typeface="+mn-lt"/>
                          <a:ea typeface="Calibri" charset="0"/>
                          <a:cs typeface="Times New Roman" charset="0"/>
                        </a:rPr>
                        <a:t>0</a:t>
                      </a:r>
                      <a:r>
                        <a:rPr lang="en-US" sz="1000" b="1">
                          <a:effectLst/>
                          <a:latin typeface="+mn-lt"/>
                          <a:ea typeface="Calibri" charset="0"/>
                          <a:cs typeface="Times New Roman" charset="0"/>
                        </a:rPr>
                        <a:t> Bal.</a:t>
                      </a:r>
                      <a:endParaRPr lang="en-US" sz="900">
                        <a:effectLst/>
                        <a:latin typeface="+mn-lt"/>
                        <a:ea typeface="Calibri" charset="0"/>
                        <a:cs typeface="Times New Roman" charset="0"/>
                      </a:endParaRPr>
                    </a:p>
                  </a:txBody>
                  <a:tcPr marL="0" marR="0" marT="0" marB="0" anchor="b">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D9E2F3"/>
                    </a:solidFill>
                  </a:tcPr>
                </a:tc>
                <a:tc gridSpan="2">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5,000 [9]</a:t>
                      </a:r>
                      <a:endParaRPr lang="en-US" sz="900">
                        <a:effectLst/>
                        <a:latin typeface="+mn-lt"/>
                        <a:ea typeface="Calibri" charset="0"/>
                        <a:cs typeface="Times New Roman" charset="0"/>
                      </a:endParaRPr>
                    </a:p>
                  </a:txBody>
                  <a:tcPr marL="50367" marR="50367" marT="6995" marB="0" anchor="b">
                    <a:lnL w="1270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D9E2F3"/>
                    </a:solidFill>
                  </a:tcPr>
                </a:tc>
                <a:tc hMerge="1">
                  <a:txBody>
                    <a:bodyPr/>
                    <a:lstStyle/>
                    <a:p>
                      <a:endParaRPr lang="en-US"/>
                    </a:p>
                  </a:txBody>
                  <a:tcPr/>
                </a:tc>
                <a:tc gridSpan="2">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5,000 [Cl]</a:t>
                      </a:r>
                      <a:endParaRPr lang="en-US" sz="900">
                        <a:effectLst/>
                        <a:latin typeface="+mn-lt"/>
                        <a:ea typeface="Calibri" charset="0"/>
                        <a:cs typeface="Times New Roman" charset="0"/>
                      </a:endParaRPr>
                    </a:p>
                  </a:txBody>
                  <a:tcPr marL="50367" marR="50367" marT="6995" marB="0" anchor="b">
                    <a:lnL w="571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D9E2F3"/>
                    </a:solidFill>
                  </a:tcPr>
                </a:tc>
                <a:tc hMerge="1">
                  <a:txBody>
                    <a:bodyPr/>
                    <a:lstStyle/>
                    <a:p>
                      <a:endParaRPr lang="en-US"/>
                    </a:p>
                  </a:txBody>
                  <a:tcPr/>
                </a:tc>
                <a:extLst>
                  <a:ext uri="{0D108BD9-81ED-4DB2-BD59-A6C34878D82A}">
                    <a16:rowId xmlns="" xmlns:a16="http://schemas.microsoft.com/office/drawing/2014/main" val="10010"/>
                  </a:ext>
                </a:extLst>
              </a:tr>
              <a:tr h="230848">
                <a:tc>
                  <a:txBody>
                    <a:bodyPr/>
                    <a:lstStyle/>
                    <a:p>
                      <a:pPr marL="0" marR="0">
                        <a:lnSpc>
                          <a:spcPct val="107000"/>
                        </a:lnSpc>
                        <a:spcBef>
                          <a:spcPts val="0"/>
                        </a:spcBef>
                        <a:spcAft>
                          <a:spcPts val="0"/>
                        </a:spcAft>
                      </a:pPr>
                      <a:r>
                        <a:rPr lang="en-US" sz="1000" b="1">
                          <a:effectLst/>
                          <a:latin typeface="+mn-lt"/>
                          <a:ea typeface="Calibri" charset="0"/>
                          <a:cs typeface="Times New Roman" charset="0"/>
                        </a:rPr>
                        <a:t>[2] 11,000</a:t>
                      </a:r>
                      <a:endParaRPr lang="en-US" sz="900">
                        <a:effectLst/>
                        <a:latin typeface="+mn-lt"/>
                        <a:ea typeface="Calibri" charset="0"/>
                        <a:cs typeface="Times New Roman" charset="0"/>
                      </a:endParaRPr>
                    </a:p>
                  </a:txBody>
                  <a:tcPr marL="50367" marR="50367" marT="6995" marB="0" anchor="b">
                    <a:lnL w="1270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E2EFD9"/>
                    </a:solidFill>
                  </a:tcPr>
                </a:tc>
                <a:tc gridSpan="2">
                  <a:txBody>
                    <a:bodyPr/>
                    <a:lstStyle/>
                    <a:p>
                      <a:pPr marL="0" marR="0" algn="r">
                        <a:lnSpc>
                          <a:spcPct val="107000"/>
                        </a:lnSpc>
                        <a:spcBef>
                          <a:spcPts val="0"/>
                        </a:spcBef>
                        <a:spcAft>
                          <a:spcPts val="0"/>
                        </a:spcAft>
                      </a:pPr>
                      <a:r>
                        <a:rPr lang="en-US" sz="1000" b="1">
                          <a:effectLst/>
                          <a:latin typeface="+mn-lt"/>
                          <a:ea typeface="Calibri" charset="0"/>
                          <a:cs typeface="Times New Roman" charset="0"/>
                        </a:rPr>
                        <a:t>200 [4]</a:t>
                      </a:r>
                      <a:endParaRPr lang="en-US" sz="900">
                        <a:effectLst/>
                        <a:latin typeface="+mn-lt"/>
                        <a:ea typeface="Calibri" charset="0"/>
                        <a:cs typeface="Times New Roman" charset="0"/>
                      </a:endParaRPr>
                    </a:p>
                  </a:txBody>
                  <a:tcPr marL="50367" marR="50367" marT="6995" marB="0" anchor="b">
                    <a:lnL w="571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E2EFD9"/>
                    </a:solidFill>
                  </a:tcPr>
                </a:tc>
                <a:tc hMerge="1">
                  <a:txBody>
                    <a:bodyPr/>
                    <a:lstStyle/>
                    <a:p>
                      <a:endParaRPr lang="en-US"/>
                    </a:p>
                  </a:txBody>
                  <a:tcPr/>
                </a:tc>
                <a:tc>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 </a:t>
                      </a:r>
                      <a:endParaRPr lang="en-US" sz="900">
                        <a:effectLst/>
                        <a:latin typeface="+mn-lt"/>
                        <a:ea typeface="Calibri" charset="0"/>
                        <a:cs typeface="Times New Roman" charset="0"/>
                      </a:endParaRPr>
                    </a:p>
                  </a:txBody>
                  <a:tcPr marL="50367" marR="50367" marT="699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 </a:t>
                      </a:r>
                      <a:endParaRPr lang="en-US" sz="900">
                        <a:effectLst/>
                        <a:latin typeface="+mn-lt"/>
                        <a:ea typeface="Calibri" charset="0"/>
                        <a:cs typeface="Times New Roman" charset="0"/>
                      </a:endParaRPr>
                    </a:p>
                  </a:txBody>
                  <a:tcPr marL="50367" marR="50367" marT="6995" marB="0" anchor="b">
                    <a:lnL w="12700" cap="flat" cmpd="sng" algn="ctr">
                      <a:solidFill>
                        <a:srgbClr val="000000"/>
                      </a:solidFill>
                      <a:prstDash val="solid"/>
                      <a:round/>
                      <a:headEnd type="none" w="med" len="med"/>
                      <a:tailEnd type="none" w="med" len="med"/>
                    </a:lnL>
                    <a:lnR>
                      <a:noFill/>
                    </a:lnR>
                    <a:lnT>
                      <a:noFill/>
                    </a:lnT>
                    <a:lnB>
                      <a:noFill/>
                    </a:lnB>
                    <a:solidFill>
                      <a:srgbClr val="FFF2CC"/>
                    </a:solidFill>
                  </a:tcPr>
                </a:tc>
                <a:tc>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 </a:t>
                      </a:r>
                      <a:endParaRPr lang="en-US" sz="900">
                        <a:effectLst/>
                        <a:latin typeface="+mn-lt"/>
                        <a:ea typeface="Calibri" charset="0"/>
                        <a:cs typeface="Times New Roman" charset="0"/>
                      </a:endParaRPr>
                    </a:p>
                  </a:txBody>
                  <a:tcPr marL="50367" marR="50367" marT="6995" marB="0" anchor="b">
                    <a:lnL>
                      <a:noFill/>
                    </a:lnL>
                    <a:lnR w="12700" cap="flat" cmpd="sng" algn="ctr">
                      <a:solidFill>
                        <a:srgbClr val="000000"/>
                      </a:solidFill>
                      <a:prstDash val="solid"/>
                      <a:round/>
                      <a:headEnd type="none" w="med" len="med"/>
                      <a:tailEnd type="none" w="med" len="med"/>
                    </a:lnR>
                    <a:lnT>
                      <a:noFill/>
                    </a:lnT>
                    <a:lnB>
                      <a:noFill/>
                    </a:lnB>
                    <a:solidFill>
                      <a:srgbClr val="FFF2CC"/>
                    </a:solidFill>
                  </a:tcPr>
                </a:tc>
                <a:tc>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 </a:t>
                      </a:r>
                      <a:endParaRPr lang="en-US" sz="900">
                        <a:effectLst/>
                        <a:latin typeface="+mn-lt"/>
                        <a:ea typeface="Calibri" charset="0"/>
                        <a:cs typeface="Times New Roman" charset="0"/>
                      </a:endParaRPr>
                    </a:p>
                  </a:txBody>
                  <a:tcPr marL="0" marR="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FFFFFF"/>
                    </a:solidFill>
                  </a:tcPr>
                </a:tc>
                <a:tc gridSpan="2">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Gain on Sale of Land</a:t>
                      </a:r>
                      <a:endParaRPr lang="en-US" sz="900">
                        <a:effectLst/>
                        <a:latin typeface="+mn-lt"/>
                        <a:ea typeface="Calibri" charset="0"/>
                        <a:cs typeface="Times New Roman" charset="0"/>
                      </a:endParaRPr>
                    </a:p>
                  </a:txBody>
                  <a:tcPr marL="0" marR="0" marT="0"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BDD6EE"/>
                    </a:solidFill>
                  </a:tcPr>
                </a:tc>
                <a:tc hMerge="1">
                  <a:txBody>
                    <a:bodyPr/>
                    <a:lstStyle/>
                    <a:p>
                      <a:endParaRPr lang="en-US"/>
                    </a:p>
                  </a:txBody>
                  <a:tcPr/>
                </a:tc>
                <a:tc gridSpan="3">
                  <a:txBody>
                    <a:bodyPr/>
                    <a:lstStyle/>
                    <a:p>
                      <a:pPr marL="0" marR="0" indent="457200" algn="ctr">
                        <a:lnSpc>
                          <a:spcPct val="107000"/>
                        </a:lnSpc>
                        <a:spcBef>
                          <a:spcPts val="0"/>
                        </a:spcBef>
                        <a:spcAft>
                          <a:spcPts val="0"/>
                        </a:spcAft>
                      </a:pPr>
                      <a:r>
                        <a:rPr lang="en-US" sz="1000" b="1">
                          <a:effectLst/>
                          <a:latin typeface="+mn-lt"/>
                          <a:ea typeface="Calibri" charset="0"/>
                          <a:cs typeface="Times New Roman" charset="0"/>
                        </a:rPr>
                        <a:t>Bal </a:t>
                      </a:r>
                      <a:r>
                        <a:rPr lang="en-US" sz="1000" b="1" u="dbl">
                          <a:effectLst/>
                          <a:latin typeface="+mn-lt"/>
                          <a:ea typeface="Calibri" charset="0"/>
                          <a:cs typeface="Times New Roman" charset="0"/>
                        </a:rPr>
                        <a:t>0</a:t>
                      </a:r>
                      <a:endParaRPr lang="en-US" sz="900">
                        <a:effectLst/>
                        <a:latin typeface="+mn-lt"/>
                        <a:ea typeface="Calibri" charset="0"/>
                        <a:cs typeface="Times New Roman" charset="0"/>
                      </a:endParaRPr>
                    </a:p>
                  </a:txBody>
                  <a:tcPr marL="50367" marR="50367" marT="6995" marB="0">
                    <a:lnL w="3810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D9E2F3"/>
                    </a:solidFill>
                  </a:tcPr>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 </a:t>
                      </a:r>
                      <a:endParaRPr lang="en-US" sz="900">
                        <a:effectLst/>
                        <a:latin typeface="+mn-lt"/>
                        <a:ea typeface="Calibri" charset="0"/>
                        <a:cs typeface="Times New Roman" charset="0"/>
                      </a:endParaRPr>
                    </a:p>
                  </a:txBody>
                  <a:tcPr marL="50367" marR="50367" marT="6995" marB="0" anchor="b">
                    <a:lnL w="571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D9E2F3"/>
                    </a:solidFill>
                  </a:tcPr>
                </a:tc>
                <a:extLst>
                  <a:ext uri="{0D108BD9-81ED-4DB2-BD59-A6C34878D82A}">
                    <a16:rowId xmlns="" xmlns:a16="http://schemas.microsoft.com/office/drawing/2014/main" val="10011"/>
                  </a:ext>
                </a:extLst>
              </a:tr>
              <a:tr h="197270">
                <a:tc gridSpan="2">
                  <a:txBody>
                    <a:bodyPr/>
                    <a:lstStyle/>
                    <a:p>
                      <a:pPr marL="0" marR="0" indent="95250">
                        <a:lnSpc>
                          <a:spcPct val="107000"/>
                        </a:lnSpc>
                        <a:spcBef>
                          <a:spcPts val="0"/>
                        </a:spcBef>
                        <a:spcAft>
                          <a:spcPts val="0"/>
                        </a:spcAft>
                      </a:pPr>
                      <a:r>
                        <a:rPr lang="en-US" sz="1000" b="1">
                          <a:effectLst/>
                          <a:latin typeface="+mn-lt"/>
                          <a:ea typeface="Calibri" charset="0"/>
                          <a:cs typeface="Times New Roman" charset="0"/>
                        </a:rPr>
                        <a:t>[6] 300</a:t>
                      </a:r>
                      <a:endParaRPr lang="en-US" sz="900">
                        <a:effectLst/>
                        <a:latin typeface="+mn-lt"/>
                        <a:ea typeface="Calibri" charset="0"/>
                        <a:cs typeface="Times New Roman" charset="0"/>
                      </a:endParaRPr>
                    </a:p>
                  </a:txBody>
                  <a:tcPr marL="0" marR="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E2EFD9"/>
                    </a:solidFill>
                  </a:tcPr>
                </a:tc>
                <a:tc hMerge="1">
                  <a:txBody>
                    <a:bodyPr/>
                    <a:lstStyle/>
                    <a:p>
                      <a:endParaRPr lang="en-US"/>
                    </a:p>
                  </a:txBody>
                  <a:tcPr/>
                </a:tc>
                <a:tc>
                  <a:txBody>
                    <a:bodyPr/>
                    <a:lstStyle/>
                    <a:p>
                      <a:pPr marL="0" marR="0" indent="95250" algn="r">
                        <a:lnSpc>
                          <a:spcPct val="107000"/>
                        </a:lnSpc>
                        <a:spcBef>
                          <a:spcPts val="0"/>
                        </a:spcBef>
                        <a:spcAft>
                          <a:spcPts val="0"/>
                        </a:spcAft>
                      </a:pPr>
                      <a:r>
                        <a:rPr lang="en-US" sz="1000" b="1">
                          <a:effectLst/>
                          <a:latin typeface="+mn-lt"/>
                          <a:ea typeface="Calibri" charset="0"/>
                          <a:cs typeface="Times New Roman" charset="0"/>
                        </a:rPr>
                        <a:t>11,500 [7b]</a:t>
                      </a:r>
                      <a:endParaRPr lang="en-US" sz="900">
                        <a:effectLst/>
                        <a:latin typeface="+mn-lt"/>
                        <a:ea typeface="Calibri" charset="0"/>
                        <a:cs typeface="Times New Roman" charset="0"/>
                      </a:endParaRPr>
                    </a:p>
                  </a:txBody>
                  <a:tcPr marL="0" marR="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E2EFD9"/>
                    </a:solidFill>
                  </a:tcPr>
                </a:tc>
                <a:tc>
                  <a:txBody>
                    <a:bodyPr/>
                    <a:lstStyle/>
                    <a:p>
                      <a:pPr marL="0" marR="0" indent="457200" algn="ctr">
                        <a:lnSpc>
                          <a:spcPct val="107000"/>
                        </a:lnSpc>
                        <a:spcBef>
                          <a:spcPts val="0"/>
                        </a:spcBef>
                        <a:spcAft>
                          <a:spcPts val="0"/>
                        </a:spcAft>
                      </a:pPr>
                      <a:r>
                        <a:rPr lang="en-US" sz="1000" b="1">
                          <a:effectLst/>
                          <a:latin typeface="+mn-lt"/>
                          <a:ea typeface="Calibri" charset="0"/>
                          <a:cs typeface="Times New Roman" charset="0"/>
                        </a:rPr>
                        <a:t> </a:t>
                      </a:r>
                      <a:endParaRPr lang="en-US" sz="900">
                        <a:effectLst/>
                        <a:latin typeface="+mn-lt"/>
                        <a:ea typeface="Calibri" charset="0"/>
                        <a:cs typeface="Times New Roman" charset="0"/>
                      </a:endParaRPr>
                    </a:p>
                  </a:txBody>
                  <a:tcPr marL="50367" marR="50367" marT="699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indent="457200" algn="just">
                        <a:lnSpc>
                          <a:spcPct val="107000"/>
                        </a:lnSpc>
                        <a:spcBef>
                          <a:spcPts val="0"/>
                        </a:spcBef>
                        <a:spcAft>
                          <a:spcPts val="0"/>
                        </a:spcAft>
                      </a:pPr>
                      <a:r>
                        <a:rPr lang="en-US" sz="1000" b="1" dirty="0">
                          <a:effectLst/>
                          <a:latin typeface="+mn-lt"/>
                          <a:ea typeface="Calibri" charset="0"/>
                          <a:cs typeface="Times New Roman" charset="0"/>
                        </a:rPr>
                        <a:t> </a:t>
                      </a:r>
                      <a:endParaRPr lang="en-US" sz="900" dirty="0">
                        <a:effectLst/>
                        <a:latin typeface="+mn-lt"/>
                        <a:ea typeface="Calibri" charset="0"/>
                        <a:cs typeface="Times New Roman" charset="0"/>
                      </a:endParaRPr>
                    </a:p>
                  </a:txBody>
                  <a:tcPr marL="0" marR="0" marT="0" marB="0">
                    <a:lnL w="12700" cap="flat" cmpd="sng" algn="ctr">
                      <a:solidFill>
                        <a:srgbClr val="000000"/>
                      </a:solidFill>
                      <a:prstDash val="solid"/>
                      <a:round/>
                      <a:headEnd type="none" w="med" len="med"/>
                      <a:tailEnd type="none" w="med" len="med"/>
                    </a:lnL>
                    <a:lnR>
                      <a:noFill/>
                    </a:lnR>
                    <a:lnT>
                      <a:noFill/>
                    </a:lnT>
                    <a:lnB>
                      <a:noFill/>
                    </a:lnB>
                    <a:solidFill>
                      <a:srgbClr val="FFF2CC"/>
                    </a:solidFill>
                  </a:tcPr>
                </a:tc>
                <a:tc>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 </a:t>
                      </a:r>
                      <a:endParaRPr lang="en-US" sz="900">
                        <a:effectLst/>
                        <a:latin typeface="+mn-lt"/>
                        <a:ea typeface="Calibri" charset="0"/>
                        <a:cs typeface="Times New Roman" charset="0"/>
                      </a:endParaRPr>
                    </a:p>
                  </a:txBody>
                  <a:tcPr marL="50367" marR="50367" marT="6995" marB="0" anchor="b">
                    <a:lnL>
                      <a:noFill/>
                    </a:lnL>
                    <a:lnR w="12700" cap="flat" cmpd="sng" algn="ctr">
                      <a:solidFill>
                        <a:srgbClr val="000000"/>
                      </a:solidFill>
                      <a:prstDash val="solid"/>
                      <a:round/>
                      <a:headEnd type="none" w="med" len="med"/>
                      <a:tailEnd type="none" w="med" len="med"/>
                    </a:lnR>
                    <a:lnT>
                      <a:noFill/>
                    </a:lnT>
                    <a:lnB>
                      <a:noFill/>
                    </a:lnB>
                    <a:solidFill>
                      <a:srgbClr val="FFF2CC"/>
                    </a:solidFill>
                  </a:tcPr>
                </a:tc>
                <a:tc>
                  <a:txBody>
                    <a:bodyPr/>
                    <a:lstStyle/>
                    <a:p>
                      <a:pPr marL="0" marR="0" indent="457200" algn="ctr">
                        <a:lnSpc>
                          <a:spcPct val="107000"/>
                        </a:lnSpc>
                        <a:spcBef>
                          <a:spcPts val="0"/>
                        </a:spcBef>
                        <a:spcAft>
                          <a:spcPts val="0"/>
                        </a:spcAft>
                      </a:pPr>
                      <a:r>
                        <a:rPr lang="en-US" sz="1000" b="1">
                          <a:effectLst/>
                          <a:latin typeface="+mn-lt"/>
                          <a:ea typeface="Calibri" charset="0"/>
                          <a:cs typeface="Times New Roman" charset="0"/>
                        </a:rPr>
                        <a:t> </a:t>
                      </a:r>
                      <a:endParaRPr lang="en-US" sz="900">
                        <a:effectLst/>
                        <a:latin typeface="+mn-lt"/>
                        <a:ea typeface="Calibri" charset="0"/>
                        <a:cs typeface="Times New Roman" charset="0"/>
                      </a:endParaRPr>
                    </a:p>
                  </a:txBody>
                  <a:tcPr marL="0" marR="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000" b="1">
                          <a:effectLst/>
                          <a:latin typeface="+mn-lt"/>
                          <a:ea typeface="Calibri" charset="0"/>
                          <a:cs typeface="Times New Roman" charset="0"/>
                        </a:rPr>
                        <a:t>700 [Cl]</a:t>
                      </a:r>
                      <a:endParaRPr lang="en-US" sz="900">
                        <a:effectLst/>
                        <a:latin typeface="+mn-lt"/>
                        <a:ea typeface="Calibri" charset="0"/>
                        <a:cs typeface="Times New Roman" charset="0"/>
                      </a:endParaRPr>
                    </a:p>
                  </a:txBody>
                  <a:tcPr marL="0" marR="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E2F3"/>
                    </a:solidFill>
                  </a:tcPr>
                </a:tc>
                <a:tc>
                  <a:txBody>
                    <a:bodyPr/>
                    <a:lstStyle/>
                    <a:p>
                      <a:pPr marL="0" marR="0" algn="r">
                        <a:lnSpc>
                          <a:spcPct val="107000"/>
                        </a:lnSpc>
                        <a:spcBef>
                          <a:spcPts val="0"/>
                        </a:spcBef>
                        <a:spcAft>
                          <a:spcPts val="0"/>
                        </a:spcAft>
                      </a:pPr>
                      <a:r>
                        <a:rPr lang="en-US" sz="1000" b="1">
                          <a:effectLst/>
                          <a:latin typeface="+mn-lt"/>
                          <a:ea typeface="Calibri" charset="0"/>
                          <a:cs typeface="Times New Roman" charset="0"/>
                        </a:rPr>
                        <a:t>700 [12]</a:t>
                      </a:r>
                      <a:endParaRPr lang="en-US" sz="900">
                        <a:effectLst/>
                        <a:latin typeface="+mn-lt"/>
                        <a:ea typeface="Calibri" charset="0"/>
                        <a:cs typeface="Times New Roman" charset="0"/>
                      </a:endParaRPr>
                    </a:p>
                  </a:txBody>
                  <a:tcPr marL="0" marR="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E2F3"/>
                    </a:solidFill>
                  </a:tcPr>
                </a:tc>
                <a:tc gridSpan="4">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Interest Expense</a:t>
                      </a:r>
                      <a:endParaRPr lang="en-US" sz="900">
                        <a:effectLst/>
                        <a:latin typeface="+mn-lt"/>
                        <a:ea typeface="Calibri" charset="0"/>
                        <a:cs typeface="Times New Roman" charset="0"/>
                      </a:endParaRPr>
                    </a:p>
                  </a:txBody>
                  <a:tcPr marL="0" marR="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BDD6EE"/>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12"/>
                  </a:ext>
                </a:extLst>
              </a:tr>
              <a:tr h="205198">
                <a:tc>
                  <a:txBody>
                    <a:bodyPr/>
                    <a:lstStyle/>
                    <a:p>
                      <a:pPr marL="0" marR="0">
                        <a:lnSpc>
                          <a:spcPct val="107000"/>
                        </a:lnSpc>
                        <a:spcBef>
                          <a:spcPts val="0"/>
                        </a:spcBef>
                        <a:spcAft>
                          <a:spcPts val="0"/>
                        </a:spcAft>
                      </a:pPr>
                      <a:r>
                        <a:rPr lang="en-US" sz="1000" b="1">
                          <a:effectLst/>
                          <a:latin typeface="+mn-lt"/>
                          <a:ea typeface="Calibri" charset="0"/>
                          <a:cs typeface="Times New Roman" charset="0"/>
                        </a:rPr>
                        <a:t> </a:t>
                      </a:r>
                      <a:endParaRPr lang="en-US" sz="900">
                        <a:effectLst/>
                        <a:latin typeface="+mn-lt"/>
                        <a:ea typeface="Calibri" charset="0"/>
                        <a:cs typeface="Times New Roman" charset="0"/>
                      </a:endParaRPr>
                    </a:p>
                  </a:txBody>
                  <a:tcPr marL="50367" marR="50367" marT="6995"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E2EFD9"/>
                    </a:solidFill>
                  </a:tcPr>
                </a:tc>
                <a:tc gridSpan="2">
                  <a:txBody>
                    <a:bodyPr/>
                    <a:lstStyle/>
                    <a:p>
                      <a:pPr marL="0" marR="0" algn="r">
                        <a:lnSpc>
                          <a:spcPct val="107000"/>
                        </a:lnSpc>
                        <a:spcBef>
                          <a:spcPts val="0"/>
                        </a:spcBef>
                        <a:spcAft>
                          <a:spcPts val="0"/>
                        </a:spcAft>
                      </a:pPr>
                      <a:r>
                        <a:rPr lang="en-US" sz="1000" b="1">
                          <a:effectLst/>
                          <a:latin typeface="+mn-lt"/>
                          <a:ea typeface="Calibri" charset="0"/>
                          <a:cs typeface="Times New Roman" charset="0"/>
                        </a:rPr>
                        <a:t>500 [11]</a:t>
                      </a:r>
                      <a:endParaRPr lang="en-US" sz="900">
                        <a:effectLst/>
                        <a:latin typeface="+mn-lt"/>
                        <a:ea typeface="Calibri" charset="0"/>
                        <a:cs typeface="Times New Roman" charset="0"/>
                      </a:endParaRPr>
                    </a:p>
                  </a:txBody>
                  <a:tcPr marL="50367" marR="50367" marT="6995" marB="0" anchor="b">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E2EFD9"/>
                    </a:solidFill>
                  </a:tcPr>
                </a:tc>
                <a:tc hMerge="1">
                  <a:txBody>
                    <a:bodyPr/>
                    <a:lstStyle/>
                    <a:p>
                      <a:endParaRPr lang="en-US"/>
                    </a:p>
                  </a:txBody>
                  <a:tcPr/>
                </a:tc>
                <a:tc>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 </a:t>
                      </a:r>
                      <a:endParaRPr lang="en-US" sz="900">
                        <a:effectLst/>
                        <a:latin typeface="+mn-lt"/>
                        <a:ea typeface="Calibri" charset="0"/>
                        <a:cs typeface="Times New Roman" charset="0"/>
                      </a:endParaRPr>
                    </a:p>
                  </a:txBody>
                  <a:tcPr marL="50367" marR="50367" marT="699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 </a:t>
                      </a:r>
                      <a:endParaRPr lang="en-US" sz="900">
                        <a:effectLst/>
                        <a:latin typeface="+mn-lt"/>
                        <a:ea typeface="Calibri" charset="0"/>
                        <a:cs typeface="Times New Roman" charset="0"/>
                      </a:endParaRPr>
                    </a:p>
                  </a:txBody>
                  <a:tcPr marL="50367" marR="50367" marT="6995" marB="0" anchor="b">
                    <a:lnL w="12700" cap="flat" cmpd="sng" algn="ctr">
                      <a:solidFill>
                        <a:srgbClr val="000000"/>
                      </a:solidFill>
                      <a:prstDash val="solid"/>
                      <a:round/>
                      <a:headEnd type="none" w="med" len="med"/>
                      <a:tailEnd type="none" w="med" len="med"/>
                    </a:lnL>
                    <a:lnR>
                      <a:noFill/>
                    </a:lnR>
                    <a:lnT>
                      <a:noFill/>
                    </a:lnT>
                    <a:lnB>
                      <a:noFill/>
                    </a:lnB>
                    <a:solidFill>
                      <a:srgbClr val="FFF2CC"/>
                    </a:solidFill>
                  </a:tcPr>
                </a:tc>
                <a:tc>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 </a:t>
                      </a:r>
                      <a:endParaRPr lang="en-US" sz="900">
                        <a:effectLst/>
                        <a:latin typeface="+mn-lt"/>
                        <a:ea typeface="Calibri" charset="0"/>
                        <a:cs typeface="Times New Roman" charset="0"/>
                      </a:endParaRPr>
                    </a:p>
                  </a:txBody>
                  <a:tcPr marL="50367" marR="50367" marT="6995" marB="0" anchor="b">
                    <a:lnL>
                      <a:noFill/>
                    </a:lnL>
                    <a:lnR w="12700" cap="flat" cmpd="sng" algn="ctr">
                      <a:solidFill>
                        <a:srgbClr val="000000"/>
                      </a:solidFill>
                      <a:prstDash val="solid"/>
                      <a:round/>
                      <a:headEnd type="none" w="med" len="med"/>
                      <a:tailEnd type="none" w="med" len="med"/>
                    </a:lnR>
                    <a:lnT>
                      <a:noFill/>
                    </a:lnT>
                    <a:lnB>
                      <a:noFill/>
                    </a:lnB>
                    <a:solidFill>
                      <a:srgbClr val="FFF2CC"/>
                    </a:solidFill>
                  </a:tcPr>
                </a:tc>
                <a:tc>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 </a:t>
                      </a:r>
                      <a:endParaRPr lang="en-US" sz="900">
                        <a:effectLst/>
                        <a:latin typeface="+mn-lt"/>
                        <a:ea typeface="Calibri" charset="0"/>
                        <a:cs typeface="Times New Roman" charset="0"/>
                      </a:endParaRPr>
                    </a:p>
                  </a:txBody>
                  <a:tcPr marL="0" marR="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 </a:t>
                      </a:r>
                      <a:endParaRPr lang="en-US" sz="900">
                        <a:effectLst/>
                        <a:latin typeface="+mn-lt"/>
                        <a:ea typeface="Calibri" charset="0"/>
                        <a:cs typeface="Times New Roman" charset="0"/>
                      </a:endParaRPr>
                    </a:p>
                  </a:txBody>
                  <a:tcPr marL="0" marR="0" marT="0" marB="0" anchor="b">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E2F3"/>
                    </a:solidFill>
                  </a:tcPr>
                </a:tc>
                <a:tc>
                  <a:txBody>
                    <a:bodyPr/>
                    <a:lstStyle/>
                    <a:p>
                      <a:pPr marL="0" marR="0" algn="r">
                        <a:lnSpc>
                          <a:spcPct val="107000"/>
                        </a:lnSpc>
                        <a:spcBef>
                          <a:spcPts val="0"/>
                        </a:spcBef>
                        <a:spcAft>
                          <a:spcPts val="0"/>
                        </a:spcAft>
                      </a:pPr>
                      <a:r>
                        <a:rPr lang="en-US" sz="1000" b="1" u="dbl">
                          <a:effectLst/>
                          <a:latin typeface="+mn-lt"/>
                          <a:ea typeface="Calibri" charset="0"/>
                          <a:cs typeface="Times New Roman" charset="0"/>
                        </a:rPr>
                        <a:t>0</a:t>
                      </a:r>
                      <a:r>
                        <a:rPr lang="en-US" sz="1000" b="1">
                          <a:effectLst/>
                          <a:latin typeface="+mn-lt"/>
                          <a:ea typeface="Calibri" charset="0"/>
                          <a:cs typeface="Times New Roman" charset="0"/>
                        </a:rPr>
                        <a:t> Bal.</a:t>
                      </a:r>
                      <a:endParaRPr lang="en-US" sz="900">
                        <a:effectLst/>
                        <a:latin typeface="+mn-lt"/>
                        <a:ea typeface="Calibri" charset="0"/>
                        <a:cs typeface="Times New Roman" charset="0"/>
                      </a:endParaRPr>
                    </a:p>
                  </a:txBody>
                  <a:tcPr marL="0" marR="0" marT="0" marB="0" anchor="b">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E2F3"/>
                    </a:solidFill>
                  </a:tcPr>
                </a:tc>
                <a:tc gridSpan="3">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[10] 360</a:t>
                      </a:r>
                      <a:endParaRPr lang="en-US" sz="900">
                        <a:effectLst/>
                        <a:latin typeface="+mn-lt"/>
                        <a:ea typeface="Calibri" charset="0"/>
                        <a:cs typeface="Times New Roman" charset="0"/>
                      </a:endParaRPr>
                    </a:p>
                  </a:txBody>
                  <a:tcPr marL="50367" marR="50367" marT="6995" marB="0" anchor="b">
                    <a:lnL w="1270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D9E2F3"/>
                    </a:solidFill>
                  </a:tcPr>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360 [Cl]</a:t>
                      </a:r>
                      <a:endParaRPr lang="en-US" sz="900">
                        <a:effectLst/>
                        <a:latin typeface="+mn-lt"/>
                        <a:ea typeface="Calibri" charset="0"/>
                        <a:cs typeface="Times New Roman" charset="0"/>
                      </a:endParaRPr>
                    </a:p>
                  </a:txBody>
                  <a:tcPr marL="50367" marR="50367" marT="6995" marB="0" anchor="b">
                    <a:lnL w="571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D9E2F3"/>
                    </a:solidFill>
                  </a:tcPr>
                </a:tc>
                <a:extLst>
                  <a:ext uri="{0D108BD9-81ED-4DB2-BD59-A6C34878D82A}">
                    <a16:rowId xmlns="" xmlns:a16="http://schemas.microsoft.com/office/drawing/2014/main" val="10013"/>
                  </a:ext>
                </a:extLst>
              </a:tr>
              <a:tr h="205198">
                <a:tc>
                  <a:txBody>
                    <a:bodyPr/>
                    <a:lstStyle/>
                    <a:p>
                      <a:pPr marL="0" marR="0">
                        <a:lnSpc>
                          <a:spcPct val="107000"/>
                        </a:lnSpc>
                        <a:spcBef>
                          <a:spcPts val="0"/>
                        </a:spcBef>
                        <a:spcAft>
                          <a:spcPts val="0"/>
                        </a:spcAft>
                      </a:pPr>
                      <a:r>
                        <a:rPr lang="en-US" sz="1000" b="1">
                          <a:effectLst/>
                          <a:latin typeface="+mn-lt"/>
                          <a:ea typeface="Calibri" charset="0"/>
                          <a:cs typeface="Times New Roman" charset="0"/>
                        </a:rPr>
                        <a:t>Bal. </a:t>
                      </a:r>
                      <a:r>
                        <a:rPr lang="en-US" sz="1000" b="1" u="dbl">
                          <a:effectLst/>
                          <a:latin typeface="+mn-lt"/>
                          <a:ea typeface="Calibri" charset="0"/>
                          <a:cs typeface="Times New Roman" charset="0"/>
                        </a:rPr>
                        <a:t>4,100</a:t>
                      </a:r>
                      <a:endParaRPr lang="en-US" sz="900">
                        <a:effectLst/>
                        <a:latin typeface="+mn-lt"/>
                        <a:ea typeface="Calibri" charset="0"/>
                        <a:cs typeface="Times New Roman" charset="0"/>
                      </a:endParaRPr>
                    </a:p>
                  </a:txBody>
                  <a:tcPr marL="50367" marR="50367" marT="6995" marB="0">
                    <a:lnL w="1270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E2EFD9"/>
                    </a:solidFill>
                  </a:tcPr>
                </a:tc>
                <a:tc gridSpan="2">
                  <a:txBody>
                    <a:bodyPr/>
                    <a:lstStyle/>
                    <a:p>
                      <a:pPr marL="0" marR="0">
                        <a:lnSpc>
                          <a:spcPct val="107000"/>
                        </a:lnSpc>
                        <a:spcBef>
                          <a:spcPts val="0"/>
                        </a:spcBef>
                        <a:spcAft>
                          <a:spcPts val="0"/>
                        </a:spcAft>
                      </a:pPr>
                      <a:r>
                        <a:rPr lang="en-US" sz="1000" b="1">
                          <a:effectLst/>
                          <a:latin typeface="+mn-lt"/>
                          <a:ea typeface="Calibri" charset="0"/>
                          <a:cs typeface="Times New Roman" charset="0"/>
                        </a:rPr>
                        <a:t> </a:t>
                      </a:r>
                      <a:endParaRPr lang="en-US" sz="900">
                        <a:effectLst/>
                        <a:latin typeface="+mn-lt"/>
                        <a:ea typeface="Calibri" charset="0"/>
                        <a:cs typeface="Times New Roman" charset="0"/>
                      </a:endParaRPr>
                    </a:p>
                  </a:txBody>
                  <a:tcPr marL="50367" marR="50367" marT="6995" marB="0" anchor="b">
                    <a:lnL w="571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E2EFD9"/>
                    </a:solidFill>
                  </a:tcPr>
                </a:tc>
                <a:tc hMerge="1">
                  <a:txBody>
                    <a:bodyPr/>
                    <a:lstStyle/>
                    <a:p>
                      <a:endParaRPr lang="en-US"/>
                    </a:p>
                  </a:txBody>
                  <a:tcPr/>
                </a:tc>
                <a:tc>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 </a:t>
                      </a:r>
                      <a:endParaRPr lang="en-US" sz="900">
                        <a:effectLst/>
                        <a:latin typeface="+mn-lt"/>
                        <a:ea typeface="Calibri" charset="0"/>
                        <a:cs typeface="Times New Roman" charset="0"/>
                      </a:endParaRPr>
                    </a:p>
                  </a:txBody>
                  <a:tcPr marL="50367" marR="50367" marT="699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 </a:t>
                      </a:r>
                      <a:endParaRPr lang="en-US" sz="900">
                        <a:effectLst/>
                        <a:latin typeface="+mn-lt"/>
                        <a:ea typeface="Calibri" charset="0"/>
                        <a:cs typeface="Times New Roman" charset="0"/>
                      </a:endParaRPr>
                    </a:p>
                  </a:txBody>
                  <a:tcPr marL="50367" marR="50367" marT="6995" marB="0" anchor="b">
                    <a:lnL w="12700" cap="flat" cmpd="sng" algn="ctr">
                      <a:solidFill>
                        <a:srgbClr val="000000"/>
                      </a:solidFill>
                      <a:prstDash val="solid"/>
                      <a:round/>
                      <a:headEnd type="none" w="med" len="med"/>
                      <a:tailEnd type="none" w="med" len="med"/>
                    </a:lnL>
                    <a:lnR>
                      <a:noFill/>
                    </a:lnR>
                    <a:lnT>
                      <a:noFill/>
                    </a:lnT>
                    <a:lnB>
                      <a:noFill/>
                    </a:lnB>
                    <a:solidFill>
                      <a:srgbClr val="FFF2CC"/>
                    </a:solidFill>
                  </a:tcPr>
                </a:tc>
                <a:tc>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 </a:t>
                      </a:r>
                      <a:endParaRPr lang="en-US" sz="900">
                        <a:effectLst/>
                        <a:latin typeface="+mn-lt"/>
                        <a:ea typeface="Calibri" charset="0"/>
                        <a:cs typeface="Times New Roman" charset="0"/>
                      </a:endParaRPr>
                    </a:p>
                  </a:txBody>
                  <a:tcPr marL="50367" marR="50367" marT="6995" marB="0" anchor="b">
                    <a:lnL>
                      <a:noFill/>
                    </a:lnL>
                    <a:lnR w="12700" cap="flat" cmpd="sng" algn="ctr">
                      <a:solidFill>
                        <a:srgbClr val="000000"/>
                      </a:solidFill>
                      <a:prstDash val="solid"/>
                      <a:round/>
                      <a:headEnd type="none" w="med" len="med"/>
                      <a:tailEnd type="none" w="med" len="med"/>
                    </a:lnR>
                    <a:lnT>
                      <a:noFill/>
                    </a:lnT>
                    <a:lnB>
                      <a:noFill/>
                    </a:lnB>
                    <a:solidFill>
                      <a:srgbClr val="FFF2CC"/>
                    </a:solidFill>
                  </a:tcPr>
                </a:tc>
                <a:tc>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 </a:t>
                      </a:r>
                      <a:endParaRPr lang="en-US" sz="900">
                        <a:effectLst/>
                        <a:latin typeface="+mn-lt"/>
                        <a:ea typeface="Calibri" charset="0"/>
                        <a:cs typeface="Times New Roman" charset="0"/>
                      </a:endParaRPr>
                    </a:p>
                  </a:txBody>
                  <a:tcPr marL="0" marR="0" marT="0" marB="0">
                    <a:lnL w="12700" cap="flat" cmpd="sng" algn="ctr">
                      <a:solidFill>
                        <a:srgbClr val="000000"/>
                      </a:solidFill>
                      <a:prstDash val="solid"/>
                      <a:round/>
                      <a:headEnd type="none" w="med" len="med"/>
                      <a:tailEnd type="none" w="med" len="med"/>
                    </a:lnL>
                    <a:lnR>
                      <a:noFill/>
                    </a:lnR>
                    <a:lnT w="28575" cap="flat" cmpd="sng" algn="ctr">
                      <a:solidFill>
                        <a:srgbClr val="000000"/>
                      </a:solidFill>
                      <a:prstDash val="solid"/>
                      <a:round/>
                      <a:headEnd type="none" w="med" len="med"/>
                      <a:tailEnd type="none" w="med" len="med"/>
                    </a:lnT>
                    <a:lnB>
                      <a:noFill/>
                    </a:lnB>
                    <a:solidFill>
                      <a:srgbClr val="FFFFFF"/>
                    </a:solidFill>
                  </a:tcPr>
                </a:tc>
                <a:tc gridSpan="2">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 </a:t>
                      </a:r>
                      <a:endParaRPr lang="en-US" sz="900">
                        <a:effectLst/>
                        <a:latin typeface="+mn-lt"/>
                        <a:ea typeface="Calibri" charset="0"/>
                        <a:cs typeface="Times New Roman" charset="0"/>
                      </a:endParaRPr>
                    </a:p>
                  </a:txBody>
                  <a:tcPr marL="0" marR="0" marT="0" marB="0">
                    <a:lnL>
                      <a:noFill/>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D9E2F3"/>
                    </a:solidFill>
                  </a:tcPr>
                </a:tc>
                <a:tc hMerge="1">
                  <a:txBody>
                    <a:bodyPr/>
                    <a:lstStyle/>
                    <a:p>
                      <a:endParaRPr lang="en-US"/>
                    </a:p>
                  </a:txBody>
                  <a:tcPr/>
                </a:tc>
                <a:tc>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Bal. </a:t>
                      </a:r>
                      <a:r>
                        <a:rPr lang="en-US" sz="1000" b="1" u="dbl">
                          <a:effectLst/>
                          <a:latin typeface="+mn-lt"/>
                          <a:ea typeface="Calibri" charset="0"/>
                          <a:cs typeface="Times New Roman" charset="0"/>
                        </a:rPr>
                        <a:t>0</a:t>
                      </a:r>
                      <a:endParaRPr lang="en-US" sz="900">
                        <a:effectLst/>
                        <a:latin typeface="+mn-lt"/>
                        <a:ea typeface="Calibri" charset="0"/>
                        <a:cs typeface="Times New Roman" charset="0"/>
                      </a:endParaRPr>
                    </a:p>
                  </a:txBody>
                  <a:tcPr marL="0" marR="0"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D9E2F3"/>
                    </a:solidFill>
                  </a:tcPr>
                </a:tc>
                <a:tc gridSpan="3">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 </a:t>
                      </a:r>
                      <a:endParaRPr lang="en-US" sz="900">
                        <a:effectLst/>
                        <a:latin typeface="+mn-lt"/>
                        <a:ea typeface="Calibri" charset="0"/>
                        <a:cs typeface="Times New Roman" charset="0"/>
                      </a:endParaRPr>
                    </a:p>
                  </a:txBody>
                  <a:tcPr marL="0" marR="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D9E2F3"/>
                    </a:solidFill>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14"/>
                  </a:ext>
                </a:extLst>
              </a:tr>
              <a:tr h="205198">
                <a:tc gridSpan="3">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Land</a:t>
                      </a:r>
                      <a:endParaRPr lang="en-US" sz="900">
                        <a:effectLst/>
                        <a:latin typeface="+mn-lt"/>
                        <a:ea typeface="Calibri" charset="0"/>
                        <a:cs typeface="Times New Roman" charset="0"/>
                      </a:endParaRPr>
                    </a:p>
                  </a:txBody>
                  <a:tcPr marL="50367" marR="50367" marT="6995" marB="0" anchor="b">
                    <a:lnL w="3810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C5E0B3"/>
                    </a:solidFill>
                  </a:tcPr>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 </a:t>
                      </a:r>
                      <a:endParaRPr lang="en-US" sz="900">
                        <a:effectLst/>
                        <a:latin typeface="+mn-lt"/>
                        <a:ea typeface="Calibri" charset="0"/>
                        <a:cs typeface="Times New Roman" charset="0"/>
                      </a:endParaRPr>
                    </a:p>
                  </a:txBody>
                  <a:tcPr marL="50367" marR="50367" marT="6995" marB="0" anchor="b">
                    <a:lnL w="571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 </a:t>
                      </a:r>
                      <a:endParaRPr lang="en-US" sz="900">
                        <a:effectLst/>
                        <a:latin typeface="+mn-lt"/>
                        <a:ea typeface="Calibri" charset="0"/>
                        <a:cs typeface="Times New Roman" charset="0"/>
                      </a:endParaRPr>
                    </a:p>
                  </a:txBody>
                  <a:tcPr marL="50367" marR="50367" marT="6995" marB="0" anchor="b">
                    <a:lnL w="12700" cap="flat" cmpd="sng" algn="ctr">
                      <a:solidFill>
                        <a:srgbClr val="000000"/>
                      </a:solidFill>
                      <a:prstDash val="solid"/>
                      <a:round/>
                      <a:headEnd type="none" w="med" len="med"/>
                      <a:tailEnd type="none" w="med" len="med"/>
                    </a:lnL>
                    <a:lnR>
                      <a:noFill/>
                    </a:lnR>
                    <a:lnT>
                      <a:noFill/>
                    </a:lnT>
                    <a:lnB>
                      <a:noFill/>
                    </a:lnB>
                    <a:solidFill>
                      <a:srgbClr val="FFF2CC"/>
                    </a:solidFill>
                  </a:tcPr>
                </a:tc>
                <a:tc>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 </a:t>
                      </a:r>
                      <a:endParaRPr lang="en-US" sz="900">
                        <a:effectLst/>
                        <a:latin typeface="+mn-lt"/>
                        <a:ea typeface="Calibri" charset="0"/>
                        <a:cs typeface="Times New Roman" charset="0"/>
                      </a:endParaRPr>
                    </a:p>
                  </a:txBody>
                  <a:tcPr marL="50367" marR="50367" marT="6995" marB="0" anchor="b">
                    <a:lnL>
                      <a:noFill/>
                    </a:lnL>
                    <a:lnR w="12700" cap="flat" cmpd="sng" algn="ctr">
                      <a:solidFill>
                        <a:srgbClr val="000000"/>
                      </a:solidFill>
                      <a:prstDash val="solid"/>
                      <a:round/>
                      <a:headEnd type="none" w="med" len="med"/>
                      <a:tailEnd type="none" w="med" len="med"/>
                    </a:lnR>
                    <a:lnT>
                      <a:noFill/>
                    </a:lnT>
                    <a:lnB>
                      <a:noFill/>
                    </a:lnB>
                    <a:solidFill>
                      <a:srgbClr val="FFF2CC"/>
                    </a:solidFill>
                  </a:tcPr>
                </a:tc>
                <a:tc>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 </a:t>
                      </a:r>
                      <a:endParaRPr lang="en-US" sz="900">
                        <a:effectLst/>
                        <a:latin typeface="+mn-lt"/>
                        <a:ea typeface="Calibri" charset="0"/>
                        <a:cs typeface="Times New Roman" charset="0"/>
                      </a:endParaRPr>
                    </a:p>
                  </a:txBody>
                  <a:tcPr marL="0" marR="0" marT="0" marB="0">
                    <a:lnL w="12700" cap="flat" cmpd="sng" algn="ctr">
                      <a:solidFill>
                        <a:srgbClr val="000000"/>
                      </a:solidFill>
                      <a:prstDash val="solid"/>
                      <a:round/>
                      <a:headEnd type="none" w="med" len="med"/>
                      <a:tailEnd type="none" w="med" len="med"/>
                    </a:lnL>
                    <a:lnR>
                      <a:noFill/>
                    </a:lnR>
                    <a:lnT>
                      <a:noFill/>
                    </a:lnT>
                    <a:lnB>
                      <a:noFill/>
                    </a:lnB>
                    <a:solidFill>
                      <a:srgbClr val="FFFFFF"/>
                    </a:solidFill>
                  </a:tcPr>
                </a:tc>
                <a:tc gridSpan="6">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 </a:t>
                      </a:r>
                      <a:endParaRPr lang="en-US" sz="900">
                        <a:effectLst/>
                        <a:latin typeface="+mn-lt"/>
                        <a:ea typeface="Calibri" charset="0"/>
                        <a:cs typeface="Times New Roman" charset="0"/>
                      </a:endParaRPr>
                    </a:p>
                  </a:txBody>
                  <a:tcPr marL="0" marR="0" marT="0" marB="0" anchor="b">
                    <a:lnL>
                      <a:noFill/>
                    </a:lnL>
                    <a:lnR>
                      <a:noFill/>
                    </a:lnR>
                    <a:lnT>
                      <a:noFill/>
                    </a:lnT>
                    <a:lnB>
                      <a:noFill/>
                    </a:lnB>
                    <a:solidFill>
                      <a:srgbClr val="D9E2F3"/>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15"/>
                  </a:ext>
                </a:extLst>
              </a:tr>
              <a:tr h="287463">
                <a:tc gridSpan="2">
                  <a:txBody>
                    <a:bodyPr/>
                    <a:lstStyle/>
                    <a:p>
                      <a:pPr marL="0" marR="0">
                        <a:lnSpc>
                          <a:spcPct val="107000"/>
                        </a:lnSpc>
                        <a:spcBef>
                          <a:spcPts val="0"/>
                        </a:spcBef>
                        <a:spcAft>
                          <a:spcPts val="0"/>
                        </a:spcAft>
                      </a:pPr>
                      <a:r>
                        <a:rPr lang="en-US" sz="1000" b="1">
                          <a:effectLst/>
                          <a:latin typeface="+mn-lt"/>
                          <a:ea typeface="Calibri" charset="0"/>
                          <a:cs typeface="Times New Roman" charset="0"/>
                        </a:rPr>
                        <a:t>Bal. 5,500</a:t>
                      </a:r>
                      <a:endParaRPr lang="en-US" sz="900">
                        <a:effectLst/>
                        <a:latin typeface="+mn-lt"/>
                        <a:ea typeface="Calibri" charset="0"/>
                        <a:cs typeface="Times New Roman" charset="0"/>
                      </a:endParaRPr>
                    </a:p>
                  </a:txBody>
                  <a:tcPr marL="0" marR="0"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E2EFD9"/>
                    </a:solidFill>
                  </a:tcPr>
                </a:tc>
                <a:tc hMerge="1">
                  <a:txBody>
                    <a:bodyPr/>
                    <a:lstStyle/>
                    <a:p>
                      <a:endParaRPr lang="en-US"/>
                    </a:p>
                  </a:txBody>
                  <a:tcPr/>
                </a:tc>
                <a:tc>
                  <a:txBody>
                    <a:bodyPr/>
                    <a:lstStyle/>
                    <a:p>
                      <a:pPr marL="0" marR="0">
                        <a:lnSpc>
                          <a:spcPct val="107000"/>
                        </a:lnSpc>
                        <a:spcBef>
                          <a:spcPts val="0"/>
                        </a:spcBef>
                        <a:spcAft>
                          <a:spcPts val="0"/>
                        </a:spcAft>
                      </a:pPr>
                      <a:r>
                        <a:rPr lang="en-US" sz="1000" b="1">
                          <a:effectLst/>
                          <a:latin typeface="+mn-lt"/>
                          <a:ea typeface="Calibri" charset="0"/>
                          <a:cs typeface="Times New Roman" charset="0"/>
                        </a:rPr>
                        <a:t>5,500 [12]</a:t>
                      </a:r>
                      <a:endParaRPr lang="en-US" sz="900">
                        <a:effectLst/>
                        <a:latin typeface="+mn-lt"/>
                        <a:ea typeface="Calibri" charset="0"/>
                        <a:cs typeface="Times New Roman" charset="0"/>
                      </a:endParaRPr>
                    </a:p>
                  </a:txBody>
                  <a:tcPr marL="0" marR="0" marT="0" marB="0">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E2EFD9"/>
                    </a:solidFill>
                  </a:tcPr>
                </a:tc>
                <a:tc>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 </a:t>
                      </a:r>
                      <a:endParaRPr lang="en-US" sz="900">
                        <a:effectLst/>
                        <a:latin typeface="+mn-lt"/>
                        <a:ea typeface="Calibri" charset="0"/>
                        <a:cs typeface="Times New Roman" charset="0"/>
                      </a:endParaRPr>
                    </a:p>
                  </a:txBody>
                  <a:tcPr marL="50367" marR="50367" marT="699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 </a:t>
                      </a:r>
                      <a:endParaRPr lang="en-US" sz="900">
                        <a:effectLst/>
                        <a:latin typeface="+mn-lt"/>
                        <a:ea typeface="Calibri" charset="0"/>
                        <a:cs typeface="Times New Roman" charset="0"/>
                      </a:endParaRPr>
                    </a:p>
                  </a:txBody>
                  <a:tcPr marL="50367" marR="50367" marT="6995" marB="0" anchor="b">
                    <a:lnL w="12700" cap="flat" cmpd="sng" algn="ctr">
                      <a:solidFill>
                        <a:srgbClr val="000000"/>
                      </a:solidFill>
                      <a:prstDash val="solid"/>
                      <a:round/>
                      <a:headEnd type="none" w="med" len="med"/>
                      <a:tailEnd type="none" w="med" len="med"/>
                    </a:lnL>
                    <a:lnR>
                      <a:noFill/>
                    </a:lnR>
                    <a:lnT>
                      <a:noFill/>
                    </a:lnT>
                    <a:lnB>
                      <a:noFill/>
                    </a:lnB>
                    <a:solidFill>
                      <a:srgbClr val="FFF2CC"/>
                    </a:solidFill>
                  </a:tcPr>
                </a:tc>
                <a:tc>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 </a:t>
                      </a:r>
                      <a:endParaRPr lang="en-US" sz="900">
                        <a:effectLst/>
                        <a:latin typeface="+mn-lt"/>
                        <a:ea typeface="Calibri" charset="0"/>
                        <a:cs typeface="Times New Roman" charset="0"/>
                      </a:endParaRPr>
                    </a:p>
                  </a:txBody>
                  <a:tcPr marL="50367" marR="50367" marT="6995" marB="0" anchor="b">
                    <a:lnL>
                      <a:noFill/>
                    </a:lnL>
                    <a:lnR w="12700" cap="flat" cmpd="sng" algn="ctr">
                      <a:solidFill>
                        <a:srgbClr val="000000"/>
                      </a:solidFill>
                      <a:prstDash val="solid"/>
                      <a:round/>
                      <a:headEnd type="none" w="med" len="med"/>
                      <a:tailEnd type="none" w="med" len="med"/>
                    </a:lnR>
                    <a:lnT>
                      <a:noFill/>
                    </a:lnT>
                    <a:lnB>
                      <a:noFill/>
                    </a:lnB>
                    <a:solidFill>
                      <a:srgbClr val="FFF2CC"/>
                    </a:solidFill>
                  </a:tcPr>
                </a:tc>
                <a:tc>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 </a:t>
                      </a:r>
                      <a:endParaRPr lang="en-US" sz="900">
                        <a:effectLst/>
                        <a:latin typeface="+mn-lt"/>
                        <a:ea typeface="Calibri" charset="0"/>
                        <a:cs typeface="Times New Roman" charset="0"/>
                      </a:endParaRPr>
                    </a:p>
                  </a:txBody>
                  <a:tcPr marL="0" marR="0" marT="0" marB="0">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 </a:t>
                      </a:r>
                      <a:endParaRPr lang="en-US" sz="900">
                        <a:effectLst/>
                        <a:latin typeface="+mn-lt"/>
                        <a:ea typeface="Calibri" charset="0"/>
                        <a:cs typeface="Times New Roman" charset="0"/>
                      </a:endParaRPr>
                    </a:p>
                    <a:p>
                      <a:pPr marL="0" marR="0" algn="ctr">
                        <a:lnSpc>
                          <a:spcPct val="107000"/>
                        </a:lnSpc>
                        <a:spcBef>
                          <a:spcPts val="0"/>
                        </a:spcBef>
                        <a:spcAft>
                          <a:spcPts val="0"/>
                        </a:spcAft>
                      </a:pPr>
                      <a:r>
                        <a:rPr lang="en-US" sz="1000" b="1">
                          <a:effectLst/>
                          <a:latin typeface="+mn-lt"/>
                          <a:ea typeface="Calibri" charset="0"/>
                          <a:cs typeface="Times New Roman" charset="0"/>
                        </a:rPr>
                        <a:t> </a:t>
                      </a:r>
                      <a:endParaRPr lang="en-US" sz="900">
                        <a:effectLst/>
                        <a:latin typeface="+mn-lt"/>
                        <a:ea typeface="Calibri" charset="0"/>
                        <a:cs typeface="Times New Roman" charset="0"/>
                      </a:endParaRPr>
                    </a:p>
                  </a:txBody>
                  <a:tcPr marL="0" marR="0" marT="0" marB="0" anchor="b">
                    <a:lnL>
                      <a:noFill/>
                    </a:lnL>
                    <a:lnR>
                      <a:noFill/>
                    </a:lnR>
                    <a:lnT>
                      <a:noFill/>
                    </a:lnT>
                    <a:lnB>
                      <a:noFill/>
                    </a:lnB>
                    <a:solidFill>
                      <a:srgbClr val="D9E2F3"/>
                    </a:solidFill>
                  </a:tcPr>
                </a:tc>
                <a:tc>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 </a:t>
                      </a:r>
                      <a:endParaRPr lang="en-US" sz="900">
                        <a:effectLst/>
                        <a:latin typeface="+mn-lt"/>
                        <a:ea typeface="Calibri" charset="0"/>
                        <a:cs typeface="Times New Roman" charset="0"/>
                      </a:endParaRPr>
                    </a:p>
                  </a:txBody>
                  <a:tcPr marL="0" marR="0" marT="0" marB="0" anchor="b">
                    <a:lnL>
                      <a:noFill/>
                    </a:lnL>
                    <a:lnR>
                      <a:noFill/>
                    </a:lnR>
                    <a:lnT>
                      <a:noFill/>
                    </a:lnT>
                    <a:lnB>
                      <a:noFill/>
                    </a:lnB>
                    <a:solidFill>
                      <a:srgbClr val="D9E2F3"/>
                    </a:solidFill>
                  </a:tcPr>
                </a:tc>
                <a:tc gridSpan="4">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 </a:t>
                      </a:r>
                      <a:endParaRPr lang="en-US" sz="900">
                        <a:effectLst/>
                        <a:latin typeface="+mn-lt"/>
                        <a:ea typeface="Calibri" charset="0"/>
                        <a:cs typeface="Times New Roman" charset="0"/>
                      </a:endParaRPr>
                    </a:p>
                  </a:txBody>
                  <a:tcPr marL="50367" marR="50367" marT="6995" marB="0">
                    <a:lnL>
                      <a:noFill/>
                    </a:lnL>
                    <a:lnR>
                      <a:noFill/>
                    </a:lnR>
                    <a:lnT>
                      <a:noFill/>
                    </a:lnT>
                    <a:lnB>
                      <a:noFill/>
                    </a:lnB>
                    <a:solidFill>
                      <a:srgbClr val="D9E2F3"/>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16"/>
                  </a:ext>
                </a:extLst>
              </a:tr>
              <a:tr h="205198">
                <a:tc>
                  <a:txBody>
                    <a:bodyPr/>
                    <a:lstStyle/>
                    <a:p>
                      <a:pPr marL="0" marR="0">
                        <a:lnSpc>
                          <a:spcPct val="107000"/>
                        </a:lnSpc>
                        <a:spcBef>
                          <a:spcPts val="0"/>
                        </a:spcBef>
                        <a:spcAft>
                          <a:spcPts val="0"/>
                        </a:spcAft>
                      </a:pPr>
                      <a:r>
                        <a:rPr lang="en-US" sz="1000" b="1">
                          <a:effectLst/>
                          <a:latin typeface="+mn-lt"/>
                          <a:ea typeface="Calibri" charset="0"/>
                          <a:cs typeface="Times New Roman" charset="0"/>
                        </a:rPr>
                        <a:t>Bal. </a:t>
                      </a:r>
                      <a:r>
                        <a:rPr lang="en-US" sz="1000" b="1" u="dbl">
                          <a:effectLst/>
                          <a:latin typeface="+mn-lt"/>
                          <a:ea typeface="Calibri" charset="0"/>
                          <a:cs typeface="Times New Roman" charset="0"/>
                        </a:rPr>
                        <a:t>0</a:t>
                      </a:r>
                      <a:endParaRPr lang="en-US" sz="900">
                        <a:effectLst/>
                        <a:latin typeface="+mn-lt"/>
                        <a:ea typeface="Calibri" charset="0"/>
                        <a:cs typeface="Times New Roman" charset="0"/>
                      </a:endParaRPr>
                    </a:p>
                  </a:txBody>
                  <a:tcPr marL="50367" marR="50367" marT="6995" marB="0">
                    <a:lnL w="1270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E2EFD9"/>
                    </a:solidFill>
                  </a:tcPr>
                </a:tc>
                <a:tc gridSpan="2">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 </a:t>
                      </a:r>
                      <a:endParaRPr lang="en-US" sz="900">
                        <a:effectLst/>
                        <a:latin typeface="+mn-lt"/>
                        <a:ea typeface="Calibri" charset="0"/>
                        <a:cs typeface="Times New Roman" charset="0"/>
                      </a:endParaRPr>
                    </a:p>
                  </a:txBody>
                  <a:tcPr marL="50367" marR="50367" marT="6995" marB="0" anchor="b">
                    <a:lnL w="571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solidFill>
                      <a:srgbClr val="E2EFD9"/>
                    </a:solidFill>
                  </a:tcPr>
                </a:tc>
                <a:tc hMerge="1">
                  <a:txBody>
                    <a:bodyPr/>
                    <a:lstStyle/>
                    <a:p>
                      <a:endParaRPr lang="en-US"/>
                    </a:p>
                  </a:txBody>
                  <a:tcPr/>
                </a:tc>
                <a:tc>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 </a:t>
                      </a:r>
                      <a:endParaRPr lang="en-US" sz="900">
                        <a:effectLst/>
                        <a:latin typeface="+mn-lt"/>
                        <a:ea typeface="Calibri" charset="0"/>
                        <a:cs typeface="Times New Roman" charset="0"/>
                      </a:endParaRPr>
                    </a:p>
                  </a:txBody>
                  <a:tcPr marL="50367" marR="50367" marT="699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 </a:t>
                      </a:r>
                      <a:endParaRPr lang="en-US" sz="900">
                        <a:effectLst/>
                        <a:latin typeface="+mn-lt"/>
                        <a:ea typeface="Calibri" charset="0"/>
                        <a:cs typeface="Times New Roman" charset="0"/>
                      </a:endParaRPr>
                    </a:p>
                  </a:txBody>
                  <a:tcPr marL="50367" marR="50367" marT="6995" marB="0" anchor="b">
                    <a:lnL w="12700" cap="flat" cmpd="sng" algn="ctr">
                      <a:solidFill>
                        <a:srgbClr val="000000"/>
                      </a:solidFill>
                      <a:prstDash val="solid"/>
                      <a:round/>
                      <a:headEnd type="none" w="med" len="med"/>
                      <a:tailEnd type="none" w="med" len="med"/>
                    </a:lnL>
                    <a:lnR>
                      <a:noFill/>
                    </a:lnR>
                    <a:lnT>
                      <a:noFill/>
                    </a:lnT>
                    <a:lnB w="38100" cap="flat" cmpd="sng" algn="ctr">
                      <a:solidFill>
                        <a:srgbClr val="000000"/>
                      </a:solidFill>
                      <a:prstDash val="solid"/>
                      <a:round/>
                      <a:headEnd type="none" w="med" len="med"/>
                      <a:tailEnd type="none" w="med" len="med"/>
                    </a:lnB>
                    <a:solidFill>
                      <a:srgbClr val="FFF2CC"/>
                    </a:solidFill>
                  </a:tcPr>
                </a:tc>
                <a:tc>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 </a:t>
                      </a:r>
                      <a:endParaRPr lang="en-US" sz="900">
                        <a:effectLst/>
                        <a:latin typeface="+mn-lt"/>
                        <a:ea typeface="Calibri" charset="0"/>
                        <a:cs typeface="Times New Roman" charset="0"/>
                      </a:endParaRPr>
                    </a:p>
                  </a:txBody>
                  <a:tcPr marL="50367" marR="50367" marT="6995" marB="0" anchor="b">
                    <a:lnL>
                      <a:noFill/>
                    </a:lnL>
                    <a:lnR w="12700" cap="flat" cmpd="sng" algn="ctr">
                      <a:solidFill>
                        <a:srgbClr val="000000"/>
                      </a:solidFill>
                      <a:prstDash val="solid"/>
                      <a:round/>
                      <a:headEnd type="none" w="med" len="med"/>
                      <a:tailEnd type="none" w="med" len="med"/>
                    </a:lnR>
                    <a:lnT>
                      <a:noFill/>
                    </a:lnT>
                    <a:lnB w="38100" cap="flat" cmpd="sng" algn="ctr">
                      <a:solidFill>
                        <a:srgbClr val="000000"/>
                      </a:solidFill>
                      <a:prstDash val="solid"/>
                      <a:round/>
                      <a:headEnd type="none" w="med" len="med"/>
                      <a:tailEnd type="none" w="med" len="med"/>
                    </a:lnB>
                    <a:solidFill>
                      <a:srgbClr val="FFF2CC"/>
                    </a:solidFill>
                  </a:tcPr>
                </a:tc>
                <a:tc>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 </a:t>
                      </a:r>
                      <a:endParaRPr lang="en-US" sz="900">
                        <a:effectLst/>
                        <a:latin typeface="+mn-lt"/>
                        <a:ea typeface="Calibri" charset="0"/>
                        <a:cs typeface="Times New Roman" charset="0"/>
                      </a:endParaRPr>
                    </a:p>
                  </a:txBody>
                  <a:tcPr marL="0" marR="0" marT="0" marB="0">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 </a:t>
                      </a:r>
                      <a:endParaRPr lang="en-US" sz="900">
                        <a:effectLst/>
                        <a:latin typeface="+mn-lt"/>
                        <a:ea typeface="Calibri" charset="0"/>
                        <a:cs typeface="Times New Roman" charset="0"/>
                      </a:endParaRPr>
                    </a:p>
                  </a:txBody>
                  <a:tcPr marL="0" marR="0" marT="0" marB="0" anchor="b">
                    <a:lnL>
                      <a:noFill/>
                    </a:lnL>
                    <a:lnR>
                      <a:noFill/>
                    </a:lnR>
                    <a:lnT>
                      <a:noFill/>
                    </a:lnT>
                    <a:lnB w="28575"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 </a:t>
                      </a:r>
                      <a:endParaRPr lang="en-US" sz="900">
                        <a:effectLst/>
                        <a:latin typeface="+mn-lt"/>
                        <a:ea typeface="Calibri" charset="0"/>
                        <a:cs typeface="Times New Roman" charset="0"/>
                      </a:endParaRPr>
                    </a:p>
                  </a:txBody>
                  <a:tcPr marL="0" marR="0" marT="0" marB="0" anchor="b">
                    <a:lnL>
                      <a:noFill/>
                    </a:lnL>
                    <a:lnR>
                      <a:noFill/>
                    </a:lnR>
                    <a:lnT>
                      <a:noFill/>
                    </a:lnT>
                    <a:lnB w="28575" cap="flat" cmpd="sng" algn="ctr">
                      <a:solidFill>
                        <a:srgbClr val="000000"/>
                      </a:solidFill>
                      <a:prstDash val="solid"/>
                      <a:round/>
                      <a:headEnd type="none" w="med" len="med"/>
                      <a:tailEnd type="none" w="med" len="med"/>
                    </a:lnB>
                    <a:solidFill>
                      <a:srgbClr val="D9E2F3"/>
                    </a:solidFill>
                  </a:tcPr>
                </a:tc>
                <a:tc gridSpan="3">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 </a:t>
                      </a:r>
                      <a:endParaRPr lang="en-US" sz="900">
                        <a:effectLst/>
                        <a:latin typeface="+mn-lt"/>
                        <a:ea typeface="Calibri" charset="0"/>
                        <a:cs typeface="Times New Roman" charset="0"/>
                      </a:endParaRPr>
                    </a:p>
                  </a:txBody>
                  <a:tcPr marL="0" marR="0" marT="0" marB="0">
                    <a:lnL>
                      <a:noFill/>
                    </a:lnL>
                    <a:lnR>
                      <a:noFill/>
                    </a:lnR>
                    <a:lnT>
                      <a:noFill/>
                    </a:lnT>
                    <a:lnB w="28575" cap="flat" cmpd="sng" algn="ctr">
                      <a:solidFill>
                        <a:srgbClr val="000000"/>
                      </a:solidFill>
                      <a:prstDash val="solid"/>
                      <a:round/>
                      <a:headEnd type="none" w="med" len="med"/>
                      <a:tailEnd type="none" w="med" len="med"/>
                    </a:lnB>
                    <a:solidFill>
                      <a:srgbClr val="D9E2F3"/>
                    </a:solidFill>
                  </a:tcPr>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 </a:t>
                      </a:r>
                      <a:endParaRPr lang="en-US" sz="900">
                        <a:effectLst/>
                        <a:latin typeface="+mn-lt"/>
                        <a:ea typeface="Calibri" charset="0"/>
                        <a:cs typeface="Times New Roman" charset="0"/>
                      </a:endParaRPr>
                    </a:p>
                  </a:txBody>
                  <a:tcPr marL="0" marR="0" marT="0" marB="0">
                    <a:lnL>
                      <a:noFill/>
                    </a:lnL>
                    <a:lnR>
                      <a:noFill/>
                    </a:lnR>
                    <a:lnT>
                      <a:noFill/>
                    </a:lnT>
                    <a:lnB w="28575" cap="flat" cmpd="sng" algn="ctr">
                      <a:solidFill>
                        <a:srgbClr val="000000"/>
                      </a:solidFill>
                      <a:prstDash val="solid"/>
                      <a:round/>
                      <a:headEnd type="none" w="med" len="med"/>
                      <a:tailEnd type="none" w="med" len="med"/>
                    </a:lnB>
                    <a:solidFill>
                      <a:srgbClr val="D9E2F3"/>
                    </a:solidFill>
                  </a:tcPr>
                </a:tc>
                <a:extLst>
                  <a:ext uri="{0D108BD9-81ED-4DB2-BD59-A6C34878D82A}">
                    <a16:rowId xmlns="" xmlns:a16="http://schemas.microsoft.com/office/drawing/2014/main" val="10017"/>
                  </a:ext>
                </a:extLst>
              </a:tr>
              <a:tr h="205198">
                <a:tc gridSpan="3">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Total Assets = $29,640</a:t>
                      </a:r>
                      <a:endParaRPr lang="en-US" sz="900">
                        <a:effectLst/>
                        <a:latin typeface="+mn-lt"/>
                        <a:ea typeface="Calibri" charset="0"/>
                        <a:cs typeface="Times New Roman" charset="0"/>
                      </a:endParaRPr>
                    </a:p>
                  </a:txBody>
                  <a:tcPr marL="50367" marR="50367" marT="6995" marB="0" anchor="b">
                    <a:lnL w="3810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5E0B3"/>
                    </a:solidFill>
                  </a:tcPr>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a:t>
                      </a:r>
                      <a:endParaRPr lang="en-US" sz="900">
                        <a:effectLst/>
                        <a:latin typeface="+mn-lt"/>
                        <a:ea typeface="Calibri" charset="0"/>
                        <a:cs typeface="Times New Roman" charset="0"/>
                      </a:endParaRPr>
                    </a:p>
                  </a:txBody>
                  <a:tcPr marL="50367" marR="50367" marT="6995" marB="0" anchor="b">
                    <a:lnL w="5715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a:noFill/>
                    </a:lnT>
                    <a:lnB>
                      <a:noFill/>
                    </a:lnB>
                    <a:solidFill>
                      <a:srgbClr val="FFFFFF"/>
                    </a:solidFill>
                  </a:tcPr>
                </a:tc>
                <a:tc gridSpan="2">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Total Liabilities = $4,000</a:t>
                      </a:r>
                      <a:endParaRPr lang="en-US" sz="900">
                        <a:effectLst/>
                        <a:latin typeface="+mn-lt"/>
                        <a:ea typeface="Calibri" charset="0"/>
                        <a:cs typeface="Times New Roman" charset="0"/>
                      </a:endParaRPr>
                    </a:p>
                  </a:txBody>
                  <a:tcPr marL="50367" marR="50367" marT="6995"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FFE599"/>
                    </a:solidFill>
                  </a:tcPr>
                </a:tc>
                <a:tc hMerge="1">
                  <a:txBody>
                    <a:bodyPr/>
                    <a:lstStyle/>
                    <a:p>
                      <a:endParaRPr lang="en-US"/>
                    </a:p>
                  </a:txBody>
                  <a:tcPr/>
                </a:tc>
                <a:tc>
                  <a:txBody>
                    <a:bodyPr/>
                    <a:lstStyle/>
                    <a:p>
                      <a:pPr marL="0" marR="0" algn="ctr">
                        <a:lnSpc>
                          <a:spcPct val="107000"/>
                        </a:lnSpc>
                        <a:spcBef>
                          <a:spcPts val="0"/>
                        </a:spcBef>
                        <a:spcAft>
                          <a:spcPts val="0"/>
                        </a:spcAft>
                      </a:pPr>
                      <a:r>
                        <a:rPr lang="en-US" sz="1000" b="1">
                          <a:effectLst/>
                          <a:latin typeface="+mn-lt"/>
                          <a:ea typeface="Calibri" charset="0"/>
                          <a:cs typeface="Times New Roman" charset="0"/>
                        </a:rPr>
                        <a:t>+</a:t>
                      </a:r>
                      <a:endParaRPr lang="en-US" sz="900">
                        <a:effectLst/>
                        <a:latin typeface="+mn-lt"/>
                        <a:ea typeface="Calibri" charset="0"/>
                        <a:cs typeface="Times New Roman" charset="0"/>
                      </a:endParaRPr>
                    </a:p>
                  </a:txBody>
                  <a:tcPr marL="0" marR="0" marT="0" marB="0">
                    <a:lnL w="381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c gridSpan="6">
                  <a:txBody>
                    <a:bodyPr/>
                    <a:lstStyle/>
                    <a:p>
                      <a:pPr marL="0" marR="0" algn="ctr">
                        <a:lnSpc>
                          <a:spcPct val="107000"/>
                        </a:lnSpc>
                        <a:spcBef>
                          <a:spcPts val="0"/>
                        </a:spcBef>
                        <a:spcAft>
                          <a:spcPts val="0"/>
                        </a:spcAft>
                      </a:pPr>
                      <a:r>
                        <a:rPr lang="en-US" sz="1000" b="1" dirty="0">
                          <a:effectLst/>
                          <a:latin typeface="+mn-lt"/>
                          <a:ea typeface="Calibri" charset="0"/>
                          <a:cs typeface="Times New Roman" charset="0"/>
                        </a:rPr>
                        <a:t>Total Equity = $25,640</a:t>
                      </a:r>
                      <a:endParaRPr lang="en-US" sz="900" dirty="0">
                        <a:effectLst/>
                        <a:latin typeface="+mn-lt"/>
                        <a:ea typeface="Calibri" charset="0"/>
                        <a:cs typeface="Times New Roman" charset="0"/>
                      </a:endParaRPr>
                    </a:p>
                  </a:txBody>
                  <a:tcPr marL="0" marR="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BDD6EE"/>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18"/>
                  </a:ext>
                </a:extLst>
              </a:tr>
            </a:tbl>
          </a:graphicData>
        </a:graphic>
      </p:graphicFrame>
    </p:spTree>
    <p:extLst>
      <p:ext uri="{BB962C8B-B14F-4D97-AF65-F5344CB8AC3E}">
        <p14:creationId xmlns:p14="http://schemas.microsoft.com/office/powerpoint/2010/main" val="285687552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13E950C-EB1A-492B-B402-4FD73E7300E6}"/>
              </a:ext>
            </a:extLst>
          </p:cNvPr>
          <p:cNvSpPr>
            <a:spLocks noGrp="1"/>
          </p:cNvSpPr>
          <p:nvPr>
            <p:ph type="title"/>
          </p:nvPr>
        </p:nvSpPr>
        <p:spPr/>
        <p:txBody>
          <a:bodyPr/>
          <a:lstStyle/>
          <a:p>
            <a:r>
              <a:rPr lang="en-US" dirty="0">
                <a:solidFill>
                  <a:srgbClr val="C30C20"/>
                </a:solidFill>
              </a:rPr>
              <a:t>Exhibit 4.5: JPS Income Statement</a:t>
            </a:r>
            <a:r>
              <a:rPr lang="en-US" sz="2400" dirty="0">
                <a:solidFill>
                  <a:srgbClr val="C30C20"/>
                </a:solidFill>
              </a:rPr>
              <a:t> </a:t>
            </a:r>
          </a:p>
        </p:txBody>
      </p:sp>
      <p:sp>
        <p:nvSpPr>
          <p:cNvPr id="7" name="Text Placeholder 6"/>
          <p:cNvSpPr>
            <a:spLocks noGrp="1"/>
          </p:cNvSpPr>
          <p:nvPr>
            <p:ph type="body" sz="quarter" idx="10"/>
          </p:nvPr>
        </p:nvSpPr>
        <p:spPr/>
        <p:txBody>
          <a:bodyPr/>
          <a:lstStyle/>
          <a:p>
            <a:endParaRPr lang="en-US"/>
          </a:p>
        </p:txBody>
      </p:sp>
      <p:sp>
        <p:nvSpPr>
          <p:cNvPr id="8" name="Text Placeholder 7"/>
          <p:cNvSpPr>
            <a:spLocks noGrp="1"/>
          </p:cNvSpPr>
          <p:nvPr>
            <p:ph type="body" sz="quarter" idx="12"/>
          </p:nvPr>
        </p:nvSpPr>
        <p:spPr/>
        <p:txBody>
          <a:bodyPr/>
          <a:lstStyle/>
          <a:p>
            <a:endParaRPr lang="en-US"/>
          </a:p>
        </p:txBody>
      </p:sp>
      <p:sp>
        <p:nvSpPr>
          <p:cNvPr id="4" name="TextBox 3">
            <a:extLst>
              <a:ext uri="{FF2B5EF4-FFF2-40B4-BE49-F238E27FC236}">
                <a16:creationId xmlns="" xmlns:a16="http://schemas.microsoft.com/office/drawing/2014/main" id="{A19809DC-792B-4399-9D45-12F7D298466D}"/>
              </a:ext>
            </a:extLst>
          </p:cNvPr>
          <p:cNvSpPr txBox="1"/>
          <p:nvPr/>
        </p:nvSpPr>
        <p:spPr>
          <a:xfrm>
            <a:off x="8382000" y="6400800"/>
            <a:ext cx="762000" cy="369332"/>
          </a:xfrm>
          <a:prstGeom prst="rect">
            <a:avLst/>
          </a:prstGeom>
          <a:noFill/>
        </p:spPr>
        <p:txBody>
          <a:bodyPr wrap="square" rtlCol="0">
            <a:spAutoFit/>
          </a:bodyPr>
          <a:lstStyle/>
          <a:p>
            <a:r>
              <a:rPr lang="en-US" dirty="0">
                <a:solidFill>
                  <a:schemeClr val="bg1"/>
                </a:solidFill>
              </a:rPr>
              <a:t>4-47</a:t>
            </a:r>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1662196001"/>
              </p:ext>
            </p:extLst>
          </p:nvPr>
        </p:nvGraphicFramePr>
        <p:xfrm>
          <a:off x="2514600" y="1261032"/>
          <a:ext cx="4425315" cy="4376575"/>
        </p:xfrm>
        <a:graphic>
          <a:graphicData uri="http://schemas.openxmlformats.org/drawingml/2006/table">
            <a:tbl>
              <a:tblPr firstRow="1" firstCol="1" bandRow="1"/>
              <a:tblGrid>
                <a:gridCol w="3407026">
                  <a:extLst>
                    <a:ext uri="{9D8B030D-6E8A-4147-A177-3AD203B41FA5}">
                      <a16:colId xmlns="" xmlns:a16="http://schemas.microsoft.com/office/drawing/2014/main" val="20000"/>
                    </a:ext>
                  </a:extLst>
                </a:gridCol>
                <a:gridCol w="1018289">
                  <a:extLst>
                    <a:ext uri="{9D8B030D-6E8A-4147-A177-3AD203B41FA5}">
                      <a16:colId xmlns="" xmlns:a16="http://schemas.microsoft.com/office/drawing/2014/main" val="20001"/>
                    </a:ext>
                  </a:extLst>
                </a:gridCol>
              </a:tblGrid>
              <a:tr h="838777">
                <a:tc gridSpan="2">
                  <a:txBody>
                    <a:bodyPr/>
                    <a:lstStyle/>
                    <a:p>
                      <a:pPr marL="0" marR="0" algn="ctr">
                        <a:lnSpc>
                          <a:spcPct val="107000"/>
                        </a:lnSpc>
                        <a:spcBef>
                          <a:spcPts val="0"/>
                        </a:spcBef>
                        <a:spcAft>
                          <a:spcPts val="0"/>
                        </a:spcAft>
                      </a:pPr>
                      <a:r>
                        <a:rPr lang="en-US" sz="1600" b="1" dirty="0">
                          <a:effectLst/>
                          <a:latin typeface="+mn-lt"/>
                          <a:ea typeface="Calibri" charset="0"/>
                          <a:cs typeface="Times New Roman" charset="0"/>
                        </a:rPr>
                        <a:t>JUNE’S Plant Shop</a:t>
                      </a:r>
                      <a:endParaRPr lang="en-US" sz="1600" dirty="0">
                        <a:effectLst/>
                        <a:latin typeface="+mn-lt"/>
                        <a:ea typeface="Calibri" charset="0"/>
                        <a:cs typeface="Times New Roman" charset="0"/>
                      </a:endParaRPr>
                    </a:p>
                    <a:p>
                      <a:pPr marL="0" marR="0" algn="ctr">
                        <a:lnSpc>
                          <a:spcPct val="107000"/>
                        </a:lnSpc>
                        <a:spcBef>
                          <a:spcPts val="0"/>
                        </a:spcBef>
                        <a:spcAft>
                          <a:spcPts val="0"/>
                        </a:spcAft>
                      </a:pPr>
                      <a:r>
                        <a:rPr lang="en-US" sz="1600" b="1" dirty="0">
                          <a:effectLst/>
                          <a:latin typeface="+mn-lt"/>
                          <a:ea typeface="Calibri" charset="0"/>
                          <a:cs typeface="Times New Roman" charset="0"/>
                        </a:rPr>
                        <a:t>Income Statement</a:t>
                      </a:r>
                      <a:endParaRPr lang="en-US" sz="1600" dirty="0">
                        <a:effectLst/>
                        <a:latin typeface="+mn-lt"/>
                        <a:ea typeface="Calibri" charset="0"/>
                        <a:cs typeface="Times New Roman" charset="0"/>
                      </a:endParaRPr>
                    </a:p>
                    <a:p>
                      <a:pPr marL="0" marR="0" algn="ctr">
                        <a:lnSpc>
                          <a:spcPct val="107000"/>
                        </a:lnSpc>
                        <a:spcBef>
                          <a:spcPts val="0"/>
                        </a:spcBef>
                        <a:spcAft>
                          <a:spcPts val="0"/>
                        </a:spcAft>
                      </a:pPr>
                      <a:r>
                        <a:rPr lang="en-US" sz="1600" b="1" dirty="0">
                          <a:effectLst/>
                          <a:latin typeface="+mn-lt"/>
                          <a:ea typeface="Calibri" charset="0"/>
                          <a:cs typeface="Times New Roman" charset="0"/>
                        </a:rPr>
                        <a:t>For Period Ended December 31, Year 2</a:t>
                      </a:r>
                      <a:endParaRPr lang="en-US" sz="1600" dirty="0">
                        <a:effectLst/>
                        <a:latin typeface="+mn-lt"/>
                        <a:ea typeface="Calibri" charset="0"/>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hMerge="1">
                  <a:txBody>
                    <a:bodyPr/>
                    <a:lstStyle/>
                    <a:p>
                      <a:endParaRPr lang="en-US"/>
                    </a:p>
                  </a:txBody>
                  <a:tcPr/>
                </a:tc>
                <a:extLst>
                  <a:ext uri="{0D108BD9-81ED-4DB2-BD59-A6C34878D82A}">
                    <a16:rowId xmlns="" xmlns:a16="http://schemas.microsoft.com/office/drawing/2014/main" val="10000"/>
                  </a:ext>
                </a:extLst>
              </a:tr>
              <a:tr h="271166">
                <a:tc>
                  <a:txBody>
                    <a:bodyPr/>
                    <a:lstStyle/>
                    <a:p>
                      <a:pPr marL="0" marR="0">
                        <a:lnSpc>
                          <a:spcPct val="107000"/>
                        </a:lnSpc>
                        <a:spcBef>
                          <a:spcPts val="0"/>
                        </a:spcBef>
                        <a:spcAft>
                          <a:spcPts val="800"/>
                        </a:spcAft>
                      </a:pPr>
                      <a:r>
                        <a:rPr lang="en-US" sz="1600">
                          <a:effectLst/>
                          <a:latin typeface="+mn-lt"/>
                          <a:ea typeface="Calibri" charset="0"/>
                          <a:cs typeface="Times New Roman" charset="0"/>
                        </a:rPr>
                        <a:t>Sales Revenue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r">
                        <a:lnSpc>
                          <a:spcPct val="107000"/>
                        </a:lnSpc>
                        <a:spcBef>
                          <a:spcPts val="0"/>
                        </a:spcBef>
                        <a:spcAft>
                          <a:spcPts val="800"/>
                        </a:spcAft>
                      </a:pPr>
                      <a:r>
                        <a:rPr lang="en-US" sz="1600">
                          <a:effectLst/>
                          <a:latin typeface="+mn-lt"/>
                          <a:ea typeface="Calibri" charset="0"/>
                          <a:cs typeface="Times New Roman" charset="0"/>
                        </a:rPr>
                        <a:t>$24,750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 xmlns:a16="http://schemas.microsoft.com/office/drawing/2014/main" val="10001"/>
                  </a:ext>
                </a:extLst>
              </a:tr>
              <a:tr h="271166">
                <a:tc>
                  <a:txBody>
                    <a:bodyPr/>
                    <a:lstStyle/>
                    <a:p>
                      <a:pPr marL="0" marR="0">
                        <a:lnSpc>
                          <a:spcPct val="107000"/>
                        </a:lnSpc>
                        <a:spcBef>
                          <a:spcPts val="0"/>
                        </a:spcBef>
                        <a:spcAft>
                          <a:spcPts val="800"/>
                        </a:spcAft>
                      </a:pPr>
                      <a:r>
                        <a:rPr lang="en-US" sz="1600">
                          <a:effectLst/>
                          <a:latin typeface="+mn-lt"/>
                          <a:ea typeface="Calibri" charset="0"/>
                          <a:cs typeface="Times New Roman" charset="0"/>
                        </a:rPr>
                        <a:t>Cost of Goods Sold*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r">
                        <a:lnSpc>
                          <a:spcPct val="107000"/>
                        </a:lnSpc>
                        <a:spcBef>
                          <a:spcPts val="0"/>
                        </a:spcBef>
                        <a:spcAft>
                          <a:spcPts val="800"/>
                        </a:spcAft>
                      </a:pPr>
                      <a:r>
                        <a:rPr lang="en-US" sz="1600" u="sng">
                          <a:effectLst/>
                          <a:latin typeface="+mn-lt"/>
                          <a:ea typeface="Calibri" charset="0"/>
                          <a:cs typeface="Times New Roman" charset="0"/>
                        </a:rPr>
                        <a:t>(12,000)</a:t>
                      </a:r>
                      <a:endParaRPr lang="en-US" sz="1600">
                        <a:effectLst/>
                        <a:latin typeface="+mn-lt"/>
                        <a:ea typeface="Calibri" charset="0"/>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 xmlns:a16="http://schemas.microsoft.com/office/drawing/2014/main" val="10002"/>
                  </a:ext>
                </a:extLst>
              </a:tr>
              <a:tr h="271166">
                <a:tc>
                  <a:txBody>
                    <a:bodyPr/>
                    <a:lstStyle/>
                    <a:p>
                      <a:pPr marL="0" marR="0">
                        <a:lnSpc>
                          <a:spcPct val="107000"/>
                        </a:lnSpc>
                        <a:spcBef>
                          <a:spcPts val="0"/>
                        </a:spcBef>
                        <a:spcAft>
                          <a:spcPts val="800"/>
                        </a:spcAft>
                      </a:pPr>
                      <a:r>
                        <a:rPr lang="en-US" sz="1600">
                          <a:effectLst/>
                          <a:latin typeface="+mn-lt"/>
                          <a:ea typeface="Calibri" charset="0"/>
                          <a:cs typeface="Times New Roman" charset="0"/>
                        </a:rPr>
                        <a:t>Gross Margin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r">
                        <a:lnSpc>
                          <a:spcPct val="107000"/>
                        </a:lnSpc>
                        <a:spcBef>
                          <a:spcPts val="0"/>
                        </a:spcBef>
                        <a:spcAft>
                          <a:spcPts val="800"/>
                        </a:spcAft>
                      </a:pPr>
                      <a:r>
                        <a:rPr lang="en-US" sz="1600">
                          <a:effectLst/>
                          <a:latin typeface="+mn-lt"/>
                          <a:ea typeface="Calibri" charset="0"/>
                          <a:cs typeface="Times New Roman" charset="0"/>
                        </a:rPr>
                        <a:t>12,750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 xmlns:a16="http://schemas.microsoft.com/office/drawing/2014/main" val="10003"/>
                  </a:ext>
                </a:extLst>
              </a:tr>
              <a:tr h="271166">
                <a:tc>
                  <a:txBody>
                    <a:bodyPr/>
                    <a:lstStyle/>
                    <a:p>
                      <a:pPr marL="0" marR="0">
                        <a:lnSpc>
                          <a:spcPct val="107000"/>
                        </a:lnSpc>
                        <a:spcBef>
                          <a:spcPts val="0"/>
                        </a:spcBef>
                        <a:spcAft>
                          <a:spcPts val="800"/>
                        </a:spcAft>
                      </a:pPr>
                      <a:r>
                        <a:rPr lang="en-US" sz="1600">
                          <a:effectLst/>
                          <a:latin typeface="+mn-lt"/>
                          <a:ea typeface="Calibri" charset="0"/>
                          <a:cs typeface="Times New Roman" charset="0"/>
                        </a:rPr>
                        <a:t>Less Operating Expenses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r">
                        <a:lnSpc>
                          <a:spcPct val="107000"/>
                        </a:lnSpc>
                        <a:spcBef>
                          <a:spcPts val="0"/>
                        </a:spcBef>
                        <a:spcAft>
                          <a:spcPts val="800"/>
                        </a:spcAft>
                      </a:pPr>
                      <a:r>
                        <a:rPr lang="en-US" sz="1600">
                          <a:effectLst/>
                          <a:latin typeface="+mn-lt"/>
                          <a:ea typeface="Calibri" charset="0"/>
                          <a:cs typeface="Times New Roman"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 xmlns:a16="http://schemas.microsoft.com/office/drawing/2014/main" val="10004"/>
                  </a:ext>
                </a:extLst>
              </a:tr>
              <a:tr h="554972">
                <a:tc>
                  <a:txBody>
                    <a:bodyPr/>
                    <a:lstStyle/>
                    <a:p>
                      <a:pPr marL="0" marR="0">
                        <a:lnSpc>
                          <a:spcPct val="107000"/>
                        </a:lnSpc>
                        <a:spcBef>
                          <a:spcPts val="0"/>
                        </a:spcBef>
                        <a:spcAft>
                          <a:spcPts val="800"/>
                        </a:spcAft>
                      </a:pPr>
                      <a:r>
                        <a:rPr lang="en-US" sz="1600" dirty="0">
                          <a:effectLst/>
                          <a:latin typeface="+mn-lt"/>
                          <a:ea typeface="Calibri" charset="0"/>
                          <a:cs typeface="Times New Roman" charset="0"/>
                        </a:rPr>
                        <a:t>     Selling and administrative expense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r">
                        <a:lnSpc>
                          <a:spcPct val="107000"/>
                        </a:lnSpc>
                        <a:spcBef>
                          <a:spcPts val="0"/>
                        </a:spcBef>
                        <a:spcAft>
                          <a:spcPts val="800"/>
                        </a:spcAft>
                      </a:pPr>
                      <a:r>
                        <a:rPr lang="en-US" sz="1600">
                          <a:effectLst/>
                          <a:latin typeface="+mn-lt"/>
                          <a:ea typeface="Calibri" charset="0"/>
                          <a:cs typeface="Times New Roman" charset="0"/>
                        </a:rPr>
                        <a:t>(5,000)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 xmlns:a16="http://schemas.microsoft.com/office/drawing/2014/main" val="10005"/>
                  </a:ext>
                </a:extLst>
              </a:tr>
              <a:tr h="271166">
                <a:tc>
                  <a:txBody>
                    <a:bodyPr/>
                    <a:lstStyle/>
                    <a:p>
                      <a:pPr marL="0" marR="0">
                        <a:lnSpc>
                          <a:spcPct val="107000"/>
                        </a:lnSpc>
                        <a:spcBef>
                          <a:spcPts val="0"/>
                        </a:spcBef>
                        <a:spcAft>
                          <a:spcPts val="800"/>
                        </a:spcAft>
                      </a:pPr>
                      <a:r>
                        <a:rPr lang="en-US" sz="1600" dirty="0">
                          <a:effectLst/>
                          <a:latin typeface="+mn-lt"/>
                          <a:ea typeface="Calibri" charset="0"/>
                          <a:cs typeface="Times New Roman" charset="0"/>
                        </a:rPr>
                        <a:t>     Transportation-out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r">
                        <a:lnSpc>
                          <a:spcPct val="107000"/>
                        </a:lnSpc>
                        <a:spcBef>
                          <a:spcPts val="0"/>
                        </a:spcBef>
                        <a:spcAft>
                          <a:spcPts val="800"/>
                        </a:spcAft>
                      </a:pPr>
                      <a:r>
                        <a:rPr lang="en-US" sz="1600" u="sng">
                          <a:effectLst/>
                          <a:latin typeface="+mn-lt"/>
                          <a:ea typeface="Calibri" charset="0"/>
                          <a:cs typeface="Times New Roman" charset="0"/>
                        </a:rPr>
                        <a:t>(450)</a:t>
                      </a:r>
                      <a:endParaRPr lang="en-US" sz="1600">
                        <a:effectLst/>
                        <a:latin typeface="+mn-lt"/>
                        <a:ea typeface="Calibri" charset="0"/>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 xmlns:a16="http://schemas.microsoft.com/office/drawing/2014/main" val="10006"/>
                  </a:ext>
                </a:extLst>
              </a:tr>
              <a:tr h="271166">
                <a:tc>
                  <a:txBody>
                    <a:bodyPr/>
                    <a:lstStyle/>
                    <a:p>
                      <a:pPr marL="0" marR="0">
                        <a:lnSpc>
                          <a:spcPct val="107000"/>
                        </a:lnSpc>
                        <a:spcBef>
                          <a:spcPts val="0"/>
                        </a:spcBef>
                        <a:spcAft>
                          <a:spcPts val="800"/>
                        </a:spcAft>
                      </a:pPr>
                      <a:r>
                        <a:rPr lang="en-US" sz="1600">
                          <a:effectLst/>
                          <a:latin typeface="+mn-lt"/>
                          <a:ea typeface="Calibri" charset="0"/>
                          <a:cs typeface="Times New Roman" charset="0"/>
                        </a:rPr>
                        <a:t>Operating Income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r">
                        <a:lnSpc>
                          <a:spcPct val="107000"/>
                        </a:lnSpc>
                        <a:spcBef>
                          <a:spcPts val="0"/>
                        </a:spcBef>
                        <a:spcAft>
                          <a:spcPts val="800"/>
                        </a:spcAft>
                      </a:pPr>
                      <a:r>
                        <a:rPr lang="en-US" sz="1600">
                          <a:effectLst/>
                          <a:latin typeface="+mn-lt"/>
                          <a:ea typeface="Calibri" charset="0"/>
                          <a:cs typeface="Times New Roman" charset="0"/>
                        </a:rPr>
                        <a:t>7,300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 xmlns:a16="http://schemas.microsoft.com/office/drawing/2014/main" val="10007"/>
                  </a:ext>
                </a:extLst>
              </a:tr>
              <a:tr h="271166">
                <a:tc>
                  <a:txBody>
                    <a:bodyPr/>
                    <a:lstStyle/>
                    <a:p>
                      <a:pPr marL="0" marR="0">
                        <a:lnSpc>
                          <a:spcPct val="107000"/>
                        </a:lnSpc>
                        <a:spcBef>
                          <a:spcPts val="0"/>
                        </a:spcBef>
                        <a:spcAft>
                          <a:spcPts val="800"/>
                        </a:spcAft>
                      </a:pPr>
                      <a:r>
                        <a:rPr lang="en-US" sz="1600">
                          <a:effectLst/>
                          <a:latin typeface="+mn-lt"/>
                          <a:ea typeface="Calibri" charset="0"/>
                          <a:cs typeface="Times New Roman" charset="0"/>
                        </a:rPr>
                        <a:t>Nonoperating items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r">
                        <a:lnSpc>
                          <a:spcPct val="107000"/>
                        </a:lnSpc>
                        <a:spcBef>
                          <a:spcPts val="0"/>
                        </a:spcBef>
                        <a:spcAft>
                          <a:spcPts val="800"/>
                        </a:spcAft>
                      </a:pPr>
                      <a:r>
                        <a:rPr lang="en-US" sz="1600">
                          <a:effectLst/>
                          <a:latin typeface="+mn-lt"/>
                          <a:ea typeface="Calibri" charset="0"/>
                          <a:cs typeface="Times New Roman"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 xmlns:a16="http://schemas.microsoft.com/office/drawing/2014/main" val="10008"/>
                  </a:ext>
                </a:extLst>
              </a:tr>
              <a:tr h="271166">
                <a:tc>
                  <a:txBody>
                    <a:bodyPr/>
                    <a:lstStyle/>
                    <a:p>
                      <a:pPr marL="0" marR="0">
                        <a:lnSpc>
                          <a:spcPct val="107000"/>
                        </a:lnSpc>
                        <a:spcBef>
                          <a:spcPts val="0"/>
                        </a:spcBef>
                        <a:spcAft>
                          <a:spcPts val="800"/>
                        </a:spcAft>
                      </a:pPr>
                      <a:r>
                        <a:rPr lang="en-US" sz="1600">
                          <a:effectLst/>
                          <a:latin typeface="+mn-lt"/>
                          <a:ea typeface="Calibri" charset="0"/>
                          <a:cs typeface="Times New Roman" charset="0"/>
                        </a:rPr>
                        <a:t>     Interest expense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r">
                        <a:lnSpc>
                          <a:spcPct val="107000"/>
                        </a:lnSpc>
                        <a:spcBef>
                          <a:spcPts val="0"/>
                        </a:spcBef>
                        <a:spcAft>
                          <a:spcPts val="800"/>
                        </a:spcAft>
                      </a:pPr>
                      <a:r>
                        <a:rPr lang="en-US" sz="1600">
                          <a:effectLst/>
                          <a:latin typeface="+mn-lt"/>
                          <a:ea typeface="Calibri" charset="0"/>
                          <a:cs typeface="Times New Roman" charset="0"/>
                        </a:rPr>
                        <a:t>(360)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 xmlns:a16="http://schemas.microsoft.com/office/drawing/2014/main" val="10009"/>
                  </a:ext>
                </a:extLst>
              </a:tr>
              <a:tr h="271166">
                <a:tc>
                  <a:txBody>
                    <a:bodyPr/>
                    <a:lstStyle/>
                    <a:p>
                      <a:pPr marL="0" marR="0">
                        <a:lnSpc>
                          <a:spcPct val="107000"/>
                        </a:lnSpc>
                        <a:spcBef>
                          <a:spcPts val="0"/>
                        </a:spcBef>
                        <a:spcAft>
                          <a:spcPts val="800"/>
                        </a:spcAft>
                      </a:pPr>
                      <a:r>
                        <a:rPr lang="en-US" sz="1600">
                          <a:effectLst/>
                          <a:latin typeface="+mn-lt"/>
                          <a:ea typeface="Calibri" charset="0"/>
                          <a:cs typeface="Times New Roman" charset="0"/>
                        </a:rPr>
                        <a:t>     Gain on the sale of land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r">
                        <a:lnSpc>
                          <a:spcPct val="107000"/>
                        </a:lnSpc>
                        <a:spcBef>
                          <a:spcPts val="0"/>
                        </a:spcBef>
                        <a:spcAft>
                          <a:spcPts val="800"/>
                        </a:spcAft>
                      </a:pPr>
                      <a:r>
                        <a:rPr lang="en-US" sz="1600" u="sng">
                          <a:effectLst/>
                          <a:latin typeface="+mn-lt"/>
                          <a:ea typeface="Calibri" charset="0"/>
                          <a:cs typeface="Times New Roman" charset="0"/>
                        </a:rPr>
                        <a:t>700</a:t>
                      </a:r>
                      <a:endParaRPr lang="en-US" sz="1600">
                        <a:effectLst/>
                        <a:latin typeface="+mn-lt"/>
                        <a:ea typeface="Calibri" charset="0"/>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 xmlns:a16="http://schemas.microsoft.com/office/drawing/2014/main" val="10010"/>
                  </a:ext>
                </a:extLst>
              </a:tr>
              <a:tr h="271166">
                <a:tc>
                  <a:txBody>
                    <a:bodyPr/>
                    <a:lstStyle/>
                    <a:p>
                      <a:pPr marL="0" marR="0">
                        <a:lnSpc>
                          <a:spcPct val="107000"/>
                        </a:lnSpc>
                        <a:spcBef>
                          <a:spcPts val="0"/>
                        </a:spcBef>
                        <a:spcAft>
                          <a:spcPts val="800"/>
                        </a:spcAft>
                      </a:pPr>
                      <a:r>
                        <a:rPr lang="en-US" sz="1600">
                          <a:effectLst/>
                          <a:latin typeface="+mn-lt"/>
                          <a:ea typeface="Calibri" charset="0"/>
                          <a:cs typeface="Times New Roman" charset="0"/>
                        </a:rPr>
                        <a:t>Net income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r">
                        <a:lnSpc>
                          <a:spcPct val="107000"/>
                        </a:lnSpc>
                        <a:spcBef>
                          <a:spcPts val="0"/>
                        </a:spcBef>
                        <a:spcAft>
                          <a:spcPts val="800"/>
                        </a:spcAft>
                      </a:pPr>
                      <a:r>
                        <a:rPr lang="en-US" sz="1600" u="dbl">
                          <a:effectLst/>
                          <a:latin typeface="+mn-lt"/>
                          <a:ea typeface="Calibri" charset="0"/>
                          <a:cs typeface="Times New Roman" charset="0"/>
                        </a:rPr>
                        <a:t>$7,640</a:t>
                      </a:r>
                      <a:endParaRPr lang="en-US" sz="1600">
                        <a:effectLst/>
                        <a:latin typeface="+mn-lt"/>
                        <a:ea typeface="Calibri" charset="0"/>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 xmlns:a16="http://schemas.microsoft.com/office/drawing/2014/main" val="10011"/>
                  </a:ext>
                </a:extLst>
              </a:tr>
              <a:tr h="271166">
                <a:tc gridSpan="2">
                  <a:txBody>
                    <a:bodyPr/>
                    <a:lstStyle/>
                    <a:p>
                      <a:pPr marL="0" marR="0">
                        <a:lnSpc>
                          <a:spcPct val="107000"/>
                        </a:lnSpc>
                        <a:spcBef>
                          <a:spcPts val="0"/>
                        </a:spcBef>
                        <a:spcAft>
                          <a:spcPts val="800"/>
                        </a:spcAft>
                      </a:pPr>
                      <a:r>
                        <a:rPr lang="en-US" sz="1600" dirty="0">
                          <a:effectLst/>
                          <a:latin typeface="+mn-lt"/>
                          <a:ea typeface="Calibri" charset="0"/>
                          <a:cs typeface="Times New Roman" charset="0"/>
                        </a:rPr>
                        <a:t>* $11,500 inventory sold + $500 shrinkage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 xmlns:a16="http://schemas.microsoft.com/office/drawing/2014/main" val="10012"/>
                  </a:ext>
                </a:extLst>
              </a:tr>
            </a:tbl>
          </a:graphicData>
        </a:graphic>
      </p:graphicFrame>
    </p:spTree>
    <p:extLst>
      <p:ext uri="{BB962C8B-B14F-4D97-AF65-F5344CB8AC3E}">
        <p14:creationId xmlns:p14="http://schemas.microsoft.com/office/powerpoint/2010/main" val="200652124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endParaRPr lang="en-US"/>
          </a:p>
        </p:txBody>
      </p:sp>
      <p:sp>
        <p:nvSpPr>
          <p:cNvPr id="17409" name="Rectangle 2"/>
          <p:cNvSpPr>
            <a:spLocks noGrp="1" noChangeArrowheads="1"/>
          </p:cNvSpPr>
          <p:nvPr>
            <p:ph type="title"/>
          </p:nvPr>
        </p:nvSpPr>
        <p:spPr/>
        <p:txBody>
          <a:bodyPr/>
          <a:lstStyle/>
          <a:p>
            <a:r>
              <a:rPr lang="en-US" dirty="0"/>
              <a:t>LO 4-7: Determine the amount of net sales.</a:t>
            </a:r>
            <a:br>
              <a:rPr lang="en-US" dirty="0"/>
            </a:br>
            <a:endParaRPr lang="en-US" dirty="0"/>
          </a:p>
        </p:txBody>
      </p:sp>
      <p:sp>
        <p:nvSpPr>
          <p:cNvPr id="17410" name="Slide Number Placeholder 2"/>
          <p:cNvSpPr>
            <a:spLocks noGrp="1"/>
          </p:cNvSpPr>
          <p:nvPr>
            <p:ph type="sldNum" sz="quarter" idx="11"/>
          </p:nvPr>
        </p:nvSpPr>
        <p:spPr>
          <a:noFill/>
        </p:spPr>
        <p:txBody>
          <a:bodyPr/>
          <a:lstStyle/>
          <a:p>
            <a:r>
              <a:rPr lang="en-US" dirty="0">
                <a:solidFill>
                  <a:schemeClr val="bg1"/>
                </a:solidFill>
                <a:cs typeface="Arial" charset="0"/>
              </a:rPr>
              <a:t>4-</a:t>
            </a:r>
            <a:fld id="{8E04DE85-5BF3-4C03-A70B-7F1A18BE4AC7}" type="slidenum">
              <a:rPr lang="en-US" smtClean="0">
                <a:solidFill>
                  <a:schemeClr val="bg1"/>
                </a:solidFill>
                <a:cs typeface="Arial" charset="0"/>
              </a:rPr>
              <a:pPr/>
              <a:t>48</a:t>
            </a:fld>
            <a:endParaRPr lang="en-US" dirty="0">
              <a:solidFill>
                <a:schemeClr val="bg1"/>
              </a:solidFill>
              <a:cs typeface="Arial" charset="0"/>
            </a:endParaRPr>
          </a:p>
        </p:txBody>
      </p:sp>
    </p:spTree>
    <p:extLst>
      <p:ext uri="{BB962C8B-B14F-4D97-AF65-F5344CB8AC3E}">
        <p14:creationId xmlns:p14="http://schemas.microsoft.com/office/powerpoint/2010/main" val="2102254216"/>
      </p:ext>
    </p:extLst>
  </p:cSld>
  <p:clrMapOvr>
    <a:masterClrMapping/>
  </p:clrMapOvr>
  <p:transition xmlns:p14="http://schemas.microsoft.com/office/powerpoint/2010/mai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E11B1A1-185E-4617-8C25-C45AB884C3FC}"/>
              </a:ext>
            </a:extLst>
          </p:cNvPr>
          <p:cNvSpPr>
            <a:spLocks noGrp="1"/>
          </p:cNvSpPr>
          <p:nvPr>
            <p:ph type="title"/>
          </p:nvPr>
        </p:nvSpPr>
        <p:spPr/>
        <p:txBody>
          <a:bodyPr/>
          <a:lstStyle/>
          <a:p>
            <a:r>
              <a:rPr lang="en-US" dirty="0"/>
              <a:t>Allocation of Inventory Cost Between Asset and Expense Accounts</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4" name="Content Placeholder 3"/>
          <p:cNvSpPr>
            <a:spLocks noGrp="1"/>
          </p:cNvSpPr>
          <p:nvPr>
            <p:ph idx="1"/>
          </p:nvPr>
        </p:nvSpPr>
        <p:spPr>
          <a:xfrm>
            <a:off x="457200" y="1676400"/>
            <a:ext cx="8229600" cy="4267199"/>
          </a:xfrm>
        </p:spPr>
        <p:txBody>
          <a:bodyPr/>
          <a:lstStyle/>
          <a:p>
            <a:pPr>
              <a:buClr>
                <a:schemeClr val="tx1"/>
              </a:buClr>
            </a:pPr>
            <a:r>
              <a:rPr lang="en-US" dirty="0">
                <a:ea typeface="Tahoma" panose="020B0604030504040204" pitchFamily="34" charset="0"/>
                <a:cs typeface="Tahoma" panose="020B0604030504040204" pitchFamily="34" charset="0"/>
              </a:rPr>
              <a:t>Beginning Inventory Balance </a:t>
            </a:r>
            <a:r>
              <a:rPr lang="en-US" dirty="0"/>
              <a:t>+ Inventory Purchased During the Period </a:t>
            </a:r>
            <a:r>
              <a:rPr lang="en-US" dirty="0">
                <a:ea typeface="Tahoma" panose="020B0604030504040204" pitchFamily="34" charset="0"/>
                <a:cs typeface="Tahoma" panose="020B0604030504040204" pitchFamily="34" charset="0"/>
              </a:rPr>
              <a:t>= </a:t>
            </a:r>
            <a:r>
              <a:rPr lang="en-US" b="1" dirty="0">
                <a:solidFill>
                  <a:schemeClr val="bg2"/>
                </a:solidFill>
                <a:ea typeface="Tahoma" panose="020B0604030504040204" pitchFamily="34" charset="0"/>
                <a:cs typeface="Tahoma" panose="020B0604030504040204" pitchFamily="34" charset="0"/>
              </a:rPr>
              <a:t>Cost of Goods Available for Sale</a:t>
            </a:r>
          </a:p>
          <a:p>
            <a:r>
              <a:rPr lang="es-ES_tradnl" b="1" dirty="0">
                <a:ea typeface="Tahoma" panose="020B0604030504040204" pitchFamily="34" charset="0"/>
                <a:cs typeface="Tahoma" panose="020B0604030504040204" pitchFamily="34" charset="0"/>
              </a:rPr>
              <a:t>​</a:t>
            </a:r>
            <a:r>
              <a:rPr lang="en-US" b="1" dirty="0" smtClean="0">
                <a:solidFill>
                  <a:schemeClr val="bg2"/>
                </a:solidFill>
                <a:ea typeface="Tahoma" panose="020B0604030504040204" pitchFamily="34" charset="0"/>
                <a:cs typeface="Tahoma" panose="020B0604030504040204" pitchFamily="34" charset="0"/>
              </a:rPr>
              <a:t>Cost </a:t>
            </a:r>
            <a:r>
              <a:rPr lang="en-US" b="1" dirty="0">
                <a:solidFill>
                  <a:schemeClr val="bg2"/>
                </a:solidFill>
                <a:ea typeface="Tahoma" panose="020B0604030504040204" pitchFamily="34" charset="0"/>
                <a:cs typeface="Tahoma" panose="020B0604030504040204" pitchFamily="34" charset="0"/>
              </a:rPr>
              <a:t>of Goods Available for Sale </a:t>
            </a:r>
            <a:r>
              <a:rPr lang="en-US" dirty="0">
                <a:ea typeface="Tahoma" panose="020B0604030504040204" pitchFamily="34" charset="0"/>
                <a:cs typeface="Tahoma" panose="020B0604030504040204" pitchFamily="34" charset="0"/>
              </a:rPr>
              <a:t>is allocated between: </a:t>
            </a:r>
            <a:r>
              <a:rPr lang="en-US" dirty="0"/>
              <a:t>Merchandise Inventory (Balance Sheet) and </a:t>
            </a:r>
            <a:r>
              <a:rPr lang="en-US" b="1" dirty="0">
                <a:solidFill>
                  <a:schemeClr val="bg2"/>
                </a:solidFill>
              </a:rPr>
              <a:t>Cost of Goods Sold (Income Statement)</a:t>
            </a:r>
            <a:r>
              <a:rPr lang="en-US" dirty="0"/>
              <a:t>.</a:t>
            </a:r>
          </a:p>
          <a:p>
            <a:pPr marL="0" indent="0">
              <a:buNone/>
            </a:pPr>
            <a:endParaRPr lang="en-US" dirty="0"/>
          </a:p>
        </p:txBody>
      </p:sp>
      <p:sp>
        <p:nvSpPr>
          <p:cNvPr id="6" name="Text Placeholder 5"/>
          <p:cNvSpPr>
            <a:spLocks noGrp="1"/>
          </p:cNvSpPr>
          <p:nvPr>
            <p:ph type="body" sz="quarter" idx="10"/>
          </p:nvPr>
        </p:nvSpPr>
        <p:spPr/>
        <p:txBody>
          <a:bodyPr/>
          <a:lstStyle/>
          <a:p>
            <a:endParaRPr lang="en-US"/>
          </a:p>
        </p:txBody>
      </p:sp>
      <p:sp>
        <p:nvSpPr>
          <p:cNvPr id="8" name="Text Placeholder 7"/>
          <p:cNvSpPr>
            <a:spLocks noGrp="1"/>
          </p:cNvSpPr>
          <p:nvPr>
            <p:ph type="body" sz="quarter" idx="12"/>
          </p:nvPr>
        </p:nvSpPr>
        <p:spPr/>
        <p:txBody>
          <a:bodyPr/>
          <a:lstStyle/>
          <a:p>
            <a:endParaRPr lang="en-US"/>
          </a:p>
        </p:txBody>
      </p:sp>
      <p:sp>
        <p:nvSpPr>
          <p:cNvPr id="3" name="Slide Number Placeholder 2">
            <a:extLst>
              <a:ext uri="{FF2B5EF4-FFF2-40B4-BE49-F238E27FC236}">
                <a16:creationId xmlns="" xmlns:a16="http://schemas.microsoft.com/office/drawing/2014/main" id="{BFA825BC-8F8C-41A0-BE25-A8D6C228FC70}"/>
              </a:ext>
            </a:extLst>
          </p:cNvPr>
          <p:cNvSpPr>
            <a:spLocks noGrp="1"/>
          </p:cNvSpPr>
          <p:nvPr>
            <p:ph type="sldNum" sz="quarter" idx="11"/>
          </p:nvPr>
        </p:nvSpPr>
        <p:spPr/>
        <p:txBody>
          <a:bodyPr/>
          <a:lstStyle/>
          <a:p>
            <a:pPr>
              <a:defRPr/>
            </a:pPr>
            <a:r>
              <a:rPr lang="en-US" dirty="0"/>
              <a:t> </a:t>
            </a:r>
            <a:r>
              <a:rPr lang="en-US" dirty="0">
                <a:solidFill>
                  <a:schemeClr val="bg1"/>
                </a:solidFill>
              </a:rPr>
              <a:t>4-</a:t>
            </a:r>
            <a:fld id="{46321AFE-697E-4E2F-A913-F41F40876EEB}" type="slidenum">
              <a:rPr lang="en-US" smtClean="0">
                <a:solidFill>
                  <a:schemeClr val="bg1"/>
                </a:solidFill>
              </a:rPr>
              <a:t>4</a:t>
            </a:fld>
            <a:endParaRPr lang="en-US" dirty="0">
              <a:solidFill>
                <a:schemeClr val="bg1"/>
              </a:solidFill>
            </a:endParaRPr>
          </a:p>
        </p:txBody>
      </p:sp>
    </p:spTree>
    <p:extLst>
      <p:ext uri="{BB962C8B-B14F-4D97-AF65-F5344CB8AC3E}">
        <p14:creationId xmlns:p14="http://schemas.microsoft.com/office/powerpoint/2010/main" val="324838720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A0BF459-F503-42C5-88AA-17DA2B8D4101}"/>
              </a:ext>
            </a:extLst>
          </p:cNvPr>
          <p:cNvSpPr>
            <a:spLocks noGrp="1"/>
          </p:cNvSpPr>
          <p:nvPr>
            <p:ph type="title"/>
          </p:nvPr>
        </p:nvSpPr>
        <p:spPr/>
        <p:txBody>
          <a:bodyPr/>
          <a:lstStyle/>
          <a:p>
            <a:r>
              <a:rPr lang="en-US" dirty="0">
                <a:solidFill>
                  <a:srgbClr val="C30C20"/>
                </a:solidFill>
              </a:rPr>
              <a:t>Events Affecting Sales</a:t>
            </a:r>
          </a:p>
        </p:txBody>
      </p:sp>
      <p:sp>
        <p:nvSpPr>
          <p:cNvPr id="6" name="Rectangle 3">
            <a:extLst>
              <a:ext uri="{FF2B5EF4-FFF2-40B4-BE49-F238E27FC236}">
                <a16:creationId xmlns="" xmlns:a16="http://schemas.microsoft.com/office/drawing/2014/main" id="{CC0597D6-0D60-474C-86C1-1AF75FBC29DF}"/>
              </a:ext>
            </a:extLst>
          </p:cNvPr>
          <p:cNvSpPr>
            <a:spLocks noGrp="1" noChangeArrowheads="1"/>
          </p:cNvSpPr>
          <p:nvPr>
            <p:ph idx="1"/>
          </p:nvPr>
        </p:nvSpPr>
        <p:spPr bwMode="auto">
          <a:prstGeom prst="rect">
            <a:avLst/>
          </a:prstGeom>
          <a:noFill/>
          <a:ln w="9525">
            <a:solidFill>
              <a:srgbClr val="FFFFFF"/>
            </a:solidFill>
            <a:miter lim="800000"/>
            <a:headEnd/>
            <a:tailEnd/>
          </a:ln>
        </p:spPr>
        <p:txBody>
          <a:bodyPr anchor="t"/>
          <a:lstStyle/>
          <a:p>
            <a:pPr marL="0" indent="0">
              <a:buNone/>
            </a:pPr>
            <a:r>
              <a:rPr lang="en-US" dirty="0"/>
              <a:t>Sales of inventory often involves:</a:t>
            </a:r>
          </a:p>
          <a:p>
            <a:pPr lvl="1">
              <a:buFontTx/>
              <a:buChar char="•"/>
            </a:pPr>
            <a:r>
              <a:rPr lang="en-US" sz="2600" dirty="0"/>
              <a:t>Inventory returns</a:t>
            </a:r>
          </a:p>
          <a:p>
            <a:pPr lvl="1">
              <a:buFontTx/>
              <a:buChar char="•"/>
            </a:pPr>
            <a:r>
              <a:rPr lang="en-US" sz="2600" dirty="0"/>
              <a:t>Purchase allowances</a:t>
            </a:r>
          </a:p>
          <a:p>
            <a:pPr lvl="1">
              <a:buFontTx/>
              <a:buChar char="•"/>
            </a:pPr>
            <a:r>
              <a:rPr lang="en-US" sz="2600" dirty="0"/>
              <a:t>Cash discounts</a:t>
            </a:r>
          </a:p>
          <a:p>
            <a:pPr marL="4763" lvl="1" indent="0">
              <a:buNone/>
            </a:pPr>
            <a:r>
              <a:rPr lang="en-US" sz="2600" dirty="0"/>
              <a:t>Let’s look at these transactions for JPS.</a:t>
            </a:r>
          </a:p>
          <a:p>
            <a:pPr marL="4763" lvl="1" indent="0">
              <a:buNone/>
            </a:pPr>
            <a:endParaRPr lang="en-US" sz="2400" dirty="0">
              <a:latin typeface="Tahoma" pitchFamily="34" charset="0"/>
            </a:endParaRPr>
          </a:p>
        </p:txBody>
      </p:sp>
      <p:sp>
        <p:nvSpPr>
          <p:cNvPr id="7" name="Text Placeholder 6"/>
          <p:cNvSpPr>
            <a:spLocks noGrp="1"/>
          </p:cNvSpPr>
          <p:nvPr>
            <p:ph type="body" sz="quarter" idx="10"/>
          </p:nvPr>
        </p:nvSpPr>
        <p:spPr/>
        <p:txBody>
          <a:bodyPr/>
          <a:lstStyle/>
          <a:p>
            <a:endParaRPr lang="en-US"/>
          </a:p>
        </p:txBody>
      </p:sp>
      <p:sp>
        <p:nvSpPr>
          <p:cNvPr id="8" name="Text Placeholder 7"/>
          <p:cNvSpPr>
            <a:spLocks noGrp="1"/>
          </p:cNvSpPr>
          <p:nvPr>
            <p:ph type="body" sz="quarter" idx="12"/>
          </p:nvPr>
        </p:nvSpPr>
        <p:spPr/>
        <p:txBody>
          <a:bodyPr/>
          <a:lstStyle/>
          <a:p>
            <a:endParaRPr lang="en-US"/>
          </a:p>
        </p:txBody>
      </p:sp>
      <p:sp>
        <p:nvSpPr>
          <p:cNvPr id="5" name="TextBox 4">
            <a:extLst>
              <a:ext uri="{FF2B5EF4-FFF2-40B4-BE49-F238E27FC236}">
                <a16:creationId xmlns="" xmlns:a16="http://schemas.microsoft.com/office/drawing/2014/main" id="{63AC2ECA-95DE-41DE-A5B7-919FEFF3FFC9}"/>
              </a:ext>
            </a:extLst>
          </p:cNvPr>
          <p:cNvSpPr txBox="1"/>
          <p:nvPr/>
        </p:nvSpPr>
        <p:spPr>
          <a:xfrm>
            <a:off x="8382000" y="6400800"/>
            <a:ext cx="762000" cy="369332"/>
          </a:xfrm>
          <a:prstGeom prst="rect">
            <a:avLst/>
          </a:prstGeom>
          <a:noFill/>
        </p:spPr>
        <p:txBody>
          <a:bodyPr wrap="square" rtlCol="0">
            <a:spAutoFit/>
          </a:bodyPr>
          <a:lstStyle/>
          <a:p>
            <a:r>
              <a:rPr lang="en-US" dirty="0">
                <a:solidFill>
                  <a:schemeClr val="bg1"/>
                </a:solidFill>
              </a:rPr>
              <a:t>4-49</a:t>
            </a:r>
          </a:p>
        </p:txBody>
      </p:sp>
    </p:spTree>
    <p:extLst>
      <p:ext uri="{BB962C8B-B14F-4D97-AF65-F5344CB8AC3E}">
        <p14:creationId xmlns:p14="http://schemas.microsoft.com/office/powerpoint/2010/main" val="276085525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p:txBody>
          <a:bodyPr/>
          <a:lstStyle/>
          <a:p>
            <a:r>
              <a:rPr lang="en-US" dirty="0"/>
              <a:t>Event 1a: Sale of Merchandise</a:t>
            </a:r>
            <a:endParaRPr lang="en-US" dirty="0">
              <a:ea typeface="Tahoma" panose="020B0604030504040204" pitchFamily="34" charset="0"/>
              <a:cs typeface="Tahoma" panose="020B0604030504040204" pitchFamily="34" charset="0"/>
            </a:endParaRPr>
          </a:p>
        </p:txBody>
      </p:sp>
      <p:sp>
        <p:nvSpPr>
          <p:cNvPr id="2" name="Content Placeholder 1"/>
          <p:cNvSpPr>
            <a:spLocks noGrp="1"/>
          </p:cNvSpPr>
          <p:nvPr>
            <p:ph idx="1"/>
          </p:nvPr>
        </p:nvSpPr>
        <p:spPr/>
        <p:txBody>
          <a:bodyPr/>
          <a:lstStyle/>
          <a:p>
            <a:r>
              <a:rPr lang="en-US" sz="2200" dirty="0"/>
              <a:t>JPS sold on account merchandise with a list price of $8,500. Payment terms were 1/10, n/30. The merchandise had cost JPS $4,000. </a:t>
            </a:r>
          </a:p>
          <a:p>
            <a:r>
              <a:rPr lang="en-US" sz="2200" dirty="0">
                <a:ea typeface="Tahoma" panose="020B0604030504040204" pitchFamily="34" charset="0"/>
                <a:cs typeface="Tahoma" panose="020B0604030504040204" pitchFamily="34" charset="0"/>
              </a:rPr>
              <a:t>This </a:t>
            </a:r>
            <a:r>
              <a:rPr lang="en-US" sz="2200" b="1" dirty="0">
                <a:solidFill>
                  <a:srgbClr val="C00000"/>
                </a:solidFill>
                <a:ea typeface="Tahoma" panose="020B0604030504040204" pitchFamily="34" charset="0"/>
                <a:cs typeface="Tahoma" panose="020B0604030504040204" pitchFamily="34" charset="0"/>
              </a:rPr>
              <a:t>asset source transaction</a:t>
            </a:r>
            <a:r>
              <a:rPr lang="en-US" sz="2200" dirty="0">
                <a:ea typeface="Tahoma" panose="020B0604030504040204" pitchFamily="34" charset="0"/>
                <a:cs typeface="Tahoma" panose="020B0604030504040204" pitchFamily="34" charset="0"/>
              </a:rPr>
              <a:t>: (1) increases assets (Accounts Receivable) and (2) increases equity (Sales Revenue).</a:t>
            </a:r>
            <a:endParaRPr lang="en-US" sz="2200" dirty="0"/>
          </a:p>
        </p:txBody>
      </p:sp>
      <p:sp>
        <p:nvSpPr>
          <p:cNvPr id="3" name="Text Placeholder 2"/>
          <p:cNvSpPr>
            <a:spLocks noGrp="1"/>
          </p:cNvSpPr>
          <p:nvPr>
            <p:ph type="body" sz="quarter" idx="10"/>
          </p:nvPr>
        </p:nvSpPr>
        <p:spPr/>
        <p:txBody>
          <a:bodyPr/>
          <a:lstStyle/>
          <a:p>
            <a:endParaRPr lang="en-US"/>
          </a:p>
        </p:txBody>
      </p:sp>
      <p:sp>
        <p:nvSpPr>
          <p:cNvPr id="8" name="Text Placeholder 7"/>
          <p:cNvSpPr>
            <a:spLocks noGrp="1"/>
          </p:cNvSpPr>
          <p:nvPr>
            <p:ph type="body" sz="quarter" idx="12"/>
          </p:nvPr>
        </p:nvSpPr>
        <p:spPr/>
        <p:txBody>
          <a:bodyPr/>
          <a:lstStyle/>
          <a:p>
            <a:endParaRPr lang="en-US"/>
          </a:p>
        </p:txBody>
      </p:sp>
      <p:sp>
        <p:nvSpPr>
          <p:cNvPr id="19458" name="Slide Number Placeholder 2"/>
          <p:cNvSpPr>
            <a:spLocks noGrp="1"/>
          </p:cNvSpPr>
          <p:nvPr>
            <p:ph type="sldNum" sz="quarter" idx="11"/>
          </p:nvPr>
        </p:nvSpPr>
        <p:spPr>
          <a:noFill/>
        </p:spPr>
        <p:txBody>
          <a:bodyPr/>
          <a:lstStyle/>
          <a:p>
            <a:r>
              <a:rPr lang="en-US" dirty="0">
                <a:solidFill>
                  <a:schemeClr val="bg1"/>
                </a:solidFill>
                <a:cs typeface="Arial" charset="0"/>
              </a:rPr>
              <a:t>4-</a:t>
            </a:r>
            <a:fld id="{0D2C951F-3FAA-4AB4-8B25-FC1FFB0CF3E2}" type="slidenum">
              <a:rPr lang="en-US" smtClean="0">
                <a:solidFill>
                  <a:schemeClr val="bg1"/>
                </a:solidFill>
                <a:cs typeface="Arial" charset="0"/>
              </a:rPr>
              <a:pPr/>
              <a:t>50</a:t>
            </a:fld>
            <a:endParaRPr lang="en-US" dirty="0">
              <a:solidFill>
                <a:schemeClr val="bg1"/>
              </a:solidFill>
              <a:cs typeface="Arial" charset="0"/>
            </a:endParaRPr>
          </a:p>
        </p:txBody>
      </p:sp>
      <p:graphicFrame>
        <p:nvGraphicFramePr>
          <p:cNvPr id="6" name="Table 5">
            <a:extLst>
              <a:ext uri="{FF2B5EF4-FFF2-40B4-BE49-F238E27FC236}">
                <a16:creationId xmlns="" xmlns:a16="http://schemas.microsoft.com/office/drawing/2014/main" id="{8CA055B1-2759-4DB3-B419-E6243102ED9A}"/>
              </a:ext>
            </a:extLst>
          </p:cNvPr>
          <p:cNvGraphicFramePr>
            <a:graphicFrameLocks noGrp="1"/>
          </p:cNvGraphicFramePr>
          <p:nvPr>
            <p:extLst>
              <p:ext uri="{D42A27DB-BD31-4B8C-83A1-F6EECF244321}">
                <p14:modId xmlns:p14="http://schemas.microsoft.com/office/powerpoint/2010/main" val="864801361"/>
              </p:ext>
            </p:extLst>
          </p:nvPr>
        </p:nvGraphicFramePr>
        <p:xfrm>
          <a:off x="1143000" y="3238992"/>
          <a:ext cx="6934200" cy="1028461"/>
        </p:xfrm>
        <a:graphic>
          <a:graphicData uri="http://schemas.openxmlformats.org/drawingml/2006/table">
            <a:tbl>
              <a:tblPr>
                <a:tableStyleId>{5C22544A-7EE6-4342-B048-85BDC9FD1C3A}</a:tableStyleId>
              </a:tblPr>
              <a:tblGrid>
                <a:gridCol w="1386840">
                  <a:extLst>
                    <a:ext uri="{9D8B030D-6E8A-4147-A177-3AD203B41FA5}">
                      <a16:colId xmlns="" xmlns:a16="http://schemas.microsoft.com/office/drawing/2014/main" val="1339959837"/>
                    </a:ext>
                  </a:extLst>
                </a:gridCol>
                <a:gridCol w="72992">
                  <a:extLst>
                    <a:ext uri="{9D8B030D-6E8A-4147-A177-3AD203B41FA5}">
                      <a16:colId xmlns="" xmlns:a16="http://schemas.microsoft.com/office/drawing/2014/main" val="119357301"/>
                    </a:ext>
                  </a:extLst>
                </a:gridCol>
                <a:gridCol w="3029250">
                  <a:extLst>
                    <a:ext uri="{9D8B030D-6E8A-4147-A177-3AD203B41FA5}">
                      <a16:colId xmlns="" xmlns:a16="http://schemas.microsoft.com/office/drawing/2014/main" val="2170809857"/>
                    </a:ext>
                  </a:extLst>
                </a:gridCol>
                <a:gridCol w="82918">
                  <a:extLst>
                    <a:ext uri="{9D8B030D-6E8A-4147-A177-3AD203B41FA5}">
                      <a16:colId xmlns="" xmlns:a16="http://schemas.microsoft.com/office/drawing/2014/main" val="746245963"/>
                    </a:ext>
                  </a:extLst>
                </a:gridCol>
                <a:gridCol w="1219200">
                  <a:extLst>
                    <a:ext uri="{9D8B030D-6E8A-4147-A177-3AD203B41FA5}">
                      <a16:colId xmlns="" xmlns:a16="http://schemas.microsoft.com/office/drawing/2014/main" val="1923230473"/>
                    </a:ext>
                  </a:extLst>
                </a:gridCol>
                <a:gridCol w="92364">
                  <a:extLst>
                    <a:ext uri="{9D8B030D-6E8A-4147-A177-3AD203B41FA5}">
                      <a16:colId xmlns="" xmlns:a16="http://schemas.microsoft.com/office/drawing/2014/main" val="9718133"/>
                    </a:ext>
                  </a:extLst>
                </a:gridCol>
                <a:gridCol w="1050636">
                  <a:extLst>
                    <a:ext uri="{9D8B030D-6E8A-4147-A177-3AD203B41FA5}">
                      <a16:colId xmlns="" xmlns:a16="http://schemas.microsoft.com/office/drawing/2014/main" val="1405398356"/>
                    </a:ext>
                  </a:extLst>
                </a:gridCol>
              </a:tblGrid>
              <a:tr h="367326">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Date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Account Title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Debit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Credit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3362839657"/>
                  </a:ext>
                </a:extLst>
              </a:tr>
              <a:tr h="318474">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Event 1a</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Accounts Receivable</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8,500</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877048506"/>
                  </a:ext>
                </a:extLst>
              </a:tr>
              <a:tr h="342661">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Sales Revenue</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8,500</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953639741"/>
                  </a:ext>
                </a:extLst>
              </a:tr>
            </a:tbl>
          </a:graphicData>
        </a:graphic>
      </p:graphicFrame>
      <p:graphicFrame>
        <p:nvGraphicFramePr>
          <p:cNvPr id="7" name="Table 6">
            <a:extLst>
              <a:ext uri="{FF2B5EF4-FFF2-40B4-BE49-F238E27FC236}">
                <a16:creationId xmlns="" xmlns:a16="http://schemas.microsoft.com/office/drawing/2014/main" id="{C74CD1C0-B9D6-44F3-8B76-EBFB55E25457}"/>
              </a:ext>
            </a:extLst>
          </p:cNvPr>
          <p:cNvGraphicFramePr>
            <a:graphicFrameLocks noGrp="1"/>
          </p:cNvGraphicFramePr>
          <p:nvPr>
            <p:extLst>
              <p:ext uri="{D42A27DB-BD31-4B8C-83A1-F6EECF244321}">
                <p14:modId xmlns:p14="http://schemas.microsoft.com/office/powerpoint/2010/main" val="983636975"/>
              </p:ext>
            </p:extLst>
          </p:nvPr>
        </p:nvGraphicFramePr>
        <p:xfrm>
          <a:off x="228600" y="4384040"/>
          <a:ext cx="8762999" cy="1712213"/>
        </p:xfrm>
        <a:graphic>
          <a:graphicData uri="http://schemas.openxmlformats.org/drawingml/2006/table">
            <a:tbl>
              <a:tblPr firstRow="1" firstCol="1" bandRow="1">
                <a:tableStyleId>{5C22544A-7EE6-4342-B048-85BDC9FD1C3A}</a:tableStyleId>
              </a:tblPr>
              <a:tblGrid>
                <a:gridCol w="675640">
                  <a:extLst>
                    <a:ext uri="{9D8B030D-6E8A-4147-A177-3AD203B41FA5}">
                      <a16:colId xmlns="" xmlns:a16="http://schemas.microsoft.com/office/drawing/2014/main" val="4038268786"/>
                    </a:ext>
                  </a:extLst>
                </a:gridCol>
                <a:gridCol w="162560">
                  <a:extLst>
                    <a:ext uri="{9D8B030D-6E8A-4147-A177-3AD203B41FA5}">
                      <a16:colId xmlns="" xmlns:a16="http://schemas.microsoft.com/office/drawing/2014/main" val="3906683118"/>
                    </a:ext>
                  </a:extLst>
                </a:gridCol>
                <a:gridCol w="1056640">
                  <a:extLst>
                    <a:ext uri="{9D8B030D-6E8A-4147-A177-3AD203B41FA5}">
                      <a16:colId xmlns="" xmlns:a16="http://schemas.microsoft.com/office/drawing/2014/main" val="2246321599"/>
                    </a:ext>
                  </a:extLst>
                </a:gridCol>
                <a:gridCol w="162560">
                  <a:extLst>
                    <a:ext uri="{9D8B030D-6E8A-4147-A177-3AD203B41FA5}">
                      <a16:colId xmlns="" xmlns:a16="http://schemas.microsoft.com/office/drawing/2014/main" val="695920123"/>
                    </a:ext>
                  </a:extLst>
                </a:gridCol>
                <a:gridCol w="675640">
                  <a:extLst>
                    <a:ext uri="{9D8B030D-6E8A-4147-A177-3AD203B41FA5}">
                      <a16:colId xmlns="" xmlns:a16="http://schemas.microsoft.com/office/drawing/2014/main" val="118549055"/>
                    </a:ext>
                  </a:extLst>
                </a:gridCol>
                <a:gridCol w="162560">
                  <a:extLst>
                    <a:ext uri="{9D8B030D-6E8A-4147-A177-3AD203B41FA5}">
                      <a16:colId xmlns="" xmlns:a16="http://schemas.microsoft.com/office/drawing/2014/main" val="2501135130"/>
                    </a:ext>
                  </a:extLst>
                </a:gridCol>
                <a:gridCol w="751840">
                  <a:extLst>
                    <a:ext uri="{9D8B030D-6E8A-4147-A177-3AD203B41FA5}">
                      <a16:colId xmlns="" xmlns:a16="http://schemas.microsoft.com/office/drawing/2014/main" val="322333968"/>
                    </a:ext>
                  </a:extLst>
                </a:gridCol>
                <a:gridCol w="162560">
                  <a:extLst>
                    <a:ext uri="{9D8B030D-6E8A-4147-A177-3AD203B41FA5}">
                      <a16:colId xmlns="" xmlns:a16="http://schemas.microsoft.com/office/drawing/2014/main" val="3352611176"/>
                    </a:ext>
                  </a:extLst>
                </a:gridCol>
                <a:gridCol w="828040">
                  <a:extLst>
                    <a:ext uri="{9D8B030D-6E8A-4147-A177-3AD203B41FA5}">
                      <a16:colId xmlns="" xmlns:a16="http://schemas.microsoft.com/office/drawing/2014/main" val="3201792686"/>
                    </a:ext>
                  </a:extLst>
                </a:gridCol>
                <a:gridCol w="162560">
                  <a:extLst>
                    <a:ext uri="{9D8B030D-6E8A-4147-A177-3AD203B41FA5}">
                      <a16:colId xmlns="" xmlns:a16="http://schemas.microsoft.com/office/drawing/2014/main" val="1493837017"/>
                    </a:ext>
                  </a:extLst>
                </a:gridCol>
                <a:gridCol w="751840">
                  <a:extLst>
                    <a:ext uri="{9D8B030D-6E8A-4147-A177-3AD203B41FA5}">
                      <a16:colId xmlns="" xmlns:a16="http://schemas.microsoft.com/office/drawing/2014/main" val="850383387"/>
                    </a:ext>
                  </a:extLst>
                </a:gridCol>
                <a:gridCol w="162560">
                  <a:extLst>
                    <a:ext uri="{9D8B030D-6E8A-4147-A177-3AD203B41FA5}">
                      <a16:colId xmlns="" xmlns:a16="http://schemas.microsoft.com/office/drawing/2014/main" val="3141023649"/>
                    </a:ext>
                  </a:extLst>
                </a:gridCol>
                <a:gridCol w="980440">
                  <a:extLst>
                    <a:ext uri="{9D8B030D-6E8A-4147-A177-3AD203B41FA5}">
                      <a16:colId xmlns="" xmlns:a16="http://schemas.microsoft.com/office/drawing/2014/main" val="2880056140"/>
                    </a:ext>
                  </a:extLst>
                </a:gridCol>
                <a:gridCol w="162560">
                  <a:extLst>
                    <a:ext uri="{9D8B030D-6E8A-4147-A177-3AD203B41FA5}">
                      <a16:colId xmlns="" xmlns:a16="http://schemas.microsoft.com/office/drawing/2014/main" val="101508216"/>
                    </a:ext>
                  </a:extLst>
                </a:gridCol>
                <a:gridCol w="751840">
                  <a:extLst>
                    <a:ext uri="{9D8B030D-6E8A-4147-A177-3AD203B41FA5}">
                      <a16:colId xmlns="" xmlns:a16="http://schemas.microsoft.com/office/drawing/2014/main" val="2089963319"/>
                    </a:ext>
                  </a:extLst>
                </a:gridCol>
                <a:gridCol w="162560">
                  <a:extLst>
                    <a:ext uri="{9D8B030D-6E8A-4147-A177-3AD203B41FA5}">
                      <a16:colId xmlns="" xmlns:a16="http://schemas.microsoft.com/office/drawing/2014/main" val="563581978"/>
                    </a:ext>
                  </a:extLst>
                </a:gridCol>
                <a:gridCol w="599391">
                  <a:extLst>
                    <a:ext uri="{9D8B030D-6E8A-4147-A177-3AD203B41FA5}">
                      <a16:colId xmlns="" xmlns:a16="http://schemas.microsoft.com/office/drawing/2014/main" val="4138122333"/>
                    </a:ext>
                  </a:extLst>
                </a:gridCol>
                <a:gridCol w="391208">
                  <a:extLst>
                    <a:ext uri="{9D8B030D-6E8A-4147-A177-3AD203B41FA5}">
                      <a16:colId xmlns="" xmlns:a16="http://schemas.microsoft.com/office/drawing/2014/main" val="2181816611"/>
                    </a:ext>
                  </a:extLst>
                </a:gridCol>
              </a:tblGrid>
              <a:tr h="200533">
                <a:tc gridSpan="3">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Assets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Liab.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Stockholders' Equity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tc hMerge="1">
                  <a:txBody>
                    <a:bodyPr/>
                    <a:lstStyle/>
                    <a:p>
                      <a:endParaRPr lang="en-US"/>
                    </a:p>
                  </a:txBody>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3332919631"/>
                  </a:ext>
                </a:extLst>
              </a:tr>
              <a:tr h="333375">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Cash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Accounts Receivable</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endPar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endPar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Accts Payable</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Common Stock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Retained Earnings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Revenue</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Expenses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Net Income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Cash Flow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1642231011"/>
                  </a:ext>
                </a:extLst>
              </a:tr>
              <a:tr h="97282">
                <a:tc>
                  <a:txBody>
                    <a:bodyPr/>
                    <a:lstStyle/>
                    <a:p>
                      <a:pPr marL="0" marR="0" algn="ctr">
                        <a:lnSpc>
                          <a:spcPct val="107000"/>
                        </a:lnSpc>
                        <a:spcBef>
                          <a:spcPts val="0"/>
                        </a:spcBef>
                        <a:spcAft>
                          <a:spcPts val="0"/>
                        </a:spcAft>
                      </a:pPr>
                      <a:r>
                        <a:rPr lang="en-US" sz="105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8,500</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8,500</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8.500</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8,500</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a:txBody>
                    <a:bodyPr/>
                    <a:lstStyle/>
                    <a:p>
                      <a:pPr marL="0" marR="0" algn="ctr">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extLst>
                  <a:ext uri="{0D108BD9-81ED-4DB2-BD59-A6C34878D82A}">
                    <a16:rowId xmlns="" xmlns:a16="http://schemas.microsoft.com/office/drawing/2014/main" val="3597092188"/>
                  </a:ext>
                </a:extLst>
              </a:tr>
            </a:tbl>
          </a:graphicData>
        </a:graphic>
      </p:graphicFrame>
    </p:spTree>
    <p:extLst>
      <p:ext uri="{BB962C8B-B14F-4D97-AF65-F5344CB8AC3E}">
        <p14:creationId xmlns:p14="http://schemas.microsoft.com/office/powerpoint/2010/main" val="2400988268"/>
      </p:ext>
    </p:extLst>
  </p:cSld>
  <p:clrMapOvr>
    <a:masterClrMapping/>
  </p:clrMapOvr>
  <p:transition xmlns:p14="http://schemas.microsoft.com/office/powerpoint/2010/mai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a:xfrm>
            <a:off x="914400" y="76200"/>
            <a:ext cx="8229600" cy="609600"/>
          </a:xfrm>
        </p:spPr>
        <p:txBody>
          <a:bodyPr/>
          <a:lstStyle/>
          <a:p>
            <a:r>
              <a:rPr lang="en-US" sz="3600" dirty="0"/>
              <a:t>Event 1b: Recognize Cost of Goods Sold for Merchandise</a:t>
            </a:r>
            <a:r>
              <a:rPr lang="en-US" dirty="0"/>
              <a:t/>
            </a:r>
            <a:br>
              <a:rPr lang="en-US" dirty="0"/>
            </a:br>
            <a:endParaRPr lang="en-US" dirty="0">
              <a:ea typeface="Tahoma" panose="020B0604030504040204" pitchFamily="34" charset="0"/>
              <a:cs typeface="Tahoma" panose="020B0604030504040204" pitchFamily="34" charset="0"/>
            </a:endParaRPr>
          </a:p>
        </p:txBody>
      </p:sp>
      <p:sp>
        <p:nvSpPr>
          <p:cNvPr id="2" name="Content Placeholder 1"/>
          <p:cNvSpPr>
            <a:spLocks noGrp="1"/>
          </p:cNvSpPr>
          <p:nvPr>
            <p:ph idx="1"/>
          </p:nvPr>
        </p:nvSpPr>
        <p:spPr/>
        <p:txBody>
          <a:bodyPr/>
          <a:lstStyle/>
          <a:p>
            <a:r>
              <a:rPr lang="en-US" sz="2400" dirty="0"/>
              <a:t>JPS recognized $4,000 of cost of goods sold. </a:t>
            </a:r>
          </a:p>
          <a:p>
            <a:r>
              <a:rPr lang="en-US" sz="2400" dirty="0">
                <a:ea typeface="Tahoma" panose="020B0604030504040204" pitchFamily="34" charset="0"/>
                <a:cs typeface="Tahoma" panose="020B0604030504040204" pitchFamily="34" charset="0"/>
              </a:rPr>
              <a:t>This </a:t>
            </a:r>
            <a:r>
              <a:rPr lang="en-US" sz="2400" b="1" dirty="0">
                <a:solidFill>
                  <a:srgbClr val="C00000"/>
                </a:solidFill>
                <a:ea typeface="Tahoma" panose="020B0604030504040204" pitchFamily="34" charset="0"/>
                <a:cs typeface="Tahoma" panose="020B0604030504040204" pitchFamily="34" charset="0"/>
              </a:rPr>
              <a:t>asset use transaction</a:t>
            </a:r>
            <a:r>
              <a:rPr lang="en-US" sz="2400" dirty="0">
                <a:ea typeface="Tahoma" panose="020B0604030504040204" pitchFamily="34" charset="0"/>
                <a:cs typeface="Tahoma" panose="020B0604030504040204" pitchFamily="34" charset="0"/>
              </a:rPr>
              <a:t>: (1) decreases assets (Merchandise Inventory) and (2) decreases equity (Cost of Goods Sold).</a:t>
            </a:r>
            <a:endParaRPr lang="en-US" sz="2400" dirty="0"/>
          </a:p>
        </p:txBody>
      </p:sp>
      <p:sp>
        <p:nvSpPr>
          <p:cNvPr id="3" name="Text Placeholder 2"/>
          <p:cNvSpPr>
            <a:spLocks noGrp="1"/>
          </p:cNvSpPr>
          <p:nvPr>
            <p:ph type="body" sz="quarter" idx="10"/>
          </p:nvPr>
        </p:nvSpPr>
        <p:spPr/>
        <p:txBody>
          <a:bodyPr/>
          <a:lstStyle/>
          <a:p>
            <a:endParaRPr lang="en-US"/>
          </a:p>
        </p:txBody>
      </p:sp>
      <p:sp>
        <p:nvSpPr>
          <p:cNvPr id="8" name="Text Placeholder 7"/>
          <p:cNvSpPr>
            <a:spLocks noGrp="1"/>
          </p:cNvSpPr>
          <p:nvPr>
            <p:ph type="body" sz="quarter" idx="12"/>
          </p:nvPr>
        </p:nvSpPr>
        <p:spPr/>
        <p:txBody>
          <a:bodyPr/>
          <a:lstStyle/>
          <a:p>
            <a:endParaRPr lang="en-US"/>
          </a:p>
        </p:txBody>
      </p:sp>
      <p:sp>
        <p:nvSpPr>
          <p:cNvPr id="19458" name="Slide Number Placeholder 2"/>
          <p:cNvSpPr>
            <a:spLocks noGrp="1"/>
          </p:cNvSpPr>
          <p:nvPr>
            <p:ph type="sldNum" sz="quarter" idx="11"/>
          </p:nvPr>
        </p:nvSpPr>
        <p:spPr>
          <a:noFill/>
        </p:spPr>
        <p:txBody>
          <a:bodyPr/>
          <a:lstStyle/>
          <a:p>
            <a:r>
              <a:rPr lang="en-US" dirty="0">
                <a:solidFill>
                  <a:schemeClr val="bg1"/>
                </a:solidFill>
                <a:cs typeface="Arial" charset="0"/>
              </a:rPr>
              <a:t>4-</a:t>
            </a:r>
            <a:fld id="{0D2C951F-3FAA-4AB4-8B25-FC1FFB0CF3E2}" type="slidenum">
              <a:rPr lang="en-US" smtClean="0">
                <a:solidFill>
                  <a:schemeClr val="bg1"/>
                </a:solidFill>
                <a:cs typeface="Arial" charset="0"/>
              </a:rPr>
              <a:pPr/>
              <a:t>51</a:t>
            </a:fld>
            <a:endParaRPr lang="en-US" dirty="0">
              <a:solidFill>
                <a:schemeClr val="bg1"/>
              </a:solidFill>
              <a:cs typeface="Arial" charset="0"/>
            </a:endParaRPr>
          </a:p>
        </p:txBody>
      </p:sp>
      <p:graphicFrame>
        <p:nvGraphicFramePr>
          <p:cNvPr id="6" name="Table 5">
            <a:extLst>
              <a:ext uri="{FF2B5EF4-FFF2-40B4-BE49-F238E27FC236}">
                <a16:creationId xmlns="" xmlns:a16="http://schemas.microsoft.com/office/drawing/2014/main" id="{8CA055B1-2759-4DB3-B419-E6243102ED9A}"/>
              </a:ext>
            </a:extLst>
          </p:cNvPr>
          <p:cNvGraphicFramePr>
            <a:graphicFrameLocks noGrp="1"/>
          </p:cNvGraphicFramePr>
          <p:nvPr>
            <p:extLst>
              <p:ext uri="{D42A27DB-BD31-4B8C-83A1-F6EECF244321}">
                <p14:modId xmlns:p14="http://schemas.microsoft.com/office/powerpoint/2010/main" val="2635372852"/>
              </p:ext>
            </p:extLst>
          </p:nvPr>
        </p:nvGraphicFramePr>
        <p:xfrm>
          <a:off x="1143000" y="2936240"/>
          <a:ext cx="6934200" cy="990600"/>
        </p:xfrm>
        <a:graphic>
          <a:graphicData uri="http://schemas.openxmlformats.org/drawingml/2006/table">
            <a:tbl>
              <a:tblPr>
                <a:tableStyleId>{5C22544A-7EE6-4342-B048-85BDC9FD1C3A}</a:tableStyleId>
              </a:tblPr>
              <a:tblGrid>
                <a:gridCol w="1386840">
                  <a:extLst>
                    <a:ext uri="{9D8B030D-6E8A-4147-A177-3AD203B41FA5}">
                      <a16:colId xmlns="" xmlns:a16="http://schemas.microsoft.com/office/drawing/2014/main" val="1339959837"/>
                    </a:ext>
                  </a:extLst>
                </a:gridCol>
                <a:gridCol w="72992">
                  <a:extLst>
                    <a:ext uri="{9D8B030D-6E8A-4147-A177-3AD203B41FA5}">
                      <a16:colId xmlns="" xmlns:a16="http://schemas.microsoft.com/office/drawing/2014/main" val="119357301"/>
                    </a:ext>
                  </a:extLst>
                </a:gridCol>
                <a:gridCol w="3029250">
                  <a:extLst>
                    <a:ext uri="{9D8B030D-6E8A-4147-A177-3AD203B41FA5}">
                      <a16:colId xmlns="" xmlns:a16="http://schemas.microsoft.com/office/drawing/2014/main" val="2170809857"/>
                    </a:ext>
                  </a:extLst>
                </a:gridCol>
                <a:gridCol w="82918">
                  <a:extLst>
                    <a:ext uri="{9D8B030D-6E8A-4147-A177-3AD203B41FA5}">
                      <a16:colId xmlns="" xmlns:a16="http://schemas.microsoft.com/office/drawing/2014/main" val="746245963"/>
                    </a:ext>
                  </a:extLst>
                </a:gridCol>
                <a:gridCol w="1219200">
                  <a:extLst>
                    <a:ext uri="{9D8B030D-6E8A-4147-A177-3AD203B41FA5}">
                      <a16:colId xmlns="" xmlns:a16="http://schemas.microsoft.com/office/drawing/2014/main" val="1923230473"/>
                    </a:ext>
                  </a:extLst>
                </a:gridCol>
                <a:gridCol w="92364">
                  <a:extLst>
                    <a:ext uri="{9D8B030D-6E8A-4147-A177-3AD203B41FA5}">
                      <a16:colId xmlns="" xmlns:a16="http://schemas.microsoft.com/office/drawing/2014/main" val="9718133"/>
                    </a:ext>
                  </a:extLst>
                </a:gridCol>
                <a:gridCol w="1050636">
                  <a:extLst>
                    <a:ext uri="{9D8B030D-6E8A-4147-A177-3AD203B41FA5}">
                      <a16:colId xmlns="" xmlns:a16="http://schemas.microsoft.com/office/drawing/2014/main" val="1405398356"/>
                    </a:ext>
                  </a:extLst>
                </a:gridCol>
              </a:tblGrid>
              <a:tr h="367326">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Date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Account Title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Debit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Credit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3362839657"/>
                  </a:ext>
                </a:extLst>
              </a:tr>
              <a:tr h="280613">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Event 1b</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Cost of Goods Sold</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4,000</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877048506"/>
                  </a:ext>
                </a:extLst>
              </a:tr>
              <a:tr h="342661">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Merchandise Inventory</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4,000</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953639741"/>
                  </a:ext>
                </a:extLst>
              </a:tr>
            </a:tbl>
          </a:graphicData>
        </a:graphic>
      </p:graphicFrame>
      <p:graphicFrame>
        <p:nvGraphicFramePr>
          <p:cNvPr id="7" name="Table 6">
            <a:extLst>
              <a:ext uri="{FF2B5EF4-FFF2-40B4-BE49-F238E27FC236}">
                <a16:creationId xmlns="" xmlns:a16="http://schemas.microsoft.com/office/drawing/2014/main" id="{C74CD1C0-B9D6-44F3-8B76-EBFB55E25457}"/>
              </a:ext>
            </a:extLst>
          </p:cNvPr>
          <p:cNvGraphicFramePr>
            <a:graphicFrameLocks noGrp="1"/>
          </p:cNvGraphicFramePr>
          <p:nvPr>
            <p:extLst>
              <p:ext uri="{D42A27DB-BD31-4B8C-83A1-F6EECF244321}">
                <p14:modId xmlns:p14="http://schemas.microsoft.com/office/powerpoint/2010/main" val="849446447"/>
              </p:ext>
            </p:extLst>
          </p:nvPr>
        </p:nvGraphicFramePr>
        <p:xfrm>
          <a:off x="152400" y="4079240"/>
          <a:ext cx="8839203" cy="1712213"/>
        </p:xfrm>
        <a:graphic>
          <a:graphicData uri="http://schemas.openxmlformats.org/drawingml/2006/table">
            <a:tbl>
              <a:tblPr firstRow="1" firstCol="1" bandRow="1">
                <a:tableStyleId>{5C22544A-7EE6-4342-B048-85BDC9FD1C3A}</a:tableStyleId>
              </a:tblPr>
              <a:tblGrid>
                <a:gridCol w="681515">
                  <a:extLst>
                    <a:ext uri="{9D8B030D-6E8A-4147-A177-3AD203B41FA5}">
                      <a16:colId xmlns="" xmlns:a16="http://schemas.microsoft.com/office/drawing/2014/main" val="4038268786"/>
                    </a:ext>
                  </a:extLst>
                </a:gridCol>
                <a:gridCol w="163974">
                  <a:extLst>
                    <a:ext uri="{9D8B030D-6E8A-4147-A177-3AD203B41FA5}">
                      <a16:colId xmlns="" xmlns:a16="http://schemas.microsoft.com/office/drawing/2014/main" val="3906683118"/>
                    </a:ext>
                  </a:extLst>
                </a:gridCol>
                <a:gridCol w="1065828">
                  <a:extLst>
                    <a:ext uri="{9D8B030D-6E8A-4147-A177-3AD203B41FA5}">
                      <a16:colId xmlns="" xmlns:a16="http://schemas.microsoft.com/office/drawing/2014/main" val="2246321599"/>
                    </a:ext>
                  </a:extLst>
                </a:gridCol>
                <a:gridCol w="163974">
                  <a:extLst>
                    <a:ext uri="{9D8B030D-6E8A-4147-A177-3AD203B41FA5}">
                      <a16:colId xmlns="" xmlns:a16="http://schemas.microsoft.com/office/drawing/2014/main" val="695920123"/>
                    </a:ext>
                  </a:extLst>
                </a:gridCol>
                <a:gridCol w="681515">
                  <a:extLst>
                    <a:ext uri="{9D8B030D-6E8A-4147-A177-3AD203B41FA5}">
                      <a16:colId xmlns="" xmlns:a16="http://schemas.microsoft.com/office/drawing/2014/main" val="118549055"/>
                    </a:ext>
                  </a:extLst>
                </a:gridCol>
                <a:gridCol w="163974">
                  <a:extLst>
                    <a:ext uri="{9D8B030D-6E8A-4147-A177-3AD203B41FA5}">
                      <a16:colId xmlns="" xmlns:a16="http://schemas.microsoft.com/office/drawing/2014/main" val="2501135130"/>
                    </a:ext>
                  </a:extLst>
                </a:gridCol>
                <a:gridCol w="758378">
                  <a:extLst>
                    <a:ext uri="{9D8B030D-6E8A-4147-A177-3AD203B41FA5}">
                      <a16:colId xmlns="" xmlns:a16="http://schemas.microsoft.com/office/drawing/2014/main" val="322333968"/>
                    </a:ext>
                  </a:extLst>
                </a:gridCol>
                <a:gridCol w="163974">
                  <a:extLst>
                    <a:ext uri="{9D8B030D-6E8A-4147-A177-3AD203B41FA5}">
                      <a16:colId xmlns="" xmlns:a16="http://schemas.microsoft.com/office/drawing/2014/main" val="3352611176"/>
                    </a:ext>
                  </a:extLst>
                </a:gridCol>
                <a:gridCol w="835240">
                  <a:extLst>
                    <a:ext uri="{9D8B030D-6E8A-4147-A177-3AD203B41FA5}">
                      <a16:colId xmlns="" xmlns:a16="http://schemas.microsoft.com/office/drawing/2014/main" val="3201792686"/>
                    </a:ext>
                  </a:extLst>
                </a:gridCol>
                <a:gridCol w="163974">
                  <a:extLst>
                    <a:ext uri="{9D8B030D-6E8A-4147-A177-3AD203B41FA5}">
                      <a16:colId xmlns="" xmlns:a16="http://schemas.microsoft.com/office/drawing/2014/main" val="1493837017"/>
                    </a:ext>
                  </a:extLst>
                </a:gridCol>
                <a:gridCol w="758378">
                  <a:extLst>
                    <a:ext uri="{9D8B030D-6E8A-4147-A177-3AD203B41FA5}">
                      <a16:colId xmlns="" xmlns:a16="http://schemas.microsoft.com/office/drawing/2014/main" val="850383387"/>
                    </a:ext>
                  </a:extLst>
                </a:gridCol>
                <a:gridCol w="163974">
                  <a:extLst>
                    <a:ext uri="{9D8B030D-6E8A-4147-A177-3AD203B41FA5}">
                      <a16:colId xmlns="" xmlns:a16="http://schemas.microsoft.com/office/drawing/2014/main" val="3141023649"/>
                    </a:ext>
                  </a:extLst>
                </a:gridCol>
                <a:gridCol w="988966">
                  <a:extLst>
                    <a:ext uri="{9D8B030D-6E8A-4147-A177-3AD203B41FA5}">
                      <a16:colId xmlns="" xmlns:a16="http://schemas.microsoft.com/office/drawing/2014/main" val="2880056140"/>
                    </a:ext>
                  </a:extLst>
                </a:gridCol>
                <a:gridCol w="163974">
                  <a:extLst>
                    <a:ext uri="{9D8B030D-6E8A-4147-A177-3AD203B41FA5}">
                      <a16:colId xmlns="" xmlns:a16="http://schemas.microsoft.com/office/drawing/2014/main" val="101508216"/>
                    </a:ext>
                  </a:extLst>
                </a:gridCol>
                <a:gridCol w="758378">
                  <a:extLst>
                    <a:ext uri="{9D8B030D-6E8A-4147-A177-3AD203B41FA5}">
                      <a16:colId xmlns="" xmlns:a16="http://schemas.microsoft.com/office/drawing/2014/main" val="2089963319"/>
                    </a:ext>
                  </a:extLst>
                </a:gridCol>
                <a:gridCol w="163974">
                  <a:extLst>
                    <a:ext uri="{9D8B030D-6E8A-4147-A177-3AD203B41FA5}">
                      <a16:colId xmlns="" xmlns:a16="http://schemas.microsoft.com/office/drawing/2014/main" val="563581978"/>
                    </a:ext>
                  </a:extLst>
                </a:gridCol>
                <a:gridCol w="604603">
                  <a:extLst>
                    <a:ext uri="{9D8B030D-6E8A-4147-A177-3AD203B41FA5}">
                      <a16:colId xmlns="" xmlns:a16="http://schemas.microsoft.com/office/drawing/2014/main" val="4138122333"/>
                    </a:ext>
                  </a:extLst>
                </a:gridCol>
                <a:gridCol w="394610">
                  <a:extLst>
                    <a:ext uri="{9D8B030D-6E8A-4147-A177-3AD203B41FA5}">
                      <a16:colId xmlns="" xmlns:a16="http://schemas.microsoft.com/office/drawing/2014/main" val="2181816611"/>
                    </a:ext>
                  </a:extLst>
                </a:gridCol>
              </a:tblGrid>
              <a:tr h="200533">
                <a:tc gridSpan="3">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Assets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Liab.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Stockholders' Equity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tc hMerge="1">
                  <a:txBody>
                    <a:bodyPr/>
                    <a:lstStyle/>
                    <a:p>
                      <a:endParaRPr lang="en-US"/>
                    </a:p>
                  </a:txBody>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3332919631"/>
                  </a:ext>
                </a:extLst>
              </a:tr>
              <a:tr h="333375">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Cash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Merchandise Inventory</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endPar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endPar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Accts Payable</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Common Stock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Retained Earnings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Revenue</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Expenses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Net Income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Cash Flow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1642231011"/>
                  </a:ext>
                </a:extLst>
              </a:tr>
              <a:tr h="97282">
                <a:tc>
                  <a:txBody>
                    <a:bodyPr/>
                    <a:lstStyle/>
                    <a:p>
                      <a:pPr marL="0" marR="0" algn="ctr">
                        <a:lnSpc>
                          <a:spcPct val="107000"/>
                        </a:lnSpc>
                        <a:spcBef>
                          <a:spcPts val="0"/>
                        </a:spcBef>
                        <a:spcAft>
                          <a:spcPts val="0"/>
                        </a:spcAft>
                      </a:pPr>
                      <a:r>
                        <a:rPr lang="en-US" sz="105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(4,000)</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(4,000)</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4,000</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(4,000)</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a:txBody>
                    <a:bodyPr/>
                    <a:lstStyle/>
                    <a:p>
                      <a:pPr marL="0" marR="0" algn="ctr">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extLst>
                  <a:ext uri="{0D108BD9-81ED-4DB2-BD59-A6C34878D82A}">
                    <a16:rowId xmlns="" xmlns:a16="http://schemas.microsoft.com/office/drawing/2014/main" val="3597092188"/>
                  </a:ext>
                </a:extLst>
              </a:tr>
            </a:tbl>
          </a:graphicData>
        </a:graphic>
      </p:graphicFrame>
    </p:spTree>
    <p:extLst>
      <p:ext uri="{BB962C8B-B14F-4D97-AF65-F5344CB8AC3E}">
        <p14:creationId xmlns:p14="http://schemas.microsoft.com/office/powerpoint/2010/main" val="809346132"/>
      </p:ext>
    </p:extLst>
  </p:cSld>
  <p:clrMapOvr>
    <a:masterClrMapping/>
  </p:clrMapOvr>
  <p:transition xmlns:p14="http://schemas.microsoft.com/office/powerpoint/2010/mai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p:txBody>
          <a:bodyPr/>
          <a:lstStyle/>
          <a:p>
            <a:r>
              <a:rPr lang="en-US" sz="3600" dirty="0">
                <a:latin typeface="+mn-lt"/>
              </a:rPr>
              <a:t>Event 2a: Customer Returns Merchandise</a:t>
            </a:r>
            <a:r>
              <a:rPr lang="en-US" dirty="0">
                <a:latin typeface="+mn-lt"/>
              </a:rPr>
              <a:t/>
            </a:r>
            <a:br>
              <a:rPr lang="en-US" dirty="0">
                <a:latin typeface="+mn-lt"/>
              </a:rPr>
            </a:br>
            <a:endParaRPr lang="en-US" dirty="0">
              <a:latin typeface="+mn-lt"/>
              <a:ea typeface="Tahoma" panose="020B0604030504040204" pitchFamily="34" charset="0"/>
              <a:cs typeface="Tahoma" panose="020B0604030504040204" pitchFamily="34" charset="0"/>
            </a:endParaRPr>
          </a:p>
        </p:txBody>
      </p:sp>
      <p:sp>
        <p:nvSpPr>
          <p:cNvPr id="2" name="Content Placeholder 1"/>
          <p:cNvSpPr>
            <a:spLocks noGrp="1"/>
          </p:cNvSpPr>
          <p:nvPr>
            <p:ph idx="1"/>
          </p:nvPr>
        </p:nvSpPr>
        <p:spPr/>
        <p:txBody>
          <a:bodyPr/>
          <a:lstStyle/>
          <a:p>
            <a:r>
              <a:rPr lang="en-US" sz="2200" dirty="0"/>
              <a:t>A customer from Event 1a returned inventory with a $1,000 list price. </a:t>
            </a:r>
          </a:p>
          <a:p>
            <a:r>
              <a:rPr lang="en-US" sz="2200" dirty="0"/>
              <a:t>The merchandise had cost JPS $450. </a:t>
            </a:r>
            <a:r>
              <a:rPr lang="en-US" sz="2200" dirty="0">
                <a:ea typeface="Tahoma" panose="020B0604030504040204" pitchFamily="34" charset="0"/>
                <a:cs typeface="Tahoma" panose="020B0604030504040204" pitchFamily="34" charset="0"/>
              </a:rPr>
              <a:t>This </a:t>
            </a:r>
            <a:r>
              <a:rPr lang="en-US" sz="2200" b="1" dirty="0">
                <a:solidFill>
                  <a:srgbClr val="C00000"/>
                </a:solidFill>
                <a:ea typeface="Tahoma" panose="020B0604030504040204" pitchFamily="34" charset="0"/>
                <a:cs typeface="Tahoma" panose="020B0604030504040204" pitchFamily="34" charset="0"/>
              </a:rPr>
              <a:t>asset use transaction</a:t>
            </a:r>
            <a:r>
              <a:rPr lang="en-US" sz="2200" dirty="0">
                <a:ea typeface="Tahoma" panose="020B0604030504040204" pitchFamily="34" charset="0"/>
                <a:cs typeface="Tahoma" panose="020B0604030504040204" pitchFamily="34" charset="0"/>
              </a:rPr>
              <a:t>: (1) decreases assets (Accounts Receivable) and (2) decreases equity (reduced Sales Revenue).</a:t>
            </a:r>
            <a:endParaRPr lang="en-US" sz="2200" dirty="0"/>
          </a:p>
        </p:txBody>
      </p:sp>
      <p:sp>
        <p:nvSpPr>
          <p:cNvPr id="3" name="Text Placeholder 2"/>
          <p:cNvSpPr>
            <a:spLocks noGrp="1"/>
          </p:cNvSpPr>
          <p:nvPr>
            <p:ph type="body" sz="quarter" idx="10"/>
          </p:nvPr>
        </p:nvSpPr>
        <p:spPr/>
        <p:txBody>
          <a:bodyPr/>
          <a:lstStyle/>
          <a:p>
            <a:endParaRPr lang="en-US"/>
          </a:p>
        </p:txBody>
      </p:sp>
      <p:sp>
        <p:nvSpPr>
          <p:cNvPr id="8" name="Text Placeholder 7"/>
          <p:cNvSpPr>
            <a:spLocks noGrp="1"/>
          </p:cNvSpPr>
          <p:nvPr>
            <p:ph type="body" sz="quarter" idx="12"/>
          </p:nvPr>
        </p:nvSpPr>
        <p:spPr/>
        <p:txBody>
          <a:bodyPr/>
          <a:lstStyle/>
          <a:p>
            <a:endParaRPr lang="en-US"/>
          </a:p>
        </p:txBody>
      </p:sp>
      <p:sp>
        <p:nvSpPr>
          <p:cNvPr id="19458" name="Slide Number Placeholder 2"/>
          <p:cNvSpPr>
            <a:spLocks noGrp="1"/>
          </p:cNvSpPr>
          <p:nvPr>
            <p:ph type="sldNum" sz="quarter" idx="11"/>
          </p:nvPr>
        </p:nvSpPr>
        <p:spPr>
          <a:noFill/>
        </p:spPr>
        <p:txBody>
          <a:bodyPr/>
          <a:lstStyle/>
          <a:p>
            <a:r>
              <a:rPr lang="en-US" dirty="0">
                <a:solidFill>
                  <a:schemeClr val="bg1"/>
                </a:solidFill>
                <a:cs typeface="Arial" charset="0"/>
              </a:rPr>
              <a:t>4-</a:t>
            </a:r>
            <a:fld id="{0D2C951F-3FAA-4AB4-8B25-FC1FFB0CF3E2}" type="slidenum">
              <a:rPr lang="en-US" smtClean="0">
                <a:solidFill>
                  <a:schemeClr val="bg1"/>
                </a:solidFill>
                <a:cs typeface="Arial" charset="0"/>
              </a:rPr>
              <a:pPr/>
              <a:t>52</a:t>
            </a:fld>
            <a:endParaRPr lang="en-US" dirty="0">
              <a:solidFill>
                <a:schemeClr val="bg1"/>
              </a:solidFill>
              <a:cs typeface="Arial" charset="0"/>
            </a:endParaRPr>
          </a:p>
        </p:txBody>
      </p:sp>
      <p:graphicFrame>
        <p:nvGraphicFramePr>
          <p:cNvPr id="6" name="Table 5">
            <a:extLst>
              <a:ext uri="{FF2B5EF4-FFF2-40B4-BE49-F238E27FC236}">
                <a16:creationId xmlns="" xmlns:a16="http://schemas.microsoft.com/office/drawing/2014/main" id="{8CA055B1-2759-4DB3-B419-E6243102ED9A}"/>
              </a:ext>
            </a:extLst>
          </p:cNvPr>
          <p:cNvGraphicFramePr>
            <a:graphicFrameLocks noGrp="1"/>
          </p:cNvGraphicFramePr>
          <p:nvPr>
            <p:extLst>
              <p:ext uri="{D42A27DB-BD31-4B8C-83A1-F6EECF244321}">
                <p14:modId xmlns:p14="http://schemas.microsoft.com/office/powerpoint/2010/main" val="3614032617"/>
              </p:ext>
            </p:extLst>
          </p:nvPr>
        </p:nvGraphicFramePr>
        <p:xfrm>
          <a:off x="1143000" y="3276600"/>
          <a:ext cx="6934200" cy="990600"/>
        </p:xfrm>
        <a:graphic>
          <a:graphicData uri="http://schemas.openxmlformats.org/drawingml/2006/table">
            <a:tbl>
              <a:tblPr>
                <a:tableStyleId>{5C22544A-7EE6-4342-B048-85BDC9FD1C3A}</a:tableStyleId>
              </a:tblPr>
              <a:tblGrid>
                <a:gridCol w="1386840">
                  <a:extLst>
                    <a:ext uri="{9D8B030D-6E8A-4147-A177-3AD203B41FA5}">
                      <a16:colId xmlns="" xmlns:a16="http://schemas.microsoft.com/office/drawing/2014/main" val="1339959837"/>
                    </a:ext>
                  </a:extLst>
                </a:gridCol>
                <a:gridCol w="72992">
                  <a:extLst>
                    <a:ext uri="{9D8B030D-6E8A-4147-A177-3AD203B41FA5}">
                      <a16:colId xmlns="" xmlns:a16="http://schemas.microsoft.com/office/drawing/2014/main" val="119357301"/>
                    </a:ext>
                  </a:extLst>
                </a:gridCol>
                <a:gridCol w="3029250">
                  <a:extLst>
                    <a:ext uri="{9D8B030D-6E8A-4147-A177-3AD203B41FA5}">
                      <a16:colId xmlns="" xmlns:a16="http://schemas.microsoft.com/office/drawing/2014/main" val="2170809857"/>
                    </a:ext>
                  </a:extLst>
                </a:gridCol>
                <a:gridCol w="82918">
                  <a:extLst>
                    <a:ext uri="{9D8B030D-6E8A-4147-A177-3AD203B41FA5}">
                      <a16:colId xmlns="" xmlns:a16="http://schemas.microsoft.com/office/drawing/2014/main" val="746245963"/>
                    </a:ext>
                  </a:extLst>
                </a:gridCol>
                <a:gridCol w="1219200">
                  <a:extLst>
                    <a:ext uri="{9D8B030D-6E8A-4147-A177-3AD203B41FA5}">
                      <a16:colId xmlns="" xmlns:a16="http://schemas.microsoft.com/office/drawing/2014/main" val="1923230473"/>
                    </a:ext>
                  </a:extLst>
                </a:gridCol>
                <a:gridCol w="92364">
                  <a:extLst>
                    <a:ext uri="{9D8B030D-6E8A-4147-A177-3AD203B41FA5}">
                      <a16:colId xmlns="" xmlns:a16="http://schemas.microsoft.com/office/drawing/2014/main" val="9718133"/>
                    </a:ext>
                  </a:extLst>
                </a:gridCol>
                <a:gridCol w="1050636">
                  <a:extLst>
                    <a:ext uri="{9D8B030D-6E8A-4147-A177-3AD203B41FA5}">
                      <a16:colId xmlns="" xmlns:a16="http://schemas.microsoft.com/office/drawing/2014/main" val="1405398356"/>
                    </a:ext>
                  </a:extLst>
                </a:gridCol>
              </a:tblGrid>
              <a:tr h="367326">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Date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Account Title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Debit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Credit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3362839657"/>
                  </a:ext>
                </a:extLst>
              </a:tr>
              <a:tr h="280613">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Event 2a</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Sales Revenue</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1,000</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877048506"/>
                  </a:ext>
                </a:extLst>
              </a:tr>
              <a:tr h="342661">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Accounts Receivable</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1,000</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953639741"/>
                  </a:ext>
                </a:extLst>
              </a:tr>
            </a:tbl>
          </a:graphicData>
        </a:graphic>
      </p:graphicFrame>
      <p:graphicFrame>
        <p:nvGraphicFramePr>
          <p:cNvPr id="7" name="Table 6">
            <a:extLst>
              <a:ext uri="{FF2B5EF4-FFF2-40B4-BE49-F238E27FC236}">
                <a16:creationId xmlns="" xmlns:a16="http://schemas.microsoft.com/office/drawing/2014/main" id="{C74CD1C0-B9D6-44F3-8B76-EBFB55E25457}"/>
              </a:ext>
            </a:extLst>
          </p:cNvPr>
          <p:cNvGraphicFramePr>
            <a:graphicFrameLocks noGrp="1"/>
          </p:cNvGraphicFramePr>
          <p:nvPr>
            <p:extLst>
              <p:ext uri="{D42A27DB-BD31-4B8C-83A1-F6EECF244321}">
                <p14:modId xmlns:p14="http://schemas.microsoft.com/office/powerpoint/2010/main" val="4184500595"/>
              </p:ext>
            </p:extLst>
          </p:nvPr>
        </p:nvGraphicFramePr>
        <p:xfrm>
          <a:off x="152396" y="4419600"/>
          <a:ext cx="8839203" cy="1712213"/>
        </p:xfrm>
        <a:graphic>
          <a:graphicData uri="http://schemas.openxmlformats.org/drawingml/2006/table">
            <a:tbl>
              <a:tblPr firstRow="1" firstCol="1" bandRow="1">
                <a:tableStyleId>{5C22544A-7EE6-4342-B048-85BDC9FD1C3A}</a:tableStyleId>
              </a:tblPr>
              <a:tblGrid>
                <a:gridCol w="681515">
                  <a:extLst>
                    <a:ext uri="{9D8B030D-6E8A-4147-A177-3AD203B41FA5}">
                      <a16:colId xmlns="" xmlns:a16="http://schemas.microsoft.com/office/drawing/2014/main" val="4038268786"/>
                    </a:ext>
                  </a:extLst>
                </a:gridCol>
                <a:gridCol w="163974">
                  <a:extLst>
                    <a:ext uri="{9D8B030D-6E8A-4147-A177-3AD203B41FA5}">
                      <a16:colId xmlns="" xmlns:a16="http://schemas.microsoft.com/office/drawing/2014/main" val="3906683118"/>
                    </a:ext>
                  </a:extLst>
                </a:gridCol>
                <a:gridCol w="1065828">
                  <a:extLst>
                    <a:ext uri="{9D8B030D-6E8A-4147-A177-3AD203B41FA5}">
                      <a16:colId xmlns="" xmlns:a16="http://schemas.microsoft.com/office/drawing/2014/main" val="2246321599"/>
                    </a:ext>
                  </a:extLst>
                </a:gridCol>
                <a:gridCol w="163974">
                  <a:extLst>
                    <a:ext uri="{9D8B030D-6E8A-4147-A177-3AD203B41FA5}">
                      <a16:colId xmlns="" xmlns:a16="http://schemas.microsoft.com/office/drawing/2014/main" val="695920123"/>
                    </a:ext>
                  </a:extLst>
                </a:gridCol>
                <a:gridCol w="681515">
                  <a:extLst>
                    <a:ext uri="{9D8B030D-6E8A-4147-A177-3AD203B41FA5}">
                      <a16:colId xmlns="" xmlns:a16="http://schemas.microsoft.com/office/drawing/2014/main" val="118549055"/>
                    </a:ext>
                  </a:extLst>
                </a:gridCol>
                <a:gridCol w="163974">
                  <a:extLst>
                    <a:ext uri="{9D8B030D-6E8A-4147-A177-3AD203B41FA5}">
                      <a16:colId xmlns="" xmlns:a16="http://schemas.microsoft.com/office/drawing/2014/main" val="2501135130"/>
                    </a:ext>
                  </a:extLst>
                </a:gridCol>
                <a:gridCol w="758378">
                  <a:extLst>
                    <a:ext uri="{9D8B030D-6E8A-4147-A177-3AD203B41FA5}">
                      <a16:colId xmlns="" xmlns:a16="http://schemas.microsoft.com/office/drawing/2014/main" val="322333968"/>
                    </a:ext>
                  </a:extLst>
                </a:gridCol>
                <a:gridCol w="163974">
                  <a:extLst>
                    <a:ext uri="{9D8B030D-6E8A-4147-A177-3AD203B41FA5}">
                      <a16:colId xmlns="" xmlns:a16="http://schemas.microsoft.com/office/drawing/2014/main" val="3352611176"/>
                    </a:ext>
                  </a:extLst>
                </a:gridCol>
                <a:gridCol w="835240">
                  <a:extLst>
                    <a:ext uri="{9D8B030D-6E8A-4147-A177-3AD203B41FA5}">
                      <a16:colId xmlns="" xmlns:a16="http://schemas.microsoft.com/office/drawing/2014/main" val="3201792686"/>
                    </a:ext>
                  </a:extLst>
                </a:gridCol>
                <a:gridCol w="163974">
                  <a:extLst>
                    <a:ext uri="{9D8B030D-6E8A-4147-A177-3AD203B41FA5}">
                      <a16:colId xmlns="" xmlns:a16="http://schemas.microsoft.com/office/drawing/2014/main" val="1493837017"/>
                    </a:ext>
                  </a:extLst>
                </a:gridCol>
                <a:gridCol w="758378">
                  <a:extLst>
                    <a:ext uri="{9D8B030D-6E8A-4147-A177-3AD203B41FA5}">
                      <a16:colId xmlns="" xmlns:a16="http://schemas.microsoft.com/office/drawing/2014/main" val="850383387"/>
                    </a:ext>
                  </a:extLst>
                </a:gridCol>
                <a:gridCol w="163974">
                  <a:extLst>
                    <a:ext uri="{9D8B030D-6E8A-4147-A177-3AD203B41FA5}">
                      <a16:colId xmlns="" xmlns:a16="http://schemas.microsoft.com/office/drawing/2014/main" val="3141023649"/>
                    </a:ext>
                  </a:extLst>
                </a:gridCol>
                <a:gridCol w="988966">
                  <a:extLst>
                    <a:ext uri="{9D8B030D-6E8A-4147-A177-3AD203B41FA5}">
                      <a16:colId xmlns="" xmlns:a16="http://schemas.microsoft.com/office/drawing/2014/main" val="2880056140"/>
                    </a:ext>
                  </a:extLst>
                </a:gridCol>
                <a:gridCol w="163974">
                  <a:extLst>
                    <a:ext uri="{9D8B030D-6E8A-4147-A177-3AD203B41FA5}">
                      <a16:colId xmlns="" xmlns:a16="http://schemas.microsoft.com/office/drawing/2014/main" val="101508216"/>
                    </a:ext>
                  </a:extLst>
                </a:gridCol>
                <a:gridCol w="758378">
                  <a:extLst>
                    <a:ext uri="{9D8B030D-6E8A-4147-A177-3AD203B41FA5}">
                      <a16:colId xmlns="" xmlns:a16="http://schemas.microsoft.com/office/drawing/2014/main" val="2089963319"/>
                    </a:ext>
                  </a:extLst>
                </a:gridCol>
                <a:gridCol w="163974">
                  <a:extLst>
                    <a:ext uri="{9D8B030D-6E8A-4147-A177-3AD203B41FA5}">
                      <a16:colId xmlns="" xmlns:a16="http://schemas.microsoft.com/office/drawing/2014/main" val="563581978"/>
                    </a:ext>
                  </a:extLst>
                </a:gridCol>
                <a:gridCol w="604603">
                  <a:extLst>
                    <a:ext uri="{9D8B030D-6E8A-4147-A177-3AD203B41FA5}">
                      <a16:colId xmlns="" xmlns:a16="http://schemas.microsoft.com/office/drawing/2014/main" val="4138122333"/>
                    </a:ext>
                  </a:extLst>
                </a:gridCol>
                <a:gridCol w="394610">
                  <a:extLst>
                    <a:ext uri="{9D8B030D-6E8A-4147-A177-3AD203B41FA5}">
                      <a16:colId xmlns="" xmlns:a16="http://schemas.microsoft.com/office/drawing/2014/main" val="2181816611"/>
                    </a:ext>
                  </a:extLst>
                </a:gridCol>
              </a:tblGrid>
              <a:tr h="320141">
                <a:tc gridSpan="3">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Assets</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Liab.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Stockholders' Equity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tc hMerge="1">
                  <a:txBody>
                    <a:bodyPr/>
                    <a:lstStyle/>
                    <a:p>
                      <a:endParaRPr lang="en-US"/>
                    </a:p>
                  </a:txBody>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3332919631"/>
                  </a:ext>
                </a:extLst>
              </a:tr>
              <a:tr h="640283">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Cash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Accounts Receivable</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endPar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endPar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Accts Payable</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Common Stock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Retained Earnings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Revenue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Expenses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Net Income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Cash Flow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1642231011"/>
                  </a:ext>
                </a:extLst>
              </a:tr>
              <a:tr h="310913">
                <a:tc>
                  <a:txBody>
                    <a:bodyPr/>
                    <a:lstStyle/>
                    <a:p>
                      <a:pPr marL="0" marR="0" algn="ctr">
                        <a:lnSpc>
                          <a:spcPct val="107000"/>
                        </a:lnSpc>
                        <a:spcBef>
                          <a:spcPts val="0"/>
                        </a:spcBef>
                        <a:spcAft>
                          <a:spcPts val="0"/>
                        </a:spcAft>
                      </a:pPr>
                      <a:r>
                        <a:rPr lang="en-US" sz="105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(1,000)</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(1,000)_</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(1,000)</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(1,000)</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a:txBody>
                    <a:bodyPr/>
                    <a:lstStyle/>
                    <a:p>
                      <a:pPr marL="0" marR="0" algn="ctr">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extLst>
                  <a:ext uri="{0D108BD9-81ED-4DB2-BD59-A6C34878D82A}">
                    <a16:rowId xmlns="" xmlns:a16="http://schemas.microsoft.com/office/drawing/2014/main" val="3597092188"/>
                  </a:ext>
                </a:extLst>
              </a:tr>
            </a:tbl>
          </a:graphicData>
        </a:graphic>
      </p:graphicFrame>
    </p:spTree>
    <p:extLst>
      <p:ext uri="{BB962C8B-B14F-4D97-AF65-F5344CB8AC3E}">
        <p14:creationId xmlns:p14="http://schemas.microsoft.com/office/powerpoint/2010/main" val="897991630"/>
      </p:ext>
    </p:extLst>
  </p:cSld>
  <p:clrMapOvr>
    <a:masterClrMapping/>
  </p:clrMapOvr>
  <p:transition xmlns:p14="http://schemas.microsoft.com/office/powerpoint/2010/mai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a:xfrm>
            <a:off x="685800" y="76200"/>
            <a:ext cx="8458200" cy="609600"/>
          </a:xfrm>
        </p:spPr>
        <p:txBody>
          <a:bodyPr/>
          <a:lstStyle/>
          <a:p>
            <a:r>
              <a:rPr lang="en-US" sz="3000" dirty="0"/>
              <a:t>Event 2b: COGS Recorded for Merchandise Returned to Inventory</a:t>
            </a:r>
            <a:r>
              <a:rPr lang="en-US" dirty="0"/>
              <a:t/>
            </a:r>
            <a:br>
              <a:rPr lang="en-US" dirty="0"/>
            </a:br>
            <a:endParaRPr lang="en-US" dirty="0">
              <a:ea typeface="Tahoma" panose="020B0604030504040204" pitchFamily="34" charset="0"/>
              <a:cs typeface="Tahoma" panose="020B0604030504040204" pitchFamily="34" charset="0"/>
            </a:endParaRPr>
          </a:p>
        </p:txBody>
      </p:sp>
      <p:sp>
        <p:nvSpPr>
          <p:cNvPr id="2" name="Content Placeholder 1"/>
          <p:cNvSpPr>
            <a:spLocks noGrp="1"/>
          </p:cNvSpPr>
          <p:nvPr>
            <p:ph idx="1"/>
          </p:nvPr>
        </p:nvSpPr>
        <p:spPr/>
        <p:txBody>
          <a:bodyPr/>
          <a:lstStyle/>
          <a:p>
            <a:r>
              <a:rPr lang="en-US" sz="2200" dirty="0">
                <a:latin typeface="+mj-lt"/>
              </a:rPr>
              <a:t>The cost of the goods ($450) is returned to the inventory account. </a:t>
            </a:r>
          </a:p>
          <a:p>
            <a:r>
              <a:rPr lang="en-US" sz="2200" dirty="0">
                <a:latin typeface="+mj-lt"/>
                <a:ea typeface="Tahoma" panose="020B0604030504040204" pitchFamily="34" charset="0"/>
                <a:cs typeface="Tahoma" panose="020B0604030504040204" pitchFamily="34" charset="0"/>
              </a:rPr>
              <a:t>This </a:t>
            </a:r>
            <a:r>
              <a:rPr lang="en-US" sz="2200" b="1" dirty="0">
                <a:solidFill>
                  <a:srgbClr val="C00000"/>
                </a:solidFill>
                <a:latin typeface="+mj-lt"/>
                <a:ea typeface="Tahoma" panose="020B0604030504040204" pitchFamily="34" charset="0"/>
                <a:cs typeface="Tahoma" panose="020B0604030504040204" pitchFamily="34" charset="0"/>
              </a:rPr>
              <a:t>asset source transaction</a:t>
            </a:r>
            <a:r>
              <a:rPr lang="en-US" sz="2200" dirty="0">
                <a:latin typeface="+mj-lt"/>
                <a:ea typeface="Tahoma" panose="020B0604030504040204" pitchFamily="34" charset="0"/>
                <a:cs typeface="Tahoma" panose="020B0604030504040204" pitchFamily="34" charset="0"/>
              </a:rPr>
              <a:t>: (1) increases assets (Merchandise Inventory) and (2) increases equity (Reduce Cost of Goods Sold).</a:t>
            </a:r>
            <a:endParaRPr lang="en-US" sz="2200" dirty="0">
              <a:latin typeface="+mj-lt"/>
            </a:endParaRPr>
          </a:p>
        </p:txBody>
      </p:sp>
      <p:sp>
        <p:nvSpPr>
          <p:cNvPr id="3" name="Text Placeholder 2"/>
          <p:cNvSpPr>
            <a:spLocks noGrp="1"/>
          </p:cNvSpPr>
          <p:nvPr>
            <p:ph type="body" sz="quarter" idx="10"/>
          </p:nvPr>
        </p:nvSpPr>
        <p:spPr/>
        <p:txBody>
          <a:bodyPr/>
          <a:lstStyle/>
          <a:p>
            <a:endParaRPr lang="en-US"/>
          </a:p>
        </p:txBody>
      </p:sp>
      <p:sp>
        <p:nvSpPr>
          <p:cNvPr id="8" name="Text Placeholder 7"/>
          <p:cNvSpPr>
            <a:spLocks noGrp="1"/>
          </p:cNvSpPr>
          <p:nvPr>
            <p:ph type="body" sz="quarter" idx="12"/>
          </p:nvPr>
        </p:nvSpPr>
        <p:spPr/>
        <p:txBody>
          <a:bodyPr/>
          <a:lstStyle/>
          <a:p>
            <a:endParaRPr lang="en-US"/>
          </a:p>
        </p:txBody>
      </p:sp>
      <p:sp>
        <p:nvSpPr>
          <p:cNvPr id="19458" name="Slide Number Placeholder 2"/>
          <p:cNvSpPr>
            <a:spLocks noGrp="1"/>
          </p:cNvSpPr>
          <p:nvPr>
            <p:ph type="sldNum" sz="quarter" idx="11"/>
          </p:nvPr>
        </p:nvSpPr>
        <p:spPr>
          <a:noFill/>
        </p:spPr>
        <p:txBody>
          <a:bodyPr/>
          <a:lstStyle/>
          <a:p>
            <a:r>
              <a:rPr lang="en-US" dirty="0">
                <a:solidFill>
                  <a:schemeClr val="bg1"/>
                </a:solidFill>
                <a:cs typeface="Arial" charset="0"/>
              </a:rPr>
              <a:t>4-</a:t>
            </a:r>
            <a:fld id="{0D2C951F-3FAA-4AB4-8B25-FC1FFB0CF3E2}" type="slidenum">
              <a:rPr lang="en-US" smtClean="0">
                <a:solidFill>
                  <a:schemeClr val="bg1"/>
                </a:solidFill>
                <a:cs typeface="Arial" charset="0"/>
              </a:rPr>
              <a:pPr/>
              <a:t>53</a:t>
            </a:fld>
            <a:endParaRPr lang="en-US" dirty="0">
              <a:solidFill>
                <a:schemeClr val="bg1"/>
              </a:solidFill>
              <a:cs typeface="Arial" charset="0"/>
            </a:endParaRPr>
          </a:p>
        </p:txBody>
      </p:sp>
      <p:graphicFrame>
        <p:nvGraphicFramePr>
          <p:cNvPr id="6" name="Table 5">
            <a:extLst>
              <a:ext uri="{FF2B5EF4-FFF2-40B4-BE49-F238E27FC236}">
                <a16:creationId xmlns="" xmlns:a16="http://schemas.microsoft.com/office/drawing/2014/main" id="{8CA055B1-2759-4DB3-B419-E6243102ED9A}"/>
              </a:ext>
            </a:extLst>
          </p:cNvPr>
          <p:cNvGraphicFramePr>
            <a:graphicFrameLocks noGrp="1"/>
          </p:cNvGraphicFramePr>
          <p:nvPr>
            <p:extLst>
              <p:ext uri="{D42A27DB-BD31-4B8C-83A1-F6EECF244321}">
                <p14:modId xmlns:p14="http://schemas.microsoft.com/office/powerpoint/2010/main" val="495169787"/>
              </p:ext>
            </p:extLst>
          </p:nvPr>
        </p:nvGraphicFramePr>
        <p:xfrm>
          <a:off x="1219200" y="2898139"/>
          <a:ext cx="6934200" cy="990600"/>
        </p:xfrm>
        <a:graphic>
          <a:graphicData uri="http://schemas.openxmlformats.org/drawingml/2006/table">
            <a:tbl>
              <a:tblPr>
                <a:tableStyleId>{5C22544A-7EE6-4342-B048-85BDC9FD1C3A}</a:tableStyleId>
              </a:tblPr>
              <a:tblGrid>
                <a:gridCol w="1386840">
                  <a:extLst>
                    <a:ext uri="{9D8B030D-6E8A-4147-A177-3AD203B41FA5}">
                      <a16:colId xmlns="" xmlns:a16="http://schemas.microsoft.com/office/drawing/2014/main" val="1339959837"/>
                    </a:ext>
                  </a:extLst>
                </a:gridCol>
                <a:gridCol w="60960">
                  <a:extLst>
                    <a:ext uri="{9D8B030D-6E8A-4147-A177-3AD203B41FA5}">
                      <a16:colId xmlns="" xmlns:a16="http://schemas.microsoft.com/office/drawing/2014/main" val="119357301"/>
                    </a:ext>
                  </a:extLst>
                </a:gridCol>
                <a:gridCol w="3041282">
                  <a:extLst>
                    <a:ext uri="{9D8B030D-6E8A-4147-A177-3AD203B41FA5}">
                      <a16:colId xmlns="" xmlns:a16="http://schemas.microsoft.com/office/drawing/2014/main" val="2170809857"/>
                    </a:ext>
                  </a:extLst>
                </a:gridCol>
                <a:gridCol w="82918">
                  <a:extLst>
                    <a:ext uri="{9D8B030D-6E8A-4147-A177-3AD203B41FA5}">
                      <a16:colId xmlns="" xmlns:a16="http://schemas.microsoft.com/office/drawing/2014/main" val="746245963"/>
                    </a:ext>
                  </a:extLst>
                </a:gridCol>
                <a:gridCol w="1219200">
                  <a:extLst>
                    <a:ext uri="{9D8B030D-6E8A-4147-A177-3AD203B41FA5}">
                      <a16:colId xmlns="" xmlns:a16="http://schemas.microsoft.com/office/drawing/2014/main" val="1923230473"/>
                    </a:ext>
                  </a:extLst>
                </a:gridCol>
                <a:gridCol w="92364">
                  <a:extLst>
                    <a:ext uri="{9D8B030D-6E8A-4147-A177-3AD203B41FA5}">
                      <a16:colId xmlns="" xmlns:a16="http://schemas.microsoft.com/office/drawing/2014/main" val="9718133"/>
                    </a:ext>
                  </a:extLst>
                </a:gridCol>
                <a:gridCol w="1050636">
                  <a:extLst>
                    <a:ext uri="{9D8B030D-6E8A-4147-A177-3AD203B41FA5}">
                      <a16:colId xmlns="" xmlns:a16="http://schemas.microsoft.com/office/drawing/2014/main" val="1405398356"/>
                    </a:ext>
                  </a:extLst>
                </a:gridCol>
              </a:tblGrid>
              <a:tr h="367326">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Date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Account Title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Debit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Credit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3362839657"/>
                  </a:ext>
                </a:extLst>
              </a:tr>
              <a:tr h="280613">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Event 2b</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Merchandise Inventory</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450</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877048506"/>
                  </a:ext>
                </a:extLst>
              </a:tr>
              <a:tr h="342661">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Cost of Goods Sold</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450</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953639741"/>
                  </a:ext>
                </a:extLst>
              </a:tr>
            </a:tbl>
          </a:graphicData>
        </a:graphic>
      </p:graphicFrame>
      <p:graphicFrame>
        <p:nvGraphicFramePr>
          <p:cNvPr id="7" name="Table 6">
            <a:extLst>
              <a:ext uri="{FF2B5EF4-FFF2-40B4-BE49-F238E27FC236}">
                <a16:creationId xmlns="" xmlns:a16="http://schemas.microsoft.com/office/drawing/2014/main" id="{C74CD1C0-B9D6-44F3-8B76-EBFB55E25457}"/>
              </a:ext>
            </a:extLst>
          </p:cNvPr>
          <p:cNvGraphicFramePr>
            <a:graphicFrameLocks noGrp="1"/>
          </p:cNvGraphicFramePr>
          <p:nvPr>
            <p:extLst>
              <p:ext uri="{D42A27DB-BD31-4B8C-83A1-F6EECF244321}">
                <p14:modId xmlns:p14="http://schemas.microsoft.com/office/powerpoint/2010/main" val="3231261329"/>
              </p:ext>
            </p:extLst>
          </p:nvPr>
        </p:nvGraphicFramePr>
        <p:xfrm>
          <a:off x="152396" y="4079240"/>
          <a:ext cx="8839203" cy="1712213"/>
        </p:xfrm>
        <a:graphic>
          <a:graphicData uri="http://schemas.openxmlformats.org/drawingml/2006/table">
            <a:tbl>
              <a:tblPr firstRow="1" firstCol="1" bandRow="1">
                <a:tableStyleId>{5C22544A-7EE6-4342-B048-85BDC9FD1C3A}</a:tableStyleId>
              </a:tblPr>
              <a:tblGrid>
                <a:gridCol w="681515">
                  <a:extLst>
                    <a:ext uri="{9D8B030D-6E8A-4147-A177-3AD203B41FA5}">
                      <a16:colId xmlns="" xmlns:a16="http://schemas.microsoft.com/office/drawing/2014/main" val="4038268786"/>
                    </a:ext>
                  </a:extLst>
                </a:gridCol>
                <a:gridCol w="163974">
                  <a:extLst>
                    <a:ext uri="{9D8B030D-6E8A-4147-A177-3AD203B41FA5}">
                      <a16:colId xmlns="" xmlns:a16="http://schemas.microsoft.com/office/drawing/2014/main" val="3906683118"/>
                    </a:ext>
                  </a:extLst>
                </a:gridCol>
                <a:gridCol w="1065828">
                  <a:extLst>
                    <a:ext uri="{9D8B030D-6E8A-4147-A177-3AD203B41FA5}">
                      <a16:colId xmlns="" xmlns:a16="http://schemas.microsoft.com/office/drawing/2014/main" val="2246321599"/>
                    </a:ext>
                  </a:extLst>
                </a:gridCol>
                <a:gridCol w="163974">
                  <a:extLst>
                    <a:ext uri="{9D8B030D-6E8A-4147-A177-3AD203B41FA5}">
                      <a16:colId xmlns="" xmlns:a16="http://schemas.microsoft.com/office/drawing/2014/main" val="695920123"/>
                    </a:ext>
                  </a:extLst>
                </a:gridCol>
                <a:gridCol w="681515">
                  <a:extLst>
                    <a:ext uri="{9D8B030D-6E8A-4147-A177-3AD203B41FA5}">
                      <a16:colId xmlns="" xmlns:a16="http://schemas.microsoft.com/office/drawing/2014/main" val="118549055"/>
                    </a:ext>
                  </a:extLst>
                </a:gridCol>
                <a:gridCol w="163974">
                  <a:extLst>
                    <a:ext uri="{9D8B030D-6E8A-4147-A177-3AD203B41FA5}">
                      <a16:colId xmlns="" xmlns:a16="http://schemas.microsoft.com/office/drawing/2014/main" val="2501135130"/>
                    </a:ext>
                  </a:extLst>
                </a:gridCol>
                <a:gridCol w="758378">
                  <a:extLst>
                    <a:ext uri="{9D8B030D-6E8A-4147-A177-3AD203B41FA5}">
                      <a16:colId xmlns="" xmlns:a16="http://schemas.microsoft.com/office/drawing/2014/main" val="322333968"/>
                    </a:ext>
                  </a:extLst>
                </a:gridCol>
                <a:gridCol w="163974">
                  <a:extLst>
                    <a:ext uri="{9D8B030D-6E8A-4147-A177-3AD203B41FA5}">
                      <a16:colId xmlns="" xmlns:a16="http://schemas.microsoft.com/office/drawing/2014/main" val="3352611176"/>
                    </a:ext>
                  </a:extLst>
                </a:gridCol>
                <a:gridCol w="835240">
                  <a:extLst>
                    <a:ext uri="{9D8B030D-6E8A-4147-A177-3AD203B41FA5}">
                      <a16:colId xmlns="" xmlns:a16="http://schemas.microsoft.com/office/drawing/2014/main" val="3201792686"/>
                    </a:ext>
                  </a:extLst>
                </a:gridCol>
                <a:gridCol w="163974">
                  <a:extLst>
                    <a:ext uri="{9D8B030D-6E8A-4147-A177-3AD203B41FA5}">
                      <a16:colId xmlns="" xmlns:a16="http://schemas.microsoft.com/office/drawing/2014/main" val="1493837017"/>
                    </a:ext>
                  </a:extLst>
                </a:gridCol>
                <a:gridCol w="758378">
                  <a:extLst>
                    <a:ext uri="{9D8B030D-6E8A-4147-A177-3AD203B41FA5}">
                      <a16:colId xmlns="" xmlns:a16="http://schemas.microsoft.com/office/drawing/2014/main" val="850383387"/>
                    </a:ext>
                  </a:extLst>
                </a:gridCol>
                <a:gridCol w="163974">
                  <a:extLst>
                    <a:ext uri="{9D8B030D-6E8A-4147-A177-3AD203B41FA5}">
                      <a16:colId xmlns="" xmlns:a16="http://schemas.microsoft.com/office/drawing/2014/main" val="3141023649"/>
                    </a:ext>
                  </a:extLst>
                </a:gridCol>
                <a:gridCol w="988966">
                  <a:extLst>
                    <a:ext uri="{9D8B030D-6E8A-4147-A177-3AD203B41FA5}">
                      <a16:colId xmlns="" xmlns:a16="http://schemas.microsoft.com/office/drawing/2014/main" val="2880056140"/>
                    </a:ext>
                  </a:extLst>
                </a:gridCol>
                <a:gridCol w="163974">
                  <a:extLst>
                    <a:ext uri="{9D8B030D-6E8A-4147-A177-3AD203B41FA5}">
                      <a16:colId xmlns="" xmlns:a16="http://schemas.microsoft.com/office/drawing/2014/main" val="101508216"/>
                    </a:ext>
                  </a:extLst>
                </a:gridCol>
                <a:gridCol w="758378">
                  <a:extLst>
                    <a:ext uri="{9D8B030D-6E8A-4147-A177-3AD203B41FA5}">
                      <a16:colId xmlns="" xmlns:a16="http://schemas.microsoft.com/office/drawing/2014/main" val="2089963319"/>
                    </a:ext>
                  </a:extLst>
                </a:gridCol>
                <a:gridCol w="163974">
                  <a:extLst>
                    <a:ext uri="{9D8B030D-6E8A-4147-A177-3AD203B41FA5}">
                      <a16:colId xmlns="" xmlns:a16="http://schemas.microsoft.com/office/drawing/2014/main" val="563581978"/>
                    </a:ext>
                  </a:extLst>
                </a:gridCol>
                <a:gridCol w="604603">
                  <a:extLst>
                    <a:ext uri="{9D8B030D-6E8A-4147-A177-3AD203B41FA5}">
                      <a16:colId xmlns="" xmlns:a16="http://schemas.microsoft.com/office/drawing/2014/main" val="4138122333"/>
                    </a:ext>
                  </a:extLst>
                </a:gridCol>
                <a:gridCol w="394610">
                  <a:extLst>
                    <a:ext uri="{9D8B030D-6E8A-4147-A177-3AD203B41FA5}">
                      <a16:colId xmlns="" xmlns:a16="http://schemas.microsoft.com/office/drawing/2014/main" val="2181816611"/>
                    </a:ext>
                  </a:extLst>
                </a:gridCol>
              </a:tblGrid>
              <a:tr h="200533">
                <a:tc gridSpan="3">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Assets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Liab.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Stockholders' Equity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tc hMerge="1">
                  <a:txBody>
                    <a:bodyPr/>
                    <a:lstStyle/>
                    <a:p>
                      <a:endParaRPr lang="en-US"/>
                    </a:p>
                  </a:txBody>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3332919631"/>
                  </a:ext>
                </a:extLst>
              </a:tr>
              <a:tr h="333375">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Cash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Merchandise Inventory</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endPar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endPar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Accts Payable</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Common Stock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Retained Earnings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Revenue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Expenses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Net Income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Cash Flow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1642231011"/>
                  </a:ext>
                </a:extLst>
              </a:tr>
              <a:tr h="97282">
                <a:tc>
                  <a:txBody>
                    <a:bodyPr/>
                    <a:lstStyle/>
                    <a:p>
                      <a:pPr marL="0" marR="0" algn="ctr">
                        <a:lnSpc>
                          <a:spcPct val="107000"/>
                        </a:lnSpc>
                        <a:spcBef>
                          <a:spcPts val="0"/>
                        </a:spcBef>
                        <a:spcAft>
                          <a:spcPts val="0"/>
                        </a:spcAft>
                      </a:pPr>
                      <a:r>
                        <a:rPr lang="en-US" sz="105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450</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450</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(450)</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450</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a:txBody>
                    <a:bodyPr/>
                    <a:lstStyle/>
                    <a:p>
                      <a:pPr marL="0" marR="0" algn="ctr">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extLst>
                  <a:ext uri="{0D108BD9-81ED-4DB2-BD59-A6C34878D82A}">
                    <a16:rowId xmlns="" xmlns:a16="http://schemas.microsoft.com/office/drawing/2014/main" val="3597092188"/>
                  </a:ext>
                </a:extLst>
              </a:tr>
            </a:tbl>
          </a:graphicData>
        </a:graphic>
      </p:graphicFrame>
    </p:spTree>
    <p:extLst>
      <p:ext uri="{BB962C8B-B14F-4D97-AF65-F5344CB8AC3E}">
        <p14:creationId xmlns:p14="http://schemas.microsoft.com/office/powerpoint/2010/main" val="3316728863"/>
      </p:ext>
    </p:extLst>
  </p:cSld>
  <p:clrMapOvr>
    <a:masterClrMapping/>
  </p:clrMapOvr>
  <p:transition xmlns:p14="http://schemas.microsoft.com/office/powerpoint/2010/mai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a:xfrm>
            <a:off x="914400" y="76200"/>
            <a:ext cx="8229600" cy="609600"/>
          </a:xfrm>
        </p:spPr>
        <p:txBody>
          <a:bodyPr/>
          <a:lstStyle/>
          <a:p>
            <a:r>
              <a:rPr lang="en-US" sz="3600" dirty="0"/>
              <a:t>Event 3: Accounting for Sales Discount (Alternative 1a)</a:t>
            </a:r>
            <a:br>
              <a:rPr lang="en-US" sz="3600" dirty="0"/>
            </a:br>
            <a:endParaRPr lang="en-US" sz="3600" dirty="0">
              <a:ea typeface="Tahoma" panose="020B0604030504040204" pitchFamily="34" charset="0"/>
              <a:cs typeface="Tahoma" panose="020B0604030504040204" pitchFamily="34" charset="0"/>
            </a:endParaRPr>
          </a:p>
        </p:txBody>
      </p:sp>
      <p:sp>
        <p:nvSpPr>
          <p:cNvPr id="2" name="Content Placeholder 1"/>
          <p:cNvSpPr>
            <a:spLocks noGrp="1"/>
          </p:cNvSpPr>
          <p:nvPr>
            <p:ph idx="1"/>
          </p:nvPr>
        </p:nvSpPr>
        <p:spPr/>
        <p:txBody>
          <a:bodyPr/>
          <a:lstStyle/>
          <a:p>
            <a:r>
              <a:rPr lang="en-US" sz="2000" dirty="0"/>
              <a:t>JPS collected the balance of the account receivable generated in Event 1a. The collection occurred before the discount period had expired. </a:t>
            </a:r>
          </a:p>
          <a:p>
            <a:r>
              <a:rPr lang="en-US" sz="2000" dirty="0">
                <a:ea typeface="Tahoma" panose="020B0604030504040204" pitchFamily="34" charset="0"/>
                <a:cs typeface="Tahoma" panose="020B0604030504040204" pitchFamily="34" charset="0"/>
              </a:rPr>
              <a:t>This </a:t>
            </a:r>
            <a:r>
              <a:rPr lang="en-US" sz="2000" b="1" dirty="0">
                <a:solidFill>
                  <a:srgbClr val="C00000"/>
                </a:solidFill>
                <a:ea typeface="Tahoma" panose="020B0604030504040204" pitchFamily="34" charset="0"/>
                <a:cs typeface="Tahoma" panose="020B0604030504040204" pitchFamily="34" charset="0"/>
              </a:rPr>
              <a:t>asset use and exchange transaction</a:t>
            </a:r>
            <a:r>
              <a:rPr lang="en-US" sz="2000" dirty="0">
                <a:ea typeface="Tahoma" panose="020B0604030504040204" pitchFamily="34" charset="0"/>
                <a:cs typeface="Tahoma" panose="020B0604030504040204" pitchFamily="34" charset="0"/>
              </a:rPr>
              <a:t>: (1) decreases assets (Accounts Receivable) and (2) decreases equity (reduces Sales Revenue). </a:t>
            </a:r>
          </a:p>
          <a:p>
            <a:r>
              <a:rPr lang="en-US" sz="2000" dirty="0"/>
              <a:t>Let’s assume the customer paid within the discount period.</a:t>
            </a:r>
          </a:p>
        </p:txBody>
      </p:sp>
      <p:sp>
        <p:nvSpPr>
          <p:cNvPr id="3" name="Text Placeholder 2"/>
          <p:cNvSpPr>
            <a:spLocks noGrp="1"/>
          </p:cNvSpPr>
          <p:nvPr>
            <p:ph type="body" sz="quarter" idx="10"/>
          </p:nvPr>
        </p:nvSpPr>
        <p:spPr/>
        <p:txBody>
          <a:bodyPr/>
          <a:lstStyle/>
          <a:p>
            <a:endParaRPr lang="en-US"/>
          </a:p>
        </p:txBody>
      </p:sp>
      <p:sp>
        <p:nvSpPr>
          <p:cNvPr id="8" name="Text Placeholder 7"/>
          <p:cNvSpPr>
            <a:spLocks noGrp="1"/>
          </p:cNvSpPr>
          <p:nvPr>
            <p:ph type="body" sz="quarter" idx="12"/>
          </p:nvPr>
        </p:nvSpPr>
        <p:spPr/>
        <p:txBody>
          <a:bodyPr/>
          <a:lstStyle/>
          <a:p>
            <a:endParaRPr lang="en-US"/>
          </a:p>
        </p:txBody>
      </p:sp>
      <p:sp>
        <p:nvSpPr>
          <p:cNvPr id="19458" name="Slide Number Placeholder 2"/>
          <p:cNvSpPr>
            <a:spLocks noGrp="1"/>
          </p:cNvSpPr>
          <p:nvPr>
            <p:ph type="sldNum" sz="quarter" idx="11"/>
          </p:nvPr>
        </p:nvSpPr>
        <p:spPr>
          <a:noFill/>
        </p:spPr>
        <p:txBody>
          <a:bodyPr/>
          <a:lstStyle/>
          <a:p>
            <a:r>
              <a:rPr lang="en-US" dirty="0">
                <a:solidFill>
                  <a:schemeClr val="bg1"/>
                </a:solidFill>
                <a:cs typeface="Arial" charset="0"/>
              </a:rPr>
              <a:t>4-</a:t>
            </a:r>
            <a:fld id="{0D2C951F-3FAA-4AB4-8B25-FC1FFB0CF3E2}" type="slidenum">
              <a:rPr lang="en-US" smtClean="0">
                <a:solidFill>
                  <a:schemeClr val="bg1"/>
                </a:solidFill>
                <a:cs typeface="Arial" charset="0"/>
              </a:rPr>
              <a:pPr/>
              <a:t>54</a:t>
            </a:fld>
            <a:endParaRPr lang="en-US" dirty="0">
              <a:solidFill>
                <a:schemeClr val="bg1"/>
              </a:solidFill>
              <a:cs typeface="Arial" charset="0"/>
            </a:endParaRPr>
          </a:p>
        </p:txBody>
      </p:sp>
      <p:graphicFrame>
        <p:nvGraphicFramePr>
          <p:cNvPr id="6" name="Table 5">
            <a:extLst>
              <a:ext uri="{FF2B5EF4-FFF2-40B4-BE49-F238E27FC236}">
                <a16:creationId xmlns="" xmlns:a16="http://schemas.microsoft.com/office/drawing/2014/main" id="{8CA055B1-2759-4DB3-B419-E6243102ED9A}"/>
              </a:ext>
            </a:extLst>
          </p:cNvPr>
          <p:cNvGraphicFramePr>
            <a:graphicFrameLocks noGrp="1"/>
          </p:cNvGraphicFramePr>
          <p:nvPr>
            <p:extLst>
              <p:ext uri="{D42A27DB-BD31-4B8C-83A1-F6EECF244321}">
                <p14:modId xmlns:p14="http://schemas.microsoft.com/office/powerpoint/2010/main" val="3574896907"/>
              </p:ext>
            </p:extLst>
          </p:nvPr>
        </p:nvGraphicFramePr>
        <p:xfrm>
          <a:off x="1447800" y="3317239"/>
          <a:ext cx="6248400" cy="914399"/>
        </p:xfrm>
        <a:graphic>
          <a:graphicData uri="http://schemas.openxmlformats.org/drawingml/2006/table">
            <a:tbl>
              <a:tblPr>
                <a:tableStyleId>{5C22544A-7EE6-4342-B048-85BDC9FD1C3A}</a:tableStyleId>
              </a:tblPr>
              <a:tblGrid>
                <a:gridCol w="1367413">
                  <a:extLst>
                    <a:ext uri="{9D8B030D-6E8A-4147-A177-3AD203B41FA5}">
                      <a16:colId xmlns="" xmlns:a16="http://schemas.microsoft.com/office/drawing/2014/main" val="1339959837"/>
                    </a:ext>
                  </a:extLst>
                </a:gridCol>
                <a:gridCol w="72851">
                  <a:extLst>
                    <a:ext uri="{9D8B030D-6E8A-4147-A177-3AD203B41FA5}">
                      <a16:colId xmlns="" xmlns:a16="http://schemas.microsoft.com/office/drawing/2014/main" val="119357301"/>
                    </a:ext>
                  </a:extLst>
                </a:gridCol>
                <a:gridCol w="2470496">
                  <a:extLst>
                    <a:ext uri="{9D8B030D-6E8A-4147-A177-3AD203B41FA5}">
                      <a16:colId xmlns="" xmlns:a16="http://schemas.microsoft.com/office/drawing/2014/main" val="2170809857"/>
                    </a:ext>
                  </a:extLst>
                </a:gridCol>
                <a:gridCol w="79273">
                  <a:extLst>
                    <a:ext uri="{9D8B030D-6E8A-4147-A177-3AD203B41FA5}">
                      <a16:colId xmlns="" xmlns:a16="http://schemas.microsoft.com/office/drawing/2014/main" val="746245963"/>
                    </a:ext>
                  </a:extLst>
                </a:gridCol>
                <a:gridCol w="1165609">
                  <a:extLst>
                    <a:ext uri="{9D8B030D-6E8A-4147-A177-3AD203B41FA5}">
                      <a16:colId xmlns="" xmlns:a16="http://schemas.microsoft.com/office/drawing/2014/main" val="1923230473"/>
                    </a:ext>
                  </a:extLst>
                </a:gridCol>
                <a:gridCol w="88304">
                  <a:extLst>
                    <a:ext uri="{9D8B030D-6E8A-4147-A177-3AD203B41FA5}">
                      <a16:colId xmlns="" xmlns:a16="http://schemas.microsoft.com/office/drawing/2014/main" val="9718133"/>
                    </a:ext>
                  </a:extLst>
                </a:gridCol>
                <a:gridCol w="1004454">
                  <a:extLst>
                    <a:ext uri="{9D8B030D-6E8A-4147-A177-3AD203B41FA5}">
                      <a16:colId xmlns="" xmlns:a16="http://schemas.microsoft.com/office/drawing/2014/main" val="1405398356"/>
                    </a:ext>
                  </a:extLst>
                </a:gridCol>
              </a:tblGrid>
              <a:tr h="339070">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Date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Account Title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Debit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Credit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3362839657"/>
                  </a:ext>
                </a:extLst>
              </a:tr>
              <a:tr h="259027">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Event 3 Alt 1a</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Sales Revenue</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75</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877048506"/>
                  </a:ext>
                </a:extLst>
              </a:tr>
              <a:tr h="316302">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Accounts Receivable</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75</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953639741"/>
                  </a:ext>
                </a:extLst>
              </a:tr>
            </a:tbl>
          </a:graphicData>
        </a:graphic>
      </p:graphicFrame>
      <p:graphicFrame>
        <p:nvGraphicFramePr>
          <p:cNvPr id="7" name="Table 6">
            <a:extLst>
              <a:ext uri="{FF2B5EF4-FFF2-40B4-BE49-F238E27FC236}">
                <a16:creationId xmlns="" xmlns:a16="http://schemas.microsoft.com/office/drawing/2014/main" id="{C74CD1C0-B9D6-44F3-8B76-EBFB55E25457}"/>
              </a:ext>
            </a:extLst>
          </p:cNvPr>
          <p:cNvGraphicFramePr>
            <a:graphicFrameLocks noGrp="1"/>
          </p:cNvGraphicFramePr>
          <p:nvPr>
            <p:extLst>
              <p:ext uri="{D42A27DB-BD31-4B8C-83A1-F6EECF244321}">
                <p14:modId xmlns:p14="http://schemas.microsoft.com/office/powerpoint/2010/main" val="1707860029"/>
              </p:ext>
            </p:extLst>
          </p:nvPr>
        </p:nvGraphicFramePr>
        <p:xfrm>
          <a:off x="152396" y="4384040"/>
          <a:ext cx="8839203" cy="1712213"/>
        </p:xfrm>
        <a:graphic>
          <a:graphicData uri="http://schemas.openxmlformats.org/drawingml/2006/table">
            <a:tbl>
              <a:tblPr firstRow="1" firstCol="1" bandRow="1">
                <a:tableStyleId>{5C22544A-7EE6-4342-B048-85BDC9FD1C3A}</a:tableStyleId>
              </a:tblPr>
              <a:tblGrid>
                <a:gridCol w="681515">
                  <a:extLst>
                    <a:ext uri="{9D8B030D-6E8A-4147-A177-3AD203B41FA5}">
                      <a16:colId xmlns="" xmlns:a16="http://schemas.microsoft.com/office/drawing/2014/main" val="4038268786"/>
                    </a:ext>
                  </a:extLst>
                </a:gridCol>
                <a:gridCol w="163974">
                  <a:extLst>
                    <a:ext uri="{9D8B030D-6E8A-4147-A177-3AD203B41FA5}">
                      <a16:colId xmlns="" xmlns:a16="http://schemas.microsoft.com/office/drawing/2014/main" val="3906683118"/>
                    </a:ext>
                  </a:extLst>
                </a:gridCol>
                <a:gridCol w="1065828">
                  <a:extLst>
                    <a:ext uri="{9D8B030D-6E8A-4147-A177-3AD203B41FA5}">
                      <a16:colId xmlns="" xmlns:a16="http://schemas.microsoft.com/office/drawing/2014/main" val="2246321599"/>
                    </a:ext>
                  </a:extLst>
                </a:gridCol>
                <a:gridCol w="163974">
                  <a:extLst>
                    <a:ext uri="{9D8B030D-6E8A-4147-A177-3AD203B41FA5}">
                      <a16:colId xmlns="" xmlns:a16="http://schemas.microsoft.com/office/drawing/2014/main" val="695920123"/>
                    </a:ext>
                  </a:extLst>
                </a:gridCol>
                <a:gridCol w="681515">
                  <a:extLst>
                    <a:ext uri="{9D8B030D-6E8A-4147-A177-3AD203B41FA5}">
                      <a16:colId xmlns="" xmlns:a16="http://schemas.microsoft.com/office/drawing/2014/main" val="118549055"/>
                    </a:ext>
                  </a:extLst>
                </a:gridCol>
                <a:gridCol w="163974">
                  <a:extLst>
                    <a:ext uri="{9D8B030D-6E8A-4147-A177-3AD203B41FA5}">
                      <a16:colId xmlns="" xmlns:a16="http://schemas.microsoft.com/office/drawing/2014/main" val="2501135130"/>
                    </a:ext>
                  </a:extLst>
                </a:gridCol>
                <a:gridCol w="758378">
                  <a:extLst>
                    <a:ext uri="{9D8B030D-6E8A-4147-A177-3AD203B41FA5}">
                      <a16:colId xmlns="" xmlns:a16="http://schemas.microsoft.com/office/drawing/2014/main" val="322333968"/>
                    </a:ext>
                  </a:extLst>
                </a:gridCol>
                <a:gridCol w="163974">
                  <a:extLst>
                    <a:ext uri="{9D8B030D-6E8A-4147-A177-3AD203B41FA5}">
                      <a16:colId xmlns="" xmlns:a16="http://schemas.microsoft.com/office/drawing/2014/main" val="3352611176"/>
                    </a:ext>
                  </a:extLst>
                </a:gridCol>
                <a:gridCol w="835240">
                  <a:extLst>
                    <a:ext uri="{9D8B030D-6E8A-4147-A177-3AD203B41FA5}">
                      <a16:colId xmlns="" xmlns:a16="http://schemas.microsoft.com/office/drawing/2014/main" val="3201792686"/>
                    </a:ext>
                  </a:extLst>
                </a:gridCol>
                <a:gridCol w="163974">
                  <a:extLst>
                    <a:ext uri="{9D8B030D-6E8A-4147-A177-3AD203B41FA5}">
                      <a16:colId xmlns="" xmlns:a16="http://schemas.microsoft.com/office/drawing/2014/main" val="1493837017"/>
                    </a:ext>
                  </a:extLst>
                </a:gridCol>
                <a:gridCol w="758378">
                  <a:extLst>
                    <a:ext uri="{9D8B030D-6E8A-4147-A177-3AD203B41FA5}">
                      <a16:colId xmlns="" xmlns:a16="http://schemas.microsoft.com/office/drawing/2014/main" val="850383387"/>
                    </a:ext>
                  </a:extLst>
                </a:gridCol>
                <a:gridCol w="163974">
                  <a:extLst>
                    <a:ext uri="{9D8B030D-6E8A-4147-A177-3AD203B41FA5}">
                      <a16:colId xmlns="" xmlns:a16="http://schemas.microsoft.com/office/drawing/2014/main" val="3141023649"/>
                    </a:ext>
                  </a:extLst>
                </a:gridCol>
                <a:gridCol w="988966">
                  <a:extLst>
                    <a:ext uri="{9D8B030D-6E8A-4147-A177-3AD203B41FA5}">
                      <a16:colId xmlns="" xmlns:a16="http://schemas.microsoft.com/office/drawing/2014/main" val="2880056140"/>
                    </a:ext>
                  </a:extLst>
                </a:gridCol>
                <a:gridCol w="163974">
                  <a:extLst>
                    <a:ext uri="{9D8B030D-6E8A-4147-A177-3AD203B41FA5}">
                      <a16:colId xmlns="" xmlns:a16="http://schemas.microsoft.com/office/drawing/2014/main" val="101508216"/>
                    </a:ext>
                  </a:extLst>
                </a:gridCol>
                <a:gridCol w="758378">
                  <a:extLst>
                    <a:ext uri="{9D8B030D-6E8A-4147-A177-3AD203B41FA5}">
                      <a16:colId xmlns="" xmlns:a16="http://schemas.microsoft.com/office/drawing/2014/main" val="2089963319"/>
                    </a:ext>
                  </a:extLst>
                </a:gridCol>
                <a:gridCol w="163974">
                  <a:extLst>
                    <a:ext uri="{9D8B030D-6E8A-4147-A177-3AD203B41FA5}">
                      <a16:colId xmlns="" xmlns:a16="http://schemas.microsoft.com/office/drawing/2014/main" val="563581978"/>
                    </a:ext>
                  </a:extLst>
                </a:gridCol>
                <a:gridCol w="604603">
                  <a:extLst>
                    <a:ext uri="{9D8B030D-6E8A-4147-A177-3AD203B41FA5}">
                      <a16:colId xmlns="" xmlns:a16="http://schemas.microsoft.com/office/drawing/2014/main" val="4138122333"/>
                    </a:ext>
                  </a:extLst>
                </a:gridCol>
                <a:gridCol w="394610">
                  <a:extLst>
                    <a:ext uri="{9D8B030D-6E8A-4147-A177-3AD203B41FA5}">
                      <a16:colId xmlns="" xmlns:a16="http://schemas.microsoft.com/office/drawing/2014/main" val="2181816611"/>
                    </a:ext>
                  </a:extLst>
                </a:gridCol>
              </a:tblGrid>
              <a:tr h="200533">
                <a:tc gridSpan="3">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Assets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Liab.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Stockholders' Equity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tc hMerge="1">
                  <a:txBody>
                    <a:bodyPr/>
                    <a:lstStyle/>
                    <a:p>
                      <a:endParaRPr lang="en-US"/>
                    </a:p>
                  </a:txBody>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3332919631"/>
                  </a:ext>
                </a:extLst>
              </a:tr>
              <a:tr h="333375">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Cash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Accounts Receivable</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endPar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endPar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Accts Payable</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Common Stock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Retained Earnings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Revemie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Expenses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Net Income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Cash Flow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1642231011"/>
                  </a:ext>
                </a:extLst>
              </a:tr>
              <a:tr h="97282">
                <a:tc>
                  <a:txBody>
                    <a:bodyPr/>
                    <a:lstStyle/>
                    <a:p>
                      <a:pPr marL="0" marR="0" algn="ctr">
                        <a:lnSpc>
                          <a:spcPct val="107000"/>
                        </a:lnSpc>
                        <a:spcBef>
                          <a:spcPts val="0"/>
                        </a:spcBef>
                        <a:spcAft>
                          <a:spcPts val="0"/>
                        </a:spcAft>
                      </a:pPr>
                      <a:r>
                        <a:rPr lang="en-US" sz="105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(75)</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(75)</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(75)</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(75)</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a:txBody>
                    <a:bodyPr/>
                    <a:lstStyle/>
                    <a:p>
                      <a:pPr marL="0" marR="0" algn="ctr">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extLst>
                  <a:ext uri="{0D108BD9-81ED-4DB2-BD59-A6C34878D82A}">
                    <a16:rowId xmlns="" xmlns:a16="http://schemas.microsoft.com/office/drawing/2014/main" val="3597092188"/>
                  </a:ext>
                </a:extLst>
              </a:tr>
            </a:tbl>
          </a:graphicData>
        </a:graphic>
      </p:graphicFrame>
    </p:spTree>
    <p:extLst>
      <p:ext uri="{BB962C8B-B14F-4D97-AF65-F5344CB8AC3E}">
        <p14:creationId xmlns:p14="http://schemas.microsoft.com/office/powerpoint/2010/main" val="3562889363"/>
      </p:ext>
    </p:extLst>
  </p:cSld>
  <p:clrMapOvr>
    <a:masterClrMapping/>
  </p:clrMapOvr>
  <p:transition xmlns:p14="http://schemas.microsoft.com/office/powerpoint/2010/mai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a:xfrm>
            <a:off x="838200" y="76200"/>
            <a:ext cx="8229600" cy="609600"/>
          </a:xfrm>
        </p:spPr>
        <p:txBody>
          <a:bodyPr/>
          <a:lstStyle/>
          <a:p>
            <a:r>
              <a:rPr lang="en-US" sz="3600" dirty="0"/>
              <a:t>Event 3: Accounting for Sales Discount (Alternative 1b)</a:t>
            </a:r>
            <a:br>
              <a:rPr lang="en-US" sz="3600" dirty="0"/>
            </a:br>
            <a:endParaRPr lang="en-US" sz="3600" dirty="0">
              <a:ea typeface="Tahoma" panose="020B0604030504040204" pitchFamily="34" charset="0"/>
              <a:cs typeface="Tahoma" panose="020B0604030504040204" pitchFamily="34" charset="0"/>
            </a:endParaRPr>
          </a:p>
        </p:txBody>
      </p:sp>
      <p:sp>
        <p:nvSpPr>
          <p:cNvPr id="2" name="Content Placeholder 1"/>
          <p:cNvSpPr>
            <a:spLocks noGrp="1"/>
          </p:cNvSpPr>
          <p:nvPr>
            <p:ph idx="1"/>
          </p:nvPr>
        </p:nvSpPr>
        <p:spPr/>
        <p:txBody>
          <a:bodyPr/>
          <a:lstStyle/>
          <a:p>
            <a:pPr>
              <a:lnSpc>
                <a:spcPct val="107000"/>
              </a:lnSpc>
              <a:spcBef>
                <a:spcPts val="0"/>
              </a:spcBef>
              <a:spcAft>
                <a:spcPts val="1200"/>
              </a:spcAft>
            </a:pPr>
            <a:r>
              <a:rPr lang="en-US" sz="2000" dirty="0"/>
              <a:t>JPS collected the balance of the account receivable generated in Event 1a. The collection occurred before the discount period had expired. </a:t>
            </a:r>
          </a:p>
          <a:p>
            <a:pPr>
              <a:lnSpc>
                <a:spcPct val="107000"/>
              </a:lnSpc>
              <a:spcBef>
                <a:spcPts val="0"/>
              </a:spcBef>
              <a:spcAft>
                <a:spcPts val="1200"/>
              </a:spcAft>
            </a:pPr>
            <a:r>
              <a:rPr lang="en-US" sz="2000" dirty="0">
                <a:ea typeface="Tahoma" panose="020B0604030504040204" pitchFamily="34" charset="0"/>
                <a:cs typeface="Tahoma" panose="020B0604030504040204" pitchFamily="34" charset="0"/>
              </a:rPr>
              <a:t>This </a:t>
            </a:r>
            <a:r>
              <a:rPr lang="en-US" sz="2000" b="1" dirty="0">
                <a:solidFill>
                  <a:srgbClr val="C00000"/>
                </a:solidFill>
                <a:ea typeface="Tahoma" panose="020B0604030504040204" pitchFamily="34" charset="0"/>
                <a:cs typeface="Tahoma" panose="020B0604030504040204" pitchFamily="34" charset="0"/>
              </a:rPr>
              <a:t>asset use and exchange transaction</a:t>
            </a:r>
            <a:r>
              <a:rPr lang="en-US" sz="2000" dirty="0">
                <a:ea typeface="Tahoma" panose="020B0604030504040204" pitchFamily="34" charset="0"/>
                <a:cs typeface="Tahoma" panose="020B0604030504040204" pitchFamily="34" charset="0"/>
              </a:rPr>
              <a:t>: (1) increases assets (Cash) and (2) decreases assets (Accounts Receivable). </a:t>
            </a:r>
            <a:r>
              <a:rPr lang="en-US" sz="2000" dirty="0"/>
              <a:t>Let’s assume the customer paid within the discount period.</a:t>
            </a:r>
          </a:p>
        </p:txBody>
      </p:sp>
      <p:sp>
        <p:nvSpPr>
          <p:cNvPr id="3" name="Text Placeholder 2"/>
          <p:cNvSpPr>
            <a:spLocks noGrp="1"/>
          </p:cNvSpPr>
          <p:nvPr>
            <p:ph type="body" sz="quarter" idx="10"/>
          </p:nvPr>
        </p:nvSpPr>
        <p:spPr/>
        <p:txBody>
          <a:bodyPr/>
          <a:lstStyle/>
          <a:p>
            <a:endParaRPr lang="en-US"/>
          </a:p>
        </p:txBody>
      </p:sp>
      <p:sp>
        <p:nvSpPr>
          <p:cNvPr id="8" name="Text Placeholder 7"/>
          <p:cNvSpPr>
            <a:spLocks noGrp="1"/>
          </p:cNvSpPr>
          <p:nvPr>
            <p:ph type="body" sz="quarter" idx="12"/>
          </p:nvPr>
        </p:nvSpPr>
        <p:spPr/>
        <p:txBody>
          <a:bodyPr/>
          <a:lstStyle/>
          <a:p>
            <a:endParaRPr lang="en-US"/>
          </a:p>
        </p:txBody>
      </p:sp>
      <p:sp>
        <p:nvSpPr>
          <p:cNvPr id="19458" name="Slide Number Placeholder 2"/>
          <p:cNvSpPr>
            <a:spLocks noGrp="1"/>
          </p:cNvSpPr>
          <p:nvPr>
            <p:ph type="sldNum" sz="quarter" idx="11"/>
          </p:nvPr>
        </p:nvSpPr>
        <p:spPr>
          <a:noFill/>
        </p:spPr>
        <p:txBody>
          <a:bodyPr/>
          <a:lstStyle/>
          <a:p>
            <a:r>
              <a:rPr lang="en-US" dirty="0">
                <a:solidFill>
                  <a:schemeClr val="bg1"/>
                </a:solidFill>
                <a:cs typeface="Arial" charset="0"/>
              </a:rPr>
              <a:t>4-</a:t>
            </a:r>
            <a:fld id="{0D2C951F-3FAA-4AB4-8B25-FC1FFB0CF3E2}" type="slidenum">
              <a:rPr lang="en-US" smtClean="0">
                <a:solidFill>
                  <a:schemeClr val="bg1"/>
                </a:solidFill>
                <a:cs typeface="Arial" charset="0"/>
              </a:rPr>
              <a:pPr/>
              <a:t>55</a:t>
            </a:fld>
            <a:endParaRPr lang="en-US" dirty="0">
              <a:solidFill>
                <a:schemeClr val="bg1"/>
              </a:solidFill>
              <a:cs typeface="Arial" charset="0"/>
            </a:endParaRPr>
          </a:p>
        </p:txBody>
      </p:sp>
      <p:graphicFrame>
        <p:nvGraphicFramePr>
          <p:cNvPr id="6" name="Table 5">
            <a:extLst>
              <a:ext uri="{FF2B5EF4-FFF2-40B4-BE49-F238E27FC236}">
                <a16:creationId xmlns="" xmlns:a16="http://schemas.microsoft.com/office/drawing/2014/main" id="{8CA055B1-2759-4DB3-B419-E6243102ED9A}"/>
              </a:ext>
            </a:extLst>
          </p:cNvPr>
          <p:cNvGraphicFramePr>
            <a:graphicFrameLocks noGrp="1"/>
          </p:cNvGraphicFramePr>
          <p:nvPr>
            <p:extLst>
              <p:ext uri="{D42A27DB-BD31-4B8C-83A1-F6EECF244321}">
                <p14:modId xmlns:p14="http://schemas.microsoft.com/office/powerpoint/2010/main" val="3659875907"/>
              </p:ext>
            </p:extLst>
          </p:nvPr>
        </p:nvGraphicFramePr>
        <p:xfrm>
          <a:off x="1295400" y="3200400"/>
          <a:ext cx="6934200" cy="990600"/>
        </p:xfrm>
        <a:graphic>
          <a:graphicData uri="http://schemas.openxmlformats.org/drawingml/2006/table">
            <a:tbl>
              <a:tblPr>
                <a:tableStyleId>{5C22544A-7EE6-4342-B048-85BDC9FD1C3A}</a:tableStyleId>
              </a:tblPr>
              <a:tblGrid>
                <a:gridCol w="1386840">
                  <a:extLst>
                    <a:ext uri="{9D8B030D-6E8A-4147-A177-3AD203B41FA5}">
                      <a16:colId xmlns="" xmlns:a16="http://schemas.microsoft.com/office/drawing/2014/main" val="1339959837"/>
                    </a:ext>
                  </a:extLst>
                </a:gridCol>
                <a:gridCol w="72992">
                  <a:extLst>
                    <a:ext uri="{9D8B030D-6E8A-4147-A177-3AD203B41FA5}">
                      <a16:colId xmlns="" xmlns:a16="http://schemas.microsoft.com/office/drawing/2014/main" val="119357301"/>
                    </a:ext>
                  </a:extLst>
                </a:gridCol>
                <a:gridCol w="3029250">
                  <a:extLst>
                    <a:ext uri="{9D8B030D-6E8A-4147-A177-3AD203B41FA5}">
                      <a16:colId xmlns="" xmlns:a16="http://schemas.microsoft.com/office/drawing/2014/main" val="2170809857"/>
                    </a:ext>
                  </a:extLst>
                </a:gridCol>
                <a:gridCol w="82918">
                  <a:extLst>
                    <a:ext uri="{9D8B030D-6E8A-4147-A177-3AD203B41FA5}">
                      <a16:colId xmlns="" xmlns:a16="http://schemas.microsoft.com/office/drawing/2014/main" val="746245963"/>
                    </a:ext>
                  </a:extLst>
                </a:gridCol>
                <a:gridCol w="1219200">
                  <a:extLst>
                    <a:ext uri="{9D8B030D-6E8A-4147-A177-3AD203B41FA5}">
                      <a16:colId xmlns="" xmlns:a16="http://schemas.microsoft.com/office/drawing/2014/main" val="1923230473"/>
                    </a:ext>
                  </a:extLst>
                </a:gridCol>
                <a:gridCol w="92364">
                  <a:extLst>
                    <a:ext uri="{9D8B030D-6E8A-4147-A177-3AD203B41FA5}">
                      <a16:colId xmlns="" xmlns:a16="http://schemas.microsoft.com/office/drawing/2014/main" val="9718133"/>
                    </a:ext>
                  </a:extLst>
                </a:gridCol>
                <a:gridCol w="1050636">
                  <a:extLst>
                    <a:ext uri="{9D8B030D-6E8A-4147-A177-3AD203B41FA5}">
                      <a16:colId xmlns="" xmlns:a16="http://schemas.microsoft.com/office/drawing/2014/main" val="1405398356"/>
                    </a:ext>
                  </a:extLst>
                </a:gridCol>
              </a:tblGrid>
              <a:tr h="367326">
                <a:tc>
                  <a:txBody>
                    <a:bodyPr/>
                    <a:lstStyle/>
                    <a:p>
                      <a:pPr algn="ctr" fontAlgn="b"/>
                      <a:r>
                        <a:rPr lang="en-US" sz="140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 Date </a:t>
                      </a:r>
                      <a:endParaRPr lang="en-US" sz="14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fontAlgn="b"/>
                      <a:r>
                        <a:rPr lang="en-US" sz="140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 Account Title </a:t>
                      </a:r>
                      <a:endParaRPr lang="en-US" sz="14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fontAlgn="b"/>
                      <a:r>
                        <a:rPr lang="en-US" sz="140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 Debit </a:t>
                      </a:r>
                      <a:endParaRPr lang="en-US" sz="14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 Credit </a:t>
                      </a:r>
                      <a:endParaRPr lang="en-US" sz="14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3362839657"/>
                  </a:ext>
                </a:extLst>
              </a:tr>
              <a:tr h="280613">
                <a:tc>
                  <a:txBody>
                    <a:bodyPr/>
                    <a:lstStyle/>
                    <a:p>
                      <a:pPr algn="ctr" fontAlgn="b"/>
                      <a:r>
                        <a:rPr lang="en-US" sz="140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 Event 3 Alt 1b</a:t>
                      </a:r>
                      <a:endParaRPr lang="en-US" sz="14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 Cash</a:t>
                      </a:r>
                      <a:endParaRPr lang="en-US" sz="14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140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7,425</a:t>
                      </a:r>
                      <a:endParaRPr lang="en-US" sz="14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4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877048506"/>
                  </a:ext>
                </a:extLst>
              </a:tr>
              <a:tr h="342661">
                <a:tc>
                  <a:txBody>
                    <a:bodyPr/>
                    <a:lstStyle/>
                    <a:p>
                      <a:pPr algn="l" fontAlgn="b"/>
                      <a:r>
                        <a:rPr lang="en-US" sz="140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   Accounts Receivable</a:t>
                      </a:r>
                      <a:endParaRPr lang="en-US" sz="14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4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140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7,425</a:t>
                      </a:r>
                      <a:endParaRPr lang="en-US" sz="14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953639741"/>
                  </a:ext>
                </a:extLst>
              </a:tr>
            </a:tbl>
          </a:graphicData>
        </a:graphic>
      </p:graphicFrame>
      <p:graphicFrame>
        <p:nvGraphicFramePr>
          <p:cNvPr id="7" name="Table 6">
            <a:extLst>
              <a:ext uri="{FF2B5EF4-FFF2-40B4-BE49-F238E27FC236}">
                <a16:creationId xmlns="" xmlns:a16="http://schemas.microsoft.com/office/drawing/2014/main" id="{C74CD1C0-B9D6-44F3-8B76-EBFB55E25457}"/>
              </a:ext>
            </a:extLst>
          </p:cNvPr>
          <p:cNvGraphicFramePr>
            <a:graphicFrameLocks noGrp="1"/>
          </p:cNvGraphicFramePr>
          <p:nvPr>
            <p:extLst>
              <p:ext uri="{D42A27DB-BD31-4B8C-83A1-F6EECF244321}">
                <p14:modId xmlns:p14="http://schemas.microsoft.com/office/powerpoint/2010/main" val="3246812313"/>
              </p:ext>
            </p:extLst>
          </p:nvPr>
        </p:nvGraphicFramePr>
        <p:xfrm>
          <a:off x="152400" y="4343400"/>
          <a:ext cx="8839203" cy="1712213"/>
        </p:xfrm>
        <a:graphic>
          <a:graphicData uri="http://schemas.openxmlformats.org/drawingml/2006/table">
            <a:tbl>
              <a:tblPr firstRow="1" firstCol="1" bandRow="1">
                <a:tableStyleId>{5C22544A-7EE6-4342-B048-85BDC9FD1C3A}</a:tableStyleId>
              </a:tblPr>
              <a:tblGrid>
                <a:gridCol w="681515">
                  <a:extLst>
                    <a:ext uri="{9D8B030D-6E8A-4147-A177-3AD203B41FA5}">
                      <a16:colId xmlns="" xmlns:a16="http://schemas.microsoft.com/office/drawing/2014/main" val="4038268786"/>
                    </a:ext>
                  </a:extLst>
                </a:gridCol>
                <a:gridCol w="163974">
                  <a:extLst>
                    <a:ext uri="{9D8B030D-6E8A-4147-A177-3AD203B41FA5}">
                      <a16:colId xmlns="" xmlns:a16="http://schemas.microsoft.com/office/drawing/2014/main" val="3906683118"/>
                    </a:ext>
                  </a:extLst>
                </a:gridCol>
                <a:gridCol w="1065828">
                  <a:extLst>
                    <a:ext uri="{9D8B030D-6E8A-4147-A177-3AD203B41FA5}">
                      <a16:colId xmlns="" xmlns:a16="http://schemas.microsoft.com/office/drawing/2014/main" val="2246321599"/>
                    </a:ext>
                  </a:extLst>
                </a:gridCol>
                <a:gridCol w="163974">
                  <a:extLst>
                    <a:ext uri="{9D8B030D-6E8A-4147-A177-3AD203B41FA5}">
                      <a16:colId xmlns="" xmlns:a16="http://schemas.microsoft.com/office/drawing/2014/main" val="695920123"/>
                    </a:ext>
                  </a:extLst>
                </a:gridCol>
                <a:gridCol w="681515">
                  <a:extLst>
                    <a:ext uri="{9D8B030D-6E8A-4147-A177-3AD203B41FA5}">
                      <a16:colId xmlns="" xmlns:a16="http://schemas.microsoft.com/office/drawing/2014/main" val="118549055"/>
                    </a:ext>
                  </a:extLst>
                </a:gridCol>
                <a:gridCol w="163974">
                  <a:extLst>
                    <a:ext uri="{9D8B030D-6E8A-4147-A177-3AD203B41FA5}">
                      <a16:colId xmlns="" xmlns:a16="http://schemas.microsoft.com/office/drawing/2014/main" val="2501135130"/>
                    </a:ext>
                  </a:extLst>
                </a:gridCol>
                <a:gridCol w="758378">
                  <a:extLst>
                    <a:ext uri="{9D8B030D-6E8A-4147-A177-3AD203B41FA5}">
                      <a16:colId xmlns="" xmlns:a16="http://schemas.microsoft.com/office/drawing/2014/main" val="322333968"/>
                    </a:ext>
                  </a:extLst>
                </a:gridCol>
                <a:gridCol w="163974">
                  <a:extLst>
                    <a:ext uri="{9D8B030D-6E8A-4147-A177-3AD203B41FA5}">
                      <a16:colId xmlns="" xmlns:a16="http://schemas.microsoft.com/office/drawing/2014/main" val="3352611176"/>
                    </a:ext>
                  </a:extLst>
                </a:gridCol>
                <a:gridCol w="835240">
                  <a:extLst>
                    <a:ext uri="{9D8B030D-6E8A-4147-A177-3AD203B41FA5}">
                      <a16:colId xmlns="" xmlns:a16="http://schemas.microsoft.com/office/drawing/2014/main" val="3201792686"/>
                    </a:ext>
                  </a:extLst>
                </a:gridCol>
                <a:gridCol w="163974">
                  <a:extLst>
                    <a:ext uri="{9D8B030D-6E8A-4147-A177-3AD203B41FA5}">
                      <a16:colId xmlns="" xmlns:a16="http://schemas.microsoft.com/office/drawing/2014/main" val="1493837017"/>
                    </a:ext>
                  </a:extLst>
                </a:gridCol>
                <a:gridCol w="758378">
                  <a:extLst>
                    <a:ext uri="{9D8B030D-6E8A-4147-A177-3AD203B41FA5}">
                      <a16:colId xmlns="" xmlns:a16="http://schemas.microsoft.com/office/drawing/2014/main" val="850383387"/>
                    </a:ext>
                  </a:extLst>
                </a:gridCol>
                <a:gridCol w="163974">
                  <a:extLst>
                    <a:ext uri="{9D8B030D-6E8A-4147-A177-3AD203B41FA5}">
                      <a16:colId xmlns="" xmlns:a16="http://schemas.microsoft.com/office/drawing/2014/main" val="3141023649"/>
                    </a:ext>
                  </a:extLst>
                </a:gridCol>
                <a:gridCol w="988966">
                  <a:extLst>
                    <a:ext uri="{9D8B030D-6E8A-4147-A177-3AD203B41FA5}">
                      <a16:colId xmlns="" xmlns:a16="http://schemas.microsoft.com/office/drawing/2014/main" val="2880056140"/>
                    </a:ext>
                  </a:extLst>
                </a:gridCol>
                <a:gridCol w="163974">
                  <a:extLst>
                    <a:ext uri="{9D8B030D-6E8A-4147-A177-3AD203B41FA5}">
                      <a16:colId xmlns="" xmlns:a16="http://schemas.microsoft.com/office/drawing/2014/main" val="101508216"/>
                    </a:ext>
                  </a:extLst>
                </a:gridCol>
                <a:gridCol w="758378">
                  <a:extLst>
                    <a:ext uri="{9D8B030D-6E8A-4147-A177-3AD203B41FA5}">
                      <a16:colId xmlns="" xmlns:a16="http://schemas.microsoft.com/office/drawing/2014/main" val="2089963319"/>
                    </a:ext>
                  </a:extLst>
                </a:gridCol>
                <a:gridCol w="163974">
                  <a:extLst>
                    <a:ext uri="{9D8B030D-6E8A-4147-A177-3AD203B41FA5}">
                      <a16:colId xmlns="" xmlns:a16="http://schemas.microsoft.com/office/drawing/2014/main" val="563581978"/>
                    </a:ext>
                  </a:extLst>
                </a:gridCol>
                <a:gridCol w="604603">
                  <a:extLst>
                    <a:ext uri="{9D8B030D-6E8A-4147-A177-3AD203B41FA5}">
                      <a16:colId xmlns="" xmlns:a16="http://schemas.microsoft.com/office/drawing/2014/main" val="4138122333"/>
                    </a:ext>
                  </a:extLst>
                </a:gridCol>
                <a:gridCol w="394610">
                  <a:extLst>
                    <a:ext uri="{9D8B030D-6E8A-4147-A177-3AD203B41FA5}">
                      <a16:colId xmlns="" xmlns:a16="http://schemas.microsoft.com/office/drawing/2014/main" val="2181816611"/>
                    </a:ext>
                  </a:extLst>
                </a:gridCol>
              </a:tblGrid>
              <a:tr h="200533">
                <a:tc gridSpan="3">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Assets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Liab.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Stockholders' Equity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tc hMerge="1">
                  <a:txBody>
                    <a:bodyPr/>
                    <a:lstStyle/>
                    <a:p>
                      <a:endParaRPr lang="en-US"/>
                    </a:p>
                  </a:txBody>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3332919631"/>
                  </a:ext>
                </a:extLst>
              </a:tr>
              <a:tr h="333375">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Cash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Accounts Receivable</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endPar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endPar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Accts Payable</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Common Stock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Retained Earnings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Revemie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Expenses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Net Income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Cash Flow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1642231011"/>
                  </a:ext>
                </a:extLst>
              </a:tr>
              <a:tr h="97282">
                <a:tc>
                  <a:txBody>
                    <a:bodyPr/>
                    <a:lstStyle/>
                    <a:p>
                      <a:pPr marL="0" marR="0" algn="ctr">
                        <a:lnSpc>
                          <a:spcPct val="107000"/>
                        </a:lnSpc>
                        <a:spcBef>
                          <a:spcPts val="0"/>
                        </a:spcBef>
                        <a:spcAft>
                          <a:spcPts val="0"/>
                        </a:spcAft>
                      </a:pPr>
                      <a:r>
                        <a:rPr lang="en-US" sz="105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7,425</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(7,425)</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7,425</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OA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extLst>
                  <a:ext uri="{0D108BD9-81ED-4DB2-BD59-A6C34878D82A}">
                    <a16:rowId xmlns="" xmlns:a16="http://schemas.microsoft.com/office/drawing/2014/main" val="3597092188"/>
                  </a:ext>
                </a:extLst>
              </a:tr>
            </a:tbl>
          </a:graphicData>
        </a:graphic>
      </p:graphicFrame>
    </p:spTree>
    <p:extLst>
      <p:ext uri="{BB962C8B-B14F-4D97-AF65-F5344CB8AC3E}">
        <p14:creationId xmlns:p14="http://schemas.microsoft.com/office/powerpoint/2010/main" val="3538206732"/>
      </p:ext>
    </p:extLst>
  </p:cSld>
  <p:clrMapOvr>
    <a:masterClrMapping/>
  </p:clrMapOvr>
  <p:transition xmlns:p14="http://schemas.microsoft.com/office/powerpoint/2010/mai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a:xfrm>
            <a:off x="914400" y="76200"/>
            <a:ext cx="8229600" cy="609600"/>
          </a:xfrm>
        </p:spPr>
        <p:txBody>
          <a:bodyPr/>
          <a:lstStyle/>
          <a:p>
            <a:r>
              <a:rPr lang="en-US" sz="3600" dirty="0"/>
              <a:t>Event 3: Accounting for Sales Discount (Alternative 2)</a:t>
            </a:r>
            <a:endParaRPr lang="en-US" sz="3600" dirty="0">
              <a:ea typeface="Tahoma" panose="020B0604030504040204" pitchFamily="34" charset="0"/>
              <a:cs typeface="Tahoma" panose="020B0604030504040204" pitchFamily="34" charset="0"/>
            </a:endParaRPr>
          </a:p>
        </p:txBody>
      </p:sp>
      <p:sp>
        <p:nvSpPr>
          <p:cNvPr id="2" name="Content Placeholder 1"/>
          <p:cNvSpPr>
            <a:spLocks noGrp="1"/>
          </p:cNvSpPr>
          <p:nvPr>
            <p:ph idx="1"/>
          </p:nvPr>
        </p:nvSpPr>
        <p:spPr/>
        <p:txBody>
          <a:bodyPr/>
          <a:lstStyle/>
          <a:p>
            <a:r>
              <a:rPr lang="en-US" sz="2000" dirty="0"/>
              <a:t>JPS collected the balance of the account receivable generated in Event 1a. The collection occurred after the discount period had expired. </a:t>
            </a:r>
          </a:p>
          <a:p>
            <a:r>
              <a:rPr lang="en-US" sz="2000" dirty="0">
                <a:ea typeface="Tahoma" panose="020B0604030504040204" pitchFamily="34" charset="0"/>
                <a:cs typeface="Tahoma" panose="020B0604030504040204" pitchFamily="34" charset="0"/>
              </a:rPr>
              <a:t>This </a:t>
            </a:r>
            <a:r>
              <a:rPr lang="en-US" sz="2000" b="1" dirty="0">
                <a:solidFill>
                  <a:srgbClr val="C00000"/>
                </a:solidFill>
                <a:ea typeface="Tahoma" panose="020B0604030504040204" pitchFamily="34" charset="0"/>
                <a:cs typeface="Tahoma" panose="020B0604030504040204" pitchFamily="34" charset="0"/>
              </a:rPr>
              <a:t>asset exchange transaction</a:t>
            </a:r>
            <a:r>
              <a:rPr lang="en-US" sz="2000" dirty="0">
                <a:ea typeface="Tahoma" panose="020B0604030504040204" pitchFamily="34" charset="0"/>
                <a:cs typeface="Tahoma" panose="020B0604030504040204" pitchFamily="34" charset="0"/>
              </a:rPr>
              <a:t>: (1) increases assets (Cash) and (2) decreases assets (Accounts Receivable). </a:t>
            </a:r>
          </a:p>
          <a:p>
            <a:r>
              <a:rPr lang="en-US" sz="2000" dirty="0"/>
              <a:t>Now, let’s assume the customer did not pay within the discount period.</a:t>
            </a:r>
          </a:p>
        </p:txBody>
      </p:sp>
      <p:sp>
        <p:nvSpPr>
          <p:cNvPr id="3" name="Text Placeholder 2"/>
          <p:cNvSpPr>
            <a:spLocks noGrp="1"/>
          </p:cNvSpPr>
          <p:nvPr>
            <p:ph type="body" sz="quarter" idx="10"/>
          </p:nvPr>
        </p:nvSpPr>
        <p:spPr/>
        <p:txBody>
          <a:bodyPr/>
          <a:lstStyle/>
          <a:p>
            <a:endParaRPr lang="en-US"/>
          </a:p>
        </p:txBody>
      </p:sp>
      <p:sp>
        <p:nvSpPr>
          <p:cNvPr id="8" name="Text Placeholder 7"/>
          <p:cNvSpPr>
            <a:spLocks noGrp="1"/>
          </p:cNvSpPr>
          <p:nvPr>
            <p:ph type="body" sz="quarter" idx="12"/>
          </p:nvPr>
        </p:nvSpPr>
        <p:spPr/>
        <p:txBody>
          <a:bodyPr/>
          <a:lstStyle/>
          <a:p>
            <a:endParaRPr lang="en-US"/>
          </a:p>
        </p:txBody>
      </p:sp>
      <p:sp>
        <p:nvSpPr>
          <p:cNvPr id="19458" name="Slide Number Placeholder 2"/>
          <p:cNvSpPr>
            <a:spLocks noGrp="1"/>
          </p:cNvSpPr>
          <p:nvPr>
            <p:ph type="sldNum" sz="quarter" idx="11"/>
          </p:nvPr>
        </p:nvSpPr>
        <p:spPr>
          <a:noFill/>
        </p:spPr>
        <p:txBody>
          <a:bodyPr/>
          <a:lstStyle/>
          <a:p>
            <a:r>
              <a:rPr lang="en-US" dirty="0">
                <a:solidFill>
                  <a:schemeClr val="bg1"/>
                </a:solidFill>
                <a:cs typeface="Arial" charset="0"/>
              </a:rPr>
              <a:t>4-</a:t>
            </a:r>
            <a:fld id="{0D2C951F-3FAA-4AB4-8B25-FC1FFB0CF3E2}" type="slidenum">
              <a:rPr lang="en-US" smtClean="0">
                <a:solidFill>
                  <a:schemeClr val="bg1"/>
                </a:solidFill>
                <a:cs typeface="Arial" charset="0"/>
              </a:rPr>
              <a:pPr/>
              <a:t>56</a:t>
            </a:fld>
            <a:endParaRPr lang="en-US" dirty="0">
              <a:solidFill>
                <a:schemeClr val="bg1"/>
              </a:solidFill>
              <a:cs typeface="Arial" charset="0"/>
            </a:endParaRPr>
          </a:p>
        </p:txBody>
      </p:sp>
      <p:graphicFrame>
        <p:nvGraphicFramePr>
          <p:cNvPr id="6" name="Table 5">
            <a:extLst>
              <a:ext uri="{FF2B5EF4-FFF2-40B4-BE49-F238E27FC236}">
                <a16:creationId xmlns="" xmlns:a16="http://schemas.microsoft.com/office/drawing/2014/main" id="{8CA055B1-2759-4DB3-B419-E6243102ED9A}"/>
              </a:ext>
            </a:extLst>
          </p:cNvPr>
          <p:cNvGraphicFramePr>
            <a:graphicFrameLocks noGrp="1"/>
          </p:cNvGraphicFramePr>
          <p:nvPr>
            <p:extLst>
              <p:ext uri="{D42A27DB-BD31-4B8C-83A1-F6EECF244321}">
                <p14:modId xmlns:p14="http://schemas.microsoft.com/office/powerpoint/2010/main" val="259777792"/>
              </p:ext>
            </p:extLst>
          </p:nvPr>
        </p:nvGraphicFramePr>
        <p:xfrm>
          <a:off x="1219200" y="3276600"/>
          <a:ext cx="6934200" cy="990600"/>
        </p:xfrm>
        <a:graphic>
          <a:graphicData uri="http://schemas.openxmlformats.org/drawingml/2006/table">
            <a:tbl>
              <a:tblPr>
                <a:tableStyleId>{5C22544A-7EE6-4342-B048-85BDC9FD1C3A}</a:tableStyleId>
              </a:tblPr>
              <a:tblGrid>
                <a:gridCol w="1386840">
                  <a:extLst>
                    <a:ext uri="{9D8B030D-6E8A-4147-A177-3AD203B41FA5}">
                      <a16:colId xmlns="" xmlns:a16="http://schemas.microsoft.com/office/drawing/2014/main" val="1339959837"/>
                    </a:ext>
                  </a:extLst>
                </a:gridCol>
                <a:gridCol w="72992">
                  <a:extLst>
                    <a:ext uri="{9D8B030D-6E8A-4147-A177-3AD203B41FA5}">
                      <a16:colId xmlns="" xmlns:a16="http://schemas.microsoft.com/office/drawing/2014/main" val="119357301"/>
                    </a:ext>
                  </a:extLst>
                </a:gridCol>
                <a:gridCol w="3029250">
                  <a:extLst>
                    <a:ext uri="{9D8B030D-6E8A-4147-A177-3AD203B41FA5}">
                      <a16:colId xmlns="" xmlns:a16="http://schemas.microsoft.com/office/drawing/2014/main" val="2170809857"/>
                    </a:ext>
                  </a:extLst>
                </a:gridCol>
                <a:gridCol w="82918">
                  <a:extLst>
                    <a:ext uri="{9D8B030D-6E8A-4147-A177-3AD203B41FA5}">
                      <a16:colId xmlns="" xmlns:a16="http://schemas.microsoft.com/office/drawing/2014/main" val="746245963"/>
                    </a:ext>
                  </a:extLst>
                </a:gridCol>
                <a:gridCol w="1219200">
                  <a:extLst>
                    <a:ext uri="{9D8B030D-6E8A-4147-A177-3AD203B41FA5}">
                      <a16:colId xmlns="" xmlns:a16="http://schemas.microsoft.com/office/drawing/2014/main" val="1923230473"/>
                    </a:ext>
                  </a:extLst>
                </a:gridCol>
                <a:gridCol w="92364">
                  <a:extLst>
                    <a:ext uri="{9D8B030D-6E8A-4147-A177-3AD203B41FA5}">
                      <a16:colId xmlns="" xmlns:a16="http://schemas.microsoft.com/office/drawing/2014/main" val="9718133"/>
                    </a:ext>
                  </a:extLst>
                </a:gridCol>
                <a:gridCol w="1050636">
                  <a:extLst>
                    <a:ext uri="{9D8B030D-6E8A-4147-A177-3AD203B41FA5}">
                      <a16:colId xmlns="" xmlns:a16="http://schemas.microsoft.com/office/drawing/2014/main" val="1405398356"/>
                    </a:ext>
                  </a:extLst>
                </a:gridCol>
              </a:tblGrid>
              <a:tr h="367326">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Date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Account Title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Debit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Credit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3362839657"/>
                  </a:ext>
                </a:extLst>
              </a:tr>
              <a:tr h="280613">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Event 3 Alt 2</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Cash</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7,500</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877048506"/>
                  </a:ext>
                </a:extLst>
              </a:tr>
              <a:tr h="342661">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Accounts Receivable</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7,500</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953639741"/>
                  </a:ext>
                </a:extLst>
              </a:tr>
            </a:tbl>
          </a:graphicData>
        </a:graphic>
      </p:graphicFrame>
      <p:graphicFrame>
        <p:nvGraphicFramePr>
          <p:cNvPr id="7" name="Table 6">
            <a:extLst>
              <a:ext uri="{FF2B5EF4-FFF2-40B4-BE49-F238E27FC236}">
                <a16:creationId xmlns="" xmlns:a16="http://schemas.microsoft.com/office/drawing/2014/main" id="{C74CD1C0-B9D6-44F3-8B76-EBFB55E25457}"/>
              </a:ext>
            </a:extLst>
          </p:cNvPr>
          <p:cNvGraphicFramePr>
            <a:graphicFrameLocks noGrp="1"/>
          </p:cNvGraphicFramePr>
          <p:nvPr>
            <p:extLst>
              <p:ext uri="{D42A27DB-BD31-4B8C-83A1-F6EECF244321}">
                <p14:modId xmlns:p14="http://schemas.microsoft.com/office/powerpoint/2010/main" val="946165457"/>
              </p:ext>
            </p:extLst>
          </p:nvPr>
        </p:nvGraphicFramePr>
        <p:xfrm>
          <a:off x="152396" y="4419600"/>
          <a:ext cx="8839203" cy="1712213"/>
        </p:xfrm>
        <a:graphic>
          <a:graphicData uri="http://schemas.openxmlformats.org/drawingml/2006/table">
            <a:tbl>
              <a:tblPr firstRow="1" firstCol="1" bandRow="1">
                <a:tableStyleId>{5C22544A-7EE6-4342-B048-85BDC9FD1C3A}</a:tableStyleId>
              </a:tblPr>
              <a:tblGrid>
                <a:gridCol w="681515">
                  <a:extLst>
                    <a:ext uri="{9D8B030D-6E8A-4147-A177-3AD203B41FA5}">
                      <a16:colId xmlns="" xmlns:a16="http://schemas.microsoft.com/office/drawing/2014/main" val="4038268786"/>
                    </a:ext>
                  </a:extLst>
                </a:gridCol>
                <a:gridCol w="163974">
                  <a:extLst>
                    <a:ext uri="{9D8B030D-6E8A-4147-A177-3AD203B41FA5}">
                      <a16:colId xmlns="" xmlns:a16="http://schemas.microsoft.com/office/drawing/2014/main" val="3906683118"/>
                    </a:ext>
                  </a:extLst>
                </a:gridCol>
                <a:gridCol w="1065828">
                  <a:extLst>
                    <a:ext uri="{9D8B030D-6E8A-4147-A177-3AD203B41FA5}">
                      <a16:colId xmlns="" xmlns:a16="http://schemas.microsoft.com/office/drawing/2014/main" val="2246321599"/>
                    </a:ext>
                  </a:extLst>
                </a:gridCol>
                <a:gridCol w="163974">
                  <a:extLst>
                    <a:ext uri="{9D8B030D-6E8A-4147-A177-3AD203B41FA5}">
                      <a16:colId xmlns="" xmlns:a16="http://schemas.microsoft.com/office/drawing/2014/main" val="695920123"/>
                    </a:ext>
                  </a:extLst>
                </a:gridCol>
                <a:gridCol w="681515">
                  <a:extLst>
                    <a:ext uri="{9D8B030D-6E8A-4147-A177-3AD203B41FA5}">
                      <a16:colId xmlns="" xmlns:a16="http://schemas.microsoft.com/office/drawing/2014/main" val="118549055"/>
                    </a:ext>
                  </a:extLst>
                </a:gridCol>
                <a:gridCol w="163974">
                  <a:extLst>
                    <a:ext uri="{9D8B030D-6E8A-4147-A177-3AD203B41FA5}">
                      <a16:colId xmlns="" xmlns:a16="http://schemas.microsoft.com/office/drawing/2014/main" val="2501135130"/>
                    </a:ext>
                  </a:extLst>
                </a:gridCol>
                <a:gridCol w="758378">
                  <a:extLst>
                    <a:ext uri="{9D8B030D-6E8A-4147-A177-3AD203B41FA5}">
                      <a16:colId xmlns="" xmlns:a16="http://schemas.microsoft.com/office/drawing/2014/main" val="322333968"/>
                    </a:ext>
                  </a:extLst>
                </a:gridCol>
                <a:gridCol w="163974">
                  <a:extLst>
                    <a:ext uri="{9D8B030D-6E8A-4147-A177-3AD203B41FA5}">
                      <a16:colId xmlns="" xmlns:a16="http://schemas.microsoft.com/office/drawing/2014/main" val="3352611176"/>
                    </a:ext>
                  </a:extLst>
                </a:gridCol>
                <a:gridCol w="835240">
                  <a:extLst>
                    <a:ext uri="{9D8B030D-6E8A-4147-A177-3AD203B41FA5}">
                      <a16:colId xmlns="" xmlns:a16="http://schemas.microsoft.com/office/drawing/2014/main" val="3201792686"/>
                    </a:ext>
                  </a:extLst>
                </a:gridCol>
                <a:gridCol w="163974">
                  <a:extLst>
                    <a:ext uri="{9D8B030D-6E8A-4147-A177-3AD203B41FA5}">
                      <a16:colId xmlns="" xmlns:a16="http://schemas.microsoft.com/office/drawing/2014/main" val="1493837017"/>
                    </a:ext>
                  </a:extLst>
                </a:gridCol>
                <a:gridCol w="758378">
                  <a:extLst>
                    <a:ext uri="{9D8B030D-6E8A-4147-A177-3AD203B41FA5}">
                      <a16:colId xmlns="" xmlns:a16="http://schemas.microsoft.com/office/drawing/2014/main" val="850383387"/>
                    </a:ext>
                  </a:extLst>
                </a:gridCol>
                <a:gridCol w="163974">
                  <a:extLst>
                    <a:ext uri="{9D8B030D-6E8A-4147-A177-3AD203B41FA5}">
                      <a16:colId xmlns="" xmlns:a16="http://schemas.microsoft.com/office/drawing/2014/main" val="3141023649"/>
                    </a:ext>
                  </a:extLst>
                </a:gridCol>
                <a:gridCol w="988966">
                  <a:extLst>
                    <a:ext uri="{9D8B030D-6E8A-4147-A177-3AD203B41FA5}">
                      <a16:colId xmlns="" xmlns:a16="http://schemas.microsoft.com/office/drawing/2014/main" val="2880056140"/>
                    </a:ext>
                  </a:extLst>
                </a:gridCol>
                <a:gridCol w="163974">
                  <a:extLst>
                    <a:ext uri="{9D8B030D-6E8A-4147-A177-3AD203B41FA5}">
                      <a16:colId xmlns="" xmlns:a16="http://schemas.microsoft.com/office/drawing/2014/main" val="101508216"/>
                    </a:ext>
                  </a:extLst>
                </a:gridCol>
                <a:gridCol w="758378">
                  <a:extLst>
                    <a:ext uri="{9D8B030D-6E8A-4147-A177-3AD203B41FA5}">
                      <a16:colId xmlns="" xmlns:a16="http://schemas.microsoft.com/office/drawing/2014/main" val="2089963319"/>
                    </a:ext>
                  </a:extLst>
                </a:gridCol>
                <a:gridCol w="163974">
                  <a:extLst>
                    <a:ext uri="{9D8B030D-6E8A-4147-A177-3AD203B41FA5}">
                      <a16:colId xmlns="" xmlns:a16="http://schemas.microsoft.com/office/drawing/2014/main" val="563581978"/>
                    </a:ext>
                  </a:extLst>
                </a:gridCol>
                <a:gridCol w="604603">
                  <a:extLst>
                    <a:ext uri="{9D8B030D-6E8A-4147-A177-3AD203B41FA5}">
                      <a16:colId xmlns="" xmlns:a16="http://schemas.microsoft.com/office/drawing/2014/main" val="4138122333"/>
                    </a:ext>
                  </a:extLst>
                </a:gridCol>
                <a:gridCol w="394610">
                  <a:extLst>
                    <a:ext uri="{9D8B030D-6E8A-4147-A177-3AD203B41FA5}">
                      <a16:colId xmlns="" xmlns:a16="http://schemas.microsoft.com/office/drawing/2014/main" val="2181816611"/>
                    </a:ext>
                  </a:extLst>
                </a:gridCol>
              </a:tblGrid>
              <a:tr h="276733">
                <a:tc gridSpan="3">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Assets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Liab.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Stockholders' Equity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tc hMerge="1">
                  <a:txBody>
                    <a:bodyPr/>
                    <a:lstStyle/>
                    <a:p>
                      <a:endParaRPr lang="en-US"/>
                    </a:p>
                  </a:txBody>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3332919631"/>
                  </a:ext>
                </a:extLst>
              </a:tr>
              <a:tr h="333375">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Cash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Accounts Receivable</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endPar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endPar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Accts Payable</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Common Stock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Retained Earnings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Revemie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Expenses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Net Income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Cash Flow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1642231011"/>
                  </a:ext>
                </a:extLst>
              </a:tr>
              <a:tr h="97282">
                <a:tc>
                  <a:txBody>
                    <a:bodyPr/>
                    <a:lstStyle/>
                    <a:p>
                      <a:pPr marL="0" marR="0" algn="ctr">
                        <a:lnSpc>
                          <a:spcPct val="107000"/>
                        </a:lnSpc>
                        <a:spcBef>
                          <a:spcPts val="0"/>
                        </a:spcBef>
                        <a:spcAft>
                          <a:spcPts val="0"/>
                        </a:spcAft>
                      </a:pPr>
                      <a:r>
                        <a:rPr lang="en-US" sz="105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7,500</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(7,500)</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n/a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7,500</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OA</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extLst>
                  <a:ext uri="{0D108BD9-81ED-4DB2-BD59-A6C34878D82A}">
                    <a16:rowId xmlns="" xmlns:a16="http://schemas.microsoft.com/office/drawing/2014/main" val="3597092188"/>
                  </a:ext>
                </a:extLst>
              </a:tr>
            </a:tbl>
          </a:graphicData>
        </a:graphic>
      </p:graphicFrame>
    </p:spTree>
    <p:extLst>
      <p:ext uri="{BB962C8B-B14F-4D97-AF65-F5344CB8AC3E}">
        <p14:creationId xmlns:p14="http://schemas.microsoft.com/office/powerpoint/2010/main" val="1233682141"/>
      </p:ext>
    </p:extLst>
  </p:cSld>
  <p:clrMapOvr>
    <a:masterClrMapping/>
  </p:clrMapOvr>
  <p:transition xmlns:p14="http://schemas.microsoft.com/office/powerpoint/2010/mai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endParaRPr lang="en-US"/>
          </a:p>
        </p:txBody>
      </p:sp>
      <p:sp>
        <p:nvSpPr>
          <p:cNvPr id="17409" name="Rectangle 2"/>
          <p:cNvSpPr>
            <a:spLocks noGrp="1" noChangeArrowheads="1"/>
          </p:cNvSpPr>
          <p:nvPr>
            <p:ph type="title"/>
          </p:nvPr>
        </p:nvSpPr>
        <p:spPr/>
        <p:txBody>
          <a:bodyPr/>
          <a:lstStyle/>
          <a:p>
            <a:r>
              <a:rPr lang="en-US" dirty="0"/>
              <a:t>LO 4-8: Use common size financial statements and ratio analysis to evaluate managerial performance.</a:t>
            </a:r>
          </a:p>
        </p:txBody>
      </p:sp>
      <p:sp>
        <p:nvSpPr>
          <p:cNvPr id="17410" name="Slide Number Placeholder 2"/>
          <p:cNvSpPr>
            <a:spLocks noGrp="1"/>
          </p:cNvSpPr>
          <p:nvPr>
            <p:ph type="sldNum" sz="quarter" idx="11"/>
          </p:nvPr>
        </p:nvSpPr>
        <p:spPr>
          <a:noFill/>
        </p:spPr>
        <p:txBody>
          <a:bodyPr/>
          <a:lstStyle/>
          <a:p>
            <a:r>
              <a:rPr lang="en-US" dirty="0">
                <a:solidFill>
                  <a:schemeClr val="bg1"/>
                </a:solidFill>
                <a:cs typeface="Arial" charset="0"/>
              </a:rPr>
              <a:t>4-</a:t>
            </a:r>
            <a:fld id="{8E04DE85-5BF3-4C03-A70B-7F1A18BE4AC7}" type="slidenum">
              <a:rPr lang="en-US" smtClean="0">
                <a:solidFill>
                  <a:schemeClr val="bg1"/>
                </a:solidFill>
                <a:cs typeface="Arial" charset="0"/>
              </a:rPr>
              <a:pPr/>
              <a:t>57</a:t>
            </a:fld>
            <a:endParaRPr lang="en-US" dirty="0">
              <a:solidFill>
                <a:schemeClr val="bg1"/>
              </a:solidFill>
              <a:cs typeface="Arial" charset="0"/>
            </a:endParaRPr>
          </a:p>
        </p:txBody>
      </p:sp>
    </p:spTree>
    <p:extLst>
      <p:ext uri="{BB962C8B-B14F-4D97-AF65-F5344CB8AC3E}">
        <p14:creationId xmlns:p14="http://schemas.microsoft.com/office/powerpoint/2010/main" val="3114688620"/>
      </p:ext>
    </p:extLst>
  </p:cSld>
  <p:clrMapOvr>
    <a:masterClrMapping/>
  </p:clrMapOvr>
  <p:transition xmlns:p14="http://schemas.microsoft.com/office/powerpoint/2010/mai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2553459-433C-4C75-84C8-D1B220D979DD}"/>
              </a:ext>
            </a:extLst>
          </p:cNvPr>
          <p:cNvSpPr>
            <a:spLocks noGrp="1"/>
          </p:cNvSpPr>
          <p:nvPr>
            <p:ph type="title"/>
          </p:nvPr>
        </p:nvSpPr>
        <p:spPr/>
        <p:txBody>
          <a:bodyPr/>
          <a:lstStyle/>
          <a:p>
            <a:r>
              <a:rPr lang="en-US" dirty="0">
                <a:solidFill>
                  <a:srgbClr val="C30C20"/>
                </a:solidFill>
                <a:ea typeface="Tahoma" panose="020B0604030504040204" pitchFamily="34" charset="0"/>
                <a:cs typeface="Tahoma" panose="020B0604030504040204" pitchFamily="34" charset="0"/>
              </a:rPr>
              <a:t>Exhibit 4.9: Common Size Financial Statements</a:t>
            </a:r>
          </a:p>
        </p:txBody>
      </p:sp>
      <p:sp>
        <p:nvSpPr>
          <p:cNvPr id="8" name="Text Placeholder 7"/>
          <p:cNvSpPr>
            <a:spLocks noGrp="1"/>
          </p:cNvSpPr>
          <p:nvPr>
            <p:ph type="body" sz="quarter" idx="10"/>
          </p:nvPr>
        </p:nvSpPr>
        <p:spPr/>
        <p:txBody>
          <a:bodyPr/>
          <a:lstStyle/>
          <a:p>
            <a:endParaRPr lang="en-US"/>
          </a:p>
        </p:txBody>
      </p:sp>
      <p:sp>
        <p:nvSpPr>
          <p:cNvPr id="9" name="Text Placeholder 8"/>
          <p:cNvSpPr>
            <a:spLocks noGrp="1"/>
          </p:cNvSpPr>
          <p:nvPr>
            <p:ph type="body" sz="quarter" idx="12"/>
          </p:nvPr>
        </p:nvSpPr>
        <p:spPr/>
        <p:txBody>
          <a:bodyPr/>
          <a:lstStyle/>
          <a:p>
            <a:endParaRPr lang="en-US"/>
          </a:p>
        </p:txBody>
      </p:sp>
      <p:sp>
        <p:nvSpPr>
          <p:cNvPr id="3" name="Slide Number Placeholder 2">
            <a:extLst>
              <a:ext uri="{FF2B5EF4-FFF2-40B4-BE49-F238E27FC236}">
                <a16:creationId xmlns="" xmlns:a16="http://schemas.microsoft.com/office/drawing/2014/main" id="{55DC4014-5537-4E98-B4FF-20EBF039349E}"/>
              </a:ext>
            </a:extLst>
          </p:cNvPr>
          <p:cNvSpPr>
            <a:spLocks noGrp="1"/>
          </p:cNvSpPr>
          <p:nvPr>
            <p:ph type="sldNum" sz="quarter" idx="11"/>
          </p:nvPr>
        </p:nvSpPr>
        <p:spPr>
          <a:prstGeom prst="rect">
            <a:avLst/>
          </a:prstGeom>
        </p:spPr>
        <p:txBody>
          <a:bodyPr/>
          <a:lstStyle/>
          <a:p>
            <a:pPr>
              <a:defRPr/>
            </a:pPr>
            <a:r>
              <a:rPr lang="en-US" dirty="0"/>
              <a:t> </a:t>
            </a:r>
            <a:r>
              <a:rPr lang="en-US" dirty="0">
                <a:solidFill>
                  <a:schemeClr val="bg1"/>
                </a:solidFill>
              </a:rPr>
              <a:t>4-</a:t>
            </a:r>
            <a:fld id="{CE05909E-F574-4B43-97FD-FE359BAB6A57}" type="slidenum">
              <a:rPr lang="en-US" smtClean="0">
                <a:solidFill>
                  <a:schemeClr val="bg1"/>
                </a:solidFill>
              </a:rPr>
              <a:t>58</a:t>
            </a:fld>
            <a:endParaRPr lang="en-US" dirty="0">
              <a:solidFill>
                <a:schemeClr val="bg1"/>
              </a:solidFill>
            </a:endParaRPr>
          </a:p>
        </p:txBody>
      </p:sp>
      <p:graphicFrame>
        <p:nvGraphicFramePr>
          <p:cNvPr id="11" name="Table 10"/>
          <p:cNvGraphicFramePr>
            <a:graphicFrameLocks noGrp="1"/>
          </p:cNvGraphicFramePr>
          <p:nvPr>
            <p:extLst>
              <p:ext uri="{D42A27DB-BD31-4B8C-83A1-F6EECF244321}">
                <p14:modId xmlns:p14="http://schemas.microsoft.com/office/powerpoint/2010/main" val="4169835952"/>
              </p:ext>
            </p:extLst>
          </p:nvPr>
        </p:nvGraphicFramePr>
        <p:xfrm>
          <a:off x="1371600" y="1686841"/>
          <a:ext cx="6513697" cy="4256759"/>
        </p:xfrm>
        <a:graphic>
          <a:graphicData uri="http://schemas.openxmlformats.org/drawingml/2006/table">
            <a:tbl>
              <a:tblPr firstRow="1" firstCol="1" bandRow="1"/>
              <a:tblGrid>
                <a:gridCol w="2349580">
                  <a:extLst>
                    <a:ext uri="{9D8B030D-6E8A-4147-A177-3AD203B41FA5}">
                      <a16:colId xmlns="" xmlns:a16="http://schemas.microsoft.com/office/drawing/2014/main" val="20000"/>
                    </a:ext>
                  </a:extLst>
                </a:gridCol>
                <a:gridCol w="1016404">
                  <a:extLst>
                    <a:ext uri="{9D8B030D-6E8A-4147-A177-3AD203B41FA5}">
                      <a16:colId xmlns="" xmlns:a16="http://schemas.microsoft.com/office/drawing/2014/main" val="20001"/>
                    </a:ext>
                  </a:extLst>
                </a:gridCol>
                <a:gridCol w="1016404">
                  <a:extLst>
                    <a:ext uri="{9D8B030D-6E8A-4147-A177-3AD203B41FA5}">
                      <a16:colId xmlns="" xmlns:a16="http://schemas.microsoft.com/office/drawing/2014/main" val="20002"/>
                    </a:ext>
                  </a:extLst>
                </a:gridCol>
                <a:gridCol w="985066">
                  <a:extLst>
                    <a:ext uri="{9D8B030D-6E8A-4147-A177-3AD203B41FA5}">
                      <a16:colId xmlns="" xmlns:a16="http://schemas.microsoft.com/office/drawing/2014/main" val="20003"/>
                    </a:ext>
                  </a:extLst>
                </a:gridCol>
                <a:gridCol w="101910">
                  <a:extLst>
                    <a:ext uri="{9D8B030D-6E8A-4147-A177-3AD203B41FA5}">
                      <a16:colId xmlns="" xmlns:a16="http://schemas.microsoft.com/office/drawing/2014/main" val="20004"/>
                    </a:ext>
                  </a:extLst>
                </a:gridCol>
                <a:gridCol w="1044333">
                  <a:extLst>
                    <a:ext uri="{9D8B030D-6E8A-4147-A177-3AD203B41FA5}">
                      <a16:colId xmlns="" xmlns:a16="http://schemas.microsoft.com/office/drawing/2014/main" val="20005"/>
                    </a:ext>
                  </a:extLst>
                </a:gridCol>
              </a:tblGrid>
              <a:tr h="200494">
                <a:tc gridSpan="6">
                  <a:txBody>
                    <a:bodyPr/>
                    <a:lstStyle/>
                    <a:p>
                      <a:pPr marL="0" marR="0" algn="ctr">
                        <a:lnSpc>
                          <a:spcPct val="107000"/>
                        </a:lnSpc>
                        <a:spcBef>
                          <a:spcPts val="0"/>
                        </a:spcBef>
                        <a:spcAft>
                          <a:spcPts val="0"/>
                        </a:spcAft>
                      </a:pPr>
                      <a:r>
                        <a:rPr lang="en-US" sz="1200" b="1" dirty="0">
                          <a:effectLst/>
                          <a:latin typeface="+mn-lt"/>
                          <a:ea typeface="Times New Roman" charset="0"/>
                          <a:cs typeface="Times New Roman" charset="0"/>
                        </a:rPr>
                        <a:t>JUNE’S PLANT SHOP</a:t>
                      </a:r>
                      <a:endParaRPr lang="en-US" sz="1600" dirty="0">
                        <a:effectLst/>
                        <a:latin typeface="+mn-lt"/>
                        <a:ea typeface="Calibri" charset="0"/>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EEAF6"/>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200494">
                <a:tc gridSpan="6">
                  <a:txBody>
                    <a:bodyPr/>
                    <a:lstStyle/>
                    <a:p>
                      <a:pPr marL="0" marR="0" algn="ctr">
                        <a:lnSpc>
                          <a:spcPct val="107000"/>
                        </a:lnSpc>
                        <a:spcBef>
                          <a:spcPts val="0"/>
                        </a:spcBef>
                        <a:spcAft>
                          <a:spcPts val="0"/>
                        </a:spcAft>
                      </a:pPr>
                      <a:r>
                        <a:rPr lang="en-US" sz="1200" b="1">
                          <a:effectLst/>
                          <a:latin typeface="+mn-lt"/>
                          <a:ea typeface="Times New Roman" charset="0"/>
                          <a:cs typeface="Times New Roman" charset="0"/>
                        </a:rPr>
                        <a:t>Income Statement </a:t>
                      </a:r>
                      <a:endParaRPr lang="en-US" sz="1600">
                        <a:effectLst/>
                        <a:latin typeface="+mn-lt"/>
                        <a:ea typeface="Calibri" charset="0"/>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EEAF6"/>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1"/>
                  </a:ext>
                </a:extLst>
              </a:tr>
              <a:tr h="200494">
                <a:tc gridSpan="6">
                  <a:txBody>
                    <a:bodyPr/>
                    <a:lstStyle/>
                    <a:p>
                      <a:pPr marL="0" marR="0" algn="ctr">
                        <a:lnSpc>
                          <a:spcPct val="107000"/>
                        </a:lnSpc>
                        <a:spcBef>
                          <a:spcPts val="0"/>
                        </a:spcBef>
                        <a:spcAft>
                          <a:spcPts val="0"/>
                        </a:spcAft>
                      </a:pPr>
                      <a:r>
                        <a:rPr lang="en-US" sz="1200" b="1">
                          <a:effectLst/>
                          <a:latin typeface="+mn-lt"/>
                          <a:ea typeface="Times New Roman" charset="0"/>
                          <a:cs typeface="Times New Roman" charset="0"/>
                        </a:rPr>
                        <a:t>For the Year Ended December 31</a:t>
                      </a:r>
                      <a:endParaRPr lang="en-US" sz="1600">
                        <a:effectLst/>
                        <a:latin typeface="+mn-lt"/>
                        <a:ea typeface="Calibri" charset="0"/>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EEAF6"/>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2"/>
                  </a:ext>
                </a:extLst>
              </a:tr>
              <a:tr h="200494">
                <a:tc>
                  <a:txBody>
                    <a:bodyPr/>
                    <a:lstStyle/>
                    <a:p>
                      <a:pPr marL="0" marR="0">
                        <a:lnSpc>
                          <a:spcPct val="107000"/>
                        </a:lnSpc>
                        <a:spcBef>
                          <a:spcPts val="0"/>
                        </a:spcBef>
                        <a:spcAft>
                          <a:spcPts val="0"/>
                        </a:spcAft>
                      </a:pPr>
                      <a:r>
                        <a:rPr lang="en-US" sz="1200" b="1">
                          <a:effectLst/>
                          <a:latin typeface="+mn-lt"/>
                          <a:ea typeface="Times New Roman" charset="0"/>
                          <a:cs typeface="Times New Roman" charset="0"/>
                        </a:rPr>
                        <a:t> </a:t>
                      </a:r>
                      <a:endParaRPr lang="en-US" sz="16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gridSpan="2">
                  <a:txBody>
                    <a:bodyPr/>
                    <a:lstStyle/>
                    <a:p>
                      <a:pPr marL="0" marR="0" algn="ctr">
                        <a:lnSpc>
                          <a:spcPct val="107000"/>
                        </a:lnSpc>
                        <a:spcBef>
                          <a:spcPts val="0"/>
                        </a:spcBef>
                        <a:spcAft>
                          <a:spcPts val="0"/>
                        </a:spcAft>
                      </a:pPr>
                      <a:r>
                        <a:rPr lang="en-US" sz="1200" b="1">
                          <a:effectLst/>
                          <a:latin typeface="+mn-lt"/>
                          <a:ea typeface="Times New Roman" charset="0"/>
                          <a:cs typeface="Times New Roman" charset="0"/>
                        </a:rPr>
                        <a:t>Year 1</a:t>
                      </a:r>
                      <a:endParaRPr lang="en-US" sz="1600">
                        <a:effectLst/>
                        <a:latin typeface="+mn-lt"/>
                        <a:ea typeface="Calibri" charset="0"/>
                        <a:cs typeface="Times New Roman"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gridSpan="3">
                  <a:txBody>
                    <a:bodyPr/>
                    <a:lstStyle/>
                    <a:p>
                      <a:pPr marL="0" marR="0" algn="ctr">
                        <a:lnSpc>
                          <a:spcPct val="107000"/>
                        </a:lnSpc>
                        <a:spcBef>
                          <a:spcPts val="0"/>
                        </a:spcBef>
                        <a:spcAft>
                          <a:spcPts val="0"/>
                        </a:spcAft>
                      </a:pPr>
                      <a:r>
                        <a:rPr lang="en-US" sz="1200" b="1">
                          <a:effectLst/>
                          <a:latin typeface="+mn-lt"/>
                          <a:ea typeface="Times New Roman" charset="0"/>
                          <a:cs typeface="Times New Roman" charset="0"/>
                        </a:rPr>
                        <a:t>Year 2</a:t>
                      </a:r>
                      <a:endParaRPr lang="en-US" sz="1600">
                        <a:effectLst/>
                        <a:latin typeface="+mn-lt"/>
                        <a:ea typeface="Calibri" charset="0"/>
                        <a:cs typeface="Times New Roman" charset="0"/>
                      </a:endParaRPr>
                    </a:p>
                  </a:txBody>
                  <a:tcPr marL="68580" marR="68580"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3"/>
                  </a:ext>
                </a:extLst>
              </a:tr>
              <a:tr h="200494">
                <a:tc>
                  <a:txBody>
                    <a:bodyPr/>
                    <a:lstStyle/>
                    <a:p>
                      <a:pPr marL="0" marR="0">
                        <a:lnSpc>
                          <a:spcPct val="107000"/>
                        </a:lnSpc>
                        <a:spcBef>
                          <a:spcPts val="0"/>
                        </a:spcBef>
                        <a:spcAft>
                          <a:spcPts val="0"/>
                        </a:spcAft>
                      </a:pPr>
                      <a:r>
                        <a:rPr lang="en-US" sz="1200" b="1">
                          <a:effectLst/>
                          <a:latin typeface="+mn-lt"/>
                          <a:ea typeface="Times New Roman" charset="0"/>
                          <a:cs typeface="Times New Roman" charset="0"/>
                        </a:rPr>
                        <a:t>Net Sales*</a:t>
                      </a:r>
                      <a:endParaRPr lang="en-US" sz="16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ct val="107000"/>
                        </a:lnSpc>
                        <a:spcBef>
                          <a:spcPts val="0"/>
                        </a:spcBef>
                        <a:spcAft>
                          <a:spcPts val="0"/>
                        </a:spcAft>
                      </a:pPr>
                      <a:r>
                        <a:rPr lang="en-US" sz="1200" b="1">
                          <a:effectLst/>
                          <a:latin typeface="+mn-lt"/>
                          <a:ea typeface="Times New Roman" charset="0"/>
                          <a:cs typeface="Times New Roman" charset="0"/>
                        </a:rPr>
                        <a:t>$12,000</a:t>
                      </a:r>
                      <a:endParaRPr lang="en-US" sz="1600">
                        <a:effectLst/>
                        <a:latin typeface="+mn-lt"/>
                        <a:ea typeface="Calibri" charset="0"/>
                        <a:cs typeface="Times New Roman" charset="0"/>
                      </a:endParaRPr>
                    </a:p>
                  </a:txBody>
                  <a:tcPr marL="68580" marR="68580" marT="0" marB="0">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r">
                        <a:lnSpc>
                          <a:spcPct val="107000"/>
                        </a:lnSpc>
                        <a:spcBef>
                          <a:spcPts val="0"/>
                        </a:spcBef>
                        <a:spcAft>
                          <a:spcPts val="0"/>
                        </a:spcAft>
                      </a:pPr>
                      <a:r>
                        <a:rPr lang="en-US" sz="1200" b="1">
                          <a:effectLst/>
                          <a:latin typeface="+mn-lt"/>
                          <a:ea typeface="Times New Roman" charset="0"/>
                          <a:cs typeface="Times New Roman" charset="0"/>
                        </a:rPr>
                        <a:t>100.0%</a:t>
                      </a:r>
                      <a:endParaRPr lang="en-US" sz="1600">
                        <a:effectLst/>
                        <a:latin typeface="+mn-lt"/>
                        <a:ea typeface="Calibri" charset="0"/>
                        <a:cs typeface="Times New Roman" charset="0"/>
                      </a:endParaRPr>
                    </a:p>
                  </a:txBody>
                  <a:tcPr marL="68580" marR="68580" marT="0" marB="0">
                    <a:lnL>
                      <a:noFill/>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gridSpan="2">
                  <a:txBody>
                    <a:bodyPr/>
                    <a:lstStyle/>
                    <a:p>
                      <a:pPr marL="0" marR="0" algn="r">
                        <a:lnSpc>
                          <a:spcPct val="107000"/>
                        </a:lnSpc>
                        <a:spcBef>
                          <a:spcPts val="0"/>
                        </a:spcBef>
                        <a:spcAft>
                          <a:spcPts val="0"/>
                        </a:spcAft>
                      </a:pPr>
                      <a:r>
                        <a:rPr lang="en-US" sz="1200" b="1">
                          <a:effectLst/>
                          <a:latin typeface="+mn-lt"/>
                          <a:ea typeface="Times New Roman" charset="0"/>
                          <a:cs typeface="Times New Roman" charset="0"/>
                        </a:rPr>
                        <a:t>$24,750</a:t>
                      </a:r>
                      <a:endParaRPr lang="en-US" sz="1600">
                        <a:effectLst/>
                        <a:latin typeface="+mn-lt"/>
                        <a:ea typeface="Calibri" charset="0"/>
                        <a:cs typeface="Times New Roman" charset="0"/>
                      </a:endParaRPr>
                    </a:p>
                  </a:txBody>
                  <a:tcPr marL="68580" marR="68580" marT="0" marB="0" anchor="b">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n-US"/>
                    </a:p>
                  </a:txBody>
                  <a:tcPr/>
                </a:tc>
                <a:tc>
                  <a:txBody>
                    <a:bodyPr/>
                    <a:lstStyle/>
                    <a:p>
                      <a:pPr marL="0" marR="0" algn="r">
                        <a:lnSpc>
                          <a:spcPct val="107000"/>
                        </a:lnSpc>
                        <a:spcBef>
                          <a:spcPts val="0"/>
                        </a:spcBef>
                        <a:spcAft>
                          <a:spcPts val="0"/>
                        </a:spcAft>
                      </a:pPr>
                      <a:r>
                        <a:rPr lang="en-US" sz="1200" b="1">
                          <a:effectLst/>
                          <a:latin typeface="+mn-lt"/>
                          <a:ea typeface="Times New Roman" charset="0"/>
                          <a:cs typeface="Times New Roman" charset="0"/>
                        </a:rPr>
                        <a:t>100.0% </a:t>
                      </a:r>
                      <a:endParaRPr lang="en-US" sz="1600">
                        <a:effectLst/>
                        <a:latin typeface="+mn-lt"/>
                        <a:ea typeface="Calibri" charset="0"/>
                        <a:cs typeface="Times New Roman" charset="0"/>
                      </a:endParaRPr>
                    </a:p>
                  </a:txBody>
                  <a:tcPr marL="68580" marR="68580" marT="0" marB="0" anchor="b">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 xmlns:a16="http://schemas.microsoft.com/office/drawing/2014/main" val="10004"/>
                  </a:ext>
                </a:extLst>
              </a:tr>
              <a:tr h="200494">
                <a:tc>
                  <a:txBody>
                    <a:bodyPr/>
                    <a:lstStyle/>
                    <a:p>
                      <a:pPr marL="0" marR="0">
                        <a:lnSpc>
                          <a:spcPct val="107000"/>
                        </a:lnSpc>
                        <a:spcBef>
                          <a:spcPts val="0"/>
                        </a:spcBef>
                        <a:spcAft>
                          <a:spcPts val="0"/>
                        </a:spcAft>
                      </a:pPr>
                      <a:r>
                        <a:rPr lang="en-US" sz="1200" b="1">
                          <a:effectLst/>
                          <a:latin typeface="+mn-lt"/>
                          <a:ea typeface="Times New Roman" charset="0"/>
                          <a:cs typeface="Times New Roman" charset="0"/>
                        </a:rPr>
                        <a:t>Cost of Goods Sold</a:t>
                      </a:r>
                      <a:endParaRPr lang="en-US" sz="16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ct val="107000"/>
                        </a:lnSpc>
                        <a:spcBef>
                          <a:spcPts val="0"/>
                        </a:spcBef>
                        <a:spcAft>
                          <a:spcPts val="0"/>
                        </a:spcAft>
                      </a:pPr>
                      <a:r>
                        <a:rPr lang="en-US" sz="1200" b="1">
                          <a:effectLst/>
                          <a:latin typeface="+mn-lt"/>
                          <a:ea typeface="Times New Roman" charset="0"/>
                          <a:cs typeface="Times New Roman" charset="0"/>
                        </a:rPr>
                        <a:t>(8,000)</a:t>
                      </a:r>
                      <a:endParaRPr lang="en-US" sz="1600">
                        <a:effectLst/>
                        <a:latin typeface="+mn-lt"/>
                        <a:ea typeface="Calibri" charset="0"/>
                        <a:cs typeface="Times New Roman" charset="0"/>
                      </a:endParaRPr>
                    </a:p>
                  </a:txBody>
                  <a:tcPr marL="68580" marR="68580" marT="0" marB="0">
                    <a:lnL w="19050" cap="flat" cmpd="sng" algn="ctr">
                      <a:solidFill>
                        <a:srgbClr val="000000"/>
                      </a:solidFill>
                      <a:prstDash val="solid"/>
                      <a:round/>
                      <a:headEnd type="none" w="med" len="med"/>
                      <a:tailEnd type="none" w="med" len="med"/>
                    </a:lnL>
                    <a:lnR>
                      <a:noFill/>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200" b="1">
                          <a:effectLst/>
                          <a:latin typeface="+mn-lt"/>
                          <a:ea typeface="Times New Roman" charset="0"/>
                          <a:cs typeface="Times New Roman" charset="0"/>
                        </a:rPr>
                        <a:t>66.7</a:t>
                      </a:r>
                      <a:endParaRPr lang="en-US" sz="1600">
                        <a:effectLst/>
                        <a:latin typeface="+mn-lt"/>
                        <a:ea typeface="Calibri" charset="0"/>
                        <a:cs typeface="Times New Roman" charset="0"/>
                      </a:endParaRPr>
                    </a:p>
                  </a:txBody>
                  <a:tcPr marL="68580" marR="68580" marT="0" marB="0">
                    <a:lnL>
                      <a:noFill/>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FFFFFF"/>
                    </a:solidFill>
                  </a:tcPr>
                </a:tc>
                <a:tc gridSpan="2">
                  <a:txBody>
                    <a:bodyPr/>
                    <a:lstStyle/>
                    <a:p>
                      <a:pPr marL="0" marR="0" algn="r">
                        <a:lnSpc>
                          <a:spcPct val="107000"/>
                        </a:lnSpc>
                        <a:spcBef>
                          <a:spcPts val="0"/>
                        </a:spcBef>
                        <a:spcAft>
                          <a:spcPts val="0"/>
                        </a:spcAft>
                      </a:pPr>
                      <a:r>
                        <a:rPr lang="en-US" sz="1200" b="1">
                          <a:effectLst/>
                          <a:latin typeface="+mn-lt"/>
                          <a:ea typeface="Times New Roman" charset="0"/>
                          <a:cs typeface="Times New Roman" charset="0"/>
                        </a:rPr>
                        <a:t>(12,000)</a:t>
                      </a:r>
                      <a:endParaRPr lang="en-US" sz="1600">
                        <a:effectLst/>
                        <a:latin typeface="+mn-lt"/>
                        <a:ea typeface="Calibri" charset="0"/>
                        <a:cs typeface="Times New Roman" charset="0"/>
                      </a:endParaRPr>
                    </a:p>
                  </a:txBody>
                  <a:tcPr marL="68580" marR="68580" marT="0" marB="0" anchor="b">
                    <a:lnL w="19050" cap="flat" cmpd="sng" algn="ctr">
                      <a:solidFill>
                        <a:srgbClr val="000000"/>
                      </a:solidFill>
                      <a:prstDash val="solid"/>
                      <a:round/>
                      <a:headEnd type="none" w="med" len="med"/>
                      <a:tailEnd type="none" w="med" len="med"/>
                    </a:lnL>
                    <a:lnR>
                      <a:noFill/>
                    </a:lnR>
                    <a:lnT>
                      <a:noFill/>
                    </a:lnT>
                    <a:lnB w="190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marL="0" marR="0" algn="r">
                        <a:lnSpc>
                          <a:spcPct val="107000"/>
                        </a:lnSpc>
                        <a:spcBef>
                          <a:spcPts val="0"/>
                        </a:spcBef>
                        <a:spcAft>
                          <a:spcPts val="0"/>
                        </a:spcAft>
                      </a:pPr>
                      <a:r>
                        <a:rPr lang="en-US" sz="1200" b="1">
                          <a:effectLst/>
                          <a:latin typeface="+mn-lt"/>
                          <a:ea typeface="Times New Roman" charset="0"/>
                          <a:cs typeface="Times New Roman" charset="0"/>
                        </a:rPr>
                        <a:t>48.5</a:t>
                      </a:r>
                      <a:endParaRPr lang="en-US" sz="1600">
                        <a:effectLst/>
                        <a:latin typeface="+mn-lt"/>
                        <a:ea typeface="Calibri" charset="0"/>
                        <a:cs typeface="Times New Roman" charset="0"/>
                      </a:endParaRPr>
                    </a:p>
                  </a:txBody>
                  <a:tcPr marL="68580" marR="68580" marT="0" marB="0" anchor="b">
                    <a:lnL>
                      <a:noFill/>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10005"/>
                  </a:ext>
                </a:extLst>
              </a:tr>
              <a:tr h="200494">
                <a:tc>
                  <a:txBody>
                    <a:bodyPr/>
                    <a:lstStyle/>
                    <a:p>
                      <a:pPr marL="0" marR="0">
                        <a:lnSpc>
                          <a:spcPct val="107000"/>
                        </a:lnSpc>
                        <a:spcBef>
                          <a:spcPts val="0"/>
                        </a:spcBef>
                        <a:spcAft>
                          <a:spcPts val="0"/>
                        </a:spcAft>
                      </a:pPr>
                      <a:r>
                        <a:rPr lang="en-US" sz="1200" b="1">
                          <a:effectLst/>
                          <a:latin typeface="+mn-lt"/>
                          <a:ea typeface="Times New Roman" charset="0"/>
                          <a:cs typeface="Times New Roman" charset="0"/>
                        </a:rPr>
                        <a:t>Gross Margin</a:t>
                      </a:r>
                      <a:endParaRPr lang="en-US" sz="16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ct val="107000"/>
                        </a:lnSpc>
                        <a:spcBef>
                          <a:spcPts val="0"/>
                        </a:spcBef>
                        <a:spcAft>
                          <a:spcPts val="0"/>
                        </a:spcAft>
                      </a:pPr>
                      <a:r>
                        <a:rPr lang="en-US" sz="1200" b="1">
                          <a:effectLst/>
                          <a:latin typeface="+mn-lt"/>
                          <a:ea typeface="Times New Roman" charset="0"/>
                          <a:cs typeface="Times New Roman" charset="0"/>
                        </a:rPr>
                        <a:t>$4,000</a:t>
                      </a:r>
                      <a:endParaRPr lang="en-US" sz="1600">
                        <a:effectLst/>
                        <a:latin typeface="+mn-lt"/>
                        <a:ea typeface="Calibri" charset="0"/>
                        <a:cs typeface="Times New Roman" charset="0"/>
                      </a:endParaRPr>
                    </a:p>
                  </a:txBody>
                  <a:tcPr marL="68580" marR="68580" marT="0" marB="0">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r">
                        <a:lnSpc>
                          <a:spcPct val="107000"/>
                        </a:lnSpc>
                        <a:spcBef>
                          <a:spcPts val="0"/>
                        </a:spcBef>
                        <a:spcAft>
                          <a:spcPts val="0"/>
                        </a:spcAft>
                      </a:pPr>
                      <a:r>
                        <a:rPr lang="en-US" sz="1200" b="1">
                          <a:effectLst/>
                          <a:latin typeface="+mn-lt"/>
                          <a:ea typeface="Times New Roman" charset="0"/>
                          <a:cs typeface="Times New Roman" charset="0"/>
                        </a:rPr>
                        <a:t>33.3</a:t>
                      </a:r>
                      <a:endParaRPr lang="en-US" sz="1600">
                        <a:effectLst/>
                        <a:latin typeface="+mn-lt"/>
                        <a:ea typeface="Calibri" charset="0"/>
                        <a:cs typeface="Times New Roman" charset="0"/>
                      </a:endParaRPr>
                    </a:p>
                  </a:txBody>
                  <a:tcPr marL="68580" marR="68580" marT="0" marB="0">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FFFFFF"/>
                    </a:solidFill>
                  </a:tcPr>
                </a:tc>
                <a:tc gridSpan="2">
                  <a:txBody>
                    <a:bodyPr/>
                    <a:lstStyle/>
                    <a:p>
                      <a:pPr marL="0" marR="0" algn="r">
                        <a:lnSpc>
                          <a:spcPct val="107000"/>
                        </a:lnSpc>
                        <a:spcBef>
                          <a:spcPts val="0"/>
                        </a:spcBef>
                        <a:spcAft>
                          <a:spcPts val="0"/>
                        </a:spcAft>
                      </a:pPr>
                      <a:r>
                        <a:rPr lang="en-US" sz="1200" b="1">
                          <a:effectLst/>
                          <a:latin typeface="+mn-lt"/>
                          <a:ea typeface="Times New Roman" charset="0"/>
                          <a:cs typeface="Times New Roman" charset="0"/>
                        </a:rPr>
                        <a:t>12,750</a:t>
                      </a:r>
                      <a:endParaRPr lang="en-US" sz="1600">
                        <a:effectLst/>
                        <a:latin typeface="+mn-lt"/>
                        <a:ea typeface="Calibri" charset="0"/>
                        <a:cs typeface="Times New Roman" charset="0"/>
                      </a:endParaRPr>
                    </a:p>
                  </a:txBody>
                  <a:tcPr marL="68580" marR="68580" marT="0" marB="0" anchor="b">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n-US"/>
                    </a:p>
                  </a:txBody>
                  <a:tcPr/>
                </a:tc>
                <a:tc>
                  <a:txBody>
                    <a:bodyPr/>
                    <a:lstStyle/>
                    <a:p>
                      <a:pPr marL="0" marR="0" algn="r">
                        <a:lnSpc>
                          <a:spcPct val="107000"/>
                        </a:lnSpc>
                        <a:spcBef>
                          <a:spcPts val="0"/>
                        </a:spcBef>
                        <a:spcAft>
                          <a:spcPts val="0"/>
                        </a:spcAft>
                      </a:pPr>
                      <a:r>
                        <a:rPr lang="en-US" sz="1200" b="1">
                          <a:effectLst/>
                          <a:latin typeface="+mn-lt"/>
                          <a:ea typeface="Times New Roman" charset="0"/>
                          <a:cs typeface="Times New Roman" charset="0"/>
                        </a:rPr>
                        <a:t>51.5</a:t>
                      </a:r>
                      <a:endParaRPr lang="en-US" sz="1600">
                        <a:effectLst/>
                        <a:latin typeface="+mn-lt"/>
                        <a:ea typeface="Calibri" charset="0"/>
                        <a:cs typeface="Times New Roman" charset="0"/>
                      </a:endParaRPr>
                    </a:p>
                  </a:txBody>
                  <a:tcPr marL="68580" marR="68580" marT="0" marB="0" anchor="b">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 xmlns:a16="http://schemas.microsoft.com/office/drawing/2014/main" val="10006"/>
                  </a:ext>
                </a:extLst>
              </a:tr>
              <a:tr h="200494">
                <a:tc>
                  <a:txBody>
                    <a:bodyPr/>
                    <a:lstStyle/>
                    <a:p>
                      <a:pPr marL="0" marR="0">
                        <a:lnSpc>
                          <a:spcPct val="107000"/>
                        </a:lnSpc>
                        <a:spcBef>
                          <a:spcPts val="0"/>
                        </a:spcBef>
                        <a:spcAft>
                          <a:spcPts val="0"/>
                        </a:spcAft>
                      </a:pPr>
                      <a:r>
                        <a:rPr lang="en-US" sz="1200" b="1">
                          <a:effectLst/>
                          <a:latin typeface="+mn-lt"/>
                          <a:ea typeface="Times New Roman" charset="0"/>
                          <a:cs typeface="Times New Roman" charset="0"/>
                        </a:rPr>
                        <a:t>Less Operating Expenses: </a:t>
                      </a:r>
                      <a:endParaRPr lang="en-US" sz="16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ct val="107000"/>
                        </a:lnSpc>
                        <a:spcBef>
                          <a:spcPts val="0"/>
                        </a:spcBef>
                        <a:spcAft>
                          <a:spcPts val="0"/>
                        </a:spcAft>
                      </a:pPr>
                      <a:r>
                        <a:rPr lang="en-US" sz="1200" b="1">
                          <a:effectLst/>
                          <a:latin typeface="+mn-lt"/>
                          <a:ea typeface="Times New Roman" charset="0"/>
                          <a:cs typeface="Times New Roman" charset="0"/>
                        </a:rPr>
                        <a:t> </a:t>
                      </a:r>
                      <a:endParaRPr lang="en-US" sz="1600">
                        <a:effectLst/>
                        <a:latin typeface="+mn-lt"/>
                        <a:ea typeface="Calibri" charset="0"/>
                        <a:cs typeface="Times New Roman" charset="0"/>
                      </a:endParaRPr>
                    </a:p>
                  </a:txBody>
                  <a:tcPr marL="68580" marR="68580" marT="0" marB="0">
                    <a:lnL w="19050" cap="flat" cmpd="sng" algn="ctr">
                      <a:solidFill>
                        <a:srgbClr val="000000"/>
                      </a:solidFill>
                      <a:prstDash val="solid"/>
                      <a:round/>
                      <a:headEnd type="none" w="med" len="med"/>
                      <a:tailEnd type="none" w="med" len="med"/>
                    </a:lnL>
                    <a:lnR>
                      <a:noFill/>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200" b="1">
                          <a:effectLst/>
                          <a:latin typeface="+mn-lt"/>
                          <a:ea typeface="Times New Roman" charset="0"/>
                          <a:cs typeface="Times New Roman" charset="0"/>
                        </a:rPr>
                        <a:t> </a:t>
                      </a:r>
                      <a:endParaRPr lang="en-US" sz="1600">
                        <a:effectLst/>
                        <a:latin typeface="+mn-lt"/>
                        <a:ea typeface="Calibri" charset="0"/>
                        <a:cs typeface="Times New Roman" charset="0"/>
                      </a:endParaRPr>
                    </a:p>
                  </a:txBody>
                  <a:tcPr marL="68580" marR="68580" marT="0" marB="0">
                    <a:lnL>
                      <a:noFill/>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FFFFFF"/>
                    </a:solidFill>
                  </a:tcPr>
                </a:tc>
                <a:tc gridSpan="2">
                  <a:txBody>
                    <a:bodyPr/>
                    <a:lstStyle/>
                    <a:p>
                      <a:pPr marL="0" marR="0" algn="r">
                        <a:lnSpc>
                          <a:spcPct val="107000"/>
                        </a:lnSpc>
                        <a:spcBef>
                          <a:spcPts val="0"/>
                        </a:spcBef>
                        <a:spcAft>
                          <a:spcPts val="0"/>
                        </a:spcAft>
                      </a:pPr>
                      <a:r>
                        <a:rPr lang="en-US" sz="1200" b="1">
                          <a:effectLst/>
                          <a:latin typeface="+mn-lt"/>
                          <a:ea typeface="Times New Roman" charset="0"/>
                          <a:cs typeface="Times New Roman" charset="0"/>
                        </a:rPr>
                        <a:t> </a:t>
                      </a:r>
                      <a:endParaRPr lang="en-US" sz="1600">
                        <a:effectLst/>
                        <a:latin typeface="+mn-lt"/>
                        <a:ea typeface="Calibri" charset="0"/>
                        <a:cs typeface="Times New Roman" charset="0"/>
                      </a:endParaRPr>
                    </a:p>
                  </a:txBody>
                  <a:tcPr marL="68580" marR="68580" marT="0" marB="0" anchor="b">
                    <a:lnL w="19050" cap="flat" cmpd="sng" algn="ctr">
                      <a:solidFill>
                        <a:srgbClr val="000000"/>
                      </a:solidFill>
                      <a:prstDash val="solid"/>
                      <a:round/>
                      <a:headEnd type="none" w="med" len="med"/>
                      <a:tailEnd type="none" w="med" len="med"/>
                    </a:lnL>
                    <a:lnR>
                      <a:noFill/>
                    </a:lnR>
                    <a:lnT>
                      <a:noFill/>
                    </a:lnT>
                    <a:lnB w="190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marL="0" marR="0" algn="r">
                        <a:lnSpc>
                          <a:spcPct val="107000"/>
                        </a:lnSpc>
                        <a:spcBef>
                          <a:spcPts val="0"/>
                        </a:spcBef>
                        <a:spcAft>
                          <a:spcPts val="0"/>
                        </a:spcAft>
                      </a:pPr>
                      <a:r>
                        <a:rPr lang="en-US" sz="1200" b="1">
                          <a:effectLst/>
                          <a:latin typeface="+mn-lt"/>
                          <a:ea typeface="Times New Roman" charset="0"/>
                          <a:cs typeface="Times New Roman" charset="0"/>
                        </a:rPr>
                        <a:t> </a:t>
                      </a:r>
                      <a:endParaRPr lang="en-US" sz="1600">
                        <a:effectLst/>
                        <a:latin typeface="+mn-lt"/>
                        <a:ea typeface="Calibri" charset="0"/>
                        <a:cs typeface="Times New Roman" charset="0"/>
                      </a:endParaRPr>
                    </a:p>
                  </a:txBody>
                  <a:tcPr marL="68580" marR="68580" marT="0" marB="0" anchor="b">
                    <a:lnL>
                      <a:noFill/>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10007"/>
                  </a:ext>
                </a:extLst>
              </a:tr>
              <a:tr h="410265">
                <a:tc>
                  <a:txBody>
                    <a:bodyPr/>
                    <a:lstStyle/>
                    <a:p>
                      <a:pPr marL="0" marR="0">
                        <a:lnSpc>
                          <a:spcPct val="107000"/>
                        </a:lnSpc>
                        <a:spcBef>
                          <a:spcPts val="0"/>
                        </a:spcBef>
                        <a:spcAft>
                          <a:spcPts val="0"/>
                        </a:spcAft>
                      </a:pPr>
                      <a:r>
                        <a:rPr lang="en-US" sz="1200" b="1">
                          <a:effectLst/>
                          <a:latin typeface="+mn-lt"/>
                          <a:ea typeface="Times New Roman" charset="0"/>
                          <a:cs typeface="Times New Roman" charset="0"/>
                        </a:rPr>
                        <a:t>     Selling and Admin. expense</a:t>
                      </a:r>
                      <a:endParaRPr lang="en-US" sz="16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ct val="107000"/>
                        </a:lnSpc>
                        <a:spcBef>
                          <a:spcPts val="0"/>
                        </a:spcBef>
                        <a:spcAft>
                          <a:spcPts val="0"/>
                        </a:spcAft>
                      </a:pPr>
                      <a:r>
                        <a:rPr lang="en-US" sz="1200" b="1">
                          <a:effectLst/>
                          <a:latin typeface="+mn-lt"/>
                          <a:ea typeface="Times New Roman" charset="0"/>
                          <a:cs typeface="Times New Roman" charset="0"/>
                        </a:rPr>
                        <a:t>(1,000)</a:t>
                      </a:r>
                      <a:endParaRPr lang="en-US" sz="1600">
                        <a:effectLst/>
                        <a:latin typeface="+mn-lt"/>
                        <a:ea typeface="Calibri" charset="0"/>
                        <a:cs typeface="Times New Roman" charset="0"/>
                      </a:endParaRPr>
                    </a:p>
                  </a:txBody>
                  <a:tcPr marL="68580" marR="68580" marT="0" marB="0">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r">
                        <a:lnSpc>
                          <a:spcPct val="107000"/>
                        </a:lnSpc>
                        <a:spcBef>
                          <a:spcPts val="0"/>
                        </a:spcBef>
                        <a:spcAft>
                          <a:spcPts val="0"/>
                        </a:spcAft>
                      </a:pPr>
                      <a:r>
                        <a:rPr lang="en-US" sz="1200" b="1">
                          <a:effectLst/>
                          <a:latin typeface="+mn-lt"/>
                          <a:ea typeface="Times New Roman" charset="0"/>
                          <a:cs typeface="Times New Roman" charset="0"/>
                        </a:rPr>
                        <a:t>8.3</a:t>
                      </a:r>
                      <a:endParaRPr lang="en-US" sz="1600">
                        <a:effectLst/>
                        <a:latin typeface="+mn-lt"/>
                        <a:ea typeface="Calibri" charset="0"/>
                        <a:cs typeface="Times New Roman" charset="0"/>
                      </a:endParaRPr>
                    </a:p>
                  </a:txBody>
                  <a:tcPr marL="68580" marR="68580" marT="0" marB="0">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FFFFFF"/>
                    </a:solidFill>
                  </a:tcPr>
                </a:tc>
                <a:tc gridSpan="2">
                  <a:txBody>
                    <a:bodyPr/>
                    <a:lstStyle/>
                    <a:p>
                      <a:pPr marL="0" marR="0" algn="r">
                        <a:lnSpc>
                          <a:spcPct val="107000"/>
                        </a:lnSpc>
                        <a:spcBef>
                          <a:spcPts val="0"/>
                        </a:spcBef>
                        <a:spcAft>
                          <a:spcPts val="0"/>
                        </a:spcAft>
                      </a:pPr>
                      <a:r>
                        <a:rPr lang="en-US" sz="1200" b="1">
                          <a:effectLst/>
                          <a:latin typeface="+mn-lt"/>
                          <a:ea typeface="Times New Roman" charset="0"/>
                          <a:cs typeface="Times New Roman" charset="0"/>
                        </a:rPr>
                        <a:t>(5,000)</a:t>
                      </a:r>
                      <a:endParaRPr lang="en-US" sz="1600">
                        <a:effectLst/>
                        <a:latin typeface="+mn-lt"/>
                        <a:ea typeface="Calibri" charset="0"/>
                        <a:cs typeface="Times New Roman" charset="0"/>
                      </a:endParaRPr>
                    </a:p>
                  </a:txBody>
                  <a:tcPr marL="68580" marR="68580" marT="0" marB="0" anchor="b">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n-US"/>
                    </a:p>
                  </a:txBody>
                  <a:tcPr/>
                </a:tc>
                <a:tc>
                  <a:txBody>
                    <a:bodyPr/>
                    <a:lstStyle/>
                    <a:p>
                      <a:pPr marL="0" marR="0" algn="r">
                        <a:lnSpc>
                          <a:spcPct val="107000"/>
                        </a:lnSpc>
                        <a:spcBef>
                          <a:spcPts val="0"/>
                        </a:spcBef>
                        <a:spcAft>
                          <a:spcPts val="0"/>
                        </a:spcAft>
                      </a:pPr>
                      <a:r>
                        <a:rPr lang="en-US" sz="1200" b="1">
                          <a:effectLst/>
                          <a:latin typeface="+mn-lt"/>
                          <a:ea typeface="Times New Roman" charset="0"/>
                          <a:cs typeface="Times New Roman" charset="0"/>
                        </a:rPr>
                        <a:t>20.2</a:t>
                      </a:r>
                      <a:endParaRPr lang="en-US" sz="1600">
                        <a:effectLst/>
                        <a:latin typeface="+mn-lt"/>
                        <a:ea typeface="Calibri" charset="0"/>
                        <a:cs typeface="Times New Roman" charset="0"/>
                      </a:endParaRPr>
                    </a:p>
                  </a:txBody>
                  <a:tcPr marL="68580" marR="68580" marT="0" marB="0" anchor="b">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 xmlns:a16="http://schemas.microsoft.com/office/drawing/2014/main" val="10008"/>
                  </a:ext>
                </a:extLst>
              </a:tr>
              <a:tr h="200494">
                <a:tc>
                  <a:txBody>
                    <a:bodyPr/>
                    <a:lstStyle/>
                    <a:p>
                      <a:pPr marL="0" marR="0">
                        <a:lnSpc>
                          <a:spcPct val="107000"/>
                        </a:lnSpc>
                        <a:spcBef>
                          <a:spcPts val="0"/>
                        </a:spcBef>
                        <a:spcAft>
                          <a:spcPts val="0"/>
                        </a:spcAft>
                      </a:pPr>
                      <a:r>
                        <a:rPr lang="en-US" sz="1200" b="1" dirty="0">
                          <a:effectLst/>
                          <a:latin typeface="+mn-lt"/>
                          <a:ea typeface="Times New Roman" charset="0"/>
                          <a:cs typeface="Times New Roman" charset="0"/>
                        </a:rPr>
                        <a:t>     Transportation-out</a:t>
                      </a:r>
                      <a:endParaRPr lang="en-US" sz="1600" dirty="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ct val="107000"/>
                        </a:lnSpc>
                        <a:spcBef>
                          <a:spcPts val="0"/>
                        </a:spcBef>
                        <a:spcAft>
                          <a:spcPts val="0"/>
                        </a:spcAft>
                      </a:pPr>
                      <a:r>
                        <a:rPr lang="en-US" sz="1200" b="1">
                          <a:effectLst/>
                          <a:latin typeface="+mn-lt"/>
                          <a:ea typeface="Times New Roman" charset="0"/>
                          <a:cs typeface="Times New Roman" charset="0"/>
                        </a:rPr>
                        <a:t> </a:t>
                      </a:r>
                      <a:endParaRPr lang="en-US" sz="1600">
                        <a:effectLst/>
                        <a:latin typeface="+mn-lt"/>
                        <a:ea typeface="Calibri" charset="0"/>
                        <a:cs typeface="Times New Roman" charset="0"/>
                      </a:endParaRPr>
                    </a:p>
                  </a:txBody>
                  <a:tcPr marL="68580" marR="68580" marT="0" marB="0">
                    <a:lnL w="19050" cap="flat" cmpd="sng" algn="ctr">
                      <a:solidFill>
                        <a:srgbClr val="000000"/>
                      </a:solidFill>
                      <a:prstDash val="solid"/>
                      <a:round/>
                      <a:headEnd type="none" w="med" len="med"/>
                      <a:tailEnd type="none" w="med" len="med"/>
                    </a:lnL>
                    <a:lnR>
                      <a:noFill/>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200" b="1">
                          <a:effectLst/>
                          <a:latin typeface="+mn-lt"/>
                          <a:ea typeface="Times New Roman" charset="0"/>
                          <a:cs typeface="Times New Roman" charset="0"/>
                        </a:rPr>
                        <a:t> </a:t>
                      </a:r>
                      <a:endParaRPr lang="en-US" sz="1600">
                        <a:effectLst/>
                        <a:latin typeface="+mn-lt"/>
                        <a:ea typeface="Calibri" charset="0"/>
                        <a:cs typeface="Times New Roman" charset="0"/>
                      </a:endParaRPr>
                    </a:p>
                  </a:txBody>
                  <a:tcPr marL="68580" marR="68580" marT="0" marB="0">
                    <a:lnL>
                      <a:noFill/>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FFFFFF"/>
                    </a:solidFill>
                  </a:tcPr>
                </a:tc>
                <a:tc gridSpan="2">
                  <a:txBody>
                    <a:bodyPr/>
                    <a:lstStyle/>
                    <a:p>
                      <a:pPr marL="0" marR="0" algn="r">
                        <a:lnSpc>
                          <a:spcPct val="107000"/>
                        </a:lnSpc>
                        <a:spcBef>
                          <a:spcPts val="0"/>
                        </a:spcBef>
                        <a:spcAft>
                          <a:spcPts val="0"/>
                        </a:spcAft>
                      </a:pPr>
                      <a:r>
                        <a:rPr lang="en-US" sz="1200" b="1">
                          <a:effectLst/>
                          <a:latin typeface="+mn-lt"/>
                          <a:ea typeface="Times New Roman" charset="0"/>
                          <a:cs typeface="Times New Roman" charset="0"/>
                        </a:rPr>
                        <a:t>           (450)  </a:t>
                      </a:r>
                      <a:endParaRPr lang="en-US" sz="1600">
                        <a:effectLst/>
                        <a:latin typeface="+mn-lt"/>
                        <a:ea typeface="Calibri" charset="0"/>
                        <a:cs typeface="Times New Roman" charset="0"/>
                      </a:endParaRPr>
                    </a:p>
                  </a:txBody>
                  <a:tcPr marL="68580" marR="68580" marT="0" marB="0" anchor="b">
                    <a:lnL w="19050" cap="flat" cmpd="sng" algn="ctr">
                      <a:solidFill>
                        <a:srgbClr val="000000"/>
                      </a:solidFill>
                      <a:prstDash val="solid"/>
                      <a:round/>
                      <a:headEnd type="none" w="med" len="med"/>
                      <a:tailEnd type="none" w="med" len="med"/>
                    </a:lnL>
                    <a:lnR>
                      <a:noFill/>
                    </a:lnR>
                    <a:lnT>
                      <a:noFill/>
                    </a:lnT>
                    <a:lnB w="190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marL="0" marR="0" algn="r">
                        <a:lnSpc>
                          <a:spcPct val="107000"/>
                        </a:lnSpc>
                        <a:spcBef>
                          <a:spcPts val="0"/>
                        </a:spcBef>
                        <a:spcAft>
                          <a:spcPts val="0"/>
                        </a:spcAft>
                      </a:pPr>
                      <a:r>
                        <a:rPr lang="en-US" sz="1200" b="1">
                          <a:effectLst/>
                          <a:latin typeface="+mn-lt"/>
                          <a:ea typeface="Times New Roman" charset="0"/>
                          <a:cs typeface="Times New Roman" charset="0"/>
                        </a:rPr>
                        <a:t>1.8</a:t>
                      </a:r>
                      <a:endParaRPr lang="en-US" sz="1600">
                        <a:effectLst/>
                        <a:latin typeface="+mn-lt"/>
                        <a:ea typeface="Calibri" charset="0"/>
                        <a:cs typeface="Times New Roman" charset="0"/>
                      </a:endParaRPr>
                    </a:p>
                  </a:txBody>
                  <a:tcPr marL="68580" marR="68580" marT="0" marB="0" anchor="b">
                    <a:lnL>
                      <a:noFill/>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10009"/>
                  </a:ext>
                </a:extLst>
              </a:tr>
              <a:tr h="200494">
                <a:tc>
                  <a:txBody>
                    <a:bodyPr/>
                    <a:lstStyle/>
                    <a:p>
                      <a:pPr marL="0" marR="0">
                        <a:lnSpc>
                          <a:spcPct val="107000"/>
                        </a:lnSpc>
                        <a:spcBef>
                          <a:spcPts val="0"/>
                        </a:spcBef>
                        <a:spcAft>
                          <a:spcPts val="0"/>
                        </a:spcAft>
                      </a:pPr>
                      <a:r>
                        <a:rPr lang="en-US" sz="1200" b="1">
                          <a:effectLst/>
                          <a:latin typeface="+mn-lt"/>
                          <a:ea typeface="Times New Roman" charset="0"/>
                          <a:cs typeface="Times New Roman" charset="0"/>
                        </a:rPr>
                        <a:t>Operating Income</a:t>
                      </a:r>
                      <a:endParaRPr lang="en-US" sz="16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ct val="107000"/>
                        </a:lnSpc>
                        <a:spcBef>
                          <a:spcPts val="0"/>
                        </a:spcBef>
                        <a:spcAft>
                          <a:spcPts val="0"/>
                        </a:spcAft>
                      </a:pPr>
                      <a:r>
                        <a:rPr lang="en-US" sz="1200" b="1">
                          <a:effectLst/>
                          <a:latin typeface="+mn-lt"/>
                          <a:ea typeface="Times New Roman" charset="0"/>
                          <a:cs typeface="Times New Roman" charset="0"/>
                        </a:rPr>
                        <a:t>3,000</a:t>
                      </a:r>
                      <a:endParaRPr lang="en-US" sz="1600">
                        <a:effectLst/>
                        <a:latin typeface="+mn-lt"/>
                        <a:ea typeface="Calibri" charset="0"/>
                        <a:cs typeface="Times New Roman" charset="0"/>
                      </a:endParaRPr>
                    </a:p>
                  </a:txBody>
                  <a:tcPr marL="68580" marR="68580" marT="0" marB="0">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r">
                        <a:lnSpc>
                          <a:spcPct val="107000"/>
                        </a:lnSpc>
                        <a:spcBef>
                          <a:spcPts val="0"/>
                        </a:spcBef>
                        <a:spcAft>
                          <a:spcPts val="0"/>
                        </a:spcAft>
                      </a:pPr>
                      <a:r>
                        <a:rPr lang="en-US" sz="1200" b="1">
                          <a:effectLst/>
                          <a:latin typeface="+mn-lt"/>
                          <a:ea typeface="Times New Roman" charset="0"/>
                          <a:cs typeface="Times New Roman" charset="0"/>
                        </a:rPr>
                        <a:t>25.0</a:t>
                      </a:r>
                      <a:endParaRPr lang="en-US" sz="1600">
                        <a:effectLst/>
                        <a:latin typeface="+mn-lt"/>
                        <a:ea typeface="Calibri" charset="0"/>
                        <a:cs typeface="Times New Roman" charset="0"/>
                      </a:endParaRPr>
                    </a:p>
                  </a:txBody>
                  <a:tcPr marL="68580" marR="68580" marT="0" marB="0">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FFFFFF"/>
                    </a:solidFill>
                  </a:tcPr>
                </a:tc>
                <a:tc gridSpan="2">
                  <a:txBody>
                    <a:bodyPr/>
                    <a:lstStyle/>
                    <a:p>
                      <a:pPr marL="0" marR="0" algn="r">
                        <a:lnSpc>
                          <a:spcPct val="107000"/>
                        </a:lnSpc>
                        <a:spcBef>
                          <a:spcPts val="0"/>
                        </a:spcBef>
                        <a:spcAft>
                          <a:spcPts val="0"/>
                        </a:spcAft>
                      </a:pPr>
                      <a:r>
                        <a:rPr lang="en-US" sz="1200" b="1">
                          <a:effectLst/>
                          <a:latin typeface="+mn-lt"/>
                          <a:ea typeface="Times New Roman" charset="0"/>
                          <a:cs typeface="Times New Roman" charset="0"/>
                        </a:rPr>
                        <a:t>7,300</a:t>
                      </a:r>
                      <a:endParaRPr lang="en-US" sz="1600">
                        <a:effectLst/>
                        <a:latin typeface="+mn-lt"/>
                        <a:ea typeface="Calibri" charset="0"/>
                        <a:cs typeface="Times New Roman" charset="0"/>
                      </a:endParaRPr>
                    </a:p>
                  </a:txBody>
                  <a:tcPr marL="68580" marR="68580" marT="0" marB="0" anchor="b">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n-US"/>
                    </a:p>
                  </a:txBody>
                  <a:tcPr/>
                </a:tc>
                <a:tc>
                  <a:txBody>
                    <a:bodyPr/>
                    <a:lstStyle/>
                    <a:p>
                      <a:pPr marL="0" marR="0" algn="r">
                        <a:lnSpc>
                          <a:spcPct val="107000"/>
                        </a:lnSpc>
                        <a:spcBef>
                          <a:spcPts val="0"/>
                        </a:spcBef>
                        <a:spcAft>
                          <a:spcPts val="0"/>
                        </a:spcAft>
                      </a:pPr>
                      <a:r>
                        <a:rPr lang="en-US" sz="1200" b="1">
                          <a:effectLst/>
                          <a:latin typeface="+mn-lt"/>
                          <a:ea typeface="Times New Roman" charset="0"/>
                          <a:cs typeface="Times New Roman" charset="0"/>
                        </a:rPr>
                        <a:t>29.5 </a:t>
                      </a:r>
                      <a:endParaRPr lang="en-US" sz="1600">
                        <a:effectLst/>
                        <a:latin typeface="+mn-lt"/>
                        <a:ea typeface="Calibri" charset="0"/>
                        <a:cs typeface="Times New Roman" charset="0"/>
                      </a:endParaRPr>
                    </a:p>
                  </a:txBody>
                  <a:tcPr marL="68580" marR="68580" marT="0" marB="0" anchor="b">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 xmlns:a16="http://schemas.microsoft.com/office/drawing/2014/main" val="10010"/>
                  </a:ext>
                </a:extLst>
              </a:tr>
              <a:tr h="200494">
                <a:tc>
                  <a:txBody>
                    <a:bodyPr/>
                    <a:lstStyle/>
                    <a:p>
                      <a:pPr marL="0" marR="0">
                        <a:lnSpc>
                          <a:spcPct val="107000"/>
                        </a:lnSpc>
                        <a:spcBef>
                          <a:spcPts val="0"/>
                        </a:spcBef>
                        <a:spcAft>
                          <a:spcPts val="0"/>
                        </a:spcAft>
                      </a:pPr>
                      <a:r>
                        <a:rPr lang="en-US" sz="1200" b="1">
                          <a:effectLst/>
                          <a:latin typeface="+mn-lt"/>
                          <a:ea typeface="Times New Roman" charset="0"/>
                          <a:cs typeface="Times New Roman" charset="0"/>
                        </a:rPr>
                        <a:t>Nonoperating Items </a:t>
                      </a:r>
                      <a:endParaRPr lang="en-US" sz="16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ct val="107000"/>
                        </a:lnSpc>
                        <a:spcBef>
                          <a:spcPts val="0"/>
                        </a:spcBef>
                        <a:spcAft>
                          <a:spcPts val="0"/>
                        </a:spcAft>
                      </a:pPr>
                      <a:r>
                        <a:rPr lang="en-US" sz="1200" b="1">
                          <a:effectLst/>
                          <a:latin typeface="+mn-lt"/>
                          <a:ea typeface="Times New Roman" charset="0"/>
                          <a:cs typeface="Times New Roman" charset="0"/>
                        </a:rPr>
                        <a:t> </a:t>
                      </a:r>
                      <a:endParaRPr lang="en-US" sz="1600">
                        <a:effectLst/>
                        <a:latin typeface="+mn-lt"/>
                        <a:ea typeface="Calibri" charset="0"/>
                        <a:cs typeface="Times New Roman" charset="0"/>
                      </a:endParaRPr>
                    </a:p>
                  </a:txBody>
                  <a:tcPr marL="68580" marR="68580" marT="0" marB="0">
                    <a:lnL w="190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r">
                        <a:lnSpc>
                          <a:spcPct val="107000"/>
                        </a:lnSpc>
                        <a:spcBef>
                          <a:spcPts val="0"/>
                        </a:spcBef>
                        <a:spcAft>
                          <a:spcPts val="0"/>
                        </a:spcAft>
                      </a:pPr>
                      <a:r>
                        <a:rPr lang="en-US" sz="1200" b="1">
                          <a:effectLst/>
                          <a:latin typeface="+mn-lt"/>
                          <a:ea typeface="Times New Roman" charset="0"/>
                          <a:cs typeface="Times New Roman" charset="0"/>
                        </a:rPr>
                        <a:t> </a:t>
                      </a:r>
                      <a:endParaRPr lang="en-US" sz="1600">
                        <a:effectLst/>
                        <a:latin typeface="+mn-lt"/>
                        <a:ea typeface="Calibri" charset="0"/>
                        <a:cs typeface="Times New Roman" charset="0"/>
                      </a:endParaRPr>
                    </a:p>
                  </a:txBody>
                  <a:tcPr marL="68580" marR="68580" marT="0" marB="0">
                    <a:lnL>
                      <a:noFill/>
                    </a:lnL>
                    <a:lnR w="19050" cap="flat" cmpd="sng" algn="ctr">
                      <a:solidFill>
                        <a:srgbClr val="000000"/>
                      </a:solidFill>
                      <a:prstDash val="solid"/>
                      <a:round/>
                      <a:headEnd type="none" w="med" len="med"/>
                      <a:tailEnd type="none" w="med" len="med"/>
                    </a:lnR>
                    <a:lnT>
                      <a:noFill/>
                    </a:lnT>
                    <a:lnB>
                      <a:noFill/>
                    </a:lnB>
                    <a:solidFill>
                      <a:srgbClr val="FFFFFF"/>
                    </a:solidFill>
                  </a:tcPr>
                </a:tc>
                <a:tc gridSpan="2">
                  <a:txBody>
                    <a:bodyPr/>
                    <a:lstStyle/>
                    <a:p>
                      <a:pPr marL="0" marR="0">
                        <a:lnSpc>
                          <a:spcPct val="107000"/>
                        </a:lnSpc>
                        <a:spcBef>
                          <a:spcPts val="0"/>
                        </a:spcBef>
                        <a:spcAft>
                          <a:spcPts val="0"/>
                        </a:spcAft>
                      </a:pPr>
                      <a:r>
                        <a:rPr lang="en-US" sz="1200" b="1">
                          <a:effectLst/>
                          <a:latin typeface="+mn-lt"/>
                          <a:ea typeface="Times New Roman" charset="0"/>
                          <a:cs typeface="Times New Roman" charset="0"/>
                        </a:rPr>
                        <a:t> </a:t>
                      </a:r>
                      <a:endParaRPr lang="en-US" sz="1600">
                        <a:effectLst/>
                        <a:latin typeface="+mn-lt"/>
                        <a:ea typeface="Calibri" charset="0"/>
                        <a:cs typeface="Times New Roman" charset="0"/>
                      </a:endParaRPr>
                    </a:p>
                  </a:txBody>
                  <a:tcPr marL="68580" marR="68580" marT="0" marB="0" anchor="b">
                    <a:lnL w="19050" cap="flat" cmpd="sng" algn="ctr">
                      <a:solidFill>
                        <a:srgbClr val="000000"/>
                      </a:solidFill>
                      <a:prstDash val="solid"/>
                      <a:round/>
                      <a:headEnd type="none" w="med" len="med"/>
                      <a:tailEnd type="none" w="med" len="med"/>
                    </a:lnL>
                    <a:lnR>
                      <a:noFill/>
                    </a:lnR>
                    <a:lnT>
                      <a:noFill/>
                    </a:lnT>
                    <a:lnB>
                      <a:noFill/>
                    </a:lnB>
                    <a:solidFill>
                      <a:srgbClr val="FFFFFF"/>
                    </a:solidFill>
                  </a:tcPr>
                </a:tc>
                <a:tc hMerge="1">
                  <a:txBody>
                    <a:bodyPr/>
                    <a:lstStyle/>
                    <a:p>
                      <a:endParaRPr lang="en-US"/>
                    </a:p>
                  </a:txBody>
                  <a:tcPr/>
                </a:tc>
                <a:tc>
                  <a:txBody>
                    <a:bodyPr/>
                    <a:lstStyle/>
                    <a:p>
                      <a:pPr marL="0" marR="0" algn="r">
                        <a:lnSpc>
                          <a:spcPct val="107000"/>
                        </a:lnSpc>
                        <a:spcBef>
                          <a:spcPts val="0"/>
                        </a:spcBef>
                        <a:spcAft>
                          <a:spcPts val="0"/>
                        </a:spcAft>
                      </a:pPr>
                      <a:r>
                        <a:rPr lang="en-US" sz="1200" b="1">
                          <a:effectLst/>
                          <a:latin typeface="+mn-lt"/>
                          <a:ea typeface="Times New Roman" charset="0"/>
                          <a:cs typeface="Times New Roman" charset="0"/>
                        </a:rPr>
                        <a:t> </a:t>
                      </a:r>
                      <a:endParaRPr lang="en-US" sz="1600">
                        <a:effectLst/>
                        <a:latin typeface="+mn-lt"/>
                        <a:ea typeface="Calibri" charset="0"/>
                        <a:cs typeface="Times New Roman" charset="0"/>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 xmlns:a16="http://schemas.microsoft.com/office/drawing/2014/main" val="10011"/>
                  </a:ext>
                </a:extLst>
              </a:tr>
              <a:tr h="200494">
                <a:tc>
                  <a:txBody>
                    <a:bodyPr/>
                    <a:lstStyle/>
                    <a:p>
                      <a:pPr marL="0" marR="0">
                        <a:lnSpc>
                          <a:spcPct val="107000"/>
                        </a:lnSpc>
                        <a:spcBef>
                          <a:spcPts val="0"/>
                        </a:spcBef>
                        <a:spcAft>
                          <a:spcPts val="0"/>
                        </a:spcAft>
                      </a:pPr>
                      <a:r>
                        <a:rPr lang="en-US" sz="1200" b="1">
                          <a:effectLst/>
                          <a:latin typeface="+mn-lt"/>
                          <a:ea typeface="Times New Roman" charset="0"/>
                          <a:cs typeface="Times New Roman" charset="0"/>
                        </a:rPr>
                        <a:t>     Interest expense</a:t>
                      </a:r>
                      <a:endParaRPr lang="en-US" sz="16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ct val="107000"/>
                        </a:lnSpc>
                        <a:spcBef>
                          <a:spcPts val="0"/>
                        </a:spcBef>
                        <a:spcAft>
                          <a:spcPts val="0"/>
                        </a:spcAft>
                      </a:pPr>
                      <a:r>
                        <a:rPr lang="en-US" sz="1200" b="1">
                          <a:effectLst/>
                          <a:latin typeface="+mn-lt"/>
                          <a:ea typeface="Times New Roman" charset="0"/>
                          <a:cs typeface="Times New Roman" charset="0"/>
                        </a:rPr>
                        <a:t> </a:t>
                      </a:r>
                      <a:endParaRPr lang="en-US" sz="1600">
                        <a:effectLst/>
                        <a:latin typeface="+mn-lt"/>
                        <a:ea typeface="Calibri" charset="0"/>
                        <a:cs typeface="Times New Roman" charset="0"/>
                      </a:endParaRPr>
                    </a:p>
                  </a:txBody>
                  <a:tcPr marL="68580" marR="68580" marT="0" marB="0">
                    <a:lnL w="190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r">
                        <a:lnSpc>
                          <a:spcPct val="107000"/>
                        </a:lnSpc>
                        <a:spcBef>
                          <a:spcPts val="0"/>
                        </a:spcBef>
                        <a:spcAft>
                          <a:spcPts val="0"/>
                        </a:spcAft>
                      </a:pPr>
                      <a:r>
                        <a:rPr lang="en-US" sz="1200" b="1">
                          <a:effectLst/>
                          <a:latin typeface="+mn-lt"/>
                          <a:ea typeface="Times New Roman" charset="0"/>
                          <a:cs typeface="Times New Roman" charset="0"/>
                        </a:rPr>
                        <a:t> </a:t>
                      </a:r>
                      <a:endParaRPr lang="en-US" sz="1600">
                        <a:effectLst/>
                        <a:latin typeface="+mn-lt"/>
                        <a:ea typeface="Calibri" charset="0"/>
                        <a:cs typeface="Times New Roman" charset="0"/>
                      </a:endParaRPr>
                    </a:p>
                  </a:txBody>
                  <a:tcPr marL="68580" marR="68580" marT="0" marB="0">
                    <a:lnL>
                      <a:noFill/>
                    </a:lnL>
                    <a:lnR w="19050" cap="flat" cmpd="sng" algn="ctr">
                      <a:solidFill>
                        <a:srgbClr val="000000"/>
                      </a:solidFill>
                      <a:prstDash val="solid"/>
                      <a:round/>
                      <a:headEnd type="none" w="med" len="med"/>
                      <a:tailEnd type="none" w="med" len="med"/>
                    </a:lnR>
                    <a:lnT>
                      <a:noFill/>
                    </a:lnT>
                    <a:lnB>
                      <a:noFill/>
                    </a:lnB>
                    <a:solidFill>
                      <a:srgbClr val="FFFFFF"/>
                    </a:solidFill>
                  </a:tcPr>
                </a:tc>
                <a:tc gridSpan="2">
                  <a:txBody>
                    <a:bodyPr/>
                    <a:lstStyle/>
                    <a:p>
                      <a:pPr marL="0" marR="0" algn="r">
                        <a:lnSpc>
                          <a:spcPct val="107000"/>
                        </a:lnSpc>
                        <a:spcBef>
                          <a:spcPts val="0"/>
                        </a:spcBef>
                        <a:spcAft>
                          <a:spcPts val="0"/>
                        </a:spcAft>
                      </a:pPr>
                      <a:r>
                        <a:rPr lang="en-US" sz="1200" b="1">
                          <a:effectLst/>
                          <a:latin typeface="+mn-lt"/>
                          <a:ea typeface="Times New Roman" charset="0"/>
                          <a:cs typeface="Times New Roman" charset="0"/>
                        </a:rPr>
                        <a:t>(360)</a:t>
                      </a:r>
                      <a:endParaRPr lang="en-US" sz="1600">
                        <a:effectLst/>
                        <a:latin typeface="+mn-lt"/>
                        <a:ea typeface="Calibri" charset="0"/>
                        <a:cs typeface="Times New Roman" charset="0"/>
                      </a:endParaRPr>
                    </a:p>
                  </a:txBody>
                  <a:tcPr marL="68580" marR="68580" marT="0" marB="0" anchor="b">
                    <a:lnL w="19050" cap="flat" cmpd="sng" algn="ctr">
                      <a:solidFill>
                        <a:srgbClr val="000000"/>
                      </a:solidFill>
                      <a:prstDash val="solid"/>
                      <a:round/>
                      <a:headEnd type="none" w="med" len="med"/>
                      <a:tailEnd type="none" w="med" len="med"/>
                    </a:lnL>
                    <a:lnR>
                      <a:noFill/>
                    </a:lnR>
                    <a:lnT>
                      <a:noFill/>
                    </a:lnT>
                    <a:lnB>
                      <a:noFill/>
                    </a:lnB>
                    <a:solidFill>
                      <a:srgbClr val="FFFFFF"/>
                    </a:solidFill>
                  </a:tcPr>
                </a:tc>
                <a:tc hMerge="1">
                  <a:txBody>
                    <a:bodyPr/>
                    <a:lstStyle/>
                    <a:p>
                      <a:endParaRPr lang="en-US"/>
                    </a:p>
                  </a:txBody>
                  <a:tcPr/>
                </a:tc>
                <a:tc>
                  <a:txBody>
                    <a:bodyPr/>
                    <a:lstStyle/>
                    <a:p>
                      <a:pPr marL="0" marR="0" algn="r">
                        <a:lnSpc>
                          <a:spcPct val="107000"/>
                        </a:lnSpc>
                        <a:spcBef>
                          <a:spcPts val="0"/>
                        </a:spcBef>
                        <a:spcAft>
                          <a:spcPts val="0"/>
                        </a:spcAft>
                      </a:pPr>
                      <a:r>
                        <a:rPr lang="en-US" sz="1200" b="1">
                          <a:effectLst/>
                          <a:latin typeface="+mn-lt"/>
                          <a:ea typeface="Times New Roman" charset="0"/>
                          <a:cs typeface="Times New Roman" charset="0"/>
                        </a:rPr>
                        <a:t>1.5</a:t>
                      </a:r>
                      <a:endParaRPr lang="en-US" sz="1600">
                        <a:effectLst/>
                        <a:latin typeface="+mn-lt"/>
                        <a:ea typeface="Calibri" charset="0"/>
                        <a:cs typeface="Times New Roman" charset="0"/>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 xmlns:a16="http://schemas.microsoft.com/office/drawing/2014/main" val="10012"/>
                  </a:ext>
                </a:extLst>
              </a:tr>
              <a:tr h="200494">
                <a:tc>
                  <a:txBody>
                    <a:bodyPr/>
                    <a:lstStyle/>
                    <a:p>
                      <a:pPr marL="0" marR="0">
                        <a:lnSpc>
                          <a:spcPct val="107000"/>
                        </a:lnSpc>
                        <a:spcBef>
                          <a:spcPts val="0"/>
                        </a:spcBef>
                        <a:spcAft>
                          <a:spcPts val="0"/>
                        </a:spcAft>
                      </a:pPr>
                      <a:r>
                        <a:rPr lang="en-US" sz="1200" b="1">
                          <a:effectLst/>
                          <a:latin typeface="+mn-lt"/>
                          <a:ea typeface="Times New Roman" charset="0"/>
                          <a:cs typeface="Times New Roman" charset="0"/>
                        </a:rPr>
                        <a:t>     Gain on Sale of Land</a:t>
                      </a:r>
                      <a:endParaRPr lang="en-US" sz="16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ct val="107000"/>
                        </a:lnSpc>
                        <a:spcBef>
                          <a:spcPts val="0"/>
                        </a:spcBef>
                        <a:spcAft>
                          <a:spcPts val="0"/>
                        </a:spcAft>
                      </a:pPr>
                      <a:r>
                        <a:rPr lang="en-US" sz="1200" b="1">
                          <a:effectLst/>
                          <a:latin typeface="+mn-lt"/>
                          <a:ea typeface="Times New Roman" charset="0"/>
                          <a:cs typeface="Times New Roman" charset="0"/>
                        </a:rPr>
                        <a:t> </a:t>
                      </a:r>
                      <a:endParaRPr lang="en-US" sz="1600">
                        <a:effectLst/>
                        <a:latin typeface="+mn-lt"/>
                        <a:ea typeface="Calibri" charset="0"/>
                        <a:cs typeface="Times New Roman" charset="0"/>
                      </a:endParaRPr>
                    </a:p>
                  </a:txBody>
                  <a:tcPr marL="68580" marR="68580" marT="0" marB="0">
                    <a:lnL w="19050" cap="flat" cmpd="sng" algn="ctr">
                      <a:solidFill>
                        <a:srgbClr val="000000"/>
                      </a:solidFill>
                      <a:prstDash val="solid"/>
                      <a:round/>
                      <a:headEnd type="none" w="med" len="med"/>
                      <a:tailEnd type="none" w="med" len="med"/>
                    </a:lnL>
                    <a:lnR>
                      <a:noFill/>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200" b="1">
                          <a:effectLst/>
                          <a:latin typeface="+mn-lt"/>
                          <a:ea typeface="Times New Roman" charset="0"/>
                          <a:cs typeface="Times New Roman" charset="0"/>
                        </a:rPr>
                        <a:t> </a:t>
                      </a:r>
                      <a:endParaRPr lang="en-US" sz="1600">
                        <a:effectLst/>
                        <a:latin typeface="+mn-lt"/>
                        <a:ea typeface="Calibri" charset="0"/>
                        <a:cs typeface="Times New Roman" charset="0"/>
                      </a:endParaRPr>
                    </a:p>
                  </a:txBody>
                  <a:tcPr marL="68580" marR="68580" marT="0" marB="0">
                    <a:lnL>
                      <a:noFill/>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200" b="1">
                          <a:effectLst/>
                          <a:latin typeface="+mn-lt"/>
                          <a:ea typeface="Times New Roman" charset="0"/>
                          <a:cs typeface="Times New Roman" charset="0"/>
                        </a:rPr>
                        <a:t>700</a:t>
                      </a:r>
                      <a:endParaRPr lang="en-US" sz="1600">
                        <a:effectLst/>
                        <a:latin typeface="+mn-lt"/>
                        <a:ea typeface="Calibri" charset="0"/>
                        <a:cs typeface="Times New Roman" charset="0"/>
                      </a:endParaRPr>
                    </a:p>
                  </a:txBody>
                  <a:tcPr marL="68580" marR="68580" marT="0" marB="0" anchor="b">
                    <a:lnL w="19050" cap="flat" cmpd="sng" algn="ctr">
                      <a:solidFill>
                        <a:srgbClr val="000000"/>
                      </a:solidFill>
                      <a:prstDash val="solid"/>
                      <a:round/>
                      <a:headEnd type="none" w="med" len="med"/>
                      <a:tailEnd type="none" w="med" len="med"/>
                    </a:lnL>
                    <a:lnR>
                      <a:noFill/>
                    </a:lnR>
                    <a:lnT>
                      <a:noFill/>
                    </a:lnT>
                    <a:lnB w="19050" cap="flat" cmpd="sng" algn="ctr">
                      <a:solidFill>
                        <a:srgbClr val="000000"/>
                      </a:solidFill>
                      <a:prstDash val="solid"/>
                      <a:round/>
                      <a:headEnd type="none" w="med" len="med"/>
                      <a:tailEnd type="none" w="med" len="med"/>
                    </a:lnB>
                    <a:solidFill>
                      <a:srgbClr val="FFFFFF"/>
                    </a:solidFill>
                  </a:tcPr>
                </a:tc>
                <a:tc gridSpan="2">
                  <a:txBody>
                    <a:bodyPr/>
                    <a:lstStyle/>
                    <a:p>
                      <a:pPr marL="0" marR="0" algn="r">
                        <a:lnSpc>
                          <a:spcPct val="107000"/>
                        </a:lnSpc>
                        <a:spcBef>
                          <a:spcPts val="0"/>
                        </a:spcBef>
                        <a:spcAft>
                          <a:spcPts val="0"/>
                        </a:spcAft>
                      </a:pPr>
                      <a:r>
                        <a:rPr lang="en-US" sz="1200" b="1">
                          <a:effectLst/>
                          <a:latin typeface="+mn-lt"/>
                          <a:ea typeface="Times New Roman" charset="0"/>
                          <a:cs typeface="Times New Roman" charset="0"/>
                        </a:rPr>
                        <a:t>2.8</a:t>
                      </a:r>
                      <a:endParaRPr lang="en-US" sz="1600">
                        <a:effectLst/>
                        <a:latin typeface="+mn-lt"/>
                        <a:ea typeface="Calibri" charset="0"/>
                        <a:cs typeface="Times New Roman" charset="0"/>
                      </a:endParaRPr>
                    </a:p>
                  </a:txBody>
                  <a:tcPr marL="68580" marR="68580" marT="0" marB="0" anchor="b">
                    <a:lnL>
                      <a:noFill/>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 xmlns:a16="http://schemas.microsoft.com/office/drawing/2014/main" val="10013"/>
                  </a:ext>
                </a:extLst>
              </a:tr>
              <a:tr h="200494">
                <a:tc>
                  <a:txBody>
                    <a:bodyPr/>
                    <a:lstStyle/>
                    <a:p>
                      <a:pPr marL="0" marR="0">
                        <a:lnSpc>
                          <a:spcPct val="107000"/>
                        </a:lnSpc>
                        <a:spcBef>
                          <a:spcPts val="0"/>
                        </a:spcBef>
                        <a:spcAft>
                          <a:spcPts val="0"/>
                        </a:spcAft>
                      </a:pPr>
                      <a:r>
                        <a:rPr lang="en-US" sz="1200" b="1">
                          <a:effectLst/>
                          <a:latin typeface="+mn-lt"/>
                          <a:ea typeface="Times New Roman" charset="0"/>
                          <a:cs typeface="Times New Roman" charset="0"/>
                        </a:rPr>
                        <a:t>Net Income</a:t>
                      </a:r>
                      <a:endParaRPr lang="en-US" sz="16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lnSpc>
                          <a:spcPct val="107000"/>
                        </a:lnSpc>
                        <a:spcBef>
                          <a:spcPts val="0"/>
                        </a:spcBef>
                        <a:spcAft>
                          <a:spcPts val="0"/>
                        </a:spcAft>
                      </a:pPr>
                      <a:r>
                        <a:rPr lang="en-US" sz="1200" b="1" u="dbl">
                          <a:effectLst/>
                          <a:latin typeface="+mn-lt"/>
                          <a:ea typeface="Times New Roman" charset="0"/>
                          <a:cs typeface="Times New Roman" charset="0"/>
                        </a:rPr>
                        <a:t>$ 3,000</a:t>
                      </a:r>
                      <a:endParaRPr lang="en-US" sz="1600">
                        <a:effectLst/>
                        <a:latin typeface="+mn-lt"/>
                        <a:ea typeface="Calibri" charset="0"/>
                        <a:cs typeface="Times New Roman" charset="0"/>
                      </a:endParaRPr>
                    </a:p>
                  </a:txBody>
                  <a:tcPr marL="68580" marR="68580" marT="0" marB="0">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200" b="1" u="dbl">
                          <a:effectLst/>
                          <a:latin typeface="+mn-lt"/>
                          <a:ea typeface="Times New Roman" charset="0"/>
                          <a:cs typeface="Times New Roman" charset="0"/>
                        </a:rPr>
                        <a:t>25.0</a:t>
                      </a:r>
                      <a:endParaRPr lang="en-US" sz="1600">
                        <a:effectLst/>
                        <a:latin typeface="+mn-lt"/>
                        <a:ea typeface="Calibri" charset="0"/>
                        <a:cs typeface="Times New Roman" charset="0"/>
                      </a:endParaRPr>
                    </a:p>
                  </a:txBody>
                  <a:tcPr marL="68580" marR="68580" marT="0" marB="0">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FFFFF"/>
                    </a:solidFill>
                  </a:tcPr>
                </a:tc>
                <a:tc gridSpan="2">
                  <a:txBody>
                    <a:bodyPr/>
                    <a:lstStyle/>
                    <a:p>
                      <a:pPr marL="0" marR="0" algn="r">
                        <a:lnSpc>
                          <a:spcPct val="107000"/>
                        </a:lnSpc>
                        <a:spcBef>
                          <a:spcPts val="0"/>
                        </a:spcBef>
                        <a:spcAft>
                          <a:spcPts val="0"/>
                        </a:spcAft>
                      </a:pPr>
                      <a:r>
                        <a:rPr lang="en-US" sz="1200" b="1" u="dbl">
                          <a:effectLst/>
                          <a:latin typeface="+mn-lt"/>
                          <a:ea typeface="Times New Roman" charset="0"/>
                          <a:cs typeface="Times New Roman" charset="0"/>
                        </a:rPr>
                        <a:t>$ 7,640</a:t>
                      </a:r>
                      <a:endParaRPr lang="en-US" sz="1600">
                        <a:effectLst/>
                        <a:latin typeface="+mn-lt"/>
                        <a:ea typeface="Calibri" charset="0"/>
                        <a:cs typeface="Times New Roman" charset="0"/>
                      </a:endParaRPr>
                    </a:p>
                  </a:txBody>
                  <a:tcPr marL="68580" marR="68580" marT="0" marB="0" anchor="b">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marL="0" marR="0" algn="r">
                        <a:lnSpc>
                          <a:spcPct val="107000"/>
                        </a:lnSpc>
                        <a:spcBef>
                          <a:spcPts val="0"/>
                        </a:spcBef>
                        <a:spcAft>
                          <a:spcPts val="0"/>
                        </a:spcAft>
                      </a:pPr>
                      <a:r>
                        <a:rPr lang="en-US" sz="1200" b="1" u="dbl">
                          <a:effectLst/>
                          <a:latin typeface="+mn-lt"/>
                          <a:ea typeface="Times New Roman" charset="0"/>
                          <a:cs typeface="Times New Roman" charset="0"/>
                        </a:rPr>
                        <a:t> 30.9 </a:t>
                      </a:r>
                      <a:endParaRPr lang="en-US" sz="1600">
                        <a:effectLst/>
                        <a:latin typeface="+mn-lt"/>
                        <a:ea typeface="Calibri" charset="0"/>
                        <a:cs typeface="Times New Roman" charset="0"/>
                      </a:endParaRPr>
                    </a:p>
                  </a:txBody>
                  <a:tcPr marL="68580" marR="68580" marT="0" marB="0" anchor="b">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10014"/>
                  </a:ext>
                </a:extLst>
              </a:tr>
              <a:tr h="1039578">
                <a:tc gridSpan="6">
                  <a:txBody>
                    <a:bodyPr/>
                    <a:lstStyle/>
                    <a:p>
                      <a:pPr marL="0" marR="0">
                        <a:lnSpc>
                          <a:spcPct val="107000"/>
                        </a:lnSpc>
                        <a:spcBef>
                          <a:spcPts val="0"/>
                        </a:spcBef>
                        <a:spcAft>
                          <a:spcPts val="0"/>
                        </a:spcAft>
                      </a:pPr>
                      <a:r>
                        <a:rPr lang="en-US" sz="1200" b="1" dirty="0">
                          <a:effectLst/>
                          <a:latin typeface="+mn-lt"/>
                          <a:ea typeface="Times New Roman" charset="0"/>
                          <a:cs typeface="Times New Roman" charset="0"/>
                        </a:rPr>
                        <a:t>* </a:t>
                      </a:r>
                      <a:r>
                        <a:rPr lang="en-US" sz="1200" dirty="0">
                          <a:effectLst/>
                          <a:latin typeface="+mn-lt"/>
                          <a:ea typeface="Times New Roman" charset="0"/>
                          <a:cs typeface="Times New Roman" charset="0"/>
                        </a:rPr>
                        <a:t>Since JPS did not offer sales discounts or have sales returns and allowances during Year 1 or Year 2, the amount of sales revenue is equal to the amount of net sales. We use the term net sales because it is more commonly used in business practice. Percentages do not add exactly because they have been rounded. </a:t>
                      </a:r>
                      <a:endParaRPr lang="en-US" sz="1600" dirty="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dbl"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15"/>
                  </a:ext>
                </a:extLst>
              </a:tr>
            </a:tbl>
          </a:graphicData>
        </a:graphic>
      </p:graphicFrame>
    </p:spTree>
    <p:extLst>
      <p:ext uri="{BB962C8B-B14F-4D97-AF65-F5344CB8AC3E}">
        <p14:creationId xmlns:p14="http://schemas.microsoft.com/office/powerpoint/2010/main" val="1552886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E11B1A1-185E-4617-8C25-C45AB884C3FC}"/>
              </a:ext>
            </a:extLst>
          </p:cNvPr>
          <p:cNvSpPr>
            <a:spLocks noGrp="1"/>
          </p:cNvSpPr>
          <p:nvPr>
            <p:ph type="title"/>
          </p:nvPr>
        </p:nvSpPr>
        <p:spPr/>
        <p:txBody>
          <a:bodyPr/>
          <a:lstStyle/>
          <a:p>
            <a:r>
              <a:rPr lang="en-US" dirty="0"/>
              <a:t>Gross Margin (or Gross Profit) Accounts</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4" name="Content Placeholder 3"/>
          <p:cNvSpPr>
            <a:spLocks noGrp="1"/>
          </p:cNvSpPr>
          <p:nvPr>
            <p:ph idx="1"/>
          </p:nvPr>
        </p:nvSpPr>
        <p:spPr>
          <a:xfrm>
            <a:off x="457200" y="1752600"/>
            <a:ext cx="8229600" cy="4190999"/>
          </a:xfrm>
        </p:spPr>
        <p:txBody>
          <a:bodyPr/>
          <a:lstStyle/>
          <a:p>
            <a:r>
              <a:rPr lang="en-US" dirty="0">
                <a:solidFill>
                  <a:srgbClr val="000000"/>
                </a:solidFill>
                <a:ea typeface="Tahoma" panose="020B0604030504040204" pitchFamily="34" charset="0"/>
                <a:cs typeface="Tahoma" panose="020B0604030504040204" pitchFamily="34" charset="0"/>
              </a:rPr>
              <a:t>Sales Revenue − </a:t>
            </a:r>
            <a:r>
              <a:rPr lang="en-US" dirty="0">
                <a:solidFill>
                  <a:srgbClr val="000000"/>
                </a:solidFill>
              </a:rPr>
              <a:t>Cost of Goods Sold = </a:t>
            </a:r>
            <a:r>
              <a:rPr lang="en-US" b="1" dirty="0">
                <a:solidFill>
                  <a:schemeClr val="bg2"/>
                </a:solidFill>
                <a:ea typeface="Tahoma" panose="020B0604030504040204" pitchFamily="34" charset="0"/>
                <a:cs typeface="Tahoma" panose="020B0604030504040204" pitchFamily="34" charset="0"/>
              </a:rPr>
              <a:t>Gross Margin</a:t>
            </a:r>
          </a:p>
        </p:txBody>
      </p:sp>
      <p:sp>
        <p:nvSpPr>
          <p:cNvPr id="9" name="Text Placeholder 8"/>
          <p:cNvSpPr>
            <a:spLocks noGrp="1"/>
          </p:cNvSpPr>
          <p:nvPr>
            <p:ph type="body" sz="quarter" idx="10"/>
          </p:nvPr>
        </p:nvSpPr>
        <p:spPr/>
        <p:txBody>
          <a:bodyPr/>
          <a:lstStyle/>
          <a:p>
            <a:endParaRPr lang="en-US"/>
          </a:p>
        </p:txBody>
      </p:sp>
      <p:sp>
        <p:nvSpPr>
          <p:cNvPr id="10" name="Text Placeholder 9"/>
          <p:cNvSpPr>
            <a:spLocks noGrp="1"/>
          </p:cNvSpPr>
          <p:nvPr>
            <p:ph type="body" sz="quarter" idx="12"/>
          </p:nvPr>
        </p:nvSpPr>
        <p:spPr/>
        <p:txBody>
          <a:bodyPr/>
          <a:lstStyle/>
          <a:p>
            <a:endParaRPr lang="en-US"/>
          </a:p>
        </p:txBody>
      </p:sp>
      <p:sp>
        <p:nvSpPr>
          <p:cNvPr id="3" name="Slide Number Placeholder 2">
            <a:extLst>
              <a:ext uri="{FF2B5EF4-FFF2-40B4-BE49-F238E27FC236}">
                <a16:creationId xmlns="" xmlns:a16="http://schemas.microsoft.com/office/drawing/2014/main" id="{BFA825BC-8F8C-41A0-BE25-A8D6C228FC70}"/>
              </a:ext>
            </a:extLst>
          </p:cNvPr>
          <p:cNvSpPr>
            <a:spLocks noGrp="1"/>
          </p:cNvSpPr>
          <p:nvPr>
            <p:ph type="sldNum" sz="quarter" idx="11"/>
          </p:nvPr>
        </p:nvSpPr>
        <p:spPr/>
        <p:txBody>
          <a:bodyPr/>
          <a:lstStyle/>
          <a:p>
            <a:pPr>
              <a:defRPr/>
            </a:pPr>
            <a:r>
              <a:rPr lang="en-US" dirty="0"/>
              <a:t> </a:t>
            </a:r>
            <a:r>
              <a:rPr lang="en-US" dirty="0">
                <a:solidFill>
                  <a:schemeClr val="bg1"/>
                </a:solidFill>
              </a:rPr>
              <a:t>4-</a:t>
            </a:r>
            <a:fld id="{46321AFE-697E-4E2F-A913-F41F40876EEB}" type="slidenum">
              <a:rPr lang="en-US" smtClean="0">
                <a:solidFill>
                  <a:schemeClr val="bg1"/>
                </a:solidFill>
              </a:rPr>
              <a:t>5</a:t>
            </a:fld>
            <a:endParaRPr lang="en-US" dirty="0">
              <a:solidFill>
                <a:schemeClr val="bg1"/>
              </a:solidFill>
            </a:endParaRPr>
          </a:p>
        </p:txBody>
      </p:sp>
    </p:spTree>
    <p:extLst>
      <p:ext uri="{BB962C8B-B14F-4D97-AF65-F5344CB8AC3E}">
        <p14:creationId xmlns:p14="http://schemas.microsoft.com/office/powerpoint/2010/main" val="24822282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6C803A2-08A0-414B-908A-2BBF2A280236}"/>
              </a:ext>
            </a:extLst>
          </p:cNvPr>
          <p:cNvSpPr>
            <a:spLocks noGrp="1"/>
          </p:cNvSpPr>
          <p:nvPr>
            <p:ph type="title"/>
          </p:nvPr>
        </p:nvSpPr>
        <p:spPr/>
        <p:txBody>
          <a:bodyPr/>
          <a:lstStyle/>
          <a:p>
            <a:r>
              <a:rPr lang="en-US" dirty="0">
                <a:solidFill>
                  <a:srgbClr val="C30C20"/>
                </a:solidFill>
              </a:rPr>
              <a:t>Gross Margin Percentage</a:t>
            </a:r>
          </a:p>
        </p:txBody>
      </p:sp>
      <p:sp>
        <p:nvSpPr>
          <p:cNvPr id="3" name="Content Placeholder 2"/>
          <p:cNvSpPr>
            <a:spLocks noGrp="1"/>
          </p:cNvSpPr>
          <p:nvPr>
            <p:ph idx="1"/>
          </p:nvPr>
        </p:nvSpPr>
        <p:spPr/>
        <p:txBody>
          <a:bodyPr/>
          <a:lstStyle/>
          <a:p>
            <a:r>
              <a:rPr lang="en-US" dirty="0"/>
              <a:t>This measure indicates how much of each sales dollar is left after deducting the cost of goods sold to cover expenses and provide a profit.</a:t>
            </a:r>
          </a:p>
          <a:p>
            <a:r>
              <a:rPr lang="en-US" dirty="0"/>
              <a:t>Other things being equal, the company with the higher gross margin percentage is pricing its products higher.</a:t>
            </a:r>
          </a:p>
          <a:p>
            <a:endParaRPr lang="en-US" dirty="0"/>
          </a:p>
        </p:txBody>
      </p:sp>
      <p:sp>
        <p:nvSpPr>
          <p:cNvPr id="6" name="Text Placeholder 5"/>
          <p:cNvSpPr>
            <a:spLocks noGrp="1"/>
          </p:cNvSpPr>
          <p:nvPr>
            <p:ph type="body" sz="quarter" idx="10"/>
          </p:nvPr>
        </p:nvSpPr>
        <p:spPr/>
        <p:txBody>
          <a:bodyPr/>
          <a:lstStyle/>
          <a:p>
            <a:endParaRPr lang="en-US"/>
          </a:p>
        </p:txBody>
      </p:sp>
      <p:sp>
        <p:nvSpPr>
          <p:cNvPr id="11" name="Text Placeholder 10"/>
          <p:cNvSpPr>
            <a:spLocks noGrp="1"/>
          </p:cNvSpPr>
          <p:nvPr>
            <p:ph type="body" sz="quarter" idx="12"/>
          </p:nvPr>
        </p:nvSpPr>
        <p:spPr/>
        <p:txBody>
          <a:bodyPr/>
          <a:lstStyle/>
          <a:p>
            <a:endParaRPr lang="en-US"/>
          </a:p>
        </p:txBody>
      </p:sp>
      <p:grpSp>
        <p:nvGrpSpPr>
          <p:cNvPr id="7" name="Group 3">
            <a:extLst>
              <a:ext uri="{FF2B5EF4-FFF2-40B4-BE49-F238E27FC236}">
                <a16:creationId xmlns="" xmlns:a16="http://schemas.microsoft.com/office/drawing/2014/main" id="{E3680389-552E-4D94-8049-9F1E93185104}"/>
              </a:ext>
            </a:extLst>
          </p:cNvPr>
          <p:cNvGrpSpPr>
            <a:grpSpLocks/>
          </p:cNvGrpSpPr>
          <p:nvPr/>
        </p:nvGrpSpPr>
        <p:grpSpPr bwMode="auto">
          <a:xfrm>
            <a:off x="2925762" y="4084954"/>
            <a:ext cx="3292475" cy="1250950"/>
            <a:chOff x="1776" y="1248"/>
            <a:chExt cx="2074" cy="788"/>
          </a:xfrm>
        </p:grpSpPr>
        <p:sp>
          <p:nvSpPr>
            <p:cNvPr id="8" name="Text Box 4">
              <a:extLst>
                <a:ext uri="{FF2B5EF4-FFF2-40B4-BE49-F238E27FC236}">
                  <a16:creationId xmlns="" xmlns:a16="http://schemas.microsoft.com/office/drawing/2014/main" id="{A74B7E8D-28EF-4D88-AF6E-B62A65EBE799}"/>
                </a:ext>
              </a:extLst>
            </p:cNvPr>
            <p:cNvSpPr txBox="1">
              <a:spLocks noChangeArrowheads="1"/>
            </p:cNvSpPr>
            <p:nvPr/>
          </p:nvSpPr>
          <p:spPr bwMode="auto">
            <a:xfrm>
              <a:off x="1776" y="1248"/>
              <a:ext cx="2074" cy="404"/>
            </a:xfrm>
            <a:prstGeom prst="rect">
              <a:avLst/>
            </a:prstGeom>
            <a:noFill/>
            <a:ln w="9525">
              <a:noFill/>
              <a:miter lim="800000"/>
              <a:headEnd/>
              <a:tailEnd/>
            </a:ln>
          </p:spPr>
          <p:txBody>
            <a:bodyPr>
              <a:spAutoFit/>
            </a:bodyPr>
            <a:lstStyle/>
            <a:p>
              <a:pPr algn="ctr"/>
              <a:r>
                <a:rPr lang="en-US" sz="3600" dirty="0">
                  <a:latin typeface="+mn-lt"/>
                </a:rPr>
                <a:t>Gross Margin</a:t>
              </a:r>
            </a:p>
          </p:txBody>
        </p:sp>
        <p:sp>
          <p:nvSpPr>
            <p:cNvPr id="9" name="Text Box 5">
              <a:extLst>
                <a:ext uri="{FF2B5EF4-FFF2-40B4-BE49-F238E27FC236}">
                  <a16:creationId xmlns="" xmlns:a16="http://schemas.microsoft.com/office/drawing/2014/main" id="{C30D43DE-F4A5-4F4D-8D95-AFBCF5032520}"/>
                </a:ext>
              </a:extLst>
            </p:cNvPr>
            <p:cNvSpPr txBox="1">
              <a:spLocks noChangeArrowheads="1"/>
            </p:cNvSpPr>
            <p:nvPr/>
          </p:nvSpPr>
          <p:spPr bwMode="auto">
            <a:xfrm>
              <a:off x="1776" y="1632"/>
              <a:ext cx="2074" cy="404"/>
            </a:xfrm>
            <a:prstGeom prst="rect">
              <a:avLst/>
            </a:prstGeom>
            <a:noFill/>
            <a:ln w="9525">
              <a:noFill/>
              <a:miter lim="800000"/>
              <a:headEnd/>
              <a:tailEnd/>
            </a:ln>
          </p:spPr>
          <p:txBody>
            <a:bodyPr>
              <a:spAutoFit/>
            </a:bodyPr>
            <a:lstStyle/>
            <a:p>
              <a:pPr algn="ctr"/>
              <a:r>
                <a:rPr lang="en-US" sz="3600" dirty="0">
                  <a:latin typeface="+mn-lt"/>
                </a:rPr>
                <a:t>Net Sales</a:t>
              </a:r>
            </a:p>
          </p:txBody>
        </p:sp>
        <p:sp>
          <p:nvSpPr>
            <p:cNvPr id="10" name="Line 6">
              <a:extLst>
                <a:ext uri="{FF2B5EF4-FFF2-40B4-BE49-F238E27FC236}">
                  <a16:creationId xmlns="" xmlns:a16="http://schemas.microsoft.com/office/drawing/2014/main" id="{617B5327-D1E4-4564-A5B9-0D74F04FEBDB}"/>
                </a:ext>
              </a:extLst>
            </p:cNvPr>
            <p:cNvSpPr>
              <a:spLocks noChangeShapeType="1"/>
            </p:cNvSpPr>
            <p:nvPr/>
          </p:nvSpPr>
          <p:spPr bwMode="auto">
            <a:xfrm>
              <a:off x="1872" y="1668"/>
              <a:ext cx="1824" cy="0"/>
            </a:xfrm>
            <a:prstGeom prst="line">
              <a:avLst/>
            </a:prstGeom>
            <a:noFill/>
            <a:ln w="38100">
              <a:solidFill>
                <a:schemeClr val="tx1"/>
              </a:solidFill>
              <a:round/>
              <a:headEnd/>
              <a:tailEnd/>
            </a:ln>
          </p:spPr>
          <p:txBody>
            <a:bodyPr wrap="none"/>
            <a:lstStyle/>
            <a:p>
              <a:endParaRPr lang="en-US" dirty="0"/>
            </a:p>
          </p:txBody>
        </p:sp>
      </p:grpSp>
      <p:sp>
        <p:nvSpPr>
          <p:cNvPr id="12" name="TextBox 11">
            <a:extLst>
              <a:ext uri="{FF2B5EF4-FFF2-40B4-BE49-F238E27FC236}">
                <a16:creationId xmlns="" xmlns:a16="http://schemas.microsoft.com/office/drawing/2014/main" id="{BBC4098A-026B-4171-A0BD-40FDC43AD80E}"/>
              </a:ext>
            </a:extLst>
          </p:cNvPr>
          <p:cNvSpPr txBox="1"/>
          <p:nvPr/>
        </p:nvSpPr>
        <p:spPr>
          <a:xfrm>
            <a:off x="8382000" y="6400800"/>
            <a:ext cx="762000" cy="381000"/>
          </a:xfrm>
          <a:prstGeom prst="rect">
            <a:avLst/>
          </a:prstGeom>
          <a:noFill/>
        </p:spPr>
        <p:txBody>
          <a:bodyPr wrap="square" rtlCol="0">
            <a:spAutoFit/>
          </a:bodyPr>
          <a:lstStyle/>
          <a:p>
            <a:r>
              <a:rPr lang="en-US" dirty="0">
                <a:solidFill>
                  <a:schemeClr val="bg1"/>
                </a:solidFill>
              </a:rPr>
              <a:t>4-59</a:t>
            </a:r>
          </a:p>
        </p:txBody>
      </p:sp>
    </p:spTree>
    <p:extLst>
      <p:ext uri="{BB962C8B-B14F-4D97-AF65-F5344CB8AC3E}">
        <p14:creationId xmlns:p14="http://schemas.microsoft.com/office/powerpoint/2010/main" val="215853426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6C803A2-08A0-414B-908A-2BBF2A280236}"/>
              </a:ext>
            </a:extLst>
          </p:cNvPr>
          <p:cNvSpPr>
            <a:spLocks noGrp="1"/>
          </p:cNvSpPr>
          <p:nvPr>
            <p:ph type="title"/>
          </p:nvPr>
        </p:nvSpPr>
        <p:spPr/>
        <p:txBody>
          <a:bodyPr/>
          <a:lstStyle/>
          <a:p>
            <a:r>
              <a:rPr lang="en-US" dirty="0">
                <a:solidFill>
                  <a:srgbClr val="C30C20"/>
                </a:solidFill>
              </a:rPr>
              <a:t>Net Income Percentage </a:t>
            </a:r>
            <a:br>
              <a:rPr lang="en-US" dirty="0">
                <a:solidFill>
                  <a:srgbClr val="C30C20"/>
                </a:solidFill>
              </a:rPr>
            </a:br>
            <a:r>
              <a:rPr lang="en-US" dirty="0">
                <a:solidFill>
                  <a:srgbClr val="C30C20"/>
                </a:solidFill>
              </a:rPr>
              <a:t>(also called Return-on-Sales)</a:t>
            </a:r>
          </a:p>
        </p:txBody>
      </p:sp>
      <p:sp>
        <p:nvSpPr>
          <p:cNvPr id="3" name="Content Placeholder 2"/>
          <p:cNvSpPr>
            <a:spLocks noGrp="1"/>
          </p:cNvSpPr>
          <p:nvPr>
            <p:ph idx="1"/>
          </p:nvPr>
        </p:nvSpPr>
        <p:spPr>
          <a:xfrm>
            <a:off x="457200" y="1676400"/>
            <a:ext cx="8229600" cy="4267199"/>
          </a:xfrm>
        </p:spPr>
        <p:txBody>
          <a:bodyPr/>
          <a:lstStyle/>
          <a:p>
            <a:r>
              <a:rPr lang="en-US" dirty="0"/>
              <a:t>Net income expressed as a percentage of sales provides insight as to how much of each sales dollar is left as net income after all expenses are paid.</a:t>
            </a:r>
          </a:p>
          <a:p>
            <a:r>
              <a:rPr lang="en-US" dirty="0"/>
              <a:t>Other things being equal, the company with the higher return on sales percentage is doing a better job of controlling costs.</a:t>
            </a:r>
          </a:p>
        </p:txBody>
      </p:sp>
      <p:sp>
        <p:nvSpPr>
          <p:cNvPr id="6" name="Text Placeholder 5"/>
          <p:cNvSpPr>
            <a:spLocks noGrp="1"/>
          </p:cNvSpPr>
          <p:nvPr>
            <p:ph type="body" sz="quarter" idx="10"/>
          </p:nvPr>
        </p:nvSpPr>
        <p:spPr/>
        <p:txBody>
          <a:bodyPr/>
          <a:lstStyle/>
          <a:p>
            <a:endParaRPr lang="en-US"/>
          </a:p>
        </p:txBody>
      </p:sp>
      <p:sp>
        <p:nvSpPr>
          <p:cNvPr id="7" name="Text Placeholder 6"/>
          <p:cNvSpPr>
            <a:spLocks noGrp="1"/>
          </p:cNvSpPr>
          <p:nvPr>
            <p:ph type="body" sz="quarter" idx="12"/>
          </p:nvPr>
        </p:nvSpPr>
        <p:spPr/>
        <p:txBody>
          <a:bodyPr/>
          <a:lstStyle/>
          <a:p>
            <a:endParaRPr lang="en-US"/>
          </a:p>
        </p:txBody>
      </p:sp>
      <p:grpSp>
        <p:nvGrpSpPr>
          <p:cNvPr id="13" name="Group 3">
            <a:extLst>
              <a:ext uri="{FF2B5EF4-FFF2-40B4-BE49-F238E27FC236}">
                <a16:creationId xmlns="" xmlns:a16="http://schemas.microsoft.com/office/drawing/2014/main" id="{73CB24B0-81A6-4E13-B423-5E6AF364A8A4}"/>
              </a:ext>
            </a:extLst>
          </p:cNvPr>
          <p:cNvGrpSpPr>
            <a:grpSpLocks/>
          </p:cNvGrpSpPr>
          <p:nvPr/>
        </p:nvGrpSpPr>
        <p:grpSpPr bwMode="auto">
          <a:xfrm>
            <a:off x="2925762" y="4518183"/>
            <a:ext cx="3292475" cy="1189038"/>
            <a:chOff x="1776" y="1248"/>
            <a:chExt cx="2074" cy="749"/>
          </a:xfrm>
        </p:grpSpPr>
        <p:sp>
          <p:nvSpPr>
            <p:cNvPr id="14" name="Text Box 4">
              <a:extLst>
                <a:ext uri="{FF2B5EF4-FFF2-40B4-BE49-F238E27FC236}">
                  <a16:creationId xmlns="" xmlns:a16="http://schemas.microsoft.com/office/drawing/2014/main" id="{59F981FA-936E-4E01-9272-751EDF9567E1}"/>
                </a:ext>
              </a:extLst>
            </p:cNvPr>
            <p:cNvSpPr txBox="1">
              <a:spLocks noChangeArrowheads="1"/>
            </p:cNvSpPr>
            <p:nvPr/>
          </p:nvSpPr>
          <p:spPr bwMode="auto">
            <a:xfrm>
              <a:off x="1776" y="1248"/>
              <a:ext cx="2074" cy="365"/>
            </a:xfrm>
            <a:prstGeom prst="rect">
              <a:avLst/>
            </a:prstGeom>
            <a:noFill/>
            <a:ln w="9525">
              <a:noFill/>
              <a:miter lim="800000"/>
              <a:headEnd/>
              <a:tailEnd/>
            </a:ln>
          </p:spPr>
          <p:txBody>
            <a:bodyPr>
              <a:spAutoFit/>
            </a:bodyPr>
            <a:lstStyle/>
            <a:p>
              <a:pPr algn="ctr"/>
              <a:r>
                <a:rPr lang="en-US" sz="3200" dirty="0">
                  <a:latin typeface="+mn-lt"/>
                </a:rPr>
                <a:t>Net Income</a:t>
              </a:r>
            </a:p>
          </p:txBody>
        </p:sp>
        <p:sp>
          <p:nvSpPr>
            <p:cNvPr id="15" name="Text Box 5">
              <a:extLst>
                <a:ext uri="{FF2B5EF4-FFF2-40B4-BE49-F238E27FC236}">
                  <a16:creationId xmlns="" xmlns:a16="http://schemas.microsoft.com/office/drawing/2014/main" id="{992E15DC-BBF3-4A29-9C10-A997F6A22960}"/>
                </a:ext>
              </a:extLst>
            </p:cNvPr>
            <p:cNvSpPr txBox="1">
              <a:spLocks noChangeArrowheads="1"/>
            </p:cNvSpPr>
            <p:nvPr/>
          </p:nvSpPr>
          <p:spPr bwMode="auto">
            <a:xfrm>
              <a:off x="1776" y="1632"/>
              <a:ext cx="2074" cy="365"/>
            </a:xfrm>
            <a:prstGeom prst="rect">
              <a:avLst/>
            </a:prstGeom>
            <a:noFill/>
            <a:ln w="9525">
              <a:noFill/>
              <a:miter lim="800000"/>
              <a:headEnd/>
              <a:tailEnd/>
            </a:ln>
          </p:spPr>
          <p:txBody>
            <a:bodyPr>
              <a:spAutoFit/>
            </a:bodyPr>
            <a:lstStyle/>
            <a:p>
              <a:pPr algn="ctr"/>
              <a:r>
                <a:rPr lang="en-US" sz="3200" dirty="0">
                  <a:latin typeface="+mn-lt"/>
                </a:rPr>
                <a:t>Net Sales</a:t>
              </a:r>
            </a:p>
          </p:txBody>
        </p:sp>
        <p:sp>
          <p:nvSpPr>
            <p:cNvPr id="16" name="Line 6">
              <a:extLst>
                <a:ext uri="{FF2B5EF4-FFF2-40B4-BE49-F238E27FC236}">
                  <a16:creationId xmlns="" xmlns:a16="http://schemas.microsoft.com/office/drawing/2014/main" id="{5D72505C-4E47-4A9A-9886-58D5940459E2}"/>
                </a:ext>
              </a:extLst>
            </p:cNvPr>
            <p:cNvSpPr>
              <a:spLocks noChangeShapeType="1"/>
            </p:cNvSpPr>
            <p:nvPr/>
          </p:nvSpPr>
          <p:spPr bwMode="auto">
            <a:xfrm>
              <a:off x="1872" y="1668"/>
              <a:ext cx="1824" cy="0"/>
            </a:xfrm>
            <a:prstGeom prst="line">
              <a:avLst/>
            </a:prstGeom>
            <a:noFill/>
            <a:ln w="38100">
              <a:solidFill>
                <a:schemeClr val="tx1"/>
              </a:solidFill>
              <a:round/>
              <a:headEnd/>
              <a:tailEnd/>
            </a:ln>
          </p:spPr>
          <p:txBody>
            <a:bodyPr wrap="none"/>
            <a:lstStyle/>
            <a:p>
              <a:endParaRPr lang="en-US" dirty="0"/>
            </a:p>
          </p:txBody>
        </p:sp>
      </p:grpSp>
      <p:sp>
        <p:nvSpPr>
          <p:cNvPr id="9" name="TextBox 8">
            <a:extLst>
              <a:ext uri="{FF2B5EF4-FFF2-40B4-BE49-F238E27FC236}">
                <a16:creationId xmlns="" xmlns:a16="http://schemas.microsoft.com/office/drawing/2014/main" id="{B7A21CF4-4C7D-4DFB-821E-73CE2FDC294F}"/>
              </a:ext>
            </a:extLst>
          </p:cNvPr>
          <p:cNvSpPr txBox="1"/>
          <p:nvPr/>
        </p:nvSpPr>
        <p:spPr>
          <a:xfrm>
            <a:off x="8382000" y="6400800"/>
            <a:ext cx="762000" cy="381000"/>
          </a:xfrm>
          <a:prstGeom prst="rect">
            <a:avLst/>
          </a:prstGeom>
          <a:noFill/>
        </p:spPr>
        <p:txBody>
          <a:bodyPr wrap="square" rtlCol="0">
            <a:spAutoFit/>
          </a:bodyPr>
          <a:lstStyle/>
          <a:p>
            <a:r>
              <a:rPr lang="en-US" dirty="0">
                <a:solidFill>
                  <a:schemeClr val="bg1"/>
                </a:solidFill>
              </a:rPr>
              <a:t>4-60</a:t>
            </a:r>
          </a:p>
        </p:txBody>
      </p:sp>
    </p:spTree>
    <p:extLst>
      <p:ext uri="{BB962C8B-B14F-4D97-AF65-F5344CB8AC3E}">
        <p14:creationId xmlns:p14="http://schemas.microsoft.com/office/powerpoint/2010/main" val="371495224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a:p>
        </p:txBody>
      </p:sp>
      <p:sp>
        <p:nvSpPr>
          <p:cNvPr id="4" name="Title 3"/>
          <p:cNvSpPr>
            <a:spLocks noGrp="1"/>
          </p:cNvSpPr>
          <p:nvPr>
            <p:ph type="title"/>
          </p:nvPr>
        </p:nvSpPr>
        <p:spPr>
          <a:xfrm>
            <a:off x="228600" y="2667000"/>
            <a:ext cx="8686800" cy="838200"/>
          </a:xfrm>
        </p:spPr>
        <p:txBody>
          <a:bodyPr/>
          <a:lstStyle/>
          <a:p>
            <a:r>
              <a:rPr lang="en-US" sz="4400" dirty="0"/>
              <a:t>APPENDIX</a:t>
            </a:r>
          </a:p>
        </p:txBody>
      </p:sp>
      <p:sp>
        <p:nvSpPr>
          <p:cNvPr id="5" name="Slide Number Placeholder 4"/>
          <p:cNvSpPr>
            <a:spLocks noGrp="1"/>
          </p:cNvSpPr>
          <p:nvPr>
            <p:ph type="sldNum" sz="quarter" idx="11"/>
          </p:nvPr>
        </p:nvSpPr>
        <p:spPr/>
        <p:txBody>
          <a:bodyPr/>
          <a:lstStyle/>
          <a:p>
            <a:pPr>
              <a:defRPr/>
            </a:pPr>
            <a:r>
              <a:rPr lang="en-US" dirty="0"/>
              <a:t>4-</a:t>
            </a:r>
            <a:fld id="{1837EFBA-6031-446B-9BE3-4ED7B501BA39}" type="slidenum">
              <a:rPr lang="en-US" smtClean="0"/>
              <a:pPr>
                <a:defRPr/>
              </a:pPr>
              <a:t>61</a:t>
            </a:fld>
            <a:endParaRPr lang="en-US" dirty="0"/>
          </a:p>
        </p:txBody>
      </p:sp>
    </p:spTree>
    <p:extLst>
      <p:ext uri="{BB962C8B-B14F-4D97-AF65-F5344CB8AC3E}">
        <p14:creationId xmlns:p14="http://schemas.microsoft.com/office/powerpoint/2010/main" val="168108696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endParaRPr lang="en-US"/>
          </a:p>
        </p:txBody>
      </p:sp>
      <p:sp>
        <p:nvSpPr>
          <p:cNvPr id="17409" name="Rectangle 2"/>
          <p:cNvSpPr>
            <a:spLocks noGrp="1" noChangeArrowheads="1"/>
          </p:cNvSpPr>
          <p:nvPr>
            <p:ph type="title"/>
          </p:nvPr>
        </p:nvSpPr>
        <p:spPr/>
        <p:txBody>
          <a:bodyPr/>
          <a:lstStyle/>
          <a:p>
            <a:r>
              <a:rPr lang="en-US" dirty="0"/>
              <a:t>LO 4-9: Identify the primary features of the periodic inventory system. </a:t>
            </a:r>
          </a:p>
        </p:txBody>
      </p:sp>
      <p:sp>
        <p:nvSpPr>
          <p:cNvPr id="17410" name="Slide Number Placeholder 2"/>
          <p:cNvSpPr>
            <a:spLocks noGrp="1"/>
          </p:cNvSpPr>
          <p:nvPr>
            <p:ph type="sldNum" sz="quarter" idx="11"/>
          </p:nvPr>
        </p:nvSpPr>
        <p:spPr>
          <a:noFill/>
        </p:spPr>
        <p:txBody>
          <a:bodyPr/>
          <a:lstStyle/>
          <a:p>
            <a:r>
              <a:rPr lang="en-US" dirty="0">
                <a:solidFill>
                  <a:schemeClr val="bg1"/>
                </a:solidFill>
                <a:cs typeface="Arial" charset="0"/>
              </a:rPr>
              <a:t>4-</a:t>
            </a:r>
            <a:fld id="{8E04DE85-5BF3-4C03-A70B-7F1A18BE4AC7}" type="slidenum">
              <a:rPr lang="en-US" smtClean="0">
                <a:solidFill>
                  <a:schemeClr val="bg1"/>
                </a:solidFill>
                <a:cs typeface="Arial" charset="0"/>
              </a:rPr>
              <a:pPr/>
              <a:t>62</a:t>
            </a:fld>
            <a:endParaRPr lang="en-US" dirty="0">
              <a:solidFill>
                <a:schemeClr val="bg1"/>
              </a:solidFill>
              <a:cs typeface="Arial" charset="0"/>
            </a:endParaRPr>
          </a:p>
        </p:txBody>
      </p:sp>
    </p:spTree>
    <p:extLst>
      <p:ext uri="{BB962C8B-B14F-4D97-AF65-F5344CB8AC3E}">
        <p14:creationId xmlns:p14="http://schemas.microsoft.com/office/powerpoint/2010/main" val="1019181343"/>
      </p:ext>
    </p:extLst>
  </p:cSld>
  <p:clrMapOvr>
    <a:masterClrMapping/>
  </p:clrMapOvr>
  <p:transition xmlns:p14="http://schemas.microsoft.com/office/powerpoint/2010/mai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5F488BA-3AAA-42E8-8ECE-172835EAD6DD}"/>
              </a:ext>
            </a:extLst>
          </p:cNvPr>
          <p:cNvSpPr>
            <a:spLocks noGrp="1"/>
          </p:cNvSpPr>
          <p:nvPr>
            <p:ph type="title"/>
          </p:nvPr>
        </p:nvSpPr>
        <p:spPr/>
        <p:txBody>
          <a:bodyPr/>
          <a:lstStyle/>
          <a:p>
            <a:r>
              <a:rPr lang="en-US" dirty="0"/>
              <a:t>Periodic Inventory System</a:t>
            </a:r>
          </a:p>
        </p:txBody>
      </p:sp>
      <p:sp>
        <p:nvSpPr>
          <p:cNvPr id="4" name="Content Placeholder 3"/>
          <p:cNvSpPr>
            <a:spLocks noGrp="1"/>
          </p:cNvSpPr>
          <p:nvPr>
            <p:ph idx="1"/>
          </p:nvPr>
        </p:nvSpPr>
        <p:spPr/>
        <p:txBody>
          <a:bodyPr/>
          <a:lstStyle/>
          <a:p>
            <a:pPr marL="457200" indent="-457200">
              <a:buFont typeface="Arial" panose="020B0604020202020204" pitchFamily="34" charset="0"/>
              <a:buChar char="•"/>
            </a:pPr>
            <a:r>
              <a:rPr lang="en-US" sz="2400" dirty="0"/>
              <a:t>A practical alternative for recording inventory in a low-technology, high-volume environment.</a:t>
            </a:r>
          </a:p>
          <a:p>
            <a:pPr marL="457200" indent="-457200">
              <a:buFont typeface="Arial" panose="020B0604020202020204" pitchFamily="34" charset="0"/>
              <a:buChar char="•"/>
            </a:pPr>
            <a:r>
              <a:rPr lang="en-US" sz="2400" dirty="0"/>
              <a:t>Cost of inventory is recorded in a Purchases account.</a:t>
            </a:r>
          </a:p>
          <a:p>
            <a:pPr marL="457200" indent="-457200">
              <a:buFont typeface="Arial" panose="020B0604020202020204" pitchFamily="34" charset="0"/>
              <a:buChar char="•"/>
            </a:pPr>
            <a:r>
              <a:rPr lang="en-US" sz="2400" dirty="0"/>
              <a:t>Ending inventory and cost of goods sold are determined by year-end physical count</a:t>
            </a:r>
            <a:r>
              <a:rPr lang="en-US" dirty="0"/>
              <a:t>.</a:t>
            </a:r>
            <a:endParaRPr lang="en-US" sz="2400" dirty="0"/>
          </a:p>
        </p:txBody>
      </p:sp>
      <p:sp>
        <p:nvSpPr>
          <p:cNvPr id="5" name="Text Placeholder 4"/>
          <p:cNvSpPr>
            <a:spLocks noGrp="1"/>
          </p:cNvSpPr>
          <p:nvPr>
            <p:ph type="body" sz="quarter" idx="10"/>
          </p:nvPr>
        </p:nvSpPr>
        <p:spPr/>
        <p:txBody>
          <a:bodyPr/>
          <a:lstStyle/>
          <a:p>
            <a:endParaRPr lang="en-US"/>
          </a:p>
        </p:txBody>
      </p:sp>
      <p:sp>
        <p:nvSpPr>
          <p:cNvPr id="8" name="Text Placeholder 7"/>
          <p:cNvSpPr>
            <a:spLocks noGrp="1"/>
          </p:cNvSpPr>
          <p:nvPr>
            <p:ph type="body" sz="quarter" idx="12"/>
          </p:nvPr>
        </p:nvSpPr>
        <p:spPr/>
        <p:txBody>
          <a:bodyPr/>
          <a:lstStyle/>
          <a:p>
            <a:endParaRPr lang="en-US"/>
          </a:p>
        </p:txBody>
      </p:sp>
      <p:sp>
        <p:nvSpPr>
          <p:cNvPr id="3" name="Slide Number Placeholder 2">
            <a:extLst>
              <a:ext uri="{FF2B5EF4-FFF2-40B4-BE49-F238E27FC236}">
                <a16:creationId xmlns="" xmlns:a16="http://schemas.microsoft.com/office/drawing/2014/main" id="{C074AC58-8C95-4AC4-9F46-D20ED57B41FB}"/>
              </a:ext>
            </a:extLst>
          </p:cNvPr>
          <p:cNvSpPr>
            <a:spLocks noGrp="1"/>
          </p:cNvSpPr>
          <p:nvPr>
            <p:ph type="sldNum" sz="quarter" idx="11"/>
          </p:nvPr>
        </p:nvSpPr>
        <p:spPr/>
        <p:txBody>
          <a:bodyPr/>
          <a:lstStyle/>
          <a:p>
            <a:pPr>
              <a:defRPr/>
            </a:pPr>
            <a:r>
              <a:rPr lang="en-US" dirty="0">
                <a:solidFill>
                  <a:schemeClr val="bg1"/>
                </a:solidFill>
              </a:rPr>
              <a:t> 4-</a:t>
            </a:r>
            <a:fld id="{86103F27-AA34-4069-B652-A178AD0674B3}" type="slidenum">
              <a:rPr lang="en-US" smtClean="0">
                <a:solidFill>
                  <a:schemeClr val="bg1"/>
                </a:solidFill>
              </a:rPr>
              <a:pPr>
                <a:defRPr/>
              </a:pPr>
              <a:t>63</a:t>
            </a:fld>
            <a:endParaRPr lang="en-US" dirty="0">
              <a:solidFill>
                <a:schemeClr val="bg1"/>
              </a:solidFill>
            </a:endParaRPr>
          </a:p>
        </p:txBody>
      </p:sp>
    </p:spTree>
    <p:extLst>
      <p:ext uri="{BB962C8B-B14F-4D97-AF65-F5344CB8AC3E}">
        <p14:creationId xmlns:p14="http://schemas.microsoft.com/office/powerpoint/2010/main" val="169139628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DDA90C5-2F86-4496-8D52-283F0C90CC9C}"/>
              </a:ext>
            </a:extLst>
          </p:cNvPr>
          <p:cNvSpPr>
            <a:spLocks noGrp="1"/>
          </p:cNvSpPr>
          <p:nvPr>
            <p:ph type="title"/>
          </p:nvPr>
        </p:nvSpPr>
        <p:spPr/>
        <p:txBody>
          <a:bodyPr/>
          <a:lstStyle/>
          <a:p>
            <a:r>
              <a:rPr lang="en-US" sz="2800" b="1" dirty="0"/>
              <a:t>Exhibit 4.11: General Journal Entries for Year 2 (Periodic Method)</a:t>
            </a:r>
          </a:p>
        </p:txBody>
      </p:sp>
      <p:sp>
        <p:nvSpPr>
          <p:cNvPr id="8" name="Text Placeholder 7"/>
          <p:cNvSpPr>
            <a:spLocks noGrp="1"/>
          </p:cNvSpPr>
          <p:nvPr>
            <p:ph type="body" sz="quarter" idx="10"/>
          </p:nvPr>
        </p:nvSpPr>
        <p:spPr/>
        <p:txBody>
          <a:bodyPr/>
          <a:lstStyle/>
          <a:p>
            <a:endParaRPr lang="en-US"/>
          </a:p>
        </p:txBody>
      </p:sp>
      <p:sp>
        <p:nvSpPr>
          <p:cNvPr id="9" name="Text Placeholder 8"/>
          <p:cNvSpPr>
            <a:spLocks noGrp="1"/>
          </p:cNvSpPr>
          <p:nvPr>
            <p:ph type="body" sz="quarter" idx="12"/>
          </p:nvPr>
        </p:nvSpPr>
        <p:spPr/>
        <p:txBody>
          <a:bodyPr/>
          <a:lstStyle/>
          <a:p>
            <a:endParaRPr lang="en-US"/>
          </a:p>
        </p:txBody>
      </p:sp>
      <p:sp>
        <p:nvSpPr>
          <p:cNvPr id="3" name="Slide Number Placeholder 2">
            <a:extLst>
              <a:ext uri="{FF2B5EF4-FFF2-40B4-BE49-F238E27FC236}">
                <a16:creationId xmlns="" xmlns:a16="http://schemas.microsoft.com/office/drawing/2014/main" id="{2A586BB7-AB55-4EDB-87A9-D842A535E607}"/>
              </a:ext>
            </a:extLst>
          </p:cNvPr>
          <p:cNvSpPr>
            <a:spLocks noGrp="1"/>
          </p:cNvSpPr>
          <p:nvPr>
            <p:ph type="sldNum" sz="quarter" idx="11"/>
          </p:nvPr>
        </p:nvSpPr>
        <p:spPr/>
        <p:txBody>
          <a:bodyPr/>
          <a:lstStyle/>
          <a:p>
            <a:pPr>
              <a:defRPr/>
            </a:pPr>
            <a:r>
              <a:rPr lang="en-US" dirty="0"/>
              <a:t> </a:t>
            </a:r>
            <a:r>
              <a:rPr lang="en-US" dirty="0">
                <a:solidFill>
                  <a:schemeClr val="bg1"/>
                </a:solidFill>
              </a:rPr>
              <a:t>4-63</a:t>
            </a:r>
          </a:p>
        </p:txBody>
      </p:sp>
      <p:graphicFrame>
        <p:nvGraphicFramePr>
          <p:cNvPr id="11" name="Table 10"/>
          <p:cNvGraphicFramePr>
            <a:graphicFrameLocks noGrp="1"/>
          </p:cNvGraphicFramePr>
          <p:nvPr>
            <p:extLst>
              <p:ext uri="{D42A27DB-BD31-4B8C-83A1-F6EECF244321}">
                <p14:modId xmlns:p14="http://schemas.microsoft.com/office/powerpoint/2010/main" val="1072157573"/>
              </p:ext>
            </p:extLst>
          </p:nvPr>
        </p:nvGraphicFramePr>
        <p:xfrm>
          <a:off x="3124200" y="1305398"/>
          <a:ext cx="3479941" cy="4657717"/>
        </p:xfrm>
        <a:graphic>
          <a:graphicData uri="http://schemas.openxmlformats.org/drawingml/2006/table">
            <a:tbl>
              <a:tblPr/>
              <a:tblGrid>
                <a:gridCol w="441619">
                  <a:extLst>
                    <a:ext uri="{9D8B030D-6E8A-4147-A177-3AD203B41FA5}">
                      <a16:colId xmlns="" xmlns:a16="http://schemas.microsoft.com/office/drawing/2014/main" val="20000"/>
                    </a:ext>
                  </a:extLst>
                </a:gridCol>
                <a:gridCol w="45091">
                  <a:extLst>
                    <a:ext uri="{9D8B030D-6E8A-4147-A177-3AD203B41FA5}">
                      <a16:colId xmlns="" xmlns:a16="http://schemas.microsoft.com/office/drawing/2014/main" val="20001"/>
                    </a:ext>
                  </a:extLst>
                </a:gridCol>
                <a:gridCol w="1647035">
                  <a:extLst>
                    <a:ext uri="{9D8B030D-6E8A-4147-A177-3AD203B41FA5}">
                      <a16:colId xmlns="" xmlns:a16="http://schemas.microsoft.com/office/drawing/2014/main" val="20002"/>
                    </a:ext>
                  </a:extLst>
                </a:gridCol>
                <a:gridCol w="45091">
                  <a:extLst>
                    <a:ext uri="{9D8B030D-6E8A-4147-A177-3AD203B41FA5}">
                      <a16:colId xmlns="" xmlns:a16="http://schemas.microsoft.com/office/drawing/2014/main" val="20003"/>
                    </a:ext>
                  </a:extLst>
                </a:gridCol>
                <a:gridCol w="553486">
                  <a:extLst>
                    <a:ext uri="{9D8B030D-6E8A-4147-A177-3AD203B41FA5}">
                      <a16:colId xmlns="" xmlns:a16="http://schemas.microsoft.com/office/drawing/2014/main" val="20004"/>
                    </a:ext>
                  </a:extLst>
                </a:gridCol>
                <a:gridCol w="45091">
                  <a:extLst>
                    <a:ext uri="{9D8B030D-6E8A-4147-A177-3AD203B41FA5}">
                      <a16:colId xmlns="" xmlns:a16="http://schemas.microsoft.com/office/drawing/2014/main" val="20005"/>
                    </a:ext>
                  </a:extLst>
                </a:gridCol>
                <a:gridCol w="702528">
                  <a:extLst>
                    <a:ext uri="{9D8B030D-6E8A-4147-A177-3AD203B41FA5}">
                      <a16:colId xmlns="" xmlns:a16="http://schemas.microsoft.com/office/drawing/2014/main" val="20006"/>
                    </a:ext>
                  </a:extLst>
                </a:gridCol>
              </a:tblGrid>
              <a:tr h="129078">
                <a:tc>
                  <a:txBody>
                    <a:bodyPr/>
                    <a:lstStyle/>
                    <a:p>
                      <a:pPr marL="0" marR="0" algn="ctr">
                        <a:lnSpc>
                          <a:spcPct val="107000"/>
                        </a:lnSpc>
                        <a:spcBef>
                          <a:spcPts val="0"/>
                        </a:spcBef>
                        <a:spcAft>
                          <a:spcPts val="0"/>
                        </a:spcAft>
                      </a:pPr>
                      <a:r>
                        <a:rPr lang="en-US" sz="700" b="1" dirty="0">
                          <a:effectLst/>
                          <a:latin typeface="+mn-lt"/>
                          <a:ea typeface="Calibri" charset="0"/>
                          <a:cs typeface="Times New Roman" charset="0"/>
                        </a:rPr>
                        <a:t>Event No.</a:t>
                      </a:r>
                      <a:endParaRPr lang="en-US" sz="600" dirty="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CAE6DE"/>
                    </a:solidFill>
                  </a:tcPr>
                </a:tc>
                <a:tc>
                  <a:txBody>
                    <a:bodyPr/>
                    <a:lstStyle/>
                    <a:p>
                      <a:pPr marL="0" marR="0">
                        <a:lnSpc>
                          <a:spcPct val="107000"/>
                        </a:lnSpc>
                        <a:spcBef>
                          <a:spcPts val="0"/>
                        </a:spcBef>
                        <a:spcAft>
                          <a:spcPts val="0"/>
                        </a:spcAft>
                      </a:pPr>
                      <a:r>
                        <a:rPr lang="en-US" sz="700" b="1">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CAE6DE"/>
                    </a:solidFill>
                  </a:tcPr>
                </a:tc>
                <a:tc>
                  <a:txBody>
                    <a:bodyPr/>
                    <a:lstStyle/>
                    <a:p>
                      <a:pPr marL="0" marR="0">
                        <a:lnSpc>
                          <a:spcPct val="107000"/>
                        </a:lnSpc>
                        <a:spcBef>
                          <a:spcPts val="0"/>
                        </a:spcBef>
                        <a:spcAft>
                          <a:spcPts val="0"/>
                        </a:spcAft>
                      </a:pPr>
                      <a:r>
                        <a:rPr lang="en-US" sz="700" b="1">
                          <a:effectLst/>
                          <a:latin typeface="+mn-lt"/>
                          <a:ea typeface="Calibri" charset="0"/>
                          <a:cs typeface="Times New Roman" charset="0"/>
                        </a:rPr>
                        <a:t> Account Title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CAE6DE"/>
                    </a:solidFill>
                  </a:tcPr>
                </a:tc>
                <a:tc>
                  <a:txBody>
                    <a:bodyPr/>
                    <a:lstStyle/>
                    <a:p>
                      <a:pPr marL="0" marR="0">
                        <a:lnSpc>
                          <a:spcPct val="107000"/>
                        </a:lnSpc>
                        <a:spcBef>
                          <a:spcPts val="0"/>
                        </a:spcBef>
                        <a:spcAft>
                          <a:spcPts val="0"/>
                        </a:spcAft>
                      </a:pPr>
                      <a:r>
                        <a:rPr lang="en-US" sz="700" b="1">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CAE6DE"/>
                    </a:solidFill>
                  </a:tcPr>
                </a:tc>
                <a:tc>
                  <a:txBody>
                    <a:bodyPr/>
                    <a:lstStyle/>
                    <a:p>
                      <a:pPr marL="0" marR="0" algn="ctr">
                        <a:lnSpc>
                          <a:spcPct val="107000"/>
                        </a:lnSpc>
                        <a:spcBef>
                          <a:spcPts val="0"/>
                        </a:spcBef>
                        <a:spcAft>
                          <a:spcPts val="0"/>
                        </a:spcAft>
                      </a:pPr>
                      <a:r>
                        <a:rPr lang="en-US" sz="700" b="1">
                          <a:effectLst/>
                          <a:latin typeface="+mn-lt"/>
                          <a:ea typeface="Calibri" charset="0"/>
                          <a:cs typeface="Times New Roman" charset="0"/>
                        </a:rPr>
                        <a:t>Debit</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CAE6DE"/>
                    </a:solidFill>
                  </a:tcPr>
                </a:tc>
                <a:tc>
                  <a:txBody>
                    <a:bodyPr/>
                    <a:lstStyle/>
                    <a:p>
                      <a:pPr marL="0" marR="0">
                        <a:lnSpc>
                          <a:spcPct val="107000"/>
                        </a:lnSpc>
                        <a:spcBef>
                          <a:spcPts val="0"/>
                        </a:spcBef>
                        <a:spcAft>
                          <a:spcPts val="0"/>
                        </a:spcAft>
                      </a:pPr>
                      <a:r>
                        <a:rPr lang="en-US" sz="700" b="1">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CAE6DE"/>
                    </a:solidFill>
                  </a:tcPr>
                </a:tc>
                <a:tc>
                  <a:txBody>
                    <a:bodyPr/>
                    <a:lstStyle/>
                    <a:p>
                      <a:pPr marL="0" marR="0" algn="ctr">
                        <a:lnSpc>
                          <a:spcPct val="107000"/>
                        </a:lnSpc>
                        <a:spcBef>
                          <a:spcPts val="0"/>
                        </a:spcBef>
                        <a:spcAft>
                          <a:spcPts val="0"/>
                        </a:spcAft>
                      </a:pPr>
                      <a:r>
                        <a:rPr lang="en-US" sz="700" b="1">
                          <a:effectLst/>
                          <a:latin typeface="+mn-lt"/>
                          <a:ea typeface="Calibri" charset="0"/>
                          <a:cs typeface="Times New Roman" charset="0"/>
                        </a:rPr>
                        <a:t>Credit</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CAE6DE"/>
                    </a:solidFill>
                  </a:tcPr>
                </a:tc>
                <a:extLst>
                  <a:ext uri="{0D108BD9-81ED-4DB2-BD59-A6C34878D82A}">
                    <a16:rowId xmlns="" xmlns:a16="http://schemas.microsoft.com/office/drawing/2014/main" val="10000"/>
                  </a:ext>
                </a:extLst>
              </a:tr>
              <a:tr h="111248">
                <a:tc>
                  <a:txBody>
                    <a:bodyPr/>
                    <a:lstStyle/>
                    <a:p>
                      <a:pPr marL="0" marR="0" algn="ctr">
                        <a:lnSpc>
                          <a:spcPct val="107000"/>
                        </a:lnSpc>
                        <a:spcBef>
                          <a:spcPts val="0"/>
                        </a:spcBef>
                        <a:spcAft>
                          <a:spcPts val="0"/>
                        </a:spcAft>
                      </a:pPr>
                      <a:r>
                        <a:rPr lang="en-US" sz="700">
                          <a:effectLst/>
                          <a:latin typeface="+mn-lt"/>
                          <a:ea typeface="Calibri" charset="0"/>
                          <a:cs typeface="Times New Roman" charset="0"/>
                        </a:rPr>
                        <a:t>1</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4F3EE"/>
                    </a:solidFill>
                  </a:tcPr>
                </a:tc>
                <a:tc>
                  <a:txBody>
                    <a:bodyPr/>
                    <a:lstStyle/>
                    <a:p>
                      <a:endParaRPr lang="en-US" sz="500">
                        <a:effectLst/>
                        <a:latin typeface="+mn-lt"/>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4F3EE"/>
                    </a:solidFill>
                  </a:tcPr>
                </a:tc>
                <a:tc>
                  <a:txBody>
                    <a:bodyPr/>
                    <a:lstStyle/>
                    <a:p>
                      <a:pPr marL="0" marR="0">
                        <a:lnSpc>
                          <a:spcPct val="107000"/>
                        </a:lnSpc>
                        <a:spcBef>
                          <a:spcPts val="0"/>
                        </a:spcBef>
                        <a:spcAft>
                          <a:spcPts val="0"/>
                        </a:spcAft>
                      </a:pPr>
                      <a:r>
                        <a:rPr lang="en-US" sz="700">
                          <a:effectLst/>
                          <a:latin typeface="+mn-lt"/>
                          <a:ea typeface="Calibri" charset="0"/>
                          <a:cs typeface="Times New Roman" charset="0"/>
                        </a:rPr>
                        <a:t>Cash</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4F3EE"/>
                    </a:solidFill>
                  </a:tcPr>
                </a:tc>
                <a:tc>
                  <a:txBody>
                    <a:bodyPr/>
                    <a:lstStyle/>
                    <a:p>
                      <a:endParaRPr lang="en-US" sz="500">
                        <a:effectLst/>
                        <a:latin typeface="+mn-lt"/>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4F3EE"/>
                    </a:solidFill>
                  </a:tcPr>
                </a:tc>
                <a:tc>
                  <a:txBody>
                    <a:bodyPr/>
                    <a:lstStyle/>
                    <a:p>
                      <a:pPr marL="0" marR="0" algn="r">
                        <a:lnSpc>
                          <a:spcPct val="107000"/>
                        </a:lnSpc>
                        <a:spcBef>
                          <a:spcPts val="0"/>
                        </a:spcBef>
                        <a:spcAft>
                          <a:spcPts val="0"/>
                        </a:spcAft>
                      </a:pPr>
                      <a:r>
                        <a:rPr lang="en-US" sz="700">
                          <a:effectLst/>
                          <a:latin typeface="+mn-lt"/>
                          <a:ea typeface="Calibri" charset="0"/>
                          <a:cs typeface="Times New Roman" charset="0"/>
                        </a:rPr>
                        <a:t>4,000</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4F3EE"/>
                    </a:solidFill>
                  </a:tcPr>
                </a:tc>
                <a:tc>
                  <a:txBody>
                    <a:bodyPr/>
                    <a:lstStyle/>
                    <a:p>
                      <a:endParaRPr lang="en-US" sz="500">
                        <a:effectLst/>
                        <a:latin typeface="+mn-lt"/>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4F3EE"/>
                    </a:solidFill>
                  </a:tcPr>
                </a:tc>
                <a:tc>
                  <a:txBody>
                    <a:bodyPr/>
                    <a:lstStyle/>
                    <a:p>
                      <a:endParaRPr lang="en-US" sz="500">
                        <a:effectLst/>
                        <a:latin typeface="+mn-lt"/>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4F3EE"/>
                    </a:solidFill>
                  </a:tcPr>
                </a:tc>
                <a:extLst>
                  <a:ext uri="{0D108BD9-81ED-4DB2-BD59-A6C34878D82A}">
                    <a16:rowId xmlns="" xmlns:a16="http://schemas.microsoft.com/office/drawing/2014/main" val="10001"/>
                  </a:ext>
                </a:extLst>
              </a:tr>
              <a:tr h="111248">
                <a:tc>
                  <a:txBody>
                    <a:bodyPr/>
                    <a:lstStyle/>
                    <a:p>
                      <a:pPr marL="0" marR="0" algn="ctr">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endParaRPr lang="en-US" sz="500">
                        <a:effectLst/>
                        <a:latin typeface="+mn-lt"/>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700">
                          <a:effectLst/>
                          <a:latin typeface="+mn-lt"/>
                          <a:ea typeface="Calibri" charset="0"/>
                          <a:cs typeface="Times New Roman" charset="0"/>
                        </a:rPr>
                        <a:t>     Notes Payable</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endParaRPr lang="en-US" sz="500">
                        <a:effectLst/>
                        <a:latin typeface="+mn-lt"/>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endParaRPr lang="en-US" sz="500">
                        <a:effectLst/>
                        <a:latin typeface="+mn-lt"/>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700">
                          <a:effectLst/>
                          <a:latin typeface="+mn-lt"/>
                          <a:ea typeface="Calibri" charset="0"/>
                          <a:cs typeface="Times New Roman" charset="0"/>
                        </a:rPr>
                        <a:t>4,000</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extLst>
                  <a:ext uri="{0D108BD9-81ED-4DB2-BD59-A6C34878D82A}">
                    <a16:rowId xmlns="" xmlns:a16="http://schemas.microsoft.com/office/drawing/2014/main" val="10002"/>
                  </a:ext>
                </a:extLst>
              </a:tr>
              <a:tr h="111248">
                <a:tc>
                  <a:txBody>
                    <a:bodyPr/>
                    <a:lstStyle/>
                    <a:p>
                      <a:pPr marL="0" marR="0" algn="ctr">
                        <a:lnSpc>
                          <a:spcPct val="107000"/>
                        </a:lnSpc>
                        <a:spcBef>
                          <a:spcPts val="0"/>
                        </a:spcBef>
                        <a:spcAft>
                          <a:spcPts val="0"/>
                        </a:spcAft>
                      </a:pPr>
                      <a:r>
                        <a:rPr lang="en-US" sz="700">
                          <a:effectLst/>
                          <a:latin typeface="+mn-lt"/>
                          <a:ea typeface="Calibri" charset="0"/>
                          <a:cs typeface="Times New Roman" charset="0"/>
                        </a:rPr>
                        <a:t>2</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endParaRPr lang="en-US" sz="500">
                        <a:effectLst/>
                        <a:latin typeface="+mn-lt"/>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700">
                          <a:effectLst/>
                          <a:latin typeface="+mn-lt"/>
                          <a:ea typeface="Calibri" charset="0"/>
                          <a:cs typeface="Times New Roman" charset="0"/>
                        </a:rPr>
                        <a:t>Purchases</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endParaRPr lang="en-US" sz="500">
                        <a:effectLst/>
                        <a:latin typeface="+mn-lt"/>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700">
                          <a:effectLst/>
                          <a:latin typeface="+mn-lt"/>
                          <a:ea typeface="Calibri" charset="0"/>
                          <a:cs typeface="Times New Roman" charset="0"/>
                        </a:rPr>
                        <a:t>11,000</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endParaRPr lang="en-US" sz="500">
                        <a:effectLst/>
                        <a:latin typeface="+mn-lt"/>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endParaRPr lang="en-US" sz="500">
                        <a:effectLst/>
                        <a:latin typeface="+mn-lt"/>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extLst>
                  <a:ext uri="{0D108BD9-81ED-4DB2-BD59-A6C34878D82A}">
                    <a16:rowId xmlns="" xmlns:a16="http://schemas.microsoft.com/office/drawing/2014/main" val="10003"/>
                  </a:ext>
                </a:extLst>
              </a:tr>
              <a:tr h="111248">
                <a:tc>
                  <a:txBody>
                    <a:bodyPr/>
                    <a:lstStyle/>
                    <a:p>
                      <a:endParaRPr lang="en-US" sz="500">
                        <a:effectLst/>
                        <a:latin typeface="+mn-lt"/>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endParaRPr lang="en-US" sz="500">
                        <a:effectLst/>
                        <a:latin typeface="+mn-lt"/>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700">
                          <a:effectLst/>
                          <a:latin typeface="+mn-lt"/>
                          <a:ea typeface="Calibri" charset="0"/>
                          <a:cs typeface="Times New Roman" charset="0"/>
                        </a:rPr>
                        <a:t>     Accounts Payable</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endParaRPr lang="en-US" sz="500">
                        <a:effectLst/>
                        <a:latin typeface="+mn-lt"/>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endParaRPr lang="en-US" sz="500">
                        <a:effectLst/>
                        <a:latin typeface="+mn-lt"/>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700">
                          <a:effectLst/>
                          <a:latin typeface="+mn-lt"/>
                          <a:ea typeface="Calibri" charset="0"/>
                          <a:cs typeface="Times New Roman" charset="0"/>
                        </a:rPr>
                        <a:t>11,000</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extLst>
                  <a:ext uri="{0D108BD9-81ED-4DB2-BD59-A6C34878D82A}">
                    <a16:rowId xmlns="" xmlns:a16="http://schemas.microsoft.com/office/drawing/2014/main" val="10004"/>
                  </a:ext>
                </a:extLst>
              </a:tr>
              <a:tr h="111248">
                <a:tc>
                  <a:txBody>
                    <a:bodyPr/>
                    <a:lstStyle/>
                    <a:p>
                      <a:pPr marL="0" marR="0" algn="ctr">
                        <a:lnSpc>
                          <a:spcPct val="107000"/>
                        </a:lnSpc>
                        <a:spcBef>
                          <a:spcPts val="0"/>
                        </a:spcBef>
                        <a:spcAft>
                          <a:spcPts val="0"/>
                        </a:spcAft>
                      </a:pPr>
                      <a:r>
                        <a:rPr lang="en-US" sz="700">
                          <a:effectLst/>
                          <a:latin typeface="+mn-lt"/>
                          <a:ea typeface="Calibri" charset="0"/>
                          <a:cs typeface="Times New Roman" charset="0"/>
                        </a:rPr>
                        <a:t>3</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endParaRPr lang="en-US" sz="500">
                        <a:effectLst/>
                        <a:latin typeface="+mn-lt"/>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700">
                          <a:effectLst/>
                          <a:latin typeface="+mn-lt"/>
                          <a:ea typeface="Calibri" charset="0"/>
                          <a:cs typeface="Times New Roman" charset="0"/>
                        </a:rPr>
                        <a:t>Accounts Payable</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endParaRPr lang="en-US" sz="500">
                        <a:effectLst/>
                        <a:latin typeface="+mn-lt"/>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700">
                          <a:effectLst/>
                          <a:latin typeface="+mn-lt"/>
                          <a:ea typeface="Calibri" charset="0"/>
                          <a:cs typeface="Times New Roman" charset="0"/>
                        </a:rPr>
                        <a:t>1,000</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endParaRPr lang="en-US" sz="500">
                        <a:effectLst/>
                        <a:latin typeface="+mn-lt"/>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endParaRPr lang="en-US" sz="500">
                        <a:effectLst/>
                        <a:latin typeface="+mn-lt"/>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extLst>
                  <a:ext uri="{0D108BD9-81ED-4DB2-BD59-A6C34878D82A}">
                    <a16:rowId xmlns="" xmlns:a16="http://schemas.microsoft.com/office/drawing/2014/main" val="10005"/>
                  </a:ext>
                </a:extLst>
              </a:tr>
              <a:tr h="111248">
                <a:tc>
                  <a:txBody>
                    <a:bodyPr/>
                    <a:lstStyle/>
                    <a:p>
                      <a:endParaRPr lang="en-US" sz="500">
                        <a:effectLst/>
                        <a:latin typeface="+mn-lt"/>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endParaRPr lang="en-US" sz="500">
                        <a:effectLst/>
                        <a:latin typeface="+mn-lt"/>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700">
                          <a:effectLst/>
                          <a:latin typeface="+mn-lt"/>
                          <a:ea typeface="Calibri" charset="0"/>
                          <a:cs typeface="Times New Roman" charset="0"/>
                        </a:rPr>
                        <a:t>     Purchase Ret. &amp; Allowances</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endParaRPr lang="en-US" sz="500">
                        <a:effectLst/>
                        <a:latin typeface="+mn-lt"/>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endParaRPr lang="en-US" sz="500">
                        <a:effectLst/>
                        <a:latin typeface="+mn-lt"/>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endParaRPr lang="en-US" sz="500">
                        <a:effectLst/>
                        <a:latin typeface="+mn-lt"/>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700">
                          <a:effectLst/>
                          <a:latin typeface="+mn-lt"/>
                          <a:ea typeface="Calibri" charset="0"/>
                          <a:cs typeface="Times New Roman" charset="0"/>
                        </a:rPr>
                        <a:t>1,000</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extLst>
                  <a:ext uri="{0D108BD9-81ED-4DB2-BD59-A6C34878D82A}">
                    <a16:rowId xmlns="" xmlns:a16="http://schemas.microsoft.com/office/drawing/2014/main" val="10006"/>
                  </a:ext>
                </a:extLst>
              </a:tr>
              <a:tr h="111248">
                <a:tc>
                  <a:txBody>
                    <a:bodyPr/>
                    <a:lstStyle/>
                    <a:p>
                      <a:pPr marL="0" marR="0" algn="ctr">
                        <a:lnSpc>
                          <a:spcPct val="107000"/>
                        </a:lnSpc>
                        <a:spcBef>
                          <a:spcPts val="0"/>
                        </a:spcBef>
                        <a:spcAft>
                          <a:spcPts val="0"/>
                        </a:spcAft>
                      </a:pPr>
                      <a:r>
                        <a:rPr lang="en-US" sz="700">
                          <a:effectLst/>
                          <a:latin typeface="+mn-lt"/>
                          <a:ea typeface="Calibri" charset="0"/>
                          <a:cs typeface="Times New Roman" charset="0"/>
                        </a:rPr>
                        <a:t>4</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endParaRPr lang="en-US" sz="500">
                        <a:effectLst/>
                        <a:latin typeface="+mn-lt"/>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700">
                          <a:effectLst/>
                          <a:latin typeface="+mn-lt"/>
                          <a:ea typeface="Calibri" charset="0"/>
                          <a:cs typeface="Times New Roman" charset="0"/>
                        </a:rPr>
                        <a:t>Accounts Payable</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endParaRPr lang="en-US" sz="500">
                        <a:effectLst/>
                        <a:latin typeface="+mn-lt"/>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700">
                          <a:effectLst/>
                          <a:latin typeface="+mn-lt"/>
                          <a:ea typeface="Calibri" charset="0"/>
                          <a:cs typeface="Times New Roman" charset="0"/>
                        </a:rPr>
                        <a:t>200</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endParaRPr lang="en-US" sz="500">
                        <a:effectLst/>
                        <a:latin typeface="+mn-lt"/>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endParaRPr lang="en-US" sz="500">
                        <a:effectLst/>
                        <a:latin typeface="+mn-lt"/>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extLst>
                  <a:ext uri="{0D108BD9-81ED-4DB2-BD59-A6C34878D82A}">
                    <a16:rowId xmlns="" xmlns:a16="http://schemas.microsoft.com/office/drawing/2014/main" val="10007"/>
                  </a:ext>
                </a:extLst>
              </a:tr>
              <a:tr h="111248">
                <a:tc>
                  <a:txBody>
                    <a:bodyPr/>
                    <a:lstStyle/>
                    <a:p>
                      <a:pPr marL="0" marR="0" algn="ctr">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700">
                          <a:effectLst/>
                          <a:latin typeface="+mn-lt"/>
                          <a:ea typeface="Calibri" charset="0"/>
                          <a:cs typeface="Times New Roman" charset="0"/>
                        </a:rPr>
                        <a:t>       Purchase Discounts</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700">
                          <a:effectLst/>
                          <a:latin typeface="+mn-lt"/>
                          <a:ea typeface="Calibri" charset="0"/>
                          <a:cs typeface="Times New Roman" charset="0"/>
                        </a:rPr>
                        <a:t>200</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extLst>
                  <a:ext uri="{0D108BD9-81ED-4DB2-BD59-A6C34878D82A}">
                    <a16:rowId xmlns="" xmlns:a16="http://schemas.microsoft.com/office/drawing/2014/main" val="10008"/>
                  </a:ext>
                </a:extLst>
              </a:tr>
              <a:tr h="111248">
                <a:tc>
                  <a:txBody>
                    <a:bodyPr/>
                    <a:lstStyle/>
                    <a:p>
                      <a:pPr marL="0" marR="0" algn="ctr">
                        <a:lnSpc>
                          <a:spcPct val="107000"/>
                        </a:lnSpc>
                        <a:spcBef>
                          <a:spcPts val="0"/>
                        </a:spcBef>
                        <a:spcAft>
                          <a:spcPts val="0"/>
                        </a:spcAft>
                      </a:pPr>
                      <a:r>
                        <a:rPr lang="en-US" sz="700">
                          <a:effectLst/>
                          <a:latin typeface="+mn-lt"/>
                          <a:ea typeface="Calibri" charset="0"/>
                          <a:cs typeface="Times New Roman" charset="0"/>
                        </a:rPr>
                        <a:t>5</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700">
                          <a:effectLst/>
                          <a:latin typeface="+mn-lt"/>
                          <a:ea typeface="Calibri" charset="0"/>
                          <a:cs typeface="Times New Roman" charset="0"/>
                        </a:rPr>
                        <a:t>Accounts Payable</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700">
                          <a:effectLst/>
                          <a:latin typeface="+mn-lt"/>
                          <a:ea typeface="Calibri" charset="0"/>
                          <a:cs typeface="Times New Roman" charset="0"/>
                        </a:rPr>
                        <a:t>9,800</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extLst>
                  <a:ext uri="{0D108BD9-81ED-4DB2-BD59-A6C34878D82A}">
                    <a16:rowId xmlns="" xmlns:a16="http://schemas.microsoft.com/office/drawing/2014/main" val="10009"/>
                  </a:ext>
                </a:extLst>
              </a:tr>
              <a:tr h="111248">
                <a:tc>
                  <a:txBody>
                    <a:bodyPr/>
                    <a:lstStyle/>
                    <a:p>
                      <a:pPr marL="0" marR="0" algn="ctr">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700">
                          <a:effectLst/>
                          <a:latin typeface="+mn-lt"/>
                          <a:ea typeface="Calibri" charset="0"/>
                          <a:cs typeface="Times New Roman" charset="0"/>
                        </a:rPr>
                        <a:t>     Cash</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700">
                          <a:effectLst/>
                          <a:latin typeface="+mn-lt"/>
                          <a:ea typeface="Calibri" charset="0"/>
                          <a:cs typeface="Times New Roman" charset="0"/>
                        </a:rPr>
                        <a:t>9,800</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extLst>
                  <a:ext uri="{0D108BD9-81ED-4DB2-BD59-A6C34878D82A}">
                    <a16:rowId xmlns="" xmlns:a16="http://schemas.microsoft.com/office/drawing/2014/main" val="10010"/>
                  </a:ext>
                </a:extLst>
              </a:tr>
              <a:tr h="111248">
                <a:tc>
                  <a:txBody>
                    <a:bodyPr/>
                    <a:lstStyle/>
                    <a:p>
                      <a:pPr marL="0" marR="0" algn="ctr">
                        <a:lnSpc>
                          <a:spcPct val="107000"/>
                        </a:lnSpc>
                        <a:spcBef>
                          <a:spcPts val="0"/>
                        </a:spcBef>
                        <a:spcAft>
                          <a:spcPts val="0"/>
                        </a:spcAft>
                      </a:pPr>
                      <a:r>
                        <a:rPr lang="en-US" sz="700">
                          <a:effectLst/>
                          <a:latin typeface="+mn-lt"/>
                          <a:ea typeface="Calibri" charset="0"/>
                          <a:cs typeface="Times New Roman" charset="0"/>
                        </a:rPr>
                        <a:t>6</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700" dirty="0">
                          <a:effectLst/>
                          <a:latin typeface="+mn-lt"/>
                          <a:ea typeface="Calibri" charset="0"/>
                          <a:cs typeface="Times New Roman" charset="0"/>
                        </a:rPr>
                        <a:t>Transportation-In</a:t>
                      </a:r>
                      <a:endParaRPr lang="en-US" sz="600" dirty="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700">
                          <a:effectLst/>
                          <a:latin typeface="+mn-lt"/>
                          <a:ea typeface="Calibri" charset="0"/>
                          <a:cs typeface="Times New Roman" charset="0"/>
                        </a:rPr>
                        <a:t>300</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extLst>
                  <a:ext uri="{0D108BD9-81ED-4DB2-BD59-A6C34878D82A}">
                    <a16:rowId xmlns="" xmlns:a16="http://schemas.microsoft.com/office/drawing/2014/main" val="10011"/>
                  </a:ext>
                </a:extLst>
              </a:tr>
              <a:tr h="111248">
                <a:tc>
                  <a:txBody>
                    <a:bodyPr/>
                    <a:lstStyle/>
                    <a:p>
                      <a:pPr marL="0" marR="0" algn="ctr">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700">
                          <a:effectLst/>
                          <a:latin typeface="+mn-lt"/>
                          <a:ea typeface="Calibri" charset="0"/>
                          <a:cs typeface="Times New Roman" charset="0"/>
                        </a:rPr>
                        <a:t>     Cash</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700">
                          <a:effectLst/>
                          <a:latin typeface="+mn-lt"/>
                          <a:ea typeface="Calibri" charset="0"/>
                          <a:cs typeface="Times New Roman" charset="0"/>
                        </a:rPr>
                        <a:t>300</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extLst>
                  <a:ext uri="{0D108BD9-81ED-4DB2-BD59-A6C34878D82A}">
                    <a16:rowId xmlns="" xmlns:a16="http://schemas.microsoft.com/office/drawing/2014/main" val="10012"/>
                  </a:ext>
                </a:extLst>
              </a:tr>
              <a:tr h="111248">
                <a:tc>
                  <a:txBody>
                    <a:bodyPr/>
                    <a:lstStyle/>
                    <a:p>
                      <a:pPr marL="0" marR="0" algn="ctr">
                        <a:lnSpc>
                          <a:spcPct val="107000"/>
                        </a:lnSpc>
                        <a:spcBef>
                          <a:spcPts val="0"/>
                        </a:spcBef>
                        <a:spcAft>
                          <a:spcPts val="0"/>
                        </a:spcAft>
                      </a:pPr>
                      <a:r>
                        <a:rPr lang="en-US" sz="700">
                          <a:effectLst/>
                          <a:latin typeface="+mn-lt"/>
                          <a:ea typeface="Calibri" charset="0"/>
                          <a:cs typeface="Times New Roman" charset="0"/>
                        </a:rPr>
                        <a:t>7a</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700">
                          <a:effectLst/>
                          <a:latin typeface="+mn-lt"/>
                          <a:ea typeface="Calibri" charset="0"/>
                          <a:cs typeface="Times New Roman" charset="0"/>
                        </a:rPr>
                        <a:t>Cash</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700">
                          <a:effectLst/>
                          <a:latin typeface="+mn-lt"/>
                          <a:ea typeface="Calibri" charset="0"/>
                          <a:cs typeface="Times New Roman" charset="0"/>
                        </a:rPr>
                        <a:t>24,750</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extLst>
                  <a:ext uri="{0D108BD9-81ED-4DB2-BD59-A6C34878D82A}">
                    <a16:rowId xmlns="" xmlns:a16="http://schemas.microsoft.com/office/drawing/2014/main" val="10013"/>
                  </a:ext>
                </a:extLst>
              </a:tr>
              <a:tr h="111248">
                <a:tc>
                  <a:txBody>
                    <a:bodyPr/>
                    <a:lstStyle/>
                    <a:p>
                      <a:pPr marL="0" marR="0" algn="ctr">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700">
                          <a:effectLst/>
                          <a:latin typeface="+mn-lt"/>
                          <a:ea typeface="Calibri" charset="0"/>
                          <a:cs typeface="Times New Roman" charset="0"/>
                        </a:rPr>
                        <a:t>     Sales</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700">
                          <a:effectLst/>
                          <a:latin typeface="+mn-lt"/>
                          <a:ea typeface="Calibri" charset="0"/>
                          <a:cs typeface="Times New Roman" charset="0"/>
                        </a:rPr>
                        <a:t>24,750</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extLst>
                  <a:ext uri="{0D108BD9-81ED-4DB2-BD59-A6C34878D82A}">
                    <a16:rowId xmlns="" xmlns:a16="http://schemas.microsoft.com/office/drawing/2014/main" val="10014"/>
                  </a:ext>
                </a:extLst>
              </a:tr>
              <a:tr h="111248">
                <a:tc>
                  <a:txBody>
                    <a:bodyPr/>
                    <a:lstStyle/>
                    <a:p>
                      <a:pPr marL="0" marR="0" algn="ctr">
                        <a:lnSpc>
                          <a:spcPct val="107000"/>
                        </a:lnSpc>
                        <a:spcBef>
                          <a:spcPts val="0"/>
                        </a:spcBef>
                        <a:spcAft>
                          <a:spcPts val="0"/>
                        </a:spcAft>
                      </a:pPr>
                      <a:r>
                        <a:rPr lang="en-US" sz="700">
                          <a:effectLst/>
                          <a:latin typeface="+mn-lt"/>
                          <a:ea typeface="Calibri" charset="0"/>
                          <a:cs typeface="Times New Roman" charset="0"/>
                        </a:rPr>
                        <a:t>7b</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rowSpan="2" gridSpan="5">
                  <a:txBody>
                    <a:bodyPr/>
                    <a:lstStyle/>
                    <a:p>
                      <a:pPr marL="0" marR="0">
                        <a:lnSpc>
                          <a:spcPct val="107000"/>
                        </a:lnSpc>
                        <a:spcBef>
                          <a:spcPts val="0"/>
                        </a:spcBef>
                        <a:spcAft>
                          <a:spcPts val="0"/>
                        </a:spcAft>
                      </a:pPr>
                      <a:r>
                        <a:rPr lang="en-US" sz="700">
                          <a:effectLst/>
                          <a:latin typeface="+mn-lt"/>
                          <a:ea typeface="Calibri" charset="0"/>
                          <a:cs typeface="Times New Roman" charset="0"/>
                        </a:rPr>
                        <a:t>Under the periodic system, the cost of goods sold is recorded at the end of the period in the adjusting entry shown below.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extLst>
                  <a:ext uri="{0D108BD9-81ED-4DB2-BD59-A6C34878D82A}">
                    <a16:rowId xmlns="" xmlns:a16="http://schemas.microsoft.com/office/drawing/2014/main" val="10015"/>
                  </a:ext>
                </a:extLst>
              </a:tr>
              <a:tr h="111248">
                <a:tc>
                  <a:txBody>
                    <a:bodyPr/>
                    <a:lstStyle/>
                    <a:p>
                      <a:pPr marL="0" marR="0" algn="ctr">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 xmlns:a16="http://schemas.microsoft.com/office/drawing/2014/main" val="10016"/>
                  </a:ext>
                </a:extLst>
              </a:tr>
              <a:tr h="111248">
                <a:tc>
                  <a:txBody>
                    <a:bodyPr/>
                    <a:lstStyle/>
                    <a:p>
                      <a:pPr marL="0" marR="0" algn="ctr">
                        <a:lnSpc>
                          <a:spcPct val="107000"/>
                        </a:lnSpc>
                        <a:spcBef>
                          <a:spcPts val="0"/>
                        </a:spcBef>
                        <a:spcAft>
                          <a:spcPts val="0"/>
                        </a:spcAft>
                      </a:pPr>
                      <a:r>
                        <a:rPr lang="en-US" sz="700">
                          <a:effectLst/>
                          <a:latin typeface="+mn-lt"/>
                          <a:ea typeface="Calibri" charset="0"/>
                          <a:cs typeface="Times New Roman" charset="0"/>
                        </a:rPr>
                        <a:t>8</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700">
                          <a:effectLst/>
                          <a:latin typeface="+mn-lt"/>
                          <a:ea typeface="Calibri" charset="0"/>
                          <a:cs typeface="Times New Roman" charset="0"/>
                        </a:rPr>
                        <a:t>Transportation – Out</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700">
                          <a:effectLst/>
                          <a:latin typeface="+mn-lt"/>
                          <a:ea typeface="Calibri" charset="0"/>
                          <a:cs typeface="Times New Roman" charset="0"/>
                        </a:rPr>
                        <a:t>450</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extLst>
                  <a:ext uri="{0D108BD9-81ED-4DB2-BD59-A6C34878D82A}">
                    <a16:rowId xmlns="" xmlns:a16="http://schemas.microsoft.com/office/drawing/2014/main" val="10017"/>
                  </a:ext>
                </a:extLst>
              </a:tr>
              <a:tr h="111248">
                <a:tc>
                  <a:txBody>
                    <a:bodyPr/>
                    <a:lstStyle/>
                    <a:p>
                      <a:pPr marL="0" marR="0" algn="ctr">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700">
                          <a:effectLst/>
                          <a:latin typeface="+mn-lt"/>
                          <a:ea typeface="Calibri" charset="0"/>
                          <a:cs typeface="Times New Roman" charset="0"/>
                        </a:rPr>
                        <a:t>     Cash</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700">
                          <a:effectLst/>
                          <a:latin typeface="+mn-lt"/>
                          <a:ea typeface="Calibri" charset="0"/>
                          <a:cs typeface="Times New Roman" charset="0"/>
                        </a:rPr>
                        <a:t>450</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extLst>
                  <a:ext uri="{0D108BD9-81ED-4DB2-BD59-A6C34878D82A}">
                    <a16:rowId xmlns="" xmlns:a16="http://schemas.microsoft.com/office/drawing/2014/main" val="10018"/>
                  </a:ext>
                </a:extLst>
              </a:tr>
              <a:tr h="111248">
                <a:tc>
                  <a:txBody>
                    <a:bodyPr/>
                    <a:lstStyle/>
                    <a:p>
                      <a:pPr marL="0" marR="0" algn="ctr">
                        <a:lnSpc>
                          <a:spcPct val="107000"/>
                        </a:lnSpc>
                        <a:spcBef>
                          <a:spcPts val="0"/>
                        </a:spcBef>
                        <a:spcAft>
                          <a:spcPts val="0"/>
                        </a:spcAft>
                      </a:pPr>
                      <a:r>
                        <a:rPr lang="en-US" sz="700">
                          <a:effectLst/>
                          <a:latin typeface="+mn-lt"/>
                          <a:ea typeface="Calibri" charset="0"/>
                          <a:cs typeface="Times New Roman" charset="0"/>
                        </a:rPr>
                        <a:t>9</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700">
                          <a:effectLst/>
                          <a:latin typeface="+mn-lt"/>
                          <a:ea typeface="Calibri" charset="0"/>
                          <a:cs typeface="Times New Roman" charset="0"/>
                        </a:rPr>
                        <a:t>Selling and Admin. Expenses</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700">
                          <a:effectLst/>
                          <a:latin typeface="+mn-lt"/>
                          <a:ea typeface="Calibri" charset="0"/>
                          <a:cs typeface="Times New Roman" charset="0"/>
                        </a:rPr>
                        <a:t>5,000</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extLst>
                  <a:ext uri="{0D108BD9-81ED-4DB2-BD59-A6C34878D82A}">
                    <a16:rowId xmlns="" xmlns:a16="http://schemas.microsoft.com/office/drawing/2014/main" val="10019"/>
                  </a:ext>
                </a:extLst>
              </a:tr>
              <a:tr h="111248">
                <a:tc>
                  <a:txBody>
                    <a:bodyPr/>
                    <a:lstStyle/>
                    <a:p>
                      <a:pPr marL="0" marR="0" algn="ctr">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700">
                          <a:effectLst/>
                          <a:latin typeface="+mn-lt"/>
                          <a:ea typeface="Calibri" charset="0"/>
                          <a:cs typeface="Times New Roman" charset="0"/>
                        </a:rPr>
                        <a:t>     Cash</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700">
                          <a:effectLst/>
                          <a:latin typeface="+mn-lt"/>
                          <a:ea typeface="Calibri" charset="0"/>
                          <a:cs typeface="Times New Roman" charset="0"/>
                        </a:rPr>
                        <a:t>5,000</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extLst>
                  <a:ext uri="{0D108BD9-81ED-4DB2-BD59-A6C34878D82A}">
                    <a16:rowId xmlns="" xmlns:a16="http://schemas.microsoft.com/office/drawing/2014/main" val="10020"/>
                  </a:ext>
                </a:extLst>
              </a:tr>
              <a:tr h="111248">
                <a:tc>
                  <a:txBody>
                    <a:bodyPr/>
                    <a:lstStyle/>
                    <a:p>
                      <a:pPr marL="0" marR="0" algn="ctr">
                        <a:lnSpc>
                          <a:spcPct val="107000"/>
                        </a:lnSpc>
                        <a:spcBef>
                          <a:spcPts val="0"/>
                        </a:spcBef>
                        <a:spcAft>
                          <a:spcPts val="0"/>
                        </a:spcAft>
                      </a:pPr>
                      <a:r>
                        <a:rPr lang="en-US" sz="700">
                          <a:effectLst/>
                          <a:latin typeface="+mn-lt"/>
                          <a:ea typeface="Calibri" charset="0"/>
                          <a:cs typeface="Times New Roman" charset="0"/>
                        </a:rPr>
                        <a:t>10</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700">
                          <a:effectLst/>
                          <a:latin typeface="+mn-lt"/>
                          <a:ea typeface="Calibri" charset="0"/>
                          <a:cs typeface="Times New Roman" charset="0"/>
                        </a:rPr>
                        <a:t>Interest Expense</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700">
                          <a:effectLst/>
                          <a:latin typeface="+mn-lt"/>
                          <a:ea typeface="Calibri" charset="0"/>
                          <a:cs typeface="Times New Roman" charset="0"/>
                        </a:rPr>
                        <a:t>360</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extLst>
                  <a:ext uri="{0D108BD9-81ED-4DB2-BD59-A6C34878D82A}">
                    <a16:rowId xmlns="" xmlns:a16="http://schemas.microsoft.com/office/drawing/2014/main" val="10021"/>
                  </a:ext>
                </a:extLst>
              </a:tr>
              <a:tr h="111248">
                <a:tc>
                  <a:txBody>
                    <a:bodyPr/>
                    <a:lstStyle/>
                    <a:p>
                      <a:pPr marL="0" marR="0" algn="ctr">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700">
                          <a:effectLst/>
                          <a:latin typeface="+mn-lt"/>
                          <a:ea typeface="Calibri" charset="0"/>
                          <a:cs typeface="Times New Roman" charset="0"/>
                        </a:rPr>
                        <a:t>     Cash</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700">
                          <a:effectLst/>
                          <a:latin typeface="+mn-lt"/>
                          <a:ea typeface="Calibri" charset="0"/>
                          <a:cs typeface="Times New Roman" charset="0"/>
                        </a:rPr>
                        <a:t>360</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extLst>
                  <a:ext uri="{0D108BD9-81ED-4DB2-BD59-A6C34878D82A}">
                    <a16:rowId xmlns="" xmlns:a16="http://schemas.microsoft.com/office/drawing/2014/main" val="10022"/>
                  </a:ext>
                </a:extLst>
              </a:tr>
              <a:tr h="217333">
                <a:tc>
                  <a:txBody>
                    <a:bodyPr/>
                    <a:lstStyle/>
                    <a:p>
                      <a:pPr marL="0" marR="0" algn="ctr">
                        <a:lnSpc>
                          <a:spcPct val="107000"/>
                        </a:lnSpc>
                        <a:spcBef>
                          <a:spcPts val="0"/>
                        </a:spcBef>
                        <a:spcAft>
                          <a:spcPts val="0"/>
                        </a:spcAft>
                      </a:pPr>
                      <a:r>
                        <a:rPr lang="en-US" sz="700">
                          <a:effectLst/>
                          <a:latin typeface="+mn-lt"/>
                          <a:ea typeface="Calibri" charset="0"/>
                          <a:cs typeface="Times New Roman" charset="0"/>
                        </a:rPr>
                        <a:t>11</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gridSpan="5">
                  <a:txBody>
                    <a:bodyPr/>
                    <a:lstStyle/>
                    <a:p>
                      <a:pPr marL="0" marR="0">
                        <a:lnSpc>
                          <a:spcPct val="107000"/>
                        </a:lnSpc>
                        <a:spcBef>
                          <a:spcPts val="0"/>
                        </a:spcBef>
                        <a:spcAft>
                          <a:spcPts val="0"/>
                        </a:spcAft>
                      </a:pPr>
                      <a:r>
                        <a:rPr lang="en-US" sz="700">
                          <a:effectLst/>
                          <a:latin typeface="+mn-lt"/>
                          <a:ea typeface="Calibri" charset="0"/>
                          <a:cs typeface="Times New Roman" charset="0"/>
                        </a:rPr>
                        <a:t>The effects of this event are included as part of cost of goods sold in the adjusting entry shown below.</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23"/>
                  </a:ext>
                </a:extLst>
              </a:tr>
              <a:tr h="111248">
                <a:tc>
                  <a:txBody>
                    <a:bodyPr/>
                    <a:lstStyle/>
                    <a:p>
                      <a:pPr marL="0" marR="0" algn="ctr">
                        <a:lnSpc>
                          <a:spcPct val="107000"/>
                        </a:lnSpc>
                        <a:spcBef>
                          <a:spcPts val="0"/>
                        </a:spcBef>
                        <a:spcAft>
                          <a:spcPts val="0"/>
                        </a:spcAft>
                      </a:pPr>
                      <a:r>
                        <a:rPr lang="en-US" sz="700">
                          <a:effectLst/>
                          <a:latin typeface="+mn-lt"/>
                          <a:ea typeface="Calibri" charset="0"/>
                          <a:cs typeface="Times New Roman" charset="0"/>
                        </a:rPr>
                        <a:t>Adj.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700">
                          <a:effectLst/>
                          <a:latin typeface="+mn-lt"/>
                          <a:ea typeface="Calibri" charset="0"/>
                          <a:cs typeface="Times New Roman" charset="0"/>
                        </a:rPr>
                        <a:t>Cost of Goods Sold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700">
                          <a:effectLst/>
                          <a:latin typeface="+mn-lt"/>
                          <a:ea typeface="Calibri" charset="0"/>
                          <a:cs typeface="Times New Roman" charset="0"/>
                        </a:rPr>
                        <a:t>12,000</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extLst>
                  <a:ext uri="{0D108BD9-81ED-4DB2-BD59-A6C34878D82A}">
                    <a16:rowId xmlns="" xmlns:a16="http://schemas.microsoft.com/office/drawing/2014/main" val="10024"/>
                  </a:ext>
                </a:extLst>
              </a:tr>
              <a:tr h="111248">
                <a:tc>
                  <a:txBody>
                    <a:bodyPr/>
                    <a:lstStyle/>
                    <a:p>
                      <a:pPr marL="0" marR="0" algn="ctr">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700">
                          <a:effectLst/>
                          <a:latin typeface="+mn-lt"/>
                          <a:ea typeface="Calibri" charset="0"/>
                          <a:cs typeface="Times New Roman" charset="0"/>
                        </a:rPr>
                        <a:t>Merchandise Inventory (Ending Balance)</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700">
                          <a:effectLst/>
                          <a:latin typeface="+mn-lt"/>
                          <a:ea typeface="Calibri" charset="0"/>
                          <a:cs typeface="Times New Roman" charset="0"/>
                        </a:rPr>
                        <a:t>4,100</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extLst>
                  <a:ext uri="{0D108BD9-81ED-4DB2-BD59-A6C34878D82A}">
                    <a16:rowId xmlns="" xmlns:a16="http://schemas.microsoft.com/office/drawing/2014/main" val="10025"/>
                  </a:ext>
                </a:extLst>
              </a:tr>
              <a:tr h="111248">
                <a:tc>
                  <a:txBody>
                    <a:bodyPr/>
                    <a:lstStyle/>
                    <a:p>
                      <a:pPr marL="0" marR="0" algn="ctr">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700">
                          <a:effectLst/>
                          <a:latin typeface="+mn-lt"/>
                          <a:ea typeface="Calibri" charset="0"/>
                          <a:cs typeface="Times New Roman" charset="0"/>
                        </a:rPr>
                        <a:t>Purchase Ret. &amp; Allowances</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700">
                          <a:effectLst/>
                          <a:latin typeface="+mn-lt"/>
                          <a:ea typeface="Calibri" charset="0"/>
                          <a:cs typeface="Times New Roman" charset="0"/>
                        </a:rPr>
                        <a:t>1,000</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extLst>
                  <a:ext uri="{0D108BD9-81ED-4DB2-BD59-A6C34878D82A}">
                    <a16:rowId xmlns="" xmlns:a16="http://schemas.microsoft.com/office/drawing/2014/main" val="10026"/>
                  </a:ext>
                </a:extLst>
              </a:tr>
              <a:tr h="111248">
                <a:tc>
                  <a:txBody>
                    <a:bodyPr/>
                    <a:lstStyle/>
                    <a:p>
                      <a:pPr marL="0" marR="0" algn="ctr">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700">
                          <a:effectLst/>
                          <a:latin typeface="+mn-lt"/>
                          <a:ea typeface="Calibri" charset="0"/>
                          <a:cs typeface="Times New Roman" charset="0"/>
                        </a:rPr>
                        <a:t>Purchase Discounts</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700">
                          <a:effectLst/>
                          <a:latin typeface="+mn-lt"/>
                          <a:ea typeface="Calibri" charset="0"/>
                          <a:cs typeface="Times New Roman" charset="0"/>
                        </a:rPr>
                        <a:t>200</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extLst>
                  <a:ext uri="{0D108BD9-81ED-4DB2-BD59-A6C34878D82A}">
                    <a16:rowId xmlns="" xmlns:a16="http://schemas.microsoft.com/office/drawing/2014/main" val="10027"/>
                  </a:ext>
                </a:extLst>
              </a:tr>
              <a:tr h="111248">
                <a:tc>
                  <a:txBody>
                    <a:bodyPr/>
                    <a:lstStyle/>
                    <a:p>
                      <a:pPr marL="0" marR="0" algn="ctr">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700">
                          <a:effectLst/>
                          <a:latin typeface="+mn-lt"/>
                          <a:ea typeface="Calibri" charset="0"/>
                          <a:cs typeface="Times New Roman" charset="0"/>
                        </a:rPr>
                        <a:t>     Purchases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700">
                          <a:effectLst/>
                          <a:latin typeface="+mn-lt"/>
                          <a:ea typeface="Calibri" charset="0"/>
                          <a:cs typeface="Times New Roman" charset="0"/>
                        </a:rPr>
                        <a:t>11,000</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extLst>
                  <a:ext uri="{0D108BD9-81ED-4DB2-BD59-A6C34878D82A}">
                    <a16:rowId xmlns="" xmlns:a16="http://schemas.microsoft.com/office/drawing/2014/main" val="10028"/>
                  </a:ext>
                </a:extLst>
              </a:tr>
              <a:tr h="111248">
                <a:tc>
                  <a:txBody>
                    <a:bodyPr/>
                    <a:lstStyle/>
                    <a:p>
                      <a:pPr marL="0" marR="0" algn="ctr">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700" dirty="0">
                          <a:effectLst/>
                          <a:latin typeface="+mn-lt"/>
                          <a:ea typeface="Calibri" charset="0"/>
                          <a:cs typeface="Times New Roman" charset="0"/>
                        </a:rPr>
                        <a:t>     Transportation-In</a:t>
                      </a:r>
                      <a:endParaRPr lang="en-US" sz="600" dirty="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700">
                          <a:effectLst/>
                          <a:latin typeface="+mn-lt"/>
                          <a:ea typeface="Calibri" charset="0"/>
                          <a:cs typeface="Times New Roman" charset="0"/>
                        </a:rPr>
                        <a:t>300</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extLst>
                  <a:ext uri="{0D108BD9-81ED-4DB2-BD59-A6C34878D82A}">
                    <a16:rowId xmlns="" xmlns:a16="http://schemas.microsoft.com/office/drawing/2014/main" val="10029"/>
                  </a:ext>
                </a:extLst>
              </a:tr>
              <a:tr h="111248">
                <a:tc>
                  <a:txBody>
                    <a:bodyPr/>
                    <a:lstStyle/>
                    <a:p>
                      <a:pPr marL="0" marR="0" algn="ctr">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700">
                          <a:effectLst/>
                          <a:latin typeface="+mn-lt"/>
                          <a:ea typeface="Calibri" charset="0"/>
                          <a:cs typeface="Times New Roman" charset="0"/>
                        </a:rPr>
                        <a:t>     Merchandise Inventory (Beginning Bal.)</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700">
                          <a:effectLst/>
                          <a:latin typeface="+mn-lt"/>
                          <a:ea typeface="Calibri" charset="0"/>
                          <a:cs typeface="Times New Roman" charset="0"/>
                        </a:rPr>
                        <a:t>6,000</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extLst>
                  <a:ext uri="{0D108BD9-81ED-4DB2-BD59-A6C34878D82A}">
                    <a16:rowId xmlns="" xmlns:a16="http://schemas.microsoft.com/office/drawing/2014/main" val="10030"/>
                  </a:ext>
                </a:extLst>
              </a:tr>
              <a:tr h="111248">
                <a:tc>
                  <a:txBody>
                    <a:bodyPr/>
                    <a:lstStyle/>
                    <a:p>
                      <a:pPr marL="0" marR="0" algn="ctr">
                        <a:lnSpc>
                          <a:spcPct val="107000"/>
                        </a:lnSpc>
                        <a:spcBef>
                          <a:spcPts val="0"/>
                        </a:spcBef>
                        <a:spcAft>
                          <a:spcPts val="0"/>
                        </a:spcAft>
                      </a:pPr>
                      <a:r>
                        <a:rPr lang="en-US" sz="700">
                          <a:effectLst/>
                          <a:latin typeface="+mn-lt"/>
                          <a:ea typeface="Calibri" charset="0"/>
                          <a:cs typeface="Times New Roman" charset="0"/>
                        </a:rPr>
                        <a:t>Cl</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700">
                          <a:effectLst/>
                          <a:latin typeface="+mn-lt"/>
                          <a:ea typeface="Calibri" charset="0"/>
                          <a:cs typeface="Times New Roman" charset="0"/>
                        </a:rPr>
                        <a:t>Revenue</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700">
                          <a:effectLst/>
                          <a:latin typeface="+mn-lt"/>
                          <a:ea typeface="Calibri" charset="0"/>
                          <a:cs typeface="Times New Roman" charset="0"/>
                        </a:rPr>
                        <a:t>24,750</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extLst>
                  <a:ext uri="{0D108BD9-81ED-4DB2-BD59-A6C34878D82A}">
                    <a16:rowId xmlns="" xmlns:a16="http://schemas.microsoft.com/office/drawing/2014/main" val="10031"/>
                  </a:ext>
                </a:extLst>
              </a:tr>
              <a:tr h="111248">
                <a:tc>
                  <a:txBody>
                    <a:bodyPr/>
                    <a:lstStyle/>
                    <a:p>
                      <a:pPr marL="0" marR="0" algn="ctr">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700">
                          <a:effectLst/>
                          <a:latin typeface="+mn-lt"/>
                          <a:ea typeface="Calibri" charset="0"/>
                          <a:cs typeface="Times New Roman" charset="0"/>
                        </a:rPr>
                        <a:t>Gain on Sale of Land</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700">
                          <a:effectLst/>
                          <a:latin typeface="+mn-lt"/>
                          <a:ea typeface="Calibri" charset="0"/>
                          <a:cs typeface="Times New Roman" charset="0"/>
                        </a:rPr>
                        <a:t>700</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extLst>
                  <a:ext uri="{0D108BD9-81ED-4DB2-BD59-A6C34878D82A}">
                    <a16:rowId xmlns="" xmlns:a16="http://schemas.microsoft.com/office/drawing/2014/main" val="10032"/>
                  </a:ext>
                </a:extLst>
              </a:tr>
              <a:tr h="111248">
                <a:tc>
                  <a:txBody>
                    <a:bodyPr/>
                    <a:lstStyle/>
                    <a:p>
                      <a:pPr marL="0" marR="0" algn="ctr">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700">
                          <a:effectLst/>
                          <a:latin typeface="+mn-lt"/>
                          <a:ea typeface="Calibri" charset="0"/>
                          <a:cs typeface="Times New Roman" charset="0"/>
                        </a:rPr>
                        <a:t>      Cost of Goods Sold</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700">
                          <a:effectLst/>
                          <a:latin typeface="+mn-lt"/>
                          <a:ea typeface="Calibri" charset="0"/>
                          <a:cs typeface="Times New Roman" charset="0"/>
                        </a:rPr>
                        <a:t>12,000</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extLst>
                  <a:ext uri="{0D108BD9-81ED-4DB2-BD59-A6C34878D82A}">
                    <a16:rowId xmlns="" xmlns:a16="http://schemas.microsoft.com/office/drawing/2014/main" val="10033"/>
                  </a:ext>
                </a:extLst>
              </a:tr>
              <a:tr h="111248">
                <a:tc>
                  <a:txBody>
                    <a:bodyPr/>
                    <a:lstStyle/>
                    <a:p>
                      <a:pPr marL="0" marR="0" algn="ctr">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700">
                          <a:effectLst/>
                          <a:latin typeface="+mn-lt"/>
                          <a:ea typeface="Calibri" charset="0"/>
                          <a:cs typeface="Times New Roman" charset="0"/>
                        </a:rPr>
                        <a:t>      Transportation – Out</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700">
                          <a:effectLst/>
                          <a:latin typeface="+mn-lt"/>
                          <a:ea typeface="Calibri" charset="0"/>
                          <a:cs typeface="Times New Roman" charset="0"/>
                        </a:rPr>
                        <a:t>450</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extLst>
                  <a:ext uri="{0D108BD9-81ED-4DB2-BD59-A6C34878D82A}">
                    <a16:rowId xmlns="" xmlns:a16="http://schemas.microsoft.com/office/drawing/2014/main" val="10034"/>
                  </a:ext>
                </a:extLst>
              </a:tr>
              <a:tr h="111248">
                <a:tc>
                  <a:txBody>
                    <a:bodyPr/>
                    <a:lstStyle/>
                    <a:p>
                      <a:pPr marL="0" marR="0" algn="ctr">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700">
                          <a:effectLst/>
                          <a:latin typeface="+mn-lt"/>
                          <a:ea typeface="Calibri" charset="0"/>
                          <a:cs typeface="Times New Roman" charset="0"/>
                        </a:rPr>
                        <a:t>      Selling &amp; Administrative Expenses</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700">
                          <a:effectLst/>
                          <a:latin typeface="+mn-lt"/>
                          <a:ea typeface="Calibri" charset="0"/>
                          <a:cs typeface="Times New Roman" charset="0"/>
                        </a:rPr>
                        <a:t>5,000</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extLst>
                  <a:ext uri="{0D108BD9-81ED-4DB2-BD59-A6C34878D82A}">
                    <a16:rowId xmlns="" xmlns:a16="http://schemas.microsoft.com/office/drawing/2014/main" val="10035"/>
                  </a:ext>
                </a:extLst>
              </a:tr>
              <a:tr h="111248">
                <a:tc>
                  <a:txBody>
                    <a:bodyPr/>
                    <a:lstStyle/>
                    <a:p>
                      <a:pPr marL="0" marR="0" algn="ctr">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700">
                          <a:effectLst/>
                          <a:latin typeface="+mn-lt"/>
                          <a:ea typeface="Calibri" charset="0"/>
                          <a:cs typeface="Times New Roman" charset="0"/>
                        </a:rPr>
                        <a:t>      Interest Expense</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700">
                          <a:effectLst/>
                          <a:latin typeface="+mn-lt"/>
                          <a:ea typeface="Calibri" charset="0"/>
                          <a:cs typeface="Times New Roman" charset="0"/>
                        </a:rPr>
                        <a:t>360</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extLst>
                  <a:ext uri="{0D108BD9-81ED-4DB2-BD59-A6C34878D82A}">
                    <a16:rowId xmlns="" xmlns:a16="http://schemas.microsoft.com/office/drawing/2014/main" val="10036"/>
                  </a:ext>
                </a:extLst>
              </a:tr>
              <a:tr h="111248">
                <a:tc>
                  <a:txBody>
                    <a:bodyPr/>
                    <a:lstStyle/>
                    <a:p>
                      <a:pPr marL="0" marR="0" algn="ctr">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700">
                          <a:effectLst/>
                          <a:latin typeface="+mn-lt"/>
                          <a:ea typeface="Calibri" charset="0"/>
                          <a:cs typeface="Times New Roman" charset="0"/>
                        </a:rPr>
                        <a:t>      Retained Earnings</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700">
                          <a:effectLst/>
                          <a:latin typeface="+mn-lt"/>
                          <a:ea typeface="Calibri" charset="0"/>
                          <a:cs typeface="Times New Roman" charset="0"/>
                        </a:rPr>
                        <a:t> </a:t>
                      </a:r>
                      <a:endParaRPr lang="en-US" sz="60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tc>
                  <a:txBody>
                    <a:bodyPr/>
                    <a:lstStyle/>
                    <a:p>
                      <a:pPr marL="0" marR="0" algn="r">
                        <a:lnSpc>
                          <a:spcPct val="107000"/>
                        </a:lnSpc>
                        <a:spcBef>
                          <a:spcPts val="0"/>
                        </a:spcBef>
                        <a:spcAft>
                          <a:spcPts val="0"/>
                        </a:spcAft>
                      </a:pPr>
                      <a:r>
                        <a:rPr lang="en-US" sz="700" dirty="0">
                          <a:effectLst/>
                          <a:latin typeface="+mn-lt"/>
                          <a:ea typeface="Calibri" charset="0"/>
                          <a:cs typeface="Times New Roman" charset="0"/>
                        </a:rPr>
                        <a:t>7,640</a:t>
                      </a:r>
                      <a:endParaRPr lang="en-US" sz="600" dirty="0">
                        <a:effectLst/>
                        <a:latin typeface="+mn-lt"/>
                        <a:ea typeface="Calibri" charset="0"/>
                        <a:cs typeface="Times New Roman" charset="0"/>
                      </a:endParaRPr>
                    </a:p>
                  </a:txBody>
                  <a:tcPr marL="5163" marR="5163" marT="5163" marB="0" anchor="b">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CF4F1"/>
                    </a:solidFill>
                  </a:tcPr>
                </a:tc>
                <a:extLst>
                  <a:ext uri="{0D108BD9-81ED-4DB2-BD59-A6C34878D82A}">
                    <a16:rowId xmlns="" xmlns:a16="http://schemas.microsoft.com/office/drawing/2014/main" val="10037"/>
                  </a:ext>
                </a:extLst>
              </a:tr>
            </a:tbl>
          </a:graphicData>
        </a:graphic>
      </p:graphicFrame>
    </p:spTree>
    <p:extLst>
      <p:ext uri="{BB962C8B-B14F-4D97-AF65-F5344CB8AC3E}">
        <p14:creationId xmlns:p14="http://schemas.microsoft.com/office/powerpoint/2010/main" val="288953025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5A8F592-DA32-416E-9CE3-3C583955251A}"/>
              </a:ext>
            </a:extLst>
          </p:cNvPr>
          <p:cNvSpPr>
            <a:spLocks noGrp="1"/>
          </p:cNvSpPr>
          <p:nvPr>
            <p:ph type="title"/>
          </p:nvPr>
        </p:nvSpPr>
        <p:spPr/>
        <p:txBody>
          <a:bodyPr/>
          <a:lstStyle/>
          <a:p>
            <a:r>
              <a:rPr lang="en-US" dirty="0"/>
              <a:t>Exhibit 4.12: Schedule of Cost of Goods Sold for Year 2</a:t>
            </a:r>
          </a:p>
        </p:txBody>
      </p:sp>
      <p:sp>
        <p:nvSpPr>
          <p:cNvPr id="8" name="Text Placeholder 7"/>
          <p:cNvSpPr>
            <a:spLocks noGrp="1"/>
          </p:cNvSpPr>
          <p:nvPr>
            <p:ph type="body" sz="quarter" idx="10"/>
          </p:nvPr>
        </p:nvSpPr>
        <p:spPr/>
        <p:txBody>
          <a:bodyPr/>
          <a:lstStyle/>
          <a:p>
            <a:endParaRPr lang="en-US"/>
          </a:p>
        </p:txBody>
      </p:sp>
      <p:sp>
        <p:nvSpPr>
          <p:cNvPr id="9" name="Text Placeholder 8"/>
          <p:cNvSpPr>
            <a:spLocks noGrp="1"/>
          </p:cNvSpPr>
          <p:nvPr>
            <p:ph type="body" sz="quarter" idx="12"/>
          </p:nvPr>
        </p:nvSpPr>
        <p:spPr/>
        <p:txBody>
          <a:bodyPr/>
          <a:lstStyle/>
          <a:p>
            <a:endParaRPr lang="en-US"/>
          </a:p>
        </p:txBody>
      </p:sp>
      <p:sp>
        <p:nvSpPr>
          <p:cNvPr id="3" name="Slide Number Placeholder 2">
            <a:extLst>
              <a:ext uri="{FF2B5EF4-FFF2-40B4-BE49-F238E27FC236}">
                <a16:creationId xmlns="" xmlns:a16="http://schemas.microsoft.com/office/drawing/2014/main" id="{0B85AB2C-6C3D-4E19-97C2-66B1B717487B}"/>
              </a:ext>
            </a:extLst>
          </p:cNvPr>
          <p:cNvSpPr>
            <a:spLocks noGrp="1"/>
          </p:cNvSpPr>
          <p:nvPr>
            <p:ph type="sldNum" sz="quarter" idx="11"/>
          </p:nvPr>
        </p:nvSpPr>
        <p:spPr/>
        <p:txBody>
          <a:bodyPr/>
          <a:lstStyle/>
          <a:p>
            <a:pPr>
              <a:defRPr/>
            </a:pPr>
            <a:r>
              <a:rPr lang="en-US" dirty="0"/>
              <a:t> </a:t>
            </a:r>
            <a:r>
              <a:rPr lang="en-US" dirty="0">
                <a:solidFill>
                  <a:schemeClr val="bg1"/>
                </a:solidFill>
              </a:rPr>
              <a:t>4-</a:t>
            </a:r>
            <a:fld id="{86103F27-AA34-4069-B652-A178AD0674B3}" type="slidenum">
              <a:rPr lang="en-US" smtClean="0">
                <a:solidFill>
                  <a:schemeClr val="bg1"/>
                </a:solidFill>
              </a:rPr>
              <a:pPr>
                <a:defRPr/>
              </a:pPr>
              <a:t>65</a:t>
            </a:fld>
            <a:endParaRPr lang="en-US" dirty="0">
              <a:solidFill>
                <a:schemeClr val="bg1"/>
              </a:solidFill>
            </a:endParaRPr>
          </a:p>
        </p:txBody>
      </p:sp>
      <p:graphicFrame>
        <p:nvGraphicFramePr>
          <p:cNvPr id="11" name="Table 10"/>
          <p:cNvGraphicFramePr>
            <a:graphicFrameLocks noGrp="1"/>
          </p:cNvGraphicFramePr>
          <p:nvPr>
            <p:extLst>
              <p:ext uri="{D42A27DB-BD31-4B8C-83A1-F6EECF244321}">
                <p14:modId xmlns:p14="http://schemas.microsoft.com/office/powerpoint/2010/main" val="755356444"/>
              </p:ext>
            </p:extLst>
          </p:nvPr>
        </p:nvGraphicFramePr>
        <p:xfrm>
          <a:off x="1866900" y="2065020"/>
          <a:ext cx="5410200" cy="3261360"/>
        </p:xfrm>
        <a:graphic>
          <a:graphicData uri="http://schemas.openxmlformats.org/drawingml/2006/table">
            <a:tbl>
              <a:tblPr firstRow="1" firstCol="1" bandRow="1"/>
              <a:tblGrid>
                <a:gridCol w="3679117">
                  <a:extLst>
                    <a:ext uri="{9D8B030D-6E8A-4147-A177-3AD203B41FA5}">
                      <a16:colId xmlns="" xmlns:a16="http://schemas.microsoft.com/office/drawing/2014/main" val="20000"/>
                    </a:ext>
                  </a:extLst>
                </a:gridCol>
                <a:gridCol w="1731083">
                  <a:extLst>
                    <a:ext uri="{9D8B030D-6E8A-4147-A177-3AD203B41FA5}">
                      <a16:colId xmlns="" xmlns:a16="http://schemas.microsoft.com/office/drawing/2014/main" val="20001"/>
                    </a:ext>
                  </a:extLst>
                </a:gridCol>
              </a:tblGrid>
              <a:tr h="161925">
                <a:tc gridSpan="2">
                  <a:txBody>
                    <a:bodyPr/>
                    <a:lstStyle/>
                    <a:p>
                      <a:pPr marL="0" marR="0" algn="ctr">
                        <a:lnSpc>
                          <a:spcPct val="107000"/>
                        </a:lnSpc>
                        <a:spcBef>
                          <a:spcPts val="0"/>
                        </a:spcBef>
                        <a:spcAft>
                          <a:spcPts val="0"/>
                        </a:spcAft>
                      </a:pPr>
                      <a:r>
                        <a:rPr lang="en-US" sz="2000" b="1" dirty="0">
                          <a:effectLst/>
                          <a:latin typeface="+mn-lt"/>
                          <a:ea typeface="Times New Roman" charset="0"/>
                          <a:cs typeface="Times New Roman" charset="0"/>
                        </a:rPr>
                        <a:t>Schedule of Cost of Goods Sold for Year 2</a:t>
                      </a:r>
                      <a:endParaRPr lang="en-US" sz="2800" dirty="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hMerge="1">
                  <a:txBody>
                    <a:bodyPr/>
                    <a:lstStyle/>
                    <a:p>
                      <a:endParaRPr lang="en-US"/>
                    </a:p>
                  </a:txBody>
                  <a:tcPr/>
                </a:tc>
                <a:extLst>
                  <a:ext uri="{0D108BD9-81ED-4DB2-BD59-A6C34878D82A}">
                    <a16:rowId xmlns="" xmlns:a16="http://schemas.microsoft.com/office/drawing/2014/main" val="10000"/>
                  </a:ext>
                </a:extLst>
              </a:tr>
              <a:tr h="161925">
                <a:tc>
                  <a:txBody>
                    <a:bodyPr/>
                    <a:lstStyle/>
                    <a:p>
                      <a:pPr marL="0" marR="0" algn="ctr">
                        <a:lnSpc>
                          <a:spcPct val="107000"/>
                        </a:lnSpc>
                        <a:spcBef>
                          <a:spcPts val="0"/>
                        </a:spcBef>
                        <a:spcAft>
                          <a:spcPts val="0"/>
                        </a:spcAft>
                      </a:pPr>
                      <a:r>
                        <a:rPr lang="en-US" sz="2000" b="1" dirty="0">
                          <a:effectLst/>
                          <a:latin typeface="+mn-lt"/>
                          <a:ea typeface="Times New Roman" charset="0"/>
                          <a:cs typeface="Times New Roman" charset="0"/>
                        </a:rPr>
                        <a:t> </a:t>
                      </a:r>
                      <a:endParaRPr lang="en-US" sz="2800" dirty="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EEAF6"/>
                    </a:solidFill>
                  </a:tcPr>
                </a:tc>
                <a:tc>
                  <a:txBody>
                    <a:bodyPr/>
                    <a:lstStyle/>
                    <a:p>
                      <a:pPr marL="0" marR="0" algn="ctr">
                        <a:lnSpc>
                          <a:spcPct val="107000"/>
                        </a:lnSpc>
                        <a:spcBef>
                          <a:spcPts val="0"/>
                        </a:spcBef>
                        <a:spcAft>
                          <a:spcPts val="0"/>
                        </a:spcAft>
                      </a:pPr>
                      <a:r>
                        <a:rPr lang="en-US" sz="2000" b="1">
                          <a:effectLst/>
                          <a:latin typeface="+mn-lt"/>
                          <a:ea typeface="Times New Roman" charset="0"/>
                          <a:cs typeface="Times New Roman" charset="0"/>
                        </a:rPr>
                        <a:t> </a:t>
                      </a:r>
                      <a:endParaRPr lang="en-US" sz="28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EEAF6"/>
                    </a:solidFill>
                  </a:tcPr>
                </a:tc>
                <a:extLst>
                  <a:ext uri="{0D108BD9-81ED-4DB2-BD59-A6C34878D82A}">
                    <a16:rowId xmlns="" xmlns:a16="http://schemas.microsoft.com/office/drawing/2014/main" val="10001"/>
                  </a:ext>
                </a:extLst>
              </a:tr>
              <a:tr h="161925">
                <a:tc>
                  <a:txBody>
                    <a:bodyPr/>
                    <a:lstStyle/>
                    <a:p>
                      <a:pPr marL="0" marR="0" algn="l">
                        <a:lnSpc>
                          <a:spcPct val="107000"/>
                        </a:lnSpc>
                        <a:spcBef>
                          <a:spcPts val="0"/>
                        </a:spcBef>
                        <a:spcAft>
                          <a:spcPts val="0"/>
                        </a:spcAft>
                      </a:pPr>
                      <a:r>
                        <a:rPr lang="en-US" sz="2000" b="1">
                          <a:effectLst/>
                          <a:latin typeface="+mn-lt"/>
                          <a:ea typeface="Times New Roman" charset="0"/>
                          <a:cs typeface="Times New Roman" charset="0"/>
                        </a:rPr>
                        <a:t>Beginning Inventory</a:t>
                      </a:r>
                      <a:endParaRPr lang="en-US" sz="28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EEAF6"/>
                    </a:solidFill>
                  </a:tcPr>
                </a:tc>
                <a:tc>
                  <a:txBody>
                    <a:bodyPr/>
                    <a:lstStyle/>
                    <a:p>
                      <a:pPr marL="0" marR="0" algn="r">
                        <a:lnSpc>
                          <a:spcPct val="107000"/>
                        </a:lnSpc>
                        <a:spcBef>
                          <a:spcPts val="0"/>
                        </a:spcBef>
                        <a:spcAft>
                          <a:spcPts val="0"/>
                        </a:spcAft>
                      </a:pPr>
                      <a:r>
                        <a:rPr lang="en-US" sz="2000" b="1">
                          <a:effectLst/>
                          <a:latin typeface="+mn-lt"/>
                          <a:ea typeface="Times New Roman" charset="0"/>
                          <a:cs typeface="Times New Roman" charset="0"/>
                        </a:rPr>
                        <a:t> $       6,000 </a:t>
                      </a:r>
                      <a:endParaRPr lang="en-US" sz="28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EEAF6"/>
                    </a:solidFill>
                  </a:tcPr>
                </a:tc>
                <a:extLst>
                  <a:ext uri="{0D108BD9-81ED-4DB2-BD59-A6C34878D82A}">
                    <a16:rowId xmlns="" xmlns:a16="http://schemas.microsoft.com/office/drawing/2014/main" val="10002"/>
                  </a:ext>
                </a:extLst>
              </a:tr>
              <a:tr h="161925">
                <a:tc>
                  <a:txBody>
                    <a:bodyPr/>
                    <a:lstStyle/>
                    <a:p>
                      <a:pPr marL="0" marR="0" algn="l">
                        <a:lnSpc>
                          <a:spcPct val="107000"/>
                        </a:lnSpc>
                        <a:spcBef>
                          <a:spcPts val="0"/>
                        </a:spcBef>
                        <a:spcAft>
                          <a:spcPts val="0"/>
                        </a:spcAft>
                      </a:pPr>
                      <a:r>
                        <a:rPr lang="en-US" sz="2000" b="1">
                          <a:effectLst/>
                          <a:latin typeface="+mn-lt"/>
                          <a:ea typeface="Times New Roman" charset="0"/>
                          <a:cs typeface="Times New Roman" charset="0"/>
                        </a:rPr>
                        <a:t>Purchases</a:t>
                      </a:r>
                      <a:endParaRPr lang="en-US" sz="28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EEAF6"/>
                    </a:solidFill>
                  </a:tcPr>
                </a:tc>
                <a:tc>
                  <a:txBody>
                    <a:bodyPr/>
                    <a:lstStyle/>
                    <a:p>
                      <a:pPr marL="0" marR="0" algn="r">
                        <a:lnSpc>
                          <a:spcPct val="107000"/>
                        </a:lnSpc>
                        <a:spcBef>
                          <a:spcPts val="0"/>
                        </a:spcBef>
                        <a:spcAft>
                          <a:spcPts val="0"/>
                        </a:spcAft>
                      </a:pPr>
                      <a:r>
                        <a:rPr lang="en-US" sz="2000" b="1" dirty="0">
                          <a:effectLst/>
                          <a:latin typeface="+mn-lt"/>
                          <a:ea typeface="Times New Roman" charset="0"/>
                          <a:cs typeface="Times New Roman" charset="0"/>
                        </a:rPr>
                        <a:t>11,000</a:t>
                      </a:r>
                      <a:endParaRPr lang="en-US" sz="2800" dirty="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EEAF6"/>
                    </a:solidFill>
                  </a:tcPr>
                </a:tc>
                <a:extLst>
                  <a:ext uri="{0D108BD9-81ED-4DB2-BD59-A6C34878D82A}">
                    <a16:rowId xmlns="" xmlns:a16="http://schemas.microsoft.com/office/drawing/2014/main" val="10003"/>
                  </a:ext>
                </a:extLst>
              </a:tr>
              <a:tr h="161925">
                <a:tc>
                  <a:txBody>
                    <a:bodyPr/>
                    <a:lstStyle/>
                    <a:p>
                      <a:pPr marL="0" marR="0" algn="l">
                        <a:lnSpc>
                          <a:spcPct val="107000"/>
                        </a:lnSpc>
                        <a:spcBef>
                          <a:spcPts val="0"/>
                        </a:spcBef>
                        <a:spcAft>
                          <a:spcPts val="0"/>
                        </a:spcAft>
                      </a:pPr>
                      <a:r>
                        <a:rPr lang="en-US" sz="2000" b="1">
                          <a:effectLst/>
                          <a:latin typeface="+mn-lt"/>
                          <a:ea typeface="Times New Roman" charset="0"/>
                          <a:cs typeface="Times New Roman" charset="0"/>
                        </a:rPr>
                        <a:t>Purchases Returns &amp; Allow.</a:t>
                      </a:r>
                      <a:endParaRPr lang="en-US" sz="28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EEAF6"/>
                    </a:solidFill>
                  </a:tcPr>
                </a:tc>
                <a:tc>
                  <a:txBody>
                    <a:bodyPr/>
                    <a:lstStyle/>
                    <a:p>
                      <a:pPr marL="0" marR="0" algn="r">
                        <a:lnSpc>
                          <a:spcPct val="107000"/>
                        </a:lnSpc>
                        <a:spcBef>
                          <a:spcPts val="0"/>
                        </a:spcBef>
                        <a:spcAft>
                          <a:spcPts val="0"/>
                        </a:spcAft>
                      </a:pPr>
                      <a:r>
                        <a:rPr lang="en-US" sz="2000" b="1">
                          <a:effectLst/>
                          <a:latin typeface="+mn-lt"/>
                          <a:ea typeface="Times New Roman" charset="0"/>
                          <a:cs typeface="Times New Roman" charset="0"/>
                        </a:rPr>
                        <a:t>(1,000)</a:t>
                      </a:r>
                      <a:endParaRPr lang="en-US" sz="28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EEAF6"/>
                    </a:solidFill>
                  </a:tcPr>
                </a:tc>
                <a:extLst>
                  <a:ext uri="{0D108BD9-81ED-4DB2-BD59-A6C34878D82A}">
                    <a16:rowId xmlns="" xmlns:a16="http://schemas.microsoft.com/office/drawing/2014/main" val="10004"/>
                  </a:ext>
                </a:extLst>
              </a:tr>
              <a:tr h="161925">
                <a:tc>
                  <a:txBody>
                    <a:bodyPr/>
                    <a:lstStyle/>
                    <a:p>
                      <a:pPr marL="0" marR="0" algn="l">
                        <a:lnSpc>
                          <a:spcPct val="107000"/>
                        </a:lnSpc>
                        <a:spcBef>
                          <a:spcPts val="0"/>
                        </a:spcBef>
                        <a:spcAft>
                          <a:spcPts val="0"/>
                        </a:spcAft>
                      </a:pPr>
                      <a:r>
                        <a:rPr lang="en-US" sz="2000" b="1">
                          <a:effectLst/>
                          <a:latin typeface="+mn-lt"/>
                          <a:ea typeface="Times New Roman" charset="0"/>
                          <a:cs typeface="Times New Roman" charset="0"/>
                        </a:rPr>
                        <a:t>Purchase discounts</a:t>
                      </a:r>
                      <a:endParaRPr lang="en-US" sz="28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EEAF6"/>
                    </a:solidFill>
                  </a:tcPr>
                </a:tc>
                <a:tc>
                  <a:txBody>
                    <a:bodyPr/>
                    <a:lstStyle/>
                    <a:p>
                      <a:pPr marL="0" marR="0" algn="r">
                        <a:lnSpc>
                          <a:spcPct val="107000"/>
                        </a:lnSpc>
                        <a:spcBef>
                          <a:spcPts val="0"/>
                        </a:spcBef>
                        <a:spcAft>
                          <a:spcPts val="0"/>
                        </a:spcAft>
                      </a:pPr>
                      <a:r>
                        <a:rPr lang="en-US" sz="2000" b="1">
                          <a:effectLst/>
                          <a:latin typeface="+mn-lt"/>
                          <a:ea typeface="Times New Roman" charset="0"/>
                          <a:cs typeface="Times New Roman" charset="0"/>
                        </a:rPr>
                        <a:t>(200)</a:t>
                      </a:r>
                      <a:endParaRPr lang="en-US" sz="28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EEAF6"/>
                    </a:solidFill>
                  </a:tcPr>
                </a:tc>
                <a:extLst>
                  <a:ext uri="{0D108BD9-81ED-4DB2-BD59-A6C34878D82A}">
                    <a16:rowId xmlns="" xmlns:a16="http://schemas.microsoft.com/office/drawing/2014/main" val="10005"/>
                  </a:ext>
                </a:extLst>
              </a:tr>
              <a:tr h="161925">
                <a:tc>
                  <a:txBody>
                    <a:bodyPr/>
                    <a:lstStyle/>
                    <a:p>
                      <a:pPr marL="0" marR="0" algn="l">
                        <a:lnSpc>
                          <a:spcPct val="107000"/>
                        </a:lnSpc>
                        <a:spcBef>
                          <a:spcPts val="0"/>
                        </a:spcBef>
                        <a:spcAft>
                          <a:spcPts val="0"/>
                        </a:spcAft>
                      </a:pPr>
                      <a:r>
                        <a:rPr lang="en-US" sz="2000" b="1" dirty="0">
                          <a:effectLst/>
                          <a:latin typeface="+mn-lt"/>
                          <a:ea typeface="Times New Roman" charset="0"/>
                          <a:cs typeface="Times New Roman" charset="0"/>
                        </a:rPr>
                        <a:t>Transportation-in</a:t>
                      </a:r>
                      <a:endParaRPr lang="en-US" sz="2800" dirty="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EEAF6"/>
                    </a:solidFill>
                  </a:tcPr>
                </a:tc>
                <a:tc>
                  <a:txBody>
                    <a:bodyPr/>
                    <a:lstStyle/>
                    <a:p>
                      <a:pPr marL="0" marR="0" algn="r">
                        <a:lnSpc>
                          <a:spcPct val="107000"/>
                        </a:lnSpc>
                        <a:spcBef>
                          <a:spcPts val="0"/>
                        </a:spcBef>
                        <a:spcAft>
                          <a:spcPts val="0"/>
                        </a:spcAft>
                      </a:pPr>
                      <a:r>
                        <a:rPr lang="en-US" sz="2000" b="1">
                          <a:effectLst/>
                          <a:latin typeface="+mn-lt"/>
                          <a:ea typeface="Times New Roman" charset="0"/>
                          <a:cs typeface="Times New Roman" charset="0"/>
                        </a:rPr>
                        <a:t>       300 </a:t>
                      </a:r>
                      <a:endParaRPr lang="en-US" sz="28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DEEAF6"/>
                    </a:solidFill>
                  </a:tcPr>
                </a:tc>
                <a:extLst>
                  <a:ext uri="{0D108BD9-81ED-4DB2-BD59-A6C34878D82A}">
                    <a16:rowId xmlns="" xmlns:a16="http://schemas.microsoft.com/office/drawing/2014/main" val="10006"/>
                  </a:ext>
                </a:extLst>
              </a:tr>
              <a:tr h="171450">
                <a:tc>
                  <a:txBody>
                    <a:bodyPr/>
                    <a:lstStyle/>
                    <a:p>
                      <a:pPr marL="0" marR="0" algn="l">
                        <a:lnSpc>
                          <a:spcPct val="107000"/>
                        </a:lnSpc>
                        <a:spcBef>
                          <a:spcPts val="0"/>
                        </a:spcBef>
                        <a:spcAft>
                          <a:spcPts val="0"/>
                        </a:spcAft>
                      </a:pPr>
                      <a:r>
                        <a:rPr lang="en-US" sz="2000" b="1">
                          <a:effectLst/>
                          <a:latin typeface="+mn-lt"/>
                          <a:ea typeface="Times New Roman" charset="0"/>
                          <a:cs typeface="Times New Roman" charset="0"/>
                        </a:rPr>
                        <a:t>Cost of goods available for sale  </a:t>
                      </a:r>
                      <a:endParaRPr lang="en-US" sz="28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EEAF6"/>
                    </a:solidFill>
                  </a:tcPr>
                </a:tc>
                <a:tc>
                  <a:txBody>
                    <a:bodyPr/>
                    <a:lstStyle/>
                    <a:p>
                      <a:pPr marL="0" marR="0" algn="r">
                        <a:lnSpc>
                          <a:spcPct val="107000"/>
                        </a:lnSpc>
                        <a:spcBef>
                          <a:spcPts val="0"/>
                        </a:spcBef>
                        <a:spcAft>
                          <a:spcPts val="0"/>
                        </a:spcAft>
                      </a:pPr>
                      <a:r>
                        <a:rPr lang="en-US" sz="2000" b="1">
                          <a:effectLst/>
                          <a:latin typeface="+mn-lt"/>
                          <a:ea typeface="Times New Roman" charset="0"/>
                          <a:cs typeface="Times New Roman" charset="0"/>
                        </a:rPr>
                        <a:t>16,100 </a:t>
                      </a:r>
                      <a:endParaRPr lang="en-US" sz="28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DEEAF6"/>
                    </a:solidFill>
                  </a:tcPr>
                </a:tc>
                <a:extLst>
                  <a:ext uri="{0D108BD9-81ED-4DB2-BD59-A6C34878D82A}">
                    <a16:rowId xmlns="" xmlns:a16="http://schemas.microsoft.com/office/drawing/2014/main" val="10007"/>
                  </a:ext>
                </a:extLst>
              </a:tr>
              <a:tr h="171450">
                <a:tc>
                  <a:txBody>
                    <a:bodyPr/>
                    <a:lstStyle/>
                    <a:p>
                      <a:pPr marL="0" marR="0" algn="l">
                        <a:lnSpc>
                          <a:spcPct val="107000"/>
                        </a:lnSpc>
                        <a:spcBef>
                          <a:spcPts val="0"/>
                        </a:spcBef>
                        <a:spcAft>
                          <a:spcPts val="0"/>
                        </a:spcAft>
                      </a:pPr>
                      <a:r>
                        <a:rPr lang="en-US" sz="2000" b="1">
                          <a:effectLst/>
                          <a:latin typeface="+mn-lt"/>
                          <a:ea typeface="Times New Roman" charset="0"/>
                          <a:cs typeface="Times New Roman" charset="0"/>
                        </a:rPr>
                        <a:t>Ending inventory</a:t>
                      </a:r>
                      <a:endParaRPr lang="en-US" sz="28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EEAF6"/>
                    </a:solidFill>
                  </a:tcPr>
                </a:tc>
                <a:tc>
                  <a:txBody>
                    <a:bodyPr/>
                    <a:lstStyle/>
                    <a:p>
                      <a:pPr marL="0" marR="0" algn="r">
                        <a:lnSpc>
                          <a:spcPct val="107000"/>
                        </a:lnSpc>
                        <a:spcBef>
                          <a:spcPts val="0"/>
                        </a:spcBef>
                        <a:spcAft>
                          <a:spcPts val="0"/>
                        </a:spcAft>
                      </a:pPr>
                      <a:r>
                        <a:rPr lang="en-US" sz="2000" b="1">
                          <a:effectLst/>
                          <a:latin typeface="+mn-lt"/>
                          <a:ea typeface="Times New Roman" charset="0"/>
                          <a:cs typeface="Times New Roman" charset="0"/>
                        </a:rPr>
                        <a:t>(4,100) </a:t>
                      </a:r>
                      <a:endParaRPr lang="en-US" sz="28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DEEAF6"/>
                    </a:solidFill>
                  </a:tcPr>
                </a:tc>
                <a:extLst>
                  <a:ext uri="{0D108BD9-81ED-4DB2-BD59-A6C34878D82A}">
                    <a16:rowId xmlns="" xmlns:a16="http://schemas.microsoft.com/office/drawing/2014/main" val="10008"/>
                  </a:ext>
                </a:extLst>
              </a:tr>
              <a:tr h="161925">
                <a:tc>
                  <a:txBody>
                    <a:bodyPr/>
                    <a:lstStyle/>
                    <a:p>
                      <a:pPr marL="0" marR="0" algn="l">
                        <a:lnSpc>
                          <a:spcPct val="107000"/>
                        </a:lnSpc>
                        <a:spcBef>
                          <a:spcPts val="0"/>
                        </a:spcBef>
                        <a:spcAft>
                          <a:spcPts val="0"/>
                        </a:spcAft>
                      </a:pPr>
                      <a:r>
                        <a:rPr lang="en-US" sz="2000" b="1">
                          <a:effectLst/>
                          <a:latin typeface="+mn-lt"/>
                          <a:ea typeface="Times New Roman" charset="0"/>
                          <a:cs typeface="Times New Roman" charset="0"/>
                        </a:rPr>
                        <a:t>Cost of goods sold</a:t>
                      </a:r>
                      <a:endParaRPr lang="en-US" sz="280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EEAF6"/>
                    </a:solidFill>
                  </a:tcPr>
                </a:tc>
                <a:tc>
                  <a:txBody>
                    <a:bodyPr/>
                    <a:lstStyle/>
                    <a:p>
                      <a:pPr marL="0" marR="0" algn="r">
                        <a:lnSpc>
                          <a:spcPct val="107000"/>
                        </a:lnSpc>
                        <a:spcBef>
                          <a:spcPts val="0"/>
                        </a:spcBef>
                        <a:spcAft>
                          <a:spcPts val="0"/>
                        </a:spcAft>
                      </a:pPr>
                      <a:r>
                        <a:rPr lang="en-US" sz="2000" b="1" dirty="0">
                          <a:effectLst/>
                          <a:latin typeface="+mn-lt"/>
                          <a:ea typeface="Times New Roman" charset="0"/>
                          <a:cs typeface="Times New Roman" charset="0"/>
                        </a:rPr>
                        <a:t>$12,000 </a:t>
                      </a:r>
                      <a:endParaRPr lang="en-US" sz="2800" dirty="0">
                        <a:effectLst/>
                        <a:latin typeface="+mn-lt"/>
                        <a:ea typeface="Calibri" charset="0"/>
                        <a:cs typeface="Times New Roman"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DEEAF6"/>
                    </a:solidFill>
                  </a:tcPr>
                </a:tc>
                <a:extLst>
                  <a:ext uri="{0D108BD9-81ED-4DB2-BD59-A6C34878D82A}">
                    <a16:rowId xmlns="" xmlns:a16="http://schemas.microsoft.com/office/drawing/2014/main" val="10009"/>
                  </a:ext>
                </a:extLst>
              </a:tr>
            </a:tbl>
          </a:graphicData>
        </a:graphic>
      </p:graphicFrame>
    </p:spTree>
    <p:extLst>
      <p:ext uri="{BB962C8B-B14F-4D97-AF65-F5344CB8AC3E}">
        <p14:creationId xmlns:p14="http://schemas.microsoft.com/office/powerpoint/2010/main" val="390762665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3962400"/>
            <a:ext cx="5105400" cy="685800"/>
          </a:xfrm>
        </p:spPr>
        <p:txBody>
          <a:bodyPr/>
          <a:lstStyle/>
          <a:p>
            <a:r>
              <a:rPr lang="en-US" b="1" dirty="0">
                <a:ea typeface="Tahoma" panose="020B0604030504040204" pitchFamily="34" charset="0"/>
                <a:cs typeface="Tahoma" panose="020B0604030504040204" pitchFamily="34" charset="0"/>
              </a:rPr>
              <a:t>End of Chapter 4</a:t>
            </a:r>
            <a:r>
              <a:rPr lang="en-US" b="1" dirty="0"/>
              <a:t/>
            </a:r>
            <a:br>
              <a:rPr lang="en-US" b="1" dirty="0"/>
            </a:br>
            <a:endParaRPr lang="en-US" dirty="0"/>
          </a:p>
        </p:txBody>
      </p:sp>
      <p:sp>
        <p:nvSpPr>
          <p:cNvPr id="2" name="Text Placeholder 1"/>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26298985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ChangeArrowheads="1"/>
          </p:cNvSpPr>
          <p:nvPr>
            <p:ph type="title"/>
          </p:nvPr>
        </p:nvSpPr>
        <p:spPr/>
        <p:txBody>
          <a:bodyPr/>
          <a:lstStyle/>
          <a:p>
            <a:r>
              <a:rPr lang="en-US" dirty="0"/>
              <a:t>Perpetual Inventory System</a:t>
            </a:r>
            <a:endParaRPr lang="en-US" sz="3200" i="1" dirty="0">
              <a:latin typeface="Tahoma" panose="020B0604030504040204" pitchFamily="34" charset="0"/>
              <a:ea typeface="Tahoma" panose="020B0604030504040204" pitchFamily="34" charset="0"/>
              <a:cs typeface="Tahoma" panose="020B0604030504040204" pitchFamily="34" charset="0"/>
            </a:endParaRPr>
          </a:p>
        </p:txBody>
      </p:sp>
      <p:sp>
        <p:nvSpPr>
          <p:cNvPr id="2" name="Content Placeholder 1"/>
          <p:cNvSpPr>
            <a:spLocks noGrp="1"/>
          </p:cNvSpPr>
          <p:nvPr>
            <p:ph idx="1"/>
          </p:nvPr>
        </p:nvSpPr>
        <p:spPr/>
        <p:txBody>
          <a:bodyPr/>
          <a:lstStyle/>
          <a:p>
            <a:pPr>
              <a:spcBef>
                <a:spcPct val="50000"/>
              </a:spcBef>
              <a:defRPr/>
            </a:pPr>
            <a:r>
              <a:rPr lang="en-US" dirty="0">
                <a:solidFill>
                  <a:srgbClr val="000000"/>
                </a:solidFill>
              </a:rPr>
              <a:t>In a </a:t>
            </a:r>
            <a:r>
              <a:rPr lang="en-US" b="1" dirty="0">
                <a:solidFill>
                  <a:schemeClr val="bg2"/>
                </a:solidFill>
              </a:rPr>
              <a:t>perpetual inventory system</a:t>
            </a:r>
            <a:r>
              <a:rPr lang="en-US" dirty="0">
                <a:solidFill>
                  <a:srgbClr val="000000"/>
                </a:solidFill>
              </a:rPr>
              <a:t>, the inventory account is adjusted perpetually (continually) throughout the accounting period.</a:t>
            </a:r>
          </a:p>
          <a:p>
            <a:pPr algn="ctr">
              <a:spcBef>
                <a:spcPct val="50000"/>
              </a:spcBef>
              <a:defRPr/>
            </a:pPr>
            <a:endParaRPr lang="en-US" sz="2400" b="1" dirty="0">
              <a:solidFill>
                <a:srgbClr val="339933"/>
              </a:solidFill>
            </a:endParaRPr>
          </a:p>
          <a:p>
            <a:pPr algn="ctr"/>
            <a:endParaRPr lang="en-US" sz="1050" b="1" dirty="0">
              <a:solidFill>
                <a:srgbClr val="FF0000"/>
              </a:solidFill>
            </a:endParaRPr>
          </a:p>
        </p:txBody>
      </p:sp>
      <p:sp>
        <p:nvSpPr>
          <p:cNvPr id="3" name="Text Placeholder 2"/>
          <p:cNvSpPr>
            <a:spLocks noGrp="1"/>
          </p:cNvSpPr>
          <p:nvPr>
            <p:ph type="body" sz="quarter" idx="10"/>
          </p:nvPr>
        </p:nvSpPr>
        <p:spPr/>
        <p:txBody>
          <a:bodyPr/>
          <a:lstStyle/>
          <a:p>
            <a:endParaRPr lang="en-US"/>
          </a:p>
        </p:txBody>
      </p:sp>
      <p:sp>
        <p:nvSpPr>
          <p:cNvPr id="6" name="Text Placeholder 5"/>
          <p:cNvSpPr>
            <a:spLocks noGrp="1"/>
          </p:cNvSpPr>
          <p:nvPr>
            <p:ph type="body" sz="quarter" idx="12"/>
          </p:nvPr>
        </p:nvSpPr>
        <p:spPr/>
        <p:txBody>
          <a:bodyPr/>
          <a:lstStyle/>
          <a:p>
            <a:endParaRPr lang="en-US"/>
          </a:p>
        </p:txBody>
      </p:sp>
      <p:sp>
        <p:nvSpPr>
          <p:cNvPr id="57346" name="Slide Number Placeholder 2"/>
          <p:cNvSpPr>
            <a:spLocks noGrp="1"/>
          </p:cNvSpPr>
          <p:nvPr>
            <p:ph type="sldNum" sz="quarter" idx="11"/>
          </p:nvPr>
        </p:nvSpPr>
        <p:spPr>
          <a:noFill/>
        </p:spPr>
        <p:txBody>
          <a:bodyPr/>
          <a:lstStyle/>
          <a:p>
            <a:r>
              <a:rPr lang="en-US" dirty="0">
                <a:solidFill>
                  <a:schemeClr val="bg1"/>
                </a:solidFill>
                <a:cs typeface="Arial" charset="0"/>
              </a:rPr>
              <a:t>4-</a:t>
            </a:r>
            <a:fld id="{0CA18433-FF08-403A-B9D2-9EBC772413E5}" type="slidenum">
              <a:rPr lang="en-US" smtClean="0">
                <a:solidFill>
                  <a:schemeClr val="bg1"/>
                </a:solidFill>
                <a:cs typeface="Arial" charset="0"/>
              </a:rPr>
              <a:pPr/>
              <a:t>6</a:t>
            </a:fld>
            <a:endParaRPr lang="en-US" dirty="0">
              <a:solidFill>
                <a:schemeClr val="bg1"/>
              </a:solidFill>
              <a:cs typeface="Arial" charset="0"/>
            </a:endParaRPr>
          </a:p>
        </p:txBody>
      </p:sp>
      <p:sp>
        <p:nvSpPr>
          <p:cNvPr id="57349" name="Text Box 8"/>
          <p:cNvSpPr txBox="1">
            <a:spLocks noChangeArrowheads="1"/>
          </p:cNvSpPr>
          <p:nvPr/>
        </p:nvSpPr>
        <p:spPr bwMode="auto">
          <a:xfrm>
            <a:off x="7586663" y="2038350"/>
            <a:ext cx="914400" cy="457200"/>
          </a:xfrm>
          <a:prstGeom prst="rect">
            <a:avLst/>
          </a:prstGeom>
          <a:noFill/>
          <a:ln w="9525">
            <a:noFill/>
            <a:miter lim="800000"/>
            <a:headEnd/>
            <a:tailEnd/>
          </a:ln>
        </p:spPr>
        <p:txBody>
          <a:bodyPr>
            <a:spAutoFit/>
          </a:bodyPr>
          <a:lstStyle/>
          <a:p>
            <a:pPr>
              <a:spcBef>
                <a:spcPct val="50000"/>
              </a:spcBef>
            </a:pPr>
            <a:r>
              <a:rPr lang="en-US" sz="2400" dirty="0">
                <a:latin typeface="Tahoma" pitchFamily="34" charset="0"/>
              </a:rPr>
              <a:t>  </a:t>
            </a:r>
          </a:p>
        </p:txBody>
      </p:sp>
    </p:spTree>
    <p:extLst>
      <p:ext uri="{BB962C8B-B14F-4D97-AF65-F5344CB8AC3E}">
        <p14:creationId xmlns:p14="http://schemas.microsoft.com/office/powerpoint/2010/main" val="1577504448"/>
      </p:ext>
    </p:extLst>
  </p:cSld>
  <p:clrMapOvr>
    <a:masterClrMapping/>
  </p:clrMapOvr>
  <p:transition xmlns:p14="http://schemas.microsoft.com/office/powerpoint/2010/mai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0160C1A-A9DF-4EF2-843D-9387A036FDC1}"/>
              </a:ext>
            </a:extLst>
          </p:cNvPr>
          <p:cNvSpPr>
            <a:spLocks noGrp="1"/>
          </p:cNvSpPr>
          <p:nvPr>
            <p:ph type="title"/>
          </p:nvPr>
        </p:nvSpPr>
        <p:spPr/>
        <p:txBody>
          <a:bodyPr/>
          <a:lstStyle/>
          <a:p>
            <a:r>
              <a:rPr lang="en-US" dirty="0"/>
              <a:t>Perpetual Inventory System: Example </a:t>
            </a:r>
          </a:p>
        </p:txBody>
      </p:sp>
      <p:sp>
        <p:nvSpPr>
          <p:cNvPr id="4" name="Content Placeholder 3"/>
          <p:cNvSpPr>
            <a:spLocks noGrp="1"/>
          </p:cNvSpPr>
          <p:nvPr>
            <p:ph idx="1"/>
          </p:nvPr>
        </p:nvSpPr>
        <p:spPr/>
        <p:txBody>
          <a:bodyPr/>
          <a:lstStyle/>
          <a:p>
            <a:pPr>
              <a:defRPr/>
            </a:pPr>
            <a:r>
              <a:rPr lang="en-US" dirty="0"/>
              <a:t>Let’s see how a perpetual inventory system works by looking at transactions for June’s Plant Shop (JPS).</a:t>
            </a:r>
          </a:p>
        </p:txBody>
      </p:sp>
      <p:sp>
        <p:nvSpPr>
          <p:cNvPr id="5" name="Text Placeholder 4"/>
          <p:cNvSpPr>
            <a:spLocks noGrp="1"/>
          </p:cNvSpPr>
          <p:nvPr>
            <p:ph type="body" sz="quarter" idx="10"/>
          </p:nvPr>
        </p:nvSpPr>
        <p:spPr/>
        <p:txBody>
          <a:bodyPr/>
          <a:lstStyle/>
          <a:p>
            <a:endParaRPr lang="en-US"/>
          </a:p>
        </p:txBody>
      </p:sp>
      <p:sp>
        <p:nvSpPr>
          <p:cNvPr id="8" name="Text Placeholder 7"/>
          <p:cNvSpPr>
            <a:spLocks noGrp="1"/>
          </p:cNvSpPr>
          <p:nvPr>
            <p:ph type="body" sz="quarter" idx="12"/>
          </p:nvPr>
        </p:nvSpPr>
        <p:spPr/>
        <p:txBody>
          <a:bodyPr/>
          <a:lstStyle/>
          <a:p>
            <a:endParaRPr lang="en-US"/>
          </a:p>
        </p:txBody>
      </p:sp>
      <p:sp>
        <p:nvSpPr>
          <p:cNvPr id="3" name="Slide Number Placeholder 2">
            <a:extLst>
              <a:ext uri="{FF2B5EF4-FFF2-40B4-BE49-F238E27FC236}">
                <a16:creationId xmlns="" xmlns:a16="http://schemas.microsoft.com/office/drawing/2014/main" id="{5AF14796-2EC4-492C-BE1B-B16438665577}"/>
              </a:ext>
            </a:extLst>
          </p:cNvPr>
          <p:cNvSpPr>
            <a:spLocks noGrp="1"/>
          </p:cNvSpPr>
          <p:nvPr>
            <p:ph type="sldNum" sz="quarter" idx="11"/>
          </p:nvPr>
        </p:nvSpPr>
        <p:spPr/>
        <p:txBody>
          <a:bodyPr/>
          <a:lstStyle/>
          <a:p>
            <a:pPr>
              <a:defRPr/>
            </a:pPr>
            <a:r>
              <a:rPr lang="en-US" dirty="0">
                <a:solidFill>
                  <a:schemeClr val="bg1"/>
                </a:solidFill>
              </a:rPr>
              <a:t> 4-</a:t>
            </a:r>
            <a:fld id="{86103F27-AA34-4069-B652-A178AD0674B3}" type="slidenum">
              <a:rPr lang="en-US" smtClean="0">
                <a:solidFill>
                  <a:schemeClr val="bg1"/>
                </a:solidFill>
              </a:rPr>
              <a:pPr>
                <a:defRPr/>
              </a:pPr>
              <a:t>7</a:t>
            </a:fld>
            <a:endParaRPr lang="en-US" dirty="0">
              <a:solidFill>
                <a:schemeClr val="bg1"/>
              </a:solidFill>
            </a:endParaRPr>
          </a:p>
        </p:txBody>
      </p:sp>
    </p:spTree>
    <p:extLst>
      <p:ext uri="{BB962C8B-B14F-4D97-AF65-F5344CB8AC3E}">
        <p14:creationId xmlns:p14="http://schemas.microsoft.com/office/powerpoint/2010/main" val="24952902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pPr eaLnBrk="1" hangingPunct="1"/>
            <a:r>
              <a:rPr lang="en-US" sz="3200" dirty="0">
                <a:ea typeface="Tahoma" panose="020B0604030504040204" pitchFamily="34" charset="0"/>
                <a:cs typeface="Tahoma" panose="020B0604030504040204" pitchFamily="34" charset="0"/>
              </a:rPr>
              <a:t>Year 1, Event 1: Issuance of Common Stock</a:t>
            </a:r>
          </a:p>
        </p:txBody>
      </p:sp>
      <p:sp>
        <p:nvSpPr>
          <p:cNvPr id="2" name="Content Placeholder 1"/>
          <p:cNvSpPr>
            <a:spLocks noGrp="1"/>
          </p:cNvSpPr>
          <p:nvPr>
            <p:ph idx="1"/>
          </p:nvPr>
        </p:nvSpPr>
        <p:spPr/>
        <p:txBody>
          <a:bodyPr/>
          <a:lstStyle/>
          <a:p>
            <a:pPr marL="460375" indent="-398463">
              <a:lnSpc>
                <a:spcPct val="107000"/>
              </a:lnSpc>
              <a:spcBef>
                <a:spcPts val="0"/>
              </a:spcBef>
              <a:spcAft>
                <a:spcPts val="1200"/>
              </a:spcAft>
            </a:pPr>
            <a:r>
              <a:rPr lang="en-US" dirty="0"/>
              <a:t>JPS acquired $15,000 by issuing common stock. </a:t>
            </a:r>
          </a:p>
          <a:p>
            <a:pPr marL="460375" indent="-398463">
              <a:lnSpc>
                <a:spcPct val="107000"/>
              </a:lnSpc>
              <a:spcBef>
                <a:spcPts val="0"/>
              </a:spcBef>
              <a:spcAft>
                <a:spcPts val="1200"/>
              </a:spcAft>
              <a:tabLst>
                <a:tab pos="400050" algn="l"/>
              </a:tabLst>
            </a:pPr>
            <a:r>
              <a:rPr lang="en-US" dirty="0">
                <a:ea typeface="Tahoma" panose="020B0604030504040204" pitchFamily="34" charset="0"/>
                <a:cs typeface="Tahoma" panose="020B0604030504040204" pitchFamily="34" charset="0"/>
              </a:rPr>
              <a:t>This </a:t>
            </a:r>
            <a:r>
              <a:rPr lang="en-US" b="1" dirty="0">
                <a:solidFill>
                  <a:srgbClr val="C00000"/>
                </a:solidFill>
                <a:ea typeface="Tahoma" panose="020B0604030504040204" pitchFamily="34" charset="0"/>
                <a:cs typeface="Tahoma" panose="020B0604030504040204" pitchFamily="34" charset="0"/>
              </a:rPr>
              <a:t>asset source transaction</a:t>
            </a:r>
            <a:r>
              <a:rPr lang="en-US" dirty="0">
                <a:ea typeface="Tahoma" panose="020B0604030504040204" pitchFamily="34" charset="0"/>
                <a:cs typeface="Tahoma" panose="020B0604030504040204" pitchFamily="34" charset="0"/>
              </a:rPr>
              <a:t>: (1) increases assets (Cash) and (2) increases equity (Common Stock).</a:t>
            </a:r>
            <a:endParaRPr lang="en-US" dirty="0">
              <a:ea typeface="Calibri" panose="020F0502020204030204" pitchFamily="34" charset="0"/>
              <a:cs typeface="Times New Roman" panose="02020603050405020304" pitchFamily="18" charset="0"/>
            </a:endParaRPr>
          </a:p>
          <a:p>
            <a:endParaRPr lang="en-US" dirty="0"/>
          </a:p>
        </p:txBody>
      </p:sp>
      <p:sp>
        <p:nvSpPr>
          <p:cNvPr id="5" name="Text Placeholder 4"/>
          <p:cNvSpPr>
            <a:spLocks noGrp="1"/>
          </p:cNvSpPr>
          <p:nvPr>
            <p:ph type="body" sz="quarter" idx="10"/>
          </p:nvPr>
        </p:nvSpPr>
        <p:spPr/>
        <p:txBody>
          <a:bodyPr/>
          <a:lstStyle/>
          <a:p>
            <a:endParaRPr lang="en-US"/>
          </a:p>
        </p:txBody>
      </p:sp>
      <p:sp>
        <p:nvSpPr>
          <p:cNvPr id="6" name="Text Placeholder 5"/>
          <p:cNvSpPr>
            <a:spLocks noGrp="1"/>
          </p:cNvSpPr>
          <p:nvPr>
            <p:ph type="body" sz="quarter" idx="12"/>
          </p:nvPr>
        </p:nvSpPr>
        <p:spPr/>
        <p:txBody>
          <a:bodyPr/>
          <a:lstStyle/>
          <a:p>
            <a:endParaRPr lang="en-US"/>
          </a:p>
        </p:txBody>
      </p:sp>
      <p:sp>
        <p:nvSpPr>
          <p:cNvPr id="27650" name="Slide Number Placeholder 2"/>
          <p:cNvSpPr>
            <a:spLocks noGrp="1"/>
          </p:cNvSpPr>
          <p:nvPr>
            <p:ph type="sldNum" sz="quarter" idx="11"/>
          </p:nvPr>
        </p:nvSpPr>
        <p:spPr>
          <a:noFill/>
        </p:spPr>
        <p:txBody>
          <a:bodyPr/>
          <a:lstStyle/>
          <a:p>
            <a:r>
              <a:rPr lang="en-US" dirty="0">
                <a:solidFill>
                  <a:schemeClr val="bg1"/>
                </a:solidFill>
                <a:cs typeface="Arial" charset="0"/>
              </a:rPr>
              <a:t>4-</a:t>
            </a:r>
            <a:fld id="{D00EDEF9-D035-4425-A917-BE9E5DA74FA0}" type="slidenum">
              <a:rPr lang="en-US" smtClean="0">
                <a:solidFill>
                  <a:schemeClr val="bg1"/>
                </a:solidFill>
                <a:cs typeface="Arial" charset="0"/>
              </a:rPr>
              <a:pPr/>
              <a:t>8</a:t>
            </a:fld>
            <a:endParaRPr lang="en-US" dirty="0">
              <a:solidFill>
                <a:schemeClr val="bg1"/>
              </a:solidFill>
              <a:cs typeface="Arial" charset="0"/>
            </a:endParaRPr>
          </a:p>
        </p:txBody>
      </p:sp>
      <p:graphicFrame>
        <p:nvGraphicFramePr>
          <p:cNvPr id="8" name="Table 7">
            <a:extLst>
              <a:ext uri="{FF2B5EF4-FFF2-40B4-BE49-F238E27FC236}">
                <a16:creationId xmlns="" xmlns:a16="http://schemas.microsoft.com/office/drawing/2014/main" id="{A50CEEE1-7F0D-4AC9-84FF-567E5B5BBB1C}"/>
              </a:ext>
            </a:extLst>
          </p:cNvPr>
          <p:cNvGraphicFramePr>
            <a:graphicFrameLocks noGrp="1"/>
          </p:cNvGraphicFramePr>
          <p:nvPr>
            <p:extLst>
              <p:ext uri="{D42A27DB-BD31-4B8C-83A1-F6EECF244321}">
                <p14:modId xmlns:p14="http://schemas.microsoft.com/office/powerpoint/2010/main" val="1940138551"/>
              </p:ext>
            </p:extLst>
          </p:nvPr>
        </p:nvGraphicFramePr>
        <p:xfrm>
          <a:off x="304800" y="4267200"/>
          <a:ext cx="8534402" cy="1540992"/>
        </p:xfrm>
        <a:graphic>
          <a:graphicData uri="http://schemas.openxmlformats.org/drawingml/2006/table">
            <a:tbl>
              <a:tblPr firstRow="1" firstCol="1" bandRow="1">
                <a:tableStyleId>{5C22544A-7EE6-4342-B048-85BDC9FD1C3A}</a:tableStyleId>
              </a:tblPr>
              <a:tblGrid>
                <a:gridCol w="738741">
                  <a:extLst>
                    <a:ext uri="{9D8B030D-6E8A-4147-A177-3AD203B41FA5}">
                      <a16:colId xmlns="" xmlns:a16="http://schemas.microsoft.com/office/drawing/2014/main" val="4038268786"/>
                    </a:ext>
                  </a:extLst>
                </a:gridCol>
                <a:gridCol w="175659">
                  <a:extLst>
                    <a:ext uri="{9D8B030D-6E8A-4147-A177-3AD203B41FA5}">
                      <a16:colId xmlns="" xmlns:a16="http://schemas.microsoft.com/office/drawing/2014/main" val="3906683118"/>
                    </a:ext>
                  </a:extLst>
                </a:gridCol>
                <a:gridCol w="809329">
                  <a:extLst>
                    <a:ext uri="{9D8B030D-6E8A-4147-A177-3AD203B41FA5}">
                      <a16:colId xmlns="" xmlns:a16="http://schemas.microsoft.com/office/drawing/2014/main" val="2246321599"/>
                    </a:ext>
                  </a:extLst>
                </a:gridCol>
                <a:gridCol w="181271">
                  <a:extLst>
                    <a:ext uri="{9D8B030D-6E8A-4147-A177-3AD203B41FA5}">
                      <a16:colId xmlns="" xmlns:a16="http://schemas.microsoft.com/office/drawing/2014/main" val="695920123"/>
                    </a:ext>
                  </a:extLst>
                </a:gridCol>
                <a:gridCol w="619033">
                  <a:extLst>
                    <a:ext uri="{9D8B030D-6E8A-4147-A177-3AD203B41FA5}">
                      <a16:colId xmlns="" xmlns:a16="http://schemas.microsoft.com/office/drawing/2014/main" val="118549055"/>
                    </a:ext>
                  </a:extLst>
                </a:gridCol>
                <a:gridCol w="162560">
                  <a:extLst>
                    <a:ext uri="{9D8B030D-6E8A-4147-A177-3AD203B41FA5}">
                      <a16:colId xmlns="" xmlns:a16="http://schemas.microsoft.com/office/drawing/2014/main" val="2501135130"/>
                    </a:ext>
                  </a:extLst>
                </a:gridCol>
                <a:gridCol w="742407">
                  <a:extLst>
                    <a:ext uri="{9D8B030D-6E8A-4147-A177-3AD203B41FA5}">
                      <a16:colId xmlns="" xmlns:a16="http://schemas.microsoft.com/office/drawing/2014/main" val="322333968"/>
                    </a:ext>
                  </a:extLst>
                </a:gridCol>
                <a:gridCol w="162560">
                  <a:extLst>
                    <a:ext uri="{9D8B030D-6E8A-4147-A177-3AD203B41FA5}">
                      <a16:colId xmlns="" xmlns:a16="http://schemas.microsoft.com/office/drawing/2014/main" val="3352611176"/>
                    </a:ext>
                  </a:extLst>
                </a:gridCol>
                <a:gridCol w="751840">
                  <a:extLst>
                    <a:ext uri="{9D8B030D-6E8A-4147-A177-3AD203B41FA5}">
                      <a16:colId xmlns="" xmlns:a16="http://schemas.microsoft.com/office/drawing/2014/main" val="3201792686"/>
                    </a:ext>
                  </a:extLst>
                </a:gridCol>
                <a:gridCol w="162560">
                  <a:extLst>
                    <a:ext uri="{9D8B030D-6E8A-4147-A177-3AD203B41FA5}">
                      <a16:colId xmlns="" xmlns:a16="http://schemas.microsoft.com/office/drawing/2014/main" val="1493837017"/>
                    </a:ext>
                  </a:extLst>
                </a:gridCol>
                <a:gridCol w="751840">
                  <a:extLst>
                    <a:ext uri="{9D8B030D-6E8A-4147-A177-3AD203B41FA5}">
                      <a16:colId xmlns="" xmlns:a16="http://schemas.microsoft.com/office/drawing/2014/main" val="850383387"/>
                    </a:ext>
                  </a:extLst>
                </a:gridCol>
                <a:gridCol w="162560">
                  <a:extLst>
                    <a:ext uri="{9D8B030D-6E8A-4147-A177-3AD203B41FA5}">
                      <a16:colId xmlns="" xmlns:a16="http://schemas.microsoft.com/office/drawing/2014/main" val="3141023649"/>
                    </a:ext>
                  </a:extLst>
                </a:gridCol>
                <a:gridCol w="828040">
                  <a:extLst>
                    <a:ext uri="{9D8B030D-6E8A-4147-A177-3AD203B41FA5}">
                      <a16:colId xmlns="" xmlns:a16="http://schemas.microsoft.com/office/drawing/2014/main" val="2880056140"/>
                    </a:ext>
                  </a:extLst>
                </a:gridCol>
                <a:gridCol w="228600">
                  <a:extLst>
                    <a:ext uri="{9D8B030D-6E8A-4147-A177-3AD203B41FA5}">
                      <a16:colId xmlns="" xmlns:a16="http://schemas.microsoft.com/office/drawing/2014/main" val="101508216"/>
                    </a:ext>
                  </a:extLst>
                </a:gridCol>
                <a:gridCol w="838200">
                  <a:extLst>
                    <a:ext uri="{9D8B030D-6E8A-4147-A177-3AD203B41FA5}">
                      <a16:colId xmlns="" xmlns:a16="http://schemas.microsoft.com/office/drawing/2014/main" val="2089963319"/>
                    </a:ext>
                  </a:extLst>
                </a:gridCol>
                <a:gridCol w="162560">
                  <a:extLst>
                    <a:ext uri="{9D8B030D-6E8A-4147-A177-3AD203B41FA5}">
                      <a16:colId xmlns="" xmlns:a16="http://schemas.microsoft.com/office/drawing/2014/main" val="563581978"/>
                    </a:ext>
                  </a:extLst>
                </a:gridCol>
                <a:gridCol w="675640">
                  <a:extLst>
                    <a:ext uri="{9D8B030D-6E8A-4147-A177-3AD203B41FA5}">
                      <a16:colId xmlns="" xmlns:a16="http://schemas.microsoft.com/office/drawing/2014/main" val="4138122333"/>
                    </a:ext>
                  </a:extLst>
                </a:gridCol>
                <a:gridCol w="381002">
                  <a:extLst>
                    <a:ext uri="{9D8B030D-6E8A-4147-A177-3AD203B41FA5}">
                      <a16:colId xmlns="" xmlns:a16="http://schemas.microsoft.com/office/drawing/2014/main" val="2181816611"/>
                    </a:ext>
                  </a:extLst>
                </a:gridCol>
              </a:tblGrid>
              <a:tr h="200533">
                <a:tc gridSpan="3">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Assets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Liab.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Stockholders' Equity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tc hMerge="1">
                  <a:txBody>
                    <a:bodyPr/>
                    <a:lstStyle/>
                    <a:p>
                      <a:endParaRPr lang="en-US"/>
                    </a:p>
                  </a:txBody>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3332919631"/>
                  </a:ext>
                </a:extLst>
              </a:tr>
              <a:tr h="333375">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Cash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Inventory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Common Stock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Retained Earnings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Revenue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Expenses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Net Income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Cash Flow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1642231011"/>
                  </a:ext>
                </a:extLst>
              </a:tr>
              <a:tr h="171450">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r>
                        <a:rPr lang="en-US" sz="105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15,000</a:t>
                      </a: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n/a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n/a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15,000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n/a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n/a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n/a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n/a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15,000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a:txBody>
                    <a:bodyPr/>
                    <a:lstStyle/>
                    <a:p>
                      <a:pPr marL="0" marR="0" algn="ctr">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p>
                      <a:pPr marL="0" marR="0">
                        <a:lnSpc>
                          <a:spcPct val="107000"/>
                        </a:lnSpc>
                        <a:spcBef>
                          <a:spcPts val="0"/>
                        </a:spcBef>
                        <a:spcAft>
                          <a:spcPts val="80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FA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extLst>
                  <a:ext uri="{0D108BD9-81ED-4DB2-BD59-A6C34878D82A}">
                    <a16:rowId xmlns="" xmlns:a16="http://schemas.microsoft.com/office/drawing/2014/main" val="3597092188"/>
                  </a:ext>
                </a:extLst>
              </a:tr>
            </a:tbl>
          </a:graphicData>
        </a:graphic>
      </p:graphicFrame>
      <p:graphicFrame>
        <p:nvGraphicFramePr>
          <p:cNvPr id="9" name="Table 8">
            <a:extLst>
              <a:ext uri="{FF2B5EF4-FFF2-40B4-BE49-F238E27FC236}">
                <a16:creationId xmlns="" xmlns:a16="http://schemas.microsoft.com/office/drawing/2014/main" id="{197556C4-E19B-4BA9-80AA-A83E26B81653}"/>
              </a:ext>
            </a:extLst>
          </p:cNvPr>
          <p:cNvGraphicFramePr>
            <a:graphicFrameLocks noGrp="1"/>
          </p:cNvGraphicFramePr>
          <p:nvPr>
            <p:extLst>
              <p:ext uri="{D42A27DB-BD31-4B8C-83A1-F6EECF244321}">
                <p14:modId xmlns:p14="http://schemas.microsoft.com/office/powerpoint/2010/main" val="14017494"/>
              </p:ext>
            </p:extLst>
          </p:nvPr>
        </p:nvGraphicFramePr>
        <p:xfrm>
          <a:off x="1143000" y="3200400"/>
          <a:ext cx="6934200" cy="914399"/>
        </p:xfrm>
        <a:graphic>
          <a:graphicData uri="http://schemas.openxmlformats.org/drawingml/2006/table">
            <a:tbl>
              <a:tblPr>
                <a:tableStyleId>{5C22544A-7EE6-4342-B048-85BDC9FD1C3A}</a:tableStyleId>
              </a:tblPr>
              <a:tblGrid>
                <a:gridCol w="1386840">
                  <a:extLst>
                    <a:ext uri="{9D8B030D-6E8A-4147-A177-3AD203B41FA5}">
                      <a16:colId xmlns="" xmlns:a16="http://schemas.microsoft.com/office/drawing/2014/main" val="1339959837"/>
                    </a:ext>
                  </a:extLst>
                </a:gridCol>
                <a:gridCol w="72992">
                  <a:extLst>
                    <a:ext uri="{9D8B030D-6E8A-4147-A177-3AD203B41FA5}">
                      <a16:colId xmlns="" xmlns:a16="http://schemas.microsoft.com/office/drawing/2014/main" val="119357301"/>
                    </a:ext>
                  </a:extLst>
                </a:gridCol>
                <a:gridCol w="3029250">
                  <a:extLst>
                    <a:ext uri="{9D8B030D-6E8A-4147-A177-3AD203B41FA5}">
                      <a16:colId xmlns="" xmlns:a16="http://schemas.microsoft.com/office/drawing/2014/main" val="2170809857"/>
                    </a:ext>
                  </a:extLst>
                </a:gridCol>
                <a:gridCol w="171923">
                  <a:extLst>
                    <a:ext uri="{9D8B030D-6E8A-4147-A177-3AD203B41FA5}">
                      <a16:colId xmlns="" xmlns:a16="http://schemas.microsoft.com/office/drawing/2014/main" val="746245963"/>
                    </a:ext>
                  </a:extLst>
                </a:gridCol>
                <a:gridCol w="1130195">
                  <a:extLst>
                    <a:ext uri="{9D8B030D-6E8A-4147-A177-3AD203B41FA5}">
                      <a16:colId xmlns="" xmlns:a16="http://schemas.microsoft.com/office/drawing/2014/main" val="1923230473"/>
                    </a:ext>
                  </a:extLst>
                </a:gridCol>
                <a:gridCol w="92364">
                  <a:extLst>
                    <a:ext uri="{9D8B030D-6E8A-4147-A177-3AD203B41FA5}">
                      <a16:colId xmlns="" xmlns:a16="http://schemas.microsoft.com/office/drawing/2014/main" val="9718133"/>
                    </a:ext>
                  </a:extLst>
                </a:gridCol>
                <a:gridCol w="1050636">
                  <a:extLst>
                    <a:ext uri="{9D8B030D-6E8A-4147-A177-3AD203B41FA5}">
                      <a16:colId xmlns="" xmlns:a16="http://schemas.microsoft.com/office/drawing/2014/main" val="1405398356"/>
                    </a:ext>
                  </a:extLst>
                </a:gridCol>
              </a:tblGrid>
              <a:tr h="339070">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Date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Account Title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Debit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Credit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3362839657"/>
                  </a:ext>
                </a:extLst>
              </a:tr>
              <a:tr h="259027">
                <a:tc>
                  <a:txBody>
                    <a:bodyPr/>
                    <a:lstStyle/>
                    <a:p>
                      <a:pPr algn="ct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Event 1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Cash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15,000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877048506"/>
                  </a:ext>
                </a:extLst>
              </a:tr>
              <a:tr h="316302">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Common Stock</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fontAlgn="b"/>
                      <a:r>
                        <a:rPr lang="en-US" sz="1400" u="none" strike="noStrike" dirty="0">
                          <a:solidFill>
                            <a:schemeClr val="tx1"/>
                          </a:solidFill>
                          <a:effectLst/>
                          <a:latin typeface="+mn-lt"/>
                          <a:ea typeface="Tahoma" panose="020B0604030504040204" pitchFamily="34" charset="0"/>
                          <a:cs typeface="Tahoma" panose="020B0604030504040204" pitchFamily="34" charset="0"/>
                        </a:rPr>
                        <a:t>    15,000 </a:t>
                      </a:r>
                      <a:endParaRPr lang="en-US" sz="1400" b="1" i="0" u="none" strike="noStrike" dirty="0">
                        <a:solidFill>
                          <a:schemeClr val="tx1"/>
                        </a:solidFill>
                        <a:effectLst/>
                        <a:latin typeface="+mn-lt"/>
                        <a:ea typeface="Tahoma" panose="020B0604030504040204" pitchFamily="34" charset="0"/>
                        <a:cs typeface="Tahoma" panose="020B0604030504040204" pitchFamily="34" charset="0"/>
                      </a:endParaRPr>
                    </a:p>
                  </a:txBody>
                  <a:tcPr marL="9525" marR="9525" marT="9525"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953639741"/>
                  </a:ext>
                </a:extLst>
              </a:tr>
            </a:tbl>
          </a:graphicData>
        </a:graphic>
      </p:graphicFrame>
    </p:spTree>
    <p:extLst>
      <p:ext uri="{BB962C8B-B14F-4D97-AF65-F5344CB8AC3E}">
        <p14:creationId xmlns:p14="http://schemas.microsoft.com/office/powerpoint/2010/main" val="1944427381"/>
      </p:ext>
    </p:extLst>
  </p:cSld>
  <p:clrMapOvr>
    <a:masterClrMapping/>
  </p:clrMapOvr>
  <p:transition xmlns:p14="http://schemas.microsoft.com/office/powerpoint/2010/main"/>
</p:sld>
</file>

<file path=ppt/theme/theme1.xml><?xml version="1.0" encoding="utf-8"?>
<a:theme xmlns:a="http://schemas.openxmlformats.org/drawingml/2006/main" name="3_FIRST, BREAK, LAST slides">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ExplanatoryPPT-MHHE_Accessible_PPT_Template-v2</Template>
  <TotalTime>8720</TotalTime>
  <Words>11101</Words>
  <Application>Microsoft Macintosh PowerPoint</Application>
  <PresentationFormat>On-screen Show (4:3)</PresentationFormat>
  <Paragraphs>3281</Paragraphs>
  <Slides>67</Slides>
  <Notes>66</Notes>
  <HiddenSlides>0</HiddenSlides>
  <MMClips>0</MMClips>
  <ScaleCrop>false</ScaleCrop>
  <HeadingPairs>
    <vt:vector size="4" baseType="variant">
      <vt:variant>
        <vt:lpstr>Theme</vt:lpstr>
      </vt:variant>
      <vt:variant>
        <vt:i4>1</vt:i4>
      </vt:variant>
      <vt:variant>
        <vt:lpstr>Slide Titles</vt:lpstr>
      </vt:variant>
      <vt:variant>
        <vt:i4>67</vt:i4>
      </vt:variant>
    </vt:vector>
  </HeadingPairs>
  <TitlesOfParts>
    <vt:vector size="68" baseType="lpstr">
      <vt:lpstr>3_FIRST, BREAK, LAST slides</vt:lpstr>
      <vt:lpstr>Chapter 4 Accounting for Merchandising Businesses</vt:lpstr>
      <vt:lpstr>LO 4-1: Record and report on inventory transactions using the perpetual system.</vt:lpstr>
      <vt:lpstr>Merchandising Businesses</vt:lpstr>
      <vt:lpstr>Product Costs Versus Selling and Administrative Costs</vt:lpstr>
      <vt:lpstr>Allocation of Inventory Cost Between Asset and Expense Accounts</vt:lpstr>
      <vt:lpstr>Gross Margin (or Gross Profit) Accounts</vt:lpstr>
      <vt:lpstr>Perpetual Inventory System</vt:lpstr>
      <vt:lpstr>Perpetual Inventory System: Example </vt:lpstr>
      <vt:lpstr>Year 1, Event 1: Issuance of Common Stock</vt:lpstr>
      <vt:lpstr>Year 1, Event 2: Purchase of Inventory</vt:lpstr>
      <vt:lpstr>Year 1, Event 3a: Merchandise Sale</vt:lpstr>
      <vt:lpstr>Year 1, Event 3b: Recognize Cost of Goods Sold for Merchandise Sale</vt:lpstr>
      <vt:lpstr>Year 1, Event 4: Paid Selling and Administrative Expenses</vt:lpstr>
      <vt:lpstr>Year 1, Event 5: Purchase of Land</vt:lpstr>
      <vt:lpstr>Exhibit 4.2: Panel A – Journal Entries and Ledger Accounts for Year 1</vt:lpstr>
      <vt:lpstr>Exhibit 4.3: Financial Statements</vt:lpstr>
      <vt:lpstr>Other Topics</vt:lpstr>
      <vt:lpstr>Year 2, Event 1: Cash from the Issuance of Common Stock</vt:lpstr>
      <vt:lpstr>Year 2, Event 2: Purchased Inventory on Account</vt:lpstr>
      <vt:lpstr>LO 4-2: Show how purchase returns and allowances affect financial statements. </vt:lpstr>
      <vt:lpstr>Year 2, Event 3: Return of Inventory </vt:lpstr>
      <vt:lpstr>LO 4-3: Show how cash discounts affect financial statements.</vt:lpstr>
      <vt:lpstr>Year 2, Event 4: Cash Discount</vt:lpstr>
      <vt:lpstr>Cash Discounts</vt:lpstr>
      <vt:lpstr>Cash Discounts (Continued)</vt:lpstr>
      <vt:lpstr>Year 2, Event 4: Cash Discount (Concluded)</vt:lpstr>
      <vt:lpstr>Year 2, Event 5: Paid Accounts Payable</vt:lpstr>
      <vt:lpstr>Cost of Financing Inventory</vt:lpstr>
      <vt:lpstr>LO 4-4: Show how transportation costs affect financial statements. </vt:lpstr>
      <vt:lpstr>Year 2, Event 6: Paid Freight Costs for FOB Shipping Point </vt:lpstr>
      <vt:lpstr>Transportation Costs</vt:lpstr>
      <vt:lpstr>Year 2, Event 6: Paid Freight Costs for FOB Shipping Point (Concluded)</vt:lpstr>
      <vt:lpstr>Year 2, Event 7a: Recognized Revenue on Merchandise Sale </vt:lpstr>
      <vt:lpstr>Year 2, Event 7b: Recognized Cost of Goods Sold on Merchandise Sale</vt:lpstr>
      <vt:lpstr>Year 2, Event 8: Paid Freight Costs</vt:lpstr>
      <vt:lpstr>Year 2, Event 9: Paid Selling and Administrative Costs</vt:lpstr>
      <vt:lpstr>Year 2, Event 10: Paid Interest Expense on Note</vt:lpstr>
      <vt:lpstr>LO 4-5: Show how inventory shrinkage affects financial statements. </vt:lpstr>
      <vt:lpstr>Year 2, Event 11: Adjust Inventory </vt:lpstr>
      <vt:lpstr>Lost, Damaged, or Stolen Inventory</vt:lpstr>
      <vt:lpstr>Year 2, Event 11: Adjust Inventory  (Concluded)</vt:lpstr>
      <vt:lpstr>LO 4-6: Prepare a multistep income statement. </vt:lpstr>
      <vt:lpstr>Year 2, Event 12: Sold Land </vt:lpstr>
      <vt:lpstr>Gains and Losses</vt:lpstr>
      <vt:lpstr>Year 2, Event 12: Sold Land (Concluded)</vt:lpstr>
      <vt:lpstr>Exhibit 4.4: Panel A – Accounting Events and  Ledger Accounts for Year 2 </vt:lpstr>
      <vt:lpstr>Exhibit 4.4: Panel B – Accounting Events and  Ledger Accounts for Year 2 </vt:lpstr>
      <vt:lpstr>Exhibit 4.5: JPS Income Statement </vt:lpstr>
      <vt:lpstr>LO 4-7: Determine the amount of net sales. </vt:lpstr>
      <vt:lpstr>Events Affecting Sales</vt:lpstr>
      <vt:lpstr>Event 1a: Sale of Merchandise</vt:lpstr>
      <vt:lpstr>Event 1b: Recognize Cost of Goods Sold for Merchandise </vt:lpstr>
      <vt:lpstr>Event 2a: Customer Returns Merchandise </vt:lpstr>
      <vt:lpstr>Event 2b: COGS Recorded for Merchandise Returned to Inventory </vt:lpstr>
      <vt:lpstr>Event 3: Accounting for Sales Discount (Alternative 1a) </vt:lpstr>
      <vt:lpstr>Event 3: Accounting for Sales Discount (Alternative 1b) </vt:lpstr>
      <vt:lpstr>Event 3: Accounting for Sales Discount (Alternative 2)</vt:lpstr>
      <vt:lpstr>LO 4-8: Use common size financial statements and ratio analysis to evaluate managerial performance.</vt:lpstr>
      <vt:lpstr>Exhibit 4.9: Common Size Financial Statements</vt:lpstr>
      <vt:lpstr>Gross Margin Percentage</vt:lpstr>
      <vt:lpstr>Net Income Percentage  (also called Return-on-Sales)</vt:lpstr>
      <vt:lpstr>APPENDIX</vt:lpstr>
      <vt:lpstr>LO 4-9: Identify the primary features of the periodic inventory system. </vt:lpstr>
      <vt:lpstr>Periodic Inventory System</vt:lpstr>
      <vt:lpstr>Exhibit 4.11: General Journal Entries for Year 2 (Periodic Method)</vt:lpstr>
      <vt:lpstr>Exhibit 4.12: Schedule of Cost of Goods Sold for Year 2</vt:lpstr>
      <vt:lpstr>End of Chapter 4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luann</dc:creator>
  <cp:lastModifiedBy>Colton Gigot</cp:lastModifiedBy>
  <cp:revision>429</cp:revision>
  <cp:lastPrinted>1601-01-01T00:00:00Z</cp:lastPrinted>
  <dcterms:created xsi:type="dcterms:W3CDTF">1601-01-01T00:00:00Z</dcterms:created>
  <dcterms:modified xsi:type="dcterms:W3CDTF">2017-12-07T14:51:27Z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