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79" r:id="rId1"/>
  </p:sldMasterIdLst>
  <p:notesMasterIdLst>
    <p:notesMasterId r:id="rId60"/>
  </p:notesMasterIdLst>
  <p:handoutMasterIdLst>
    <p:handoutMasterId r:id="rId61"/>
  </p:handoutMasterIdLst>
  <p:sldIdLst>
    <p:sldId id="377" r:id="rId2"/>
    <p:sldId id="361" r:id="rId3"/>
    <p:sldId id="423" r:id="rId4"/>
    <p:sldId id="310" r:id="rId5"/>
    <p:sldId id="311" r:id="rId6"/>
    <p:sldId id="439" r:id="rId7"/>
    <p:sldId id="315" r:id="rId8"/>
    <p:sldId id="382" r:id="rId9"/>
    <p:sldId id="316" r:id="rId10"/>
    <p:sldId id="387" r:id="rId11"/>
    <p:sldId id="396" r:id="rId12"/>
    <p:sldId id="424" r:id="rId13"/>
    <p:sldId id="388" r:id="rId14"/>
    <p:sldId id="325" r:id="rId15"/>
    <p:sldId id="326" r:id="rId16"/>
    <p:sldId id="389" r:id="rId17"/>
    <p:sldId id="327" r:id="rId18"/>
    <p:sldId id="428" r:id="rId19"/>
    <p:sldId id="328" r:id="rId20"/>
    <p:sldId id="329" r:id="rId21"/>
    <p:sldId id="362" r:id="rId22"/>
    <p:sldId id="390" r:id="rId23"/>
    <p:sldId id="398" r:id="rId24"/>
    <p:sldId id="332" r:id="rId25"/>
    <p:sldId id="397" r:id="rId26"/>
    <p:sldId id="391" r:id="rId27"/>
    <p:sldId id="399" r:id="rId28"/>
    <p:sldId id="400" r:id="rId29"/>
    <p:sldId id="401" r:id="rId30"/>
    <p:sldId id="392" r:id="rId31"/>
    <p:sldId id="402" r:id="rId32"/>
    <p:sldId id="403" r:id="rId33"/>
    <p:sldId id="393" r:id="rId34"/>
    <p:sldId id="404" r:id="rId35"/>
    <p:sldId id="405" r:id="rId36"/>
    <p:sldId id="406" r:id="rId37"/>
    <p:sldId id="394" r:id="rId38"/>
    <p:sldId id="429" r:id="rId39"/>
    <p:sldId id="395" r:id="rId40"/>
    <p:sldId id="422" r:id="rId41"/>
    <p:sldId id="413" r:id="rId42"/>
    <p:sldId id="341" r:id="rId43"/>
    <p:sldId id="430" r:id="rId44"/>
    <p:sldId id="415" r:id="rId45"/>
    <p:sldId id="416" r:id="rId46"/>
    <p:sldId id="431" r:id="rId47"/>
    <p:sldId id="425" r:id="rId48"/>
    <p:sldId id="432" r:id="rId49"/>
    <p:sldId id="433" r:id="rId50"/>
    <p:sldId id="434" r:id="rId51"/>
    <p:sldId id="438" r:id="rId52"/>
    <p:sldId id="435" r:id="rId53"/>
    <p:sldId id="426" r:id="rId54"/>
    <p:sldId id="436" r:id="rId55"/>
    <p:sldId id="412" r:id="rId56"/>
    <p:sldId id="417" r:id="rId57"/>
    <p:sldId id="418" r:id="rId58"/>
    <p:sldId id="427" r:id="rId5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lly" initials="" lastIdx="1" clrIdx="0"/>
  <p:cmAuthor id="7" name="Luann" initials="L" lastIdx="1" clrIdx="7">
    <p:extLst/>
  </p:cmAuthor>
  <p:cmAuthor id="1" name="Molly Brown" initials="" lastIdx="3" clrIdx="1"/>
  <p:cmAuthor id="2" name="Andries, Danielle" initials="" lastIdx="1" clrIdx="2"/>
  <p:cmAuthor id="3" name="Ilene" initials="ILP" lastIdx="17" clrIdx="3"/>
  <p:cmAuthor id="4" name="Brown, Molly G - brownmg" initials="BMG-b" lastIdx="1" clrIdx="4">
    <p:extLst/>
  </p:cmAuthor>
  <p:cmAuthor id="5" name="Molly Brown" initials="MB" lastIdx="17" clrIdx="5">
    <p:extLst/>
  </p:cmAuthor>
  <p:cmAuthor id="6" name="Helen Roybark" initials="HR" lastIdx="29" clrIdx="6">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63E9"/>
    <a:srgbClr val="006AB2"/>
    <a:srgbClr val="CEEAB0"/>
    <a:srgbClr val="E6D5F3"/>
    <a:srgbClr val="FFFF99"/>
    <a:srgbClr val="000099"/>
    <a:srgbClr val="CC0000"/>
    <a:srgbClr val="7A3400"/>
    <a:srgbClr val="ABDDFF"/>
    <a:srgbClr val="006A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29" autoAdjust="0"/>
    <p:restoredTop sz="90231" autoAdjust="0"/>
  </p:normalViewPr>
  <p:slideViewPr>
    <p:cSldViewPr>
      <p:cViewPr>
        <p:scale>
          <a:sx n="105" d="100"/>
          <a:sy n="105" d="100"/>
        </p:scale>
        <p:origin x="-222" y="-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3" d="100"/>
          <a:sy n="93" d="100"/>
        </p:scale>
        <p:origin x="289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heme" Target="theme/theme1.xml"/><Relationship Id="rId78"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BE8E5216-85D9-442A-88E6-16490409B404}" type="datetimeFigureOut">
              <a:rPr lang="en-US"/>
              <a:pPr>
                <a:defRPr/>
              </a:pPr>
              <a:t>12/12/2017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3D198E90-F9AA-451E-A8B0-2EAB18904728}" type="slidenum">
              <a:rPr lang="en-US"/>
              <a:pPr>
                <a:defRPr/>
              </a:pPr>
              <a:t>‹#›</a:t>
            </a:fld>
            <a:endParaRPr lang="en-US" dirty="0"/>
          </a:p>
        </p:txBody>
      </p:sp>
    </p:spTree>
    <p:extLst>
      <p:ext uri="{BB962C8B-B14F-4D97-AF65-F5344CB8AC3E}">
        <p14:creationId xmlns:p14="http://schemas.microsoft.com/office/powerpoint/2010/main" val="4187240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dirty="0"/>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dirty="0"/>
          </a:p>
        </p:txBody>
      </p:sp>
      <p:sp>
        <p:nvSpPr>
          <p:cNvPr id="870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dirty="0"/>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mn-cs"/>
              </a:defRPr>
            </a:lvl1pPr>
          </a:lstStyle>
          <a:p>
            <a:pPr>
              <a:defRPr/>
            </a:pPr>
            <a:fld id="{77CA0635-1772-4472-ADFE-4545D41254CF}" type="slidenum">
              <a:rPr lang="en-US"/>
              <a:pPr>
                <a:defRPr/>
              </a:pPr>
              <a:t>‹#›</a:t>
            </a:fld>
            <a:endParaRPr lang="en-US" dirty="0"/>
          </a:p>
        </p:txBody>
      </p:sp>
    </p:spTree>
    <p:extLst>
      <p:ext uri="{BB962C8B-B14F-4D97-AF65-F5344CB8AC3E}">
        <p14:creationId xmlns:p14="http://schemas.microsoft.com/office/powerpoint/2010/main" val="31640419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Tahoma" panose="020B0604030504040204" pitchFamily="34" charset="0"/>
                <a:ea typeface="Tahoma" panose="020B0604030504040204" pitchFamily="34" charset="0"/>
                <a:cs typeface="Tahoma" panose="020B0604030504040204" pitchFamily="34" charset="0"/>
              </a:rPr>
              <a:t>In this chapter, we will learn more about the accounting cycle.</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0</a:t>
            </a:fld>
            <a:endParaRPr lang="en-US" dirty="0"/>
          </a:p>
        </p:txBody>
      </p:sp>
    </p:spTree>
    <p:extLst>
      <p:ext uri="{BB962C8B-B14F-4D97-AF65-F5344CB8AC3E}">
        <p14:creationId xmlns:p14="http://schemas.microsoft.com/office/powerpoint/2010/main" val="35533794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9</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pPr algn="l"/>
            <a:r>
              <a:rPr lang="en-US" dirty="0">
                <a:latin typeface="Tahoma" panose="020B0604030504040204" pitchFamily="34" charset="0"/>
                <a:ea typeface="Tahoma" panose="020B0604030504040204" pitchFamily="34" charset="0"/>
                <a:cs typeface="Tahoma" panose="020B0604030504040204" pitchFamily="34" charset="0"/>
              </a:rPr>
              <a:t>Learning Objective 2-2: </a:t>
            </a:r>
            <a:r>
              <a:rPr lang="en-US" sz="1200" dirty="0">
                <a:solidFill>
                  <a:schemeClr val="tx2"/>
                </a:solidFill>
                <a:latin typeface="Tahoma" pitchFamily="34" charset="0"/>
              </a:rPr>
              <a:t>Show how payables affect financial statements.</a:t>
            </a:r>
          </a:p>
          <a:p>
            <a:pPr eaLnBrk="1" hangingPunct="1"/>
            <a:endParaRPr lang="en-US" dirty="0"/>
          </a:p>
        </p:txBody>
      </p:sp>
    </p:spTree>
    <p:extLst>
      <p:ext uri="{BB962C8B-B14F-4D97-AF65-F5344CB8AC3E}">
        <p14:creationId xmlns:p14="http://schemas.microsoft.com/office/powerpoint/2010/main" val="21210903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F5A4F39E-EFEA-45A6-8C3C-C057FA57AD61}" type="slidenum">
              <a:rPr lang="en-US" smtClean="0">
                <a:cs typeface="Arial" charset="0"/>
              </a:rPr>
              <a:pPr/>
              <a:t>10</a:t>
            </a:fld>
            <a:endParaRPr lang="en-US" dirty="0">
              <a:cs typeface="Arial" charset="0"/>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6: At the end of Year 1, Cato recorded accrued salary expense of six</a:t>
            </a:r>
            <a:r>
              <a:rPr lang="en-US" baseline="0" dirty="0">
                <a:latin typeface="Tahoma" panose="020B0604030504040204" pitchFamily="34" charset="0"/>
                <a:ea typeface="Tahoma" panose="020B0604030504040204" pitchFamily="34" charset="0"/>
                <a:cs typeface="Tahoma" panose="020B0604030504040204" pitchFamily="34" charset="0"/>
              </a:rPr>
              <a:t> thousand dollars. The</a:t>
            </a:r>
            <a:r>
              <a:rPr lang="en-US" dirty="0">
                <a:latin typeface="Tahoma" panose="020B0604030504040204" pitchFamily="34" charset="0"/>
                <a:ea typeface="Tahoma" panose="020B0604030504040204" pitchFamily="34" charset="0"/>
                <a:cs typeface="Tahoma" panose="020B0604030504040204" pitchFamily="34" charset="0"/>
              </a:rPr>
              <a:t> salary expense is for courses the instructor taught in Year 1. However, Cato will not pay the instructor cash until Year 2. </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a:spcBef>
                <a:spcPct val="0"/>
              </a:spcBef>
            </a:pPr>
            <a:r>
              <a:rPr lang="en-US" dirty="0">
                <a:latin typeface="Tahoma" panose="020B0604030504040204" pitchFamily="34" charset="0"/>
                <a:ea typeface="Tahoma" panose="020B0604030504040204" pitchFamily="34" charset="0"/>
                <a:cs typeface="Tahoma" panose="020B0604030504040204" pitchFamily="34" charset="0"/>
              </a:rPr>
              <a:t>Part II</a:t>
            </a:r>
          </a:p>
          <a:p>
            <a:r>
              <a:rPr lang="en-US" dirty="0">
                <a:latin typeface="Tahoma" panose="020B0604030504040204" pitchFamily="34" charset="0"/>
                <a:ea typeface="Tahoma" panose="020B0604030504040204" pitchFamily="34" charset="0"/>
                <a:cs typeface="Tahoma" panose="020B0604030504040204" pitchFamily="34" charset="0"/>
              </a:rPr>
              <a:t>This event is a claims exchange transaction. The claims of creditors (Liabilities) increase and the claims of stockholders (Retained Earnings) decrease. Total claims remain unchanged. The salary expense is reported on the income statement. The statement of cash flows is not affected</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a:t>
            </a:r>
          </a:p>
          <a:p>
            <a:pPr eaLnBrk="1" hangingPunct="1"/>
            <a:endParaRPr lang="en-US" dirty="0"/>
          </a:p>
        </p:txBody>
      </p:sp>
    </p:spTree>
    <p:extLst>
      <p:ext uri="{BB962C8B-B14F-4D97-AF65-F5344CB8AC3E}">
        <p14:creationId xmlns:p14="http://schemas.microsoft.com/office/powerpoint/2010/main" val="37938820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F5A4F39E-EFEA-45A6-8C3C-C057FA57AD61}" type="slidenum">
              <a:rPr lang="en-US" smtClean="0">
                <a:cs typeface="Arial" charset="0"/>
              </a:rPr>
              <a:pPr/>
              <a:t>11</a:t>
            </a:fld>
            <a:endParaRPr lang="en-US" dirty="0">
              <a:cs typeface="Arial" charset="0"/>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7: Cato signed contracts for $42,000 of consulting services to be performed in Year 2.</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a:spcBef>
                <a:spcPct val="0"/>
              </a:spcBef>
            </a:pPr>
            <a:r>
              <a:rPr lang="en-US" dirty="0">
                <a:latin typeface="Tahoma" panose="020B0604030504040204" pitchFamily="34" charset="0"/>
                <a:ea typeface="Tahoma" panose="020B0604030504040204" pitchFamily="34" charset="0"/>
                <a:cs typeface="Tahoma" panose="020B0604030504040204" pitchFamily="34" charset="0"/>
              </a:rPr>
              <a:t>Part II</a:t>
            </a:r>
          </a:p>
          <a:p>
            <a:r>
              <a:rPr lang="en-US" dirty="0">
                <a:latin typeface="Tahoma" panose="020B0604030504040204" pitchFamily="34" charset="0"/>
                <a:ea typeface="Tahoma" panose="020B0604030504040204" pitchFamily="34" charset="0"/>
                <a:cs typeface="Tahoma" panose="020B0604030504040204" pitchFamily="34" charset="0"/>
              </a:rPr>
              <a:t>The $42,000 for consulting services to be performed in Year 2 is not recognized in the Year 1 financial statements. Revenue is recognized for work actually completed, not work expected to be completed. This event does not affect any of the financial statements.</a:t>
            </a:r>
          </a:p>
          <a:p>
            <a:pPr eaLnBrk="1" hangingPunct="1"/>
            <a:endParaRPr lang="en-US" dirty="0"/>
          </a:p>
        </p:txBody>
      </p:sp>
    </p:spTree>
    <p:extLst>
      <p:ext uri="{BB962C8B-B14F-4D97-AF65-F5344CB8AC3E}">
        <p14:creationId xmlns:p14="http://schemas.microsoft.com/office/powerpoint/2010/main" val="22553094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12</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pPr algn="l"/>
            <a:r>
              <a:rPr lang="en-US" dirty="0">
                <a:latin typeface="Tahoma" panose="020B0604030504040204" pitchFamily="34" charset="0"/>
                <a:ea typeface="Tahoma" panose="020B0604030504040204" pitchFamily="34" charset="0"/>
                <a:cs typeface="Tahoma" panose="020B0604030504040204" pitchFamily="34" charset="0"/>
              </a:rPr>
              <a:t>Learning Objective 2-3: </a:t>
            </a:r>
            <a:r>
              <a:rPr lang="en-US" sz="1200" dirty="0">
                <a:latin typeface="Tahoma" panose="020B0604030504040204" pitchFamily="34" charset="0"/>
                <a:ea typeface="Tahoma" panose="020B0604030504040204" pitchFamily="34" charset="0"/>
                <a:cs typeface="Tahoma" panose="020B0604030504040204" pitchFamily="34" charset="0"/>
              </a:rPr>
              <a:t>Prepare financial statements that include accruals.</a:t>
            </a:r>
            <a:endParaRPr lang="en-US" sz="1200"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p>
        </p:txBody>
      </p:sp>
    </p:spTree>
    <p:extLst>
      <p:ext uri="{BB962C8B-B14F-4D97-AF65-F5344CB8AC3E}">
        <p14:creationId xmlns:p14="http://schemas.microsoft.com/office/powerpoint/2010/main" val="31195504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05141E09-93A0-4067-AE51-D425BA54B4EB}" type="slidenum">
              <a:rPr lang="en-US" smtClean="0">
                <a:cs typeface="Arial" charset="0"/>
              </a:rPr>
              <a:pPr/>
              <a:t>13</a:t>
            </a:fld>
            <a:endParaRPr lang="en-US" dirty="0">
              <a:cs typeface="Arial" charset="0"/>
            </a:endParaRPr>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xfrm>
            <a:off x="914400" y="4343400"/>
            <a:ext cx="5029200" cy="4114800"/>
          </a:xfrm>
          <a:noFill/>
          <a:ln/>
        </p:spPr>
        <p:txBody>
          <a:bodyPr/>
          <a:lstStyle/>
          <a:p>
            <a:pPr>
              <a:defRPr/>
            </a:pPr>
            <a:r>
              <a:rPr lang="en-US" dirty="0">
                <a:latin typeface="Tahoma" panose="020B0604030504040204" pitchFamily="34" charset="0"/>
                <a:ea typeface="Tahoma" panose="020B0604030504040204" pitchFamily="34" charset="0"/>
                <a:cs typeface="Tahoma" panose="020B0604030504040204" pitchFamily="34" charset="0"/>
              </a:rPr>
              <a:t>The financial statements for Cato Consultants’ Year 1 accounting period are represented in a vertical statements model in Exhibit 2.2. A vertical statements model arranges a set of financial statement information vertically on a single page. Like horizontal statements models, vertical statements models are learning tools. They illustrate interrelationships among financial statements. The models do not, however, portray the full, formal presentation formats companies use in published financial statements</a:t>
            </a:r>
            <a:r>
              <a:rPr lang="en-US" dirty="0" smtClean="0">
                <a:latin typeface="Tahoma" panose="020B0604030504040204" pitchFamily="34" charset="0"/>
                <a:ea typeface="Tahoma" panose="020B0604030504040204" pitchFamily="34" charset="0"/>
                <a:cs typeface="Tahoma" panose="020B0604030504040204" pitchFamily="34" charset="0"/>
              </a:rPr>
              <a:t>. Here </a:t>
            </a:r>
            <a:r>
              <a:rPr lang="en-US" dirty="0">
                <a:latin typeface="Tahoma" panose="020B0604030504040204" pitchFamily="34" charset="0"/>
                <a:ea typeface="Tahoma" panose="020B0604030504040204" pitchFamily="34" charset="0"/>
                <a:cs typeface="Tahoma" panose="020B0604030504040204" pitchFamily="34" charset="0"/>
              </a:rPr>
              <a:t>is the vertical statements model that captures our previous transactions.</a:t>
            </a:r>
          </a:p>
          <a:p>
            <a:pPr>
              <a:defRPr/>
            </a:pPr>
            <a:endParaRPr lang="en-US" dirty="0">
              <a:latin typeface="Tahoma" panose="020B0604030504040204" pitchFamily="34" charset="0"/>
              <a:ea typeface="Tahoma" panose="020B0604030504040204" pitchFamily="34" charset="0"/>
              <a:cs typeface="Tahoma" panose="020B0604030504040204" pitchFamily="34" charset="0"/>
            </a:endParaRPr>
          </a:p>
          <a:p>
            <a:pPr>
              <a:defRPr/>
            </a:pPr>
            <a:r>
              <a:rPr lang="en-US" dirty="0">
                <a:latin typeface="Tahoma" panose="020B0604030504040204" pitchFamily="34" charset="0"/>
                <a:ea typeface="Tahoma" panose="020B0604030504040204" pitchFamily="34" charset="0"/>
                <a:cs typeface="Tahoma" panose="020B0604030504040204" pitchFamily="34" charset="0"/>
              </a:rPr>
              <a:t>The income statement reflects accrual accounting.</a:t>
            </a:r>
          </a:p>
          <a:p>
            <a:pPr>
              <a:defRPr/>
            </a:pPr>
            <a:endParaRPr lang="en-US" dirty="0">
              <a:latin typeface="Tahoma" panose="020B0604030504040204" pitchFamily="34" charset="0"/>
              <a:ea typeface="Tahoma" panose="020B0604030504040204" pitchFamily="34" charset="0"/>
              <a:cs typeface="Tahoma" panose="020B0604030504040204" pitchFamily="34" charset="0"/>
            </a:endParaRPr>
          </a:p>
          <a:p>
            <a:pPr>
              <a:defRPr/>
            </a:pPr>
            <a:r>
              <a:rPr lang="en-US" dirty="0">
                <a:latin typeface="Tahoma" panose="020B0604030504040204" pitchFamily="34" charset="0"/>
                <a:ea typeface="Tahoma" panose="020B0604030504040204" pitchFamily="34" charset="0"/>
                <a:cs typeface="Tahoma" panose="020B0604030504040204" pitchFamily="34" charset="0"/>
              </a:rPr>
              <a:t>The statement of changes in stockholders’ equity reports the effects on equity of issuing common stock, earning net income, and paying dividends to stockholders.</a:t>
            </a:r>
          </a:p>
          <a:p>
            <a:pPr>
              <a:defRPr/>
            </a:pPr>
            <a:endParaRPr lang="en-US" dirty="0">
              <a:latin typeface="Tahoma" panose="020B0604030504040204" pitchFamily="34" charset="0"/>
              <a:ea typeface="Tahoma" panose="020B0604030504040204" pitchFamily="34" charset="0"/>
              <a:cs typeface="Tahoma" panose="020B0604030504040204" pitchFamily="34" charset="0"/>
            </a:endParaRPr>
          </a:p>
          <a:p>
            <a:pPr>
              <a:defRPr/>
            </a:pPr>
            <a:r>
              <a:rPr lang="en-US" dirty="0">
                <a:latin typeface="Tahoma" panose="020B0604030504040204" pitchFamily="34" charset="0"/>
                <a:ea typeface="Tahoma" panose="020B0604030504040204" pitchFamily="34" charset="0"/>
                <a:cs typeface="Tahoma" panose="020B0604030504040204" pitchFamily="34" charset="0"/>
              </a:rPr>
              <a:t>The balance sheet discloses an entity’s assets, liabilities, and stockholders’ equity at a particular point in time.</a:t>
            </a:r>
          </a:p>
          <a:p>
            <a:pPr>
              <a:defRPr/>
            </a:pPr>
            <a:endParaRPr lang="en-US" dirty="0">
              <a:latin typeface="Tahoma" panose="020B0604030504040204" pitchFamily="34" charset="0"/>
              <a:ea typeface="Tahoma" panose="020B0604030504040204" pitchFamily="34" charset="0"/>
              <a:cs typeface="Tahoma" panose="020B0604030504040204" pitchFamily="34" charset="0"/>
            </a:endParaRPr>
          </a:p>
          <a:p>
            <a:pPr>
              <a:defRPr/>
            </a:pPr>
            <a:r>
              <a:rPr lang="en-US" dirty="0">
                <a:latin typeface="Tahoma" panose="020B0604030504040204" pitchFamily="34" charset="0"/>
                <a:ea typeface="Tahoma" panose="020B0604030504040204" pitchFamily="34" charset="0"/>
                <a:cs typeface="Tahoma" panose="020B0604030504040204" pitchFamily="34" charset="0"/>
              </a:rPr>
              <a:t>The statement of cash flows explains the change in cash from the beginning to the end of the accounting period and is prepared by analyzing the Cash account.</a:t>
            </a:r>
          </a:p>
        </p:txBody>
      </p:sp>
    </p:spTree>
    <p:extLst>
      <p:ext uri="{BB962C8B-B14F-4D97-AF65-F5344CB8AC3E}">
        <p14:creationId xmlns:p14="http://schemas.microsoft.com/office/powerpoint/2010/main" val="19908455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F17D9D0E-86EF-4D2E-9B00-0962D634E284}" type="slidenum">
              <a:rPr lang="en-US" smtClean="0">
                <a:cs typeface="Arial" charset="0"/>
              </a:rPr>
              <a:pPr/>
              <a:t>14</a:t>
            </a:fld>
            <a:endParaRPr lang="en-US" dirty="0">
              <a:cs typeface="Arial" charset="0"/>
            </a:endParaRPr>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xfrm>
            <a:off x="914400" y="4343400"/>
            <a:ext cx="5029200" cy="4114800"/>
          </a:xfrm>
          <a:noFill/>
          <a:ln/>
        </p:spPr>
        <p:txBody>
          <a:bodyPr/>
          <a:lstStyle/>
          <a:p>
            <a:r>
              <a:rPr lang="en-US" dirty="0">
                <a:latin typeface="Tahoma" panose="020B0604030504040204" pitchFamily="34" charset="0"/>
                <a:ea typeface="Tahoma" panose="020B0604030504040204" pitchFamily="34" charset="0"/>
                <a:cs typeface="Tahoma" panose="020B0604030504040204" pitchFamily="34" charset="0"/>
              </a:rPr>
              <a:t>Note that the amount of net income measured using accrual accounting differs from the amount of cash flow from operating activities. For Cato Consulting in Year 1, the differences are summarized in this slide. The Cato illustration demonstrates that a company may recognize a revenue or expense without a corresponding cash collection or payment in the same accounting period.</a:t>
            </a:r>
          </a:p>
        </p:txBody>
      </p:sp>
    </p:spTree>
    <p:extLst>
      <p:ext uri="{BB962C8B-B14F-4D97-AF65-F5344CB8AC3E}">
        <p14:creationId xmlns:p14="http://schemas.microsoft.com/office/powerpoint/2010/main" val="17861860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15</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Tahoma" panose="020B0604030504040204" pitchFamily="34" charset="0"/>
                <a:ea typeface="Tahoma" panose="020B0604030504040204" pitchFamily="34" charset="0"/>
                <a:cs typeface="Tahoma" panose="020B0604030504040204" pitchFamily="34" charset="0"/>
              </a:rPr>
              <a:t>Learning Objective 2-4: </a:t>
            </a:r>
            <a:r>
              <a:rPr lang="en-US" sz="1200" dirty="0">
                <a:latin typeface="Tahoma" panose="020B0604030504040204" pitchFamily="34" charset="0"/>
                <a:ea typeface="Tahoma" panose="020B0604030504040204" pitchFamily="34" charset="0"/>
                <a:cs typeface="Tahoma" panose="020B0604030504040204" pitchFamily="34" charset="0"/>
              </a:rPr>
              <a:t>Identify the steps in the accounting cycle.</a:t>
            </a:r>
            <a:endParaRPr lang="en-US" sz="1200"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p>
        </p:txBody>
      </p:sp>
    </p:spTree>
    <p:extLst>
      <p:ext uri="{BB962C8B-B14F-4D97-AF65-F5344CB8AC3E}">
        <p14:creationId xmlns:p14="http://schemas.microsoft.com/office/powerpoint/2010/main" val="20405340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p:spPr>
        <p:txBody>
          <a:bodyPr/>
          <a:lstStyle/>
          <a:p>
            <a:fld id="{2E03C582-4BBA-4F33-8804-747D818DCFE8}" type="slidenum">
              <a:rPr lang="en-US" smtClean="0">
                <a:cs typeface="Arial" charset="0"/>
              </a:rPr>
              <a:pPr/>
              <a:t>16</a:t>
            </a:fld>
            <a:endParaRPr lang="en-US" dirty="0">
              <a:cs typeface="Arial" charset="0"/>
            </a:endParaRPr>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xfrm>
            <a:off x="914400" y="4343400"/>
            <a:ext cx="5029200" cy="4114800"/>
          </a:xfrm>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latin typeface="Tahoma" panose="020B0604030504040204" pitchFamily="34" charset="0"/>
                <a:ea typeface="Tahoma" panose="020B0604030504040204" pitchFamily="34" charset="0"/>
                <a:cs typeface="Tahoma" panose="020B0604030504040204" pitchFamily="34" charset="0"/>
              </a:rPr>
              <a:t>At the end of the year, closing journal entries are prepared</a:t>
            </a:r>
            <a:r>
              <a:rPr lang="en-US" dirty="0" smtClean="0">
                <a:latin typeface="Tahoma" panose="020B0604030504040204" pitchFamily="34" charset="0"/>
                <a:ea typeface="Tahoma" panose="020B0604030504040204" pitchFamily="34" charset="0"/>
                <a:cs typeface="Tahoma" panose="020B0604030504040204" pitchFamily="34" charset="0"/>
              </a:rPr>
              <a:t>. Closing </a:t>
            </a:r>
            <a:r>
              <a:rPr lang="en-US" dirty="0">
                <a:latin typeface="Tahoma" panose="020B0604030504040204" pitchFamily="34" charset="0"/>
                <a:ea typeface="Tahoma" panose="020B0604030504040204" pitchFamily="34" charset="0"/>
                <a:cs typeface="Tahoma" panose="020B0604030504040204" pitchFamily="34" charset="0"/>
              </a:rPr>
              <a:t>entries serve two purposes</a:t>
            </a:r>
            <a:r>
              <a:rPr lang="en-US" dirty="0" smtClean="0">
                <a:latin typeface="Tahoma" panose="020B0604030504040204" pitchFamily="34" charset="0"/>
                <a:ea typeface="Tahoma" panose="020B0604030504040204" pitchFamily="34" charset="0"/>
                <a:cs typeface="Tahoma" panose="020B0604030504040204" pitchFamily="34" charset="0"/>
              </a:rPr>
              <a:t>. First</a:t>
            </a:r>
            <a:r>
              <a:rPr lang="en-US" dirty="0">
                <a:latin typeface="Tahoma" panose="020B0604030504040204" pitchFamily="34" charset="0"/>
                <a:ea typeface="Tahoma" panose="020B0604030504040204" pitchFamily="34" charset="0"/>
                <a:cs typeface="Tahoma" panose="020B0604030504040204" pitchFamily="34" charset="0"/>
              </a:rPr>
              <a:t>, they transfer net income (or loss) and dividends to Retained Earnings</a:t>
            </a:r>
            <a:r>
              <a:rPr lang="en-US" dirty="0" smtClean="0">
                <a:latin typeface="Tahoma" panose="020B0604030504040204" pitchFamily="34" charset="0"/>
                <a:ea typeface="Tahoma" panose="020B0604030504040204" pitchFamily="34" charset="0"/>
                <a:cs typeface="Tahoma" panose="020B0604030504040204" pitchFamily="34" charset="0"/>
              </a:rPr>
              <a:t>. This </a:t>
            </a:r>
            <a:r>
              <a:rPr lang="en-US" dirty="0">
                <a:latin typeface="Tahoma" panose="020B0604030504040204" pitchFamily="34" charset="0"/>
                <a:ea typeface="Tahoma" panose="020B0604030504040204" pitchFamily="34" charset="0"/>
                <a:cs typeface="Tahoma" panose="020B0604030504040204" pitchFamily="34" charset="0"/>
              </a:rPr>
              <a:t>process gets the Retained Earnings account balance up to date</a:t>
            </a:r>
            <a:r>
              <a:rPr lang="en-US" dirty="0" smtClean="0">
                <a:latin typeface="Tahoma" panose="020B0604030504040204" pitchFamily="34" charset="0"/>
                <a:ea typeface="Tahoma" panose="020B0604030504040204" pitchFamily="34" charset="0"/>
                <a:cs typeface="Tahoma" panose="020B0604030504040204" pitchFamily="34" charset="0"/>
              </a:rPr>
              <a:t>. Second</a:t>
            </a:r>
            <a:r>
              <a:rPr lang="en-US" dirty="0">
                <a:latin typeface="Tahoma" panose="020B0604030504040204" pitchFamily="34" charset="0"/>
                <a:ea typeface="Tahoma" panose="020B0604030504040204" pitchFamily="34" charset="0"/>
                <a:cs typeface="Tahoma" panose="020B0604030504040204" pitchFamily="34" charset="0"/>
              </a:rPr>
              <a:t>, they establish zero balances in all income statement and dividend accounts so they are ready to start collecting amounts for the next accounting period.</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107924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7"/>
          <p:cNvSpPr>
            <a:spLocks noGrp="1" noChangeArrowheads="1"/>
          </p:cNvSpPr>
          <p:nvPr>
            <p:ph type="sldNum" sz="quarter" idx="5"/>
          </p:nvPr>
        </p:nvSpPr>
        <p:spPr>
          <a:noFill/>
        </p:spPr>
        <p:txBody>
          <a:bodyPr/>
          <a:lstStyle/>
          <a:p>
            <a:fld id="{6112C895-0E26-464C-BD06-66E25565F723}" type="slidenum">
              <a:rPr lang="en-US" smtClean="0">
                <a:cs typeface="Arial" charset="0"/>
              </a:rPr>
              <a:pPr/>
              <a:t>17</a:t>
            </a:fld>
            <a:endParaRPr lang="en-US" dirty="0">
              <a:cs typeface="Arial" charset="0"/>
            </a:endParaRPr>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a:noFill/>
          <a:ln/>
        </p:spPr>
        <p:txBody>
          <a:bodyPr lIns="91435" tIns="45718" rIns="91435" bIns="45718"/>
          <a:lstStyle/>
          <a:p>
            <a:pPr>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Part I</a:t>
            </a:r>
          </a:p>
          <a:p>
            <a:pPr>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Accounts that are closed (revenues, expenses, and dividends) are referred to as temporary accounts</a:t>
            </a:r>
            <a:r>
              <a:rPr lang="en-US" dirty="0" smtClean="0">
                <a:latin typeface="Tahoma" panose="020B0604030504040204" pitchFamily="34" charset="0"/>
                <a:ea typeface="Tahoma" panose="020B0604030504040204" pitchFamily="34" charset="0"/>
                <a:cs typeface="Tahoma" panose="020B0604030504040204" pitchFamily="34" charset="0"/>
              </a:rPr>
              <a:t>. Temporary </a:t>
            </a:r>
            <a:r>
              <a:rPr lang="en-US" dirty="0">
                <a:latin typeface="Tahoma" panose="020B0604030504040204" pitchFamily="34" charset="0"/>
                <a:ea typeface="Tahoma" panose="020B0604030504040204" pitchFamily="34" charset="0"/>
                <a:cs typeface="Tahoma" panose="020B0604030504040204" pitchFamily="34" charset="0"/>
              </a:rPr>
              <a:t>accounts track financial results for a limited period of time.</a:t>
            </a:r>
          </a:p>
          <a:p>
            <a:pPr>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Part II</a:t>
            </a:r>
          </a:p>
          <a:p>
            <a:pPr>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Balance sheet accounts (assets, liabilities, and equity) are referred to as permanent accounts, and they are not closed. The amounts in these accounts will carry forward into the next accounting period.</a:t>
            </a:r>
          </a:p>
          <a:p>
            <a:pPr>
              <a:spcBef>
                <a:spcPct val="50000"/>
              </a:spcBef>
            </a:pPr>
            <a:endParaRPr lang="en-US" dirty="0">
              <a:solidFill>
                <a:srgbClr val="002060"/>
              </a:solidFill>
            </a:endParaRPr>
          </a:p>
          <a:p>
            <a:pPr>
              <a:spcBef>
                <a:spcPct val="50000"/>
              </a:spcBef>
            </a:pPr>
            <a:endParaRPr lang="en-US" dirty="0">
              <a:solidFill>
                <a:srgbClr val="002060"/>
              </a:solidFill>
            </a:endParaRPr>
          </a:p>
          <a:p>
            <a:pPr algn="ctr">
              <a:spcBef>
                <a:spcPct val="50000"/>
              </a:spcBef>
            </a:pPr>
            <a:endParaRPr lang="en-US" dirty="0">
              <a:solidFill>
                <a:srgbClr val="002060"/>
              </a:solidFill>
            </a:endParaRPr>
          </a:p>
          <a:p>
            <a:endParaRPr lang="en-US" dirty="0">
              <a:solidFill>
                <a:srgbClr val="002060"/>
              </a:solidFill>
            </a:endParaRPr>
          </a:p>
        </p:txBody>
      </p:sp>
    </p:spTree>
    <p:extLst>
      <p:ext uri="{BB962C8B-B14F-4D97-AF65-F5344CB8AC3E}">
        <p14:creationId xmlns:p14="http://schemas.microsoft.com/office/powerpoint/2010/main" val="19540247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821C7191-F334-4DC0-BFA5-079587D00F0A}" type="slidenum">
              <a:rPr lang="en-US" smtClean="0">
                <a:cs typeface="Arial" charset="0"/>
              </a:rPr>
              <a:pPr/>
              <a:t>18</a:t>
            </a:fld>
            <a:endParaRPr lang="en-US" dirty="0">
              <a:cs typeface="Arial" charset="0"/>
            </a:endParaRPr>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Let’s review the steps in the accounting cycle</a:t>
            </a:r>
            <a:r>
              <a:rPr lang="en-US" dirty="0" smtClean="0">
                <a:latin typeface="Tahoma" panose="020B0604030504040204" pitchFamily="34" charset="0"/>
                <a:ea typeface="Tahoma" panose="020B0604030504040204" pitchFamily="34" charset="0"/>
                <a:cs typeface="Tahoma" panose="020B0604030504040204" pitchFamily="34" charset="0"/>
              </a:rPr>
              <a:t>. First</a:t>
            </a:r>
            <a:r>
              <a:rPr lang="en-US" dirty="0">
                <a:latin typeface="Tahoma" panose="020B0604030504040204" pitchFamily="34" charset="0"/>
                <a:ea typeface="Tahoma" panose="020B0604030504040204" pitchFamily="34" charset="0"/>
                <a:cs typeface="Tahoma" panose="020B0604030504040204" pitchFamily="34" charset="0"/>
              </a:rPr>
              <a:t>, we record transactions during the accounting period.</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At the end of the accounting period, we make any necessary adjusting entries to get the account balances up to date.</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Next, we prepare financial statements for the accounting period.</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IV</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Next, we close the nominal or temporary accounts.</a:t>
            </a:r>
          </a:p>
        </p:txBody>
      </p:sp>
    </p:spTree>
    <p:extLst>
      <p:ext uri="{BB962C8B-B14F-4D97-AF65-F5344CB8AC3E}">
        <p14:creationId xmlns:p14="http://schemas.microsoft.com/office/powerpoint/2010/main" val="1756460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1</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SECTION 1: SHOW HOW ACCRUALS AFFECT FINANCIAL STATEMENTS</a:t>
            </a:r>
            <a:endParaRPr lang="en-US"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p>
        </p:txBody>
      </p:sp>
    </p:spTree>
    <p:extLst>
      <p:ext uri="{BB962C8B-B14F-4D97-AF65-F5344CB8AC3E}">
        <p14:creationId xmlns:p14="http://schemas.microsoft.com/office/powerpoint/2010/main" val="11702311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F62A6FC9-4F27-49CF-BC6B-16E9D24EC4B3}" type="slidenum">
              <a:rPr lang="en-US" smtClean="0">
                <a:cs typeface="Arial" charset="0"/>
              </a:rPr>
              <a:pPr/>
              <a:t>19</a:t>
            </a:fld>
            <a:endParaRPr lang="en-US" dirty="0">
              <a:cs typeface="Arial" charset="0"/>
            </a:endParaRPr>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xfrm>
            <a:off x="914400" y="4343400"/>
            <a:ext cx="5029200" cy="4114800"/>
          </a:xfrm>
          <a:noFill/>
          <a:ln/>
        </p:spPr>
        <p:txBody>
          <a:bodyPr/>
          <a:lstStyle/>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Accounting systems are designed to record most recurring daily transactions, particularly any involving cash. The problem is that cash is not always received or paid in the period when the revenue is earned or when the expense is incurred</a:t>
            </a:r>
            <a:r>
              <a:rPr lang="en-US" dirty="0" smtClean="0">
                <a:latin typeface="Tahoma" panose="020B0604030504040204" pitchFamily="34" charset="0"/>
                <a:ea typeface="Tahoma" panose="020B0604030504040204" pitchFamily="34" charset="0"/>
                <a:cs typeface="Tahoma" panose="020B0604030504040204" pitchFamily="34" charset="0"/>
              </a:rPr>
              <a:t>. Cash </a:t>
            </a:r>
            <a:r>
              <a:rPr lang="en-US" dirty="0">
                <a:latin typeface="Tahoma" panose="020B0604030504040204" pitchFamily="34" charset="0"/>
                <a:ea typeface="Tahoma" panose="020B0604030504040204" pitchFamily="34" charset="0"/>
                <a:cs typeface="Tahoma" panose="020B0604030504040204" pitchFamily="34" charset="0"/>
              </a:rPr>
              <a:t>basis accounting can distort reported net income because it sometimes fails to match expenses with the revenues they produce.</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Part II</a:t>
            </a:r>
          </a:p>
          <a:p>
            <a:r>
              <a:rPr lang="en-US" dirty="0">
                <a:latin typeface="Tahoma" panose="020B0604030504040204" pitchFamily="34" charset="0"/>
                <a:ea typeface="Tahoma" panose="020B0604030504040204" pitchFamily="34" charset="0"/>
                <a:cs typeface="Tahoma" panose="020B0604030504040204" pitchFamily="34" charset="0"/>
              </a:rPr>
              <a:t>The solution for this timing difference is to record adjusting entries at the end of the period to get the amounts reported as revenues and expenses up to date. Expenses that are matched with the period in which they are incurred are frequently called period costs.</a:t>
            </a:r>
          </a:p>
          <a:p>
            <a:pPr eaLnBrk="1" hangingPunct="1"/>
            <a:endParaRPr lang="en-US" dirty="0"/>
          </a:p>
          <a:p>
            <a:pPr eaLnBrk="1" hangingPunct="1"/>
            <a:endParaRPr lang="en-US" dirty="0"/>
          </a:p>
        </p:txBody>
      </p:sp>
    </p:spTree>
    <p:extLst>
      <p:ext uri="{BB962C8B-B14F-4D97-AF65-F5344CB8AC3E}">
        <p14:creationId xmlns:p14="http://schemas.microsoft.com/office/powerpoint/2010/main" val="19346422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20</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SECTION 2: SHOW HOW DEFERRALS AFFECT FINANCIAL STATEMENTS</a:t>
            </a:r>
            <a:endParaRPr lang="en-US"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p>
        </p:txBody>
      </p:sp>
    </p:spTree>
    <p:extLst>
      <p:ext uri="{BB962C8B-B14F-4D97-AF65-F5344CB8AC3E}">
        <p14:creationId xmlns:p14="http://schemas.microsoft.com/office/powerpoint/2010/main" val="39271191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21</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r>
              <a:rPr lang="en-US" dirty="0">
                <a:latin typeface="Tahoma" panose="020B0604030504040204" pitchFamily="34" charset="0"/>
                <a:ea typeface="Tahoma" panose="020B0604030504040204" pitchFamily="34" charset="0"/>
                <a:cs typeface="Tahoma" panose="020B0604030504040204" pitchFamily="34" charset="0"/>
              </a:rPr>
              <a:t>Learning Objective 2-5: Show how accounting for supplies affects financial statements.</a:t>
            </a:r>
            <a:endParaRPr lang="en-US"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p>
        </p:txBody>
      </p:sp>
    </p:spTree>
    <p:extLst>
      <p:ext uri="{BB962C8B-B14F-4D97-AF65-F5344CB8AC3E}">
        <p14:creationId xmlns:p14="http://schemas.microsoft.com/office/powerpoint/2010/main" val="30663208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Second Accounting Cycle: Now we will turn our attention to the effects of Cato Consultants’ Year 2 events.</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a:spcBef>
                <a:spcPct val="0"/>
              </a:spcBef>
            </a:pPr>
            <a:r>
              <a:rPr lang="en-US" dirty="0">
                <a:latin typeface="Tahoma" panose="020B0604030504040204" pitchFamily="34" charset="0"/>
                <a:ea typeface="Tahoma" panose="020B0604030504040204" pitchFamily="34" charset="0"/>
                <a:cs typeface="Tahoma" panose="020B0604030504040204" pitchFamily="34" charset="0"/>
              </a:rPr>
              <a:t>Event 1</a:t>
            </a:r>
            <a:r>
              <a:rPr lang="en-US" dirty="0" smtClean="0">
                <a:latin typeface="Tahoma" panose="020B0604030504040204" pitchFamily="34" charset="0"/>
                <a:ea typeface="Tahoma" panose="020B0604030504040204" pitchFamily="34" charset="0"/>
                <a:cs typeface="Tahoma" panose="020B0604030504040204" pitchFamily="34" charset="0"/>
              </a:rPr>
              <a:t>: Cato </a:t>
            </a:r>
            <a:r>
              <a:rPr lang="en-US" dirty="0">
                <a:latin typeface="Tahoma" panose="020B0604030504040204" pitchFamily="34" charset="0"/>
                <a:ea typeface="Tahoma" panose="020B0604030504040204" pitchFamily="34" charset="0"/>
                <a:cs typeface="Tahoma" panose="020B0604030504040204" pitchFamily="34" charset="0"/>
              </a:rPr>
              <a:t>paid $6,000 to the instructor to settle the salaries payable obligation.</a:t>
            </a:r>
          </a:p>
          <a:p>
            <a:pPr>
              <a:spcBef>
                <a:spcPct val="0"/>
              </a:spcBef>
            </a:pPr>
            <a:endParaRPr lang="en-US" dirty="0">
              <a:latin typeface="Tahoma" panose="020B0604030504040204" pitchFamily="34" charset="0"/>
              <a:ea typeface="Tahoma" panose="020B0604030504040204" pitchFamily="34" charset="0"/>
              <a:cs typeface="Tahoma" panose="020B0604030504040204" pitchFamily="34" charset="0"/>
            </a:endParaRPr>
          </a:p>
          <a:p>
            <a:pPr>
              <a:spcBef>
                <a:spcPct val="0"/>
              </a:spcBef>
            </a:pPr>
            <a:r>
              <a:rPr lang="en-US" dirty="0">
                <a:latin typeface="Tahoma" panose="020B0604030504040204" pitchFamily="34" charset="0"/>
                <a:ea typeface="Tahoma" panose="020B0604030504040204" pitchFamily="34" charset="0"/>
                <a:cs typeface="Tahoma" panose="020B0604030504040204" pitchFamily="34" charset="0"/>
              </a:rPr>
              <a:t>Part II</a:t>
            </a:r>
          </a:p>
          <a:p>
            <a:r>
              <a:rPr lang="en-US" dirty="0">
                <a:latin typeface="Tahoma" panose="020B0604030504040204" pitchFamily="34" charset="0"/>
                <a:ea typeface="Tahoma" panose="020B0604030504040204" pitchFamily="34" charset="0"/>
                <a:cs typeface="Tahoma" panose="020B0604030504040204" pitchFamily="34" charset="0"/>
              </a:rPr>
              <a:t>When Cato pays the instructor, both the asset account Cash and the liability account Salaries Payable decrease. This is classified as an asset use transaction.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The cash payment does not affect the income statement. The salary expense was recognized in Year 1 when the instructor taught the classes. The statement of cash flows reflects a cash outflow from operating activities.</a:t>
            </a:r>
          </a:p>
          <a:p>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 </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22</a:t>
            </a:fld>
            <a:endParaRPr lang="en-US" dirty="0"/>
          </a:p>
        </p:txBody>
      </p:sp>
    </p:spTree>
    <p:extLst>
      <p:ext uri="{BB962C8B-B14F-4D97-AF65-F5344CB8AC3E}">
        <p14:creationId xmlns:p14="http://schemas.microsoft.com/office/powerpoint/2010/main" val="5272641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p:spPr>
        <p:txBody>
          <a:bodyPr/>
          <a:lstStyle/>
          <a:p>
            <a:fld id="{06930EF6-C46F-49DC-92EF-51D89529B5B5}" type="slidenum">
              <a:rPr lang="en-US" smtClean="0">
                <a:cs typeface="Arial" charset="0"/>
              </a:rPr>
              <a:pPr/>
              <a:t>23</a:t>
            </a:fld>
            <a:endParaRPr lang="en-US" dirty="0">
              <a:cs typeface="Arial" charset="0"/>
            </a:endParaRPr>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2: Cato purchased $800 of supplies on account.</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a:spcBef>
                <a:spcPct val="0"/>
              </a:spcBef>
            </a:pPr>
            <a:r>
              <a:rPr lang="en-US" dirty="0">
                <a:latin typeface="Tahoma" panose="020B0604030504040204" pitchFamily="34" charset="0"/>
                <a:ea typeface="Tahoma" panose="020B0604030504040204" pitchFamily="34" charset="0"/>
                <a:cs typeface="Tahoma" panose="020B0604030504040204" pitchFamily="34" charset="0"/>
              </a:rPr>
              <a:t>Part II</a:t>
            </a:r>
          </a:p>
          <a:p>
            <a:r>
              <a:rPr lang="en-US" dirty="0">
                <a:latin typeface="Tahoma" panose="020B0604030504040204" pitchFamily="34" charset="0"/>
                <a:ea typeface="Tahoma" panose="020B0604030504040204" pitchFamily="34" charset="0"/>
                <a:cs typeface="Tahoma" panose="020B0604030504040204" pitchFamily="34" charset="0"/>
              </a:rPr>
              <a:t>The asset account Supplies and the liability account Accounts Payable increase. The income statement is unaffected. Expense recognition is deferred until the supplies are used. The statement of cash flows is not affected.</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a:t>
            </a:r>
          </a:p>
        </p:txBody>
      </p:sp>
    </p:spTree>
    <p:extLst>
      <p:ext uri="{BB962C8B-B14F-4D97-AF65-F5344CB8AC3E}">
        <p14:creationId xmlns:p14="http://schemas.microsoft.com/office/powerpoint/2010/main" val="35517628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Year-End Adjusting Entry 1: After determining through a physical count that it had $150 of unused supplies on hand as of December 31, Cato recognized supplies expense.</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a:spcBef>
                <a:spcPct val="0"/>
              </a:spcBef>
            </a:pPr>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Companies would find it impractical to record expense each time an individual supply is used</a:t>
            </a:r>
            <a:r>
              <a:rPr lang="en-US" dirty="0" smtClean="0">
                <a:latin typeface="Tahoma" panose="020B0604030504040204" pitchFamily="34" charset="0"/>
                <a:ea typeface="Tahoma" panose="020B0604030504040204" pitchFamily="34" charset="0"/>
                <a:cs typeface="Tahoma" panose="020B0604030504040204" pitchFamily="34" charset="0"/>
              </a:rPr>
              <a:t>. Instead</a:t>
            </a:r>
            <a:r>
              <a:rPr lang="en-US" dirty="0">
                <a:latin typeface="Tahoma" panose="020B0604030504040204" pitchFamily="34" charset="0"/>
                <a:ea typeface="Tahoma" panose="020B0604030504040204" pitchFamily="34" charset="0"/>
                <a:cs typeface="Tahoma" panose="020B0604030504040204" pitchFamily="34" charset="0"/>
              </a:rPr>
              <a:t>, they record supplies expense at the end of the year by determining the total quantity of supplies used</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To calculate the quantity of supplies used, add together the beginning supplies balance and supplies purchased to determine supplies available for use</a:t>
            </a:r>
            <a:r>
              <a:rPr lang="en-US" dirty="0" smtClean="0">
                <a:latin typeface="Tahoma" panose="020B0604030504040204" pitchFamily="34" charset="0"/>
                <a:ea typeface="Tahoma" panose="020B0604030504040204" pitchFamily="34" charset="0"/>
                <a:cs typeface="Tahoma" panose="020B0604030504040204" pitchFamily="34" charset="0"/>
              </a:rPr>
              <a:t>. Then</a:t>
            </a:r>
            <a:r>
              <a:rPr lang="en-US" dirty="0">
                <a:latin typeface="Tahoma" panose="020B0604030504040204" pitchFamily="34" charset="0"/>
                <a:ea typeface="Tahoma" panose="020B0604030504040204" pitchFamily="34" charset="0"/>
                <a:cs typeface="Tahoma" panose="020B0604030504040204" pitchFamily="34" charset="0"/>
              </a:rPr>
              <a:t>, subtract the ending supplies balance to determine supplies used</a:t>
            </a:r>
            <a:r>
              <a:rPr lang="en-US" dirty="0" smtClean="0">
                <a:latin typeface="Tahoma" panose="020B0604030504040204" pitchFamily="34" charset="0"/>
                <a:ea typeface="Tahoma" panose="020B0604030504040204" pitchFamily="34" charset="0"/>
                <a:cs typeface="Tahoma" panose="020B0604030504040204" pitchFamily="34" charset="0"/>
              </a:rPr>
              <a:t>. Cato </a:t>
            </a:r>
            <a:r>
              <a:rPr lang="en-US" dirty="0">
                <a:latin typeface="Tahoma" panose="020B0604030504040204" pitchFamily="34" charset="0"/>
                <a:ea typeface="Tahoma" panose="020B0604030504040204" pitchFamily="34" charset="0"/>
                <a:cs typeface="Tahoma" panose="020B0604030504040204" pitchFamily="34" charset="0"/>
              </a:rPr>
              <a:t>used $650 of supplies during the year; therefore, that is the supplies expense that it will record</a:t>
            </a:r>
            <a:r>
              <a:rPr lang="en-US" dirty="0" smtClean="0">
                <a:latin typeface="Tahoma" panose="020B0604030504040204" pitchFamily="34" charset="0"/>
                <a:ea typeface="Tahoma" panose="020B0604030504040204" pitchFamily="34" charset="0"/>
                <a:cs typeface="Tahoma" panose="020B0604030504040204" pitchFamily="34" charset="0"/>
              </a:rPr>
              <a:t>. This </a:t>
            </a:r>
            <a:r>
              <a:rPr lang="en-US" dirty="0">
                <a:latin typeface="Tahoma" panose="020B0604030504040204" pitchFamily="34" charset="0"/>
                <a:ea typeface="Tahoma" panose="020B0604030504040204" pitchFamily="34" charset="0"/>
                <a:cs typeface="Tahoma" panose="020B0604030504040204" pitchFamily="34" charset="0"/>
              </a:rPr>
              <a:t>is an asset use transaction.</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IV</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24</a:t>
            </a:fld>
            <a:endParaRPr lang="en-US" dirty="0"/>
          </a:p>
        </p:txBody>
      </p:sp>
    </p:spTree>
    <p:extLst>
      <p:ext uri="{BB962C8B-B14F-4D97-AF65-F5344CB8AC3E}">
        <p14:creationId xmlns:p14="http://schemas.microsoft.com/office/powerpoint/2010/main" val="17664577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25</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pPr algn="l"/>
            <a:r>
              <a:rPr lang="en-US" dirty="0">
                <a:latin typeface="Tahoma" panose="020B0604030504040204" pitchFamily="34" charset="0"/>
                <a:ea typeface="Tahoma" panose="020B0604030504040204" pitchFamily="34" charset="0"/>
                <a:cs typeface="Tahoma" panose="020B0604030504040204" pitchFamily="34" charset="0"/>
              </a:rPr>
              <a:t>Learning Objective 2-6: Show how accounting for prepaid items affects financial statements</a:t>
            </a:r>
            <a:r>
              <a:rPr lang="en-US" dirty="0"/>
              <a:t>.</a:t>
            </a:r>
          </a:p>
        </p:txBody>
      </p:sp>
    </p:spTree>
    <p:extLst>
      <p:ext uri="{BB962C8B-B14F-4D97-AF65-F5344CB8AC3E}">
        <p14:creationId xmlns:p14="http://schemas.microsoft.com/office/powerpoint/2010/main" val="23984625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3: On March 1, Year 2, Cato signed a one-year lease agreement and paid $12,000 cash in advance to rent office space. The one-year lease term begins March 1.</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a:spcBef>
                <a:spcPct val="0"/>
              </a:spcBef>
            </a:pPr>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transaction decreases the Cash asset account, but increases another asset, Prepaid Rent</a:t>
            </a:r>
            <a:r>
              <a:rPr lang="en-US" dirty="0" smtClean="0">
                <a:latin typeface="Tahoma" panose="020B0604030504040204" pitchFamily="34" charset="0"/>
                <a:ea typeface="Tahoma" panose="020B0604030504040204" pitchFamily="34" charset="0"/>
                <a:cs typeface="Tahoma" panose="020B0604030504040204" pitchFamily="34" charset="0"/>
              </a:rPr>
              <a:t>. Therefore</a:t>
            </a:r>
            <a:r>
              <a:rPr lang="en-US" dirty="0">
                <a:latin typeface="Tahoma" panose="020B0604030504040204" pitchFamily="34" charset="0"/>
                <a:ea typeface="Tahoma" panose="020B0604030504040204" pitchFamily="34" charset="0"/>
                <a:cs typeface="Tahoma" panose="020B0604030504040204" pitchFamily="34" charset="0"/>
              </a:rPr>
              <a:t>, it is classified as an asset exchange transaction</a:t>
            </a:r>
            <a:r>
              <a:rPr lang="en-US" dirty="0" smtClean="0">
                <a:latin typeface="Tahoma" panose="020B0604030504040204" pitchFamily="34" charset="0"/>
                <a:ea typeface="Tahoma" panose="020B0604030504040204" pitchFamily="34" charset="0"/>
                <a:cs typeface="Tahoma" panose="020B0604030504040204" pitchFamily="34" charset="0"/>
              </a:rPr>
              <a:t>. The </a:t>
            </a:r>
            <a:r>
              <a:rPr lang="en-US" dirty="0">
                <a:latin typeface="Tahoma" panose="020B0604030504040204" pitchFamily="34" charset="0"/>
                <a:ea typeface="Tahoma" panose="020B0604030504040204" pitchFamily="34" charset="0"/>
                <a:cs typeface="Tahoma" panose="020B0604030504040204" pitchFamily="34" charset="0"/>
              </a:rPr>
              <a:t>Prepaid Rent is recorded as an asset, but will become an expense later when it is used</a:t>
            </a:r>
            <a:r>
              <a:rPr lang="en-US" dirty="0" smtClean="0">
                <a:latin typeface="Tahoma" panose="020B0604030504040204" pitchFamily="34" charset="0"/>
                <a:ea typeface="Tahoma" panose="020B0604030504040204" pitchFamily="34" charset="0"/>
                <a:cs typeface="Tahoma" panose="020B0604030504040204" pitchFamily="34" charset="0"/>
              </a:rPr>
              <a:t>. The </a:t>
            </a:r>
            <a:r>
              <a:rPr lang="en-US" dirty="0">
                <a:latin typeface="Tahoma" panose="020B0604030504040204" pitchFamily="34" charset="0"/>
                <a:ea typeface="Tahoma" panose="020B0604030504040204" pitchFamily="34" charset="0"/>
                <a:cs typeface="Tahoma" panose="020B0604030504040204" pitchFamily="34" charset="0"/>
              </a:rPr>
              <a:t>income statement is not affected, but the statement of cash flows will report an outflow for operating activities</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26</a:t>
            </a:fld>
            <a:endParaRPr lang="en-US" dirty="0"/>
          </a:p>
        </p:txBody>
      </p:sp>
    </p:spTree>
    <p:extLst>
      <p:ext uri="{BB962C8B-B14F-4D97-AF65-F5344CB8AC3E}">
        <p14:creationId xmlns:p14="http://schemas.microsoft.com/office/powerpoint/2010/main" val="25934714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As this diagram shows, the cost of the office space described in Event 3 is an asset. It is recorded in the asset account Prepaid Rent. Cato expects to benefit from incurring this cost by using the office to generate revenue over the next 12 months. Expense recognition is deferred until Cato actually uses the office space to help generate revenue. Other commonly deferred expenses include prepaid insurance and prepaid taxes. As these titles imply, deferred expenses are frequently called </a:t>
            </a:r>
            <a:r>
              <a:rPr lang="en-US" sz="1200" b="1"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prepaid items.</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27</a:t>
            </a:fld>
            <a:endParaRPr lang="en-US" dirty="0"/>
          </a:p>
        </p:txBody>
      </p:sp>
    </p:spTree>
    <p:extLst>
      <p:ext uri="{BB962C8B-B14F-4D97-AF65-F5344CB8AC3E}">
        <p14:creationId xmlns:p14="http://schemas.microsoft.com/office/powerpoint/2010/main" val="9674878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Year-End Adjustment 2: Cato recognized rent expense for the office space used during the accounting period.</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a:spcBef>
                <a:spcPct val="0"/>
              </a:spcBef>
            </a:pPr>
            <a:r>
              <a:rPr lang="en-US" dirty="0">
                <a:latin typeface="Tahoma" panose="020B0604030504040204" pitchFamily="34" charset="0"/>
                <a:ea typeface="Tahoma" panose="020B0604030504040204" pitchFamily="34" charset="0"/>
                <a:cs typeface="Tahoma" panose="020B0604030504040204" pitchFamily="34" charset="0"/>
              </a:rPr>
              <a:t>Part II</a:t>
            </a:r>
          </a:p>
          <a:p>
            <a:r>
              <a:rPr lang="en-US" dirty="0">
                <a:latin typeface="Tahoma" panose="020B0604030504040204" pitchFamily="34" charset="0"/>
                <a:ea typeface="Tahoma" panose="020B0604030504040204" pitchFamily="34" charset="0"/>
                <a:cs typeface="Tahoma" panose="020B0604030504040204" pitchFamily="34" charset="0"/>
              </a:rPr>
              <a:t>Recall that Cato paid $12,000 on March 1, Year 2, to rent office space for one year (see Event 3)</a:t>
            </a:r>
            <a:r>
              <a:rPr lang="en-US" dirty="0" smtClean="0">
                <a:latin typeface="Tahoma" panose="020B0604030504040204" pitchFamily="34" charset="0"/>
                <a:ea typeface="Tahoma" panose="020B0604030504040204" pitchFamily="34" charset="0"/>
                <a:cs typeface="Tahoma" panose="020B0604030504040204" pitchFamily="34" charset="0"/>
              </a:rPr>
              <a:t>. Between </a:t>
            </a:r>
            <a:r>
              <a:rPr lang="en-US" dirty="0">
                <a:latin typeface="Tahoma" panose="020B0604030504040204" pitchFamily="34" charset="0"/>
                <a:ea typeface="Tahoma" panose="020B0604030504040204" pitchFamily="34" charset="0"/>
                <a:cs typeface="Tahoma" panose="020B0604030504040204" pitchFamily="34" charset="0"/>
              </a:rPr>
              <a:t>March 1st and December 31st, Cato has used 10 of the 12 months’ rent</a:t>
            </a:r>
            <a:r>
              <a:rPr lang="en-US" dirty="0" smtClean="0">
                <a:latin typeface="Tahoma" panose="020B0604030504040204" pitchFamily="34" charset="0"/>
                <a:ea typeface="Tahoma" panose="020B0604030504040204" pitchFamily="34" charset="0"/>
                <a:cs typeface="Tahoma" panose="020B0604030504040204" pitchFamily="34" charset="0"/>
              </a:rPr>
              <a:t>. Therefore</a:t>
            </a:r>
            <a:r>
              <a:rPr lang="en-US" dirty="0">
                <a:latin typeface="Tahoma" panose="020B0604030504040204" pitchFamily="34" charset="0"/>
                <a:ea typeface="Tahoma" panose="020B0604030504040204" pitchFamily="34" charset="0"/>
                <a:cs typeface="Tahoma" panose="020B0604030504040204" pitchFamily="34" charset="0"/>
              </a:rPr>
              <a:t>, Cato must recognize $10,000 of rent expense, and reduce the prepaid rent asset</a:t>
            </a:r>
            <a:r>
              <a:rPr lang="en-US" dirty="0" smtClean="0">
                <a:latin typeface="Tahoma" panose="020B0604030504040204" pitchFamily="34" charset="0"/>
                <a:ea typeface="Tahoma" panose="020B0604030504040204" pitchFamily="34" charset="0"/>
                <a:cs typeface="Tahoma" panose="020B0604030504040204" pitchFamily="34" charset="0"/>
              </a:rPr>
              <a:t>. It </a:t>
            </a:r>
            <a:r>
              <a:rPr lang="en-US" dirty="0">
                <a:latin typeface="Tahoma" panose="020B0604030504040204" pitchFamily="34" charset="0"/>
                <a:ea typeface="Tahoma" panose="020B0604030504040204" pitchFamily="34" charset="0"/>
                <a:cs typeface="Tahoma" panose="020B0604030504040204" pitchFamily="34" charset="0"/>
              </a:rPr>
              <a:t>is classified as an asset use transaction.</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28</a:t>
            </a:fld>
            <a:endParaRPr lang="en-US" dirty="0"/>
          </a:p>
        </p:txBody>
      </p:sp>
    </p:spTree>
    <p:extLst>
      <p:ext uri="{BB962C8B-B14F-4D97-AF65-F5344CB8AC3E}">
        <p14:creationId xmlns:p14="http://schemas.microsoft.com/office/powerpoint/2010/main" val="602356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0"/>
              </a:spcBef>
            </a:pPr>
            <a:r>
              <a:rPr lang="en-US" dirty="0">
                <a:latin typeface="Tahoma" panose="020B0604030504040204" pitchFamily="34" charset="0"/>
                <a:ea typeface="Tahoma" panose="020B0604030504040204" pitchFamily="34" charset="0"/>
                <a:cs typeface="Tahoma" panose="020B0604030504040204" pitchFamily="34" charset="0"/>
              </a:rPr>
              <a:t>Users of financial statements must distinguish between the terms recognition and realization</a:t>
            </a:r>
            <a:r>
              <a:rPr lang="en-US" dirty="0" smtClean="0">
                <a:latin typeface="Tahoma" panose="020B0604030504040204" pitchFamily="34" charset="0"/>
                <a:ea typeface="Tahoma" panose="020B0604030504040204" pitchFamily="34" charset="0"/>
                <a:cs typeface="Tahoma" panose="020B0604030504040204" pitchFamily="34" charset="0"/>
              </a:rPr>
              <a:t>. Recognition </a:t>
            </a:r>
            <a:r>
              <a:rPr lang="en-US" dirty="0">
                <a:latin typeface="Tahoma" panose="020B0604030504040204" pitchFamily="34" charset="0"/>
                <a:ea typeface="Tahoma" panose="020B0604030504040204" pitchFamily="34" charset="0"/>
                <a:cs typeface="Tahoma" panose="020B0604030504040204" pitchFamily="34" charset="0"/>
              </a:rPr>
              <a:t>means formally recording an economic item or event in the financial statements</a:t>
            </a:r>
            <a:r>
              <a:rPr lang="en-US" dirty="0" smtClean="0">
                <a:latin typeface="Tahoma" panose="020B0604030504040204" pitchFamily="34" charset="0"/>
                <a:ea typeface="Tahoma" panose="020B0604030504040204" pitchFamily="34" charset="0"/>
                <a:cs typeface="Tahoma" panose="020B0604030504040204" pitchFamily="34" charset="0"/>
              </a:rPr>
              <a:t>. Realization </a:t>
            </a:r>
            <a:r>
              <a:rPr lang="en-US" dirty="0">
                <a:latin typeface="Tahoma" panose="020B0604030504040204" pitchFamily="34" charset="0"/>
                <a:ea typeface="Tahoma" panose="020B0604030504040204" pitchFamily="34" charset="0"/>
                <a:cs typeface="Tahoma" panose="020B0604030504040204" pitchFamily="34" charset="0"/>
              </a:rPr>
              <a:t>refers to collecting cash, generally from the sale of products or services.</a:t>
            </a:r>
          </a:p>
          <a:p>
            <a:pPr eaLnBrk="1" hangingPunct="1">
              <a:spcBef>
                <a:spcPct val="0"/>
              </a:spcBef>
            </a:pP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spcBef>
                <a:spcPct val="0"/>
              </a:spcBef>
            </a:pPr>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spcBef>
                <a:spcPct val="0"/>
              </a:spcBef>
            </a:pPr>
            <a:r>
              <a:rPr lang="en-US" dirty="0">
                <a:latin typeface="Tahoma" panose="020B0604030504040204" pitchFamily="34" charset="0"/>
                <a:ea typeface="Tahoma" panose="020B0604030504040204" pitchFamily="34" charset="0"/>
                <a:cs typeface="Tahoma" panose="020B0604030504040204" pitchFamily="34" charset="0"/>
              </a:rPr>
              <a:t>Users of cash basis accounting recognize revenues and expenses when cash is paid or collected</a:t>
            </a:r>
            <a:r>
              <a:rPr lang="en-US" dirty="0" smtClean="0">
                <a:latin typeface="Tahoma" panose="020B0604030504040204" pitchFamily="34" charset="0"/>
                <a:ea typeface="Tahoma" panose="020B0604030504040204" pitchFamily="34" charset="0"/>
                <a:cs typeface="Tahoma" panose="020B0604030504040204" pitchFamily="34" charset="0"/>
              </a:rPr>
              <a:t>. In </a:t>
            </a:r>
            <a:r>
              <a:rPr lang="en-US" dirty="0">
                <a:latin typeface="Tahoma" panose="020B0604030504040204" pitchFamily="34" charset="0"/>
                <a:ea typeface="Tahoma" panose="020B0604030504040204" pitchFamily="34" charset="0"/>
                <a:cs typeface="Tahoma" panose="020B0604030504040204" pitchFamily="34" charset="0"/>
              </a:rPr>
              <a:t>contrast, users of accrual basis accounting recognize revenues when earned and expenses when incurred, regardless of when cash is exchanged</a:t>
            </a:r>
            <a:r>
              <a:rPr lang="en-US" dirty="0" smtClean="0">
                <a:latin typeface="Tahoma" panose="020B0604030504040204" pitchFamily="34" charset="0"/>
                <a:ea typeface="Tahoma" panose="020B0604030504040204" pitchFamily="34" charset="0"/>
                <a:cs typeface="Tahoma" panose="020B0604030504040204" pitchFamily="34" charset="0"/>
              </a:rPr>
              <a:t>. Virtually </a:t>
            </a:r>
            <a:r>
              <a:rPr lang="en-US" dirty="0">
                <a:latin typeface="Tahoma" panose="020B0604030504040204" pitchFamily="34" charset="0"/>
                <a:ea typeface="Tahoma" panose="020B0604030504040204" pitchFamily="34" charset="0"/>
                <a:cs typeface="Tahoma" panose="020B0604030504040204" pitchFamily="34" charset="0"/>
              </a:rPr>
              <a:t>all of the major companies operating in the United States use accrual accounting.</a:t>
            </a:r>
          </a:p>
          <a:p>
            <a:pPr eaLnBrk="1" hangingPunct="1">
              <a:spcBef>
                <a:spcPct val="0"/>
              </a:spcBef>
            </a:pP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Let’s demonstrate accrual accounting by describing events that relate to a company named Cato Consultants.</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2</a:t>
            </a:fld>
            <a:endParaRPr lang="en-US" dirty="0"/>
          </a:p>
        </p:txBody>
      </p:sp>
    </p:spTree>
    <p:extLst>
      <p:ext uri="{BB962C8B-B14F-4D97-AF65-F5344CB8AC3E}">
        <p14:creationId xmlns:p14="http://schemas.microsoft.com/office/powerpoint/2010/main" val="17313542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29</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r>
              <a:rPr lang="en-US" dirty="0">
                <a:latin typeface="Tahoma" panose="020B0604030504040204" pitchFamily="34" charset="0"/>
                <a:ea typeface="Tahoma" panose="020B0604030504040204" pitchFamily="34" charset="0"/>
                <a:cs typeface="Tahoma" panose="020B0604030504040204" pitchFamily="34" charset="0"/>
              </a:rPr>
              <a:t>Learning Objective 2-7: Show how accounting for unearned revenues affects financial statements.</a:t>
            </a:r>
          </a:p>
          <a:p>
            <a:pPr eaLnBrk="1" hangingPunct="1"/>
            <a:endParaRPr lang="en-US" dirty="0"/>
          </a:p>
        </p:txBody>
      </p:sp>
    </p:spTree>
    <p:extLst>
      <p:ext uri="{BB962C8B-B14F-4D97-AF65-F5344CB8AC3E}">
        <p14:creationId xmlns:p14="http://schemas.microsoft.com/office/powerpoint/2010/main" val="16493333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4</a:t>
            </a:r>
            <a:r>
              <a:rPr lang="en-US" dirty="0" smtClean="0">
                <a:latin typeface="Tahoma" panose="020B0604030504040204" pitchFamily="34" charset="0"/>
                <a:ea typeface="Tahoma" panose="020B0604030504040204" pitchFamily="34" charset="0"/>
                <a:cs typeface="Tahoma" panose="020B0604030504040204" pitchFamily="34" charset="0"/>
              </a:rPr>
              <a:t>: Cato </a:t>
            </a:r>
            <a:r>
              <a:rPr lang="en-US" dirty="0">
                <a:latin typeface="Tahoma" panose="020B0604030504040204" pitchFamily="34" charset="0"/>
                <a:ea typeface="Tahoma" panose="020B0604030504040204" pitchFamily="34" charset="0"/>
                <a:cs typeface="Tahoma" panose="020B0604030504040204" pitchFamily="34" charset="0"/>
              </a:rPr>
              <a:t>received $18,000 cash in advance from Westberry Company for consulting services Cato agreed to perform over a one-year period beginning June 1, Year 2.</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a:spcBef>
                <a:spcPct val="0"/>
              </a:spcBef>
            </a:pPr>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transaction increases the Cash asset account, and increases a liability account called Unearned Revenue</a:t>
            </a:r>
            <a:r>
              <a:rPr lang="en-US" dirty="0" smtClean="0">
                <a:latin typeface="Tahoma" panose="020B0604030504040204" pitchFamily="34" charset="0"/>
                <a:ea typeface="Tahoma" panose="020B0604030504040204" pitchFamily="34" charset="0"/>
                <a:cs typeface="Tahoma" panose="020B0604030504040204" pitchFamily="34" charset="0"/>
              </a:rPr>
              <a:t>. Cato </a:t>
            </a:r>
            <a:r>
              <a:rPr lang="en-US" dirty="0">
                <a:latin typeface="Tahoma" panose="020B0604030504040204" pitchFamily="34" charset="0"/>
                <a:ea typeface="Tahoma" panose="020B0604030504040204" pitchFamily="34" charset="0"/>
                <a:cs typeface="Tahoma" panose="020B0604030504040204" pitchFamily="34" charset="0"/>
              </a:rPr>
              <a:t>must defer, or delay, any revenue until it performs the consulting services for Westberry Company, so the income statement is not affected</a:t>
            </a:r>
            <a:r>
              <a:rPr lang="en-US" dirty="0" smtClean="0">
                <a:latin typeface="Tahoma" panose="020B0604030504040204" pitchFamily="34" charset="0"/>
                <a:ea typeface="Tahoma" panose="020B0604030504040204" pitchFamily="34" charset="0"/>
                <a:cs typeface="Tahoma" panose="020B0604030504040204" pitchFamily="34" charset="0"/>
              </a:rPr>
              <a:t>. The </a:t>
            </a:r>
            <a:r>
              <a:rPr lang="en-US" dirty="0">
                <a:latin typeface="Tahoma" panose="020B0604030504040204" pitchFamily="34" charset="0"/>
                <a:ea typeface="Tahoma" panose="020B0604030504040204" pitchFamily="34" charset="0"/>
                <a:cs typeface="Tahoma" panose="020B0604030504040204" pitchFamily="34" charset="0"/>
              </a:rPr>
              <a:t>deferred, or unearned, revenue is a liability for Cato because it is obligated to perform the services in the future</a:t>
            </a:r>
            <a:r>
              <a:rPr lang="en-US" dirty="0" smtClean="0">
                <a:latin typeface="Tahoma" panose="020B0604030504040204" pitchFamily="34" charset="0"/>
                <a:ea typeface="Tahoma" panose="020B0604030504040204" pitchFamily="34" charset="0"/>
                <a:cs typeface="Tahoma" panose="020B0604030504040204" pitchFamily="34" charset="0"/>
              </a:rPr>
              <a:t>. The </a:t>
            </a:r>
            <a:r>
              <a:rPr lang="en-US" dirty="0">
                <a:latin typeface="Tahoma" panose="020B0604030504040204" pitchFamily="34" charset="0"/>
                <a:ea typeface="Tahoma" panose="020B0604030504040204" pitchFamily="34" charset="0"/>
                <a:cs typeface="Tahoma" panose="020B0604030504040204" pitchFamily="34" charset="0"/>
              </a:rPr>
              <a:t>statement of cash flows reports an inflow for operating activities</a:t>
            </a:r>
            <a:r>
              <a:rPr lang="en-US" dirty="0" smtClean="0">
                <a:latin typeface="Tahoma" panose="020B0604030504040204" pitchFamily="34" charset="0"/>
                <a:ea typeface="Tahoma" panose="020B0604030504040204" pitchFamily="34" charset="0"/>
                <a:cs typeface="Tahoma" panose="020B0604030504040204" pitchFamily="34" charset="0"/>
              </a:rPr>
              <a:t>. This </a:t>
            </a:r>
            <a:r>
              <a:rPr lang="en-US" dirty="0">
                <a:latin typeface="Tahoma" panose="020B0604030504040204" pitchFamily="34" charset="0"/>
                <a:ea typeface="Tahoma" panose="020B0604030504040204" pitchFamily="34" charset="0"/>
                <a:cs typeface="Tahoma" panose="020B0604030504040204" pitchFamily="34" charset="0"/>
              </a:rPr>
              <a:t>is classified as an asset source transaction</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30</a:t>
            </a:fld>
            <a:endParaRPr lang="en-US" dirty="0"/>
          </a:p>
        </p:txBody>
      </p:sp>
    </p:spTree>
    <p:extLst>
      <p:ext uri="{BB962C8B-B14F-4D97-AF65-F5344CB8AC3E}">
        <p14:creationId xmlns:p14="http://schemas.microsoft.com/office/powerpoint/2010/main" val="42629377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Year-End Adjustment 3: Cato recognized the portion of the unearned revenue it earned during the accounting period.</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Part II</a:t>
            </a:r>
          </a:p>
          <a:p>
            <a:r>
              <a:rPr lang="en-US" dirty="0">
                <a:latin typeface="Tahoma" panose="020B0604030504040204" pitchFamily="34" charset="0"/>
                <a:ea typeface="Tahoma" panose="020B0604030504040204" pitchFamily="34" charset="0"/>
                <a:cs typeface="Tahoma" panose="020B0604030504040204" pitchFamily="34" charset="0"/>
              </a:rPr>
              <a:t>Recall that Cato received an $18,000 cash advance from Westberry Company to provide consulting services from June 1, Year 2, to May 31, Year 3 (see Event 4). By December 31, Cato had earned 7 months (June 1 through December 31) of the revenue related to this contract. Rather than recording the revenue continuously as it performed the consulting services, Cato can simply recognize the amount earned in a single adjustment to the accounting records at the end of the accounting period. Cato can recognize revenue for 7/12 of the $18,000, or $10,500</a:t>
            </a:r>
            <a:r>
              <a:rPr lang="en-US" dirty="0" smtClean="0">
                <a:latin typeface="Tahoma" panose="020B0604030504040204" pitchFamily="34" charset="0"/>
                <a:ea typeface="Tahoma" panose="020B0604030504040204" pitchFamily="34" charset="0"/>
                <a:cs typeface="Tahoma" panose="020B0604030504040204" pitchFamily="34" charset="0"/>
              </a:rPr>
              <a:t>. Because </a:t>
            </a:r>
            <a:r>
              <a:rPr lang="en-US" dirty="0">
                <a:latin typeface="Tahoma" panose="020B0604030504040204" pitchFamily="34" charset="0"/>
                <a:ea typeface="Tahoma" panose="020B0604030504040204" pitchFamily="34" charset="0"/>
                <a:cs typeface="Tahoma" panose="020B0604030504040204" pitchFamily="34" charset="0"/>
              </a:rPr>
              <a:t>a liability account decreases and an equity account increases, it is classified as a claims exchange transaction</a:t>
            </a:r>
            <a:r>
              <a:rPr lang="en-US" dirty="0" smtClean="0">
                <a:latin typeface="Tahoma" panose="020B0604030504040204" pitchFamily="34" charset="0"/>
                <a:ea typeface="Tahoma" panose="020B0604030504040204" pitchFamily="34" charset="0"/>
                <a:cs typeface="Tahoma" panose="020B0604030504040204" pitchFamily="34" charset="0"/>
              </a:rPr>
              <a:t>. Like </a:t>
            </a:r>
            <a:r>
              <a:rPr lang="en-US" dirty="0">
                <a:latin typeface="Tahoma" panose="020B0604030504040204" pitchFamily="34" charset="0"/>
                <a:ea typeface="Tahoma" panose="020B0604030504040204" pitchFamily="34" charset="0"/>
                <a:cs typeface="Tahoma" panose="020B0604030504040204" pitchFamily="34" charset="0"/>
              </a:rPr>
              <a:t>all other year-end adjustments, it does not affect the statement of cash flows.</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31</a:t>
            </a:fld>
            <a:endParaRPr lang="en-US" dirty="0"/>
          </a:p>
        </p:txBody>
      </p:sp>
    </p:spTree>
    <p:extLst>
      <p:ext uri="{BB962C8B-B14F-4D97-AF65-F5344CB8AC3E}">
        <p14:creationId xmlns:p14="http://schemas.microsoft.com/office/powerpoint/2010/main" val="3769435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32</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r>
              <a:rPr lang="en-US" dirty="0">
                <a:latin typeface="Tahoma" panose="020B0604030504040204" pitchFamily="34" charset="0"/>
                <a:ea typeface="Tahoma" panose="020B0604030504040204" pitchFamily="34" charset="0"/>
                <a:cs typeface="Tahoma" panose="020B0604030504040204" pitchFamily="34" charset="0"/>
              </a:rPr>
              <a:t>Learning Objective 2-8: Prepare financial statements that include deferrals.</a:t>
            </a:r>
            <a:endParaRPr lang="en-US"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p>
        </p:txBody>
      </p:sp>
    </p:spTree>
    <p:extLst>
      <p:ext uri="{BB962C8B-B14F-4D97-AF65-F5344CB8AC3E}">
        <p14:creationId xmlns:p14="http://schemas.microsoft.com/office/powerpoint/2010/main" val="318326829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5</a:t>
            </a:r>
            <a:r>
              <a:rPr lang="en-US" dirty="0" smtClean="0">
                <a:latin typeface="Tahoma" panose="020B0604030504040204" pitchFamily="34" charset="0"/>
                <a:ea typeface="Tahoma" panose="020B0604030504040204" pitchFamily="34" charset="0"/>
                <a:cs typeface="Tahoma" panose="020B0604030504040204" pitchFamily="34" charset="0"/>
              </a:rPr>
              <a:t>: During </a:t>
            </a:r>
            <a:r>
              <a:rPr lang="en-US" dirty="0">
                <a:latin typeface="Tahoma" panose="020B0604030504040204" pitchFamily="34" charset="0"/>
                <a:ea typeface="Tahoma" panose="020B0604030504040204" pitchFamily="34" charset="0"/>
                <a:cs typeface="Tahoma" panose="020B0604030504040204" pitchFamily="34" charset="0"/>
              </a:rPr>
              <a:t>Year 2, Cato Consultants provided $96,400 of consulting services to its clients but no cash has been collected.</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Event 6</a:t>
            </a:r>
            <a:r>
              <a:rPr lang="en-US" dirty="0" smtClean="0">
                <a:latin typeface="Tahoma" panose="020B0604030504040204" pitchFamily="34" charset="0"/>
                <a:ea typeface="Tahoma" panose="020B0604030504040204" pitchFamily="34" charset="0"/>
                <a:cs typeface="Tahoma" panose="020B0604030504040204" pitchFamily="34" charset="0"/>
              </a:rPr>
              <a:t>: The </a:t>
            </a:r>
            <a:r>
              <a:rPr lang="en-US" dirty="0">
                <a:latin typeface="Tahoma" panose="020B0604030504040204" pitchFamily="34" charset="0"/>
                <a:ea typeface="Tahoma" panose="020B0604030504040204" pitchFamily="34" charset="0"/>
                <a:cs typeface="Tahoma" panose="020B0604030504040204" pitchFamily="34" charset="0"/>
              </a:rPr>
              <a:t>company collected $105,000 cash from customers as partial settlement of accounts receivable.</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Event 7</a:t>
            </a:r>
            <a:r>
              <a:rPr lang="en-US" dirty="0" smtClean="0">
                <a:latin typeface="Tahoma" panose="020B0604030504040204" pitchFamily="34" charset="0"/>
                <a:ea typeface="Tahoma" panose="020B0604030504040204" pitchFamily="34" charset="0"/>
                <a:cs typeface="Tahoma" panose="020B0604030504040204" pitchFamily="34" charset="0"/>
              </a:rPr>
              <a:t>: Cato </a:t>
            </a:r>
            <a:r>
              <a:rPr lang="en-US" dirty="0">
                <a:latin typeface="Tahoma" panose="020B0604030504040204" pitchFamily="34" charset="0"/>
                <a:ea typeface="Tahoma" panose="020B0604030504040204" pitchFamily="34" charset="0"/>
                <a:cs typeface="Tahoma" panose="020B0604030504040204" pitchFamily="34" charset="0"/>
              </a:rPr>
              <a:t>Consultants paid $32,000 for salary expense.</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IV</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Event 8</a:t>
            </a:r>
            <a:r>
              <a:rPr lang="en-US" dirty="0" smtClean="0">
                <a:latin typeface="Tahoma" panose="020B0604030504040204" pitchFamily="34" charset="0"/>
                <a:ea typeface="Tahoma" panose="020B0604030504040204" pitchFamily="34" charset="0"/>
                <a:cs typeface="Tahoma" panose="020B0604030504040204" pitchFamily="34" charset="0"/>
              </a:rPr>
              <a:t>: The </a:t>
            </a:r>
            <a:r>
              <a:rPr lang="en-US" dirty="0">
                <a:latin typeface="Tahoma" panose="020B0604030504040204" pitchFamily="34" charset="0"/>
                <a:ea typeface="Tahoma" panose="020B0604030504040204" pitchFamily="34" charset="0"/>
                <a:cs typeface="Tahoma" panose="020B0604030504040204" pitchFamily="34" charset="0"/>
              </a:rPr>
              <a:t>company also incurred $21,000 of other operating expenses on account.</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V</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Event 9</a:t>
            </a:r>
            <a:r>
              <a:rPr lang="en-US" dirty="0" smtClean="0">
                <a:latin typeface="Tahoma" panose="020B0604030504040204" pitchFamily="34" charset="0"/>
                <a:ea typeface="Tahoma" panose="020B0604030504040204" pitchFamily="34" charset="0"/>
                <a:cs typeface="Tahoma" panose="020B0604030504040204" pitchFamily="34" charset="0"/>
              </a:rPr>
              <a:t>: And </a:t>
            </a:r>
            <a:r>
              <a:rPr lang="en-US" dirty="0">
                <a:latin typeface="Tahoma" panose="020B0604030504040204" pitchFamily="34" charset="0"/>
                <a:ea typeface="Tahoma" panose="020B0604030504040204" pitchFamily="34" charset="0"/>
                <a:cs typeface="Tahoma" panose="020B0604030504040204" pitchFamily="34" charset="0"/>
              </a:rPr>
              <a:t>the company paid $18,200 in partial settlement of accounts payable.</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33</a:t>
            </a:fld>
            <a:endParaRPr lang="en-US" dirty="0"/>
          </a:p>
        </p:txBody>
      </p:sp>
    </p:spTree>
    <p:extLst>
      <p:ext uri="{BB962C8B-B14F-4D97-AF65-F5344CB8AC3E}">
        <p14:creationId xmlns:p14="http://schemas.microsoft.com/office/powerpoint/2010/main" val="32905156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10</a:t>
            </a:r>
            <a:r>
              <a:rPr lang="en-US" dirty="0" smtClean="0">
                <a:latin typeface="Tahoma" panose="020B0604030504040204" pitchFamily="34" charset="0"/>
                <a:ea typeface="Tahoma" panose="020B0604030504040204" pitchFamily="34" charset="0"/>
                <a:cs typeface="Tahoma" panose="020B0604030504040204" pitchFamily="34" charset="0"/>
              </a:rPr>
              <a:t>: Cato </a:t>
            </a:r>
            <a:r>
              <a:rPr lang="en-US" dirty="0">
                <a:latin typeface="Tahoma" panose="020B0604030504040204" pitchFamily="34" charset="0"/>
                <a:ea typeface="Tahoma" panose="020B0604030504040204" pitchFamily="34" charset="0"/>
                <a:cs typeface="Tahoma" panose="020B0604030504040204" pitchFamily="34" charset="0"/>
              </a:rPr>
              <a:t>Consultants paid $79,500 to purchase land it planned to use in the future as a building site for its home office.</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Event 11</a:t>
            </a:r>
            <a:r>
              <a:rPr lang="en-US" dirty="0" smtClean="0">
                <a:latin typeface="Tahoma" panose="020B0604030504040204" pitchFamily="34" charset="0"/>
                <a:ea typeface="Tahoma" panose="020B0604030504040204" pitchFamily="34" charset="0"/>
                <a:cs typeface="Tahoma" panose="020B0604030504040204" pitchFamily="34" charset="0"/>
              </a:rPr>
              <a:t>: The </a:t>
            </a:r>
            <a:r>
              <a:rPr lang="en-US" dirty="0">
                <a:latin typeface="Tahoma" panose="020B0604030504040204" pitchFamily="34" charset="0"/>
                <a:ea typeface="Tahoma" panose="020B0604030504040204" pitchFamily="34" charset="0"/>
                <a:cs typeface="Tahoma" panose="020B0604030504040204" pitchFamily="34" charset="0"/>
              </a:rPr>
              <a:t>company paid $21,000 in cash dividends to its stockholders.</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Event 12</a:t>
            </a:r>
            <a:r>
              <a:rPr lang="en-US" dirty="0" smtClean="0">
                <a:latin typeface="Tahoma" panose="020B0604030504040204" pitchFamily="34" charset="0"/>
                <a:ea typeface="Tahoma" panose="020B0604030504040204" pitchFamily="34" charset="0"/>
                <a:cs typeface="Tahoma" panose="020B0604030504040204" pitchFamily="34" charset="0"/>
              </a:rPr>
              <a:t>: The </a:t>
            </a:r>
            <a:r>
              <a:rPr lang="en-US" dirty="0">
                <a:latin typeface="Tahoma" panose="020B0604030504040204" pitchFamily="34" charset="0"/>
                <a:ea typeface="Tahoma" panose="020B0604030504040204" pitchFamily="34" charset="0"/>
                <a:cs typeface="Tahoma" panose="020B0604030504040204" pitchFamily="34" charset="0"/>
              </a:rPr>
              <a:t>company also acquired $2,000 cash from issuing additional shares of common stock.</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IV</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Year-End Adjustment 4</a:t>
            </a:r>
            <a:r>
              <a:rPr lang="en-US" dirty="0" smtClean="0">
                <a:latin typeface="Tahoma" panose="020B0604030504040204" pitchFamily="34" charset="0"/>
                <a:ea typeface="Tahoma" panose="020B0604030504040204" pitchFamily="34" charset="0"/>
                <a:cs typeface="Tahoma" panose="020B0604030504040204" pitchFamily="34" charset="0"/>
              </a:rPr>
              <a:t>: Cato </a:t>
            </a:r>
            <a:r>
              <a:rPr lang="en-US" dirty="0">
                <a:latin typeface="Tahoma" panose="020B0604030504040204" pitchFamily="34" charset="0"/>
                <a:ea typeface="Tahoma" panose="020B0604030504040204" pitchFamily="34" charset="0"/>
                <a:cs typeface="Tahoma" panose="020B0604030504040204" pitchFamily="34" charset="0"/>
              </a:rPr>
              <a:t>Consultants recognized $4,000 of accrued salary expense.</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34</a:t>
            </a:fld>
            <a:endParaRPr lang="en-US" dirty="0"/>
          </a:p>
        </p:txBody>
      </p:sp>
    </p:spTree>
    <p:extLst>
      <p:ext uri="{BB962C8B-B14F-4D97-AF65-F5344CB8AC3E}">
        <p14:creationId xmlns:p14="http://schemas.microsoft.com/office/powerpoint/2010/main" val="32192666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Here are Cato Consultants financial statements</a:t>
            </a:r>
            <a:r>
              <a:rPr lang="en-US" dirty="0" smtClean="0">
                <a:latin typeface="Tahoma" panose="020B0604030504040204" pitchFamily="34" charset="0"/>
                <a:ea typeface="Tahoma" panose="020B0604030504040204" pitchFamily="34" charset="0"/>
                <a:cs typeface="Tahoma" panose="020B0604030504040204" pitchFamily="34" charset="0"/>
              </a:rPr>
              <a:t>. At </a:t>
            </a:r>
            <a:r>
              <a:rPr lang="en-US" dirty="0">
                <a:latin typeface="Tahoma" panose="020B0604030504040204" pitchFamily="34" charset="0"/>
                <a:ea typeface="Tahoma" panose="020B0604030504040204" pitchFamily="34" charset="0"/>
                <a:cs typeface="Tahoma" panose="020B0604030504040204" pitchFamily="34" charset="0"/>
              </a:rPr>
              <a:t>the top is the income statement followed by the statement of stockholders’ equity</a:t>
            </a:r>
            <a:r>
              <a:rPr lang="en-US" dirty="0" smtClean="0">
                <a:latin typeface="Tahoma" panose="020B0604030504040204" pitchFamily="34" charset="0"/>
                <a:ea typeface="Tahoma" panose="020B0604030504040204" pitchFamily="34" charset="0"/>
                <a:cs typeface="Tahoma" panose="020B0604030504040204" pitchFamily="34" charset="0"/>
              </a:rPr>
              <a:t>. Recall </a:t>
            </a:r>
            <a:r>
              <a:rPr lang="en-US" dirty="0">
                <a:latin typeface="Tahoma" panose="020B0604030504040204" pitchFamily="34" charset="0"/>
                <a:ea typeface="Tahoma" panose="020B0604030504040204" pitchFamily="34" charset="0"/>
                <a:cs typeface="Tahoma" panose="020B0604030504040204" pitchFamily="34" charset="0"/>
              </a:rPr>
              <a:t>that revenue represents the benefit Cato experiences from operating its business</a:t>
            </a:r>
            <a:r>
              <a:rPr lang="en-US" dirty="0" smtClean="0">
                <a:latin typeface="Tahoma" panose="020B0604030504040204" pitchFamily="34" charset="0"/>
                <a:ea typeface="Tahoma" panose="020B0604030504040204" pitchFamily="34" charset="0"/>
                <a:cs typeface="Tahoma" panose="020B0604030504040204" pitchFamily="34" charset="0"/>
              </a:rPr>
              <a:t>. In </a:t>
            </a:r>
            <a:r>
              <a:rPr lang="en-US" dirty="0">
                <a:latin typeface="Tahoma" panose="020B0604030504040204" pitchFamily="34" charset="0"/>
                <a:ea typeface="Tahoma" panose="020B0604030504040204" pitchFamily="34" charset="0"/>
                <a:cs typeface="Tahoma" panose="020B0604030504040204" pitchFamily="34" charset="0"/>
              </a:rPr>
              <a:t>accounting terms, revenue can be defined as increases in assets or decreases in liabilities from providing goods or services to customers in the normal course of operations</a:t>
            </a:r>
            <a:r>
              <a:rPr lang="en-US" dirty="0" smtClean="0">
                <a:latin typeface="Tahoma" panose="020B0604030504040204" pitchFamily="34" charset="0"/>
                <a:ea typeface="Tahoma" panose="020B0604030504040204" pitchFamily="34" charset="0"/>
                <a:cs typeface="Tahoma" panose="020B0604030504040204" pitchFamily="34" charset="0"/>
              </a:rPr>
              <a:t>. Expenses </a:t>
            </a:r>
            <a:r>
              <a:rPr lang="en-US" dirty="0">
                <a:latin typeface="Tahoma" panose="020B0604030504040204" pitchFamily="34" charset="0"/>
                <a:ea typeface="Tahoma" panose="020B0604030504040204" pitchFamily="34" charset="0"/>
                <a:cs typeface="Tahoma" panose="020B0604030504040204" pitchFamily="34" charset="0"/>
              </a:rPr>
              <a:t>are the sacrifices that must be made to earn revenues</a:t>
            </a:r>
            <a:r>
              <a:rPr lang="en-US" dirty="0" smtClean="0">
                <a:latin typeface="Tahoma" panose="020B0604030504040204" pitchFamily="34" charset="0"/>
                <a:ea typeface="Tahoma" panose="020B0604030504040204" pitchFamily="34" charset="0"/>
                <a:cs typeface="Tahoma" panose="020B0604030504040204" pitchFamily="34" charset="0"/>
              </a:rPr>
              <a:t>. In </a:t>
            </a:r>
            <a:r>
              <a:rPr lang="en-US" dirty="0">
                <a:latin typeface="Tahoma" panose="020B0604030504040204" pitchFamily="34" charset="0"/>
                <a:ea typeface="Tahoma" panose="020B0604030504040204" pitchFamily="34" charset="0"/>
                <a:cs typeface="Tahoma" panose="020B0604030504040204" pitchFamily="34" charset="0"/>
              </a:rPr>
              <a:t>accounting terms, expenses can be defined as decreases in assets or increases in liabilities resulting from consuming assets and services to generate revenue.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For each year, trace the amount of net income from the income statement to the statement of changes in stockholders’ equity.</a:t>
            </a:r>
          </a:p>
          <a:p>
            <a:endParaRPr lang="en-US" dirty="0">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Tahoma" panose="020B0604030504040204" pitchFamily="34" charset="0"/>
                <a:ea typeface="Tahoma" panose="020B0604030504040204" pitchFamily="34" charset="0"/>
                <a:cs typeface="Tahoma" panose="020B0604030504040204" pitchFamily="34" charset="0"/>
              </a:rPr>
              <a:t>The third financial statement is </a:t>
            </a:r>
            <a:r>
              <a:rPr lang="en-US" dirty="0" smtClean="0">
                <a:latin typeface="Tahoma" panose="020B0604030504040204" pitchFamily="34" charset="0"/>
                <a:ea typeface="Tahoma" panose="020B0604030504040204" pitchFamily="34" charset="0"/>
                <a:cs typeface="Tahoma" panose="020B0604030504040204" pitchFamily="34" charset="0"/>
              </a:rPr>
              <a:t>the balance </a:t>
            </a:r>
            <a:r>
              <a:rPr lang="en-US" dirty="0">
                <a:latin typeface="Tahoma" panose="020B0604030504040204" pitchFamily="34" charset="0"/>
                <a:ea typeface="Tahoma" panose="020B0604030504040204" pitchFamily="34" charset="0"/>
                <a:cs typeface="Tahoma" panose="020B0604030504040204" pitchFamily="34" charset="0"/>
              </a:rPr>
              <a:t>sheet for Cato Consultants. It discloses the entity’s assets, liabilities, and stockholders’ equity at a particular point in time. At December 31, Year 2, Cato has $106,350 in assets</a:t>
            </a:r>
            <a:r>
              <a:rPr lang="en-US" dirty="0" smtClean="0">
                <a:latin typeface="Tahoma" panose="020B0604030504040204" pitchFamily="34" charset="0"/>
                <a:ea typeface="Tahoma" panose="020B0604030504040204" pitchFamily="34" charset="0"/>
                <a:cs typeface="Tahoma" panose="020B0604030504040204" pitchFamily="34" charset="0"/>
              </a:rPr>
              <a:t>. Assets </a:t>
            </a:r>
            <a:r>
              <a:rPr lang="en-US" dirty="0">
                <a:latin typeface="Tahoma" panose="020B0604030504040204" pitchFamily="34" charset="0"/>
                <a:ea typeface="Tahoma" panose="020B0604030504040204" pitchFamily="34" charset="0"/>
                <a:cs typeface="Tahoma" panose="020B0604030504040204" pitchFamily="34" charset="0"/>
              </a:rPr>
              <a:t>are listed on the balance sheet in order of liquidity; that is, how rapidly they are expected to turn into cash</a:t>
            </a:r>
            <a:r>
              <a:rPr lang="en-US" dirty="0" smtClean="0">
                <a:latin typeface="Tahoma" panose="020B0604030504040204" pitchFamily="34" charset="0"/>
                <a:ea typeface="Tahoma" panose="020B0604030504040204" pitchFamily="34" charset="0"/>
                <a:cs typeface="Tahoma" panose="020B0604030504040204" pitchFamily="34" charset="0"/>
              </a:rPr>
              <a:t>. The </a:t>
            </a:r>
            <a:r>
              <a:rPr lang="en-US" dirty="0">
                <a:latin typeface="Tahoma" panose="020B0604030504040204" pitchFamily="34" charset="0"/>
                <a:ea typeface="Tahoma" panose="020B0604030504040204" pitchFamily="34" charset="0"/>
                <a:cs typeface="Tahoma" panose="020B0604030504040204" pitchFamily="34" charset="0"/>
              </a:rPr>
              <a:t>lower half of the balance sheet describes the parties who have a claim or ownership interest in the company’s assets. Trace the ending balances of common stock and retained earnings reported on the statement of changes in stockholders’ equity to the stockholders’ equity section of the balance sheet</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At the bottom of the exhibit is Cato Consultants’ statement of cash flows</a:t>
            </a:r>
            <a:r>
              <a:rPr lang="en-US" dirty="0" smtClean="0">
                <a:latin typeface="Tahoma" panose="020B0604030504040204" pitchFamily="34" charset="0"/>
                <a:ea typeface="Tahoma" panose="020B0604030504040204" pitchFamily="34" charset="0"/>
                <a:cs typeface="Tahoma" panose="020B0604030504040204" pitchFamily="34" charset="0"/>
              </a:rPr>
              <a:t>. It </a:t>
            </a:r>
            <a:r>
              <a:rPr lang="en-US" dirty="0">
                <a:latin typeface="Tahoma" panose="020B0604030504040204" pitchFamily="34" charset="0"/>
                <a:ea typeface="Tahoma" panose="020B0604030504040204" pitchFamily="34" charset="0"/>
                <a:cs typeface="Tahoma" panose="020B0604030504040204" pitchFamily="34" charset="0"/>
              </a:rPr>
              <a:t>explains the change in cash from the beginning of the accounting period to the end of the accounting period. It can be prepared by analyzing the increases and decreases in the cash account. Confirm that the amount of cash reported on the balance sheet equals the ending cash balance on the statement of cash flows.</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Notice that the amount of cash flows from operations in Year 2 of $54,800 is different from the $39,250 in net income reported on the income statement we saw earlier. The difference results from the cash consequences associated with revenues and expenses as compared to the accrual reporting of revenues and expenses</a:t>
            </a:r>
            <a:r>
              <a:rPr lang="en-US" dirty="0" smtClean="0">
                <a:latin typeface="Tahoma" panose="020B0604030504040204" pitchFamily="34" charset="0"/>
                <a:ea typeface="Tahoma" panose="020B0604030504040204" pitchFamily="34" charset="0"/>
                <a:cs typeface="Tahoma" panose="020B0604030504040204" pitchFamily="34" charset="0"/>
              </a:rPr>
              <a:t>. Don’t </a:t>
            </a:r>
            <a:r>
              <a:rPr lang="en-US" dirty="0">
                <a:latin typeface="Tahoma" panose="020B0604030504040204" pitchFamily="34" charset="0"/>
                <a:ea typeface="Tahoma" panose="020B0604030504040204" pitchFamily="34" charset="0"/>
                <a:cs typeface="Tahoma" panose="020B0604030504040204" pitchFamily="34" charset="0"/>
              </a:rPr>
              <a:t>fall in the trap of confusing revenue and expenses as equivalent with cash.</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35</a:t>
            </a:fld>
            <a:endParaRPr lang="en-US" dirty="0"/>
          </a:p>
        </p:txBody>
      </p:sp>
    </p:spTree>
    <p:extLst>
      <p:ext uri="{BB962C8B-B14F-4D97-AF65-F5344CB8AC3E}">
        <p14:creationId xmlns:p14="http://schemas.microsoft.com/office/powerpoint/2010/main" val="421593429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36</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r>
              <a:rPr lang="en-US" dirty="0">
                <a:latin typeface="Tahoma" panose="020B0604030504040204" pitchFamily="34" charset="0"/>
                <a:ea typeface="Tahoma" panose="020B0604030504040204" pitchFamily="34" charset="0"/>
                <a:cs typeface="Tahoma" panose="020B0604030504040204" pitchFamily="34" charset="0"/>
              </a:rPr>
              <a:t>Learning Objective 2-9: </a:t>
            </a:r>
            <a:r>
              <a:rPr lang="en-US" dirty="0">
                <a:solidFill>
                  <a:schemeClr val="tx2"/>
                </a:solidFill>
                <a:latin typeface="Tahoma" panose="020B0604030504040204" pitchFamily="34" charset="0"/>
                <a:ea typeface="Tahoma" panose="020B0604030504040204" pitchFamily="34" charset="0"/>
                <a:cs typeface="Tahoma" panose="020B0604030504040204" pitchFamily="34" charset="0"/>
              </a:rPr>
              <a:t>Classify accounting events into one of four categories.</a:t>
            </a:r>
          </a:p>
          <a:p>
            <a:pPr eaLnBrk="1" hangingPunct="1"/>
            <a:endParaRPr lang="en-US" dirty="0"/>
          </a:p>
        </p:txBody>
      </p:sp>
    </p:spTree>
    <p:extLst>
      <p:ext uri="{BB962C8B-B14F-4D97-AF65-F5344CB8AC3E}">
        <p14:creationId xmlns:p14="http://schemas.microsoft.com/office/powerpoint/2010/main" val="26119795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a:noFill/>
        </p:spPr>
        <p:txBody>
          <a:bodyPr/>
          <a:lstStyle/>
          <a:p>
            <a:fld id="{4EAF1E81-40D2-4493-AAB6-F8E158D12ECF}" type="slidenum">
              <a:rPr lang="en-US" smtClean="0">
                <a:cs typeface="Arial" charset="0"/>
              </a:rPr>
              <a:pPr/>
              <a:t>37</a:t>
            </a:fld>
            <a:endParaRPr lang="en-US" dirty="0">
              <a:cs typeface="Arial" charset="0"/>
            </a:endParaRPr>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Although businesses engage in an infinite number of different transactions, all transactions fall into one of four types, which include:</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buFontTx/>
              <a:buChar char="•"/>
            </a:pPr>
            <a:r>
              <a:rPr lang="en-US" dirty="0">
                <a:latin typeface="Tahoma" panose="020B0604030504040204" pitchFamily="34" charset="0"/>
                <a:ea typeface="Tahoma" panose="020B0604030504040204" pitchFamily="34" charset="0"/>
                <a:cs typeface="Tahoma" panose="020B0604030504040204" pitchFamily="34" charset="0"/>
              </a:rPr>
              <a:t>Asset source transactions.</a:t>
            </a:r>
          </a:p>
          <a:p>
            <a:pPr eaLnBrk="1" hangingPunct="1">
              <a:buFontTx/>
              <a:buChar char="•"/>
            </a:pPr>
            <a:r>
              <a:rPr lang="en-US" dirty="0">
                <a:latin typeface="Tahoma" panose="020B0604030504040204" pitchFamily="34" charset="0"/>
                <a:ea typeface="Tahoma" panose="020B0604030504040204" pitchFamily="34" charset="0"/>
                <a:cs typeface="Tahoma" panose="020B0604030504040204" pitchFamily="34" charset="0"/>
              </a:rPr>
              <a:t>Asset use transactions.</a:t>
            </a:r>
          </a:p>
          <a:p>
            <a:pPr eaLnBrk="1" hangingPunct="1">
              <a:buFontTx/>
              <a:buChar char="•"/>
            </a:pPr>
            <a:r>
              <a:rPr lang="en-US" dirty="0">
                <a:latin typeface="Tahoma" panose="020B0604030504040204" pitchFamily="34" charset="0"/>
                <a:ea typeface="Tahoma" panose="020B0604030504040204" pitchFamily="34" charset="0"/>
                <a:cs typeface="Tahoma" panose="020B0604030504040204" pitchFamily="34" charset="0"/>
              </a:rPr>
              <a:t>Asset exchange transactions.</a:t>
            </a:r>
          </a:p>
          <a:p>
            <a:pPr eaLnBrk="1" hangingPunct="1">
              <a:buFontTx/>
              <a:buChar char="•"/>
            </a:pPr>
            <a:r>
              <a:rPr lang="en-US" dirty="0">
                <a:latin typeface="Tahoma" panose="020B0604030504040204" pitchFamily="34" charset="0"/>
                <a:ea typeface="Tahoma" panose="020B0604030504040204" pitchFamily="34" charset="0"/>
                <a:cs typeface="Tahoma" panose="020B0604030504040204" pitchFamily="34" charset="0"/>
              </a:rPr>
              <a:t>Claims exchange transactions.</a:t>
            </a:r>
          </a:p>
        </p:txBody>
      </p:sp>
    </p:spTree>
    <p:extLst>
      <p:ext uri="{BB962C8B-B14F-4D97-AF65-F5344CB8AC3E}">
        <p14:creationId xmlns:p14="http://schemas.microsoft.com/office/powerpoint/2010/main" val="160510896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38</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r>
              <a:rPr lang="en-US" dirty="0">
                <a:latin typeface="Tahoma" panose="020B0604030504040204" pitchFamily="34" charset="0"/>
                <a:ea typeface="Tahoma" panose="020B0604030504040204" pitchFamily="34" charset="0"/>
                <a:cs typeface="Tahoma" panose="020B0604030504040204" pitchFamily="34" charset="0"/>
              </a:rPr>
              <a:t>Learning Objective 2-10: </a:t>
            </a:r>
            <a:r>
              <a:rPr lang="en-US" dirty="0">
                <a:solidFill>
                  <a:schemeClr val="tx2"/>
                </a:solidFill>
                <a:latin typeface="Tahoma" panose="020B0604030504040204" pitchFamily="34" charset="0"/>
                <a:ea typeface="Tahoma" panose="020B0604030504040204" pitchFamily="34" charset="0"/>
                <a:cs typeface="Tahoma" panose="020B0604030504040204" pitchFamily="34" charset="0"/>
              </a:rPr>
              <a:t>Discuss the primary components of corporate governance.</a:t>
            </a:r>
          </a:p>
          <a:p>
            <a:pPr eaLnBrk="1" hangingPunct="1"/>
            <a:endParaRPr lang="en-US" dirty="0"/>
          </a:p>
        </p:txBody>
      </p:sp>
    </p:spTree>
    <p:extLst>
      <p:ext uri="{BB962C8B-B14F-4D97-AF65-F5344CB8AC3E}">
        <p14:creationId xmlns:p14="http://schemas.microsoft.com/office/powerpoint/2010/main" val="1712161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3</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pPr algn="l"/>
            <a:r>
              <a:rPr lang="en-US" dirty="0"/>
              <a:t>Learning Objective 2-1: </a:t>
            </a:r>
            <a:r>
              <a:rPr lang="en-US" sz="1200" dirty="0"/>
              <a:t>Show how receivables affect financial statements.</a:t>
            </a:r>
          </a:p>
          <a:p>
            <a:pPr eaLnBrk="1" hangingPunct="1"/>
            <a:endParaRPr lang="en-US" dirty="0"/>
          </a:p>
        </p:txBody>
      </p:sp>
    </p:spTree>
    <p:extLst>
      <p:ext uri="{BB962C8B-B14F-4D97-AF65-F5344CB8AC3E}">
        <p14:creationId xmlns:p14="http://schemas.microsoft.com/office/powerpoint/2010/main" val="38060013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Corporate governance is the set of relationships between the board of directors, management, shareholders, auditors, and other stakeholders that determines how a company is operated</a:t>
            </a:r>
            <a:r>
              <a:rPr lang="en-US" dirty="0" smtClean="0">
                <a:latin typeface="Tahoma" panose="020B0604030504040204" pitchFamily="34" charset="0"/>
                <a:ea typeface="Tahoma" panose="020B0604030504040204" pitchFamily="34" charset="0"/>
                <a:cs typeface="Tahoma" panose="020B0604030504040204" pitchFamily="34" charset="0"/>
              </a:rPr>
              <a:t>. Following </a:t>
            </a:r>
            <a:r>
              <a:rPr lang="en-US" dirty="0">
                <a:latin typeface="Tahoma" panose="020B0604030504040204" pitchFamily="34" charset="0"/>
                <a:ea typeface="Tahoma" panose="020B0604030504040204" pitchFamily="34" charset="0"/>
                <a:cs typeface="Tahoma" panose="020B0604030504040204" pitchFamily="34" charset="0"/>
              </a:rPr>
              <a:t>slides present key components of corporate governance.</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39</a:t>
            </a:fld>
            <a:endParaRPr lang="en-US" dirty="0"/>
          </a:p>
        </p:txBody>
      </p:sp>
    </p:spTree>
    <p:extLst>
      <p:ext uri="{BB962C8B-B14F-4D97-AF65-F5344CB8AC3E}">
        <p14:creationId xmlns:p14="http://schemas.microsoft.com/office/powerpoint/2010/main" val="158914067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The accountant’s role in society requires trust and credibility</a:t>
            </a:r>
            <a:r>
              <a:rPr lang="en-US" dirty="0" smtClean="0">
                <a:latin typeface="Tahoma" panose="020B0604030504040204" pitchFamily="34" charset="0"/>
                <a:ea typeface="Tahoma" panose="020B0604030504040204" pitchFamily="34" charset="0"/>
                <a:cs typeface="Tahoma" panose="020B0604030504040204" pitchFamily="34" charset="0"/>
              </a:rPr>
              <a:t>. Accounting </a:t>
            </a:r>
            <a:r>
              <a:rPr lang="en-US" dirty="0">
                <a:latin typeface="Tahoma" panose="020B0604030504040204" pitchFamily="34" charset="0"/>
                <a:ea typeface="Tahoma" panose="020B0604030504040204" pitchFamily="34" charset="0"/>
                <a:cs typeface="Tahoma" panose="020B0604030504040204" pitchFamily="34" charset="0"/>
              </a:rPr>
              <a:t>information is worthless if the accountant is not trustworthy</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40</a:t>
            </a:fld>
            <a:endParaRPr lang="en-US" dirty="0"/>
          </a:p>
        </p:txBody>
      </p:sp>
    </p:spTree>
    <p:extLst>
      <p:ext uri="{BB962C8B-B14F-4D97-AF65-F5344CB8AC3E}">
        <p14:creationId xmlns:p14="http://schemas.microsoft.com/office/powerpoint/2010/main" val="329262985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a:noFill/>
        </p:spPr>
        <p:txBody>
          <a:bodyPr/>
          <a:lstStyle/>
          <a:p>
            <a:fld id="{4EAF1E81-40D2-4493-AAB6-F8E158D12ECF}" type="slidenum">
              <a:rPr lang="en-US" smtClean="0">
                <a:cs typeface="Arial" charset="0"/>
              </a:rPr>
              <a:pPr/>
              <a:t>41</a:t>
            </a:fld>
            <a:endParaRPr lang="en-US" dirty="0">
              <a:cs typeface="Arial" charset="0"/>
            </a:endParaRPr>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xfrm>
            <a:off x="914400" y="4343400"/>
            <a:ext cx="5029200" cy="4114800"/>
          </a:xfrm>
          <a:noFill/>
          <a:ln/>
        </p:spPr>
        <p:txBody>
          <a:bodyPr/>
          <a:lstStyle/>
          <a:p>
            <a:r>
              <a:rPr lang="en-US" dirty="0">
                <a:latin typeface="Tahoma" panose="020B0604030504040204" pitchFamily="34" charset="0"/>
                <a:ea typeface="Tahoma" panose="020B0604030504040204" pitchFamily="34" charset="0"/>
                <a:cs typeface="Tahoma" panose="020B0604030504040204" pitchFamily="34" charset="0"/>
              </a:rPr>
              <a:t>Therefore, the American Institute of Certified Public Accountants requires its members to comply with the Code of Professional Conduct</a:t>
            </a:r>
            <a:r>
              <a:rPr lang="en-US" dirty="0" smtClean="0">
                <a:latin typeface="Tahoma" panose="020B0604030504040204" pitchFamily="34" charset="0"/>
                <a:ea typeface="Tahoma" panose="020B0604030504040204" pitchFamily="34" charset="0"/>
                <a:cs typeface="Tahoma" panose="020B0604030504040204" pitchFamily="34" charset="0"/>
              </a:rPr>
              <a:t>. The </a:t>
            </a:r>
            <a:r>
              <a:rPr lang="en-US" dirty="0">
                <a:latin typeface="Tahoma" panose="020B0604030504040204" pitchFamily="34" charset="0"/>
                <a:ea typeface="Tahoma" panose="020B0604030504040204" pitchFamily="34" charset="0"/>
                <a:cs typeface="Tahoma" panose="020B0604030504040204" pitchFamily="34" charset="0"/>
              </a:rPr>
              <a:t>importance of ethical behavior is recognized across a broad range of professional accounting organizations.</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The Institute of Management Accountants requires its members to follow a set of Standards of Ethical Conduct. The Institute of Internal Auditors also requires its members to subscribe to the organization’s Code of Ethics.</a:t>
            </a: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6931715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a:noFill/>
        </p:spPr>
        <p:txBody>
          <a:bodyPr/>
          <a:lstStyle/>
          <a:p>
            <a:fld id="{4EAF1E81-40D2-4493-AAB6-F8E158D12ECF}" type="slidenum">
              <a:rPr lang="en-US" smtClean="0">
                <a:cs typeface="Arial" charset="0"/>
              </a:rPr>
              <a:pPr/>
              <a:t>42</a:t>
            </a:fld>
            <a:endParaRPr lang="en-US" dirty="0">
              <a:cs typeface="Arial" charset="0"/>
            </a:endParaRPr>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xfrm>
            <a:off x="914400" y="4343400"/>
            <a:ext cx="5029200" cy="4114800"/>
          </a:xfrm>
          <a:noFill/>
          <a:ln/>
        </p:spPr>
        <p:txBody>
          <a:bodyPr/>
          <a:lstStyle/>
          <a:p>
            <a:r>
              <a:rPr lang="en-US" dirty="0">
                <a:latin typeface="Tahoma" panose="020B0604030504040204" pitchFamily="34" charset="0"/>
                <a:ea typeface="Tahoma" panose="020B0604030504040204" pitchFamily="34" charset="0"/>
                <a:cs typeface="Tahoma" panose="020B0604030504040204" pitchFamily="34" charset="0"/>
              </a:rPr>
              <a:t>This slide presents Exhibit 2.9, which summarizes t</a:t>
            </a:r>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he preface of the Code and includes six Principles of Professional Conduct. </a:t>
            </a: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8893336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The audit failures at Enron, WorldCom, and others prompted Congress to pass the Sarbanes-Oxley Act (SOX).</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The key provisions of SOX include:</a:t>
            </a:r>
          </a:p>
          <a:p>
            <a:pPr eaLnBrk="1" hangingPunct="1">
              <a:buFontTx/>
              <a:buChar char="•"/>
            </a:pPr>
            <a:r>
              <a:rPr lang="en-US" dirty="0" smtClean="0">
                <a:latin typeface="Tahoma" panose="020B0604030504040204" pitchFamily="34" charset="0"/>
                <a:ea typeface="Tahoma" panose="020B0604030504040204" pitchFamily="34" charset="0"/>
                <a:cs typeface="Tahoma" panose="020B0604030504040204" pitchFamily="34" charset="0"/>
              </a:rPr>
              <a:t> The </a:t>
            </a:r>
            <a:r>
              <a:rPr lang="en-US" dirty="0">
                <a:latin typeface="Tahoma" panose="020B0604030504040204" pitchFamily="34" charset="0"/>
                <a:ea typeface="Tahoma" panose="020B0604030504040204" pitchFamily="34" charset="0"/>
                <a:cs typeface="Tahoma" panose="020B0604030504040204" pitchFamily="34" charset="0"/>
              </a:rPr>
              <a:t>creation of the Public Company Accounting Oversight Board (PCAOB)</a:t>
            </a:r>
            <a:r>
              <a:rPr lang="en-US" dirty="0" smtClean="0">
                <a:latin typeface="Tahoma" panose="020B0604030504040204" pitchFamily="34" charset="0"/>
                <a:ea typeface="Tahoma" panose="020B0604030504040204" pitchFamily="34" charset="0"/>
                <a:cs typeface="Tahoma" panose="020B0604030504040204" pitchFamily="34" charset="0"/>
              </a:rPr>
              <a:t>. The </a:t>
            </a:r>
            <a:r>
              <a:rPr lang="en-US" dirty="0">
                <a:latin typeface="Tahoma" panose="020B0604030504040204" pitchFamily="34" charset="0"/>
                <a:ea typeface="Tahoma" panose="020B0604030504040204" pitchFamily="34" charset="0"/>
                <a:cs typeface="Tahoma" panose="020B0604030504040204" pitchFamily="34" charset="0"/>
              </a:rPr>
              <a:t>Board regulates accounting professionals that audit the </a:t>
            </a:r>
            <a:r>
              <a:rPr lang="en-US" dirty="0" smtClean="0">
                <a:latin typeface="Tahoma" panose="020B0604030504040204" pitchFamily="34" charset="0"/>
                <a:ea typeface="Tahoma" panose="020B0604030504040204" pitchFamily="34" charset="0"/>
                <a:cs typeface="Tahoma" panose="020B0604030504040204" pitchFamily="34" charset="0"/>
              </a:rPr>
              <a:t>financial  statements </a:t>
            </a:r>
            <a:r>
              <a:rPr lang="en-US" dirty="0">
                <a:latin typeface="Tahoma" panose="020B0604030504040204" pitchFamily="34" charset="0"/>
                <a:ea typeface="Tahoma" panose="020B0604030504040204" pitchFamily="34" charset="0"/>
                <a:cs typeface="Tahoma" panose="020B0604030504040204" pitchFamily="34" charset="0"/>
              </a:rPr>
              <a:t>of public companies.</a:t>
            </a:r>
          </a:p>
          <a:p>
            <a:pPr eaLnBrk="1" hangingPunct="1">
              <a:buFontTx/>
              <a:buChar char="•"/>
            </a:pPr>
            <a:r>
              <a:rPr lang="en-US" dirty="0" smtClean="0">
                <a:latin typeface="Tahoma" panose="020B0604030504040204" pitchFamily="34" charset="0"/>
                <a:ea typeface="Tahoma" panose="020B0604030504040204" pitchFamily="34" charset="0"/>
                <a:cs typeface="Tahoma" panose="020B0604030504040204" pitchFamily="34" charset="0"/>
              </a:rPr>
              <a:t> Require </a:t>
            </a:r>
            <a:r>
              <a:rPr lang="en-US" dirty="0">
                <a:latin typeface="Tahoma" panose="020B0604030504040204" pitchFamily="34" charset="0"/>
                <a:ea typeface="Tahoma" panose="020B0604030504040204" pitchFamily="34" charset="0"/>
                <a:cs typeface="Tahoma" panose="020B0604030504040204" pitchFamily="34" charset="0"/>
              </a:rPr>
              <a:t>a company’s chief executive officer (CEO) and chief financial officer (CFO) to certify in writing that they have reviewed the financial reports being issued and that the reports present fairly the company’s financial status.</a:t>
            </a:r>
          </a:p>
          <a:p>
            <a:pPr eaLnBrk="1" hangingPunct="1">
              <a:buFontTx/>
              <a:buChar char="•"/>
            </a:pPr>
            <a:r>
              <a:rPr lang="en-US" dirty="0" smtClean="0">
                <a:latin typeface="Tahoma" panose="020B0604030504040204" pitchFamily="34" charset="0"/>
                <a:ea typeface="Tahoma" panose="020B0604030504040204" pitchFamily="34" charset="0"/>
                <a:cs typeface="Tahoma" panose="020B0604030504040204" pitchFamily="34" charset="0"/>
              </a:rPr>
              <a:t> Impose </a:t>
            </a:r>
            <a:r>
              <a:rPr lang="en-US" dirty="0">
                <a:latin typeface="Tahoma" panose="020B0604030504040204" pitchFamily="34" charset="0"/>
                <a:ea typeface="Tahoma" panose="020B0604030504040204" pitchFamily="34" charset="0"/>
                <a:cs typeface="Tahoma" panose="020B0604030504040204" pitchFamily="34" charset="0"/>
              </a:rPr>
              <a:t>fines of up to $5 million and imprisonment of up to 20 years for CEOs and CFOs who falsely certify a company’s financial reports.</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43</a:t>
            </a:fld>
            <a:endParaRPr lang="en-US" dirty="0"/>
          </a:p>
        </p:txBody>
      </p:sp>
    </p:spTree>
    <p:extLst>
      <p:ext uri="{BB962C8B-B14F-4D97-AF65-F5344CB8AC3E}">
        <p14:creationId xmlns:p14="http://schemas.microsoft.com/office/powerpoint/2010/main" val="28713856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defRPr/>
            </a:pPr>
            <a:r>
              <a:rPr lang="en-US" sz="1200" dirty="0">
                <a:latin typeface="Tahoma" panose="020B0604030504040204" pitchFamily="34" charset="0"/>
                <a:ea typeface="Tahoma" panose="020B0604030504040204" pitchFamily="34" charset="0"/>
                <a:cs typeface="Tahoma" panose="020B0604030504040204" pitchFamily="34" charset="0"/>
              </a:rPr>
              <a:t>Unfortunately, it takes more than a code of conduct to stop fraud</a:t>
            </a:r>
            <a:r>
              <a:rPr lang="en-US" sz="1200" dirty="0" smtClean="0">
                <a:latin typeface="Tahoma" panose="020B0604030504040204" pitchFamily="34" charset="0"/>
                <a:ea typeface="Tahoma" panose="020B0604030504040204" pitchFamily="34" charset="0"/>
                <a:cs typeface="Tahoma" panose="020B0604030504040204" pitchFamily="34" charset="0"/>
              </a:rPr>
              <a:t>. People </a:t>
            </a:r>
            <a:r>
              <a:rPr lang="en-US" sz="1200" dirty="0">
                <a:latin typeface="Tahoma" panose="020B0604030504040204" pitchFamily="34" charset="0"/>
                <a:ea typeface="Tahoma" panose="020B0604030504040204" pitchFamily="34" charset="0"/>
                <a:cs typeface="Tahoma" panose="020B0604030504040204" pitchFamily="34" charset="0"/>
              </a:rPr>
              <a:t>frequently engage in activities that they know are unethical or even criminal</a:t>
            </a:r>
            <a:r>
              <a:rPr lang="en-US" sz="1200" dirty="0" smtClean="0">
                <a:latin typeface="Tahoma" panose="020B0604030504040204" pitchFamily="34" charset="0"/>
                <a:ea typeface="Tahoma" panose="020B0604030504040204" pitchFamily="34" charset="0"/>
                <a:cs typeface="Tahoma" panose="020B0604030504040204" pitchFamily="34" charset="0"/>
              </a:rPr>
              <a:t>. The </a:t>
            </a:r>
            <a:r>
              <a:rPr lang="en-US" sz="1200" dirty="0">
                <a:latin typeface="Tahoma" panose="020B0604030504040204" pitchFamily="34" charset="0"/>
                <a:ea typeface="Tahoma" panose="020B0604030504040204" pitchFamily="34" charset="0"/>
                <a:cs typeface="Tahoma" panose="020B0604030504040204" pitchFamily="34" charset="0"/>
              </a:rPr>
              <a:t>auditing profession has identified three elements that are typically present when fraud occurs, including:</a:t>
            </a:r>
          </a:p>
          <a:p>
            <a:pPr marL="228600" indent="-228600" eaLnBrk="1" hangingPunct="1">
              <a:buFont typeface="+mj-lt"/>
              <a:buAutoNum type="arabicPeriod"/>
              <a:defRPr/>
            </a:pPr>
            <a:r>
              <a:rPr lang="en-US" sz="1200" dirty="0">
                <a:latin typeface="Tahoma" panose="020B0604030504040204" pitchFamily="34" charset="0"/>
                <a:ea typeface="Tahoma" panose="020B0604030504040204" pitchFamily="34" charset="0"/>
                <a:cs typeface="Tahoma" panose="020B0604030504040204" pitchFamily="34" charset="0"/>
              </a:rPr>
              <a:t>The availability of an opportunity.</a:t>
            </a:r>
          </a:p>
          <a:p>
            <a:pPr marL="228600" indent="-228600" eaLnBrk="1" hangingPunct="1">
              <a:buFont typeface="+mj-lt"/>
              <a:buAutoNum type="arabicPeriod"/>
              <a:defRPr/>
            </a:pPr>
            <a:r>
              <a:rPr lang="en-US" sz="1200" dirty="0">
                <a:latin typeface="Tahoma" panose="020B0604030504040204" pitchFamily="34" charset="0"/>
                <a:ea typeface="Tahoma" panose="020B0604030504040204" pitchFamily="34" charset="0"/>
                <a:cs typeface="Tahoma" panose="020B0604030504040204" pitchFamily="34" charset="0"/>
              </a:rPr>
              <a:t>The existence of some form of pressure leading to an incentive.</a:t>
            </a:r>
          </a:p>
          <a:p>
            <a:pPr marL="228600" indent="-228600" eaLnBrk="1" hangingPunct="1">
              <a:buFont typeface="+mj-lt"/>
              <a:buAutoNum type="arabicPeriod"/>
              <a:defRPr/>
            </a:pPr>
            <a:r>
              <a:rPr lang="en-US" sz="1200" dirty="0">
                <a:latin typeface="Tahoma" panose="020B0604030504040204" pitchFamily="34" charset="0"/>
                <a:ea typeface="Tahoma" panose="020B0604030504040204" pitchFamily="34" charset="0"/>
                <a:cs typeface="Tahoma" panose="020B0604030504040204" pitchFamily="34" charset="0"/>
              </a:rPr>
              <a:t>The capacity to rationalize.</a:t>
            </a:r>
          </a:p>
          <a:p>
            <a:pPr marL="228600" indent="-228600" eaLnBrk="1" hangingPunct="1">
              <a:buFont typeface="+mj-lt"/>
              <a:buAutoNum type="arabicPeriod"/>
              <a:defRPr/>
            </a:pPr>
            <a:endParaRPr lang="en-US" sz="1200" dirty="0">
              <a:latin typeface="Tahoma" panose="020B0604030504040204" pitchFamily="34" charset="0"/>
              <a:ea typeface="Tahoma" panose="020B0604030504040204" pitchFamily="34" charset="0"/>
              <a:cs typeface="Tahoma" panose="020B0604030504040204" pitchFamily="34" charset="0"/>
            </a:endParaRPr>
          </a:p>
          <a:p>
            <a:pPr marL="228600" indent="-228600" eaLnBrk="1" hangingPunct="1">
              <a:defRPr/>
            </a:pPr>
            <a:r>
              <a:rPr lang="en-US" sz="1200" dirty="0">
                <a:latin typeface="Tahoma" panose="020B0604030504040204" pitchFamily="34" charset="0"/>
                <a:ea typeface="Tahoma" panose="020B0604030504040204" pitchFamily="34" charset="0"/>
                <a:cs typeface="Tahoma" panose="020B0604030504040204" pitchFamily="34" charset="0"/>
              </a:rPr>
              <a:t>These three </a:t>
            </a:r>
            <a:r>
              <a:rPr lang="en-US" sz="1200" dirty="0" smtClean="0">
                <a:latin typeface="Tahoma" panose="020B0604030504040204" pitchFamily="34" charset="0"/>
                <a:ea typeface="Tahoma" panose="020B0604030504040204" pitchFamily="34" charset="0"/>
                <a:cs typeface="Tahoma" panose="020B0604030504040204" pitchFamily="34" charset="0"/>
              </a:rPr>
              <a:t>interrelated elements </a:t>
            </a:r>
            <a:r>
              <a:rPr lang="en-US" sz="1200" dirty="0">
                <a:latin typeface="Tahoma" panose="020B0604030504040204" pitchFamily="34" charset="0"/>
                <a:ea typeface="Tahoma" panose="020B0604030504040204" pitchFamily="34" charset="0"/>
                <a:cs typeface="Tahoma" panose="020B0604030504040204" pitchFamily="34" charset="0"/>
              </a:rPr>
              <a:t>are frequently called the fraud triangle.</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44</a:t>
            </a:fld>
            <a:endParaRPr lang="en-US" dirty="0"/>
          </a:p>
        </p:txBody>
      </p:sp>
    </p:spTree>
    <p:extLst>
      <p:ext uri="{BB962C8B-B14F-4D97-AF65-F5344CB8AC3E}">
        <p14:creationId xmlns:p14="http://schemas.microsoft.com/office/powerpoint/2010/main" val="389229319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45</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APPENDIX</a:t>
            </a:r>
            <a:endParaRPr lang="en-US"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p>
        </p:txBody>
      </p:sp>
    </p:spTree>
    <p:extLst>
      <p:ext uri="{BB962C8B-B14F-4D97-AF65-F5344CB8AC3E}">
        <p14:creationId xmlns:p14="http://schemas.microsoft.com/office/powerpoint/2010/main" val="312658017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46</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r>
              <a:rPr lang="en-US" dirty="0">
                <a:latin typeface="Tahoma" panose="020B0604030504040204" pitchFamily="34" charset="0"/>
                <a:ea typeface="Tahoma" panose="020B0604030504040204" pitchFamily="34" charset="0"/>
                <a:cs typeface="Tahoma" panose="020B0604030504040204" pitchFamily="34" charset="0"/>
              </a:rPr>
              <a:t>APPENDIX: Learning Objective 2-11: Compute depreciation expense and show how it affects financial statements.</a:t>
            </a:r>
          </a:p>
        </p:txBody>
      </p:sp>
    </p:spTree>
    <p:extLst>
      <p:ext uri="{BB962C8B-B14F-4D97-AF65-F5344CB8AC3E}">
        <p14:creationId xmlns:p14="http://schemas.microsoft.com/office/powerpoint/2010/main" val="6675637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dirty="0">
                <a:latin typeface="Tahoma" panose="020B0604030504040204" pitchFamily="34" charset="0"/>
                <a:ea typeface="Tahoma" panose="020B0604030504040204" pitchFamily="34" charset="0"/>
                <a:cs typeface="Tahoma" panose="020B0604030504040204" pitchFamily="34" charset="0"/>
              </a:rPr>
              <a:t>Event 1: On January 1, Year 1, Libby paid $43,000 cash to purchase a forklift.</a:t>
            </a:r>
          </a:p>
          <a:p>
            <a:endPar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Libby expected to rent the forklift to its customers during the coming four years and then to sell the used forklift for $3,000. The expected period of use is commonly called the useful life.</a:t>
            </a:r>
            <a:r>
              <a:rPr lang="en-US" sz="1200" b="1"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The amount Libby expects to receive from the sale of the asset at the end of its useful life is called the salvage value.</a:t>
            </a:r>
          </a:p>
          <a:p>
            <a:endParaRPr lang="en-US" sz="1200" b="1"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Analysis of the transaction shows the purchase of the forklift is an asset exchange transaction. The balance in the Cash account decreases and the balance in a new asset account called Forklift increases.</a:t>
            </a:r>
            <a:endParaRPr lang="en-US" sz="1200" b="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47</a:t>
            </a:fld>
            <a:endParaRPr lang="en-US" dirty="0"/>
          </a:p>
        </p:txBody>
      </p:sp>
    </p:spTree>
    <p:extLst>
      <p:ext uri="{BB962C8B-B14F-4D97-AF65-F5344CB8AC3E}">
        <p14:creationId xmlns:p14="http://schemas.microsoft.com/office/powerpoint/2010/main" val="202412396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dirty="0">
                <a:latin typeface="Tahoma" panose="020B0604030504040204" pitchFamily="34" charset="0"/>
                <a:ea typeface="Tahoma" panose="020B0604030504040204" pitchFamily="34" charset="0"/>
                <a:cs typeface="Tahoma" panose="020B0604030504040204" pitchFamily="34" charset="0"/>
              </a:rPr>
              <a:t>Event 2: On February 1, Year 1, Libby borrowed $5,000 cash from the State Bank.</a:t>
            </a:r>
          </a:p>
          <a:p>
            <a:endPar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As evidence of the debt, Libby issues a promissory note that describes the company’s obligations to the bank. The note stipulates a one-year term and an annual interest rate of 6 percent. Issuing the note is an asset source transaction. The asset account Cash increases and a new liability account called Notes Payable increases. The income statement is not affected.</a:t>
            </a:r>
            <a:endParaRPr lang="en-US" sz="1200" b="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48</a:t>
            </a:fld>
            <a:endParaRPr lang="en-US" dirty="0"/>
          </a:p>
        </p:txBody>
      </p:sp>
    </p:spTree>
    <p:extLst>
      <p:ext uri="{BB962C8B-B14F-4D97-AF65-F5344CB8AC3E}">
        <p14:creationId xmlns:p14="http://schemas.microsoft.com/office/powerpoint/2010/main" val="2201726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774281B-3848-4717-8F2F-3C9100145241}" type="slidenum">
              <a:rPr lang="en-US" smtClean="0">
                <a:cs typeface="Arial" charset="0"/>
              </a:rPr>
              <a:pPr/>
              <a:t>4</a:t>
            </a:fld>
            <a:endParaRPr lang="en-US" dirty="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Event 1</a:t>
            </a:r>
            <a:r>
              <a:rPr lang="en-US" dirty="0" smtClean="0">
                <a:latin typeface="Tahoma" panose="020B0604030504040204" pitchFamily="34" charset="0"/>
                <a:ea typeface="Tahoma" panose="020B0604030504040204" pitchFamily="34" charset="0"/>
                <a:cs typeface="Tahoma" panose="020B0604030504040204" pitchFamily="34" charset="0"/>
              </a:rPr>
              <a:t>: Cato </a:t>
            </a:r>
            <a:r>
              <a:rPr lang="en-US" dirty="0">
                <a:latin typeface="Tahoma" panose="020B0604030504040204" pitchFamily="34" charset="0"/>
                <a:ea typeface="Tahoma" panose="020B0604030504040204" pitchFamily="34" charset="0"/>
                <a:cs typeface="Tahoma" panose="020B0604030504040204" pitchFamily="34" charset="0"/>
              </a:rPr>
              <a:t>Consultants acquired $5,000 cash by issuing Common Stock.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 Cash, an asset, and stockholders’ equity all increased by $5,000</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is considered to be an asset source transaction.</a:t>
            </a:r>
          </a:p>
        </p:txBody>
      </p:sp>
    </p:spTree>
    <p:extLst>
      <p:ext uri="{BB962C8B-B14F-4D97-AF65-F5344CB8AC3E}">
        <p14:creationId xmlns:p14="http://schemas.microsoft.com/office/powerpoint/2010/main" val="374776449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dirty="0">
                <a:latin typeface="Tahoma" panose="020B0604030504040204" pitchFamily="34" charset="0"/>
                <a:ea typeface="Tahoma" panose="020B0604030504040204" pitchFamily="34" charset="0"/>
                <a:cs typeface="Tahoma" panose="020B0604030504040204" pitchFamily="34" charset="0"/>
              </a:rPr>
              <a:t>Event 3: During Year 1, Libby earned $16,000 cash by renting the forklift to its customers.</a:t>
            </a:r>
            <a:endPar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49</a:t>
            </a:fld>
            <a:endParaRPr lang="en-US" dirty="0"/>
          </a:p>
        </p:txBody>
      </p:sp>
    </p:spTree>
    <p:extLst>
      <p:ext uri="{BB962C8B-B14F-4D97-AF65-F5344CB8AC3E}">
        <p14:creationId xmlns:p14="http://schemas.microsoft.com/office/powerpoint/2010/main" val="317406996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To measure the net economic benefit of running a business, assume that Libby Company uses a forklift and must estimate how much of the cost of the forklift it used in the process of earning revenue. If the forklift has a four-year useful life and a $3,000 salvage value and cost $43,000 when purchased, it is logical to allocate an equal amount of the $40,000 to expense ($43,000 </a:t>
            </a:r>
            <a:r>
              <a:rPr lang="en-US" dirty="0" smtClean="0">
                <a:latin typeface="Tahoma" panose="020B0604030504040204" pitchFamily="34" charset="0"/>
                <a:ea typeface="Tahoma" panose="020B0604030504040204" pitchFamily="34" charset="0"/>
                <a:cs typeface="Tahoma" panose="020B0604030504040204" pitchFamily="34" charset="0"/>
              </a:rPr>
              <a:t>− </a:t>
            </a:r>
            <a:r>
              <a:rPr lang="en-US" dirty="0">
                <a:latin typeface="Tahoma" panose="020B0604030504040204" pitchFamily="34" charset="0"/>
                <a:ea typeface="Tahoma" panose="020B0604030504040204" pitchFamily="34" charset="0"/>
                <a:cs typeface="Tahoma" panose="020B0604030504040204" pitchFamily="34" charset="0"/>
              </a:rPr>
              <a:t>$3,000) each year the equipment is used. This method </a:t>
            </a:r>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of computing the depreciation expense evenly over the useful life is called </a:t>
            </a:r>
            <a:r>
              <a:rPr lang="en-US" sz="1200" b="1"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straight-line depreciation.</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Tahoma" panose="020B0604030504040204" pitchFamily="34" charset="0"/>
                <a:ea typeface="Tahoma" panose="020B0604030504040204" pitchFamily="34" charset="0"/>
                <a:cs typeface="Tahoma" panose="020B0604030504040204" pitchFamily="34" charset="0"/>
              </a:rPr>
              <a:t>Recognizing depreciation expense is an asset use transaction. Assets and equity decrease. On the income statement, expenses increase and net income decreases. There are no cash flow consequences. Recall that the cash outflow occurred at the time the asset was purchased. There is no cash flow when the expense is recognized. </a:t>
            </a:r>
            <a:r>
              <a:rPr lang="en-US" sz="1200" b="0" dirty="0">
                <a:latin typeface="Tahoma" panose="020B0604030504040204" pitchFamily="34" charset="0"/>
                <a:ea typeface="Tahoma" panose="020B0604030504040204" pitchFamily="34" charset="0"/>
                <a:cs typeface="Tahoma" panose="020B0604030504040204" pitchFamily="34" charset="0"/>
              </a:rPr>
              <a:t>The asset account, Forklift, is not decreased directly as a result of depreciation. Instead, the asset reduction is recorded in a contra asset account called Accumulated Depreciation. </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50</a:t>
            </a:fld>
            <a:endParaRPr lang="en-US" dirty="0"/>
          </a:p>
        </p:txBody>
      </p:sp>
    </p:spTree>
    <p:extLst>
      <p:ext uri="{BB962C8B-B14F-4D97-AF65-F5344CB8AC3E}">
        <p14:creationId xmlns:p14="http://schemas.microsoft.com/office/powerpoint/2010/main" val="205766528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7"/>
          <p:cNvSpPr>
            <a:spLocks noGrp="1" noChangeArrowheads="1"/>
          </p:cNvSpPr>
          <p:nvPr>
            <p:ph type="sldNum" sz="quarter" idx="5"/>
          </p:nvPr>
        </p:nvSpPr>
        <p:spPr>
          <a:noFill/>
        </p:spPr>
        <p:txBody>
          <a:bodyPr/>
          <a:lstStyle/>
          <a:p>
            <a:fld id="{9F16C454-23A0-4F40-A471-63C45AD42FD4}" type="slidenum">
              <a:rPr lang="en-US" smtClean="0">
                <a:cs typeface="Arial" charset="0"/>
              </a:rPr>
              <a:pPr/>
              <a:t>51</a:t>
            </a:fld>
            <a:endParaRPr lang="en-US" dirty="0">
              <a:cs typeface="Arial" charset="0"/>
            </a:endParaRPr>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a:noFill/>
          <a:ln/>
        </p:spPr>
        <p:txBody>
          <a:bodyPr lIns="91435" tIns="45718" rIns="91435" bIns="45718"/>
          <a:lstStyle/>
          <a:p>
            <a:r>
              <a:rPr lang="en-US" dirty="0">
                <a:latin typeface="Tahoma" panose="020B0604030504040204" pitchFamily="34" charset="0"/>
                <a:ea typeface="Tahoma" panose="020B0604030504040204" pitchFamily="34" charset="0"/>
                <a:cs typeface="Tahoma" panose="020B0604030504040204" pitchFamily="34" charset="0"/>
              </a:rPr>
              <a:t>The contra asset account called Accumulated Depreciation is used because this approach preserves the original cost of the asset in the records and increases the usefulness of the information. The book value of the asset is the difference between the balances in the Forklift account and the related Accumulated Depreciation account as shown in this slide after the equipment’s first year of use. The book value may also be called the carrying value.</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While Depreciation expense is a temporary account, </a:t>
            </a:r>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the Accumulated Depreciation account is a permanent account that increases (or accumulates) each time depreciation expense is recognized.</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68456713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52</a:t>
            </a:fld>
            <a:endParaRPr lang="en-US" dirty="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r>
              <a:rPr lang="en-US" dirty="0">
                <a:latin typeface="Tahoma" panose="020B0604030504040204" pitchFamily="34" charset="0"/>
                <a:ea typeface="Tahoma" panose="020B0604030504040204" pitchFamily="34" charset="0"/>
                <a:cs typeface="Tahoma" panose="020B0604030504040204" pitchFamily="34" charset="0"/>
              </a:rPr>
              <a:t>APPENDIX: Learning Objective 2-12: Compute interest expense and show how it affects financial statements.</a:t>
            </a:r>
          </a:p>
          <a:p>
            <a:pPr eaLnBrk="1" hangingPunct="1"/>
            <a:endParaRPr lang="en-US" dirty="0"/>
          </a:p>
        </p:txBody>
      </p:sp>
    </p:spTree>
    <p:extLst>
      <p:ext uri="{BB962C8B-B14F-4D97-AF65-F5344CB8AC3E}">
        <p14:creationId xmlns:p14="http://schemas.microsoft.com/office/powerpoint/2010/main" val="238139916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dirty="0">
                <a:latin typeface="Tahoma" panose="020B0604030504040204" pitchFamily="34" charset="0"/>
                <a:ea typeface="Tahoma" panose="020B0604030504040204" pitchFamily="34" charset="0"/>
                <a:cs typeface="Tahoma" panose="020B0604030504040204" pitchFamily="34" charset="0"/>
              </a:rPr>
              <a:t>Event 6: On December 31, Year 1, Libby adjusts its books to recognize the amount of interest expense incurred during Year 1.</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US" sz="1200" dirty="0">
                <a:latin typeface="Tahoma" panose="020B0604030504040204" pitchFamily="34" charset="0"/>
                <a:ea typeface="Tahoma" panose="020B0604030504040204" pitchFamily="34" charset="0"/>
                <a:cs typeface="Tahoma" panose="020B0604030504040204" pitchFamily="34" charset="0"/>
              </a:rPr>
              <a:t>Recall that Libby borrowed $5,000 on February 1, Year 1. </a:t>
            </a:r>
          </a:p>
          <a:p>
            <a:endParaRPr lang="en-US" sz="1200" dirty="0">
              <a:latin typeface="Tahoma" panose="020B0604030504040204" pitchFamily="34" charset="0"/>
              <a:ea typeface="Tahoma" panose="020B0604030504040204" pitchFamily="34" charset="0"/>
              <a:cs typeface="Tahoma" panose="020B0604030504040204" pitchFamily="34" charset="0"/>
            </a:endParaRPr>
          </a:p>
          <a:p>
            <a:r>
              <a:rPr lang="en-US" sz="1200" dirty="0">
                <a:latin typeface="Tahoma" panose="020B0604030504040204" pitchFamily="34" charset="0"/>
                <a:ea typeface="Tahoma" panose="020B0604030504040204" pitchFamily="34" charset="0"/>
                <a:cs typeface="Tahoma" panose="020B0604030504040204" pitchFamily="34" charset="0"/>
              </a:rPr>
              <a:t>As a result, Libby owes the bank interest for the 11 months the loan was outstanding during the year. </a:t>
            </a:r>
          </a:p>
          <a:p>
            <a:endParaRPr lang="en-US" sz="1200" dirty="0">
              <a:latin typeface="Tahoma" panose="020B0604030504040204" pitchFamily="34" charset="0"/>
              <a:ea typeface="Tahoma" panose="020B0604030504040204" pitchFamily="34" charset="0"/>
              <a:cs typeface="Tahoma" panose="020B0604030504040204" pitchFamily="34" charset="0"/>
            </a:endParaRPr>
          </a:p>
          <a:p>
            <a:r>
              <a:rPr lang="en-US" sz="1200" dirty="0">
                <a:latin typeface="Tahoma" panose="020B0604030504040204" pitchFamily="34" charset="0"/>
                <a:ea typeface="Tahoma" panose="020B0604030504040204" pitchFamily="34" charset="0"/>
                <a:cs typeface="Tahoma" panose="020B0604030504040204" pitchFamily="34" charset="0"/>
              </a:rPr>
              <a:t>The accrued interest is </a:t>
            </a:r>
            <a:r>
              <a:rPr lang="en-US" sz="1200" b="0" dirty="0">
                <a:latin typeface="Tahoma" panose="020B0604030504040204" pitchFamily="34" charset="0"/>
                <a:ea typeface="Tahoma" panose="020B0604030504040204" pitchFamily="34" charset="0"/>
                <a:cs typeface="Tahoma" panose="020B0604030504040204" pitchFamily="34" charset="0"/>
              </a:rPr>
              <a:t>$275 ($5,000 × .06 × 11/12). </a:t>
            </a:r>
            <a:r>
              <a:rPr lang="en-US" sz="1200" dirty="0">
                <a:latin typeface="Tahoma" panose="020B0604030504040204" pitchFamily="34" charset="0"/>
                <a:ea typeface="Tahoma" panose="020B0604030504040204" pitchFamily="34" charset="0"/>
                <a:cs typeface="Tahoma" panose="020B0604030504040204" pitchFamily="34" charset="0"/>
              </a:rPr>
              <a:t>The adjusting entry changes the ratio of the company’s responsibilities to creditors and investors. It is therefore called a claims exchange event. </a:t>
            </a:r>
            <a:endParaRPr lang="en-US" sz="1200" b="0" dirty="0">
              <a:latin typeface="Tahoma" panose="020B0604030504040204" pitchFamily="34" charset="0"/>
              <a:ea typeface="Tahoma" panose="020B0604030504040204" pitchFamily="34" charset="0"/>
              <a:cs typeface="Tahoma" panose="020B0604030504040204" pitchFamily="34" charset="0"/>
            </a:endParaRPr>
          </a:p>
          <a:p>
            <a:endParaRPr kumimoji="0" lang="en-US" sz="12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The adjusting entry is a claims exchange event. The liability account Interest Payable increases, and the equity account Retained Earnings decreases. </a:t>
            </a:r>
          </a:p>
          <a:p>
            <a:endPar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The income statement would report interest expense. However, there is no effect on cash flow because the actual cash payment for interest will be made on the maturity date in Year 2.</a:t>
            </a:r>
            <a:endParaRPr kumimoji="0" lang="en-US" sz="12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53</a:t>
            </a:fld>
            <a:endParaRPr lang="en-US" dirty="0"/>
          </a:p>
        </p:txBody>
      </p:sp>
    </p:spTree>
    <p:extLst>
      <p:ext uri="{BB962C8B-B14F-4D97-AF65-F5344CB8AC3E}">
        <p14:creationId xmlns:p14="http://schemas.microsoft.com/office/powerpoint/2010/main" val="62942774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The events experienced by Libby during Year 1 are summarized in Exhibit 2.11</a:t>
            </a:r>
            <a:r>
              <a:rPr lang="en-US" sz="1200" b="0" i="0" u="none" strike="noStrike" kern="1200" baseline="0" dirty="0">
                <a:solidFill>
                  <a:schemeClr val="tx1"/>
                </a:solidFill>
                <a:latin typeface="Arial" charset="0"/>
                <a:ea typeface="+mn-ea"/>
                <a:cs typeface="+mn-cs"/>
              </a:rPr>
              <a:t>.</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54</a:t>
            </a:fld>
            <a:endParaRPr lang="en-US" dirty="0"/>
          </a:p>
        </p:txBody>
      </p:sp>
    </p:spTree>
    <p:extLst>
      <p:ext uri="{BB962C8B-B14F-4D97-AF65-F5344CB8AC3E}">
        <p14:creationId xmlns:p14="http://schemas.microsoft.com/office/powerpoint/2010/main" val="240489551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Three entries for Year 2:</a:t>
            </a:r>
          </a:p>
          <a:p>
            <a:endPar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Libby would record three journal entries on January 31, Year 2 (the maturity date). The first entry recognizes $25 ($5,000 × .06 × 1/12) of interest expense that accrued in Year 2 for the month of January.</a:t>
            </a:r>
          </a:p>
          <a:p>
            <a:endPar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The second entry records Libby’s cash payment for interest payable. This entry is an asset use transaction that reduces both the Cash and Interest Payable accounts for the total amount of interest due, $300. The interest payment includes the 11 months interest accrued in Year 1 and one month accrued in Year 2 ($275 + $25 = $300).</a:t>
            </a:r>
          </a:p>
          <a:p>
            <a:endPar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The third entry on January 31, Year 2, reflects repaying the principal. This entry is an asset use transaction. The Cash account and the Notes Payable account each decrease by $5,000.</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55</a:t>
            </a:fld>
            <a:endParaRPr lang="en-US" dirty="0"/>
          </a:p>
        </p:txBody>
      </p:sp>
    </p:spTree>
    <p:extLst>
      <p:ext uri="{BB962C8B-B14F-4D97-AF65-F5344CB8AC3E}">
        <p14:creationId xmlns:p14="http://schemas.microsoft.com/office/powerpoint/2010/main" val="322236981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Libby’s balance sheets, income statements, and statements of cash flows for Year 1 and Year 2 are shown in Exhibit 2.12. The statements assume revenue for Year 2 is also $16,000 cash and the company made the appropriate adjusting entry to recognize depreciation expense.</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56</a:t>
            </a:fld>
            <a:endParaRPr lang="en-US" dirty="0"/>
          </a:p>
        </p:txBody>
      </p:sp>
    </p:spTree>
    <p:extLst>
      <p:ext uri="{BB962C8B-B14F-4D97-AF65-F5344CB8AC3E}">
        <p14:creationId xmlns:p14="http://schemas.microsoft.com/office/powerpoint/2010/main" val="272398328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Tahoma" panose="020B0604030504040204" pitchFamily="34" charset="0"/>
                <a:ea typeface="Tahoma" panose="020B0604030504040204" pitchFamily="34" charset="0"/>
                <a:cs typeface="Tahoma" panose="020B0604030504040204" pitchFamily="34" charset="0"/>
              </a:rPr>
              <a:t>End of Chapter 2. In this chapter, we learned more about the accrual basis of accounting and the accounting cycle. We also learned about corporate governance and the fundamentals of ethical accounting practices.</a:t>
            </a:r>
          </a:p>
          <a:p>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57</a:t>
            </a:fld>
            <a:endParaRPr lang="en-US" dirty="0"/>
          </a:p>
        </p:txBody>
      </p:sp>
    </p:spTree>
    <p:extLst>
      <p:ext uri="{BB962C8B-B14F-4D97-AF65-F5344CB8AC3E}">
        <p14:creationId xmlns:p14="http://schemas.microsoft.com/office/powerpoint/2010/main" val="3833546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2</a:t>
            </a:r>
            <a:r>
              <a:rPr lang="en-US" dirty="0" smtClean="0">
                <a:latin typeface="Tahoma" panose="020B0604030504040204" pitchFamily="34" charset="0"/>
                <a:ea typeface="Tahoma" panose="020B0604030504040204" pitchFamily="34" charset="0"/>
                <a:cs typeface="Tahoma" panose="020B0604030504040204" pitchFamily="34" charset="0"/>
              </a:rPr>
              <a:t>: During </a:t>
            </a:r>
            <a:r>
              <a:rPr lang="en-US" dirty="0">
                <a:latin typeface="Tahoma" panose="020B0604030504040204" pitchFamily="34" charset="0"/>
                <a:ea typeface="Tahoma" panose="020B0604030504040204" pitchFamily="34" charset="0"/>
                <a:cs typeface="Tahoma" panose="020B0604030504040204" pitchFamily="34" charset="0"/>
              </a:rPr>
              <a:t>Year 1, Cato Consultants provided eighty four</a:t>
            </a:r>
            <a:r>
              <a:rPr lang="en-US" baseline="0" dirty="0">
                <a:latin typeface="Tahoma" panose="020B0604030504040204" pitchFamily="34" charset="0"/>
                <a:ea typeface="Tahoma" panose="020B0604030504040204" pitchFamily="34" charset="0"/>
                <a:cs typeface="Tahoma" panose="020B0604030504040204" pitchFamily="34" charset="0"/>
              </a:rPr>
              <a:t> thousand</a:t>
            </a:r>
            <a:r>
              <a:rPr lang="en-US" dirty="0">
                <a:latin typeface="Tahoma" panose="020B0604030504040204" pitchFamily="34" charset="0"/>
                <a:ea typeface="Tahoma" panose="020B0604030504040204" pitchFamily="34" charset="0"/>
                <a:cs typeface="Tahoma" panose="020B0604030504040204" pitchFamily="34" charset="0"/>
              </a:rPr>
              <a:t> dollars of consulting services to its clients but no cash has been collected.</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type of transaction is frequently referred to as providing services on account.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transaction increases the Accounts Receivable asset account and, because of revenue, increases the Retained Earnings stockholders’ equity account</a:t>
            </a:r>
            <a:r>
              <a:rPr lang="en-US" dirty="0" smtClean="0">
                <a:latin typeface="Tahoma" panose="020B0604030504040204" pitchFamily="34" charset="0"/>
                <a:ea typeface="Tahoma" panose="020B0604030504040204" pitchFamily="34" charset="0"/>
                <a:cs typeface="Tahoma" panose="020B0604030504040204" pitchFamily="34" charset="0"/>
              </a:rPr>
              <a:t>. It </a:t>
            </a:r>
            <a:r>
              <a:rPr lang="en-US" dirty="0">
                <a:latin typeface="Tahoma" panose="020B0604030504040204" pitchFamily="34" charset="0"/>
                <a:ea typeface="Tahoma" panose="020B0604030504040204" pitchFamily="34" charset="0"/>
                <a:cs typeface="Tahoma" panose="020B0604030504040204" pitchFamily="34" charset="0"/>
              </a:rPr>
              <a:t>is classified as an asset source transaction.</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Accrual accounting requires companies to recognize revenue in the period in which the work is done regardless of when cash is collected</a:t>
            </a:r>
            <a:r>
              <a:rPr lang="en-US" dirty="0" smtClean="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a:t>
            </a:r>
            <a:r>
              <a:rPr lang="en-US" dirty="0" smtClean="0">
                <a:latin typeface="Tahoma" panose="020B0604030504040204" pitchFamily="34" charset="0"/>
                <a:ea typeface="Tahoma" panose="020B0604030504040204" pitchFamily="34" charset="0"/>
                <a:cs typeface="Tahoma" panose="020B0604030504040204" pitchFamily="34" charset="0"/>
              </a:rPr>
              <a:t>. Notice </a:t>
            </a:r>
            <a:r>
              <a:rPr lang="en-US" dirty="0">
                <a:latin typeface="Tahoma" panose="020B0604030504040204" pitchFamily="34" charset="0"/>
                <a:ea typeface="Tahoma" panose="020B0604030504040204" pitchFamily="34" charset="0"/>
                <a:cs typeface="Tahoma" panose="020B0604030504040204" pitchFamily="34" charset="0"/>
              </a:rPr>
              <a:t>that the event affects the balance sheet and the income statement but not the statement of cash flows since cash was not collected as part of this transaction. </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5</a:t>
            </a:fld>
            <a:endParaRPr lang="en-US" dirty="0"/>
          </a:p>
        </p:txBody>
      </p:sp>
    </p:spTree>
    <p:extLst>
      <p:ext uri="{BB962C8B-B14F-4D97-AF65-F5344CB8AC3E}">
        <p14:creationId xmlns:p14="http://schemas.microsoft.com/office/powerpoint/2010/main" val="4033791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6</a:t>
            </a:fld>
            <a:endParaRPr lang="en-US" dirty="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3</a:t>
            </a:r>
            <a:r>
              <a:rPr lang="en-US" dirty="0" smtClean="0">
                <a:latin typeface="Tahoma" panose="020B0604030504040204" pitchFamily="34" charset="0"/>
                <a:ea typeface="Tahoma" panose="020B0604030504040204" pitchFamily="34" charset="0"/>
                <a:cs typeface="Tahoma" panose="020B0604030504040204" pitchFamily="34" charset="0"/>
              </a:rPr>
              <a:t>: Cato </a:t>
            </a:r>
            <a:r>
              <a:rPr lang="en-US" dirty="0">
                <a:latin typeface="Tahoma" panose="020B0604030504040204" pitchFamily="34" charset="0"/>
                <a:ea typeface="Tahoma" panose="020B0604030504040204" pitchFamily="34" charset="0"/>
                <a:cs typeface="Tahoma" panose="020B0604030504040204" pitchFamily="34" charset="0"/>
              </a:rPr>
              <a:t>collected $60,000 cash from customers in partial settlement of its accounts receivable.</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transaction increases the Cash asset account and decreases the Accounts Receivable asset account</a:t>
            </a:r>
            <a:r>
              <a:rPr lang="en-US" dirty="0" smtClean="0">
                <a:latin typeface="Tahoma" panose="020B0604030504040204" pitchFamily="34" charset="0"/>
                <a:ea typeface="Tahoma" panose="020B0604030504040204" pitchFamily="34" charset="0"/>
                <a:cs typeface="Tahoma" panose="020B0604030504040204" pitchFamily="34" charset="0"/>
              </a:rPr>
              <a:t>. The </a:t>
            </a:r>
            <a:r>
              <a:rPr lang="en-US" dirty="0">
                <a:latin typeface="Tahoma" panose="020B0604030504040204" pitchFamily="34" charset="0"/>
                <a:ea typeface="Tahoma" panose="020B0604030504040204" pitchFamily="34" charset="0"/>
                <a:cs typeface="Tahoma" panose="020B0604030504040204" pitchFamily="34" charset="0"/>
              </a:rPr>
              <a:t>income statement is not affected, but the statement of cash flows reports an inflow for operating activities</a:t>
            </a:r>
            <a:r>
              <a:rPr lang="en-US" dirty="0" smtClean="0">
                <a:latin typeface="Tahoma" panose="020B0604030504040204" pitchFamily="34" charset="0"/>
                <a:ea typeface="Tahoma" panose="020B0604030504040204" pitchFamily="34" charset="0"/>
                <a:cs typeface="Tahoma" panose="020B0604030504040204" pitchFamily="34" charset="0"/>
              </a:rPr>
              <a:t>. It </a:t>
            </a:r>
            <a:r>
              <a:rPr lang="en-US" dirty="0">
                <a:latin typeface="Tahoma" panose="020B0604030504040204" pitchFamily="34" charset="0"/>
                <a:ea typeface="Tahoma" panose="020B0604030504040204" pitchFamily="34" charset="0"/>
                <a:cs typeface="Tahoma" panose="020B0604030504040204" pitchFamily="34" charset="0"/>
              </a:rPr>
              <a:t>is classified as an asset exchange transaction.</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a:t>
            </a:r>
            <a:r>
              <a:rPr lang="en-US" dirty="0" smtClean="0">
                <a:latin typeface="Tahoma" panose="020B0604030504040204" pitchFamily="34" charset="0"/>
                <a:ea typeface="Tahoma" panose="020B0604030504040204" pitchFamily="34" charset="0"/>
                <a:cs typeface="Tahoma" panose="020B0604030504040204" pitchFamily="34" charset="0"/>
              </a:rPr>
              <a:t>. Notice </a:t>
            </a:r>
            <a:r>
              <a:rPr lang="en-US" dirty="0">
                <a:latin typeface="Tahoma" panose="020B0604030504040204" pitchFamily="34" charset="0"/>
                <a:ea typeface="Tahoma" panose="020B0604030504040204" pitchFamily="34" charset="0"/>
                <a:cs typeface="Tahoma" panose="020B0604030504040204" pitchFamily="34" charset="0"/>
              </a:rPr>
              <a:t>that the event affects the statement of cash flows since cash was collected as part of this transaction. </a:t>
            </a:r>
          </a:p>
        </p:txBody>
      </p:sp>
    </p:spTree>
    <p:extLst>
      <p:ext uri="{BB962C8B-B14F-4D97-AF65-F5344CB8AC3E}">
        <p14:creationId xmlns:p14="http://schemas.microsoft.com/office/powerpoint/2010/main" val="2232797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a:spcBef>
                <a:spcPct val="0"/>
              </a:spcBef>
            </a:pPr>
            <a:r>
              <a:rPr lang="en-US" dirty="0">
                <a:latin typeface="Tahoma" panose="020B0604030504040204" pitchFamily="34" charset="0"/>
                <a:ea typeface="Tahoma" panose="020B0604030504040204" pitchFamily="34" charset="0"/>
                <a:cs typeface="Tahoma" panose="020B0604030504040204" pitchFamily="34" charset="0"/>
              </a:rPr>
              <a:t>Event 4</a:t>
            </a:r>
            <a:r>
              <a:rPr lang="en-US" dirty="0" smtClean="0">
                <a:latin typeface="Tahoma" panose="020B0604030504040204" pitchFamily="34" charset="0"/>
                <a:ea typeface="Tahoma" panose="020B0604030504040204" pitchFamily="34" charset="0"/>
                <a:cs typeface="Tahoma" panose="020B0604030504040204" pitchFamily="34" charset="0"/>
              </a:rPr>
              <a:t>: Cato </a:t>
            </a:r>
            <a:r>
              <a:rPr lang="en-US" dirty="0">
                <a:latin typeface="Tahoma" panose="020B0604030504040204" pitchFamily="34" charset="0"/>
                <a:ea typeface="Tahoma" panose="020B0604030504040204" pitchFamily="34" charset="0"/>
                <a:cs typeface="Tahoma" panose="020B0604030504040204" pitchFamily="34" charset="0"/>
              </a:rPr>
              <a:t>paid the instructor $10,000 to teach the training courses. </a:t>
            </a:r>
          </a:p>
          <a:p>
            <a:pPr>
              <a:spcBef>
                <a:spcPct val="0"/>
              </a:spcBef>
            </a:pPr>
            <a:endParaRPr lang="en-US" dirty="0">
              <a:latin typeface="Tahoma" panose="020B0604030504040204" pitchFamily="34" charset="0"/>
              <a:ea typeface="Tahoma" panose="020B0604030504040204" pitchFamily="34" charset="0"/>
              <a:cs typeface="Tahoma" panose="020B0604030504040204" pitchFamily="34" charset="0"/>
            </a:endParaRPr>
          </a:p>
          <a:p>
            <a:pPr>
              <a:spcBef>
                <a:spcPct val="0"/>
              </a:spcBef>
            </a:pPr>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transaction decreases the Cash asset account and decreases the Retained Earnings stockholders’ equity account</a:t>
            </a:r>
            <a:r>
              <a:rPr lang="en-US" dirty="0" smtClean="0">
                <a:latin typeface="Tahoma" panose="020B0604030504040204" pitchFamily="34" charset="0"/>
                <a:ea typeface="Tahoma" panose="020B0604030504040204" pitchFamily="34" charset="0"/>
                <a:cs typeface="Tahoma" panose="020B0604030504040204" pitchFamily="34" charset="0"/>
              </a:rPr>
              <a:t>. The </a:t>
            </a:r>
            <a:r>
              <a:rPr lang="en-US" dirty="0">
                <a:latin typeface="Tahoma" panose="020B0604030504040204" pitchFamily="34" charset="0"/>
                <a:ea typeface="Tahoma" panose="020B0604030504040204" pitchFamily="34" charset="0"/>
                <a:cs typeface="Tahoma" panose="020B0604030504040204" pitchFamily="34" charset="0"/>
              </a:rPr>
              <a:t>salaries expense reduces net income, and the statement of cash flows reports an outflow for operating activities</a:t>
            </a:r>
            <a:r>
              <a:rPr lang="en-US" dirty="0" smtClean="0">
                <a:latin typeface="Tahoma" panose="020B0604030504040204" pitchFamily="34" charset="0"/>
                <a:ea typeface="Tahoma" panose="020B0604030504040204" pitchFamily="34" charset="0"/>
                <a:cs typeface="Tahoma" panose="020B0604030504040204" pitchFamily="34" charset="0"/>
              </a:rPr>
              <a:t>. This </a:t>
            </a:r>
            <a:r>
              <a:rPr lang="en-US" dirty="0">
                <a:latin typeface="Tahoma" panose="020B0604030504040204" pitchFamily="34" charset="0"/>
                <a:ea typeface="Tahoma" panose="020B0604030504040204" pitchFamily="34" charset="0"/>
                <a:cs typeface="Tahoma" panose="020B0604030504040204" pitchFamily="34" charset="0"/>
              </a:rPr>
              <a:t>is classified as an asset use transaction.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Even in accrual accounting, sometimes expenses are recognized at the time that cash is paid, as long as it is the same time that the expense is incurred.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 </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7</a:t>
            </a:fld>
            <a:endParaRPr lang="en-US" dirty="0"/>
          </a:p>
        </p:txBody>
      </p:sp>
    </p:spTree>
    <p:extLst>
      <p:ext uri="{BB962C8B-B14F-4D97-AF65-F5344CB8AC3E}">
        <p14:creationId xmlns:p14="http://schemas.microsoft.com/office/powerpoint/2010/main" val="3588771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F5A4F39E-EFEA-45A6-8C3C-C057FA57AD61}" type="slidenum">
              <a:rPr lang="en-US" smtClean="0">
                <a:cs typeface="Arial" charset="0"/>
              </a:rPr>
              <a:pPr/>
              <a:t>8</a:t>
            </a:fld>
            <a:endParaRPr lang="en-US" dirty="0">
              <a:cs typeface="Arial" charset="0"/>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5</a:t>
            </a:r>
            <a:r>
              <a:rPr lang="en-US" dirty="0" smtClean="0">
                <a:latin typeface="Tahoma" panose="020B0604030504040204" pitchFamily="34" charset="0"/>
                <a:ea typeface="Tahoma" panose="020B0604030504040204" pitchFamily="34" charset="0"/>
                <a:cs typeface="Tahoma" panose="020B0604030504040204" pitchFamily="34" charset="0"/>
              </a:rPr>
              <a:t>: Cato </a:t>
            </a:r>
            <a:r>
              <a:rPr lang="en-US" dirty="0">
                <a:latin typeface="Tahoma" panose="020B0604030504040204" pitchFamily="34" charset="0"/>
                <a:ea typeface="Tahoma" panose="020B0604030504040204" pitchFamily="34" charset="0"/>
                <a:cs typeface="Tahoma" panose="020B0604030504040204" pitchFamily="34" charset="0"/>
              </a:rPr>
              <a:t>paid $2,000 for advertising costs</a:t>
            </a:r>
            <a:r>
              <a:rPr lang="en-US" dirty="0" smtClean="0">
                <a:latin typeface="Tahoma" panose="020B0604030504040204" pitchFamily="34" charset="0"/>
                <a:ea typeface="Tahoma" panose="020B0604030504040204" pitchFamily="34" charset="0"/>
                <a:cs typeface="Tahoma" panose="020B0604030504040204" pitchFamily="34" charset="0"/>
              </a:rPr>
              <a:t>. The </a:t>
            </a:r>
            <a:r>
              <a:rPr lang="en-US" dirty="0">
                <a:latin typeface="Tahoma" panose="020B0604030504040204" pitchFamily="34" charset="0"/>
                <a:ea typeface="Tahoma" panose="020B0604030504040204" pitchFamily="34" charset="0"/>
                <a:cs typeface="Tahoma" panose="020B0604030504040204" pitchFamily="34" charset="0"/>
              </a:rPr>
              <a:t>advertisements appeared in Year 1.</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a:spcBef>
                <a:spcPct val="0"/>
              </a:spcBef>
            </a:pPr>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transaction decreases the Cash asset account and decreases the Retained Earnings stockholders’ equity account</a:t>
            </a:r>
            <a:r>
              <a:rPr lang="en-US" dirty="0" smtClean="0">
                <a:latin typeface="Tahoma" panose="020B0604030504040204" pitchFamily="34" charset="0"/>
                <a:ea typeface="Tahoma" panose="020B0604030504040204" pitchFamily="34" charset="0"/>
                <a:cs typeface="Tahoma" panose="020B0604030504040204" pitchFamily="34" charset="0"/>
              </a:rPr>
              <a:t>. The </a:t>
            </a:r>
            <a:r>
              <a:rPr lang="en-US" dirty="0">
                <a:latin typeface="Tahoma" panose="020B0604030504040204" pitchFamily="34" charset="0"/>
                <a:ea typeface="Tahoma" panose="020B0604030504040204" pitchFamily="34" charset="0"/>
                <a:cs typeface="Tahoma" panose="020B0604030504040204" pitchFamily="34" charset="0"/>
              </a:rPr>
              <a:t>advertising expense will decrease net income</a:t>
            </a:r>
            <a:r>
              <a:rPr lang="en-US" dirty="0" smtClean="0">
                <a:latin typeface="Tahoma" panose="020B0604030504040204" pitchFamily="34" charset="0"/>
                <a:ea typeface="Tahoma" panose="020B0604030504040204" pitchFamily="34" charset="0"/>
                <a:cs typeface="Tahoma" panose="020B0604030504040204" pitchFamily="34" charset="0"/>
              </a:rPr>
              <a:t>. The </a:t>
            </a:r>
            <a:r>
              <a:rPr lang="en-US" dirty="0">
                <a:latin typeface="Tahoma" panose="020B0604030504040204" pitchFamily="34" charset="0"/>
                <a:ea typeface="Tahoma" panose="020B0604030504040204" pitchFamily="34" charset="0"/>
                <a:cs typeface="Tahoma" panose="020B0604030504040204" pitchFamily="34" charset="0"/>
              </a:rPr>
              <a:t>statement of cash flows reports an outflow for operating activities</a:t>
            </a:r>
            <a:r>
              <a:rPr lang="en-US" dirty="0" smtClean="0">
                <a:latin typeface="Tahoma" panose="020B0604030504040204" pitchFamily="34" charset="0"/>
                <a:ea typeface="Tahoma" panose="020B0604030504040204" pitchFamily="34" charset="0"/>
                <a:cs typeface="Tahoma" panose="020B0604030504040204" pitchFamily="34" charset="0"/>
              </a:rPr>
              <a:t>. This </a:t>
            </a:r>
            <a:r>
              <a:rPr lang="en-US" dirty="0">
                <a:latin typeface="Tahoma" panose="020B0604030504040204" pitchFamily="34" charset="0"/>
                <a:ea typeface="Tahoma" panose="020B0604030504040204" pitchFamily="34" charset="0"/>
                <a:cs typeface="Tahoma" panose="020B0604030504040204" pitchFamily="34" charset="0"/>
              </a:rPr>
              <a:t>is also classified as an asset use transaction.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effect of this transaction on the financial statements model.</a:t>
            </a:r>
          </a:p>
          <a:p>
            <a:pPr eaLnBrk="1" hangingPunct="1"/>
            <a:endParaRPr lang="en-US" dirty="0"/>
          </a:p>
        </p:txBody>
      </p:sp>
    </p:spTree>
    <p:extLst>
      <p:ext uri="{BB962C8B-B14F-4D97-AF65-F5344CB8AC3E}">
        <p14:creationId xmlns:p14="http://schemas.microsoft.com/office/powerpoint/2010/main" val="440698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mp; Subtitle Left">
    <p:spTree>
      <p:nvGrpSpPr>
        <p:cNvPr id="1" name=""/>
        <p:cNvGrpSpPr/>
        <p:nvPr/>
      </p:nvGrpSpPr>
      <p:grpSpPr>
        <a:xfrm>
          <a:off x="0" y="0"/>
          <a:ext cx="0" cy="0"/>
          <a:chOff x="0" y="0"/>
          <a:chExt cx="0" cy="0"/>
        </a:xfrm>
      </p:grpSpPr>
      <p:sp>
        <p:nvSpPr>
          <p:cNvPr id="8" name="Title Background"/>
          <p:cNvSpPr/>
          <p:nvPr/>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lang="en-US" sz="3600" b="1" kern="1200" dirty="0">
                <a:solidFill>
                  <a:schemeClr val="bg1"/>
                </a:solidFill>
                <a:latin typeface="+mj-lt"/>
                <a:ea typeface="+mj-ea"/>
                <a:cs typeface="+mj-cs"/>
              </a:defRPr>
            </a:lvl1pPr>
          </a:lstStyle>
          <a:p>
            <a:r>
              <a:rPr lang="en-US" dirty="0"/>
              <a:t>Click to edit Master title style</a:t>
            </a:r>
          </a:p>
        </p:txBody>
      </p:sp>
      <p:sp>
        <p:nvSpPr>
          <p:cNvPr id="7" name="Text"/>
          <p:cNvSpPr>
            <a:spLocks noGrp="1"/>
          </p:cNvSpPr>
          <p:nvPr>
            <p:ph type="body" sz="quarter" idx="10"/>
          </p:nvPr>
        </p:nvSpPr>
        <p:spPr>
          <a:xfrm>
            <a:off x="228600" y="4114800"/>
            <a:ext cx="5105400" cy="685800"/>
          </a:xfrm>
          <a:prstGeom prst="rect">
            <a:avLst/>
          </a:prstGeom>
        </p:spPr>
        <p:txBody>
          <a:bodyPr/>
          <a:lstStyle>
            <a:lvl1pPr marL="0" indent="0">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1pPr>
            <a:lvl2pPr marL="457200" indent="0">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2pPr>
            <a:lvl3pPr marL="914400" indent="0">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3pPr>
            <a:lvl4pPr marL="1371600" indent="0">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4pPr>
            <a:lvl5pPr marL="1828800" indent="0">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Color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6096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1"/>
          <p:cNvSpPr>
            <a:spLocks noGrp="1"/>
          </p:cNvSpPr>
          <p:nvPr>
            <p:ph idx="1"/>
          </p:nvPr>
        </p:nvSpPr>
        <p:spPr>
          <a:xfrm>
            <a:off x="457200" y="1219200"/>
            <a:ext cx="8229600" cy="4724399"/>
          </a:xfrm>
          <a:prstGeom prst="rect">
            <a:avLst/>
          </a:prstGeom>
        </p:spPr>
        <p:txBody>
          <a:bodyPr/>
          <a:lstStyle>
            <a:lvl1pPr marL="342900" indent="-342900">
              <a:spcAft>
                <a:spcPts val="800"/>
              </a:spcAft>
              <a:defRPr lang="en-US" sz="2600" b="0" kern="1200" dirty="0">
                <a:solidFill>
                  <a:schemeClr val="tx1"/>
                </a:solidFill>
                <a:latin typeface="+mn-lt"/>
                <a:ea typeface="Verdana" panose="020B0604030504040204" pitchFamily="34" charset="0"/>
                <a:cs typeface="Verdana" panose="020B0604030504040204" pitchFamily="34" charset="0"/>
              </a:defRPr>
            </a:lvl1pPr>
            <a:lvl2pPr marL="742950" indent="-285750">
              <a:spcAft>
                <a:spcPts val="800"/>
              </a:spcAft>
              <a:defRPr lang="en-US" sz="2000" b="0" kern="1200" dirty="0">
                <a:solidFill>
                  <a:schemeClr val="tx1"/>
                </a:solidFill>
                <a:latin typeface="+mn-lt"/>
                <a:ea typeface="Verdana" panose="020B0604030504040204" pitchFamily="34" charset="0"/>
                <a:cs typeface="Verdana" panose="020B0604030504040204" pitchFamily="34" charset="0"/>
              </a:defRPr>
            </a:lvl2pPr>
            <a:lvl3pPr marL="1143000" indent="-228600">
              <a:spcAft>
                <a:spcPts val="800"/>
              </a:spcAft>
              <a:defRPr lang="en-US" sz="1800" b="0" kern="1200" dirty="0">
                <a:solidFill>
                  <a:schemeClr val="tx1"/>
                </a:solidFill>
                <a:latin typeface="+mn-lt"/>
                <a:ea typeface="Verdana" panose="020B0604030504040204" pitchFamily="34" charset="0"/>
                <a:cs typeface="Verdana" panose="020B0604030504040204" pitchFamily="34" charset="0"/>
              </a:defRPr>
            </a:lvl3pPr>
            <a:lvl4pPr marL="1600200" indent="-228600">
              <a:spcAft>
                <a:spcPts val="800"/>
              </a:spcAft>
              <a:defRPr lang="en-US" sz="1600" b="0" kern="1200" dirty="0">
                <a:solidFill>
                  <a:schemeClr val="tx1"/>
                </a:solidFill>
                <a:latin typeface="+mn-lt"/>
                <a:ea typeface="Verdana" panose="020B0604030504040204" pitchFamily="34" charset="0"/>
                <a:cs typeface="Verdana" panose="020B0604030504040204" pitchFamily="34" charset="0"/>
              </a:defRPr>
            </a:lvl4pPr>
            <a:lvl5pPr marL="2057400" indent="-228600">
              <a:spcAft>
                <a:spcPts val="800"/>
              </a:spcAft>
              <a:defRPr lang="en-US" sz="1600" b="0" kern="1200" dirty="0">
                <a:solidFill>
                  <a:schemeClr val="tx1"/>
                </a:solidFill>
                <a:latin typeface="+mn-lt"/>
                <a:ea typeface="Verdana" panose="020B0604030504040204" pitchFamily="34" charset="0"/>
                <a:cs typeface="Verdana" panose="020B0604030504040204" pitchFamily="34" charset="0"/>
              </a:defRPr>
            </a:lvl5pPr>
          </a:lstStyle>
          <a:p>
            <a:pPr marL="342900" lvl="0" indent="-342900" algn="l" defTabSz="457200" rtl="0" eaLnBrk="1" latinLnBrk="0" hangingPunct="1">
              <a:spcBef>
                <a:spcPct val="20000"/>
              </a:spcBef>
              <a:spcAft>
                <a:spcPts val="800"/>
              </a:spcAft>
              <a:buFont typeface="Arial"/>
              <a:buChar char="•"/>
            </a:pPr>
            <a:r>
              <a:rPr lang="en-US" dirty="0"/>
              <a:t>Click to edit Master text styles</a:t>
            </a:r>
          </a:p>
          <a:p>
            <a:pPr marL="742950" lvl="1" indent="-285750" algn="l" defTabSz="457200" rtl="0" eaLnBrk="1" latinLnBrk="0" hangingPunct="1">
              <a:spcBef>
                <a:spcPct val="20000"/>
              </a:spcBef>
              <a:spcAft>
                <a:spcPts val="800"/>
              </a:spcAft>
              <a:buFont typeface="Arial"/>
              <a:buChar char="–"/>
            </a:pPr>
            <a:r>
              <a:rPr lang="en-US" dirty="0"/>
              <a:t>Second level</a:t>
            </a:r>
          </a:p>
          <a:p>
            <a:pPr marL="1143000" lvl="2" indent="-228600" algn="l" defTabSz="457200" rtl="0" eaLnBrk="1" latinLnBrk="0" hangingPunct="1">
              <a:spcBef>
                <a:spcPct val="20000"/>
              </a:spcBef>
              <a:spcAft>
                <a:spcPts val="800"/>
              </a:spcAft>
              <a:buFont typeface="Arial"/>
              <a:buChar char="•"/>
            </a:pPr>
            <a:r>
              <a:rPr lang="en-US" dirty="0"/>
              <a:t>Third level</a:t>
            </a:r>
          </a:p>
          <a:p>
            <a:pPr marL="1600200" lvl="3" indent="-228600" algn="l" defTabSz="457200" rtl="0" eaLnBrk="1" latinLnBrk="0" hangingPunct="1">
              <a:spcBef>
                <a:spcPct val="20000"/>
              </a:spcBef>
              <a:spcAft>
                <a:spcPts val="800"/>
              </a:spcAft>
              <a:buFont typeface="Arial"/>
              <a:buChar char="–"/>
            </a:pPr>
            <a:r>
              <a:rPr lang="en-US" dirty="0"/>
              <a:t>Fourth level</a:t>
            </a:r>
          </a:p>
          <a:p>
            <a:pPr marL="2057400" lvl="4" indent="-228600" algn="l" defTabSz="457200" rtl="0" eaLnBrk="1" latinLnBrk="0" hangingPunct="1">
              <a:spcBef>
                <a:spcPct val="20000"/>
              </a:spcBef>
              <a:spcAft>
                <a:spcPts val="800"/>
              </a:spcAft>
              <a:buFont typeface="Arial"/>
              <a:buChar char="»"/>
            </a:pPr>
            <a:r>
              <a:rPr lang="en-US" dirty="0"/>
              <a:t>Fifth level</a:t>
            </a:r>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7" name="Text Placeholder 3"/>
          <p:cNvSpPr>
            <a:spLocks noGrp="1"/>
          </p:cNvSpPr>
          <p:nvPr>
            <p:ph type="body" sz="quarter" idx="12" hasCustomPrompt="1"/>
          </p:nvPr>
        </p:nvSpPr>
        <p:spPr>
          <a:xfrm>
            <a:off x="3810000" y="6019800"/>
            <a:ext cx="1524000" cy="228600"/>
          </a:xfrm>
          <a:prstGeom prst="rect">
            <a:avLst/>
          </a:prstGeom>
        </p:spPr>
        <p:txBody>
          <a:bodyPr/>
          <a:lstStyle>
            <a:lvl1pPr marL="0" indent="0">
              <a:buNone/>
              <a:defRPr sz="800"/>
            </a:lvl1pPr>
          </a:lstStyle>
          <a:p>
            <a:pPr lvl="0"/>
            <a:r>
              <a:rPr lang="en-US" dirty="0"/>
              <a:t>Jump to long image description</a:t>
            </a:r>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lor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919662"/>
            <a:ext cx="5486400" cy="566738"/>
          </a:xfrm>
          <a:prstGeom prst="rect">
            <a:avLst/>
          </a:prstGeom>
        </p:spPr>
        <p:txBody>
          <a:bodyPr anchor="b"/>
          <a:lstStyle>
            <a:lvl1pPr algn="l" defTabSz="457200" rtl="0" eaLnBrk="1" latinLnBrk="0" hangingPunct="1">
              <a:spcBef>
                <a:spcPct val="0"/>
              </a:spcBef>
              <a:buNone/>
              <a:defRPr lang="en-US" sz="32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4" name="Text Placeholder 1"/>
          <p:cNvSpPr>
            <a:spLocks noGrp="1"/>
          </p:cNvSpPr>
          <p:nvPr>
            <p:ph type="body" sz="half" idx="2"/>
          </p:nvPr>
        </p:nvSpPr>
        <p:spPr>
          <a:xfrm>
            <a:off x="1828800" y="5562600"/>
            <a:ext cx="5486400" cy="609600"/>
          </a:xfrm>
          <a:prstGeom prst="rect">
            <a:avLst/>
          </a:prstGeom>
        </p:spPr>
        <p:txBody>
          <a:bodyPr/>
          <a:lstStyle>
            <a:lvl1pPr marL="0" indent="0">
              <a:buNone/>
              <a:defRPr lang="en-US" sz="1800" b="0" kern="1200" dirty="0">
                <a:solidFill>
                  <a:schemeClr val="tx1"/>
                </a:solidFill>
                <a:latin typeface="+mj-lt"/>
                <a:ea typeface="Verdana" panose="020B0604030504040204" pitchFamily="34" charset="0"/>
                <a:cs typeface="Verdana" panose="020B060403050404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Picture Placeholder 1"/>
          <p:cNvSpPr>
            <a:spLocks noGrp="1"/>
          </p:cNvSpPr>
          <p:nvPr>
            <p:ph type="pic" idx="1"/>
          </p:nvPr>
        </p:nvSpPr>
        <p:spPr>
          <a:xfrm>
            <a:off x="1124744" y="152400"/>
            <a:ext cx="6894512" cy="45418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6" name="Text Placeholder 2"/>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7" name="Text Placeholder 3"/>
          <p:cNvSpPr>
            <a:spLocks noGrp="1"/>
          </p:cNvSpPr>
          <p:nvPr>
            <p:ph type="body" sz="quarter" idx="16" hasCustomPrompt="1"/>
          </p:nvPr>
        </p:nvSpPr>
        <p:spPr>
          <a:xfrm>
            <a:off x="3886200" y="4700650"/>
            <a:ext cx="1371600" cy="99950"/>
          </a:xfrm>
          <a:prstGeom prst="rect">
            <a:avLst/>
          </a:prstGeom>
        </p:spPr>
        <p:txBody>
          <a:bodyPr lIns="0" tIns="0" rIns="0" bIns="0"/>
          <a:lstStyle>
            <a:lvl1pPr marL="0" indent="0" algn="ctr">
              <a:buNone/>
              <a:defRPr sz="800"/>
            </a:lvl1pPr>
          </a:lstStyle>
          <a:p>
            <a:pPr lvl="0"/>
            <a:r>
              <a:rPr lang="en-US" dirty="0"/>
              <a:t>Jump to long image description</a:t>
            </a:r>
          </a:p>
        </p:txBody>
      </p:sp>
      <p:sp>
        <p:nvSpPr>
          <p:cNvPr id="8"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lor_Title and Video">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6096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6" name="Media Placeholder 5"/>
          <p:cNvSpPr>
            <a:spLocks noGrp="1"/>
          </p:cNvSpPr>
          <p:nvPr>
            <p:ph type="media" sz="quarter" idx="11"/>
          </p:nvPr>
        </p:nvSpPr>
        <p:spPr>
          <a:xfrm>
            <a:off x="0" y="1295400"/>
            <a:ext cx="9144000" cy="4648200"/>
          </a:xfrm>
          <a:prstGeom prst="rect">
            <a:avLst/>
          </a:prstGeom>
        </p:spPr>
        <p:txBody>
          <a:bodyPr/>
          <a:lstStyle/>
          <a:p>
            <a:r>
              <a:rPr lang="en-US"/>
              <a:t>Click icon to add media</a:t>
            </a:r>
          </a:p>
        </p:txBody>
      </p:sp>
      <p:sp>
        <p:nvSpPr>
          <p:cNvPr id="9" name="TextBox 8"/>
          <p:cNvSpPr txBox="1"/>
          <p:nvPr/>
        </p:nvSpPr>
        <p:spPr>
          <a:xfrm>
            <a:off x="2933700" y="5943600"/>
            <a:ext cx="3276600" cy="3686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Click above to play video</a:t>
            </a:r>
          </a:p>
        </p:txBody>
      </p:sp>
      <p:sp>
        <p:nvSpPr>
          <p:cNvPr id="7"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Video Credit Here</a:t>
            </a:r>
          </a:p>
        </p:txBody>
      </p:sp>
      <p:sp>
        <p:nvSpPr>
          <p:cNvPr id="8" name="Rectangle 6"/>
          <p:cNvSpPr>
            <a:spLocks noGrp="1" noChangeArrowheads="1"/>
          </p:cNvSpPr>
          <p:nvPr>
            <p:ph type="sldNum" sz="quarter" idx="12"/>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extLst mod="1">
    <p:ext uri="{DCECCB84-F9BA-43D5-87BE-67443E8EF086}">
      <p15:sldGuideLst xmlns:p15="http://schemas.microsoft.com/office/powerpoint/2012/main" xmlns="">
        <p15:guide id="1" orient="horz" pos="2160">
          <p15:clr>
            <a:srgbClr val="FBAE40"/>
          </p15:clr>
        </p15:guide>
        <p15:guide id="2" pos="528">
          <p15:clr>
            <a:srgbClr val="FBAE40"/>
          </p15:clr>
        </p15:guide>
        <p15:guide id="3" pos="513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4"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685800" y="1798638"/>
            <a:ext cx="8229600" cy="4525962"/>
          </a:xfrm>
          <a:prstGeom prst="rect">
            <a:avLst/>
          </a:prstGeom>
        </p:spPr>
        <p:txBody>
          <a:bodyPr/>
          <a:lstStyle>
            <a:lvl1pPr>
              <a:defRPr lang="en-US" sz="2600" b="0" kern="1200" dirty="0">
                <a:solidFill>
                  <a:schemeClr val="tx1"/>
                </a:solidFill>
                <a:latin typeface="STIX Two Text" panose="02020603050405020304" pitchFamily="18" charset="0"/>
                <a:ea typeface="Verdana" panose="020B0604030504040204" pitchFamily="34" charset="0"/>
                <a:cs typeface="Verdana" panose="020B0604030504040204" pitchFamily="34" charset="0"/>
              </a:defRPr>
            </a:lvl1pPr>
            <a:lvl2pPr>
              <a:defRPr lang="en-US" sz="2000" b="0" kern="1200" dirty="0">
                <a:solidFill>
                  <a:schemeClr val="tx1"/>
                </a:solidFill>
                <a:latin typeface="STIX Two Text" panose="02020603050405020304" pitchFamily="18" charset="0"/>
                <a:ea typeface="Verdana" panose="020B0604030504040204" pitchFamily="34" charset="0"/>
                <a:cs typeface="Verdana" panose="020B0604030504040204" pitchFamily="34" charset="0"/>
              </a:defRPr>
            </a:lvl2pPr>
            <a:lvl3pPr>
              <a:defRPr lang="en-US" sz="1800" b="0" kern="1200" dirty="0">
                <a:solidFill>
                  <a:schemeClr val="tx1"/>
                </a:solidFill>
                <a:latin typeface="STIX Two Text" panose="02020603050405020304" pitchFamily="18" charset="0"/>
                <a:ea typeface="Verdana" panose="020B0604030504040204" pitchFamily="34" charset="0"/>
                <a:cs typeface="Verdana" panose="020B0604030504040204" pitchFamily="34" charset="0"/>
              </a:defRPr>
            </a:lvl3pPr>
            <a:lvl4pPr>
              <a:defRPr lang="en-US" sz="1600" b="0" kern="1200" dirty="0">
                <a:solidFill>
                  <a:schemeClr val="tx1"/>
                </a:solidFill>
                <a:latin typeface="STIX Two Text" panose="02020603050405020304" pitchFamily="18" charset="0"/>
                <a:ea typeface="Verdana" panose="020B0604030504040204" pitchFamily="34" charset="0"/>
                <a:cs typeface="Verdana" panose="020B0604030504040204" pitchFamily="34" charset="0"/>
              </a:defRPr>
            </a:lvl4pPr>
            <a:lvl5pPr>
              <a:defRPr lang="en-US" sz="1600" b="0" kern="1200" dirty="0">
                <a:solidFill>
                  <a:schemeClr val="tx1"/>
                </a:solidFill>
                <a:latin typeface="STIX Two Text" panose="02020603050405020304" pitchFamily="18"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mp; Subtitle Right">
    <p:spTree>
      <p:nvGrpSpPr>
        <p:cNvPr id="1" name=""/>
        <p:cNvGrpSpPr/>
        <p:nvPr/>
      </p:nvGrpSpPr>
      <p:grpSpPr>
        <a:xfrm>
          <a:off x="0" y="0"/>
          <a:ext cx="0" cy="0"/>
          <a:chOff x="0" y="0"/>
          <a:chExt cx="0" cy="0"/>
        </a:xfrm>
      </p:grpSpPr>
      <p:sp>
        <p:nvSpPr>
          <p:cNvPr id="8" name="Title Background"/>
          <p:cNvSpPr/>
          <p:nvPr/>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ctr" defTabSz="457200" rtl="0" eaLnBrk="1" latinLnBrk="0" hangingPunct="1">
              <a:spcBef>
                <a:spcPct val="0"/>
              </a:spcBef>
              <a:buNone/>
              <a:defRPr lang="en-US" sz="3600" b="1" kern="1200" dirty="0">
                <a:solidFill>
                  <a:schemeClr val="bg1"/>
                </a:solidFill>
                <a:latin typeface="+mj-lt"/>
                <a:ea typeface="+mj-ea"/>
                <a:cs typeface="+mj-cs"/>
              </a:defRPr>
            </a:lvl1pPr>
          </a:lstStyle>
          <a:p>
            <a:r>
              <a:rPr lang="en-US" dirty="0"/>
              <a:t>Click to edit Master title style</a:t>
            </a:r>
          </a:p>
        </p:txBody>
      </p:sp>
      <p:sp>
        <p:nvSpPr>
          <p:cNvPr id="7" name="Text"/>
          <p:cNvSpPr>
            <a:spLocks noGrp="1"/>
          </p:cNvSpPr>
          <p:nvPr>
            <p:ph type="body" sz="quarter" idx="10"/>
          </p:nvPr>
        </p:nvSpPr>
        <p:spPr>
          <a:xfrm>
            <a:off x="3733800" y="4260273"/>
            <a:ext cx="5181600" cy="692727"/>
          </a:xfrm>
          <a:prstGeom prst="rect">
            <a:avLst/>
          </a:prstGeom>
        </p:spPr>
        <p:txBody>
          <a:bodyPr/>
          <a:lstStyle>
            <a:lvl1pPr marL="0" indent="0" algn="r">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1pPr>
            <a:lvl2pPr marL="457200" indent="0" algn="r">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2pPr>
            <a:lvl3pPr marL="914400" indent="0" algn="r">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3pPr>
            <a:lvl4pPr marL="1371600" indent="0" algn="r">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Only Left">
    <p:spTree>
      <p:nvGrpSpPr>
        <p:cNvPr id="1" name=""/>
        <p:cNvGrpSpPr/>
        <p:nvPr/>
      </p:nvGrpSpPr>
      <p:grpSpPr>
        <a:xfrm>
          <a:off x="0" y="0"/>
          <a:ext cx="0" cy="0"/>
          <a:chOff x="0" y="0"/>
          <a:chExt cx="0" cy="0"/>
        </a:xfrm>
      </p:grpSpPr>
      <p:sp>
        <p:nvSpPr>
          <p:cNvPr id="8" name="Title background"/>
          <p:cNvSpPr/>
          <p:nvPr/>
        </p:nvSpPr>
        <p:spPr>
          <a:xfrm>
            <a:off x="0" y="2438400"/>
            <a:ext cx="4876800" cy="22098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152400" y="2590800"/>
            <a:ext cx="4724400" cy="1828800"/>
          </a:xfrm>
          <a:prstGeom prst="rect">
            <a:avLst/>
          </a:prstGeom>
          <a:effectLst>
            <a:outerShdw blurRad="50800" dist="38100" dir="5400000" algn="t" rotWithShape="0">
              <a:prstClr val="black">
                <a:alpha val="40000"/>
              </a:prstClr>
            </a:outerShdw>
          </a:effectLst>
        </p:spPr>
        <p:txBody>
          <a:bodyPr/>
          <a:lstStyle>
            <a:lvl1pPr algn="ctr" defTabSz="457200" rtl="0" eaLnBrk="1" latinLnBrk="0" hangingPunct="1">
              <a:spcBef>
                <a:spcPct val="0"/>
              </a:spcBef>
              <a:buNone/>
              <a:defRPr lang="en-US" sz="3600" b="1" kern="1200" dirty="0">
                <a:solidFill>
                  <a:schemeClr val="bg1"/>
                </a:solidFill>
                <a:latin typeface="+mj-lt"/>
                <a:ea typeface="+mj-ea"/>
                <a:cs typeface="+mj-cs"/>
              </a:defRPr>
            </a:lvl1pPr>
          </a:lstStyle>
          <a:p>
            <a:r>
              <a:rPr lang="en-US" dirty="0"/>
              <a:t>Click to edit Master title style</a:t>
            </a:r>
          </a:p>
        </p:txBody>
      </p:sp>
      <p:sp>
        <p:nvSpPr>
          <p:cNvPr id="4"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
        <p:nvSpPr>
          <p:cNvPr id="6" name="Rectangle 6"/>
          <p:cNvSpPr>
            <a:spLocks noGrp="1" noChangeArrowheads="1"/>
          </p:cNvSpPr>
          <p:nvPr>
            <p:ph type="sldNum" sz="quarter" idx="12"/>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2</a:t>
            </a:r>
            <a:r>
              <a:rPr lang="en-US" smtClean="0"/>
              <a:t>-</a:t>
            </a:r>
            <a:fld id="{1837EFBA-6031-446B-9BE3-4ED7B501BA39}" type="slidenum">
              <a:rPr lang="en-US" smtClean="0"/>
              <a:pPr>
                <a:defRPr/>
              </a:pPr>
              <a:t>‹#›</a:t>
            </a:fld>
            <a:endParaRPr lang="en-US" dirty="0"/>
          </a:p>
        </p:txBody>
      </p:sp>
      <p:pic>
        <p:nvPicPr>
          <p:cNvPr id="3" name="Picture 2" descr="Edmonds10e19md_nm3.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05400" y="729702"/>
            <a:ext cx="3810000" cy="4985298"/>
          </a:xfrm>
          <a:prstGeom prst="rect">
            <a:avLst/>
          </a:prstGeom>
        </p:spPr>
      </p:pic>
    </p:spTree>
    <p:extLst>
      <p:ext uri="{BB962C8B-B14F-4D97-AF65-F5344CB8AC3E}">
        <p14:creationId xmlns:p14="http://schemas.microsoft.com/office/powerpoint/2010/main" val="10744749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Only Left">
    <p:spTree>
      <p:nvGrpSpPr>
        <p:cNvPr id="1" name=""/>
        <p:cNvGrpSpPr/>
        <p:nvPr/>
      </p:nvGrpSpPr>
      <p:grpSpPr>
        <a:xfrm>
          <a:off x="0" y="0"/>
          <a:ext cx="0" cy="0"/>
          <a:chOff x="0" y="0"/>
          <a:chExt cx="0" cy="0"/>
        </a:xfrm>
      </p:grpSpPr>
      <p:sp>
        <p:nvSpPr>
          <p:cNvPr id="8" name="Title background"/>
          <p:cNvSpPr/>
          <p:nvPr/>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lgn="ctr" defTabSz="457200" rtl="0" eaLnBrk="1" latinLnBrk="0" hangingPunct="1">
              <a:spcBef>
                <a:spcPct val="0"/>
              </a:spcBef>
              <a:buNone/>
              <a:defRPr lang="en-US" sz="3600" b="1" kern="1200" dirty="0">
                <a:solidFill>
                  <a:schemeClr val="bg1"/>
                </a:solidFill>
                <a:latin typeface="+mj-lt"/>
                <a:ea typeface="+mj-ea"/>
                <a:cs typeface="+mj-cs"/>
              </a:defRPr>
            </a:lvl1pPr>
          </a:lstStyle>
          <a:p>
            <a:r>
              <a:rPr lang="en-US" dirty="0"/>
              <a:t>Click to edit Master title style</a:t>
            </a:r>
          </a:p>
        </p:txBody>
      </p:sp>
      <p:sp>
        <p:nvSpPr>
          <p:cNvPr id="4"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
        <p:nvSpPr>
          <p:cNvPr id="6" name="Rectangle 6"/>
          <p:cNvSpPr>
            <a:spLocks noGrp="1" noChangeArrowheads="1"/>
          </p:cNvSpPr>
          <p:nvPr>
            <p:ph type="sldNum" sz="quarter" idx="12"/>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Only Right">
    <p:spTree>
      <p:nvGrpSpPr>
        <p:cNvPr id="1" name=""/>
        <p:cNvGrpSpPr/>
        <p:nvPr/>
      </p:nvGrpSpPr>
      <p:grpSpPr>
        <a:xfrm>
          <a:off x="0" y="0"/>
          <a:ext cx="0" cy="0"/>
          <a:chOff x="0" y="0"/>
          <a:chExt cx="0" cy="0"/>
        </a:xfrm>
      </p:grpSpPr>
      <p:sp>
        <p:nvSpPr>
          <p:cNvPr id="8" name="Rectangle 7"/>
          <p:cNvSpPr/>
          <p:nvPr/>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lang="en-US" sz="3600" b="1" kern="1200" dirty="0">
                <a:solidFill>
                  <a:schemeClr val="bg1"/>
                </a:solidFill>
                <a:latin typeface="+mj-lt"/>
                <a:ea typeface="+mj-ea"/>
                <a:cs typeface="+mj-cs"/>
              </a:defRPr>
            </a:lvl1pPr>
          </a:lstStyle>
          <a:p>
            <a:r>
              <a:rPr lang="en-US" dirty="0"/>
              <a:t>Click to edit Master title style</a:t>
            </a:r>
          </a:p>
        </p:txBody>
      </p:sp>
      <p:sp>
        <p:nvSpPr>
          <p:cNvPr id="4"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362200"/>
            <a:ext cx="8686800" cy="1752600"/>
          </a:xfrm>
          <a:prstGeom prst="rect">
            <a:avLst/>
          </a:prstGeom>
        </p:spPr>
        <p:txBody>
          <a:bodyPr/>
          <a:lstStyle>
            <a:lvl1pPr marL="0" indent="0" algn="ctr">
              <a:buNone/>
              <a:defRPr lang="en-US" sz="3600" b="0" kern="1200" dirty="0">
                <a:solidFill>
                  <a:schemeClr val="tx1"/>
                </a:solidFill>
                <a:latin typeface="+mj-lt"/>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4" name="Title 3"/>
          <p:cNvSpPr>
            <a:spLocks noGrp="1"/>
          </p:cNvSpPr>
          <p:nvPr>
            <p:ph type="title"/>
          </p:nvPr>
        </p:nvSpPr>
        <p:spPr>
          <a:xfrm>
            <a:off x="228600" y="1524000"/>
            <a:ext cx="8686800" cy="594360"/>
          </a:xfrm>
          <a:prstGeom prst="rect">
            <a:avLst/>
          </a:prstGeom>
        </p:spPr>
        <p:txBody>
          <a:bodyPr/>
          <a:lstStyle>
            <a:lvl1pPr>
              <a:defRPr lang="en-US" sz="4400" b="1" kern="1200" dirty="0">
                <a:solidFill>
                  <a:schemeClr val="bg2"/>
                </a:solidFill>
                <a:latin typeface="+mj-lt"/>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
    <p:spTree>
      <p:nvGrpSpPr>
        <p:cNvPr id="1" name=""/>
        <p:cNvGrpSpPr/>
        <p:nvPr/>
      </p:nvGrpSpPr>
      <p:grpSpPr>
        <a:xfrm>
          <a:off x="0" y="0"/>
          <a:ext cx="0" cy="0"/>
          <a:chOff x="0" y="0"/>
          <a:chExt cx="0" cy="0"/>
        </a:xfrm>
      </p:grpSpPr>
      <p:sp>
        <p:nvSpPr>
          <p:cNvPr id="5" name="Photo credit"/>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4" name="Title 3"/>
          <p:cNvSpPr>
            <a:spLocks noGrp="1"/>
          </p:cNvSpPr>
          <p:nvPr>
            <p:ph type="title"/>
          </p:nvPr>
        </p:nvSpPr>
        <p:spPr>
          <a:xfrm>
            <a:off x="228600" y="2362200"/>
            <a:ext cx="8686800" cy="17526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lor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406900"/>
            <a:ext cx="7772400" cy="1362075"/>
          </a:xfrm>
          <a:prstGeom prst="rect">
            <a:avLst/>
          </a:prstGeom>
        </p:spPr>
        <p:txBody>
          <a:bodyPr anchor="t"/>
          <a:lstStyle>
            <a:lvl1pPr algn="l">
              <a:defRPr lang="en-US" sz="44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Text Placeholder 2"/>
          <p:cNvSpPr>
            <a:spLocks noGrp="1"/>
          </p:cNvSpPr>
          <p:nvPr>
            <p:ph type="body" idx="1"/>
          </p:nvPr>
        </p:nvSpPr>
        <p:spPr>
          <a:xfrm>
            <a:off x="685800" y="2906714"/>
            <a:ext cx="7772400" cy="1500187"/>
          </a:xfrm>
          <a:prstGeom prst="rect">
            <a:avLst/>
          </a:prstGeom>
        </p:spPr>
        <p:txBody>
          <a:bodyPr anchor="b"/>
          <a:lstStyle>
            <a:lvl1pPr marL="0" indent="0">
              <a:buNone/>
              <a:defRPr lang="en-US" sz="2000" b="0" kern="1200" dirty="0">
                <a:solidFill>
                  <a:schemeClr val="accent3"/>
                </a:solidFill>
                <a:latin typeface="+mj-lt"/>
                <a:ea typeface="Verdana" panose="020B0604030504040204" pitchFamily="34" charset="0"/>
                <a:cs typeface="Verdana" panose="020B060403050404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lor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6096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1"/>
          <p:cNvSpPr>
            <a:spLocks noGrp="1"/>
          </p:cNvSpPr>
          <p:nvPr>
            <p:ph idx="1"/>
          </p:nvPr>
        </p:nvSpPr>
        <p:spPr>
          <a:xfrm>
            <a:off x="457200" y="1219200"/>
            <a:ext cx="8229600" cy="4724399"/>
          </a:xfrm>
          <a:prstGeom prst="rect">
            <a:avLst/>
          </a:prstGeom>
        </p:spPr>
        <p:txBody>
          <a:bodyPr/>
          <a:lstStyle>
            <a:lvl1pPr>
              <a:spcAft>
                <a:spcPts val="800"/>
              </a:spcAft>
              <a:defRPr lang="en-US" sz="2600" b="0" kern="1200" dirty="0">
                <a:solidFill>
                  <a:schemeClr val="tx1"/>
                </a:solidFill>
                <a:latin typeface="+mn-lt"/>
                <a:ea typeface="Verdana" panose="020B0604030504040204" pitchFamily="34" charset="0"/>
                <a:cs typeface="Verdana" panose="020B0604030504040204" pitchFamily="34" charset="0"/>
              </a:defRPr>
            </a:lvl1pPr>
            <a:lvl2pPr>
              <a:spcAft>
                <a:spcPts val="800"/>
              </a:spcAft>
              <a:defRPr lang="en-US" sz="2000" b="0" kern="1200" dirty="0">
                <a:solidFill>
                  <a:schemeClr val="tx1"/>
                </a:solidFill>
                <a:latin typeface="+mn-lt"/>
                <a:ea typeface="Verdana" panose="020B0604030504040204" pitchFamily="34" charset="0"/>
                <a:cs typeface="Verdana" panose="020B0604030504040204" pitchFamily="34" charset="0"/>
              </a:defRPr>
            </a:lvl2pPr>
            <a:lvl3pPr>
              <a:spcAft>
                <a:spcPts val="800"/>
              </a:spcAft>
              <a:defRPr lang="en-US" sz="1800" b="0" kern="1200" dirty="0">
                <a:solidFill>
                  <a:schemeClr val="tx1"/>
                </a:solidFill>
                <a:latin typeface="+mn-lt"/>
                <a:ea typeface="Verdana" panose="020B0604030504040204" pitchFamily="34" charset="0"/>
                <a:cs typeface="Verdana" panose="020B0604030504040204" pitchFamily="34" charset="0"/>
              </a:defRPr>
            </a:lvl3pPr>
            <a:lvl4pPr>
              <a:spcAft>
                <a:spcPts val="800"/>
              </a:spcAft>
              <a:defRPr lang="en-US" sz="1600" b="0" kern="1200" dirty="0">
                <a:solidFill>
                  <a:schemeClr val="tx1"/>
                </a:solidFill>
                <a:latin typeface="+mn-lt"/>
                <a:ea typeface="Verdana" panose="020B0604030504040204" pitchFamily="34" charset="0"/>
                <a:cs typeface="Verdana" panose="020B0604030504040204" pitchFamily="34" charset="0"/>
              </a:defRPr>
            </a:lvl4pPr>
            <a:lvl5pPr>
              <a:spcAft>
                <a:spcPts val="800"/>
              </a:spcAft>
              <a:defRPr lang="en-US" sz="1600" b="0" kern="1200" dirty="0">
                <a:solidFill>
                  <a:schemeClr val="tx1"/>
                </a:solidFill>
                <a:latin typeface="+mn-lt"/>
                <a:ea typeface="Verdana" panose="020B0604030504040204" pitchFamily="34" charset="0"/>
                <a:cs typeface="Verdana" panose="020B0604030504040204" pitchFamily="34" charset="0"/>
              </a:defRPr>
            </a:lvl5pPr>
          </a:lstStyle>
          <a:p>
            <a:pPr lvl="0"/>
            <a:r>
              <a:rPr lang="en-US" dirty="0"/>
              <a:t>Click to edit Master text </a:t>
            </a:r>
            <a:r>
              <a:rPr lang="en-US" dirty="0" smtClean="0"/>
              <a:t>styles</a:t>
            </a:r>
          </a:p>
          <a:p>
            <a:pPr lvl="1"/>
            <a:r>
              <a:rPr lang="en-US" dirty="0" smtClean="0"/>
              <a:t>Second level</a:t>
            </a:r>
          </a:p>
          <a:p>
            <a:pPr lvl="2"/>
            <a:r>
              <a:rPr lang="en-US" dirty="0" smtClean="0"/>
              <a:t>Third </a:t>
            </a:r>
            <a:r>
              <a:rPr lang="en-US" dirty="0"/>
              <a:t>level</a:t>
            </a:r>
          </a:p>
          <a:p>
            <a:pPr lvl="3"/>
            <a:r>
              <a:rPr lang="en-US" dirty="0"/>
              <a:t>Fourth level</a:t>
            </a:r>
          </a:p>
          <a:p>
            <a:pPr lvl="4"/>
            <a:r>
              <a:rPr lang="en-US" dirty="0"/>
              <a:t>Fifth level</a:t>
            </a:r>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7" name="Text Placeholder 3"/>
          <p:cNvSpPr>
            <a:spLocks noGrp="1"/>
          </p:cNvSpPr>
          <p:nvPr>
            <p:ph type="body" sz="quarter" idx="12" hasCustomPrompt="1"/>
          </p:nvPr>
        </p:nvSpPr>
        <p:spPr>
          <a:xfrm>
            <a:off x="3810000" y="6019800"/>
            <a:ext cx="1524000" cy="228600"/>
          </a:xfrm>
          <a:prstGeom prst="rect">
            <a:avLst/>
          </a:prstGeom>
        </p:spPr>
        <p:txBody>
          <a:bodyPr/>
          <a:lstStyle>
            <a:lvl1pPr marL="0" indent="0">
              <a:buNone/>
              <a:defRPr sz="800"/>
            </a:lvl1pPr>
          </a:lstStyle>
          <a:p>
            <a:pPr lvl="0"/>
            <a:r>
              <a:rPr lang="en-US" dirty="0"/>
              <a:t>Jump to long image description</a:t>
            </a:r>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descr="Logo: McGraw-Hill Education"/>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sp>
        <p:nvSpPr>
          <p:cNvPr id="13" name="Rectangle 12"/>
          <p:cNvSpPr/>
          <p:nvPr/>
        </p:nvSpPr>
        <p:spPr>
          <a:xfrm>
            <a:off x="0" y="6248400"/>
            <a:ext cx="9144000" cy="503767"/>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pic>
        <p:nvPicPr>
          <p:cNvPr id="12" name="Picture 11" descr="Tagline: Because learning changes everything.™"/>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53481" y="6351925"/>
            <a:ext cx="3223119" cy="272375"/>
          </a:xfrm>
          <a:prstGeom prst="rect">
            <a:avLst/>
          </a:prstGeom>
        </p:spPr>
      </p:pic>
      <p:sp>
        <p:nvSpPr>
          <p:cNvPr id="14" name="Text Placeholder 2" descr="©McGraw-Hill Education. All rights reserved. Authorized only for instructor use in the classroom.  No reproduction or further distribution permitted without the prior written consent of McGraw-Hill Education.&#10;"/>
          <p:cNvSpPr txBox="1">
            <a:spLocks/>
          </p:cNvSpPr>
          <p:nvPr/>
        </p:nvSpPr>
        <p:spPr>
          <a:xfrm>
            <a:off x="0" y="6711696"/>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mn-lt"/>
                <a:ea typeface="+mn-ea"/>
                <a:cs typeface="+mn-cs"/>
              </a:rPr>
              <a:t>Copyright ©2019 McGraw-Hill Education. All rights reserved. No reproduction or distribution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mn-lt"/>
              <a:ea typeface="+mn-ea"/>
              <a:cs typeface="+mn-cs"/>
            </a:endParaRPr>
          </a:p>
        </p:txBody>
      </p:sp>
    </p:spTree>
    <p:extLst>
      <p:ext uri="{BB962C8B-B14F-4D97-AF65-F5344CB8AC3E}">
        <p14:creationId xmlns:p14="http://schemas.microsoft.com/office/powerpoint/2010/main" val="1013480325"/>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93"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 id="2147483792" r:id="rId14"/>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0.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10.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oleObject" Target="../embeddings/oleObject2.bin"/></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0.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0.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0.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10.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embeddings/oleObject3.bin"/></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2667000"/>
            <a:ext cx="4876800" cy="1752600"/>
          </a:xfrm>
        </p:spPr>
        <p:txBody>
          <a:bodyPr/>
          <a:lstStyle/>
          <a:p>
            <a:r>
              <a:rPr lang="en-US" b="1" dirty="0" smtClean="0">
                <a:latin typeface="+mj-lt"/>
                <a:ea typeface="Tahoma" panose="020B0604030504040204" pitchFamily="34" charset="0"/>
                <a:cs typeface="Tahoma" panose="020B0604030504040204" pitchFamily="34" charset="0"/>
              </a:rPr>
              <a:t>Chapter 2</a:t>
            </a:r>
            <a:br>
              <a:rPr lang="en-US" b="1" dirty="0" smtClean="0">
                <a:latin typeface="+mj-lt"/>
                <a:ea typeface="Tahoma" panose="020B0604030504040204" pitchFamily="34" charset="0"/>
                <a:cs typeface="Tahoma" panose="020B0604030504040204" pitchFamily="34" charset="0"/>
              </a:rPr>
            </a:br>
            <a:r>
              <a:rPr lang="en-US" b="1" dirty="0" smtClean="0">
                <a:latin typeface="+mj-lt"/>
                <a:ea typeface="Tahoma" panose="020B0604030504040204" pitchFamily="34" charset="0"/>
                <a:cs typeface="Tahoma" panose="020B0604030504040204" pitchFamily="34" charset="0"/>
              </a:rPr>
              <a:t>Accounting for Accruals and Deferrals</a:t>
            </a:r>
            <a:endParaRPr lang="en-US" dirty="0">
              <a:latin typeface="+mj-lt"/>
              <a:ea typeface="Tahoma" panose="020B0604030504040204" pitchFamily="34" charset="0"/>
              <a:cs typeface="Tahoma" panose="020B0604030504040204" pitchFamily="34" charset="0"/>
            </a:endParaRPr>
          </a:p>
        </p:txBody>
      </p:sp>
      <p:sp>
        <p:nvSpPr>
          <p:cNvPr id="2" name="Text Placeholder 1"/>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1623273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17409" name="Rectangle 2"/>
          <p:cNvSpPr>
            <a:spLocks noGrp="1" noChangeArrowheads="1"/>
          </p:cNvSpPr>
          <p:nvPr>
            <p:ph type="title"/>
          </p:nvPr>
        </p:nvSpPr>
        <p:spPr/>
        <p:txBody>
          <a:bodyPr/>
          <a:lstStyle/>
          <a:p>
            <a:r>
              <a:rPr lang="en-US" dirty="0">
                <a:latin typeface="+mj-lt"/>
              </a:rPr>
              <a:t>LO 2-2: Show how payables affect financial statements</a:t>
            </a:r>
            <a:r>
              <a:rPr lang="en-US" dirty="0" smtClean="0">
                <a:latin typeface="+mj-lt"/>
              </a:rPr>
              <a:t>.</a:t>
            </a:r>
            <a:endParaRPr lang="en-US" dirty="0">
              <a:latin typeface="+mj-lt"/>
            </a:endParaRPr>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2-</a:t>
            </a:r>
            <a:fld id="{8E04DE85-5BF3-4C03-A70B-7F1A18BE4AC7}" type="slidenum">
              <a:rPr lang="en-US" smtClean="0">
                <a:solidFill>
                  <a:schemeClr val="bg1"/>
                </a:solidFill>
                <a:cs typeface="Arial" charset="0"/>
              </a:rPr>
              <a:pPr/>
              <a:t>9</a:t>
            </a:fld>
            <a:endParaRPr lang="en-US" dirty="0">
              <a:solidFill>
                <a:schemeClr val="bg1"/>
              </a:solidFill>
              <a:cs typeface="Arial" charset="0"/>
            </a:endParaRPr>
          </a:p>
        </p:txBody>
      </p:sp>
    </p:spTree>
    <p:extLst>
      <p:ext uri="{BB962C8B-B14F-4D97-AF65-F5344CB8AC3E}">
        <p14:creationId xmlns:p14="http://schemas.microsoft.com/office/powerpoint/2010/main" val="21022542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US" dirty="0">
                <a:latin typeface="+mj-lt"/>
                <a:ea typeface="Tahoma" panose="020B0604030504040204" pitchFamily="34" charset="0"/>
                <a:cs typeface="Tahoma" panose="020B0604030504040204" pitchFamily="34" charset="0"/>
              </a:rPr>
              <a:t>Event </a:t>
            </a:r>
            <a:r>
              <a:rPr lang="en-US" dirty="0" smtClean="0">
                <a:latin typeface="+mj-lt"/>
                <a:ea typeface="Tahoma" panose="020B0604030504040204" pitchFamily="34" charset="0"/>
                <a:cs typeface="Tahoma" panose="020B0604030504040204" pitchFamily="34" charset="0"/>
              </a:rPr>
              <a:t>6</a:t>
            </a:r>
            <a:endParaRPr lang="en-US" dirty="0">
              <a:latin typeface="+mj-lt"/>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r>
              <a:rPr lang="en-US" sz="2000" dirty="0">
                <a:latin typeface="+mn-lt"/>
              </a:rPr>
              <a:t>At the end of Year 1, Cato recorded accrued salary expense of $6,000. The salary expense is for courses the instructor taught in Year 1. However, Cato will not pay the instructor cash until Year 2. </a:t>
            </a:r>
            <a:endParaRPr lang="en-US" sz="2000" b="1" dirty="0">
              <a:latin typeface="+mn-lt"/>
            </a:endParaRPr>
          </a:p>
          <a:p>
            <a:r>
              <a:rPr lang="en-US" sz="2000" dirty="0">
                <a:latin typeface="+mn-lt"/>
                <a:ea typeface="Tahoma" panose="020B0604030504040204" pitchFamily="34" charset="0"/>
                <a:cs typeface="Tahoma" panose="020B0604030504040204" pitchFamily="34" charset="0"/>
              </a:rPr>
              <a:t>This </a:t>
            </a:r>
            <a:r>
              <a:rPr lang="en-US" sz="2000" b="1" dirty="0">
                <a:solidFill>
                  <a:srgbClr val="C00000"/>
                </a:solidFill>
                <a:latin typeface="+mn-lt"/>
                <a:ea typeface="Tahoma" panose="020B0604030504040204" pitchFamily="34" charset="0"/>
                <a:cs typeface="Tahoma" panose="020B0604030504040204" pitchFamily="34" charset="0"/>
              </a:rPr>
              <a:t>c</a:t>
            </a:r>
            <a:r>
              <a:rPr lang="en-US" sz="2000" b="1" dirty="0" smtClean="0">
                <a:solidFill>
                  <a:srgbClr val="C00000"/>
                </a:solidFill>
                <a:latin typeface="+mn-lt"/>
                <a:ea typeface="Tahoma" panose="020B0604030504040204" pitchFamily="34" charset="0"/>
                <a:cs typeface="Tahoma" panose="020B0604030504040204" pitchFamily="34" charset="0"/>
              </a:rPr>
              <a:t>laims </a:t>
            </a:r>
            <a:r>
              <a:rPr lang="en-US" sz="2000" b="1" dirty="0">
                <a:solidFill>
                  <a:srgbClr val="C00000"/>
                </a:solidFill>
                <a:latin typeface="+mn-lt"/>
                <a:ea typeface="Tahoma" panose="020B0604030504040204" pitchFamily="34" charset="0"/>
                <a:cs typeface="Tahoma" panose="020B0604030504040204" pitchFamily="34" charset="0"/>
              </a:rPr>
              <a:t>e</a:t>
            </a:r>
            <a:r>
              <a:rPr lang="en-US" sz="2000" b="1" dirty="0" smtClean="0">
                <a:solidFill>
                  <a:srgbClr val="C00000"/>
                </a:solidFill>
                <a:latin typeface="+mn-lt"/>
                <a:ea typeface="Tahoma" panose="020B0604030504040204" pitchFamily="34" charset="0"/>
                <a:cs typeface="Tahoma" panose="020B0604030504040204" pitchFamily="34" charset="0"/>
              </a:rPr>
              <a:t>xchange </a:t>
            </a:r>
            <a:r>
              <a:rPr lang="en-US" sz="2000" b="1" dirty="0">
                <a:solidFill>
                  <a:srgbClr val="C00000"/>
                </a:solidFill>
                <a:latin typeface="+mn-lt"/>
                <a:ea typeface="Tahoma" panose="020B0604030504040204" pitchFamily="34" charset="0"/>
                <a:cs typeface="Tahoma" panose="020B0604030504040204" pitchFamily="34" charset="0"/>
              </a:rPr>
              <a:t>t</a:t>
            </a:r>
            <a:r>
              <a:rPr lang="en-US" sz="2000" b="1" dirty="0" smtClean="0">
                <a:solidFill>
                  <a:srgbClr val="C00000"/>
                </a:solidFill>
                <a:latin typeface="+mn-lt"/>
                <a:ea typeface="Tahoma" panose="020B0604030504040204" pitchFamily="34" charset="0"/>
                <a:cs typeface="Tahoma" panose="020B0604030504040204" pitchFamily="34" charset="0"/>
              </a:rPr>
              <a:t>ransaction</a:t>
            </a:r>
            <a:r>
              <a:rPr lang="en-US" sz="2000" dirty="0">
                <a:latin typeface="+mn-lt"/>
                <a:ea typeface="Tahoma" panose="020B0604030504040204" pitchFamily="34" charset="0"/>
                <a:cs typeface="Tahoma" panose="020B0604030504040204" pitchFamily="34" charset="0"/>
              </a:rPr>
              <a:t>: (1) </a:t>
            </a:r>
            <a:r>
              <a:rPr lang="en-US" sz="2000" dirty="0" smtClean="0">
                <a:latin typeface="+mn-lt"/>
                <a:ea typeface="Tahoma" panose="020B0604030504040204" pitchFamily="34" charset="0"/>
                <a:cs typeface="Tahoma" panose="020B0604030504040204" pitchFamily="34" charset="0"/>
              </a:rPr>
              <a:t>increases </a:t>
            </a:r>
            <a:r>
              <a:rPr lang="en-US" sz="2000" dirty="0">
                <a:latin typeface="+mn-lt"/>
                <a:ea typeface="Tahoma" panose="020B0604030504040204" pitchFamily="34" charset="0"/>
                <a:cs typeface="Tahoma" panose="020B0604030504040204" pitchFamily="34" charset="0"/>
              </a:rPr>
              <a:t>liabilities (Salaries Payable) and (2) decreases stockholders’ equity (Retained Earnings). The entry, required to update account balances, is called an </a:t>
            </a:r>
            <a:r>
              <a:rPr lang="en-US" sz="2000" b="1" dirty="0">
                <a:solidFill>
                  <a:srgbClr val="C00000"/>
                </a:solidFill>
                <a:latin typeface="+mn-lt"/>
                <a:ea typeface="Tahoma" panose="020B0604030504040204" pitchFamily="34" charset="0"/>
                <a:cs typeface="Tahoma" panose="020B0604030504040204" pitchFamily="34" charset="0"/>
              </a:rPr>
              <a:t>adjusting entry</a:t>
            </a:r>
            <a:r>
              <a:rPr lang="en-US" sz="2000" dirty="0">
                <a:latin typeface="+mn-lt"/>
                <a:ea typeface="Tahoma" panose="020B0604030504040204" pitchFamily="34" charset="0"/>
                <a:cs typeface="Tahoma" panose="020B0604030504040204" pitchFamily="34" charset="0"/>
              </a:rPr>
              <a:t>.</a:t>
            </a:r>
            <a:endParaRPr lang="en-US" sz="2000" b="1" dirty="0">
              <a:latin typeface="+mn-lt"/>
            </a:endParaRPr>
          </a:p>
          <a:p>
            <a:endParaRPr lang="en-US" sz="2000" dirty="0"/>
          </a:p>
        </p:txBody>
      </p:sp>
      <p:sp>
        <p:nvSpPr>
          <p:cNvPr id="4" name="Text Placeholder 3"/>
          <p:cNvSpPr>
            <a:spLocks noGrp="1"/>
          </p:cNvSpPr>
          <p:nvPr>
            <p:ph type="body" sz="quarter" idx="10"/>
          </p:nvPr>
        </p:nvSpPr>
        <p:spPr/>
        <p:txBody>
          <a:bodyPr/>
          <a:lstStyle/>
          <a:p>
            <a:endParaRPr lang="en-US"/>
          </a:p>
        </p:txBody>
      </p:sp>
      <p:sp>
        <p:nvSpPr>
          <p:cNvPr id="5" name="Text Placeholder 4"/>
          <p:cNvSpPr>
            <a:spLocks noGrp="1"/>
          </p:cNvSpPr>
          <p:nvPr>
            <p:ph type="body" sz="quarter" idx="12"/>
          </p:nvPr>
        </p:nvSpPr>
        <p:spPr/>
        <p:txBody>
          <a:bodyPr/>
          <a:lstStyle/>
          <a:p>
            <a:endParaRPr lang="en-US"/>
          </a:p>
        </p:txBody>
      </p:sp>
      <p:sp>
        <p:nvSpPr>
          <p:cNvPr id="29698" name="Slide Number Placeholder 2"/>
          <p:cNvSpPr>
            <a:spLocks noGrp="1"/>
          </p:cNvSpPr>
          <p:nvPr>
            <p:ph type="sldNum" sz="quarter" idx="11"/>
          </p:nvPr>
        </p:nvSpPr>
        <p:spPr>
          <a:noFill/>
        </p:spPr>
        <p:txBody>
          <a:bodyPr/>
          <a:lstStyle/>
          <a:p>
            <a:r>
              <a:rPr lang="en-US" dirty="0">
                <a:solidFill>
                  <a:schemeClr val="bg1"/>
                </a:solidFill>
                <a:cs typeface="Arial" charset="0"/>
              </a:rPr>
              <a:t>2-</a:t>
            </a:r>
            <a:fld id="{82B374C3-708B-4D3F-AFA8-27DFAF476F6B}" type="slidenum">
              <a:rPr lang="en-US" smtClean="0">
                <a:solidFill>
                  <a:schemeClr val="bg1"/>
                </a:solidFill>
                <a:cs typeface="Arial" charset="0"/>
              </a:rPr>
              <a:pPr/>
              <a:t>10</a:t>
            </a:fld>
            <a:endParaRPr lang="en-US" dirty="0">
              <a:solidFill>
                <a:schemeClr val="bg1"/>
              </a:solidFill>
              <a:cs typeface="Arial" charset="0"/>
            </a:endParaRPr>
          </a:p>
        </p:txBody>
      </p:sp>
      <p:graphicFrame>
        <p:nvGraphicFramePr>
          <p:cNvPr id="2" name="Table 1">
            <a:extLst>
              <a:ext uri="{FF2B5EF4-FFF2-40B4-BE49-F238E27FC236}">
                <a16:creationId xmlns="" xmlns:a16="http://schemas.microsoft.com/office/drawing/2014/main" id="{4716600E-8444-45D3-B342-52AE152B4DBE}"/>
              </a:ext>
            </a:extLst>
          </p:cNvPr>
          <p:cNvGraphicFramePr>
            <a:graphicFrameLocks noGrp="1"/>
          </p:cNvGraphicFramePr>
          <p:nvPr>
            <p:extLst>
              <p:ext uri="{D42A27DB-BD31-4B8C-83A1-F6EECF244321}">
                <p14:modId xmlns:p14="http://schemas.microsoft.com/office/powerpoint/2010/main" val="1767460626"/>
              </p:ext>
            </p:extLst>
          </p:nvPr>
        </p:nvGraphicFramePr>
        <p:xfrm>
          <a:off x="762000" y="4145475"/>
          <a:ext cx="7620000" cy="1614489"/>
        </p:xfrm>
        <a:graphic>
          <a:graphicData uri="http://schemas.openxmlformats.org/drawingml/2006/table">
            <a:tbl>
              <a:tblPr firstRow="1" firstCol="1" bandRow="1">
                <a:tableStyleId>{5C22544A-7EE6-4342-B048-85BDC9FD1C3A}</a:tableStyleId>
              </a:tblPr>
              <a:tblGrid>
                <a:gridCol w="762000">
                  <a:extLst>
                    <a:ext uri="{9D8B030D-6E8A-4147-A177-3AD203B41FA5}">
                      <a16:colId xmlns="" xmlns:a16="http://schemas.microsoft.com/office/drawing/2014/main" val="3913807529"/>
                    </a:ext>
                  </a:extLst>
                </a:gridCol>
                <a:gridCol w="152400">
                  <a:extLst>
                    <a:ext uri="{9D8B030D-6E8A-4147-A177-3AD203B41FA5}">
                      <a16:colId xmlns="" xmlns:a16="http://schemas.microsoft.com/office/drawing/2014/main" val="39320617"/>
                    </a:ext>
                  </a:extLst>
                </a:gridCol>
                <a:gridCol w="685800">
                  <a:extLst>
                    <a:ext uri="{9D8B030D-6E8A-4147-A177-3AD203B41FA5}">
                      <a16:colId xmlns="" xmlns:a16="http://schemas.microsoft.com/office/drawing/2014/main" val="3479668563"/>
                    </a:ext>
                  </a:extLst>
                </a:gridCol>
                <a:gridCol w="152400">
                  <a:extLst>
                    <a:ext uri="{9D8B030D-6E8A-4147-A177-3AD203B41FA5}">
                      <a16:colId xmlns="" xmlns:a16="http://schemas.microsoft.com/office/drawing/2014/main" val="1956593411"/>
                    </a:ext>
                  </a:extLst>
                </a:gridCol>
                <a:gridCol w="685800">
                  <a:extLst>
                    <a:ext uri="{9D8B030D-6E8A-4147-A177-3AD203B41FA5}">
                      <a16:colId xmlns="" xmlns:a16="http://schemas.microsoft.com/office/drawing/2014/main" val="2627168617"/>
                    </a:ext>
                  </a:extLst>
                </a:gridCol>
                <a:gridCol w="152400">
                  <a:extLst>
                    <a:ext uri="{9D8B030D-6E8A-4147-A177-3AD203B41FA5}">
                      <a16:colId xmlns="" xmlns:a16="http://schemas.microsoft.com/office/drawing/2014/main" val="3736021937"/>
                    </a:ext>
                  </a:extLst>
                </a:gridCol>
                <a:gridCol w="762000">
                  <a:extLst>
                    <a:ext uri="{9D8B030D-6E8A-4147-A177-3AD203B41FA5}">
                      <a16:colId xmlns="" xmlns:a16="http://schemas.microsoft.com/office/drawing/2014/main" val="2608645173"/>
                    </a:ext>
                  </a:extLst>
                </a:gridCol>
                <a:gridCol w="152400">
                  <a:extLst>
                    <a:ext uri="{9D8B030D-6E8A-4147-A177-3AD203B41FA5}">
                      <a16:colId xmlns="" xmlns:a16="http://schemas.microsoft.com/office/drawing/2014/main" val="2483256478"/>
                    </a:ext>
                  </a:extLst>
                </a:gridCol>
                <a:gridCol w="685800">
                  <a:extLst>
                    <a:ext uri="{9D8B030D-6E8A-4147-A177-3AD203B41FA5}">
                      <a16:colId xmlns="" xmlns:a16="http://schemas.microsoft.com/office/drawing/2014/main" val="329874204"/>
                    </a:ext>
                  </a:extLst>
                </a:gridCol>
                <a:gridCol w="152400">
                  <a:extLst>
                    <a:ext uri="{9D8B030D-6E8A-4147-A177-3AD203B41FA5}">
                      <a16:colId xmlns="" xmlns:a16="http://schemas.microsoft.com/office/drawing/2014/main" val="1025863412"/>
                    </a:ext>
                  </a:extLst>
                </a:gridCol>
                <a:gridCol w="685800">
                  <a:extLst>
                    <a:ext uri="{9D8B030D-6E8A-4147-A177-3AD203B41FA5}">
                      <a16:colId xmlns="" xmlns:a16="http://schemas.microsoft.com/office/drawing/2014/main" val="3780375130"/>
                    </a:ext>
                  </a:extLst>
                </a:gridCol>
                <a:gridCol w="152400">
                  <a:extLst>
                    <a:ext uri="{9D8B030D-6E8A-4147-A177-3AD203B41FA5}">
                      <a16:colId xmlns="" xmlns:a16="http://schemas.microsoft.com/office/drawing/2014/main" val="462563503"/>
                    </a:ext>
                  </a:extLst>
                </a:gridCol>
                <a:gridCol w="762000">
                  <a:extLst>
                    <a:ext uri="{9D8B030D-6E8A-4147-A177-3AD203B41FA5}">
                      <a16:colId xmlns="" xmlns:a16="http://schemas.microsoft.com/office/drawing/2014/main" val="2352692132"/>
                    </a:ext>
                  </a:extLst>
                </a:gridCol>
                <a:gridCol w="152400">
                  <a:extLst>
                    <a:ext uri="{9D8B030D-6E8A-4147-A177-3AD203B41FA5}">
                      <a16:colId xmlns="" xmlns:a16="http://schemas.microsoft.com/office/drawing/2014/main" val="4255242583"/>
                    </a:ext>
                  </a:extLst>
                </a:gridCol>
                <a:gridCol w="609600">
                  <a:extLst>
                    <a:ext uri="{9D8B030D-6E8A-4147-A177-3AD203B41FA5}">
                      <a16:colId xmlns="" xmlns:a16="http://schemas.microsoft.com/office/drawing/2014/main" val="2308276965"/>
                    </a:ext>
                  </a:extLst>
                </a:gridCol>
                <a:gridCol w="152400">
                  <a:extLst>
                    <a:ext uri="{9D8B030D-6E8A-4147-A177-3AD203B41FA5}">
                      <a16:colId xmlns="" xmlns:a16="http://schemas.microsoft.com/office/drawing/2014/main" val="1966905031"/>
                    </a:ext>
                  </a:extLst>
                </a:gridCol>
                <a:gridCol w="609600">
                  <a:extLst>
                    <a:ext uri="{9D8B030D-6E8A-4147-A177-3AD203B41FA5}">
                      <a16:colId xmlns="" xmlns:a16="http://schemas.microsoft.com/office/drawing/2014/main" val="2990350691"/>
                    </a:ext>
                  </a:extLst>
                </a:gridCol>
                <a:gridCol w="152400">
                  <a:extLst>
                    <a:ext uri="{9D8B030D-6E8A-4147-A177-3AD203B41FA5}">
                      <a16:colId xmlns="" xmlns:a16="http://schemas.microsoft.com/office/drawing/2014/main" val="2041270742"/>
                    </a:ext>
                  </a:extLst>
                </a:gridCol>
              </a:tblGrid>
              <a:tr h="119094">
                <a:tc gridSpan="3">
                  <a:txBody>
                    <a:bodyPr/>
                    <a:lstStyle/>
                    <a:p>
                      <a:pPr marL="0" marR="0" algn="ctr">
                        <a:lnSpc>
                          <a:spcPct val="107000"/>
                        </a:lnSpc>
                        <a:spcBef>
                          <a:spcPts val="0"/>
                        </a:spcBef>
                        <a:spcAft>
                          <a:spcPts val="0"/>
                        </a:spcAft>
                      </a:pPr>
                      <a:r>
                        <a:rPr lang="en-US" sz="1100" b="1" dirty="0">
                          <a:solidFill>
                            <a:schemeClr val="tx1"/>
                          </a:solidFill>
                          <a:effectLst/>
                        </a:rPr>
                        <a:t>Assets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Liab.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100" b="1" dirty="0">
                          <a:solidFill>
                            <a:schemeClr val="tx1"/>
                          </a:solidFill>
                          <a:effectLst/>
                        </a:rPr>
                        <a:t> Stockholders' Equity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2969284528"/>
                  </a:ext>
                </a:extLst>
              </a:tr>
              <a:tr h="506600">
                <a:tc>
                  <a:txBody>
                    <a:bodyPr/>
                    <a:lstStyle/>
                    <a:p>
                      <a:pPr marL="0" marR="0" algn="ctr">
                        <a:lnSpc>
                          <a:spcPct val="107000"/>
                        </a:lnSpc>
                        <a:spcBef>
                          <a:spcPts val="0"/>
                        </a:spcBef>
                        <a:spcAft>
                          <a:spcPts val="0"/>
                        </a:spcAft>
                      </a:pPr>
                      <a:r>
                        <a:rPr lang="en-US" sz="1100" b="1" dirty="0">
                          <a:solidFill>
                            <a:schemeClr val="tx1"/>
                          </a:solidFill>
                          <a:effectLst/>
                        </a:rPr>
                        <a:t> Cash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Accts Rec.</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Salaries Payable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Common Stock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Retained Earnings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rPr>
                        <a:t> Revenue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r>
                        <a:rPr lang="en-US" sz="1100" b="1" dirty="0" smtClean="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Expenses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Net Income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rPr>
                        <a:t> Cash Flow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124671296"/>
                  </a:ext>
                </a:extLst>
              </a:tr>
              <a:tr h="304800">
                <a:tc>
                  <a:txBody>
                    <a:bodyPr/>
                    <a:lstStyle/>
                    <a:p>
                      <a:pPr marL="0" marR="0" algn="ctr">
                        <a:lnSpc>
                          <a:spcPct val="107000"/>
                        </a:lnSpc>
                        <a:spcBef>
                          <a:spcPts val="0"/>
                        </a:spcBef>
                        <a:spcAft>
                          <a:spcPts val="0"/>
                        </a:spcAft>
                      </a:pPr>
                      <a:r>
                        <a:rPr lang="en-US" sz="1100" dirty="0">
                          <a:solidFill>
                            <a:schemeClr val="tx1"/>
                          </a:solidFill>
                          <a:effectLst/>
                        </a:rPr>
                        <a:t> </a:t>
                      </a:r>
                      <a:r>
                        <a:rPr lang="en-US" sz="1100" b="0" dirty="0">
                          <a:solidFill>
                            <a:schemeClr val="tx1"/>
                          </a:solidFill>
                          <a:effectLst/>
                        </a:rPr>
                        <a:t>n/a </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smtClean="0">
                          <a:solidFill>
                            <a:schemeClr val="tx1"/>
                          </a:solidFill>
                          <a:effectLst/>
                        </a:rPr>
                        <a:t>    n</a:t>
                      </a:r>
                      <a:r>
                        <a:rPr lang="en-US" sz="1100" dirty="0">
                          <a:solidFill>
                            <a:schemeClr val="tx1"/>
                          </a:solidFill>
                          <a:effectLst/>
                        </a:rPr>
                        <a:t>/a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rPr>
                        <a:t> 6,000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rPr>
                        <a:t> n/a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(6,000)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a:t>
                      </a:r>
                      <a:r>
                        <a:rPr lang="en-US" sz="1100" dirty="0" smtClean="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n/a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(6,000)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1100" dirty="0">
                          <a:solidFill>
                            <a:schemeClr val="tx1"/>
                          </a:solidFill>
                          <a:effectLst/>
                        </a:rPr>
                        <a:t> n/a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2091388674"/>
                  </a:ext>
                </a:extLst>
              </a:tr>
            </a:tbl>
          </a:graphicData>
        </a:graphic>
      </p:graphicFrame>
    </p:spTree>
    <p:extLst>
      <p:ext uri="{BB962C8B-B14F-4D97-AF65-F5344CB8AC3E}">
        <p14:creationId xmlns:p14="http://schemas.microsoft.com/office/powerpoint/2010/main" val="28684666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US" dirty="0">
                <a:latin typeface="+mj-lt"/>
                <a:ea typeface="Tahoma" panose="020B0604030504040204" pitchFamily="34" charset="0"/>
                <a:cs typeface="Tahoma" panose="020B0604030504040204" pitchFamily="34" charset="0"/>
              </a:rPr>
              <a:t>Event </a:t>
            </a:r>
            <a:r>
              <a:rPr lang="en-US" dirty="0" smtClean="0">
                <a:latin typeface="+mj-lt"/>
                <a:ea typeface="Tahoma" panose="020B0604030504040204" pitchFamily="34" charset="0"/>
                <a:cs typeface="Tahoma" panose="020B0604030504040204" pitchFamily="34" charset="0"/>
              </a:rPr>
              <a:t>7</a:t>
            </a:r>
            <a:endParaRPr lang="en-US" dirty="0">
              <a:latin typeface="+mj-lt"/>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r>
              <a:rPr lang="en-US" dirty="0">
                <a:latin typeface="+mn-lt"/>
              </a:rPr>
              <a:t>Cato signed contracts for $42,000 of consulting services to be performed in Year 2</a:t>
            </a:r>
            <a:r>
              <a:rPr lang="en-US" dirty="0" smtClean="0">
                <a:latin typeface="+mn-lt"/>
              </a:rPr>
              <a:t>.</a:t>
            </a:r>
            <a:endParaRPr lang="en-US" b="1" dirty="0">
              <a:latin typeface="+mn-lt"/>
            </a:endParaRPr>
          </a:p>
          <a:p>
            <a:r>
              <a:rPr lang="en-US" dirty="0">
                <a:latin typeface="+mn-lt"/>
                <a:ea typeface="Tahoma" panose="020B0604030504040204" pitchFamily="34" charset="0"/>
                <a:cs typeface="Tahoma" panose="020B0604030504040204" pitchFamily="34" charset="0"/>
              </a:rPr>
              <a:t>This event is </a:t>
            </a:r>
            <a:r>
              <a:rPr lang="en-US" b="1" dirty="0">
                <a:solidFill>
                  <a:srgbClr val="C00000"/>
                </a:solidFill>
                <a:latin typeface="+mn-lt"/>
                <a:ea typeface="Tahoma" panose="020B0604030504040204" pitchFamily="34" charset="0"/>
                <a:cs typeface="Tahoma" panose="020B0604030504040204" pitchFamily="34" charset="0"/>
              </a:rPr>
              <a:t>n</a:t>
            </a:r>
            <a:r>
              <a:rPr lang="en-US" b="1" dirty="0">
                <a:solidFill>
                  <a:srgbClr val="C00000"/>
                </a:solidFill>
                <a:latin typeface="+mn-lt"/>
              </a:rPr>
              <a:t>ot recognized </a:t>
            </a:r>
            <a:r>
              <a:rPr lang="en-US" dirty="0">
                <a:latin typeface="+mn-lt"/>
              </a:rPr>
              <a:t>in the Year 1 financial statements.</a:t>
            </a:r>
            <a:r>
              <a:rPr lang="en-US" dirty="0">
                <a:latin typeface="+mn-lt"/>
                <a:ea typeface="Tahoma" panose="020B0604030504040204" pitchFamily="34" charset="0"/>
                <a:cs typeface="Tahoma" panose="020B0604030504040204" pitchFamily="34" charset="0"/>
              </a:rPr>
              <a:t> </a:t>
            </a:r>
            <a:endParaRPr lang="en-US" b="1" dirty="0">
              <a:latin typeface="+mn-lt"/>
            </a:endParaRPr>
          </a:p>
        </p:txBody>
      </p:sp>
      <p:sp>
        <p:nvSpPr>
          <p:cNvPr id="4" name="Text Placeholder 3"/>
          <p:cNvSpPr>
            <a:spLocks noGrp="1"/>
          </p:cNvSpPr>
          <p:nvPr>
            <p:ph type="body" sz="quarter" idx="10"/>
          </p:nvPr>
        </p:nvSpPr>
        <p:spPr/>
        <p:txBody>
          <a:bodyPr/>
          <a:lstStyle/>
          <a:p>
            <a:endParaRPr lang="en-US"/>
          </a:p>
        </p:txBody>
      </p:sp>
      <p:sp>
        <p:nvSpPr>
          <p:cNvPr id="5" name="Text Placeholder 4"/>
          <p:cNvSpPr>
            <a:spLocks noGrp="1"/>
          </p:cNvSpPr>
          <p:nvPr>
            <p:ph type="body" sz="quarter" idx="12"/>
          </p:nvPr>
        </p:nvSpPr>
        <p:spPr/>
        <p:txBody>
          <a:bodyPr/>
          <a:lstStyle/>
          <a:p>
            <a:endParaRPr lang="en-US"/>
          </a:p>
        </p:txBody>
      </p:sp>
      <p:sp>
        <p:nvSpPr>
          <p:cNvPr id="29698" name="Slide Number Placeholder 2"/>
          <p:cNvSpPr>
            <a:spLocks noGrp="1"/>
          </p:cNvSpPr>
          <p:nvPr>
            <p:ph type="sldNum" sz="quarter" idx="11"/>
          </p:nvPr>
        </p:nvSpPr>
        <p:spPr>
          <a:noFill/>
        </p:spPr>
        <p:txBody>
          <a:bodyPr/>
          <a:lstStyle/>
          <a:p>
            <a:r>
              <a:rPr lang="en-US" dirty="0">
                <a:solidFill>
                  <a:schemeClr val="bg1"/>
                </a:solidFill>
                <a:cs typeface="Arial" charset="0"/>
              </a:rPr>
              <a:t>2-</a:t>
            </a:r>
            <a:fld id="{82B374C3-708B-4D3F-AFA8-27DFAF476F6B}" type="slidenum">
              <a:rPr lang="en-US" smtClean="0">
                <a:solidFill>
                  <a:schemeClr val="bg1"/>
                </a:solidFill>
                <a:cs typeface="Arial" charset="0"/>
              </a:rPr>
              <a:pPr/>
              <a:t>11</a:t>
            </a:fld>
            <a:endParaRPr lang="en-US" dirty="0">
              <a:solidFill>
                <a:schemeClr val="bg1"/>
              </a:solidFill>
              <a:cs typeface="Arial" charset="0"/>
            </a:endParaRPr>
          </a:p>
        </p:txBody>
      </p:sp>
      <p:graphicFrame>
        <p:nvGraphicFramePr>
          <p:cNvPr id="2" name="Table 1">
            <a:extLst>
              <a:ext uri="{FF2B5EF4-FFF2-40B4-BE49-F238E27FC236}">
                <a16:creationId xmlns="" xmlns:a16="http://schemas.microsoft.com/office/drawing/2014/main" id="{53AE1A80-1D56-42EC-91ED-B1DF72CCF8A3}"/>
              </a:ext>
            </a:extLst>
          </p:cNvPr>
          <p:cNvGraphicFramePr>
            <a:graphicFrameLocks noGrp="1"/>
          </p:cNvGraphicFramePr>
          <p:nvPr>
            <p:extLst>
              <p:ext uri="{D42A27DB-BD31-4B8C-83A1-F6EECF244321}">
                <p14:modId xmlns:p14="http://schemas.microsoft.com/office/powerpoint/2010/main" val="803536807"/>
              </p:ext>
            </p:extLst>
          </p:nvPr>
        </p:nvGraphicFramePr>
        <p:xfrm>
          <a:off x="762000" y="3657600"/>
          <a:ext cx="7620000" cy="1614489"/>
        </p:xfrm>
        <a:graphic>
          <a:graphicData uri="http://schemas.openxmlformats.org/drawingml/2006/table">
            <a:tbl>
              <a:tblPr firstRow="1" firstCol="1" bandRow="1">
                <a:tableStyleId>{5C22544A-7EE6-4342-B048-85BDC9FD1C3A}</a:tableStyleId>
              </a:tblPr>
              <a:tblGrid>
                <a:gridCol w="762000">
                  <a:extLst>
                    <a:ext uri="{9D8B030D-6E8A-4147-A177-3AD203B41FA5}">
                      <a16:colId xmlns="" xmlns:a16="http://schemas.microsoft.com/office/drawing/2014/main" val="3913807529"/>
                    </a:ext>
                  </a:extLst>
                </a:gridCol>
                <a:gridCol w="152400">
                  <a:extLst>
                    <a:ext uri="{9D8B030D-6E8A-4147-A177-3AD203B41FA5}">
                      <a16:colId xmlns="" xmlns:a16="http://schemas.microsoft.com/office/drawing/2014/main" val="39320617"/>
                    </a:ext>
                  </a:extLst>
                </a:gridCol>
                <a:gridCol w="685800">
                  <a:extLst>
                    <a:ext uri="{9D8B030D-6E8A-4147-A177-3AD203B41FA5}">
                      <a16:colId xmlns="" xmlns:a16="http://schemas.microsoft.com/office/drawing/2014/main" val="3479668563"/>
                    </a:ext>
                  </a:extLst>
                </a:gridCol>
                <a:gridCol w="152400">
                  <a:extLst>
                    <a:ext uri="{9D8B030D-6E8A-4147-A177-3AD203B41FA5}">
                      <a16:colId xmlns="" xmlns:a16="http://schemas.microsoft.com/office/drawing/2014/main" val="1956593411"/>
                    </a:ext>
                  </a:extLst>
                </a:gridCol>
                <a:gridCol w="685800">
                  <a:extLst>
                    <a:ext uri="{9D8B030D-6E8A-4147-A177-3AD203B41FA5}">
                      <a16:colId xmlns="" xmlns:a16="http://schemas.microsoft.com/office/drawing/2014/main" val="2627168617"/>
                    </a:ext>
                  </a:extLst>
                </a:gridCol>
                <a:gridCol w="152400">
                  <a:extLst>
                    <a:ext uri="{9D8B030D-6E8A-4147-A177-3AD203B41FA5}">
                      <a16:colId xmlns="" xmlns:a16="http://schemas.microsoft.com/office/drawing/2014/main" val="3736021937"/>
                    </a:ext>
                  </a:extLst>
                </a:gridCol>
                <a:gridCol w="762000">
                  <a:extLst>
                    <a:ext uri="{9D8B030D-6E8A-4147-A177-3AD203B41FA5}">
                      <a16:colId xmlns="" xmlns:a16="http://schemas.microsoft.com/office/drawing/2014/main" val="2608645173"/>
                    </a:ext>
                  </a:extLst>
                </a:gridCol>
                <a:gridCol w="152400">
                  <a:extLst>
                    <a:ext uri="{9D8B030D-6E8A-4147-A177-3AD203B41FA5}">
                      <a16:colId xmlns="" xmlns:a16="http://schemas.microsoft.com/office/drawing/2014/main" val="2483256478"/>
                    </a:ext>
                  </a:extLst>
                </a:gridCol>
                <a:gridCol w="685800">
                  <a:extLst>
                    <a:ext uri="{9D8B030D-6E8A-4147-A177-3AD203B41FA5}">
                      <a16:colId xmlns="" xmlns:a16="http://schemas.microsoft.com/office/drawing/2014/main" val="329874204"/>
                    </a:ext>
                  </a:extLst>
                </a:gridCol>
                <a:gridCol w="152400">
                  <a:extLst>
                    <a:ext uri="{9D8B030D-6E8A-4147-A177-3AD203B41FA5}">
                      <a16:colId xmlns="" xmlns:a16="http://schemas.microsoft.com/office/drawing/2014/main" val="1025863412"/>
                    </a:ext>
                  </a:extLst>
                </a:gridCol>
                <a:gridCol w="685800">
                  <a:extLst>
                    <a:ext uri="{9D8B030D-6E8A-4147-A177-3AD203B41FA5}">
                      <a16:colId xmlns="" xmlns:a16="http://schemas.microsoft.com/office/drawing/2014/main" val="3780375130"/>
                    </a:ext>
                  </a:extLst>
                </a:gridCol>
                <a:gridCol w="152400">
                  <a:extLst>
                    <a:ext uri="{9D8B030D-6E8A-4147-A177-3AD203B41FA5}">
                      <a16:colId xmlns="" xmlns:a16="http://schemas.microsoft.com/office/drawing/2014/main" val="462563503"/>
                    </a:ext>
                  </a:extLst>
                </a:gridCol>
                <a:gridCol w="762000">
                  <a:extLst>
                    <a:ext uri="{9D8B030D-6E8A-4147-A177-3AD203B41FA5}">
                      <a16:colId xmlns="" xmlns:a16="http://schemas.microsoft.com/office/drawing/2014/main" val="2352692132"/>
                    </a:ext>
                  </a:extLst>
                </a:gridCol>
                <a:gridCol w="152400">
                  <a:extLst>
                    <a:ext uri="{9D8B030D-6E8A-4147-A177-3AD203B41FA5}">
                      <a16:colId xmlns="" xmlns:a16="http://schemas.microsoft.com/office/drawing/2014/main" val="4255242583"/>
                    </a:ext>
                  </a:extLst>
                </a:gridCol>
                <a:gridCol w="609600">
                  <a:extLst>
                    <a:ext uri="{9D8B030D-6E8A-4147-A177-3AD203B41FA5}">
                      <a16:colId xmlns="" xmlns:a16="http://schemas.microsoft.com/office/drawing/2014/main" val="2308276965"/>
                    </a:ext>
                  </a:extLst>
                </a:gridCol>
                <a:gridCol w="152400">
                  <a:extLst>
                    <a:ext uri="{9D8B030D-6E8A-4147-A177-3AD203B41FA5}">
                      <a16:colId xmlns="" xmlns:a16="http://schemas.microsoft.com/office/drawing/2014/main" val="1966905031"/>
                    </a:ext>
                  </a:extLst>
                </a:gridCol>
                <a:gridCol w="609600">
                  <a:extLst>
                    <a:ext uri="{9D8B030D-6E8A-4147-A177-3AD203B41FA5}">
                      <a16:colId xmlns="" xmlns:a16="http://schemas.microsoft.com/office/drawing/2014/main" val="2990350691"/>
                    </a:ext>
                  </a:extLst>
                </a:gridCol>
                <a:gridCol w="152400">
                  <a:extLst>
                    <a:ext uri="{9D8B030D-6E8A-4147-A177-3AD203B41FA5}">
                      <a16:colId xmlns="" xmlns:a16="http://schemas.microsoft.com/office/drawing/2014/main" val="2041270742"/>
                    </a:ext>
                  </a:extLst>
                </a:gridCol>
              </a:tblGrid>
              <a:tr h="119094">
                <a:tc gridSpan="3">
                  <a:txBody>
                    <a:bodyPr/>
                    <a:lstStyle/>
                    <a:p>
                      <a:pPr marL="0" marR="0" algn="ctr">
                        <a:lnSpc>
                          <a:spcPct val="107000"/>
                        </a:lnSpc>
                        <a:spcBef>
                          <a:spcPts val="0"/>
                        </a:spcBef>
                        <a:spcAft>
                          <a:spcPts val="0"/>
                        </a:spcAft>
                      </a:pPr>
                      <a:r>
                        <a:rPr lang="en-US" sz="1100" b="1" dirty="0">
                          <a:solidFill>
                            <a:schemeClr val="tx1"/>
                          </a:solidFill>
                          <a:effectLst/>
                        </a:rPr>
                        <a:t>Assets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Liab.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100" b="1" dirty="0">
                          <a:solidFill>
                            <a:schemeClr val="tx1"/>
                          </a:solidFill>
                          <a:effectLst/>
                        </a:rPr>
                        <a:t> Stockholders' Equity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2969284528"/>
                  </a:ext>
                </a:extLst>
              </a:tr>
              <a:tr h="506600">
                <a:tc>
                  <a:txBody>
                    <a:bodyPr/>
                    <a:lstStyle/>
                    <a:p>
                      <a:pPr marL="0" marR="0" algn="ctr">
                        <a:lnSpc>
                          <a:spcPct val="107000"/>
                        </a:lnSpc>
                        <a:spcBef>
                          <a:spcPts val="0"/>
                        </a:spcBef>
                        <a:spcAft>
                          <a:spcPts val="0"/>
                        </a:spcAft>
                      </a:pPr>
                      <a:r>
                        <a:rPr lang="en-US" sz="1100" b="1" dirty="0">
                          <a:solidFill>
                            <a:schemeClr val="tx1"/>
                          </a:solidFill>
                          <a:effectLst/>
                        </a:rPr>
                        <a:t> Cash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Prepaid Rent</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Salaries Payable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Common Stock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Retained Earnings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rPr>
                        <a:t> Revenue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r>
                        <a:rPr lang="en-US" sz="1100" b="1" dirty="0" smtClean="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Expenses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Net Income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rPr>
                        <a:t> Cash Flow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124671296"/>
                  </a:ext>
                </a:extLst>
              </a:tr>
              <a:tr h="304800">
                <a:tc>
                  <a:txBody>
                    <a:bodyPr/>
                    <a:lstStyle/>
                    <a:p>
                      <a:pPr marL="0" marR="0" algn="ctr">
                        <a:lnSpc>
                          <a:spcPct val="107000"/>
                        </a:lnSpc>
                        <a:spcBef>
                          <a:spcPts val="0"/>
                        </a:spcBef>
                        <a:spcAft>
                          <a:spcPts val="0"/>
                        </a:spcAft>
                      </a:pPr>
                      <a:r>
                        <a:rPr lang="en-US" sz="1100" dirty="0">
                          <a:solidFill>
                            <a:schemeClr val="tx1"/>
                          </a:solidFill>
                          <a:effectLst/>
                        </a:rPr>
                        <a:t> n/a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smtClean="0">
                          <a:solidFill>
                            <a:schemeClr val="tx1"/>
                          </a:solidFill>
                          <a:effectLst/>
                        </a:rPr>
                        <a:t>    n</a:t>
                      </a:r>
                      <a:r>
                        <a:rPr lang="en-US" sz="1100" dirty="0">
                          <a:solidFill>
                            <a:schemeClr val="tx1"/>
                          </a:solidFill>
                          <a:effectLst/>
                        </a:rPr>
                        <a:t>/a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rPr>
                        <a:t> n/a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rPr>
                        <a:t> n/a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a:t>
                      </a:r>
                      <a:r>
                        <a:rPr lang="en-US" sz="1100" dirty="0" smtClean="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n/a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1100" dirty="0">
                          <a:solidFill>
                            <a:schemeClr val="tx1"/>
                          </a:solidFill>
                          <a:effectLst/>
                        </a:rPr>
                        <a:t> n/a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2091388674"/>
                  </a:ext>
                </a:extLst>
              </a:tr>
            </a:tbl>
          </a:graphicData>
        </a:graphic>
      </p:graphicFrame>
    </p:spTree>
    <p:extLst>
      <p:ext uri="{BB962C8B-B14F-4D97-AF65-F5344CB8AC3E}">
        <p14:creationId xmlns:p14="http://schemas.microsoft.com/office/powerpoint/2010/main" val="15960088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17409" name="Rectangle 2"/>
          <p:cNvSpPr>
            <a:spLocks noGrp="1" noChangeArrowheads="1"/>
          </p:cNvSpPr>
          <p:nvPr>
            <p:ph type="title"/>
          </p:nvPr>
        </p:nvSpPr>
        <p:spPr/>
        <p:txBody>
          <a:bodyPr/>
          <a:lstStyle/>
          <a:p>
            <a:r>
              <a:rPr lang="en-US" dirty="0">
                <a:latin typeface="+mj-lt"/>
              </a:rPr>
              <a:t>LO 2-3: </a:t>
            </a:r>
            <a:r>
              <a:rPr lang="en-US" dirty="0">
                <a:latin typeface="+mj-lt"/>
                <a:ea typeface="Tahoma" panose="020B0604030504040204" pitchFamily="34" charset="0"/>
                <a:cs typeface="Tahoma" panose="020B0604030504040204" pitchFamily="34" charset="0"/>
              </a:rPr>
              <a:t>Prepare financial statements that include accruals</a:t>
            </a:r>
            <a:r>
              <a:rPr lang="en-US" dirty="0" smtClean="0">
                <a:latin typeface="+mj-lt"/>
                <a:ea typeface="Tahoma" panose="020B0604030504040204" pitchFamily="34" charset="0"/>
                <a:cs typeface="Tahoma" panose="020B0604030504040204" pitchFamily="34" charset="0"/>
              </a:rPr>
              <a:t>.</a:t>
            </a:r>
            <a:endParaRPr lang="en-US" dirty="0">
              <a:latin typeface="+mj-lt"/>
              <a:ea typeface="Tahoma" panose="020B0604030504040204" pitchFamily="34" charset="0"/>
              <a:cs typeface="Tahoma" panose="020B0604030504040204" pitchFamily="34" charset="0"/>
            </a:endParaRPr>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2-</a:t>
            </a:r>
            <a:fld id="{8E04DE85-5BF3-4C03-A70B-7F1A18BE4AC7}" type="slidenum">
              <a:rPr lang="en-US" smtClean="0">
                <a:solidFill>
                  <a:schemeClr val="bg1"/>
                </a:solidFill>
                <a:cs typeface="Arial" charset="0"/>
              </a:rPr>
              <a:pPr/>
              <a:t>12</a:t>
            </a:fld>
            <a:endParaRPr lang="en-US" dirty="0">
              <a:solidFill>
                <a:schemeClr val="bg1"/>
              </a:solidFill>
              <a:cs typeface="Arial" charset="0"/>
            </a:endParaRPr>
          </a:p>
        </p:txBody>
      </p:sp>
    </p:spTree>
    <p:extLst>
      <p:ext uri="{BB962C8B-B14F-4D97-AF65-F5344CB8AC3E}">
        <p14:creationId xmlns:p14="http://schemas.microsoft.com/office/powerpoint/2010/main" val="7275507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r>
              <a:rPr lang="en-US" sz="3600" dirty="0" smtClean="0">
                <a:latin typeface="+mj-lt"/>
                <a:ea typeface="Tahoma" panose="020B0604030504040204" pitchFamily="34" charset="0"/>
                <a:cs typeface="Tahoma" panose="020B0604030504040204" pitchFamily="34" charset="0"/>
              </a:rPr>
              <a:t>Exhibit 2.2: Vertical Statements Model </a:t>
            </a:r>
            <a:endParaRPr lang="en-US" sz="3600" dirty="0">
              <a:solidFill>
                <a:srgbClr val="000000"/>
              </a:solidFill>
              <a:latin typeface="+mj-lt"/>
              <a:ea typeface="Tahoma" panose="020B0604030504040204" pitchFamily="34" charset="0"/>
              <a:cs typeface="Tahoma" panose="020B0604030504040204" pitchFamily="34" charset="0"/>
            </a:endParaRPr>
          </a:p>
        </p:txBody>
      </p:sp>
      <p:graphicFrame>
        <p:nvGraphicFramePr>
          <p:cNvPr id="3" name="Content Placeholder 2">
            <a:extLst>
              <a:ext uri="{FF2B5EF4-FFF2-40B4-BE49-F238E27FC236}">
                <a16:creationId xmlns="" xmlns:a16="http://schemas.microsoft.com/office/drawing/2014/main" id="{950F3B84-851F-4BF0-BBC2-1A960A0EEDE0}"/>
              </a:ext>
            </a:extLst>
          </p:cNvPr>
          <p:cNvGraphicFramePr>
            <a:graphicFrameLocks noGrp="1" noChangeAspect="1"/>
          </p:cNvGraphicFramePr>
          <p:nvPr>
            <p:ph idx="1"/>
            <p:extLst>
              <p:ext uri="{D42A27DB-BD31-4B8C-83A1-F6EECF244321}">
                <p14:modId xmlns:p14="http://schemas.microsoft.com/office/powerpoint/2010/main" val="1323241221"/>
              </p:ext>
            </p:extLst>
          </p:nvPr>
        </p:nvGraphicFramePr>
        <p:xfrm>
          <a:off x="3339703" y="961000"/>
          <a:ext cx="3378994" cy="5316999"/>
        </p:xfrm>
        <a:graphic>
          <a:graphicData uri="http://schemas.openxmlformats.org/presentationml/2006/ole">
            <mc:AlternateContent xmlns:mc="http://schemas.openxmlformats.org/markup-compatibility/2006">
              <mc:Choice xmlns:v="urn:schemas-microsoft-com:vml" Requires="v">
                <p:oleObj spid="_x0000_s30783" name="Document" r:id="rId4" imgW="6109363" imgH="9614674" progId="Word.Document.8">
                  <p:embed/>
                </p:oleObj>
              </mc:Choice>
              <mc:Fallback>
                <p:oleObj name="Document" r:id="rId4" imgW="6109363" imgH="9614674" progId="Word.Document.8">
                  <p:embed/>
                  <p:pic>
                    <p:nvPicPr>
                      <p:cNvPr id="0" name=""/>
                      <p:cNvPicPr/>
                      <p:nvPr/>
                    </p:nvPicPr>
                    <p:blipFill>
                      <a:blip r:embed="rId5"/>
                      <a:stretch>
                        <a:fillRect/>
                      </a:stretch>
                    </p:blipFill>
                    <p:spPr>
                      <a:xfrm>
                        <a:off x="3339703" y="961000"/>
                        <a:ext cx="3378994" cy="5316999"/>
                      </a:xfrm>
                      <a:prstGeom prst="rect">
                        <a:avLst/>
                      </a:prstGeom>
                    </p:spPr>
                  </p:pic>
                </p:oleObj>
              </mc:Fallback>
            </mc:AlternateContent>
          </a:graphicData>
        </a:graphic>
      </p:graphicFrame>
      <p:sp>
        <p:nvSpPr>
          <p:cNvPr id="2" name="Text Placeholder 1"/>
          <p:cNvSpPr>
            <a:spLocks noGrp="1"/>
          </p:cNvSpPr>
          <p:nvPr>
            <p:ph type="body" sz="quarter" idx="10"/>
          </p:nvPr>
        </p:nvSpPr>
        <p:spPr/>
        <p:txBody>
          <a:bodyPr/>
          <a:lstStyle/>
          <a:p>
            <a:endParaRPr lang="en-US"/>
          </a:p>
        </p:txBody>
      </p:sp>
      <p:sp>
        <p:nvSpPr>
          <p:cNvPr id="4" name="Text Placeholder 3"/>
          <p:cNvSpPr>
            <a:spLocks noGrp="1"/>
          </p:cNvSpPr>
          <p:nvPr>
            <p:ph type="body" sz="quarter" idx="12"/>
          </p:nvPr>
        </p:nvSpPr>
        <p:spPr/>
        <p:txBody>
          <a:bodyPr/>
          <a:lstStyle/>
          <a:p>
            <a:endParaRPr lang="en-US"/>
          </a:p>
        </p:txBody>
      </p:sp>
      <p:sp>
        <p:nvSpPr>
          <p:cNvPr id="48130" name="Slide Number Placeholder 2"/>
          <p:cNvSpPr>
            <a:spLocks noGrp="1"/>
          </p:cNvSpPr>
          <p:nvPr>
            <p:ph type="sldNum" sz="quarter" idx="11"/>
          </p:nvPr>
        </p:nvSpPr>
        <p:spPr>
          <a:prstGeom prst="rect">
            <a:avLst/>
          </a:prstGeom>
          <a:noFill/>
        </p:spPr>
        <p:txBody>
          <a:bodyPr/>
          <a:lstStyle/>
          <a:p>
            <a:r>
              <a:rPr lang="en-US" dirty="0">
                <a:solidFill>
                  <a:schemeClr val="bg1"/>
                </a:solidFill>
                <a:cs typeface="Arial" charset="0"/>
              </a:rPr>
              <a:t>2-</a:t>
            </a:r>
            <a:fld id="{72DC0AAA-F231-4010-8D2B-E605FE33CD09}" type="slidenum">
              <a:rPr lang="en-US" smtClean="0">
                <a:solidFill>
                  <a:schemeClr val="bg1"/>
                </a:solidFill>
                <a:cs typeface="Arial" charset="0"/>
              </a:rPr>
              <a:pPr/>
              <a:t>13</a:t>
            </a:fld>
            <a:endParaRPr lang="en-US" dirty="0">
              <a:solidFill>
                <a:schemeClr val="bg1"/>
              </a:solidFill>
              <a:cs typeface="Arial"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762000" y="228600"/>
            <a:ext cx="8382000" cy="609600"/>
          </a:xfrm>
        </p:spPr>
        <p:txBody>
          <a:bodyPr/>
          <a:lstStyle/>
          <a:p>
            <a:r>
              <a:rPr lang="en-US" sz="3600" dirty="0">
                <a:latin typeface="+mj-lt"/>
                <a:ea typeface="Tahoma" panose="020B0604030504040204" pitchFamily="34" charset="0"/>
                <a:cs typeface="Tahoma" panose="020B0604030504040204" pitchFamily="34" charset="0"/>
              </a:rPr>
              <a:t>Comparing Cash Flow from Operating Activities with Net Income</a:t>
            </a:r>
          </a:p>
        </p:txBody>
      </p:sp>
      <p:sp>
        <p:nvSpPr>
          <p:cNvPr id="4" name="Text Placeholder 3"/>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50178" name="Slide Number Placeholder 2"/>
          <p:cNvSpPr>
            <a:spLocks noGrp="1"/>
          </p:cNvSpPr>
          <p:nvPr>
            <p:ph type="sldNum" sz="quarter" idx="11"/>
          </p:nvPr>
        </p:nvSpPr>
        <p:spPr>
          <a:noFill/>
        </p:spPr>
        <p:txBody>
          <a:bodyPr/>
          <a:lstStyle/>
          <a:p>
            <a:r>
              <a:rPr lang="en-US" dirty="0">
                <a:solidFill>
                  <a:schemeClr val="bg1"/>
                </a:solidFill>
                <a:cs typeface="Arial" charset="0"/>
              </a:rPr>
              <a:t>2-</a:t>
            </a:r>
            <a:fld id="{E181C592-9CB6-4767-AAFF-C18801F70F3D}" type="slidenum">
              <a:rPr lang="en-US" smtClean="0">
                <a:solidFill>
                  <a:schemeClr val="bg1"/>
                </a:solidFill>
                <a:cs typeface="Arial" charset="0"/>
              </a:rPr>
              <a:pPr/>
              <a:t>14</a:t>
            </a:fld>
            <a:endParaRPr lang="en-US" dirty="0">
              <a:solidFill>
                <a:schemeClr val="bg1"/>
              </a:solidFill>
              <a:cs typeface="Arial" charset="0"/>
            </a:endParaRPr>
          </a:p>
        </p:txBody>
      </p:sp>
      <p:graphicFrame>
        <p:nvGraphicFramePr>
          <p:cNvPr id="2" name="Table 1">
            <a:extLst>
              <a:ext uri="{FF2B5EF4-FFF2-40B4-BE49-F238E27FC236}">
                <a16:creationId xmlns="" xmlns:a16="http://schemas.microsoft.com/office/drawing/2014/main" id="{B84840D3-8B25-4FD4-BA06-D766F3E31699}"/>
              </a:ext>
            </a:extLst>
          </p:cNvPr>
          <p:cNvGraphicFramePr>
            <a:graphicFrameLocks noGrp="1"/>
          </p:cNvGraphicFramePr>
          <p:nvPr>
            <p:extLst>
              <p:ext uri="{D42A27DB-BD31-4B8C-83A1-F6EECF244321}">
                <p14:modId xmlns:p14="http://schemas.microsoft.com/office/powerpoint/2010/main" val="1593595387"/>
              </p:ext>
            </p:extLst>
          </p:nvPr>
        </p:nvGraphicFramePr>
        <p:xfrm>
          <a:off x="1181100" y="2362200"/>
          <a:ext cx="6781800" cy="2667000"/>
        </p:xfrm>
        <a:graphic>
          <a:graphicData uri="http://schemas.openxmlformats.org/drawingml/2006/table">
            <a:tbl>
              <a:tblPr firstRow="1" bandRow="1">
                <a:tableStyleId>{5C22544A-7EE6-4342-B048-85BDC9FD1C3A}</a:tableStyleId>
              </a:tblPr>
              <a:tblGrid>
                <a:gridCol w="2260600">
                  <a:extLst>
                    <a:ext uri="{9D8B030D-6E8A-4147-A177-3AD203B41FA5}">
                      <a16:colId xmlns="" xmlns:a16="http://schemas.microsoft.com/office/drawing/2014/main" val="3410309267"/>
                    </a:ext>
                  </a:extLst>
                </a:gridCol>
                <a:gridCol w="2260600">
                  <a:extLst>
                    <a:ext uri="{9D8B030D-6E8A-4147-A177-3AD203B41FA5}">
                      <a16:colId xmlns="" xmlns:a16="http://schemas.microsoft.com/office/drawing/2014/main" val="692001968"/>
                    </a:ext>
                  </a:extLst>
                </a:gridCol>
                <a:gridCol w="2260600">
                  <a:extLst>
                    <a:ext uri="{9D8B030D-6E8A-4147-A177-3AD203B41FA5}">
                      <a16:colId xmlns="" xmlns:a16="http://schemas.microsoft.com/office/drawing/2014/main" val="4188452717"/>
                    </a:ext>
                  </a:extLst>
                </a:gridCol>
              </a:tblGrid>
              <a:tr h="53340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dirty="0">
                          <a:solidFill>
                            <a:schemeClr val="tx1"/>
                          </a:solidFill>
                        </a:rPr>
                        <a:t>Accrual Accounting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dirty="0">
                          <a:solidFill>
                            <a:schemeClr val="tx1"/>
                          </a:solidFill>
                        </a:rPr>
                        <a:t>Cash Flow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857343675"/>
                  </a:ext>
                </a:extLst>
              </a:tr>
              <a:tr h="533400">
                <a:tc>
                  <a:txBody>
                    <a:bodyPr/>
                    <a:lstStyle/>
                    <a:p>
                      <a:r>
                        <a:rPr lang="en-US" dirty="0">
                          <a:solidFill>
                            <a:schemeClr val="tx1"/>
                          </a:solidFill>
                        </a:rPr>
                        <a:t>Consulting Revenue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lang="en-US" dirty="0">
                          <a:solidFill>
                            <a:schemeClr val="tx1"/>
                          </a:solidFill>
                        </a:rPr>
                        <a:t>$84,000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solidFill>
                            <a:schemeClr val="tx1"/>
                          </a:solidFill>
                        </a:rPr>
                        <a:t>$60,000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997386422"/>
                  </a:ext>
                </a:extLst>
              </a:tr>
              <a:tr h="533400">
                <a:tc>
                  <a:txBody>
                    <a:bodyPr/>
                    <a:lstStyle/>
                    <a:p>
                      <a:r>
                        <a:rPr lang="en-US" dirty="0">
                          <a:solidFill>
                            <a:schemeClr val="tx1"/>
                          </a:solidFill>
                        </a:rPr>
                        <a:t>Salary Expense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lang="en-US" dirty="0">
                          <a:solidFill>
                            <a:schemeClr val="tx1"/>
                          </a:solidFill>
                        </a:rPr>
                        <a:t>(16,000)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dirty="0">
                          <a:solidFill>
                            <a:schemeClr val="tx1"/>
                          </a:solidFill>
                        </a:rPr>
                        <a:t>(10,000)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531554323"/>
                  </a:ext>
                </a:extLst>
              </a:tr>
              <a:tr h="533400">
                <a:tc>
                  <a:txBody>
                    <a:bodyPr/>
                    <a:lstStyle/>
                    <a:p>
                      <a:r>
                        <a:rPr lang="en-US" dirty="0">
                          <a:solidFill>
                            <a:schemeClr val="tx1"/>
                          </a:solidFill>
                        </a:rPr>
                        <a:t>Advertising Expense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lang="en-US" u="sng" dirty="0">
                          <a:solidFill>
                            <a:schemeClr val="tx1"/>
                          </a:solidFill>
                        </a:rPr>
                        <a:t>(2,000)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u="sng" dirty="0">
                          <a:solidFill>
                            <a:schemeClr val="tx1"/>
                          </a:solidFill>
                        </a:rPr>
                        <a:t>(2,000)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24556097"/>
                  </a:ext>
                </a:extLst>
              </a:tr>
              <a:tr h="533400">
                <a:tc>
                  <a:txBody>
                    <a:bodyPr/>
                    <a:lstStyle/>
                    <a:p>
                      <a:r>
                        <a:rPr lang="en-US" dirty="0">
                          <a:solidFill>
                            <a:schemeClr val="tx1"/>
                          </a:solidFill>
                        </a:rPr>
                        <a:t>Net income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lang="en-US" u="dbl" baseline="0" dirty="0">
                          <a:solidFill>
                            <a:schemeClr val="tx1"/>
                          </a:solidFill>
                        </a:rPr>
                        <a:t>$66,000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u="dbl" baseline="0" dirty="0">
                          <a:solidFill>
                            <a:schemeClr val="tx1"/>
                          </a:solidFill>
                        </a:rPr>
                        <a:t>$48,000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69454655"/>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17409" name="Rectangle 2"/>
          <p:cNvSpPr>
            <a:spLocks noGrp="1" noChangeArrowheads="1"/>
          </p:cNvSpPr>
          <p:nvPr>
            <p:ph type="title"/>
          </p:nvPr>
        </p:nvSpPr>
        <p:spPr/>
        <p:txBody>
          <a:bodyPr/>
          <a:lstStyle/>
          <a:p>
            <a:r>
              <a:rPr lang="en-US" dirty="0">
                <a:latin typeface="+mj-lt"/>
              </a:rPr>
              <a:t>LO 2-4: </a:t>
            </a:r>
            <a:r>
              <a:rPr lang="en-US" dirty="0">
                <a:latin typeface="+mj-lt"/>
                <a:ea typeface="Tahoma" panose="020B0604030504040204" pitchFamily="34" charset="0"/>
                <a:cs typeface="Tahoma" panose="020B0604030504040204" pitchFamily="34" charset="0"/>
              </a:rPr>
              <a:t>Identify the steps in the accounting cycle.</a:t>
            </a:r>
            <a:r>
              <a:rPr lang="en-US" dirty="0">
                <a:solidFill>
                  <a:schemeClr val="tx2"/>
                </a:solidFill>
                <a:latin typeface="Tahoma" panose="020B0604030504040204" pitchFamily="34" charset="0"/>
                <a:ea typeface="Tahoma" panose="020B0604030504040204" pitchFamily="34" charset="0"/>
                <a:cs typeface="Tahoma" panose="020B0604030504040204" pitchFamily="34" charset="0"/>
              </a:rPr>
              <a:t/>
            </a:r>
            <a:br>
              <a:rPr lang="en-US" dirty="0">
                <a:solidFill>
                  <a:schemeClr val="tx2"/>
                </a:solidFill>
                <a:latin typeface="Tahoma" panose="020B0604030504040204" pitchFamily="34" charset="0"/>
                <a:ea typeface="Tahoma" panose="020B0604030504040204" pitchFamily="34" charset="0"/>
                <a:cs typeface="Tahoma" panose="020B0604030504040204" pitchFamily="34" charset="0"/>
              </a:rPr>
            </a:b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2-</a:t>
            </a:r>
            <a:fld id="{8E04DE85-5BF3-4C03-A70B-7F1A18BE4AC7}" type="slidenum">
              <a:rPr lang="en-US" smtClean="0">
                <a:solidFill>
                  <a:schemeClr val="bg1"/>
                </a:solidFill>
                <a:cs typeface="Arial" charset="0"/>
              </a:rPr>
              <a:pPr/>
              <a:t>15</a:t>
            </a:fld>
            <a:endParaRPr lang="en-US" dirty="0">
              <a:solidFill>
                <a:schemeClr val="bg1"/>
              </a:solidFill>
              <a:cs typeface="Arial" charset="0"/>
            </a:endParaRPr>
          </a:p>
        </p:txBody>
      </p:sp>
    </p:spTree>
    <p:extLst>
      <p:ext uri="{BB962C8B-B14F-4D97-AF65-F5344CB8AC3E}">
        <p14:creationId xmlns:p14="http://schemas.microsoft.com/office/powerpoint/2010/main" val="4131400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r>
              <a:rPr lang="en-US" dirty="0">
                <a:latin typeface="+mj-lt"/>
                <a:ea typeface="Tahoma" panose="020B0604030504040204" pitchFamily="34" charset="0"/>
                <a:cs typeface="Tahoma" panose="020B0604030504040204" pitchFamily="34" charset="0"/>
              </a:rPr>
              <a:t>The Closing Process</a:t>
            </a:r>
          </a:p>
        </p:txBody>
      </p:sp>
      <p:sp>
        <p:nvSpPr>
          <p:cNvPr id="3" name="Content Placeholder 2"/>
          <p:cNvSpPr>
            <a:spLocks noGrp="1"/>
          </p:cNvSpPr>
          <p:nvPr>
            <p:ph idx="1"/>
          </p:nvPr>
        </p:nvSpPr>
        <p:spPr/>
        <p:txBody>
          <a:bodyPr/>
          <a:lstStyle/>
          <a:p>
            <a:pPr marL="346075" indent="-346075">
              <a:lnSpc>
                <a:spcPct val="107000"/>
              </a:lnSpc>
              <a:spcBef>
                <a:spcPts val="0"/>
              </a:spcBef>
            </a:pPr>
            <a:r>
              <a:rPr lang="en-US" sz="2800" dirty="0">
                <a:latin typeface="+mn-lt"/>
                <a:ea typeface="Tahoma" panose="020B0604030504040204" pitchFamily="34" charset="0"/>
                <a:cs typeface="Tahoma" panose="020B0604030504040204" pitchFamily="34" charset="0"/>
              </a:rPr>
              <a:t>The closing process accomplishes </a:t>
            </a:r>
            <a:r>
              <a:rPr lang="en-US" sz="2800" u="sng" dirty="0">
                <a:latin typeface="+mn-lt"/>
                <a:ea typeface="Tahoma" panose="020B0604030504040204" pitchFamily="34" charset="0"/>
                <a:cs typeface="Tahoma" panose="020B0604030504040204" pitchFamily="34" charset="0"/>
              </a:rPr>
              <a:t>two</a:t>
            </a:r>
            <a:r>
              <a:rPr lang="en-US" sz="2800" dirty="0">
                <a:latin typeface="+mn-lt"/>
                <a:ea typeface="Tahoma" panose="020B0604030504040204" pitchFamily="34" charset="0"/>
                <a:cs typeface="Tahoma" panose="020B0604030504040204" pitchFamily="34" charset="0"/>
              </a:rPr>
              <a:t> important functions</a:t>
            </a:r>
            <a:r>
              <a:rPr lang="en-US" sz="2800" dirty="0" smtClean="0">
                <a:latin typeface="+mn-lt"/>
                <a:ea typeface="Tahoma" panose="020B0604030504040204" pitchFamily="34" charset="0"/>
                <a:cs typeface="Tahoma" panose="020B0604030504040204" pitchFamily="34" charset="0"/>
              </a:rPr>
              <a:t>: </a:t>
            </a:r>
            <a:endParaRPr lang="en-US" sz="2800" dirty="0">
              <a:latin typeface="+mn-lt"/>
              <a:ea typeface="Tahoma" panose="020B0604030504040204" pitchFamily="34" charset="0"/>
              <a:cs typeface="Tahoma" panose="020B0604030504040204" pitchFamily="34" charset="0"/>
            </a:endParaRPr>
          </a:p>
          <a:p>
            <a:pPr lvl="1">
              <a:lnSpc>
                <a:spcPct val="107000"/>
              </a:lnSpc>
              <a:spcBef>
                <a:spcPts val="0"/>
              </a:spcBef>
              <a:buFont typeface="+mj-lt"/>
              <a:buAutoNum type="arabicPeriod"/>
              <a:tabLst>
                <a:tab pos="457200" algn="l"/>
              </a:tabLst>
            </a:pPr>
            <a:r>
              <a:rPr lang="en-US" sz="2200" dirty="0" smtClean="0">
                <a:latin typeface="+mn-lt"/>
                <a:ea typeface="Tahoma" panose="020B0604030504040204" pitchFamily="34" charset="0"/>
                <a:cs typeface="Tahoma" panose="020B0604030504040204" pitchFamily="34" charset="0"/>
              </a:rPr>
              <a:t>It </a:t>
            </a:r>
            <a:r>
              <a:rPr lang="en-US" sz="2200" dirty="0">
                <a:latin typeface="+mn-lt"/>
                <a:ea typeface="Tahoma" panose="020B0604030504040204" pitchFamily="34" charset="0"/>
                <a:cs typeface="Tahoma" panose="020B0604030504040204" pitchFamily="34" charset="0"/>
              </a:rPr>
              <a:t>transfers net income (or loss) and dividends to </a:t>
            </a:r>
            <a:r>
              <a:rPr lang="en-US" sz="2200" b="1" dirty="0">
                <a:solidFill>
                  <a:schemeClr val="bg2"/>
                </a:solidFill>
                <a:latin typeface="+mn-lt"/>
                <a:ea typeface="Tahoma" panose="020B0604030504040204" pitchFamily="34" charset="0"/>
                <a:cs typeface="Tahoma" panose="020B0604030504040204" pitchFamily="34" charset="0"/>
              </a:rPr>
              <a:t>Retained </a:t>
            </a:r>
            <a:r>
              <a:rPr lang="en-US" sz="2200" b="1" dirty="0" smtClean="0">
                <a:solidFill>
                  <a:schemeClr val="bg2"/>
                </a:solidFill>
                <a:latin typeface="+mn-lt"/>
                <a:ea typeface="Tahoma" panose="020B0604030504040204" pitchFamily="34" charset="0"/>
                <a:cs typeface="Tahoma" panose="020B0604030504040204" pitchFamily="34" charset="0"/>
              </a:rPr>
              <a:t>Earnings</a:t>
            </a:r>
            <a:r>
              <a:rPr lang="en-US" sz="2200" dirty="0" smtClean="0">
                <a:latin typeface="+mn-lt"/>
                <a:ea typeface="Tahoma" panose="020B0604030504040204" pitchFamily="34" charset="0"/>
                <a:cs typeface="Tahoma" panose="020B0604030504040204" pitchFamily="34" charset="0"/>
              </a:rPr>
              <a:t>.</a:t>
            </a:r>
          </a:p>
          <a:p>
            <a:pPr lvl="1">
              <a:lnSpc>
                <a:spcPct val="107000"/>
              </a:lnSpc>
              <a:spcBef>
                <a:spcPts val="0"/>
              </a:spcBef>
              <a:buFont typeface="+mj-lt"/>
              <a:buAutoNum type="arabicPeriod"/>
              <a:tabLst>
                <a:tab pos="457200" algn="l"/>
              </a:tabLst>
            </a:pPr>
            <a:r>
              <a:rPr lang="en-US" dirty="0" smtClean="0">
                <a:latin typeface="+mn-lt"/>
                <a:ea typeface="Tahoma" panose="020B0604030504040204" pitchFamily="34" charset="0"/>
                <a:cs typeface="Tahoma" panose="020B0604030504040204" pitchFamily="34" charset="0"/>
              </a:rPr>
              <a:t>It </a:t>
            </a:r>
            <a:r>
              <a:rPr lang="en-US" dirty="0">
                <a:latin typeface="+mn-lt"/>
                <a:ea typeface="Tahoma" panose="020B0604030504040204" pitchFamily="34" charset="0"/>
                <a:cs typeface="Tahoma" panose="020B0604030504040204" pitchFamily="34" charset="0"/>
              </a:rPr>
              <a:t>establishes </a:t>
            </a:r>
            <a:r>
              <a:rPr lang="en-US" b="1" dirty="0">
                <a:solidFill>
                  <a:schemeClr val="bg2"/>
                </a:solidFill>
                <a:latin typeface="+mn-lt"/>
                <a:ea typeface="Tahoma" panose="020B0604030504040204" pitchFamily="34" charset="0"/>
                <a:cs typeface="Tahoma" panose="020B0604030504040204" pitchFamily="34" charset="0"/>
              </a:rPr>
              <a:t>zero</a:t>
            </a:r>
            <a:r>
              <a:rPr lang="en-US" dirty="0">
                <a:latin typeface="+mn-lt"/>
                <a:ea typeface="Tahoma" panose="020B0604030504040204" pitchFamily="34" charset="0"/>
                <a:cs typeface="Tahoma" panose="020B0604030504040204" pitchFamily="34" charset="0"/>
              </a:rPr>
              <a:t> balances in all revenue, expense, and dividend accounts. </a:t>
            </a:r>
          </a:p>
        </p:txBody>
      </p:sp>
      <p:sp>
        <p:nvSpPr>
          <p:cNvPr id="2" name="Text Placeholder 1"/>
          <p:cNvSpPr>
            <a:spLocks noGrp="1"/>
          </p:cNvSpPr>
          <p:nvPr>
            <p:ph type="body" sz="quarter" idx="10"/>
          </p:nvPr>
        </p:nvSpPr>
        <p:spPr/>
        <p:txBody>
          <a:bodyPr/>
          <a:lstStyle/>
          <a:p>
            <a:endParaRPr lang="en-US"/>
          </a:p>
        </p:txBody>
      </p:sp>
      <p:sp>
        <p:nvSpPr>
          <p:cNvPr id="4" name="Text Placeholder 3"/>
          <p:cNvSpPr>
            <a:spLocks noGrp="1"/>
          </p:cNvSpPr>
          <p:nvPr>
            <p:ph type="body" sz="quarter" idx="12"/>
          </p:nvPr>
        </p:nvSpPr>
        <p:spPr/>
        <p:txBody>
          <a:bodyPr/>
          <a:lstStyle/>
          <a:p>
            <a:endParaRPr lang="en-US"/>
          </a:p>
        </p:txBody>
      </p:sp>
      <p:sp>
        <p:nvSpPr>
          <p:cNvPr id="52226" name="Slide Number Placeholder 2"/>
          <p:cNvSpPr>
            <a:spLocks noGrp="1"/>
          </p:cNvSpPr>
          <p:nvPr>
            <p:ph type="sldNum" sz="quarter" idx="11"/>
          </p:nvPr>
        </p:nvSpPr>
        <p:spPr>
          <a:noFill/>
        </p:spPr>
        <p:txBody>
          <a:bodyPr/>
          <a:lstStyle/>
          <a:p>
            <a:r>
              <a:rPr lang="en-US" dirty="0">
                <a:solidFill>
                  <a:schemeClr val="bg1"/>
                </a:solidFill>
                <a:cs typeface="Arial" charset="0"/>
              </a:rPr>
              <a:t>2-</a:t>
            </a:r>
            <a:fld id="{9584D193-647C-42B6-B93A-71702CBDAB2E}" type="slidenum">
              <a:rPr lang="en-US" smtClean="0">
                <a:solidFill>
                  <a:schemeClr val="bg1"/>
                </a:solidFill>
                <a:cs typeface="Arial" charset="0"/>
              </a:rPr>
              <a:pPr/>
              <a:t>16</a:t>
            </a:fld>
            <a:endParaRPr lang="en-US" dirty="0">
              <a:solidFill>
                <a:schemeClr val="bg1"/>
              </a:solidFill>
              <a:cs typeface="Arial"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3"/>
          <p:cNvSpPr>
            <a:spLocks noGrp="1" noChangeArrowheads="1"/>
          </p:cNvSpPr>
          <p:nvPr>
            <p:ph type="title"/>
          </p:nvPr>
        </p:nvSpPr>
        <p:spPr/>
        <p:txBody>
          <a:bodyPr/>
          <a:lstStyle/>
          <a:p>
            <a:r>
              <a:rPr lang="en-US" sz="4000" dirty="0">
                <a:latin typeface="+mj-lt"/>
                <a:ea typeface="Tahoma" panose="020B0604030504040204" pitchFamily="34" charset="0"/>
                <a:cs typeface="Tahoma" panose="020B0604030504040204" pitchFamily="34" charset="0"/>
              </a:rPr>
              <a:t>Temporary and Permanent Accounts</a:t>
            </a:r>
          </a:p>
        </p:txBody>
      </p:sp>
      <p:sp>
        <p:nvSpPr>
          <p:cNvPr id="4" name="Text Placeholder 3"/>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119810" name="Slide Number Placeholder 2"/>
          <p:cNvSpPr>
            <a:spLocks noGrp="1"/>
          </p:cNvSpPr>
          <p:nvPr>
            <p:ph type="sldNum" sz="quarter" idx="11"/>
          </p:nvPr>
        </p:nvSpPr>
        <p:spPr>
          <a:noFill/>
        </p:spPr>
        <p:txBody>
          <a:bodyPr/>
          <a:lstStyle/>
          <a:p>
            <a:r>
              <a:rPr lang="en-US" dirty="0">
                <a:solidFill>
                  <a:schemeClr val="bg1"/>
                </a:solidFill>
                <a:cs typeface="Arial" charset="0"/>
              </a:rPr>
              <a:t>2-</a:t>
            </a:r>
            <a:fld id="{56FC5473-E22F-4C86-9708-9CB436D4276D}" type="slidenum">
              <a:rPr lang="en-US" smtClean="0">
                <a:solidFill>
                  <a:schemeClr val="bg1"/>
                </a:solidFill>
                <a:cs typeface="Arial" charset="0"/>
              </a:rPr>
              <a:pPr/>
              <a:t>17</a:t>
            </a:fld>
            <a:endParaRPr lang="en-US" dirty="0">
              <a:solidFill>
                <a:schemeClr val="bg1"/>
              </a:solidFill>
              <a:cs typeface="Arial" charset="0"/>
            </a:endParaRPr>
          </a:p>
        </p:txBody>
      </p:sp>
      <p:graphicFrame>
        <p:nvGraphicFramePr>
          <p:cNvPr id="2" name="Table 1">
            <a:extLst>
              <a:ext uri="{FF2B5EF4-FFF2-40B4-BE49-F238E27FC236}">
                <a16:creationId xmlns="" xmlns:a16="http://schemas.microsoft.com/office/drawing/2014/main" id="{735973DA-AE7E-47C9-BDED-1D1B21AFC644}"/>
              </a:ext>
            </a:extLst>
          </p:cNvPr>
          <p:cNvGraphicFramePr>
            <a:graphicFrameLocks noGrp="1"/>
          </p:cNvGraphicFramePr>
          <p:nvPr>
            <p:extLst>
              <p:ext uri="{D42A27DB-BD31-4B8C-83A1-F6EECF244321}">
                <p14:modId xmlns:p14="http://schemas.microsoft.com/office/powerpoint/2010/main" val="1809584966"/>
              </p:ext>
            </p:extLst>
          </p:nvPr>
        </p:nvGraphicFramePr>
        <p:xfrm>
          <a:off x="495300" y="1856136"/>
          <a:ext cx="8153400" cy="3232505"/>
        </p:xfrm>
        <a:graphic>
          <a:graphicData uri="http://schemas.openxmlformats.org/drawingml/2006/table">
            <a:tbl>
              <a:tblPr firstRow="1" firstCol="1" bandRow="1">
                <a:tableStyleId>{5C22544A-7EE6-4342-B048-85BDC9FD1C3A}</a:tableStyleId>
              </a:tblPr>
              <a:tblGrid>
                <a:gridCol w="4076700">
                  <a:extLst>
                    <a:ext uri="{9D8B030D-6E8A-4147-A177-3AD203B41FA5}">
                      <a16:colId xmlns="" xmlns:a16="http://schemas.microsoft.com/office/drawing/2014/main" val="2556053032"/>
                    </a:ext>
                  </a:extLst>
                </a:gridCol>
                <a:gridCol w="4076700">
                  <a:extLst>
                    <a:ext uri="{9D8B030D-6E8A-4147-A177-3AD203B41FA5}">
                      <a16:colId xmlns="" xmlns:a16="http://schemas.microsoft.com/office/drawing/2014/main" val="4292586130"/>
                    </a:ext>
                  </a:extLst>
                </a:gridCol>
              </a:tblGrid>
              <a:tr h="0">
                <a:tc>
                  <a:txBody>
                    <a:bodyPr/>
                    <a:lstStyle/>
                    <a:p>
                      <a:pPr marL="0" marR="0">
                        <a:lnSpc>
                          <a:spcPct val="107000"/>
                        </a:lnSpc>
                        <a:spcBef>
                          <a:spcPts val="0"/>
                        </a:spcBef>
                        <a:spcAft>
                          <a:spcPts val="800"/>
                        </a:spcAft>
                      </a:pPr>
                      <a:r>
                        <a:rPr lang="en-US" sz="2400" dirty="0">
                          <a:solidFill>
                            <a:schemeClr val="tx1"/>
                          </a:solidFill>
                          <a:effectLst/>
                          <a:latin typeface="+mn-lt"/>
                          <a:ea typeface="Tahoma" panose="020B0604030504040204" pitchFamily="34" charset="0"/>
                          <a:cs typeface="Tahoma" panose="020B0604030504040204" pitchFamily="34" charset="0"/>
                        </a:rPr>
                        <a:t>Temporary Accounts include: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800"/>
                        </a:spcAft>
                      </a:pPr>
                      <a:r>
                        <a:rPr lang="en-US" sz="2400" dirty="0">
                          <a:solidFill>
                            <a:schemeClr val="tx1"/>
                          </a:solidFill>
                          <a:effectLst/>
                          <a:latin typeface="+mn-lt"/>
                          <a:ea typeface="Tahoma" panose="020B0604030504040204" pitchFamily="34" charset="0"/>
                          <a:cs typeface="Tahoma" panose="020B0604030504040204" pitchFamily="34" charset="0"/>
                        </a:rPr>
                        <a:t>Permanent Accounts include: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2764771193"/>
                  </a:ext>
                </a:extLst>
              </a:tr>
              <a:tr h="0">
                <a:tc>
                  <a:txBody>
                    <a:bodyPr/>
                    <a:lstStyle/>
                    <a:p>
                      <a:pPr marL="342900" marR="0" lvl="0" indent="-342900">
                        <a:lnSpc>
                          <a:spcPct val="107000"/>
                        </a:lnSpc>
                        <a:spcBef>
                          <a:spcPts val="0"/>
                        </a:spcBef>
                        <a:spcAft>
                          <a:spcPts val="800"/>
                        </a:spcAft>
                        <a:buFont typeface="Symbol" panose="05050102010706020507" pitchFamily="18" charset="2"/>
                        <a:buChar char=""/>
                      </a:pPr>
                      <a:r>
                        <a:rPr lang="en-US" sz="2400" b="0" dirty="0">
                          <a:solidFill>
                            <a:srgbClr val="C00000"/>
                          </a:solidFill>
                          <a:effectLst/>
                          <a:latin typeface="+mn-lt"/>
                          <a:ea typeface="Tahoma" panose="020B0604030504040204" pitchFamily="34" charset="0"/>
                          <a:cs typeface="Tahoma" panose="020B0604030504040204" pitchFamily="34" charset="0"/>
                        </a:rPr>
                        <a:t>Expenses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0" indent="-342900">
                        <a:lnSpc>
                          <a:spcPct val="107000"/>
                        </a:lnSpc>
                        <a:spcBef>
                          <a:spcPts val="0"/>
                        </a:spcBef>
                        <a:spcAft>
                          <a:spcPts val="800"/>
                        </a:spcAft>
                        <a:buFont typeface="Symbol" panose="05050102010706020507" pitchFamily="18" charset="2"/>
                        <a:buChar char=""/>
                      </a:pPr>
                      <a:r>
                        <a:rPr lang="en-US" sz="2400" dirty="0">
                          <a:solidFill>
                            <a:srgbClr val="C00000"/>
                          </a:solidFill>
                          <a:effectLst/>
                          <a:latin typeface="+mn-lt"/>
                          <a:ea typeface="Tahoma" panose="020B0604030504040204" pitchFamily="34" charset="0"/>
                          <a:cs typeface="Tahoma" panose="020B0604030504040204" pitchFamily="34" charset="0"/>
                        </a:rPr>
                        <a:t>Assets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436992854"/>
                  </a:ext>
                </a:extLst>
              </a:tr>
              <a:tr h="0">
                <a:tc>
                  <a:txBody>
                    <a:bodyPr/>
                    <a:lstStyle/>
                    <a:p>
                      <a:pPr marL="342900" marR="0" lvl="0" indent="-342900">
                        <a:lnSpc>
                          <a:spcPct val="107000"/>
                        </a:lnSpc>
                        <a:spcBef>
                          <a:spcPts val="0"/>
                        </a:spcBef>
                        <a:spcAft>
                          <a:spcPts val="800"/>
                        </a:spcAft>
                        <a:buFont typeface="Symbol" panose="05050102010706020507" pitchFamily="18" charset="2"/>
                        <a:buChar char=""/>
                      </a:pPr>
                      <a:r>
                        <a:rPr lang="en-US" sz="2400" b="0" dirty="0">
                          <a:solidFill>
                            <a:srgbClr val="C00000"/>
                          </a:solidFill>
                          <a:effectLst/>
                          <a:latin typeface="+mn-lt"/>
                          <a:ea typeface="Tahoma" panose="020B0604030504040204" pitchFamily="34" charset="0"/>
                          <a:cs typeface="Tahoma" panose="020B0604030504040204" pitchFamily="34" charset="0"/>
                        </a:rPr>
                        <a:t>Revenues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0" indent="-342900">
                        <a:lnSpc>
                          <a:spcPct val="107000"/>
                        </a:lnSpc>
                        <a:spcBef>
                          <a:spcPts val="0"/>
                        </a:spcBef>
                        <a:spcAft>
                          <a:spcPts val="800"/>
                        </a:spcAft>
                        <a:buFont typeface="Symbol" panose="05050102010706020507" pitchFamily="18" charset="2"/>
                        <a:buChar char=""/>
                      </a:pPr>
                      <a:r>
                        <a:rPr lang="en-US" sz="2400" dirty="0">
                          <a:solidFill>
                            <a:srgbClr val="C00000"/>
                          </a:solidFill>
                          <a:effectLst/>
                          <a:latin typeface="+mn-lt"/>
                          <a:ea typeface="Tahoma" panose="020B0604030504040204" pitchFamily="34" charset="0"/>
                          <a:cs typeface="Tahoma" panose="020B0604030504040204" pitchFamily="34" charset="0"/>
                        </a:rPr>
                        <a:t>Liabilities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609350251"/>
                  </a:ext>
                </a:extLst>
              </a:tr>
              <a:tr h="0">
                <a:tc>
                  <a:txBody>
                    <a:bodyPr/>
                    <a:lstStyle/>
                    <a:p>
                      <a:pPr marL="342900" marR="0" lvl="0" indent="-342900">
                        <a:lnSpc>
                          <a:spcPct val="107000"/>
                        </a:lnSpc>
                        <a:spcBef>
                          <a:spcPts val="0"/>
                        </a:spcBef>
                        <a:spcAft>
                          <a:spcPts val="800"/>
                        </a:spcAft>
                        <a:buFont typeface="Symbol" panose="05050102010706020507" pitchFamily="18" charset="2"/>
                        <a:buChar char=""/>
                      </a:pPr>
                      <a:r>
                        <a:rPr lang="en-US" sz="2400" b="0" dirty="0">
                          <a:solidFill>
                            <a:srgbClr val="C00000"/>
                          </a:solidFill>
                          <a:effectLst/>
                          <a:latin typeface="+mn-lt"/>
                          <a:ea typeface="Tahoma" panose="020B0604030504040204" pitchFamily="34" charset="0"/>
                          <a:cs typeface="Tahoma" panose="020B0604030504040204" pitchFamily="34" charset="0"/>
                        </a:rPr>
                        <a:t>Dividends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0" indent="-342900">
                        <a:lnSpc>
                          <a:spcPct val="107000"/>
                        </a:lnSpc>
                        <a:spcBef>
                          <a:spcPts val="0"/>
                        </a:spcBef>
                        <a:spcAft>
                          <a:spcPts val="800"/>
                        </a:spcAft>
                        <a:buFont typeface="Symbol" panose="05050102010706020507" pitchFamily="18" charset="2"/>
                        <a:buChar char=""/>
                      </a:pPr>
                      <a:r>
                        <a:rPr lang="en-US" sz="2400" dirty="0">
                          <a:solidFill>
                            <a:srgbClr val="C00000"/>
                          </a:solidFill>
                          <a:effectLst/>
                          <a:latin typeface="+mn-lt"/>
                          <a:ea typeface="Tahoma" panose="020B0604030504040204" pitchFamily="34" charset="0"/>
                          <a:cs typeface="Tahoma" panose="020B0604030504040204" pitchFamily="34" charset="0"/>
                        </a:rPr>
                        <a:t>Equity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983203433"/>
                  </a:ext>
                </a:extLst>
              </a:tr>
              <a:tr h="0">
                <a:tc>
                  <a:txBody>
                    <a:bodyPr/>
                    <a:lstStyle/>
                    <a:p>
                      <a:pPr marL="0" marR="0">
                        <a:lnSpc>
                          <a:spcPct val="107000"/>
                        </a:lnSpc>
                        <a:spcBef>
                          <a:spcPts val="0"/>
                        </a:spcBef>
                        <a:spcAft>
                          <a:spcPts val="800"/>
                        </a:spcAft>
                      </a:pPr>
                      <a:r>
                        <a:rPr lang="en-US" sz="2400" b="0" dirty="0">
                          <a:solidFill>
                            <a:schemeClr val="tx1"/>
                          </a:solidFill>
                          <a:effectLst/>
                          <a:latin typeface="+mn-lt"/>
                          <a:ea typeface="Tahoma" panose="020B0604030504040204" pitchFamily="34" charset="0"/>
                          <a:cs typeface="Tahoma" panose="020B0604030504040204" pitchFamily="34" charset="0"/>
                        </a:rPr>
                        <a:t>Temporary accounts track financial results for a limited period of time.</a:t>
                      </a:r>
                      <a:r>
                        <a:rPr lang="en-US" sz="24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800"/>
                        </a:spcAft>
                      </a:pPr>
                      <a:r>
                        <a:rPr lang="en-US" sz="2400" dirty="0">
                          <a:solidFill>
                            <a:schemeClr val="tx1"/>
                          </a:solidFill>
                          <a:effectLst/>
                          <a:latin typeface="+mn-lt"/>
                          <a:ea typeface="Tahoma" panose="020B0604030504040204" pitchFamily="34" charset="0"/>
                          <a:cs typeface="Tahoma" panose="020B0604030504040204" pitchFamily="34" charset="0"/>
                        </a:rPr>
                        <a:t>Permanent accounts track financial results from year to year.</a:t>
                      </a:r>
                    </a:p>
                    <a:p>
                      <a:pPr marL="0" marR="0">
                        <a:lnSpc>
                          <a:spcPct val="107000"/>
                        </a:lnSpc>
                        <a:spcBef>
                          <a:spcPts val="0"/>
                        </a:spcBef>
                        <a:spcAft>
                          <a:spcPts val="800"/>
                        </a:spcAft>
                      </a:pPr>
                      <a:r>
                        <a:rPr lang="en-US" sz="24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1677375585"/>
                  </a:ext>
                </a:extLst>
              </a:tr>
            </a:tbl>
          </a:graphicData>
        </a:graphic>
      </p:graphicFrame>
    </p:spTree>
    <p:extLst>
      <p:ext uri="{BB962C8B-B14F-4D97-AF65-F5344CB8AC3E}">
        <p14:creationId xmlns:p14="http://schemas.microsoft.com/office/powerpoint/2010/main" val="13128637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6" name="Rectangle 2"/>
          <p:cNvSpPr>
            <a:spLocks noGrp="1" noChangeArrowheads="1"/>
          </p:cNvSpPr>
          <p:nvPr>
            <p:ph type="title"/>
          </p:nvPr>
        </p:nvSpPr>
        <p:spPr>
          <a:xfrm>
            <a:off x="762000" y="228600"/>
            <a:ext cx="8382000" cy="609600"/>
          </a:xfrm>
        </p:spPr>
        <p:txBody>
          <a:bodyPr/>
          <a:lstStyle/>
          <a:p>
            <a:r>
              <a:rPr lang="en-US" dirty="0">
                <a:latin typeface="+mj-lt"/>
                <a:ea typeface="Tahoma" panose="020B0604030504040204" pitchFamily="34" charset="0"/>
                <a:cs typeface="Tahoma" panose="020B0604030504040204" pitchFamily="34" charset="0"/>
              </a:rPr>
              <a:t>Steps in an Accounting Cycle</a:t>
            </a:r>
            <a:endParaRPr lang="en-US" sz="3200" i="1" dirty="0">
              <a:latin typeface="+mj-lt"/>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pPr marL="0" lvl="0" indent="0" algn="ctr">
              <a:lnSpc>
                <a:spcPct val="107000"/>
              </a:lnSpc>
              <a:spcBef>
                <a:spcPts val="0"/>
              </a:spcBef>
              <a:buNone/>
              <a:tabLst>
                <a:tab pos="457200" algn="l"/>
              </a:tabLst>
            </a:pPr>
            <a:r>
              <a:rPr lang="en-US" dirty="0">
                <a:latin typeface="+mn-lt"/>
                <a:ea typeface="Tahoma" panose="020B0604030504040204" pitchFamily="34" charset="0"/>
                <a:cs typeface="Tahoma" panose="020B0604030504040204" pitchFamily="34" charset="0"/>
              </a:rPr>
              <a:t>You can imagine the accounting cycle </a:t>
            </a:r>
          </a:p>
          <a:p>
            <a:pPr marL="0" lvl="0" indent="0" algn="ctr">
              <a:lnSpc>
                <a:spcPct val="107000"/>
              </a:lnSpc>
              <a:spcBef>
                <a:spcPts val="0"/>
              </a:spcBef>
              <a:buNone/>
              <a:tabLst>
                <a:tab pos="457200" algn="l"/>
              </a:tabLst>
            </a:pPr>
            <a:r>
              <a:rPr lang="en-US" dirty="0">
                <a:latin typeface="+mn-lt"/>
                <a:ea typeface="Tahoma" panose="020B0604030504040204" pitchFamily="34" charset="0"/>
                <a:cs typeface="Tahoma" panose="020B0604030504040204" pitchFamily="34" charset="0"/>
              </a:rPr>
              <a:t>as a circle that begins with</a:t>
            </a:r>
            <a:r>
              <a:rPr lang="en-US" dirty="0" smtClean="0">
                <a:latin typeface="+mn-lt"/>
                <a:ea typeface="Tahoma" panose="020B0604030504040204" pitchFamily="34" charset="0"/>
                <a:cs typeface="Tahoma" panose="020B0604030504040204" pitchFamily="34" charset="0"/>
              </a:rPr>
              <a:t>: </a:t>
            </a:r>
            <a:endParaRPr lang="en-US" dirty="0">
              <a:latin typeface="+mn-lt"/>
              <a:ea typeface="Tahoma" panose="020B0604030504040204" pitchFamily="34" charset="0"/>
              <a:cs typeface="Tahoma" panose="020B0604030504040204" pitchFamily="34" charset="0"/>
            </a:endParaRPr>
          </a:p>
          <a:p>
            <a:pPr marL="0" lvl="0" indent="0" algn="ctr">
              <a:lnSpc>
                <a:spcPct val="107000"/>
              </a:lnSpc>
              <a:spcBef>
                <a:spcPts val="0"/>
              </a:spcBef>
              <a:buNone/>
              <a:tabLst>
                <a:tab pos="457200" algn="l"/>
              </a:tabLst>
            </a:pPr>
            <a:r>
              <a:rPr lang="en-US" dirty="0">
                <a:solidFill>
                  <a:srgbClr val="C00000"/>
                </a:solidFill>
                <a:latin typeface="+mn-lt"/>
                <a:ea typeface="Tahoma" panose="020B0604030504040204" pitchFamily="34" charset="0"/>
                <a:cs typeface="Tahoma" panose="020B0604030504040204" pitchFamily="34" charset="0"/>
              </a:rPr>
              <a:t>(1)</a:t>
            </a:r>
            <a:r>
              <a:rPr lang="en-US" dirty="0">
                <a:latin typeface="+mn-lt"/>
                <a:ea typeface="Tahoma" panose="020B0604030504040204" pitchFamily="34" charset="0"/>
                <a:cs typeface="Tahoma" panose="020B0604030504040204" pitchFamily="34" charset="0"/>
              </a:rPr>
              <a:t> </a:t>
            </a:r>
            <a:r>
              <a:rPr lang="en-US" b="1" dirty="0">
                <a:solidFill>
                  <a:srgbClr val="C00000"/>
                </a:solidFill>
                <a:latin typeface="+mn-lt"/>
                <a:ea typeface="Tahoma" panose="020B0604030504040204" pitchFamily="34" charset="0"/>
                <a:cs typeface="Tahoma" panose="020B0604030504040204" pitchFamily="34" charset="0"/>
              </a:rPr>
              <a:t>Recording transactions</a:t>
            </a:r>
            <a:r>
              <a:rPr lang="en-US" dirty="0">
                <a:latin typeface="+mn-lt"/>
                <a:ea typeface="Tahoma" panose="020B0604030504040204" pitchFamily="34" charset="0"/>
                <a:cs typeface="Tahoma" panose="020B0604030504040204" pitchFamily="34" charset="0"/>
              </a:rPr>
              <a:t>, </a:t>
            </a:r>
          </a:p>
          <a:p>
            <a:pPr marL="0" lvl="0" indent="0" algn="ctr">
              <a:lnSpc>
                <a:spcPct val="107000"/>
              </a:lnSpc>
              <a:spcBef>
                <a:spcPts val="0"/>
              </a:spcBef>
              <a:buNone/>
              <a:tabLst>
                <a:tab pos="457200" algn="l"/>
              </a:tabLst>
            </a:pPr>
            <a:r>
              <a:rPr lang="en-US" dirty="0">
                <a:latin typeface="+mn-lt"/>
                <a:ea typeface="Tahoma" panose="020B0604030504040204" pitchFamily="34" charset="0"/>
                <a:cs typeface="Tahoma" panose="020B0604030504040204" pitchFamily="34" charset="0"/>
              </a:rPr>
              <a:t>then </a:t>
            </a:r>
            <a:r>
              <a:rPr lang="en-US" dirty="0">
                <a:solidFill>
                  <a:srgbClr val="C00000"/>
                </a:solidFill>
                <a:latin typeface="+mn-lt"/>
                <a:ea typeface="Tahoma" panose="020B0604030504040204" pitchFamily="34" charset="0"/>
                <a:cs typeface="Tahoma" panose="020B0604030504040204" pitchFamily="34" charset="0"/>
              </a:rPr>
              <a:t>(2)</a:t>
            </a:r>
            <a:r>
              <a:rPr lang="en-US" dirty="0">
                <a:latin typeface="+mn-lt"/>
                <a:ea typeface="Tahoma" panose="020B0604030504040204" pitchFamily="34" charset="0"/>
                <a:cs typeface="Tahoma" panose="020B0604030504040204" pitchFamily="34" charset="0"/>
              </a:rPr>
              <a:t> </a:t>
            </a:r>
            <a:r>
              <a:rPr lang="en-US" b="1" dirty="0">
                <a:solidFill>
                  <a:srgbClr val="C00000"/>
                </a:solidFill>
                <a:latin typeface="+mn-lt"/>
                <a:ea typeface="Tahoma" panose="020B0604030504040204" pitchFamily="34" charset="0"/>
                <a:cs typeface="Tahoma" panose="020B0604030504040204" pitchFamily="34" charset="0"/>
              </a:rPr>
              <a:t>Adjusting accounts </a:t>
            </a:r>
            <a:r>
              <a:rPr lang="en-US" dirty="0">
                <a:latin typeface="+mn-lt"/>
                <a:ea typeface="Tahoma" panose="020B0604030504040204" pitchFamily="34" charset="0"/>
                <a:cs typeface="Tahoma" panose="020B0604030504040204" pitchFamily="34" charset="0"/>
              </a:rPr>
              <a:t>in order to </a:t>
            </a:r>
          </a:p>
          <a:p>
            <a:pPr marL="0" lvl="0" indent="0" algn="ctr">
              <a:lnSpc>
                <a:spcPct val="107000"/>
              </a:lnSpc>
              <a:spcBef>
                <a:spcPts val="0"/>
              </a:spcBef>
              <a:buNone/>
              <a:tabLst>
                <a:tab pos="457200" algn="l"/>
              </a:tabLst>
            </a:pPr>
            <a:r>
              <a:rPr lang="en-US" dirty="0">
                <a:solidFill>
                  <a:srgbClr val="C00000"/>
                </a:solidFill>
                <a:latin typeface="+mn-lt"/>
                <a:ea typeface="Tahoma" panose="020B0604030504040204" pitchFamily="34" charset="0"/>
                <a:cs typeface="Tahoma" panose="020B0604030504040204" pitchFamily="34" charset="0"/>
              </a:rPr>
              <a:t>(3) </a:t>
            </a:r>
            <a:r>
              <a:rPr lang="en-US" b="1" dirty="0">
                <a:solidFill>
                  <a:srgbClr val="C00000"/>
                </a:solidFill>
                <a:latin typeface="+mn-lt"/>
                <a:ea typeface="Tahoma" panose="020B0604030504040204" pitchFamily="34" charset="0"/>
                <a:cs typeface="Tahoma" panose="020B0604030504040204" pitchFamily="34" charset="0"/>
              </a:rPr>
              <a:t>Prepare statements</a:t>
            </a:r>
            <a:r>
              <a:rPr lang="en-US" dirty="0">
                <a:latin typeface="+mn-lt"/>
                <a:ea typeface="Tahoma" panose="020B0604030504040204" pitchFamily="34" charset="0"/>
                <a:cs typeface="Tahoma" panose="020B0604030504040204" pitchFamily="34" charset="0"/>
              </a:rPr>
              <a:t>, and finally </a:t>
            </a:r>
          </a:p>
          <a:p>
            <a:pPr marL="0" lvl="0" indent="0" algn="ctr">
              <a:lnSpc>
                <a:spcPct val="107000"/>
              </a:lnSpc>
              <a:spcBef>
                <a:spcPts val="0"/>
              </a:spcBef>
              <a:buNone/>
              <a:tabLst>
                <a:tab pos="457200" algn="l"/>
              </a:tabLst>
            </a:pPr>
            <a:r>
              <a:rPr lang="en-US" dirty="0">
                <a:solidFill>
                  <a:srgbClr val="C00000"/>
                </a:solidFill>
                <a:latin typeface="+mn-lt"/>
                <a:ea typeface="Tahoma" panose="020B0604030504040204" pitchFamily="34" charset="0"/>
                <a:cs typeface="Tahoma" panose="020B0604030504040204" pitchFamily="34" charset="0"/>
              </a:rPr>
              <a:t>(4)</a:t>
            </a:r>
            <a:r>
              <a:rPr lang="en-US" dirty="0">
                <a:latin typeface="+mn-lt"/>
                <a:ea typeface="Tahoma" panose="020B0604030504040204" pitchFamily="34" charset="0"/>
                <a:cs typeface="Tahoma" panose="020B0604030504040204" pitchFamily="34" charset="0"/>
              </a:rPr>
              <a:t> </a:t>
            </a:r>
            <a:r>
              <a:rPr lang="en-US" b="1" dirty="0">
                <a:solidFill>
                  <a:srgbClr val="C00000"/>
                </a:solidFill>
                <a:latin typeface="+mn-lt"/>
                <a:ea typeface="Tahoma" panose="020B0604030504040204" pitchFamily="34" charset="0"/>
                <a:cs typeface="Tahoma" panose="020B0604030504040204" pitchFamily="34" charset="0"/>
              </a:rPr>
              <a:t>Close Nominal or </a:t>
            </a:r>
            <a:r>
              <a:rPr lang="en-US" b="1" dirty="0" smtClean="0">
                <a:solidFill>
                  <a:srgbClr val="C00000"/>
                </a:solidFill>
                <a:latin typeface="+mn-lt"/>
                <a:ea typeface="Tahoma" panose="020B0604030504040204" pitchFamily="34" charset="0"/>
                <a:cs typeface="Tahoma" panose="020B0604030504040204" pitchFamily="34" charset="0"/>
              </a:rPr>
              <a:t>temporary accounts </a:t>
            </a:r>
            <a:endParaRPr lang="en-US" b="1" dirty="0">
              <a:solidFill>
                <a:srgbClr val="C00000"/>
              </a:solidFill>
              <a:latin typeface="+mn-lt"/>
              <a:ea typeface="Tahoma" panose="020B0604030504040204" pitchFamily="34" charset="0"/>
              <a:cs typeface="Tahoma" panose="020B0604030504040204" pitchFamily="34" charset="0"/>
            </a:endParaRPr>
          </a:p>
          <a:p>
            <a:pPr marL="0" lvl="0" indent="0" algn="ctr">
              <a:lnSpc>
                <a:spcPct val="107000"/>
              </a:lnSpc>
              <a:spcBef>
                <a:spcPts val="0"/>
              </a:spcBef>
              <a:buNone/>
              <a:tabLst>
                <a:tab pos="457200" algn="l"/>
              </a:tabLst>
            </a:pPr>
            <a:r>
              <a:rPr lang="en-US" dirty="0">
                <a:latin typeface="+mn-lt"/>
                <a:ea typeface="Tahoma" panose="020B0604030504040204" pitchFamily="34" charset="0"/>
                <a:cs typeface="Tahoma" panose="020B0604030504040204" pitchFamily="34" charset="0"/>
              </a:rPr>
              <a:t>in order to start the accounting process </a:t>
            </a:r>
          </a:p>
          <a:p>
            <a:pPr marL="0" lvl="0" indent="0" algn="ctr">
              <a:lnSpc>
                <a:spcPct val="107000"/>
              </a:lnSpc>
              <a:spcBef>
                <a:spcPts val="0"/>
              </a:spcBef>
              <a:buNone/>
              <a:tabLst>
                <a:tab pos="457200" algn="l"/>
              </a:tabLst>
            </a:pPr>
            <a:r>
              <a:rPr lang="en-US" dirty="0">
                <a:latin typeface="+mn-lt"/>
                <a:ea typeface="Tahoma" panose="020B0604030504040204" pitchFamily="34" charset="0"/>
                <a:cs typeface="Tahoma" panose="020B0604030504040204" pitchFamily="34" charset="0"/>
              </a:rPr>
              <a:t>all over again for the next accounting period</a:t>
            </a:r>
            <a:r>
              <a:rPr lang="en-US" dirty="0" smtClean="0">
                <a:latin typeface="+mn-lt"/>
                <a:ea typeface="Tahoma" panose="020B0604030504040204" pitchFamily="34" charset="0"/>
                <a:cs typeface="Tahoma" panose="020B0604030504040204" pitchFamily="34" charset="0"/>
              </a:rPr>
              <a:t>.</a:t>
            </a:r>
            <a:endParaRPr lang="en-US" dirty="0">
              <a:latin typeface="+mn-lt"/>
              <a:ea typeface="Tahoma" panose="020B0604030504040204" pitchFamily="34" charset="0"/>
              <a:cs typeface="Tahoma" panose="020B0604030504040204" pitchFamily="34" charset="0"/>
            </a:endParaRPr>
          </a:p>
        </p:txBody>
      </p:sp>
      <p:sp>
        <p:nvSpPr>
          <p:cNvPr id="2" name="Text Placeholder 1"/>
          <p:cNvSpPr>
            <a:spLocks noGrp="1"/>
          </p:cNvSpPr>
          <p:nvPr>
            <p:ph type="body" sz="quarter" idx="10"/>
          </p:nvPr>
        </p:nvSpPr>
        <p:spPr/>
        <p:txBody>
          <a:bodyPr/>
          <a:lstStyle/>
          <a:p>
            <a:endParaRPr lang="en-US"/>
          </a:p>
        </p:txBody>
      </p:sp>
      <p:sp>
        <p:nvSpPr>
          <p:cNvPr id="4" name="Text Placeholder 3"/>
          <p:cNvSpPr>
            <a:spLocks noGrp="1"/>
          </p:cNvSpPr>
          <p:nvPr>
            <p:ph type="body" sz="quarter" idx="12"/>
          </p:nvPr>
        </p:nvSpPr>
        <p:spPr/>
        <p:txBody>
          <a:bodyPr/>
          <a:lstStyle/>
          <a:p>
            <a:endParaRPr lang="en-US"/>
          </a:p>
        </p:txBody>
      </p:sp>
      <p:sp>
        <p:nvSpPr>
          <p:cNvPr id="1047" name="Slide Number Placeholder 2"/>
          <p:cNvSpPr>
            <a:spLocks noGrp="1"/>
          </p:cNvSpPr>
          <p:nvPr>
            <p:ph type="sldNum" sz="quarter" idx="11"/>
          </p:nvPr>
        </p:nvSpPr>
        <p:spPr>
          <a:noFill/>
        </p:spPr>
        <p:txBody>
          <a:bodyPr/>
          <a:lstStyle/>
          <a:p>
            <a:r>
              <a:rPr lang="en-US" dirty="0">
                <a:solidFill>
                  <a:schemeClr val="bg1"/>
                </a:solidFill>
                <a:cs typeface="Arial" charset="0"/>
              </a:rPr>
              <a:t>2-</a:t>
            </a:r>
            <a:fld id="{F47D9F42-192F-4E05-BBEF-4B563D76BBE6}" type="slidenum">
              <a:rPr lang="en-US" smtClean="0">
                <a:solidFill>
                  <a:schemeClr val="bg1"/>
                </a:solidFill>
                <a:cs typeface="Arial" charset="0"/>
              </a:rPr>
              <a:pPr/>
              <a:t>18</a:t>
            </a:fld>
            <a:endParaRPr lang="en-US" dirty="0">
              <a:solidFill>
                <a:schemeClr val="bg1"/>
              </a:solidFill>
              <a:cs typeface="Arial"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2971800"/>
            <a:ext cx="8686800" cy="1752600"/>
          </a:xfrm>
        </p:spPr>
        <p:txBody>
          <a:bodyPr/>
          <a:lstStyle/>
          <a:p>
            <a:r>
              <a:rPr lang="en-US" dirty="0">
                <a:latin typeface="+mj-lt"/>
                <a:ea typeface="Tahoma" panose="020B0604030504040204" pitchFamily="34" charset="0"/>
                <a:cs typeface="Tahoma" panose="020B0604030504040204" pitchFamily="34" charset="0"/>
              </a:rPr>
              <a:t>SHOW HOW ACCRUALS AFFECT FINANCIAL </a:t>
            </a:r>
            <a:r>
              <a:rPr lang="en-US" dirty="0" smtClean="0">
                <a:latin typeface="+mj-lt"/>
                <a:ea typeface="Tahoma" panose="020B0604030504040204" pitchFamily="34" charset="0"/>
                <a:cs typeface="Tahoma" panose="020B0604030504040204" pitchFamily="34" charset="0"/>
              </a:rPr>
              <a:t>STATEMENTS</a:t>
            </a:r>
            <a:endParaRPr lang="en-US" dirty="0">
              <a:latin typeface="+mj-lt"/>
              <a:ea typeface="Tahoma" panose="020B0604030504040204" pitchFamily="34" charset="0"/>
              <a:cs typeface="Tahoma" panose="020B0604030504040204" pitchFamily="34" charset="0"/>
            </a:endParaRPr>
          </a:p>
        </p:txBody>
      </p:sp>
      <p:sp>
        <p:nvSpPr>
          <p:cNvPr id="2" name="Text Placeholder 1"/>
          <p:cNvSpPr>
            <a:spLocks noGrp="1"/>
          </p:cNvSpPr>
          <p:nvPr>
            <p:ph type="body" sz="quarter" idx="10"/>
          </p:nvPr>
        </p:nvSpPr>
        <p:spPr/>
        <p:txBody>
          <a:bodyPr/>
          <a:lstStyle/>
          <a:p>
            <a:endParaRPr lang="en-US"/>
          </a:p>
        </p:txBody>
      </p:sp>
      <p:sp>
        <p:nvSpPr>
          <p:cNvPr id="17409" name="Rectangle 2"/>
          <p:cNvSpPr>
            <a:spLocks noGrp="1" noChangeArrowheads="1"/>
          </p:cNvSpPr>
          <p:nvPr>
            <p:ph type="title"/>
          </p:nvPr>
        </p:nvSpPr>
        <p:spPr>
          <a:xfrm>
            <a:off x="228600" y="2133600"/>
            <a:ext cx="8686800" cy="594360"/>
          </a:xfrm>
        </p:spPr>
        <p:txBody>
          <a:bodyPr/>
          <a:lstStyle/>
          <a:p>
            <a:pPr eaLnBrk="1" hangingPunct="1"/>
            <a:r>
              <a:rPr lang="en-US" b="1" dirty="0">
                <a:latin typeface="+mj-lt"/>
              </a:rPr>
              <a:t>SECTION 1</a:t>
            </a:r>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2-</a:t>
            </a:r>
            <a:fld id="{8E04DE85-5BF3-4C03-A70B-7F1A18BE4AC7}" type="slidenum">
              <a:rPr lang="en-US" smtClean="0">
                <a:solidFill>
                  <a:schemeClr val="bg1"/>
                </a:solidFill>
                <a:cs typeface="Arial" charset="0"/>
              </a:rPr>
              <a:pPr/>
              <a:t>1</a:t>
            </a:fld>
            <a:endParaRPr lang="en-US" dirty="0">
              <a:solidFill>
                <a:schemeClr val="bg1"/>
              </a:solidFill>
              <a:cs typeface="Arial" charset="0"/>
            </a:endParaRPr>
          </a:p>
        </p:txBody>
      </p:sp>
      <p:sp>
        <p:nvSpPr>
          <p:cNvPr id="17413" name="Rectangle 5"/>
          <p:cNvSpPr>
            <a:spLocks noChangeArrowheads="1"/>
          </p:cNvSpPr>
          <p:nvPr/>
        </p:nvSpPr>
        <p:spPr bwMode="auto">
          <a:xfrm>
            <a:off x="838200" y="457200"/>
            <a:ext cx="8229600" cy="1143000"/>
          </a:xfrm>
          <a:prstGeom prst="rect">
            <a:avLst/>
          </a:prstGeom>
          <a:noFill/>
          <a:ln w="9525">
            <a:noFill/>
            <a:miter lim="800000"/>
            <a:headEnd/>
            <a:tailEnd/>
          </a:ln>
        </p:spPr>
        <p:txBody>
          <a:bodyPr anchor="ctr"/>
          <a:lstStyle/>
          <a:p>
            <a:endParaRPr lang="en-US" sz="4000" dirty="0">
              <a:solidFill>
                <a:srgbClr val="490C00"/>
              </a:solidFill>
            </a:endParaRPr>
          </a:p>
        </p:txBody>
      </p:sp>
    </p:spTree>
    <p:extLst>
      <p:ext uri="{BB962C8B-B14F-4D97-AF65-F5344CB8AC3E}">
        <p14:creationId xmlns:p14="http://schemas.microsoft.com/office/powerpoint/2010/main" val="34679218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lstStyle/>
          <a:p>
            <a:pPr eaLnBrk="1" hangingPunct="1"/>
            <a:r>
              <a:rPr lang="en-US" dirty="0">
                <a:latin typeface="+mj-lt"/>
                <a:ea typeface="Tahoma" panose="020B0604030504040204" pitchFamily="34" charset="0"/>
                <a:cs typeface="Tahoma" panose="020B0604030504040204" pitchFamily="34" charset="0"/>
              </a:rPr>
              <a:t>Matching Concept</a:t>
            </a:r>
            <a:endParaRPr lang="en-US" sz="3200" i="1" dirty="0">
              <a:latin typeface="+mj-lt"/>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p:txBody>
          <a:bodyPr/>
          <a:lstStyle/>
          <a:p>
            <a:pPr>
              <a:spcBef>
                <a:spcPct val="50000"/>
              </a:spcBef>
              <a:defRPr/>
            </a:pPr>
            <a:r>
              <a:rPr lang="en-US" dirty="0" smtClean="0">
                <a:latin typeface="+mn-lt"/>
              </a:rPr>
              <a:t>Cash </a:t>
            </a:r>
            <a:r>
              <a:rPr lang="en-US" dirty="0">
                <a:latin typeface="+mn-lt"/>
              </a:rPr>
              <a:t>basis accounting can distort the measurement of net income because it sometimes fails to properly match revenues with expenses.</a:t>
            </a:r>
          </a:p>
          <a:p>
            <a:pPr>
              <a:spcBef>
                <a:spcPct val="50000"/>
              </a:spcBef>
              <a:defRPr/>
            </a:pPr>
            <a:r>
              <a:rPr lang="en-US" dirty="0">
                <a:latin typeface="+mn-lt"/>
              </a:rPr>
              <a:t>The problem is that cash is not always received or paid in the period when the revenue is earned or when the expense is incurred.</a:t>
            </a:r>
          </a:p>
          <a:p>
            <a:pPr>
              <a:spcBef>
                <a:spcPct val="50000"/>
              </a:spcBef>
              <a:defRPr/>
            </a:pPr>
            <a:r>
              <a:rPr lang="en-US" dirty="0">
                <a:latin typeface="+mn-lt"/>
              </a:rPr>
              <a:t>The objective of accrual accounting is to improve matching of revenues with expenses.</a:t>
            </a:r>
          </a:p>
          <a:p>
            <a:endParaRPr lang="en-US" dirty="0">
              <a:latin typeface="+mn-lt"/>
            </a:endParaRPr>
          </a:p>
        </p:txBody>
      </p:sp>
      <p:sp>
        <p:nvSpPr>
          <p:cNvPr id="3" name="Text Placeholder 2"/>
          <p:cNvSpPr>
            <a:spLocks noGrp="1"/>
          </p:cNvSpPr>
          <p:nvPr>
            <p:ph type="body" sz="quarter" idx="10"/>
          </p:nvPr>
        </p:nvSpPr>
        <p:spPr/>
        <p:txBody>
          <a:bodyPr/>
          <a:lstStyle/>
          <a:p>
            <a:endParaRPr lang="en-US"/>
          </a:p>
        </p:txBody>
      </p:sp>
      <p:sp>
        <p:nvSpPr>
          <p:cNvPr id="4" name="Text Placeholder 3"/>
          <p:cNvSpPr>
            <a:spLocks noGrp="1"/>
          </p:cNvSpPr>
          <p:nvPr>
            <p:ph type="body" sz="quarter" idx="12"/>
          </p:nvPr>
        </p:nvSpPr>
        <p:spPr/>
        <p:txBody>
          <a:bodyPr/>
          <a:lstStyle/>
          <a:p>
            <a:endParaRPr lang="en-US"/>
          </a:p>
        </p:txBody>
      </p:sp>
      <p:sp>
        <p:nvSpPr>
          <p:cNvPr id="57346" name="Slide Number Placeholder 2"/>
          <p:cNvSpPr>
            <a:spLocks noGrp="1"/>
          </p:cNvSpPr>
          <p:nvPr>
            <p:ph type="sldNum" sz="quarter" idx="11"/>
          </p:nvPr>
        </p:nvSpPr>
        <p:spPr>
          <a:noFill/>
        </p:spPr>
        <p:txBody>
          <a:bodyPr/>
          <a:lstStyle/>
          <a:p>
            <a:r>
              <a:rPr lang="en-US" dirty="0">
                <a:solidFill>
                  <a:schemeClr val="bg1"/>
                </a:solidFill>
                <a:cs typeface="Arial" charset="0"/>
              </a:rPr>
              <a:t>2-</a:t>
            </a:r>
            <a:fld id="{0CA18433-FF08-403A-B9D2-9EBC772413E5}" type="slidenum">
              <a:rPr lang="en-US" smtClean="0">
                <a:solidFill>
                  <a:schemeClr val="bg1"/>
                </a:solidFill>
                <a:cs typeface="Arial" charset="0"/>
              </a:rPr>
              <a:pPr/>
              <a:t>19</a:t>
            </a:fld>
            <a:endParaRPr lang="en-US" dirty="0">
              <a:solidFill>
                <a:schemeClr val="bg1"/>
              </a:solidFill>
              <a:cs typeface="Arial" charset="0"/>
            </a:endParaRPr>
          </a:p>
        </p:txBody>
      </p:sp>
      <p:sp>
        <p:nvSpPr>
          <p:cNvPr id="57349" name="Text Box 8"/>
          <p:cNvSpPr txBox="1">
            <a:spLocks noChangeArrowheads="1"/>
          </p:cNvSpPr>
          <p:nvPr/>
        </p:nvSpPr>
        <p:spPr bwMode="auto">
          <a:xfrm>
            <a:off x="7586663" y="2038350"/>
            <a:ext cx="914400" cy="457200"/>
          </a:xfrm>
          <a:prstGeom prst="rect">
            <a:avLst/>
          </a:prstGeom>
          <a:noFill/>
          <a:ln w="9525">
            <a:noFill/>
            <a:miter lim="800000"/>
            <a:headEnd/>
            <a:tailEnd/>
          </a:ln>
        </p:spPr>
        <p:txBody>
          <a:bodyPr>
            <a:spAutoFit/>
          </a:bodyPr>
          <a:lstStyle/>
          <a:p>
            <a:pPr>
              <a:spcBef>
                <a:spcPct val="50000"/>
              </a:spcBef>
            </a:pPr>
            <a:r>
              <a:rPr lang="en-US" sz="2400" dirty="0" smtClean="0">
                <a:latin typeface="Tahoma" pitchFamily="34" charset="0"/>
              </a:rPr>
              <a:t>  </a:t>
            </a:r>
            <a:endParaRPr lang="en-US" sz="2400" dirty="0">
              <a:latin typeface="Tahoma"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28600" y="2895600"/>
            <a:ext cx="8686800" cy="1752600"/>
          </a:xfrm>
        </p:spPr>
        <p:txBody>
          <a:bodyPr/>
          <a:lstStyle/>
          <a:p>
            <a:r>
              <a:rPr lang="en-US" dirty="0" smtClean="0">
                <a:latin typeface="+mj-lt"/>
                <a:ea typeface="Tahoma" panose="020B0604030504040204" pitchFamily="34" charset="0"/>
                <a:cs typeface="Tahoma" panose="020B0604030504040204" pitchFamily="34" charset="0"/>
              </a:rPr>
              <a:t>SHOW </a:t>
            </a:r>
            <a:r>
              <a:rPr lang="en-US" dirty="0">
                <a:latin typeface="+mj-lt"/>
                <a:ea typeface="Tahoma" panose="020B0604030504040204" pitchFamily="34" charset="0"/>
                <a:cs typeface="Tahoma" panose="020B0604030504040204" pitchFamily="34" charset="0"/>
              </a:rPr>
              <a:t>HOW DEFERRALS AFFECT FINANCIAL </a:t>
            </a:r>
            <a:r>
              <a:rPr lang="en-US" dirty="0" smtClean="0">
                <a:latin typeface="+mj-lt"/>
                <a:ea typeface="Tahoma" panose="020B0604030504040204" pitchFamily="34" charset="0"/>
                <a:cs typeface="Tahoma" panose="020B0604030504040204" pitchFamily="34" charset="0"/>
              </a:rPr>
              <a:t>STATEMENTS</a:t>
            </a:r>
            <a:endParaRPr lang="en-US" dirty="0">
              <a:latin typeface="+mj-lt"/>
              <a:ea typeface="Tahoma" panose="020B0604030504040204" pitchFamily="34" charset="0"/>
              <a:cs typeface="Tahoma" panose="020B0604030504040204" pitchFamily="34" charset="0"/>
            </a:endParaRPr>
          </a:p>
        </p:txBody>
      </p:sp>
      <p:sp>
        <p:nvSpPr>
          <p:cNvPr id="3" name="Text Placeholder 2"/>
          <p:cNvSpPr>
            <a:spLocks noGrp="1"/>
          </p:cNvSpPr>
          <p:nvPr>
            <p:ph type="body" sz="quarter" idx="10"/>
          </p:nvPr>
        </p:nvSpPr>
        <p:spPr/>
        <p:txBody>
          <a:bodyPr/>
          <a:lstStyle/>
          <a:p>
            <a:endParaRPr lang="en-US"/>
          </a:p>
        </p:txBody>
      </p:sp>
      <p:sp>
        <p:nvSpPr>
          <p:cNvPr id="17409" name="Rectangle 2"/>
          <p:cNvSpPr>
            <a:spLocks noGrp="1" noChangeArrowheads="1"/>
          </p:cNvSpPr>
          <p:nvPr>
            <p:ph type="title"/>
          </p:nvPr>
        </p:nvSpPr>
        <p:spPr>
          <a:xfrm>
            <a:off x="228600" y="2057400"/>
            <a:ext cx="8686800" cy="594360"/>
          </a:xfrm>
        </p:spPr>
        <p:txBody>
          <a:bodyPr/>
          <a:lstStyle/>
          <a:p>
            <a:pPr eaLnBrk="1" hangingPunct="1"/>
            <a:r>
              <a:rPr lang="en-US" b="1" dirty="0">
                <a:latin typeface="+mj-lt"/>
              </a:rPr>
              <a:t>SECTION 2</a:t>
            </a:r>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2-</a:t>
            </a:r>
            <a:fld id="{8E04DE85-5BF3-4C03-A70B-7F1A18BE4AC7}" type="slidenum">
              <a:rPr lang="en-US" smtClean="0">
                <a:solidFill>
                  <a:schemeClr val="bg1"/>
                </a:solidFill>
                <a:cs typeface="Arial" charset="0"/>
              </a:rPr>
              <a:pPr/>
              <a:t>20</a:t>
            </a:fld>
            <a:endParaRPr lang="en-US" dirty="0">
              <a:solidFill>
                <a:schemeClr val="bg1"/>
              </a:solidFill>
              <a:cs typeface="Arial" charset="0"/>
            </a:endParaRPr>
          </a:p>
        </p:txBody>
      </p:sp>
      <p:sp>
        <p:nvSpPr>
          <p:cNvPr id="17413" name="Rectangle 5"/>
          <p:cNvSpPr>
            <a:spLocks noChangeArrowheads="1"/>
          </p:cNvSpPr>
          <p:nvPr/>
        </p:nvSpPr>
        <p:spPr bwMode="auto">
          <a:xfrm>
            <a:off x="838200" y="457200"/>
            <a:ext cx="8229600" cy="1143000"/>
          </a:xfrm>
          <a:prstGeom prst="rect">
            <a:avLst/>
          </a:prstGeom>
          <a:noFill/>
          <a:ln w="9525">
            <a:noFill/>
            <a:miter lim="800000"/>
            <a:headEnd/>
            <a:tailEnd/>
          </a:ln>
        </p:spPr>
        <p:txBody>
          <a:bodyPr anchor="ctr"/>
          <a:lstStyle/>
          <a:p>
            <a:endParaRPr lang="en-US" sz="4000" dirty="0">
              <a:solidFill>
                <a:srgbClr val="490C00"/>
              </a:solidFill>
            </a:endParaRPr>
          </a:p>
        </p:txBody>
      </p:sp>
    </p:spTree>
    <p:extLst>
      <p:ext uri="{BB962C8B-B14F-4D97-AF65-F5344CB8AC3E}">
        <p14:creationId xmlns:p14="http://schemas.microsoft.com/office/powerpoint/2010/main" val="3094591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17409" name="Rectangle 2"/>
          <p:cNvSpPr>
            <a:spLocks noGrp="1" noChangeArrowheads="1"/>
          </p:cNvSpPr>
          <p:nvPr>
            <p:ph type="title"/>
          </p:nvPr>
        </p:nvSpPr>
        <p:spPr/>
        <p:txBody>
          <a:bodyPr/>
          <a:lstStyle/>
          <a:p>
            <a:r>
              <a:rPr lang="en-US" dirty="0">
                <a:latin typeface="+mj-lt"/>
              </a:rPr>
              <a:t>LO 2-5: </a:t>
            </a:r>
            <a:r>
              <a:rPr lang="en-US" dirty="0">
                <a:latin typeface="+mj-lt"/>
                <a:ea typeface="Tahoma" panose="020B0604030504040204" pitchFamily="34" charset="0"/>
                <a:cs typeface="Tahoma" panose="020B0604030504040204" pitchFamily="34" charset="0"/>
              </a:rPr>
              <a:t>Show how </a:t>
            </a:r>
            <a:r>
              <a:rPr lang="en-US" dirty="0" smtClean="0">
                <a:latin typeface="+mj-lt"/>
                <a:ea typeface="Tahoma" panose="020B0604030504040204" pitchFamily="34" charset="0"/>
                <a:cs typeface="Tahoma" panose="020B0604030504040204" pitchFamily="34" charset="0"/>
              </a:rPr>
              <a:t>accounting for </a:t>
            </a:r>
            <a:r>
              <a:rPr lang="en-US" dirty="0">
                <a:latin typeface="+mj-lt"/>
                <a:ea typeface="Tahoma" panose="020B0604030504040204" pitchFamily="34" charset="0"/>
                <a:cs typeface="Tahoma" panose="020B0604030504040204" pitchFamily="34" charset="0"/>
              </a:rPr>
              <a:t>supplies </a:t>
            </a:r>
            <a:r>
              <a:rPr lang="en-US" dirty="0" smtClean="0">
                <a:latin typeface="+mj-lt"/>
                <a:ea typeface="Tahoma" panose="020B0604030504040204" pitchFamily="34" charset="0"/>
                <a:cs typeface="Tahoma" panose="020B0604030504040204" pitchFamily="34" charset="0"/>
              </a:rPr>
              <a:t>affects financial </a:t>
            </a:r>
            <a:r>
              <a:rPr lang="en-US" dirty="0">
                <a:latin typeface="+mj-lt"/>
                <a:ea typeface="Tahoma" panose="020B0604030504040204" pitchFamily="34" charset="0"/>
                <a:cs typeface="Tahoma" panose="020B0604030504040204" pitchFamily="34" charset="0"/>
              </a:rPr>
              <a:t>statements.</a:t>
            </a:r>
            <a:r>
              <a:rPr lang="en-US" dirty="0">
                <a:solidFill>
                  <a:schemeClr val="tx2"/>
                </a:solidFill>
                <a:latin typeface="+mj-lt"/>
                <a:ea typeface="Tahoma" panose="020B0604030504040204" pitchFamily="34" charset="0"/>
                <a:cs typeface="Tahoma" panose="020B0604030504040204" pitchFamily="34" charset="0"/>
              </a:rPr>
              <a:t/>
            </a:r>
            <a:br>
              <a:rPr lang="en-US" dirty="0">
                <a:solidFill>
                  <a:schemeClr val="tx2"/>
                </a:solidFill>
                <a:latin typeface="+mj-lt"/>
                <a:ea typeface="Tahoma" panose="020B0604030504040204" pitchFamily="34" charset="0"/>
                <a:cs typeface="Tahoma" panose="020B0604030504040204" pitchFamily="34" charset="0"/>
              </a:rPr>
            </a:br>
            <a:endParaRPr lang="en-US" dirty="0">
              <a:latin typeface="+mj-lt"/>
              <a:ea typeface="Tahoma" panose="020B0604030504040204" pitchFamily="34" charset="0"/>
              <a:cs typeface="Tahoma" panose="020B0604030504040204" pitchFamily="34" charset="0"/>
            </a:endParaRPr>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2-</a:t>
            </a:r>
            <a:fld id="{8E04DE85-5BF3-4C03-A70B-7F1A18BE4AC7}" type="slidenum">
              <a:rPr lang="en-US" smtClean="0">
                <a:solidFill>
                  <a:schemeClr val="bg1"/>
                </a:solidFill>
                <a:cs typeface="Arial" charset="0"/>
              </a:rPr>
              <a:pPr/>
              <a:t>21</a:t>
            </a:fld>
            <a:endParaRPr lang="en-US" dirty="0">
              <a:solidFill>
                <a:schemeClr val="bg1"/>
              </a:solidFill>
              <a:cs typeface="Arial" charset="0"/>
            </a:endParaRPr>
          </a:p>
        </p:txBody>
      </p:sp>
    </p:spTree>
    <p:extLst>
      <p:ext uri="{BB962C8B-B14F-4D97-AF65-F5344CB8AC3E}">
        <p14:creationId xmlns:p14="http://schemas.microsoft.com/office/powerpoint/2010/main" val="1464480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F18ED-53CA-4065-A08D-AA8F299EDE94}"/>
              </a:ext>
            </a:extLst>
          </p:cNvPr>
          <p:cNvSpPr>
            <a:spLocks noGrp="1"/>
          </p:cNvSpPr>
          <p:nvPr>
            <p:ph type="title"/>
          </p:nvPr>
        </p:nvSpPr>
        <p:spPr>
          <a:xfrm>
            <a:off x="762000" y="228600"/>
            <a:ext cx="8382000" cy="609600"/>
          </a:xfrm>
        </p:spPr>
        <p:txBody>
          <a:bodyPr/>
          <a:lstStyle/>
          <a:p>
            <a:r>
              <a:rPr lang="en-US" sz="4000" dirty="0">
                <a:latin typeface="+mj-lt"/>
                <a:ea typeface="Tahoma" panose="020B0604030504040204" pitchFamily="34" charset="0"/>
                <a:cs typeface="Tahoma" panose="020B0604030504040204" pitchFamily="34" charset="0"/>
              </a:rPr>
              <a:t>Second Accounting Cycle: </a:t>
            </a:r>
            <a:r>
              <a:rPr lang="en-US" sz="4000" dirty="0" smtClean="0">
                <a:latin typeface="+mj-lt"/>
                <a:ea typeface="Tahoma" panose="020B0604030504040204" pitchFamily="34" charset="0"/>
                <a:cs typeface="Tahoma" panose="020B0604030504040204" pitchFamily="34" charset="0"/>
              </a:rPr>
              <a:t/>
            </a:r>
            <a:br>
              <a:rPr lang="en-US" sz="4000" dirty="0" smtClean="0">
                <a:latin typeface="+mj-lt"/>
                <a:ea typeface="Tahoma" panose="020B0604030504040204" pitchFamily="34" charset="0"/>
                <a:cs typeface="Tahoma" panose="020B0604030504040204" pitchFamily="34" charset="0"/>
              </a:rPr>
            </a:br>
            <a:r>
              <a:rPr lang="en-US" sz="4000" dirty="0" smtClean="0">
                <a:latin typeface="+mj-lt"/>
                <a:ea typeface="Tahoma" panose="020B0604030504040204" pitchFamily="34" charset="0"/>
                <a:cs typeface="Tahoma" panose="020B0604030504040204" pitchFamily="34" charset="0"/>
              </a:rPr>
              <a:t>Event </a:t>
            </a:r>
            <a:r>
              <a:rPr lang="en-US" sz="4000" dirty="0">
                <a:latin typeface="+mj-lt"/>
                <a:ea typeface="Tahoma" panose="020B0604030504040204" pitchFamily="34" charset="0"/>
                <a:cs typeface="Tahoma" panose="020B0604030504040204" pitchFamily="34" charset="0"/>
              </a:rPr>
              <a:t>1</a:t>
            </a:r>
          </a:p>
        </p:txBody>
      </p:sp>
      <p:sp>
        <p:nvSpPr>
          <p:cNvPr id="6" name="Content Placeholder 5"/>
          <p:cNvSpPr>
            <a:spLocks noGrp="1"/>
          </p:cNvSpPr>
          <p:nvPr>
            <p:ph idx="1"/>
          </p:nvPr>
        </p:nvSpPr>
        <p:spPr>
          <a:xfrm>
            <a:off x="457200" y="1593672"/>
            <a:ext cx="8229600" cy="4349927"/>
          </a:xfrm>
        </p:spPr>
        <p:txBody>
          <a:bodyPr/>
          <a:lstStyle/>
          <a:p>
            <a:r>
              <a:rPr lang="en-US" sz="2400" dirty="0">
                <a:latin typeface="+mn-lt"/>
              </a:rPr>
              <a:t>Cato pays $6,000 to the instructor to settle the salaries payable obligation</a:t>
            </a:r>
            <a:r>
              <a:rPr lang="en-US" sz="2400" dirty="0" smtClean="0">
                <a:latin typeface="+mn-lt"/>
              </a:rPr>
              <a:t>. </a:t>
            </a:r>
          </a:p>
          <a:p>
            <a:r>
              <a:rPr lang="en-US" sz="2400" dirty="0" smtClean="0">
                <a:latin typeface="+mn-lt"/>
                <a:ea typeface="Tahoma" panose="020B0604030504040204" pitchFamily="34" charset="0"/>
                <a:cs typeface="Tahoma" panose="020B0604030504040204" pitchFamily="34" charset="0"/>
              </a:rPr>
              <a:t>This </a:t>
            </a:r>
            <a:r>
              <a:rPr lang="en-US" sz="2400" b="1" dirty="0">
                <a:solidFill>
                  <a:srgbClr val="C00000"/>
                </a:solidFill>
                <a:latin typeface="+mn-lt"/>
                <a:ea typeface="Tahoma" panose="020B0604030504040204" pitchFamily="34" charset="0"/>
                <a:cs typeface="Tahoma" panose="020B0604030504040204" pitchFamily="34" charset="0"/>
              </a:rPr>
              <a:t>a</a:t>
            </a:r>
            <a:r>
              <a:rPr lang="en-US" sz="2400" b="1" dirty="0" smtClean="0">
                <a:solidFill>
                  <a:srgbClr val="C00000"/>
                </a:solidFill>
                <a:latin typeface="+mn-lt"/>
                <a:ea typeface="Tahoma" panose="020B0604030504040204" pitchFamily="34" charset="0"/>
                <a:cs typeface="Tahoma" panose="020B0604030504040204" pitchFamily="34" charset="0"/>
              </a:rPr>
              <a:t>sset </a:t>
            </a:r>
            <a:r>
              <a:rPr lang="en-US" sz="2400" b="1" dirty="0">
                <a:solidFill>
                  <a:srgbClr val="C00000"/>
                </a:solidFill>
                <a:latin typeface="+mn-lt"/>
                <a:ea typeface="Tahoma" panose="020B0604030504040204" pitchFamily="34" charset="0"/>
                <a:cs typeface="Tahoma" panose="020B0604030504040204" pitchFamily="34" charset="0"/>
              </a:rPr>
              <a:t>u</a:t>
            </a:r>
            <a:r>
              <a:rPr lang="en-US" sz="2400" b="1" dirty="0" smtClean="0">
                <a:solidFill>
                  <a:srgbClr val="C00000"/>
                </a:solidFill>
                <a:latin typeface="+mn-lt"/>
                <a:ea typeface="Tahoma" panose="020B0604030504040204" pitchFamily="34" charset="0"/>
                <a:cs typeface="Tahoma" panose="020B0604030504040204" pitchFamily="34" charset="0"/>
              </a:rPr>
              <a:t>se transaction</a:t>
            </a:r>
            <a:r>
              <a:rPr lang="en-US" sz="2400" b="1" dirty="0">
                <a:solidFill>
                  <a:srgbClr val="CC0000"/>
                </a:solidFill>
                <a:latin typeface="+mn-lt"/>
                <a:ea typeface="Tahoma" panose="020B0604030504040204" pitchFamily="34" charset="0"/>
                <a:cs typeface="Tahoma" panose="020B0604030504040204" pitchFamily="34" charset="0"/>
              </a:rPr>
              <a:t>:</a:t>
            </a:r>
            <a:r>
              <a:rPr lang="en-US" sz="2400" b="1" dirty="0">
                <a:solidFill>
                  <a:srgbClr val="FF0000"/>
                </a:solidFill>
                <a:latin typeface="+mn-lt"/>
                <a:ea typeface="Tahoma" panose="020B0604030504040204" pitchFamily="34" charset="0"/>
                <a:cs typeface="Tahoma" panose="020B0604030504040204" pitchFamily="34" charset="0"/>
              </a:rPr>
              <a:t> </a:t>
            </a:r>
            <a:r>
              <a:rPr lang="en-US" sz="2400" dirty="0">
                <a:latin typeface="+mn-lt"/>
                <a:ea typeface="Tahoma" panose="020B0604030504040204" pitchFamily="34" charset="0"/>
                <a:cs typeface="Tahoma" panose="020B0604030504040204" pitchFamily="34" charset="0"/>
              </a:rPr>
              <a:t>(1) d</a:t>
            </a:r>
            <a:r>
              <a:rPr lang="en-US" sz="2400" dirty="0" smtClean="0">
                <a:latin typeface="+mn-lt"/>
                <a:ea typeface="Tahoma" panose="020B0604030504040204" pitchFamily="34" charset="0"/>
                <a:cs typeface="Tahoma" panose="020B0604030504040204" pitchFamily="34" charset="0"/>
              </a:rPr>
              <a:t>ecreases </a:t>
            </a:r>
            <a:r>
              <a:rPr lang="en-US" sz="2400" dirty="0">
                <a:latin typeface="+mn-lt"/>
                <a:ea typeface="Tahoma" panose="020B0604030504040204" pitchFamily="34" charset="0"/>
                <a:cs typeface="Tahoma" panose="020B0604030504040204" pitchFamily="34" charset="0"/>
              </a:rPr>
              <a:t>assets (Cash) and (2) decreases liabilities (Salaries Payable).</a:t>
            </a:r>
            <a:r>
              <a:rPr lang="en-US" sz="2400" dirty="0">
                <a:solidFill>
                  <a:srgbClr val="FF0000"/>
                </a:solidFill>
                <a:latin typeface="+mn-lt"/>
                <a:ea typeface="Tahoma" panose="020B0604030504040204" pitchFamily="34" charset="0"/>
                <a:cs typeface="Tahoma" panose="020B0604030504040204" pitchFamily="34" charset="0"/>
              </a:rPr>
              <a:t> </a:t>
            </a:r>
          </a:p>
          <a:p>
            <a:endParaRPr lang="en-US" dirty="0"/>
          </a:p>
        </p:txBody>
      </p:sp>
      <p:sp>
        <p:nvSpPr>
          <p:cNvPr id="5" name="Text Placeholder 4"/>
          <p:cNvSpPr>
            <a:spLocks noGrp="1"/>
          </p:cNvSpPr>
          <p:nvPr>
            <p:ph type="body" sz="quarter" idx="10"/>
          </p:nvPr>
        </p:nvSpPr>
        <p:spPr/>
        <p:txBody>
          <a:bodyPr/>
          <a:lstStyle/>
          <a:p>
            <a:endParaRPr lang="en-US"/>
          </a:p>
        </p:txBody>
      </p:sp>
      <p:sp>
        <p:nvSpPr>
          <p:cNvPr id="7" name="Text Placeholder 6"/>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662F0E57-8F58-4FFE-9DA2-6CAB800537E3}"/>
              </a:ext>
            </a:extLst>
          </p:cNvPr>
          <p:cNvSpPr>
            <a:spLocks noGrp="1"/>
          </p:cNvSpPr>
          <p:nvPr>
            <p:ph type="sldNum" sz="quarter" idx="11"/>
          </p:nvPr>
        </p:nvSpPr>
        <p:spPr/>
        <p:txBody>
          <a:bodyPr/>
          <a:lstStyle/>
          <a:p>
            <a:pPr>
              <a:defRPr/>
            </a:pPr>
            <a:r>
              <a:rPr lang="en-US" dirty="0" smtClean="0">
                <a:solidFill>
                  <a:schemeClr val="bg1"/>
                </a:solidFill>
              </a:rPr>
              <a:t> 2</a:t>
            </a:r>
            <a:r>
              <a:rPr lang="en-US" dirty="0">
                <a:solidFill>
                  <a:schemeClr val="bg1"/>
                </a:solidFill>
              </a:rPr>
              <a:t>-</a:t>
            </a:r>
            <a:fld id="{86103F27-AA34-4069-B652-A178AD0674B3}" type="slidenum">
              <a:rPr lang="en-US" smtClean="0">
                <a:solidFill>
                  <a:schemeClr val="bg1"/>
                </a:solidFill>
              </a:rPr>
              <a:pPr>
                <a:defRPr/>
              </a:pPr>
              <a:t>22</a:t>
            </a:fld>
            <a:endParaRPr lang="en-US" dirty="0">
              <a:solidFill>
                <a:schemeClr val="bg1"/>
              </a:solidFill>
            </a:endParaRPr>
          </a:p>
        </p:txBody>
      </p:sp>
      <p:graphicFrame>
        <p:nvGraphicFramePr>
          <p:cNvPr id="4" name="Table 3">
            <a:extLst>
              <a:ext uri="{FF2B5EF4-FFF2-40B4-BE49-F238E27FC236}">
                <a16:creationId xmlns="" xmlns:a16="http://schemas.microsoft.com/office/drawing/2014/main" id="{26CB42A5-8D88-4AB6-BE8E-C422EC574F3D}"/>
              </a:ext>
            </a:extLst>
          </p:cNvPr>
          <p:cNvGraphicFramePr>
            <a:graphicFrameLocks noGrp="1"/>
          </p:cNvGraphicFramePr>
          <p:nvPr>
            <p:extLst>
              <p:ext uri="{D42A27DB-BD31-4B8C-83A1-F6EECF244321}">
                <p14:modId xmlns:p14="http://schemas.microsoft.com/office/powerpoint/2010/main" val="1078994113"/>
              </p:ext>
            </p:extLst>
          </p:nvPr>
        </p:nvGraphicFramePr>
        <p:xfrm>
          <a:off x="266699" y="4062585"/>
          <a:ext cx="8610602" cy="1761134"/>
        </p:xfrm>
        <a:graphic>
          <a:graphicData uri="http://schemas.openxmlformats.org/drawingml/2006/table">
            <a:tbl>
              <a:tblPr firstRow="1" firstCol="1" bandRow="1">
                <a:tableStyleId>{5C22544A-7EE6-4342-B048-85BDC9FD1C3A}</a:tableStyleId>
              </a:tblPr>
              <a:tblGrid>
                <a:gridCol w="725185">
                  <a:extLst>
                    <a:ext uri="{9D8B030D-6E8A-4147-A177-3AD203B41FA5}">
                      <a16:colId xmlns="" xmlns:a16="http://schemas.microsoft.com/office/drawing/2014/main" val="1006425665"/>
                    </a:ext>
                  </a:extLst>
                </a:gridCol>
                <a:gridCol w="156370">
                  <a:extLst>
                    <a:ext uri="{9D8B030D-6E8A-4147-A177-3AD203B41FA5}">
                      <a16:colId xmlns="" xmlns:a16="http://schemas.microsoft.com/office/drawing/2014/main" val="3777029906"/>
                    </a:ext>
                  </a:extLst>
                </a:gridCol>
                <a:gridCol w="568819">
                  <a:extLst>
                    <a:ext uri="{9D8B030D-6E8A-4147-A177-3AD203B41FA5}">
                      <a16:colId xmlns="" xmlns:a16="http://schemas.microsoft.com/office/drawing/2014/main" val="1908572071"/>
                    </a:ext>
                  </a:extLst>
                </a:gridCol>
                <a:gridCol w="185842">
                  <a:extLst>
                    <a:ext uri="{9D8B030D-6E8A-4147-A177-3AD203B41FA5}">
                      <a16:colId xmlns="" xmlns:a16="http://schemas.microsoft.com/office/drawing/2014/main" val="443454059"/>
                    </a:ext>
                  </a:extLst>
                </a:gridCol>
                <a:gridCol w="823956">
                  <a:extLst>
                    <a:ext uri="{9D8B030D-6E8A-4147-A177-3AD203B41FA5}">
                      <a16:colId xmlns="" xmlns:a16="http://schemas.microsoft.com/office/drawing/2014/main" val="1288404361"/>
                    </a:ext>
                  </a:extLst>
                </a:gridCol>
                <a:gridCol w="153761">
                  <a:extLst>
                    <a:ext uri="{9D8B030D-6E8A-4147-A177-3AD203B41FA5}">
                      <a16:colId xmlns="" xmlns:a16="http://schemas.microsoft.com/office/drawing/2014/main" val="1453633181"/>
                    </a:ext>
                  </a:extLst>
                </a:gridCol>
                <a:gridCol w="891267">
                  <a:extLst>
                    <a:ext uri="{9D8B030D-6E8A-4147-A177-3AD203B41FA5}">
                      <a16:colId xmlns="" xmlns:a16="http://schemas.microsoft.com/office/drawing/2014/main" val="3376981257"/>
                    </a:ext>
                  </a:extLst>
                </a:gridCol>
                <a:gridCol w="152400">
                  <a:extLst>
                    <a:ext uri="{9D8B030D-6E8A-4147-A177-3AD203B41FA5}">
                      <a16:colId xmlns="" xmlns:a16="http://schemas.microsoft.com/office/drawing/2014/main" val="4026093079"/>
                    </a:ext>
                  </a:extLst>
                </a:gridCol>
                <a:gridCol w="838200">
                  <a:extLst>
                    <a:ext uri="{9D8B030D-6E8A-4147-A177-3AD203B41FA5}">
                      <a16:colId xmlns="" xmlns:a16="http://schemas.microsoft.com/office/drawing/2014/main" val="1191965721"/>
                    </a:ext>
                  </a:extLst>
                </a:gridCol>
                <a:gridCol w="152400">
                  <a:extLst>
                    <a:ext uri="{9D8B030D-6E8A-4147-A177-3AD203B41FA5}">
                      <a16:colId xmlns="" xmlns:a16="http://schemas.microsoft.com/office/drawing/2014/main" val="3041548925"/>
                    </a:ext>
                  </a:extLst>
                </a:gridCol>
                <a:gridCol w="838200">
                  <a:extLst>
                    <a:ext uri="{9D8B030D-6E8A-4147-A177-3AD203B41FA5}">
                      <a16:colId xmlns="" xmlns:a16="http://schemas.microsoft.com/office/drawing/2014/main" val="3447098029"/>
                    </a:ext>
                  </a:extLst>
                </a:gridCol>
                <a:gridCol w="152400">
                  <a:extLst>
                    <a:ext uri="{9D8B030D-6E8A-4147-A177-3AD203B41FA5}">
                      <a16:colId xmlns="" xmlns:a16="http://schemas.microsoft.com/office/drawing/2014/main" val="2310076120"/>
                    </a:ext>
                  </a:extLst>
                </a:gridCol>
                <a:gridCol w="914400">
                  <a:extLst>
                    <a:ext uri="{9D8B030D-6E8A-4147-A177-3AD203B41FA5}">
                      <a16:colId xmlns="" xmlns:a16="http://schemas.microsoft.com/office/drawing/2014/main" val="3874574267"/>
                    </a:ext>
                  </a:extLst>
                </a:gridCol>
                <a:gridCol w="152400">
                  <a:extLst>
                    <a:ext uri="{9D8B030D-6E8A-4147-A177-3AD203B41FA5}">
                      <a16:colId xmlns="" xmlns:a16="http://schemas.microsoft.com/office/drawing/2014/main" val="4020414475"/>
                    </a:ext>
                  </a:extLst>
                </a:gridCol>
                <a:gridCol w="838200">
                  <a:extLst>
                    <a:ext uri="{9D8B030D-6E8A-4147-A177-3AD203B41FA5}">
                      <a16:colId xmlns="" xmlns:a16="http://schemas.microsoft.com/office/drawing/2014/main" val="4273093884"/>
                    </a:ext>
                  </a:extLst>
                </a:gridCol>
                <a:gridCol w="152400">
                  <a:extLst>
                    <a:ext uri="{9D8B030D-6E8A-4147-A177-3AD203B41FA5}">
                      <a16:colId xmlns="" xmlns:a16="http://schemas.microsoft.com/office/drawing/2014/main" val="2822602940"/>
                    </a:ext>
                  </a:extLst>
                </a:gridCol>
                <a:gridCol w="685800">
                  <a:extLst>
                    <a:ext uri="{9D8B030D-6E8A-4147-A177-3AD203B41FA5}">
                      <a16:colId xmlns="" xmlns:a16="http://schemas.microsoft.com/office/drawing/2014/main" val="1089986043"/>
                    </a:ext>
                  </a:extLst>
                </a:gridCol>
                <a:gridCol w="228602">
                  <a:extLst>
                    <a:ext uri="{9D8B030D-6E8A-4147-A177-3AD203B41FA5}">
                      <a16:colId xmlns="" xmlns:a16="http://schemas.microsoft.com/office/drawing/2014/main" val="2116116120"/>
                    </a:ext>
                  </a:extLst>
                </a:gridCol>
              </a:tblGrid>
              <a:tr h="407771">
                <a:tc gridSpan="3">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Assets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Liab.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Stockholders' Equity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extLst>
                  <a:ext uri="{0D108BD9-81ED-4DB2-BD59-A6C34878D82A}">
                    <a16:rowId xmlns="" xmlns:a16="http://schemas.microsoft.com/office/drawing/2014/main" val="1105236754"/>
                  </a:ext>
                </a:extLst>
              </a:tr>
              <a:tr h="340329">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Cash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Accts. Rec.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Salaries Payable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Common Stock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Retained Earnings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Revenue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a:t>
                      </a:r>
                      <a:r>
                        <a:rPr lang="en-US" sz="1200" b="1" dirty="0" smtClean="0">
                          <a:solidFill>
                            <a:schemeClr val="tx1"/>
                          </a:solidFill>
                          <a:effectLst/>
                          <a:latin typeface="+mn-lt"/>
                          <a:ea typeface="Tahoma" panose="020B0604030504040204" pitchFamily="34" charset="0"/>
                          <a:cs typeface="Tahoma" panose="020B0604030504040204" pitchFamily="34" charset="0"/>
                        </a:rPr>
                        <a:t>− </a:t>
                      </a:r>
                      <a:endParaRPr lang="en-US" sz="1200" b="1" dirty="0">
                        <a:solidFill>
                          <a:schemeClr val="tx1"/>
                        </a:solidFill>
                        <a:effectLst/>
                        <a:latin typeface="+mn-lt"/>
                        <a:ea typeface="Tahoma" panose="020B0604030504040204" pitchFamily="34" charset="0"/>
                        <a:cs typeface="Tahoma" panose="020B0604030504040204" pitchFamily="34"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Expenses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Net Income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Cash Flow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extLst>
                  <a:ext uri="{0D108BD9-81ED-4DB2-BD59-A6C34878D82A}">
                    <a16:rowId xmlns="" xmlns:a16="http://schemas.microsoft.com/office/drawing/2014/main" val="2918595384"/>
                  </a:ext>
                </a:extLst>
              </a:tr>
              <a:tr h="371183">
                <a:tc>
                  <a:txBody>
                    <a:bodyPr/>
                    <a:lstStyle/>
                    <a:p>
                      <a:pPr marL="0" marR="0" algn="ctr">
                        <a:lnSpc>
                          <a:spcPct val="107000"/>
                        </a:lnSpc>
                        <a:spcBef>
                          <a:spcPts val="0"/>
                        </a:spcBef>
                        <a:spcAft>
                          <a:spcPts val="0"/>
                        </a:spcAft>
                      </a:pPr>
                      <a:r>
                        <a:rPr lang="en-US" sz="1200" b="0" dirty="0">
                          <a:solidFill>
                            <a:schemeClr val="tx1"/>
                          </a:solidFill>
                          <a:effectLst/>
                          <a:latin typeface="+mn-lt"/>
                          <a:ea typeface="Tahoma" panose="020B0604030504040204" pitchFamily="34" charset="0"/>
                          <a:cs typeface="Tahoma" panose="020B0604030504040204" pitchFamily="34" charset="0"/>
                        </a:rPr>
                        <a:t>(6,000)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n/a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(6,000)</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n/a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n/a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dirty="0" smtClean="0">
                          <a:solidFill>
                            <a:schemeClr val="tx1"/>
                          </a:solidFill>
                          <a:effectLst/>
                          <a:latin typeface="+mn-lt"/>
                          <a:ea typeface="Tahoma" panose="020B0604030504040204" pitchFamily="34" charset="0"/>
                          <a:cs typeface="Tahoma" panose="020B0604030504040204" pitchFamily="34" charset="0"/>
                        </a:rPr>
                        <a:t>     </a:t>
                      </a:r>
                      <a:r>
                        <a:rPr lang="en-US" sz="1200" dirty="0">
                          <a:solidFill>
                            <a:schemeClr val="tx1"/>
                          </a:solidFill>
                          <a:effectLst/>
                          <a:latin typeface="+mn-lt"/>
                          <a:ea typeface="Tahoma" panose="020B0604030504040204" pitchFamily="34" charset="0"/>
                          <a:cs typeface="Tahoma" panose="020B0604030504040204" pitchFamily="34" charset="0"/>
                        </a:rPr>
                        <a:t>n/a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r>
                        <a:rPr lang="en-US" sz="1200" dirty="0" smtClean="0">
                          <a:solidFill>
                            <a:schemeClr val="tx1"/>
                          </a:solidFill>
                          <a:effectLst/>
                          <a:latin typeface="+mn-lt"/>
                          <a:ea typeface="Tahoma" panose="020B0604030504040204" pitchFamily="34" charset="0"/>
                          <a:cs typeface="Tahoma" panose="020B0604030504040204" pitchFamily="34" charset="0"/>
                        </a:rPr>
                        <a:t>− </a:t>
                      </a:r>
                      <a:endParaRPr lang="en-US" sz="1200" dirty="0">
                        <a:solidFill>
                          <a:schemeClr val="tx1"/>
                        </a:solidFill>
                        <a:effectLst/>
                        <a:latin typeface="+mn-lt"/>
                        <a:ea typeface="Tahoma" panose="020B0604030504040204" pitchFamily="34" charset="0"/>
                        <a:cs typeface="Tahoma" panose="020B0604030504040204" pitchFamily="34"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n/a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200" dirty="0" smtClean="0">
                          <a:solidFill>
                            <a:schemeClr val="tx1"/>
                          </a:solidFill>
                          <a:effectLst/>
                          <a:latin typeface="+mn-lt"/>
                          <a:ea typeface="Tahoma" panose="020B0604030504040204" pitchFamily="34" charset="0"/>
                          <a:cs typeface="Tahoma" panose="020B0604030504040204" pitchFamily="34" charset="0"/>
                        </a:rPr>
                        <a:t>    n</a:t>
                      </a:r>
                      <a:r>
                        <a:rPr lang="en-US" sz="1200" dirty="0">
                          <a:solidFill>
                            <a:schemeClr val="tx1"/>
                          </a:solidFill>
                          <a:effectLst/>
                          <a:latin typeface="+mn-lt"/>
                          <a:ea typeface="Tahoma" panose="020B0604030504040204" pitchFamily="34" charset="0"/>
                          <a:cs typeface="Tahoma" panose="020B0604030504040204" pitchFamily="34" charset="0"/>
                        </a:rPr>
                        <a:t>/a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(6,000)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OA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3950840909"/>
                  </a:ext>
                </a:extLst>
              </a:tr>
            </a:tbl>
          </a:graphicData>
        </a:graphic>
      </p:graphicFrame>
    </p:spTree>
    <p:extLst>
      <p:ext uri="{BB962C8B-B14F-4D97-AF65-F5344CB8AC3E}">
        <p14:creationId xmlns:p14="http://schemas.microsoft.com/office/powerpoint/2010/main" val="147343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p:txBody>
          <a:bodyPr/>
          <a:lstStyle/>
          <a:p>
            <a:r>
              <a:rPr lang="en-US" sz="4000" dirty="0">
                <a:latin typeface="+mj-lt"/>
                <a:ea typeface="Tahoma" panose="020B0604030504040204" pitchFamily="34" charset="0"/>
                <a:cs typeface="Tahoma" panose="020B0604030504040204" pitchFamily="34" charset="0"/>
              </a:rPr>
              <a:t>Second Accounting Cycle: </a:t>
            </a:r>
            <a:r>
              <a:rPr lang="en-US" sz="4000" dirty="0" smtClean="0">
                <a:latin typeface="+mj-lt"/>
                <a:ea typeface="Tahoma" panose="020B0604030504040204" pitchFamily="34" charset="0"/>
                <a:cs typeface="Tahoma" panose="020B0604030504040204" pitchFamily="34" charset="0"/>
              </a:rPr>
              <a:t>Event </a:t>
            </a:r>
            <a:r>
              <a:rPr lang="en-US" sz="4000" dirty="0">
                <a:latin typeface="+mj-lt"/>
                <a:ea typeface="Tahoma" panose="020B0604030504040204" pitchFamily="34" charset="0"/>
                <a:cs typeface="Tahoma" panose="020B0604030504040204" pitchFamily="34" charset="0"/>
              </a:rPr>
              <a:t>2</a:t>
            </a:r>
            <a:endParaRPr lang="en-US" sz="4000" dirty="0">
              <a:latin typeface="+mj-lt"/>
            </a:endParaRPr>
          </a:p>
        </p:txBody>
      </p:sp>
      <p:sp>
        <p:nvSpPr>
          <p:cNvPr id="2" name="Content Placeholder 1"/>
          <p:cNvSpPr>
            <a:spLocks noGrp="1"/>
          </p:cNvSpPr>
          <p:nvPr>
            <p:ph idx="1"/>
          </p:nvPr>
        </p:nvSpPr>
        <p:spPr/>
        <p:txBody>
          <a:bodyPr/>
          <a:lstStyle/>
          <a:p>
            <a:pPr>
              <a:spcBef>
                <a:spcPct val="50000"/>
              </a:spcBef>
              <a:defRPr/>
            </a:pPr>
            <a:r>
              <a:rPr lang="en-US" sz="2400" dirty="0">
                <a:latin typeface="+mn-lt"/>
                <a:ea typeface="Tahoma" panose="020B0604030504040204" pitchFamily="34" charset="0"/>
                <a:cs typeface="Tahoma" panose="020B0604030504040204" pitchFamily="34" charset="0"/>
              </a:rPr>
              <a:t>Cato purchased $800 of supplies on account. </a:t>
            </a:r>
          </a:p>
          <a:p>
            <a:pPr>
              <a:spcBef>
                <a:spcPct val="50000"/>
              </a:spcBef>
              <a:defRPr/>
            </a:pPr>
            <a:r>
              <a:rPr lang="en-US" sz="2400" dirty="0">
                <a:latin typeface="+mn-lt"/>
                <a:ea typeface="Tahoma" panose="020B0604030504040204" pitchFamily="34" charset="0"/>
                <a:cs typeface="Tahoma" panose="020B0604030504040204" pitchFamily="34" charset="0"/>
              </a:rPr>
              <a:t>This </a:t>
            </a:r>
            <a:r>
              <a:rPr lang="en-US" sz="2400" b="1" dirty="0">
                <a:solidFill>
                  <a:srgbClr val="C00000"/>
                </a:solidFill>
                <a:latin typeface="+mn-lt"/>
                <a:ea typeface="Tahoma" panose="020B0604030504040204" pitchFamily="34" charset="0"/>
                <a:cs typeface="Tahoma" panose="020B0604030504040204" pitchFamily="34" charset="0"/>
              </a:rPr>
              <a:t>a</a:t>
            </a:r>
            <a:r>
              <a:rPr lang="en-US" sz="2400" b="1" dirty="0" smtClean="0">
                <a:solidFill>
                  <a:srgbClr val="C00000"/>
                </a:solidFill>
                <a:latin typeface="+mn-lt"/>
                <a:ea typeface="Tahoma" panose="020B0604030504040204" pitchFamily="34" charset="0"/>
                <a:cs typeface="Tahoma" panose="020B0604030504040204" pitchFamily="34" charset="0"/>
              </a:rPr>
              <a:t>sset </a:t>
            </a:r>
            <a:r>
              <a:rPr lang="en-US" sz="2400" b="1" dirty="0">
                <a:solidFill>
                  <a:srgbClr val="C00000"/>
                </a:solidFill>
                <a:latin typeface="+mn-lt"/>
                <a:ea typeface="Tahoma" panose="020B0604030504040204" pitchFamily="34" charset="0"/>
                <a:cs typeface="Tahoma" panose="020B0604030504040204" pitchFamily="34" charset="0"/>
              </a:rPr>
              <a:t>s</a:t>
            </a:r>
            <a:r>
              <a:rPr lang="en-US" sz="2400" b="1" dirty="0" smtClean="0">
                <a:solidFill>
                  <a:srgbClr val="C00000"/>
                </a:solidFill>
                <a:latin typeface="+mn-lt"/>
                <a:ea typeface="Tahoma" panose="020B0604030504040204" pitchFamily="34" charset="0"/>
                <a:cs typeface="Tahoma" panose="020B0604030504040204" pitchFamily="34" charset="0"/>
              </a:rPr>
              <a:t>ource transaction</a:t>
            </a:r>
            <a:r>
              <a:rPr lang="en-US" sz="2400" dirty="0">
                <a:latin typeface="+mn-lt"/>
                <a:ea typeface="Tahoma" panose="020B0604030504040204" pitchFamily="34" charset="0"/>
                <a:cs typeface="Tahoma" panose="020B0604030504040204" pitchFamily="34" charset="0"/>
              </a:rPr>
              <a:t>: (1) </a:t>
            </a:r>
            <a:r>
              <a:rPr lang="en-US" sz="2400" dirty="0" smtClean="0">
                <a:latin typeface="+mn-lt"/>
                <a:ea typeface="Tahoma" panose="020B0604030504040204" pitchFamily="34" charset="0"/>
                <a:cs typeface="Tahoma" panose="020B0604030504040204" pitchFamily="34" charset="0"/>
              </a:rPr>
              <a:t>increases </a:t>
            </a:r>
            <a:r>
              <a:rPr lang="en-US" sz="2400" dirty="0">
                <a:latin typeface="+mn-lt"/>
                <a:ea typeface="Tahoma" panose="020B0604030504040204" pitchFamily="34" charset="0"/>
                <a:cs typeface="Tahoma" panose="020B0604030504040204" pitchFamily="34" charset="0"/>
              </a:rPr>
              <a:t>assets (Supplies) and (2) increases liabilities</a:t>
            </a:r>
            <a:r>
              <a:rPr lang="en-US" sz="2400" b="1" dirty="0">
                <a:latin typeface="+mn-lt"/>
                <a:ea typeface="Tahoma" panose="020B0604030504040204" pitchFamily="34" charset="0"/>
                <a:cs typeface="Tahoma" panose="020B0604030504040204" pitchFamily="34" charset="0"/>
              </a:rPr>
              <a:t> </a:t>
            </a:r>
            <a:r>
              <a:rPr lang="en-US" sz="2400" dirty="0">
                <a:latin typeface="+mn-lt"/>
                <a:ea typeface="Tahoma" panose="020B0604030504040204" pitchFamily="34" charset="0"/>
                <a:cs typeface="Tahoma" panose="020B0604030504040204" pitchFamily="34" charset="0"/>
              </a:rPr>
              <a:t>(accounts payable)</a:t>
            </a:r>
            <a:r>
              <a:rPr lang="en-US" sz="2400" dirty="0" smtClean="0">
                <a:latin typeface="+mn-lt"/>
                <a:ea typeface="Tahoma" panose="020B0604030504040204" pitchFamily="34" charset="0"/>
                <a:cs typeface="Tahoma" panose="020B0604030504040204" pitchFamily="34" charset="0"/>
              </a:rPr>
              <a:t>.</a:t>
            </a:r>
            <a:endParaRPr lang="en-US" sz="3600" b="1" dirty="0">
              <a:latin typeface="+mn-lt"/>
              <a:ea typeface="Tahoma" panose="020B0604030504040204" pitchFamily="34" charset="0"/>
              <a:cs typeface="Tahoma" panose="020B0604030504040204" pitchFamily="34" charset="0"/>
            </a:endParaRPr>
          </a:p>
        </p:txBody>
      </p:sp>
      <p:sp>
        <p:nvSpPr>
          <p:cNvPr id="3" name="Text Placeholder 2"/>
          <p:cNvSpPr>
            <a:spLocks noGrp="1"/>
          </p:cNvSpPr>
          <p:nvPr>
            <p:ph type="body" sz="quarter" idx="10"/>
          </p:nvPr>
        </p:nvSpPr>
        <p:spPr/>
        <p:txBody>
          <a:bodyPr/>
          <a:lstStyle/>
          <a:p>
            <a:endParaRPr lang="en-US"/>
          </a:p>
        </p:txBody>
      </p:sp>
      <p:sp>
        <p:nvSpPr>
          <p:cNvPr id="4" name="Text Placeholder 3"/>
          <p:cNvSpPr>
            <a:spLocks noGrp="1"/>
          </p:cNvSpPr>
          <p:nvPr>
            <p:ph type="body" sz="quarter" idx="12"/>
          </p:nvPr>
        </p:nvSpPr>
        <p:spPr/>
        <p:txBody>
          <a:bodyPr/>
          <a:lstStyle/>
          <a:p>
            <a:endParaRPr lang="en-US"/>
          </a:p>
        </p:txBody>
      </p:sp>
      <p:sp>
        <p:nvSpPr>
          <p:cNvPr id="61442" name="Slide Number Placeholder 2"/>
          <p:cNvSpPr>
            <a:spLocks noGrp="1"/>
          </p:cNvSpPr>
          <p:nvPr>
            <p:ph type="sldNum" sz="quarter" idx="11"/>
          </p:nvPr>
        </p:nvSpPr>
        <p:spPr>
          <a:noFill/>
        </p:spPr>
        <p:txBody>
          <a:bodyPr/>
          <a:lstStyle/>
          <a:p>
            <a:r>
              <a:rPr lang="en-US" dirty="0">
                <a:solidFill>
                  <a:schemeClr val="bg1"/>
                </a:solidFill>
                <a:cs typeface="Arial" charset="0"/>
              </a:rPr>
              <a:t>2-</a:t>
            </a:r>
            <a:fld id="{E65E3C44-6488-4443-8505-4BEF9CDAE78F}" type="slidenum">
              <a:rPr lang="en-US" smtClean="0">
                <a:solidFill>
                  <a:schemeClr val="bg1"/>
                </a:solidFill>
                <a:cs typeface="Arial" charset="0"/>
              </a:rPr>
              <a:pPr/>
              <a:t>23</a:t>
            </a:fld>
            <a:endParaRPr lang="en-US" dirty="0">
              <a:solidFill>
                <a:schemeClr val="bg1"/>
              </a:solidFill>
              <a:cs typeface="Arial" charset="0"/>
            </a:endParaRPr>
          </a:p>
        </p:txBody>
      </p:sp>
      <p:sp>
        <p:nvSpPr>
          <p:cNvPr id="61443" name="Text Box 3"/>
          <p:cNvSpPr txBox="1">
            <a:spLocks noChangeArrowheads="1"/>
          </p:cNvSpPr>
          <p:nvPr/>
        </p:nvSpPr>
        <p:spPr bwMode="auto">
          <a:xfrm>
            <a:off x="838200" y="2057400"/>
            <a:ext cx="4495800" cy="519113"/>
          </a:xfrm>
          <a:prstGeom prst="rect">
            <a:avLst/>
          </a:prstGeom>
          <a:noFill/>
          <a:ln w="9525">
            <a:noFill/>
            <a:miter lim="800000"/>
            <a:headEnd/>
            <a:tailEnd/>
          </a:ln>
        </p:spPr>
        <p:txBody>
          <a:bodyPr>
            <a:spAutoFit/>
          </a:bodyPr>
          <a:lstStyle/>
          <a:p>
            <a:pPr marL="457200" indent="-457200" algn="ctr">
              <a:spcBef>
                <a:spcPct val="50000"/>
              </a:spcBef>
            </a:pPr>
            <a:r>
              <a:rPr lang="en-US" sz="2800" b="1" dirty="0" smtClean="0">
                <a:latin typeface="Tahoma" pitchFamily="34" charset="0"/>
              </a:rPr>
              <a:t>  </a:t>
            </a:r>
            <a:endParaRPr lang="en-US" sz="2800" b="1" dirty="0">
              <a:latin typeface="Tahoma" pitchFamily="34" charset="0"/>
            </a:endParaRPr>
          </a:p>
        </p:txBody>
      </p:sp>
      <p:graphicFrame>
        <p:nvGraphicFramePr>
          <p:cNvPr id="6" name="Table 5">
            <a:extLst>
              <a:ext uri="{FF2B5EF4-FFF2-40B4-BE49-F238E27FC236}">
                <a16:creationId xmlns="" xmlns:a16="http://schemas.microsoft.com/office/drawing/2014/main" id="{C36E67F3-CBE8-4BE7-893E-2BAF5DA40E06}"/>
              </a:ext>
            </a:extLst>
          </p:cNvPr>
          <p:cNvGraphicFramePr>
            <a:graphicFrameLocks noGrp="1"/>
          </p:cNvGraphicFramePr>
          <p:nvPr>
            <p:extLst>
              <p:ext uri="{D42A27DB-BD31-4B8C-83A1-F6EECF244321}">
                <p14:modId xmlns:p14="http://schemas.microsoft.com/office/powerpoint/2010/main" val="1150830492"/>
              </p:ext>
            </p:extLst>
          </p:nvPr>
        </p:nvGraphicFramePr>
        <p:xfrm>
          <a:off x="190501" y="3962400"/>
          <a:ext cx="8762998" cy="1761134"/>
        </p:xfrm>
        <a:graphic>
          <a:graphicData uri="http://schemas.openxmlformats.org/drawingml/2006/table">
            <a:tbl>
              <a:tblPr firstRow="1" firstCol="1" bandRow="1">
                <a:tableStyleId>{5C22544A-7EE6-4342-B048-85BDC9FD1C3A}</a:tableStyleId>
              </a:tblPr>
              <a:tblGrid>
                <a:gridCol w="542841">
                  <a:extLst>
                    <a:ext uri="{9D8B030D-6E8A-4147-A177-3AD203B41FA5}">
                      <a16:colId xmlns="" xmlns:a16="http://schemas.microsoft.com/office/drawing/2014/main" val="1865254038"/>
                    </a:ext>
                  </a:extLst>
                </a:gridCol>
                <a:gridCol w="155097">
                  <a:extLst>
                    <a:ext uri="{9D8B030D-6E8A-4147-A177-3AD203B41FA5}">
                      <a16:colId xmlns="" xmlns:a16="http://schemas.microsoft.com/office/drawing/2014/main" val="3574842078"/>
                    </a:ext>
                  </a:extLst>
                </a:gridCol>
                <a:gridCol w="778106">
                  <a:extLst>
                    <a:ext uri="{9D8B030D-6E8A-4147-A177-3AD203B41FA5}">
                      <a16:colId xmlns="" xmlns:a16="http://schemas.microsoft.com/office/drawing/2014/main" val="4173806105"/>
                    </a:ext>
                  </a:extLst>
                </a:gridCol>
                <a:gridCol w="189131">
                  <a:extLst>
                    <a:ext uri="{9D8B030D-6E8A-4147-A177-3AD203B41FA5}">
                      <a16:colId xmlns="" xmlns:a16="http://schemas.microsoft.com/office/drawing/2014/main" val="4006821570"/>
                    </a:ext>
                  </a:extLst>
                </a:gridCol>
                <a:gridCol w="838539">
                  <a:extLst>
                    <a:ext uri="{9D8B030D-6E8A-4147-A177-3AD203B41FA5}">
                      <a16:colId xmlns="" xmlns:a16="http://schemas.microsoft.com/office/drawing/2014/main" val="3738187742"/>
                    </a:ext>
                  </a:extLst>
                </a:gridCol>
                <a:gridCol w="156482">
                  <a:extLst>
                    <a:ext uri="{9D8B030D-6E8A-4147-A177-3AD203B41FA5}">
                      <a16:colId xmlns="" xmlns:a16="http://schemas.microsoft.com/office/drawing/2014/main" val="2051604777"/>
                    </a:ext>
                  </a:extLst>
                </a:gridCol>
                <a:gridCol w="907042">
                  <a:extLst>
                    <a:ext uri="{9D8B030D-6E8A-4147-A177-3AD203B41FA5}">
                      <a16:colId xmlns="" xmlns:a16="http://schemas.microsoft.com/office/drawing/2014/main" val="2051391344"/>
                    </a:ext>
                  </a:extLst>
                </a:gridCol>
                <a:gridCol w="155097">
                  <a:extLst>
                    <a:ext uri="{9D8B030D-6E8A-4147-A177-3AD203B41FA5}">
                      <a16:colId xmlns="" xmlns:a16="http://schemas.microsoft.com/office/drawing/2014/main" val="2899557698"/>
                    </a:ext>
                  </a:extLst>
                </a:gridCol>
                <a:gridCol w="853035">
                  <a:extLst>
                    <a:ext uri="{9D8B030D-6E8A-4147-A177-3AD203B41FA5}">
                      <a16:colId xmlns="" xmlns:a16="http://schemas.microsoft.com/office/drawing/2014/main" val="3183876467"/>
                    </a:ext>
                  </a:extLst>
                </a:gridCol>
                <a:gridCol w="155097">
                  <a:extLst>
                    <a:ext uri="{9D8B030D-6E8A-4147-A177-3AD203B41FA5}">
                      <a16:colId xmlns="" xmlns:a16="http://schemas.microsoft.com/office/drawing/2014/main" val="2337348015"/>
                    </a:ext>
                  </a:extLst>
                </a:gridCol>
                <a:gridCol w="853035">
                  <a:extLst>
                    <a:ext uri="{9D8B030D-6E8A-4147-A177-3AD203B41FA5}">
                      <a16:colId xmlns="" xmlns:a16="http://schemas.microsoft.com/office/drawing/2014/main" val="1915496692"/>
                    </a:ext>
                  </a:extLst>
                </a:gridCol>
                <a:gridCol w="155097">
                  <a:extLst>
                    <a:ext uri="{9D8B030D-6E8A-4147-A177-3AD203B41FA5}">
                      <a16:colId xmlns="" xmlns:a16="http://schemas.microsoft.com/office/drawing/2014/main" val="2512243461"/>
                    </a:ext>
                  </a:extLst>
                </a:gridCol>
                <a:gridCol w="930584">
                  <a:extLst>
                    <a:ext uri="{9D8B030D-6E8A-4147-A177-3AD203B41FA5}">
                      <a16:colId xmlns="" xmlns:a16="http://schemas.microsoft.com/office/drawing/2014/main" val="1602943617"/>
                    </a:ext>
                  </a:extLst>
                </a:gridCol>
                <a:gridCol w="155097">
                  <a:extLst>
                    <a:ext uri="{9D8B030D-6E8A-4147-A177-3AD203B41FA5}">
                      <a16:colId xmlns="" xmlns:a16="http://schemas.microsoft.com/office/drawing/2014/main" val="502559870"/>
                    </a:ext>
                  </a:extLst>
                </a:gridCol>
                <a:gridCol w="853035">
                  <a:extLst>
                    <a:ext uri="{9D8B030D-6E8A-4147-A177-3AD203B41FA5}">
                      <a16:colId xmlns="" xmlns:a16="http://schemas.microsoft.com/office/drawing/2014/main" val="3064395250"/>
                    </a:ext>
                  </a:extLst>
                </a:gridCol>
                <a:gridCol w="155097">
                  <a:extLst>
                    <a:ext uri="{9D8B030D-6E8A-4147-A177-3AD203B41FA5}">
                      <a16:colId xmlns="" xmlns:a16="http://schemas.microsoft.com/office/drawing/2014/main" val="3648072190"/>
                    </a:ext>
                  </a:extLst>
                </a:gridCol>
                <a:gridCol w="697938">
                  <a:extLst>
                    <a:ext uri="{9D8B030D-6E8A-4147-A177-3AD203B41FA5}">
                      <a16:colId xmlns="" xmlns:a16="http://schemas.microsoft.com/office/drawing/2014/main" val="3845594094"/>
                    </a:ext>
                  </a:extLst>
                </a:gridCol>
                <a:gridCol w="232648">
                  <a:extLst>
                    <a:ext uri="{9D8B030D-6E8A-4147-A177-3AD203B41FA5}">
                      <a16:colId xmlns="" xmlns:a16="http://schemas.microsoft.com/office/drawing/2014/main" val="478825308"/>
                    </a:ext>
                  </a:extLst>
                </a:gridCol>
              </a:tblGrid>
              <a:tr h="407771">
                <a:tc gridSpan="3">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Assets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Liab.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Stockholders' Equity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extLst>
                  <a:ext uri="{0D108BD9-81ED-4DB2-BD59-A6C34878D82A}">
                    <a16:rowId xmlns="" xmlns:a16="http://schemas.microsoft.com/office/drawing/2014/main" val="1308904838"/>
                  </a:ext>
                </a:extLst>
              </a:tr>
              <a:tr h="340329">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Cash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Supplies</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AccountsPayable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Common Stock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Retained Earnings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Revenue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a:t>
                      </a:r>
                      <a:r>
                        <a:rPr lang="en-US" sz="1200" b="1" dirty="0" smtClean="0">
                          <a:solidFill>
                            <a:schemeClr val="tx1"/>
                          </a:solidFill>
                          <a:effectLst/>
                          <a:latin typeface="+mn-lt"/>
                          <a:ea typeface="Tahoma" panose="020B0604030504040204" pitchFamily="34" charset="0"/>
                          <a:cs typeface="Tahoma" panose="020B0604030504040204" pitchFamily="34" charset="0"/>
                        </a:rPr>
                        <a:t>− </a:t>
                      </a:r>
                      <a:endParaRPr lang="en-US" sz="1200" b="1" dirty="0">
                        <a:solidFill>
                          <a:schemeClr val="tx1"/>
                        </a:solidFill>
                        <a:effectLst/>
                        <a:latin typeface="+mn-lt"/>
                        <a:ea typeface="Tahoma" panose="020B0604030504040204" pitchFamily="34" charset="0"/>
                        <a:cs typeface="Tahoma" panose="020B0604030504040204" pitchFamily="34"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Expenses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Net Income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ctr">
                        <a:lnSpc>
                          <a:spcPct val="107000"/>
                        </a:lnSpc>
                        <a:spcBef>
                          <a:spcPts val="0"/>
                        </a:spcBef>
                        <a:spcAft>
                          <a:spcPts val="0"/>
                        </a:spcAft>
                      </a:pPr>
                      <a:r>
                        <a:rPr lang="en-US" sz="1200" b="1" dirty="0">
                          <a:solidFill>
                            <a:schemeClr val="tx1"/>
                          </a:solidFill>
                          <a:effectLst/>
                          <a:latin typeface="+mn-lt"/>
                          <a:ea typeface="Tahoma" panose="020B0604030504040204" pitchFamily="34" charset="0"/>
                          <a:cs typeface="Tahoma" panose="020B0604030504040204" pitchFamily="34" charset="0"/>
                        </a:rPr>
                        <a:t> Cash Flow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extLst>
                  <a:ext uri="{0D108BD9-81ED-4DB2-BD59-A6C34878D82A}">
                    <a16:rowId xmlns="" xmlns:a16="http://schemas.microsoft.com/office/drawing/2014/main" val="827241555"/>
                  </a:ext>
                </a:extLst>
              </a:tr>
              <a:tr h="371183">
                <a:tc>
                  <a:txBody>
                    <a:bodyPr/>
                    <a:lstStyle/>
                    <a:p>
                      <a:pPr marL="0" marR="0" algn="ctr">
                        <a:lnSpc>
                          <a:spcPct val="107000"/>
                        </a:lnSpc>
                        <a:spcBef>
                          <a:spcPts val="0"/>
                        </a:spcBef>
                        <a:spcAft>
                          <a:spcPts val="0"/>
                        </a:spcAft>
                      </a:pPr>
                      <a:r>
                        <a:rPr lang="en-US" sz="1200" b="0" dirty="0">
                          <a:solidFill>
                            <a:schemeClr val="tx1"/>
                          </a:solidFill>
                          <a:effectLst/>
                          <a:latin typeface="+mn-lt"/>
                          <a:ea typeface="Tahoma" panose="020B0604030504040204" pitchFamily="34" charset="0"/>
                          <a:cs typeface="Tahoma" panose="020B0604030504040204" pitchFamily="34" charset="0"/>
                        </a:rPr>
                        <a:t>n/a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800</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800</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n/a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n/a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dirty="0" smtClean="0">
                          <a:solidFill>
                            <a:schemeClr val="tx1"/>
                          </a:solidFill>
                          <a:effectLst/>
                          <a:latin typeface="+mn-lt"/>
                          <a:ea typeface="Tahoma" panose="020B0604030504040204" pitchFamily="34" charset="0"/>
                          <a:cs typeface="Tahoma" panose="020B0604030504040204" pitchFamily="34" charset="0"/>
                        </a:rPr>
                        <a:t>     </a:t>
                      </a:r>
                      <a:r>
                        <a:rPr lang="en-US" sz="1200" dirty="0">
                          <a:solidFill>
                            <a:schemeClr val="tx1"/>
                          </a:solidFill>
                          <a:effectLst/>
                          <a:latin typeface="+mn-lt"/>
                          <a:ea typeface="Tahoma" panose="020B0604030504040204" pitchFamily="34" charset="0"/>
                          <a:cs typeface="Tahoma" panose="020B0604030504040204" pitchFamily="34" charset="0"/>
                        </a:rPr>
                        <a:t>n/a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r>
                        <a:rPr lang="en-US" sz="1200" dirty="0" smtClean="0">
                          <a:solidFill>
                            <a:schemeClr val="tx1"/>
                          </a:solidFill>
                          <a:effectLst/>
                          <a:latin typeface="+mn-lt"/>
                          <a:ea typeface="Tahoma" panose="020B0604030504040204" pitchFamily="34" charset="0"/>
                          <a:cs typeface="Tahoma" panose="020B0604030504040204" pitchFamily="34" charset="0"/>
                        </a:rPr>
                        <a:t>− </a:t>
                      </a:r>
                      <a:endParaRPr lang="en-US" sz="1200" dirty="0">
                        <a:solidFill>
                          <a:schemeClr val="tx1"/>
                        </a:solidFill>
                        <a:effectLst/>
                        <a:latin typeface="+mn-lt"/>
                        <a:ea typeface="Tahoma" panose="020B0604030504040204" pitchFamily="34" charset="0"/>
                        <a:cs typeface="Tahoma" panose="020B0604030504040204" pitchFamily="34"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n/a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200" dirty="0" smtClean="0">
                          <a:solidFill>
                            <a:schemeClr val="tx1"/>
                          </a:solidFill>
                          <a:effectLst/>
                          <a:latin typeface="+mn-lt"/>
                          <a:ea typeface="Tahoma" panose="020B0604030504040204" pitchFamily="34" charset="0"/>
                          <a:cs typeface="Tahoma" panose="020B0604030504040204" pitchFamily="34" charset="0"/>
                        </a:rPr>
                        <a:t>    n</a:t>
                      </a:r>
                      <a:r>
                        <a:rPr lang="en-US" sz="1200" dirty="0">
                          <a:solidFill>
                            <a:schemeClr val="tx1"/>
                          </a:solidFill>
                          <a:effectLst/>
                          <a:latin typeface="+mn-lt"/>
                          <a:ea typeface="Tahoma" panose="020B0604030504040204" pitchFamily="34" charset="0"/>
                          <a:cs typeface="Tahoma" panose="020B0604030504040204" pitchFamily="34" charset="0"/>
                        </a:rPr>
                        <a:t>/a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n/a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lnSpc>
                          <a:spcPct val="107000"/>
                        </a:lnSpc>
                        <a:spcBef>
                          <a:spcPts val="0"/>
                        </a:spcBef>
                        <a:spcAft>
                          <a:spcPts val="0"/>
                        </a:spcAft>
                      </a:pPr>
                      <a:endParaRPr lang="en-US" sz="1200" dirty="0">
                        <a:solidFill>
                          <a:schemeClr val="tx1"/>
                        </a:solidFill>
                        <a:effectLst/>
                        <a:latin typeface="+mn-lt"/>
                        <a:ea typeface="Tahoma" panose="020B0604030504040204" pitchFamily="34" charset="0"/>
                        <a:cs typeface="Tahoma" panose="020B0604030504040204" pitchFamily="34"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2303775733"/>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1B6D9D-445C-437C-A822-6848FACCD98D}"/>
              </a:ext>
            </a:extLst>
          </p:cNvPr>
          <p:cNvSpPr>
            <a:spLocks noGrp="1"/>
          </p:cNvSpPr>
          <p:nvPr>
            <p:ph type="title"/>
          </p:nvPr>
        </p:nvSpPr>
        <p:spPr/>
        <p:txBody>
          <a:bodyPr/>
          <a:lstStyle/>
          <a:p>
            <a:r>
              <a:rPr lang="en-US" dirty="0">
                <a:latin typeface="+mj-lt"/>
                <a:ea typeface="Tahoma" panose="020B0604030504040204" pitchFamily="34" charset="0"/>
                <a:cs typeface="Tahoma" panose="020B0604030504040204" pitchFamily="34" charset="0"/>
              </a:rPr>
              <a:t>Adjustment </a:t>
            </a:r>
            <a:r>
              <a:rPr lang="en-US" dirty="0" smtClean="0">
                <a:latin typeface="+mj-lt"/>
                <a:ea typeface="Tahoma" panose="020B0604030504040204" pitchFamily="34" charset="0"/>
                <a:cs typeface="Tahoma" panose="020B0604030504040204" pitchFamily="34" charset="0"/>
              </a:rPr>
              <a:t>1 </a:t>
            </a:r>
            <a:endParaRPr lang="en-US" dirty="0">
              <a:latin typeface="+mj-lt"/>
              <a:ea typeface="Tahoma" panose="020B0604030504040204" pitchFamily="34" charset="0"/>
              <a:cs typeface="Tahoma" panose="020B0604030504040204" pitchFamily="34" charset="0"/>
            </a:endParaRPr>
          </a:p>
        </p:txBody>
      </p:sp>
      <p:sp>
        <p:nvSpPr>
          <p:cNvPr id="6" name="Content Placeholder 5"/>
          <p:cNvSpPr>
            <a:spLocks noGrp="1"/>
          </p:cNvSpPr>
          <p:nvPr>
            <p:ph idx="1"/>
          </p:nvPr>
        </p:nvSpPr>
        <p:spPr/>
        <p:txBody>
          <a:bodyPr/>
          <a:lstStyle/>
          <a:p>
            <a:r>
              <a:rPr lang="en-US" sz="2000" dirty="0">
                <a:latin typeface="+mn-lt"/>
                <a:cs typeface="Tahoma" pitchFamily="34" charset="0"/>
              </a:rPr>
              <a:t>After determining through a physical count that it had $150 of unused supplies on hand as of December 31, Cato recognized supplies expense. </a:t>
            </a:r>
          </a:p>
          <a:p>
            <a:r>
              <a:rPr lang="en-US" sz="2000" dirty="0">
                <a:latin typeface="+mn-lt"/>
              </a:rPr>
              <a:t>The result of this </a:t>
            </a:r>
            <a:r>
              <a:rPr lang="en-US" sz="2000" b="1" dirty="0">
                <a:solidFill>
                  <a:schemeClr val="bg2"/>
                </a:solidFill>
                <a:latin typeface="+mn-lt"/>
              </a:rPr>
              <a:t>a</a:t>
            </a:r>
            <a:r>
              <a:rPr lang="en-US" sz="2000" b="1" dirty="0" smtClean="0">
                <a:solidFill>
                  <a:schemeClr val="bg2"/>
                </a:solidFill>
                <a:latin typeface="+mn-lt"/>
              </a:rPr>
              <a:t>sset </a:t>
            </a:r>
            <a:r>
              <a:rPr lang="en-US" sz="2000" b="1" dirty="0">
                <a:solidFill>
                  <a:schemeClr val="bg2"/>
                </a:solidFill>
                <a:latin typeface="+mn-lt"/>
              </a:rPr>
              <a:t>u</a:t>
            </a:r>
            <a:r>
              <a:rPr lang="en-US" sz="2000" b="1" dirty="0" smtClean="0">
                <a:solidFill>
                  <a:schemeClr val="bg2"/>
                </a:solidFill>
                <a:latin typeface="+mn-lt"/>
              </a:rPr>
              <a:t>se </a:t>
            </a:r>
            <a:r>
              <a:rPr lang="en-US" sz="2000" b="1" dirty="0">
                <a:solidFill>
                  <a:schemeClr val="bg2"/>
                </a:solidFill>
                <a:latin typeface="+mn-lt"/>
              </a:rPr>
              <a:t>transaction </a:t>
            </a:r>
            <a:r>
              <a:rPr lang="en-US" sz="2000" dirty="0">
                <a:latin typeface="+mn-lt"/>
              </a:rPr>
              <a:t>is that it is recorded in two places: (1) as a decrease in assets (Supplies) and (2) as a decrease in stockholders’ equity (Retained Earnings)</a:t>
            </a:r>
            <a:r>
              <a:rPr lang="en-US" sz="2000" dirty="0" smtClean="0">
                <a:latin typeface="+mn-lt"/>
              </a:rPr>
              <a:t>.</a:t>
            </a:r>
            <a:endParaRPr lang="en-US" sz="2000" dirty="0">
              <a:latin typeface="+mn-lt"/>
            </a:endParaRPr>
          </a:p>
        </p:txBody>
      </p:sp>
      <p:sp>
        <p:nvSpPr>
          <p:cNvPr id="5" name="Text Placeholder 4"/>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B9F96F1F-8EA0-4819-834C-D093584C79A0}"/>
              </a:ext>
            </a:extLst>
          </p:cNvPr>
          <p:cNvSpPr>
            <a:spLocks noGrp="1"/>
          </p:cNvSpPr>
          <p:nvPr>
            <p:ph type="sldNum" sz="quarter" idx="11"/>
          </p:nvPr>
        </p:nvSpPr>
        <p:spPr/>
        <p:txBody>
          <a:bodyPr/>
          <a:lstStyle/>
          <a:p>
            <a:pPr>
              <a:defRPr/>
            </a:pPr>
            <a:r>
              <a:rPr lang="en-US" dirty="0" smtClean="0"/>
              <a:t> </a:t>
            </a:r>
            <a:r>
              <a:rPr lang="en-US" dirty="0" smtClean="0">
                <a:solidFill>
                  <a:schemeClr val="bg1"/>
                </a:solidFill>
              </a:rPr>
              <a:t>2</a:t>
            </a:r>
            <a:r>
              <a:rPr lang="en-US" dirty="0">
                <a:solidFill>
                  <a:schemeClr val="bg1"/>
                </a:solidFill>
              </a:rPr>
              <a:t>-</a:t>
            </a:r>
            <a:fld id="{86103F27-AA34-4069-B652-A178AD0674B3}" type="slidenum">
              <a:rPr lang="en-US" smtClean="0">
                <a:solidFill>
                  <a:schemeClr val="bg1"/>
                </a:solidFill>
              </a:rPr>
              <a:pPr>
                <a:defRPr/>
              </a:pPr>
              <a:t>24</a:t>
            </a:fld>
            <a:endParaRPr lang="en-US" dirty="0">
              <a:solidFill>
                <a:schemeClr val="bg1"/>
              </a:solidFill>
            </a:endParaRPr>
          </a:p>
        </p:txBody>
      </p:sp>
      <p:graphicFrame>
        <p:nvGraphicFramePr>
          <p:cNvPr id="4" name="Table 3">
            <a:extLst>
              <a:ext uri="{FF2B5EF4-FFF2-40B4-BE49-F238E27FC236}">
                <a16:creationId xmlns="" xmlns:a16="http://schemas.microsoft.com/office/drawing/2014/main" id="{B73D7B22-7410-46B4-887A-B3354D6AEDC3}"/>
              </a:ext>
            </a:extLst>
          </p:cNvPr>
          <p:cNvGraphicFramePr>
            <a:graphicFrameLocks noGrp="1"/>
          </p:cNvGraphicFramePr>
          <p:nvPr>
            <p:extLst>
              <p:ext uri="{D42A27DB-BD31-4B8C-83A1-F6EECF244321}">
                <p14:modId xmlns:p14="http://schemas.microsoft.com/office/powerpoint/2010/main" val="434926255"/>
              </p:ext>
            </p:extLst>
          </p:nvPr>
        </p:nvGraphicFramePr>
        <p:xfrm>
          <a:off x="457200" y="4457700"/>
          <a:ext cx="8229600" cy="1614373"/>
        </p:xfrm>
        <a:graphic>
          <a:graphicData uri="http://schemas.openxmlformats.org/drawingml/2006/table">
            <a:tbl>
              <a:tblPr firstRow="1" firstCol="1" bandRow="1">
                <a:tableStyleId>{5C22544A-7EE6-4342-B048-85BDC9FD1C3A}</a:tableStyleId>
              </a:tblPr>
              <a:tblGrid>
                <a:gridCol w="822960">
                  <a:extLst>
                    <a:ext uri="{9D8B030D-6E8A-4147-A177-3AD203B41FA5}">
                      <a16:colId xmlns="" xmlns:a16="http://schemas.microsoft.com/office/drawing/2014/main" val="3913807529"/>
                    </a:ext>
                  </a:extLst>
                </a:gridCol>
                <a:gridCol w="164592">
                  <a:extLst>
                    <a:ext uri="{9D8B030D-6E8A-4147-A177-3AD203B41FA5}">
                      <a16:colId xmlns="" xmlns:a16="http://schemas.microsoft.com/office/drawing/2014/main" val="39320617"/>
                    </a:ext>
                  </a:extLst>
                </a:gridCol>
                <a:gridCol w="740664">
                  <a:extLst>
                    <a:ext uri="{9D8B030D-6E8A-4147-A177-3AD203B41FA5}">
                      <a16:colId xmlns="" xmlns:a16="http://schemas.microsoft.com/office/drawing/2014/main" val="3479668563"/>
                    </a:ext>
                  </a:extLst>
                </a:gridCol>
                <a:gridCol w="164592">
                  <a:extLst>
                    <a:ext uri="{9D8B030D-6E8A-4147-A177-3AD203B41FA5}">
                      <a16:colId xmlns="" xmlns:a16="http://schemas.microsoft.com/office/drawing/2014/main" val="1956593411"/>
                    </a:ext>
                  </a:extLst>
                </a:gridCol>
                <a:gridCol w="740664">
                  <a:extLst>
                    <a:ext uri="{9D8B030D-6E8A-4147-A177-3AD203B41FA5}">
                      <a16:colId xmlns="" xmlns:a16="http://schemas.microsoft.com/office/drawing/2014/main" val="2627168617"/>
                    </a:ext>
                  </a:extLst>
                </a:gridCol>
                <a:gridCol w="164592">
                  <a:extLst>
                    <a:ext uri="{9D8B030D-6E8A-4147-A177-3AD203B41FA5}">
                      <a16:colId xmlns="" xmlns:a16="http://schemas.microsoft.com/office/drawing/2014/main" val="3736021937"/>
                    </a:ext>
                  </a:extLst>
                </a:gridCol>
                <a:gridCol w="822960">
                  <a:extLst>
                    <a:ext uri="{9D8B030D-6E8A-4147-A177-3AD203B41FA5}">
                      <a16:colId xmlns="" xmlns:a16="http://schemas.microsoft.com/office/drawing/2014/main" val="2608645173"/>
                    </a:ext>
                  </a:extLst>
                </a:gridCol>
                <a:gridCol w="164592">
                  <a:extLst>
                    <a:ext uri="{9D8B030D-6E8A-4147-A177-3AD203B41FA5}">
                      <a16:colId xmlns="" xmlns:a16="http://schemas.microsoft.com/office/drawing/2014/main" val="2483256478"/>
                    </a:ext>
                  </a:extLst>
                </a:gridCol>
                <a:gridCol w="740664">
                  <a:extLst>
                    <a:ext uri="{9D8B030D-6E8A-4147-A177-3AD203B41FA5}">
                      <a16:colId xmlns="" xmlns:a16="http://schemas.microsoft.com/office/drawing/2014/main" val="329874204"/>
                    </a:ext>
                  </a:extLst>
                </a:gridCol>
                <a:gridCol w="164592">
                  <a:extLst>
                    <a:ext uri="{9D8B030D-6E8A-4147-A177-3AD203B41FA5}">
                      <a16:colId xmlns="" xmlns:a16="http://schemas.microsoft.com/office/drawing/2014/main" val="1025863412"/>
                    </a:ext>
                  </a:extLst>
                </a:gridCol>
                <a:gridCol w="740664">
                  <a:extLst>
                    <a:ext uri="{9D8B030D-6E8A-4147-A177-3AD203B41FA5}">
                      <a16:colId xmlns="" xmlns:a16="http://schemas.microsoft.com/office/drawing/2014/main" val="3780375130"/>
                    </a:ext>
                  </a:extLst>
                </a:gridCol>
                <a:gridCol w="164592">
                  <a:extLst>
                    <a:ext uri="{9D8B030D-6E8A-4147-A177-3AD203B41FA5}">
                      <a16:colId xmlns="" xmlns:a16="http://schemas.microsoft.com/office/drawing/2014/main" val="462563503"/>
                    </a:ext>
                  </a:extLst>
                </a:gridCol>
                <a:gridCol w="822960">
                  <a:extLst>
                    <a:ext uri="{9D8B030D-6E8A-4147-A177-3AD203B41FA5}">
                      <a16:colId xmlns="" xmlns:a16="http://schemas.microsoft.com/office/drawing/2014/main" val="2352692132"/>
                    </a:ext>
                  </a:extLst>
                </a:gridCol>
                <a:gridCol w="164592">
                  <a:extLst>
                    <a:ext uri="{9D8B030D-6E8A-4147-A177-3AD203B41FA5}">
                      <a16:colId xmlns="" xmlns:a16="http://schemas.microsoft.com/office/drawing/2014/main" val="4255242583"/>
                    </a:ext>
                  </a:extLst>
                </a:gridCol>
                <a:gridCol w="658368">
                  <a:extLst>
                    <a:ext uri="{9D8B030D-6E8A-4147-A177-3AD203B41FA5}">
                      <a16:colId xmlns="" xmlns:a16="http://schemas.microsoft.com/office/drawing/2014/main" val="2308276965"/>
                    </a:ext>
                  </a:extLst>
                </a:gridCol>
                <a:gridCol w="164592">
                  <a:extLst>
                    <a:ext uri="{9D8B030D-6E8A-4147-A177-3AD203B41FA5}">
                      <a16:colId xmlns="" xmlns:a16="http://schemas.microsoft.com/office/drawing/2014/main" val="1966905031"/>
                    </a:ext>
                  </a:extLst>
                </a:gridCol>
                <a:gridCol w="658368">
                  <a:extLst>
                    <a:ext uri="{9D8B030D-6E8A-4147-A177-3AD203B41FA5}">
                      <a16:colId xmlns="" xmlns:a16="http://schemas.microsoft.com/office/drawing/2014/main" val="2990350691"/>
                    </a:ext>
                  </a:extLst>
                </a:gridCol>
                <a:gridCol w="164592">
                  <a:extLst>
                    <a:ext uri="{9D8B030D-6E8A-4147-A177-3AD203B41FA5}">
                      <a16:colId xmlns="" xmlns:a16="http://schemas.microsoft.com/office/drawing/2014/main" val="2041270742"/>
                    </a:ext>
                  </a:extLst>
                </a:gridCol>
              </a:tblGrid>
              <a:tr h="406400">
                <a:tc gridSpan="3">
                  <a:txBody>
                    <a:bodyPr/>
                    <a:lstStyle/>
                    <a:p>
                      <a:pPr marL="0" marR="0" algn="ctr">
                        <a:lnSpc>
                          <a:spcPct val="107000"/>
                        </a:lnSpc>
                        <a:spcBef>
                          <a:spcPts val="0"/>
                        </a:spcBef>
                        <a:spcAft>
                          <a:spcPts val="0"/>
                        </a:spcAft>
                      </a:pPr>
                      <a:r>
                        <a:rPr lang="en-US" sz="1100" b="1" dirty="0">
                          <a:solidFill>
                            <a:schemeClr val="tx1"/>
                          </a:solidFill>
                          <a:effectLst/>
                          <a:latin typeface="+mn-lt"/>
                        </a:rPr>
                        <a:t>Assets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Liab.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100" b="1" dirty="0">
                          <a:solidFill>
                            <a:schemeClr val="tx1"/>
                          </a:solidFill>
                          <a:effectLst/>
                          <a:latin typeface="+mn-lt"/>
                        </a:rPr>
                        <a:t> Stockholders' Equity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2969284528"/>
                  </a:ext>
                </a:extLst>
              </a:tr>
              <a:tr h="406400">
                <a:tc>
                  <a:txBody>
                    <a:bodyPr/>
                    <a:lstStyle/>
                    <a:p>
                      <a:pPr marL="0" marR="0" algn="ctr">
                        <a:lnSpc>
                          <a:spcPct val="107000"/>
                        </a:lnSpc>
                        <a:spcBef>
                          <a:spcPts val="0"/>
                        </a:spcBef>
                        <a:spcAft>
                          <a:spcPts val="0"/>
                        </a:spcAft>
                      </a:pPr>
                      <a:r>
                        <a:rPr lang="en-US" sz="1100" b="1" dirty="0">
                          <a:solidFill>
                            <a:schemeClr val="tx1"/>
                          </a:solidFill>
                          <a:effectLst/>
                          <a:latin typeface="+mn-lt"/>
                        </a:rPr>
                        <a:t> Cash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Supplies</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Accounts Payable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Common Stock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Retained Earnings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Revenue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r>
                        <a:rPr lang="en-US" sz="1100" dirty="0" smtClean="0">
                          <a:solidFill>
                            <a:schemeClr val="tx1"/>
                          </a:solidFill>
                          <a:latin typeface="+mn-lt"/>
                        </a:rPr>
                        <a:t>−</a:t>
                      </a:r>
                      <a:r>
                        <a:rPr lang="en-US" sz="1100" b="1" dirty="0" smtClean="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Expenses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Net Income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rPr>
                        <a:t> Cash Flow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124671296"/>
                  </a:ext>
                </a:extLst>
              </a:tr>
              <a:tr h="406400">
                <a:tc>
                  <a:txBody>
                    <a:bodyPr/>
                    <a:lstStyle/>
                    <a:p>
                      <a:pPr marL="0" marR="0" algn="ctr">
                        <a:lnSpc>
                          <a:spcPct val="107000"/>
                        </a:lnSpc>
                        <a:spcBef>
                          <a:spcPts val="0"/>
                        </a:spcBef>
                        <a:spcAft>
                          <a:spcPts val="0"/>
                        </a:spcAft>
                      </a:pPr>
                      <a:r>
                        <a:rPr lang="en-US" sz="1100" dirty="0">
                          <a:solidFill>
                            <a:schemeClr val="tx1"/>
                          </a:solidFill>
                          <a:effectLst/>
                          <a:latin typeface="+mn-lt"/>
                        </a:rPr>
                        <a:t> n/a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smtClean="0">
                          <a:solidFill>
                            <a:schemeClr val="tx1"/>
                          </a:solidFill>
                          <a:effectLst/>
                          <a:latin typeface="+mn-lt"/>
                        </a:rPr>
                        <a:t>    (</a:t>
                      </a:r>
                      <a:r>
                        <a:rPr lang="en-US" sz="1100" dirty="0">
                          <a:solidFill>
                            <a:schemeClr val="tx1"/>
                          </a:solidFill>
                          <a:effectLst/>
                          <a:latin typeface="+mn-lt"/>
                        </a:rPr>
                        <a:t>650)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mn-lt"/>
                        </a:rPr>
                        <a:t> n/a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mn-lt"/>
                        </a:rPr>
                        <a:t> n/a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(650)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smtClean="0">
                          <a:solidFill>
                            <a:schemeClr val="tx1"/>
                          </a:solidFill>
                          <a:latin typeface="+mn-lt"/>
                        </a:rPr>
                        <a:t>−</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650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(650)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1100" dirty="0">
                          <a:solidFill>
                            <a:schemeClr val="tx1"/>
                          </a:solidFill>
                          <a:effectLst/>
                          <a:latin typeface="+mn-lt"/>
                        </a:rPr>
                        <a:t> n/a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2091388674"/>
                  </a:ext>
                </a:extLst>
              </a:tr>
            </a:tbl>
          </a:graphicData>
        </a:graphic>
      </p:graphicFrame>
      <p:graphicFrame>
        <p:nvGraphicFramePr>
          <p:cNvPr id="7" name="Table 6">
            <a:extLst>
              <a:ext uri="{FF2B5EF4-FFF2-40B4-BE49-F238E27FC236}">
                <a16:creationId xmlns="" xmlns:a16="http://schemas.microsoft.com/office/drawing/2014/main" id="{0A774F32-CECF-4BAB-9DD7-F6186531CCF2}"/>
              </a:ext>
            </a:extLst>
          </p:cNvPr>
          <p:cNvGraphicFramePr>
            <a:graphicFrameLocks noGrp="1"/>
          </p:cNvGraphicFramePr>
          <p:nvPr>
            <p:extLst>
              <p:ext uri="{D42A27DB-BD31-4B8C-83A1-F6EECF244321}">
                <p14:modId xmlns:p14="http://schemas.microsoft.com/office/powerpoint/2010/main" val="349780058"/>
              </p:ext>
            </p:extLst>
          </p:nvPr>
        </p:nvGraphicFramePr>
        <p:xfrm>
          <a:off x="304800" y="3238501"/>
          <a:ext cx="8534400" cy="990598"/>
        </p:xfrm>
        <a:graphic>
          <a:graphicData uri="http://schemas.openxmlformats.org/drawingml/2006/table">
            <a:tbl>
              <a:tblPr firstRow="1" bandRow="1">
                <a:tableStyleId>{5C22544A-7EE6-4342-B048-85BDC9FD1C3A}</a:tableStyleId>
              </a:tblPr>
              <a:tblGrid>
                <a:gridCol w="1295400">
                  <a:extLst>
                    <a:ext uri="{9D8B030D-6E8A-4147-A177-3AD203B41FA5}">
                      <a16:colId xmlns="" xmlns:a16="http://schemas.microsoft.com/office/drawing/2014/main" val="467894079"/>
                    </a:ext>
                  </a:extLst>
                </a:gridCol>
                <a:gridCol w="228600">
                  <a:extLst>
                    <a:ext uri="{9D8B030D-6E8A-4147-A177-3AD203B41FA5}">
                      <a16:colId xmlns="" xmlns:a16="http://schemas.microsoft.com/office/drawing/2014/main" val="589362290"/>
                    </a:ext>
                  </a:extLst>
                </a:gridCol>
                <a:gridCol w="1371600">
                  <a:extLst>
                    <a:ext uri="{9D8B030D-6E8A-4147-A177-3AD203B41FA5}">
                      <a16:colId xmlns="" xmlns:a16="http://schemas.microsoft.com/office/drawing/2014/main" val="1825085185"/>
                    </a:ext>
                  </a:extLst>
                </a:gridCol>
                <a:gridCol w="304800">
                  <a:extLst>
                    <a:ext uri="{9D8B030D-6E8A-4147-A177-3AD203B41FA5}">
                      <a16:colId xmlns="" xmlns:a16="http://schemas.microsoft.com/office/drawing/2014/main" val="881649403"/>
                    </a:ext>
                  </a:extLst>
                </a:gridCol>
                <a:gridCol w="1447800">
                  <a:extLst>
                    <a:ext uri="{9D8B030D-6E8A-4147-A177-3AD203B41FA5}">
                      <a16:colId xmlns="" xmlns:a16="http://schemas.microsoft.com/office/drawing/2014/main" val="3092197479"/>
                    </a:ext>
                  </a:extLst>
                </a:gridCol>
                <a:gridCol w="228600">
                  <a:extLst>
                    <a:ext uri="{9D8B030D-6E8A-4147-A177-3AD203B41FA5}">
                      <a16:colId xmlns="" xmlns:a16="http://schemas.microsoft.com/office/drawing/2014/main" val="692908523"/>
                    </a:ext>
                  </a:extLst>
                </a:gridCol>
                <a:gridCol w="1676400">
                  <a:extLst>
                    <a:ext uri="{9D8B030D-6E8A-4147-A177-3AD203B41FA5}">
                      <a16:colId xmlns="" xmlns:a16="http://schemas.microsoft.com/office/drawing/2014/main" val="898282003"/>
                    </a:ext>
                  </a:extLst>
                </a:gridCol>
                <a:gridCol w="228600">
                  <a:extLst>
                    <a:ext uri="{9D8B030D-6E8A-4147-A177-3AD203B41FA5}">
                      <a16:colId xmlns="" xmlns:a16="http://schemas.microsoft.com/office/drawing/2014/main" val="1820228853"/>
                    </a:ext>
                  </a:extLst>
                </a:gridCol>
                <a:gridCol w="1752600">
                  <a:extLst>
                    <a:ext uri="{9D8B030D-6E8A-4147-A177-3AD203B41FA5}">
                      <a16:colId xmlns="" xmlns:a16="http://schemas.microsoft.com/office/drawing/2014/main" val="3269339448"/>
                    </a:ext>
                  </a:extLst>
                </a:gridCol>
              </a:tblGrid>
              <a:tr h="990598">
                <a:tc>
                  <a:txBody>
                    <a:bodyPr/>
                    <a:lstStyle/>
                    <a:p>
                      <a:r>
                        <a:rPr lang="en-US" dirty="0">
                          <a:solidFill>
                            <a:schemeClr val="tx1"/>
                          </a:solidFill>
                          <a:latin typeface="+mn-lt"/>
                        </a:rPr>
                        <a:t>Beginning</a:t>
                      </a:r>
                    </a:p>
                    <a:p>
                      <a:r>
                        <a:rPr lang="en-US" dirty="0">
                          <a:solidFill>
                            <a:schemeClr val="tx1"/>
                          </a:solidFill>
                          <a:latin typeface="+mn-lt"/>
                        </a:rPr>
                        <a:t>Supplies Balance, $0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latin typeface="+mn-lt"/>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latin typeface="+mn-lt"/>
                        </a:rPr>
                        <a:t>Supplies</a:t>
                      </a:r>
                    </a:p>
                    <a:p>
                      <a:r>
                        <a:rPr lang="en-US" dirty="0">
                          <a:solidFill>
                            <a:schemeClr val="tx1"/>
                          </a:solidFill>
                          <a:latin typeface="+mn-lt"/>
                        </a:rPr>
                        <a:t>Purchased, $800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latin typeface="+mn-lt"/>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latin typeface="+mn-lt"/>
                        </a:rPr>
                        <a:t>Supplies available for use, $800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latin typeface="+mn-lt"/>
                        </a:rPr>
                        <a:t>− </a:t>
                      </a:r>
                      <a:endParaRPr lang="en-US"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latin typeface="+mn-lt"/>
                        </a:rPr>
                        <a:t>Ending Supplies Balance,</a:t>
                      </a:r>
                    </a:p>
                    <a:p>
                      <a:r>
                        <a:rPr lang="en-US" dirty="0">
                          <a:solidFill>
                            <a:schemeClr val="tx1"/>
                          </a:solidFill>
                          <a:latin typeface="+mn-lt"/>
                        </a:rPr>
                        <a:t>$</a:t>
                      </a:r>
                      <a:r>
                        <a:rPr lang="en-US" dirty="0" smtClean="0">
                          <a:solidFill>
                            <a:schemeClr val="tx1"/>
                          </a:solidFill>
                          <a:latin typeface="+mn-lt"/>
                        </a:rPr>
                        <a:t>150</a:t>
                      </a:r>
                      <a:endParaRPr lang="en-US"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latin typeface="+mn-lt"/>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latin typeface="+mn-lt"/>
                        </a:rPr>
                        <a:t>Supplies</a:t>
                      </a:r>
                    </a:p>
                    <a:p>
                      <a:r>
                        <a:rPr lang="en-US" dirty="0">
                          <a:solidFill>
                            <a:schemeClr val="tx1"/>
                          </a:solidFill>
                          <a:latin typeface="+mn-lt"/>
                        </a:rPr>
                        <a:t>Used, $650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542740802"/>
                  </a:ext>
                </a:extLst>
              </a:tr>
            </a:tbl>
          </a:graphicData>
        </a:graphic>
      </p:graphicFrame>
    </p:spTree>
    <p:extLst>
      <p:ext uri="{BB962C8B-B14F-4D97-AF65-F5344CB8AC3E}">
        <p14:creationId xmlns:p14="http://schemas.microsoft.com/office/powerpoint/2010/main" val="40676641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17409" name="Rectangle 2"/>
          <p:cNvSpPr>
            <a:spLocks noGrp="1" noChangeArrowheads="1"/>
          </p:cNvSpPr>
          <p:nvPr>
            <p:ph type="title"/>
          </p:nvPr>
        </p:nvSpPr>
        <p:spPr/>
        <p:txBody>
          <a:bodyPr/>
          <a:lstStyle/>
          <a:p>
            <a:r>
              <a:rPr lang="en-US" dirty="0">
                <a:latin typeface="+mn-lt"/>
              </a:rPr>
              <a:t>LO 2-6: </a:t>
            </a:r>
            <a:r>
              <a:rPr lang="en-US" dirty="0">
                <a:latin typeface="+mn-lt"/>
                <a:ea typeface="Tahoma" panose="020B0604030504040204" pitchFamily="34" charset="0"/>
                <a:cs typeface="Tahoma" panose="020B0604030504040204" pitchFamily="34" charset="0"/>
              </a:rPr>
              <a:t>Show how accounting for prepaid items affects financial statements</a:t>
            </a:r>
            <a:r>
              <a:rPr lang="en-US" dirty="0" smtClean="0">
                <a:latin typeface="+mn-lt"/>
                <a:ea typeface="Tahoma" panose="020B0604030504040204" pitchFamily="34" charset="0"/>
                <a:cs typeface="Tahoma" panose="020B0604030504040204" pitchFamily="34" charset="0"/>
              </a:rPr>
              <a:t>.</a:t>
            </a:r>
            <a:endParaRPr lang="en-US" dirty="0">
              <a:latin typeface="+mn-lt"/>
              <a:ea typeface="Tahoma" panose="020B0604030504040204" pitchFamily="34" charset="0"/>
              <a:cs typeface="Tahoma" panose="020B0604030504040204" pitchFamily="34" charset="0"/>
            </a:endParaRPr>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2-</a:t>
            </a:r>
            <a:fld id="{8E04DE85-5BF3-4C03-A70B-7F1A18BE4AC7}" type="slidenum">
              <a:rPr lang="en-US" smtClean="0">
                <a:solidFill>
                  <a:schemeClr val="bg1"/>
                </a:solidFill>
                <a:cs typeface="Arial" charset="0"/>
              </a:rPr>
              <a:pPr/>
              <a:t>25</a:t>
            </a:fld>
            <a:endParaRPr lang="en-US" dirty="0">
              <a:solidFill>
                <a:schemeClr val="bg1"/>
              </a:solidFill>
              <a:cs typeface="Arial" charset="0"/>
            </a:endParaRPr>
          </a:p>
        </p:txBody>
      </p:sp>
    </p:spTree>
    <p:extLst>
      <p:ext uri="{BB962C8B-B14F-4D97-AF65-F5344CB8AC3E}">
        <p14:creationId xmlns:p14="http://schemas.microsoft.com/office/powerpoint/2010/main" val="5004750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1B6D9D-445C-437C-A822-6848FACCD98D}"/>
              </a:ext>
            </a:extLst>
          </p:cNvPr>
          <p:cNvSpPr>
            <a:spLocks noGrp="1"/>
          </p:cNvSpPr>
          <p:nvPr>
            <p:ph type="title"/>
          </p:nvPr>
        </p:nvSpPr>
        <p:spPr/>
        <p:txBody>
          <a:bodyPr/>
          <a:lstStyle/>
          <a:p>
            <a:r>
              <a:rPr lang="en-US" dirty="0">
                <a:ea typeface="Tahoma" panose="020B0604030504040204" pitchFamily="34" charset="0"/>
                <a:cs typeface="Tahoma" panose="020B0604030504040204" pitchFamily="34" charset="0"/>
              </a:rPr>
              <a:t>Second Accounting Cycle: Event 3 </a:t>
            </a:r>
            <a:endParaRPr lang="en-US" dirty="0">
              <a:latin typeface="+mj-lt"/>
              <a:ea typeface="Tahoma" panose="020B0604030504040204" pitchFamily="34" charset="0"/>
              <a:cs typeface="Tahoma" panose="020B0604030504040204" pitchFamily="34" charset="0"/>
            </a:endParaRPr>
          </a:p>
        </p:txBody>
      </p:sp>
      <p:sp>
        <p:nvSpPr>
          <p:cNvPr id="6" name="Content Placeholder 5"/>
          <p:cNvSpPr>
            <a:spLocks noGrp="1"/>
          </p:cNvSpPr>
          <p:nvPr>
            <p:ph idx="1"/>
          </p:nvPr>
        </p:nvSpPr>
        <p:spPr/>
        <p:txBody>
          <a:bodyPr/>
          <a:lstStyle/>
          <a:p>
            <a:r>
              <a:rPr lang="en-US" dirty="0">
                <a:latin typeface="+mn-lt"/>
              </a:rPr>
              <a:t>On March 1, Year 2, Cato signed a one-year lease </a:t>
            </a:r>
            <a:r>
              <a:rPr lang="en-US" dirty="0" smtClean="0">
                <a:latin typeface="+mn-lt"/>
              </a:rPr>
              <a:t>agreement and </a:t>
            </a:r>
            <a:r>
              <a:rPr lang="en-US" dirty="0">
                <a:latin typeface="+mn-lt"/>
              </a:rPr>
              <a:t>paid $12,000 cash in advance to rent office space. The one-year lease term begins March 1</a:t>
            </a:r>
            <a:r>
              <a:rPr lang="en-US" dirty="0" smtClean="0">
                <a:latin typeface="+mn-lt"/>
              </a:rPr>
              <a:t>.</a:t>
            </a:r>
            <a:endParaRPr lang="en-US" dirty="0">
              <a:latin typeface="+mn-lt"/>
            </a:endParaRPr>
          </a:p>
          <a:p>
            <a:r>
              <a:rPr lang="en-US" dirty="0">
                <a:latin typeface="+mn-lt"/>
              </a:rPr>
              <a:t>The result of this </a:t>
            </a:r>
            <a:r>
              <a:rPr lang="en-US" b="1" dirty="0">
                <a:solidFill>
                  <a:schemeClr val="bg2"/>
                </a:solidFill>
                <a:latin typeface="+mn-lt"/>
              </a:rPr>
              <a:t>a</a:t>
            </a:r>
            <a:r>
              <a:rPr lang="en-US" b="1" dirty="0" smtClean="0">
                <a:solidFill>
                  <a:schemeClr val="bg2"/>
                </a:solidFill>
                <a:latin typeface="+mn-lt"/>
              </a:rPr>
              <a:t>sset exchange </a:t>
            </a:r>
            <a:r>
              <a:rPr lang="en-US" b="1" dirty="0">
                <a:solidFill>
                  <a:schemeClr val="bg2"/>
                </a:solidFill>
                <a:latin typeface="+mn-lt"/>
              </a:rPr>
              <a:t>transaction </a:t>
            </a:r>
            <a:r>
              <a:rPr lang="en-US" dirty="0">
                <a:latin typeface="+mn-lt"/>
              </a:rPr>
              <a:t>is that it is recorded in two places: (1) Cato decreases assets (Cash) and (2) increases assets (Prepaid Rent).</a:t>
            </a:r>
          </a:p>
          <a:p>
            <a:endParaRPr lang="en-US" sz="2400" dirty="0"/>
          </a:p>
        </p:txBody>
      </p:sp>
      <p:sp>
        <p:nvSpPr>
          <p:cNvPr id="5" name="Text Placeholder 4"/>
          <p:cNvSpPr>
            <a:spLocks noGrp="1"/>
          </p:cNvSpPr>
          <p:nvPr>
            <p:ph type="body" sz="quarter" idx="10"/>
          </p:nvPr>
        </p:nvSpPr>
        <p:spPr/>
        <p:txBody>
          <a:bodyPr/>
          <a:lstStyle/>
          <a:p>
            <a:endParaRPr lang="en-US"/>
          </a:p>
        </p:txBody>
      </p:sp>
      <p:sp>
        <p:nvSpPr>
          <p:cNvPr id="7" name="Text Placeholder 6"/>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B9F96F1F-8EA0-4819-834C-D093584C79A0}"/>
              </a:ext>
            </a:extLst>
          </p:cNvPr>
          <p:cNvSpPr>
            <a:spLocks noGrp="1"/>
          </p:cNvSpPr>
          <p:nvPr>
            <p:ph type="sldNum" sz="quarter" idx="11"/>
          </p:nvPr>
        </p:nvSpPr>
        <p:spPr/>
        <p:txBody>
          <a:bodyPr/>
          <a:lstStyle/>
          <a:p>
            <a:pPr>
              <a:defRPr/>
            </a:pPr>
            <a:r>
              <a:rPr lang="en-US" dirty="0" smtClean="0"/>
              <a:t> </a:t>
            </a:r>
            <a:r>
              <a:rPr lang="en-US" dirty="0" smtClean="0">
                <a:solidFill>
                  <a:schemeClr val="bg1"/>
                </a:solidFill>
              </a:rPr>
              <a:t>2</a:t>
            </a:r>
            <a:r>
              <a:rPr lang="en-US" dirty="0">
                <a:solidFill>
                  <a:schemeClr val="bg1"/>
                </a:solidFill>
              </a:rPr>
              <a:t>-</a:t>
            </a:r>
            <a:fld id="{86103F27-AA34-4069-B652-A178AD0674B3}" type="slidenum">
              <a:rPr lang="en-US" smtClean="0">
                <a:solidFill>
                  <a:schemeClr val="bg1"/>
                </a:solidFill>
              </a:rPr>
              <a:pPr>
                <a:defRPr/>
              </a:pPr>
              <a:t>26</a:t>
            </a:fld>
            <a:endParaRPr lang="en-US" dirty="0">
              <a:solidFill>
                <a:schemeClr val="bg1"/>
              </a:solidFill>
            </a:endParaRPr>
          </a:p>
        </p:txBody>
      </p:sp>
      <p:graphicFrame>
        <p:nvGraphicFramePr>
          <p:cNvPr id="4" name="Table 3">
            <a:extLst>
              <a:ext uri="{FF2B5EF4-FFF2-40B4-BE49-F238E27FC236}">
                <a16:creationId xmlns="" xmlns:a16="http://schemas.microsoft.com/office/drawing/2014/main" id="{EF2AEC1E-DD9C-43FC-BD19-5F026AA31006}"/>
              </a:ext>
            </a:extLst>
          </p:cNvPr>
          <p:cNvGraphicFramePr>
            <a:graphicFrameLocks noGrp="1"/>
          </p:cNvGraphicFramePr>
          <p:nvPr>
            <p:extLst>
              <p:ext uri="{D42A27DB-BD31-4B8C-83A1-F6EECF244321}">
                <p14:modId xmlns:p14="http://schemas.microsoft.com/office/powerpoint/2010/main" val="956471549"/>
              </p:ext>
            </p:extLst>
          </p:nvPr>
        </p:nvGraphicFramePr>
        <p:xfrm>
          <a:off x="685800" y="4343400"/>
          <a:ext cx="7696204" cy="1614373"/>
        </p:xfrm>
        <a:graphic>
          <a:graphicData uri="http://schemas.openxmlformats.org/drawingml/2006/table">
            <a:tbl>
              <a:tblPr firstRow="1" firstCol="1" bandRow="1">
                <a:tableStyleId>{5C22544A-7EE6-4342-B048-85BDC9FD1C3A}</a:tableStyleId>
              </a:tblPr>
              <a:tblGrid>
                <a:gridCol w="699655">
                  <a:extLst>
                    <a:ext uri="{9D8B030D-6E8A-4147-A177-3AD203B41FA5}">
                      <a16:colId xmlns="" xmlns:a16="http://schemas.microsoft.com/office/drawing/2014/main" val="3913807529"/>
                    </a:ext>
                  </a:extLst>
                </a:gridCol>
                <a:gridCol w="155479">
                  <a:extLst>
                    <a:ext uri="{9D8B030D-6E8A-4147-A177-3AD203B41FA5}">
                      <a16:colId xmlns="" xmlns:a16="http://schemas.microsoft.com/office/drawing/2014/main" val="39320617"/>
                    </a:ext>
                  </a:extLst>
                </a:gridCol>
                <a:gridCol w="699655">
                  <a:extLst>
                    <a:ext uri="{9D8B030D-6E8A-4147-A177-3AD203B41FA5}">
                      <a16:colId xmlns="" xmlns:a16="http://schemas.microsoft.com/office/drawing/2014/main" val="3479668563"/>
                    </a:ext>
                  </a:extLst>
                </a:gridCol>
                <a:gridCol w="155479">
                  <a:extLst>
                    <a:ext uri="{9D8B030D-6E8A-4147-A177-3AD203B41FA5}">
                      <a16:colId xmlns="" xmlns:a16="http://schemas.microsoft.com/office/drawing/2014/main" val="1956593411"/>
                    </a:ext>
                  </a:extLst>
                </a:gridCol>
                <a:gridCol w="699655">
                  <a:extLst>
                    <a:ext uri="{9D8B030D-6E8A-4147-A177-3AD203B41FA5}">
                      <a16:colId xmlns="" xmlns:a16="http://schemas.microsoft.com/office/drawing/2014/main" val="2627168617"/>
                    </a:ext>
                  </a:extLst>
                </a:gridCol>
                <a:gridCol w="155479">
                  <a:extLst>
                    <a:ext uri="{9D8B030D-6E8A-4147-A177-3AD203B41FA5}">
                      <a16:colId xmlns="" xmlns:a16="http://schemas.microsoft.com/office/drawing/2014/main" val="3736021937"/>
                    </a:ext>
                  </a:extLst>
                </a:gridCol>
                <a:gridCol w="777394">
                  <a:extLst>
                    <a:ext uri="{9D8B030D-6E8A-4147-A177-3AD203B41FA5}">
                      <a16:colId xmlns="" xmlns:a16="http://schemas.microsoft.com/office/drawing/2014/main" val="2608645173"/>
                    </a:ext>
                  </a:extLst>
                </a:gridCol>
                <a:gridCol w="155479">
                  <a:extLst>
                    <a:ext uri="{9D8B030D-6E8A-4147-A177-3AD203B41FA5}">
                      <a16:colId xmlns="" xmlns:a16="http://schemas.microsoft.com/office/drawing/2014/main" val="2483256478"/>
                    </a:ext>
                  </a:extLst>
                </a:gridCol>
                <a:gridCol w="699655">
                  <a:extLst>
                    <a:ext uri="{9D8B030D-6E8A-4147-A177-3AD203B41FA5}">
                      <a16:colId xmlns="" xmlns:a16="http://schemas.microsoft.com/office/drawing/2014/main" val="329874204"/>
                    </a:ext>
                  </a:extLst>
                </a:gridCol>
                <a:gridCol w="155479">
                  <a:extLst>
                    <a:ext uri="{9D8B030D-6E8A-4147-A177-3AD203B41FA5}">
                      <a16:colId xmlns="" xmlns:a16="http://schemas.microsoft.com/office/drawing/2014/main" val="1025863412"/>
                    </a:ext>
                  </a:extLst>
                </a:gridCol>
                <a:gridCol w="699655">
                  <a:extLst>
                    <a:ext uri="{9D8B030D-6E8A-4147-A177-3AD203B41FA5}">
                      <a16:colId xmlns="" xmlns:a16="http://schemas.microsoft.com/office/drawing/2014/main" val="3780375130"/>
                    </a:ext>
                  </a:extLst>
                </a:gridCol>
                <a:gridCol w="155479">
                  <a:extLst>
                    <a:ext uri="{9D8B030D-6E8A-4147-A177-3AD203B41FA5}">
                      <a16:colId xmlns="" xmlns:a16="http://schemas.microsoft.com/office/drawing/2014/main" val="462563503"/>
                    </a:ext>
                  </a:extLst>
                </a:gridCol>
                <a:gridCol w="777394">
                  <a:extLst>
                    <a:ext uri="{9D8B030D-6E8A-4147-A177-3AD203B41FA5}">
                      <a16:colId xmlns="" xmlns:a16="http://schemas.microsoft.com/office/drawing/2014/main" val="2352692132"/>
                    </a:ext>
                  </a:extLst>
                </a:gridCol>
                <a:gridCol w="155479">
                  <a:extLst>
                    <a:ext uri="{9D8B030D-6E8A-4147-A177-3AD203B41FA5}">
                      <a16:colId xmlns="" xmlns:a16="http://schemas.microsoft.com/office/drawing/2014/main" val="4255242583"/>
                    </a:ext>
                  </a:extLst>
                </a:gridCol>
                <a:gridCol w="621915">
                  <a:extLst>
                    <a:ext uri="{9D8B030D-6E8A-4147-A177-3AD203B41FA5}">
                      <a16:colId xmlns="" xmlns:a16="http://schemas.microsoft.com/office/drawing/2014/main" val="2308276965"/>
                    </a:ext>
                  </a:extLst>
                </a:gridCol>
                <a:gridCol w="155479">
                  <a:extLst>
                    <a:ext uri="{9D8B030D-6E8A-4147-A177-3AD203B41FA5}">
                      <a16:colId xmlns="" xmlns:a16="http://schemas.microsoft.com/office/drawing/2014/main" val="1966905031"/>
                    </a:ext>
                  </a:extLst>
                </a:gridCol>
                <a:gridCol w="621915">
                  <a:extLst>
                    <a:ext uri="{9D8B030D-6E8A-4147-A177-3AD203B41FA5}">
                      <a16:colId xmlns="" xmlns:a16="http://schemas.microsoft.com/office/drawing/2014/main" val="2990350691"/>
                    </a:ext>
                  </a:extLst>
                </a:gridCol>
                <a:gridCol w="155479">
                  <a:extLst>
                    <a:ext uri="{9D8B030D-6E8A-4147-A177-3AD203B41FA5}">
                      <a16:colId xmlns="" xmlns:a16="http://schemas.microsoft.com/office/drawing/2014/main" val="2041270742"/>
                    </a:ext>
                  </a:extLst>
                </a:gridCol>
              </a:tblGrid>
              <a:tr h="119094">
                <a:tc gridSpan="3">
                  <a:txBody>
                    <a:bodyPr/>
                    <a:lstStyle/>
                    <a:p>
                      <a:pPr marL="0" marR="0" algn="ctr">
                        <a:lnSpc>
                          <a:spcPct val="107000"/>
                        </a:lnSpc>
                        <a:spcBef>
                          <a:spcPts val="0"/>
                        </a:spcBef>
                        <a:spcAft>
                          <a:spcPts val="0"/>
                        </a:spcAft>
                      </a:pPr>
                      <a:r>
                        <a:rPr lang="en-US" sz="1100" b="1" dirty="0">
                          <a:solidFill>
                            <a:schemeClr val="tx1"/>
                          </a:solidFill>
                          <a:effectLst/>
                          <a:latin typeface="+mn-lt"/>
                        </a:rPr>
                        <a:t>Assets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Liab.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100" b="1" dirty="0">
                          <a:solidFill>
                            <a:schemeClr val="tx1"/>
                          </a:solidFill>
                          <a:effectLst/>
                          <a:latin typeface="+mn-lt"/>
                        </a:rPr>
                        <a:t> Stockholders' Equity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2969284528"/>
                  </a:ext>
                </a:extLst>
              </a:tr>
              <a:tr h="506600">
                <a:tc>
                  <a:txBody>
                    <a:bodyPr/>
                    <a:lstStyle/>
                    <a:p>
                      <a:pPr marL="0" marR="0" algn="ctr">
                        <a:lnSpc>
                          <a:spcPct val="107000"/>
                        </a:lnSpc>
                        <a:spcBef>
                          <a:spcPts val="0"/>
                        </a:spcBef>
                        <a:spcAft>
                          <a:spcPts val="0"/>
                        </a:spcAft>
                      </a:pPr>
                      <a:r>
                        <a:rPr lang="en-US" sz="1100" b="1" dirty="0">
                          <a:solidFill>
                            <a:schemeClr val="tx1"/>
                          </a:solidFill>
                          <a:effectLst/>
                          <a:latin typeface="+mn-lt"/>
                        </a:rPr>
                        <a:t> Cash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Prepaid Rent</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Salaries Payable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Common Stock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Retained Earnings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Revenue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a:t>
                      </a:r>
                      <a:r>
                        <a:rPr lang="en-US" sz="1100" b="1" dirty="0" smtClean="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Expenses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latin typeface="+mn-lt"/>
                        </a:rPr>
                        <a:t> Net Income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latin typeface="+mn-lt"/>
                        </a:rPr>
                        <a:t>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latin typeface="+mn-lt"/>
                        </a:rPr>
                        <a:t> Cash Flow </a:t>
                      </a:r>
                      <a:endParaRPr lang="en-US" sz="1100" b="1"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124671296"/>
                  </a:ext>
                </a:extLst>
              </a:tr>
              <a:tr h="304800">
                <a:tc>
                  <a:txBody>
                    <a:bodyPr/>
                    <a:lstStyle/>
                    <a:p>
                      <a:pPr marL="0" marR="0" algn="ctr">
                        <a:lnSpc>
                          <a:spcPct val="107000"/>
                        </a:lnSpc>
                        <a:spcBef>
                          <a:spcPts val="0"/>
                        </a:spcBef>
                        <a:spcAft>
                          <a:spcPts val="0"/>
                        </a:spcAft>
                      </a:pPr>
                      <a:r>
                        <a:rPr lang="en-US" sz="1100" dirty="0">
                          <a:solidFill>
                            <a:schemeClr val="tx1"/>
                          </a:solidFill>
                          <a:effectLst/>
                          <a:latin typeface="+mn-lt"/>
                        </a:rPr>
                        <a:t> </a:t>
                      </a:r>
                      <a:r>
                        <a:rPr lang="en-US" sz="1100" b="0" dirty="0">
                          <a:solidFill>
                            <a:schemeClr val="tx1"/>
                          </a:solidFill>
                          <a:effectLst/>
                          <a:latin typeface="+mn-lt"/>
                        </a:rPr>
                        <a:t>(12,000)</a:t>
                      </a:r>
                      <a:endParaRPr lang="en-US" sz="1100" b="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smtClean="0">
                          <a:solidFill>
                            <a:schemeClr val="tx1"/>
                          </a:solidFill>
                          <a:effectLst/>
                          <a:latin typeface="+mn-lt"/>
                        </a:rPr>
                        <a:t>    12,000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mn-lt"/>
                        </a:rPr>
                        <a:t> n/a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mn-lt"/>
                        </a:rPr>
                        <a:t> n/a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a:t>
                      </a:r>
                      <a:r>
                        <a:rPr lang="en-US" sz="1100" dirty="0" smtClean="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n/a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 =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n/a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1100" dirty="0">
                          <a:solidFill>
                            <a:schemeClr val="tx1"/>
                          </a:solidFill>
                          <a:effectLst/>
                          <a:latin typeface="+mn-lt"/>
                        </a:rPr>
                        <a:t>(12,000)</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100" dirty="0">
                          <a:solidFill>
                            <a:schemeClr val="tx1"/>
                          </a:solidFill>
                          <a:effectLst/>
                          <a:latin typeface="+mn-lt"/>
                        </a:rPr>
                        <a:t>OA</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2091388674"/>
                  </a:ext>
                </a:extLst>
              </a:tr>
            </a:tbl>
          </a:graphicData>
        </a:graphic>
      </p:graphicFrame>
    </p:spTree>
    <p:extLst>
      <p:ext uri="{BB962C8B-B14F-4D97-AF65-F5344CB8AC3E}">
        <p14:creationId xmlns:p14="http://schemas.microsoft.com/office/powerpoint/2010/main" val="24843315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1B6D9D-445C-437C-A822-6848FACCD98D}"/>
              </a:ext>
            </a:extLst>
          </p:cNvPr>
          <p:cNvSpPr>
            <a:spLocks noGrp="1"/>
          </p:cNvSpPr>
          <p:nvPr>
            <p:ph type="title"/>
          </p:nvPr>
        </p:nvSpPr>
        <p:spPr/>
        <p:txBody>
          <a:bodyPr/>
          <a:lstStyle/>
          <a:p>
            <a:r>
              <a:rPr lang="en-US" dirty="0">
                <a:latin typeface="+mj-lt"/>
                <a:ea typeface="Tahoma" panose="020B0604030504040204" pitchFamily="34" charset="0"/>
                <a:cs typeface="Tahoma" panose="020B0604030504040204" pitchFamily="34" charset="0"/>
              </a:rPr>
              <a:t>Accounting for Prepaid Items</a:t>
            </a:r>
            <a:br>
              <a:rPr lang="en-US" dirty="0">
                <a:latin typeface="+mj-lt"/>
                <a:ea typeface="Tahoma" panose="020B0604030504040204" pitchFamily="34" charset="0"/>
                <a:cs typeface="Tahoma" panose="020B0604030504040204" pitchFamily="34" charset="0"/>
              </a:rPr>
            </a:br>
            <a:r>
              <a:rPr lang="en-US" dirty="0">
                <a:latin typeface="Tahoma" panose="020B0604030504040204" pitchFamily="34" charset="0"/>
                <a:ea typeface="Tahoma" panose="020B0604030504040204" pitchFamily="34" charset="0"/>
                <a:cs typeface="Tahoma" panose="020B0604030504040204" pitchFamily="34" charset="0"/>
              </a:rPr>
              <a:t> </a:t>
            </a:r>
          </a:p>
        </p:txBody>
      </p:sp>
      <p:sp>
        <p:nvSpPr>
          <p:cNvPr id="4" name="Content Placeholder 3"/>
          <p:cNvSpPr>
            <a:spLocks noGrp="1"/>
          </p:cNvSpPr>
          <p:nvPr>
            <p:ph idx="1"/>
          </p:nvPr>
        </p:nvSpPr>
        <p:spPr>
          <a:xfrm>
            <a:off x="457200" y="1905000"/>
            <a:ext cx="8229600" cy="4724399"/>
          </a:xfrm>
        </p:spPr>
        <p:txBody>
          <a:bodyPr/>
          <a:lstStyle/>
          <a:p>
            <a:pPr marL="0" indent="0" algn="ctr">
              <a:buNone/>
            </a:pPr>
            <a:r>
              <a:rPr lang="en-US" sz="2800" b="1" dirty="0">
                <a:latin typeface="+mn-lt"/>
              </a:rPr>
              <a:t>Exhibit 2.5: Relationship between Costs, Assets, and </a:t>
            </a:r>
            <a:r>
              <a:rPr lang="en-US" sz="2800" b="1" dirty="0" smtClean="0">
                <a:latin typeface="+mn-lt"/>
              </a:rPr>
              <a:t>Expenses</a:t>
            </a:r>
            <a:endParaRPr lang="en-US" dirty="0">
              <a:latin typeface="+mn-lt"/>
            </a:endParaRPr>
          </a:p>
        </p:txBody>
      </p:sp>
      <p:sp>
        <p:nvSpPr>
          <p:cNvPr id="5" name="Text Placeholder 4"/>
          <p:cNvSpPr>
            <a:spLocks noGrp="1"/>
          </p:cNvSpPr>
          <p:nvPr>
            <p:ph type="body" sz="quarter" idx="10"/>
          </p:nvPr>
        </p:nvSpPr>
        <p:spPr/>
        <p:txBody>
          <a:bodyPr/>
          <a:lstStyle/>
          <a:p>
            <a:endParaRPr lang="en-US"/>
          </a:p>
        </p:txBody>
      </p:sp>
      <p:sp>
        <p:nvSpPr>
          <p:cNvPr id="7" name="Text Placeholder 6"/>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B9F96F1F-8EA0-4819-834C-D093584C79A0}"/>
              </a:ext>
            </a:extLst>
          </p:cNvPr>
          <p:cNvSpPr>
            <a:spLocks noGrp="1"/>
          </p:cNvSpPr>
          <p:nvPr>
            <p:ph type="sldNum" sz="quarter" idx="11"/>
          </p:nvPr>
        </p:nvSpPr>
        <p:spPr/>
        <p:txBody>
          <a:bodyPr/>
          <a:lstStyle/>
          <a:p>
            <a:pPr>
              <a:defRPr/>
            </a:pPr>
            <a:r>
              <a:rPr lang="en-US" dirty="0" smtClean="0"/>
              <a:t> </a:t>
            </a:r>
            <a:r>
              <a:rPr lang="en-US" dirty="0" smtClean="0">
                <a:solidFill>
                  <a:schemeClr val="bg1"/>
                </a:solidFill>
              </a:rPr>
              <a:t>2</a:t>
            </a:r>
            <a:r>
              <a:rPr lang="en-US" dirty="0">
                <a:solidFill>
                  <a:schemeClr val="bg1"/>
                </a:solidFill>
              </a:rPr>
              <a:t>-</a:t>
            </a:r>
            <a:fld id="{86103F27-AA34-4069-B652-A178AD0674B3}" type="slidenum">
              <a:rPr lang="en-US" smtClean="0">
                <a:solidFill>
                  <a:schemeClr val="bg1"/>
                </a:solidFill>
              </a:rPr>
              <a:pPr>
                <a:defRPr/>
              </a:pPr>
              <a:t>27</a:t>
            </a:fld>
            <a:endParaRPr lang="en-US" dirty="0">
              <a:solidFill>
                <a:schemeClr val="bg1"/>
              </a:solidFill>
            </a:endParaRPr>
          </a:p>
        </p:txBody>
      </p:sp>
      <p:graphicFrame>
        <p:nvGraphicFramePr>
          <p:cNvPr id="6" name="Table 5">
            <a:extLst>
              <a:ext uri="{FF2B5EF4-FFF2-40B4-BE49-F238E27FC236}">
                <a16:creationId xmlns="" xmlns:a16="http://schemas.microsoft.com/office/drawing/2014/main" id="{9065FEF4-3159-4ED6-800D-73AC27947D52}"/>
              </a:ext>
            </a:extLst>
          </p:cNvPr>
          <p:cNvGraphicFramePr>
            <a:graphicFrameLocks noGrp="1"/>
          </p:cNvGraphicFramePr>
          <p:nvPr>
            <p:extLst>
              <p:ext uri="{D42A27DB-BD31-4B8C-83A1-F6EECF244321}">
                <p14:modId xmlns:p14="http://schemas.microsoft.com/office/powerpoint/2010/main" val="1861802461"/>
              </p:ext>
            </p:extLst>
          </p:nvPr>
        </p:nvGraphicFramePr>
        <p:xfrm>
          <a:off x="609600" y="2947147"/>
          <a:ext cx="8077200" cy="1981200"/>
        </p:xfrm>
        <a:graphic>
          <a:graphicData uri="http://schemas.openxmlformats.org/drawingml/2006/table">
            <a:tbl>
              <a:tblPr firstRow="1" bandRow="1">
                <a:tableStyleId>{5C22544A-7EE6-4342-B048-85BDC9FD1C3A}</a:tableStyleId>
              </a:tblPr>
              <a:tblGrid>
                <a:gridCol w="762000">
                  <a:extLst>
                    <a:ext uri="{9D8B030D-6E8A-4147-A177-3AD203B41FA5}">
                      <a16:colId xmlns="" xmlns:a16="http://schemas.microsoft.com/office/drawing/2014/main" val="2898792987"/>
                    </a:ext>
                  </a:extLst>
                </a:gridCol>
                <a:gridCol w="1143000">
                  <a:extLst>
                    <a:ext uri="{9D8B030D-6E8A-4147-A177-3AD203B41FA5}">
                      <a16:colId xmlns="" xmlns:a16="http://schemas.microsoft.com/office/drawing/2014/main" val="3719827745"/>
                    </a:ext>
                  </a:extLst>
                </a:gridCol>
                <a:gridCol w="3124200">
                  <a:extLst>
                    <a:ext uri="{9D8B030D-6E8A-4147-A177-3AD203B41FA5}">
                      <a16:colId xmlns="" xmlns:a16="http://schemas.microsoft.com/office/drawing/2014/main" val="444369373"/>
                    </a:ext>
                  </a:extLst>
                </a:gridCol>
                <a:gridCol w="1295400">
                  <a:extLst>
                    <a:ext uri="{9D8B030D-6E8A-4147-A177-3AD203B41FA5}">
                      <a16:colId xmlns="" xmlns:a16="http://schemas.microsoft.com/office/drawing/2014/main" val="2079763359"/>
                    </a:ext>
                  </a:extLst>
                </a:gridCol>
                <a:gridCol w="1752600">
                  <a:extLst>
                    <a:ext uri="{9D8B030D-6E8A-4147-A177-3AD203B41FA5}">
                      <a16:colId xmlns="" xmlns:a16="http://schemas.microsoft.com/office/drawing/2014/main" val="3850802930"/>
                    </a:ext>
                  </a:extLst>
                </a:gridCol>
              </a:tblGrid>
              <a:tr h="370840">
                <a:tc>
                  <a:txBody>
                    <a:bodyPr/>
                    <a:lstStyle/>
                    <a:p>
                      <a:pPr algn="ctr"/>
                      <a:r>
                        <a:rPr lang="en-US" b="1" dirty="0">
                          <a:solidFill>
                            <a:schemeClr val="tx1"/>
                          </a:solidFill>
                        </a:rPr>
                        <a:t>Costs </a:t>
                      </a:r>
                    </a:p>
                    <a:p>
                      <a:pPr algn="ct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algn="ctr"/>
                      <a:r>
                        <a:rPr lang="en-US" b="1" dirty="0">
                          <a:solidFill>
                            <a:schemeClr val="tx1"/>
                          </a:solidFill>
                        </a:rPr>
                        <a:t>Result 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b="1" dirty="0">
                          <a:solidFill>
                            <a:schemeClr val="tx1"/>
                          </a:solidFill>
                        </a:rPr>
                        <a:t>Assets (deferred expense), like Prepaid Rent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algn="ctr"/>
                      <a:r>
                        <a:rPr lang="en-US" b="1" dirty="0">
                          <a:solidFill>
                            <a:schemeClr val="tx1"/>
                          </a:solidFill>
                        </a:rPr>
                        <a:t>When used result 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b="1" dirty="0">
                          <a:solidFill>
                            <a:schemeClr val="tx1"/>
                          </a:solidFill>
                        </a:rPr>
                        <a:t>Expenses, like Rent Expense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 xmlns:a16="http://schemas.microsoft.com/office/drawing/2014/main" val="4213103580"/>
                  </a:ext>
                </a:extLst>
              </a:tr>
              <a:tr h="370840">
                <a:tc gridSpan="5">
                  <a:txBody>
                    <a:bodyPr/>
                    <a:lstStyle/>
                    <a:p>
                      <a:pPr algn="ctr"/>
                      <a:r>
                        <a:rPr lang="en-US" sz="4000" b="1" dirty="0">
                          <a:solidFill>
                            <a:schemeClr val="tx1"/>
                          </a:solidFill>
                        </a:rPr>
                        <a:t>OR</a:t>
                      </a:r>
                      <a:endParaRPr lang="en-US" sz="1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 xmlns:a16="http://schemas.microsoft.com/office/drawing/2014/main" val="3000430485"/>
                  </a:ext>
                </a:extLst>
              </a:tr>
              <a:tr h="370840">
                <a:tc>
                  <a:txBody>
                    <a:bodyPr/>
                    <a:lstStyle/>
                    <a:p>
                      <a:pPr algn="ctr"/>
                      <a:r>
                        <a:rPr lang="en-US" b="1" dirty="0">
                          <a:solidFill>
                            <a:schemeClr val="tx1"/>
                          </a:solidFill>
                        </a:rPr>
                        <a:t>Costs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gridSpan="3">
                  <a:txBody>
                    <a:bodyPr/>
                    <a:lstStyle/>
                    <a:p>
                      <a:pPr algn="ctr"/>
                      <a:r>
                        <a:rPr lang="en-US" b="1" dirty="0">
                          <a:solidFill>
                            <a:schemeClr val="tx1"/>
                          </a:solidFill>
                        </a:rPr>
                        <a:t>Directly</a:t>
                      </a:r>
                    </a:p>
                    <a:p>
                      <a:pPr algn="ctr"/>
                      <a:r>
                        <a:rPr lang="en-US" b="1" dirty="0">
                          <a:solidFill>
                            <a:schemeClr val="tx1"/>
                          </a:solidFill>
                        </a:rPr>
                        <a:t>Result 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a:solidFill>
                            <a:schemeClr val="tx1"/>
                          </a:solidFill>
                        </a:rPr>
                        <a:t>Expenses, like Utilities Expense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 xmlns:a16="http://schemas.microsoft.com/office/drawing/2014/main" val="996533814"/>
                  </a:ext>
                </a:extLst>
              </a:tr>
            </a:tbl>
          </a:graphicData>
        </a:graphic>
      </p:graphicFrame>
    </p:spTree>
    <p:extLst>
      <p:ext uri="{BB962C8B-B14F-4D97-AF65-F5344CB8AC3E}">
        <p14:creationId xmlns:p14="http://schemas.microsoft.com/office/powerpoint/2010/main" val="241536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1B6D9D-445C-437C-A822-6848FACCD98D}"/>
              </a:ext>
            </a:extLst>
          </p:cNvPr>
          <p:cNvSpPr>
            <a:spLocks noGrp="1"/>
          </p:cNvSpPr>
          <p:nvPr>
            <p:ph type="title"/>
          </p:nvPr>
        </p:nvSpPr>
        <p:spPr/>
        <p:txBody>
          <a:bodyPr/>
          <a:lstStyle/>
          <a:p>
            <a:r>
              <a:rPr lang="en-US" dirty="0">
                <a:latin typeface="+mj-lt"/>
                <a:ea typeface="Tahoma" panose="020B0604030504040204" pitchFamily="34" charset="0"/>
                <a:cs typeface="Tahoma" panose="020B0604030504040204" pitchFamily="34" charset="0"/>
              </a:rPr>
              <a:t>Adjustment </a:t>
            </a:r>
            <a:r>
              <a:rPr lang="en-US" dirty="0" smtClean="0">
                <a:latin typeface="+mj-lt"/>
                <a:ea typeface="Tahoma" panose="020B0604030504040204" pitchFamily="34" charset="0"/>
                <a:cs typeface="Tahoma" panose="020B0604030504040204" pitchFamily="34" charset="0"/>
              </a:rPr>
              <a:t>2</a:t>
            </a:r>
            <a:endParaRPr lang="en-US" dirty="0">
              <a:latin typeface="+mj-lt"/>
            </a:endParaRPr>
          </a:p>
        </p:txBody>
      </p:sp>
      <p:sp>
        <p:nvSpPr>
          <p:cNvPr id="4" name="Content Placeholder 3"/>
          <p:cNvSpPr>
            <a:spLocks noGrp="1"/>
          </p:cNvSpPr>
          <p:nvPr>
            <p:ph idx="1"/>
          </p:nvPr>
        </p:nvSpPr>
        <p:spPr>
          <a:xfrm>
            <a:off x="457200" y="990600"/>
            <a:ext cx="8229600" cy="4952999"/>
          </a:xfrm>
        </p:spPr>
        <p:txBody>
          <a:bodyPr/>
          <a:lstStyle/>
          <a:p>
            <a:r>
              <a:rPr lang="en-US" dirty="0">
                <a:latin typeface="+mn-lt"/>
                <a:cs typeface="Tahoma" pitchFamily="34" charset="0"/>
              </a:rPr>
              <a:t>Cato recognized rent expense for the office space used during the accounting period</a:t>
            </a:r>
            <a:r>
              <a:rPr lang="en-US" dirty="0" smtClean="0">
                <a:latin typeface="+mn-lt"/>
                <a:cs typeface="Tahoma" pitchFamily="34" charset="0"/>
              </a:rPr>
              <a:t>.</a:t>
            </a:r>
            <a:endParaRPr lang="en-US" dirty="0">
              <a:latin typeface="+mn-lt"/>
            </a:endParaRPr>
          </a:p>
          <a:p>
            <a:r>
              <a:rPr lang="en-US" dirty="0">
                <a:latin typeface="+mn-lt"/>
              </a:rPr>
              <a:t>The result of this </a:t>
            </a:r>
            <a:r>
              <a:rPr lang="en-US" b="1" dirty="0">
                <a:solidFill>
                  <a:schemeClr val="bg2"/>
                </a:solidFill>
                <a:latin typeface="+mn-lt"/>
              </a:rPr>
              <a:t>a</a:t>
            </a:r>
            <a:r>
              <a:rPr lang="en-US" b="1" dirty="0" smtClean="0">
                <a:solidFill>
                  <a:schemeClr val="bg2"/>
                </a:solidFill>
                <a:latin typeface="+mn-lt"/>
              </a:rPr>
              <a:t>sset use </a:t>
            </a:r>
            <a:r>
              <a:rPr lang="en-US" b="1" dirty="0">
                <a:solidFill>
                  <a:schemeClr val="bg2"/>
                </a:solidFill>
                <a:latin typeface="+mn-lt"/>
              </a:rPr>
              <a:t>transaction </a:t>
            </a:r>
            <a:r>
              <a:rPr lang="en-US" dirty="0">
                <a:latin typeface="+mn-lt"/>
              </a:rPr>
              <a:t>is that it is recorded in two places: (1) as a decrease </a:t>
            </a:r>
            <a:r>
              <a:rPr lang="en-US" dirty="0" smtClean="0">
                <a:latin typeface="+mn-lt"/>
              </a:rPr>
              <a:t>in assets </a:t>
            </a:r>
            <a:r>
              <a:rPr lang="en-US" dirty="0">
                <a:latin typeface="+mn-lt"/>
              </a:rPr>
              <a:t>(Prepaid Rent) and (2) as a decrease in stockholders’ equity (Retained Earnings)</a:t>
            </a:r>
            <a:r>
              <a:rPr lang="en-US" dirty="0" smtClean="0">
                <a:latin typeface="+mn-lt"/>
              </a:rPr>
              <a:t>.</a:t>
            </a:r>
            <a:endParaRPr lang="en-US" dirty="0">
              <a:latin typeface="+mn-lt"/>
            </a:endParaRPr>
          </a:p>
        </p:txBody>
      </p:sp>
      <p:sp>
        <p:nvSpPr>
          <p:cNvPr id="5" name="Text Placeholder 4"/>
          <p:cNvSpPr>
            <a:spLocks noGrp="1"/>
          </p:cNvSpPr>
          <p:nvPr>
            <p:ph type="body" sz="quarter" idx="10"/>
          </p:nvPr>
        </p:nvSpPr>
        <p:spPr/>
        <p:txBody>
          <a:bodyPr/>
          <a:lstStyle/>
          <a:p>
            <a:endParaRPr lang="en-US"/>
          </a:p>
        </p:txBody>
      </p:sp>
      <p:sp>
        <p:nvSpPr>
          <p:cNvPr id="7" name="Text Placeholder 6"/>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B9F96F1F-8EA0-4819-834C-D093584C79A0}"/>
              </a:ext>
            </a:extLst>
          </p:cNvPr>
          <p:cNvSpPr>
            <a:spLocks noGrp="1"/>
          </p:cNvSpPr>
          <p:nvPr>
            <p:ph type="sldNum" sz="quarter" idx="11"/>
          </p:nvPr>
        </p:nvSpPr>
        <p:spPr/>
        <p:txBody>
          <a:bodyPr/>
          <a:lstStyle/>
          <a:p>
            <a:pPr>
              <a:defRPr/>
            </a:pPr>
            <a:r>
              <a:rPr lang="en-US" dirty="0" smtClean="0"/>
              <a:t> </a:t>
            </a:r>
            <a:r>
              <a:rPr lang="en-US" dirty="0" smtClean="0">
                <a:solidFill>
                  <a:schemeClr val="bg1"/>
                </a:solidFill>
              </a:rPr>
              <a:t>2</a:t>
            </a:r>
            <a:r>
              <a:rPr lang="en-US" dirty="0">
                <a:solidFill>
                  <a:schemeClr val="bg1"/>
                </a:solidFill>
              </a:rPr>
              <a:t>-</a:t>
            </a:r>
            <a:fld id="{86103F27-AA34-4069-B652-A178AD0674B3}" type="slidenum">
              <a:rPr lang="en-US" smtClean="0">
                <a:solidFill>
                  <a:schemeClr val="bg1"/>
                </a:solidFill>
              </a:rPr>
              <a:pPr>
                <a:defRPr/>
              </a:pPr>
              <a:t>28</a:t>
            </a:fld>
            <a:endParaRPr lang="en-US" dirty="0">
              <a:solidFill>
                <a:schemeClr val="bg1"/>
              </a:solidFill>
            </a:endParaRPr>
          </a:p>
        </p:txBody>
      </p:sp>
      <p:graphicFrame>
        <p:nvGraphicFramePr>
          <p:cNvPr id="6" name="Table 5">
            <a:extLst>
              <a:ext uri="{FF2B5EF4-FFF2-40B4-BE49-F238E27FC236}">
                <a16:creationId xmlns="" xmlns:a16="http://schemas.microsoft.com/office/drawing/2014/main" id="{520E5FB9-9655-4414-ACD3-33C684E56A23}"/>
              </a:ext>
            </a:extLst>
          </p:cNvPr>
          <p:cNvGraphicFramePr>
            <a:graphicFrameLocks noGrp="1"/>
          </p:cNvGraphicFramePr>
          <p:nvPr>
            <p:extLst>
              <p:ext uri="{D42A27DB-BD31-4B8C-83A1-F6EECF244321}">
                <p14:modId xmlns:p14="http://schemas.microsoft.com/office/powerpoint/2010/main" val="3599741493"/>
              </p:ext>
            </p:extLst>
          </p:nvPr>
        </p:nvGraphicFramePr>
        <p:xfrm>
          <a:off x="685800" y="4481511"/>
          <a:ext cx="7696204" cy="1614373"/>
        </p:xfrm>
        <a:graphic>
          <a:graphicData uri="http://schemas.openxmlformats.org/drawingml/2006/table">
            <a:tbl>
              <a:tblPr firstRow="1" firstCol="1" bandRow="1">
                <a:tableStyleId>{5C22544A-7EE6-4342-B048-85BDC9FD1C3A}</a:tableStyleId>
              </a:tblPr>
              <a:tblGrid>
                <a:gridCol w="699655">
                  <a:extLst>
                    <a:ext uri="{9D8B030D-6E8A-4147-A177-3AD203B41FA5}">
                      <a16:colId xmlns="" xmlns:a16="http://schemas.microsoft.com/office/drawing/2014/main" val="3913807529"/>
                    </a:ext>
                  </a:extLst>
                </a:gridCol>
                <a:gridCol w="155479">
                  <a:extLst>
                    <a:ext uri="{9D8B030D-6E8A-4147-A177-3AD203B41FA5}">
                      <a16:colId xmlns="" xmlns:a16="http://schemas.microsoft.com/office/drawing/2014/main" val="39320617"/>
                    </a:ext>
                  </a:extLst>
                </a:gridCol>
                <a:gridCol w="699655">
                  <a:extLst>
                    <a:ext uri="{9D8B030D-6E8A-4147-A177-3AD203B41FA5}">
                      <a16:colId xmlns="" xmlns:a16="http://schemas.microsoft.com/office/drawing/2014/main" val="3479668563"/>
                    </a:ext>
                  </a:extLst>
                </a:gridCol>
                <a:gridCol w="155479">
                  <a:extLst>
                    <a:ext uri="{9D8B030D-6E8A-4147-A177-3AD203B41FA5}">
                      <a16:colId xmlns="" xmlns:a16="http://schemas.microsoft.com/office/drawing/2014/main" val="1956593411"/>
                    </a:ext>
                  </a:extLst>
                </a:gridCol>
                <a:gridCol w="699655">
                  <a:extLst>
                    <a:ext uri="{9D8B030D-6E8A-4147-A177-3AD203B41FA5}">
                      <a16:colId xmlns="" xmlns:a16="http://schemas.microsoft.com/office/drawing/2014/main" val="2627168617"/>
                    </a:ext>
                  </a:extLst>
                </a:gridCol>
                <a:gridCol w="155479">
                  <a:extLst>
                    <a:ext uri="{9D8B030D-6E8A-4147-A177-3AD203B41FA5}">
                      <a16:colId xmlns="" xmlns:a16="http://schemas.microsoft.com/office/drawing/2014/main" val="3736021937"/>
                    </a:ext>
                  </a:extLst>
                </a:gridCol>
                <a:gridCol w="777394">
                  <a:extLst>
                    <a:ext uri="{9D8B030D-6E8A-4147-A177-3AD203B41FA5}">
                      <a16:colId xmlns="" xmlns:a16="http://schemas.microsoft.com/office/drawing/2014/main" val="2608645173"/>
                    </a:ext>
                  </a:extLst>
                </a:gridCol>
                <a:gridCol w="155479">
                  <a:extLst>
                    <a:ext uri="{9D8B030D-6E8A-4147-A177-3AD203B41FA5}">
                      <a16:colId xmlns="" xmlns:a16="http://schemas.microsoft.com/office/drawing/2014/main" val="2483256478"/>
                    </a:ext>
                  </a:extLst>
                </a:gridCol>
                <a:gridCol w="699655">
                  <a:extLst>
                    <a:ext uri="{9D8B030D-6E8A-4147-A177-3AD203B41FA5}">
                      <a16:colId xmlns="" xmlns:a16="http://schemas.microsoft.com/office/drawing/2014/main" val="329874204"/>
                    </a:ext>
                  </a:extLst>
                </a:gridCol>
                <a:gridCol w="155479">
                  <a:extLst>
                    <a:ext uri="{9D8B030D-6E8A-4147-A177-3AD203B41FA5}">
                      <a16:colId xmlns="" xmlns:a16="http://schemas.microsoft.com/office/drawing/2014/main" val="1025863412"/>
                    </a:ext>
                  </a:extLst>
                </a:gridCol>
                <a:gridCol w="699655">
                  <a:extLst>
                    <a:ext uri="{9D8B030D-6E8A-4147-A177-3AD203B41FA5}">
                      <a16:colId xmlns="" xmlns:a16="http://schemas.microsoft.com/office/drawing/2014/main" val="3780375130"/>
                    </a:ext>
                  </a:extLst>
                </a:gridCol>
                <a:gridCol w="155479">
                  <a:extLst>
                    <a:ext uri="{9D8B030D-6E8A-4147-A177-3AD203B41FA5}">
                      <a16:colId xmlns="" xmlns:a16="http://schemas.microsoft.com/office/drawing/2014/main" val="462563503"/>
                    </a:ext>
                  </a:extLst>
                </a:gridCol>
                <a:gridCol w="777394">
                  <a:extLst>
                    <a:ext uri="{9D8B030D-6E8A-4147-A177-3AD203B41FA5}">
                      <a16:colId xmlns="" xmlns:a16="http://schemas.microsoft.com/office/drawing/2014/main" val="2352692132"/>
                    </a:ext>
                  </a:extLst>
                </a:gridCol>
                <a:gridCol w="155479">
                  <a:extLst>
                    <a:ext uri="{9D8B030D-6E8A-4147-A177-3AD203B41FA5}">
                      <a16:colId xmlns="" xmlns:a16="http://schemas.microsoft.com/office/drawing/2014/main" val="4255242583"/>
                    </a:ext>
                  </a:extLst>
                </a:gridCol>
                <a:gridCol w="621915">
                  <a:extLst>
                    <a:ext uri="{9D8B030D-6E8A-4147-A177-3AD203B41FA5}">
                      <a16:colId xmlns="" xmlns:a16="http://schemas.microsoft.com/office/drawing/2014/main" val="2308276965"/>
                    </a:ext>
                  </a:extLst>
                </a:gridCol>
                <a:gridCol w="155479">
                  <a:extLst>
                    <a:ext uri="{9D8B030D-6E8A-4147-A177-3AD203B41FA5}">
                      <a16:colId xmlns="" xmlns:a16="http://schemas.microsoft.com/office/drawing/2014/main" val="1966905031"/>
                    </a:ext>
                  </a:extLst>
                </a:gridCol>
                <a:gridCol w="621915">
                  <a:extLst>
                    <a:ext uri="{9D8B030D-6E8A-4147-A177-3AD203B41FA5}">
                      <a16:colId xmlns="" xmlns:a16="http://schemas.microsoft.com/office/drawing/2014/main" val="2990350691"/>
                    </a:ext>
                  </a:extLst>
                </a:gridCol>
                <a:gridCol w="155479">
                  <a:extLst>
                    <a:ext uri="{9D8B030D-6E8A-4147-A177-3AD203B41FA5}">
                      <a16:colId xmlns="" xmlns:a16="http://schemas.microsoft.com/office/drawing/2014/main" val="2041270742"/>
                    </a:ext>
                  </a:extLst>
                </a:gridCol>
              </a:tblGrid>
              <a:tr h="119094">
                <a:tc gridSpan="3">
                  <a:txBody>
                    <a:bodyPr/>
                    <a:lstStyle/>
                    <a:p>
                      <a:pPr marL="0" marR="0" algn="ctr">
                        <a:lnSpc>
                          <a:spcPct val="107000"/>
                        </a:lnSpc>
                        <a:spcBef>
                          <a:spcPts val="0"/>
                        </a:spcBef>
                        <a:spcAft>
                          <a:spcPts val="0"/>
                        </a:spcAft>
                      </a:pPr>
                      <a:r>
                        <a:rPr lang="en-US" sz="1100" b="1" dirty="0">
                          <a:solidFill>
                            <a:schemeClr val="tx1"/>
                          </a:solidFill>
                          <a:effectLst/>
                        </a:rPr>
                        <a:t>Assets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Liab.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100" b="1" dirty="0">
                          <a:solidFill>
                            <a:schemeClr val="tx1"/>
                          </a:solidFill>
                          <a:effectLst/>
                        </a:rPr>
                        <a:t> Stockholders' Equity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2969284528"/>
                  </a:ext>
                </a:extLst>
              </a:tr>
              <a:tr h="506600">
                <a:tc>
                  <a:txBody>
                    <a:bodyPr/>
                    <a:lstStyle/>
                    <a:p>
                      <a:pPr marL="0" marR="0" algn="ctr">
                        <a:lnSpc>
                          <a:spcPct val="107000"/>
                        </a:lnSpc>
                        <a:spcBef>
                          <a:spcPts val="0"/>
                        </a:spcBef>
                        <a:spcAft>
                          <a:spcPts val="0"/>
                        </a:spcAft>
                      </a:pPr>
                      <a:r>
                        <a:rPr lang="en-US" sz="1100" b="1" dirty="0">
                          <a:solidFill>
                            <a:schemeClr val="tx1"/>
                          </a:solidFill>
                          <a:effectLst/>
                        </a:rPr>
                        <a:t> Cash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Prepaid Rent</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Salaries Payable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Common Stock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Retained Earnings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rPr>
                        <a:t> Revenue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r>
                        <a:rPr lang="en-US" sz="1100" b="1" dirty="0" smtClean="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Expenses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Net Income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rPr>
                        <a:t> Cash Flow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124671296"/>
                  </a:ext>
                </a:extLst>
              </a:tr>
              <a:tr h="304800">
                <a:tc>
                  <a:txBody>
                    <a:bodyPr/>
                    <a:lstStyle/>
                    <a:p>
                      <a:pPr marL="0" marR="0" algn="ctr">
                        <a:lnSpc>
                          <a:spcPct val="107000"/>
                        </a:lnSpc>
                        <a:spcBef>
                          <a:spcPts val="0"/>
                        </a:spcBef>
                        <a:spcAft>
                          <a:spcPts val="0"/>
                        </a:spcAft>
                      </a:pPr>
                      <a:r>
                        <a:rPr lang="en-US" sz="1100" dirty="0">
                          <a:solidFill>
                            <a:schemeClr val="tx1"/>
                          </a:solidFill>
                          <a:effectLst/>
                        </a:rPr>
                        <a:t> </a:t>
                      </a:r>
                      <a:r>
                        <a:rPr lang="en-US" sz="1100" b="0" dirty="0">
                          <a:solidFill>
                            <a:schemeClr val="tx1"/>
                          </a:solidFill>
                          <a:effectLst/>
                        </a:rPr>
                        <a:t>n/a</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(10,000)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rPr>
                        <a:t> n/a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rPr>
                        <a:t> n/a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(10,000)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a:t>
                      </a:r>
                      <a:r>
                        <a:rPr lang="en-US" sz="1100" dirty="0" smtClean="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10,000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(10,000)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2091388674"/>
                  </a:ext>
                </a:extLst>
              </a:tr>
            </a:tbl>
          </a:graphicData>
        </a:graphic>
      </p:graphicFrame>
      <p:sp>
        <p:nvSpPr>
          <p:cNvPr id="8" name="TextBox 7">
            <a:extLst>
              <a:ext uri="{FF2B5EF4-FFF2-40B4-BE49-F238E27FC236}">
                <a16:creationId xmlns="" xmlns:a16="http://schemas.microsoft.com/office/drawing/2014/main" id="{C3E3D1D0-0FFA-4B4C-B29C-59F2FB227DBB}"/>
              </a:ext>
            </a:extLst>
          </p:cNvPr>
          <p:cNvSpPr txBox="1"/>
          <p:nvPr/>
        </p:nvSpPr>
        <p:spPr>
          <a:xfrm>
            <a:off x="838200" y="3657600"/>
            <a:ext cx="7467600" cy="646331"/>
          </a:xfrm>
          <a:prstGeom prst="rect">
            <a:avLst/>
          </a:prstGeom>
          <a:solidFill>
            <a:srgbClr val="FFFF99"/>
          </a:solidFill>
          <a:ln w="19050">
            <a:solidFill>
              <a:srgbClr val="000099"/>
            </a:solidFill>
          </a:ln>
        </p:spPr>
        <p:txBody>
          <a:bodyPr wrap="square" rtlCol="0">
            <a:spAutoFit/>
          </a:bodyPr>
          <a:lstStyle/>
          <a:p>
            <a:r>
              <a:rPr lang="en-US" b="1" dirty="0"/>
              <a:t>$12,000 Cost of annual lease ÷ 12 Months = $1,000 Cost per month</a:t>
            </a:r>
          </a:p>
          <a:p>
            <a:r>
              <a:rPr lang="en-US" b="1" dirty="0"/>
              <a:t>$1,000 Cost per month × 10 Months used = $10,000 Rent expense</a:t>
            </a:r>
            <a:endParaRPr lang="en-US" dirty="0"/>
          </a:p>
        </p:txBody>
      </p:sp>
    </p:spTree>
    <p:extLst>
      <p:ext uri="{BB962C8B-B14F-4D97-AF65-F5344CB8AC3E}">
        <p14:creationId xmlns:p14="http://schemas.microsoft.com/office/powerpoint/2010/main" val="19765718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AB08DE03-0BDD-4B28-9E09-4DEA053C4A7A}"/>
              </a:ext>
            </a:extLst>
          </p:cNvPr>
          <p:cNvSpPr>
            <a:spLocks noGrp="1"/>
          </p:cNvSpPr>
          <p:nvPr>
            <p:ph type="title"/>
          </p:nvPr>
        </p:nvSpPr>
        <p:spPr/>
        <p:txBody>
          <a:bodyPr/>
          <a:lstStyle/>
          <a:p>
            <a:r>
              <a:rPr lang="en-US" dirty="0">
                <a:solidFill>
                  <a:srgbClr val="CC0000"/>
                </a:solidFill>
                <a:latin typeface="+mj-lt"/>
                <a:ea typeface="Tahoma" panose="020B0604030504040204" pitchFamily="34" charset="0"/>
                <a:cs typeface="Tahoma" panose="020B0604030504040204" pitchFamily="34" charset="0"/>
              </a:rPr>
              <a:t>Cash Basis </a:t>
            </a:r>
            <a:r>
              <a:rPr lang="en-US" dirty="0" smtClean="0">
                <a:solidFill>
                  <a:srgbClr val="CC0000"/>
                </a:solidFill>
                <a:ea typeface="Tahoma" panose="020B0604030504040204" pitchFamily="34" charset="0"/>
                <a:cs typeface="Tahoma" panose="020B0604030504040204" pitchFamily="34" charset="0"/>
              </a:rPr>
              <a:t>Versus</a:t>
            </a:r>
            <a:r>
              <a:rPr lang="en-US" dirty="0" smtClean="0">
                <a:solidFill>
                  <a:srgbClr val="CC0000"/>
                </a:solidFill>
                <a:latin typeface="+mj-lt"/>
                <a:ea typeface="Tahoma" panose="020B0604030504040204" pitchFamily="34" charset="0"/>
                <a:cs typeface="Tahoma" panose="020B0604030504040204" pitchFamily="34" charset="0"/>
              </a:rPr>
              <a:t> </a:t>
            </a:r>
            <a:r>
              <a:rPr lang="en-US" dirty="0">
                <a:solidFill>
                  <a:srgbClr val="CC0000"/>
                </a:solidFill>
                <a:latin typeface="+mj-lt"/>
                <a:ea typeface="Tahoma" panose="020B0604030504040204" pitchFamily="34" charset="0"/>
                <a:cs typeface="Tahoma" panose="020B0604030504040204" pitchFamily="34" charset="0"/>
              </a:rPr>
              <a:t>Accrual Accounting</a:t>
            </a:r>
          </a:p>
        </p:txBody>
      </p:sp>
      <p:sp>
        <p:nvSpPr>
          <p:cNvPr id="6" name="Content Placeholder 5"/>
          <p:cNvSpPr>
            <a:spLocks noGrp="1"/>
          </p:cNvSpPr>
          <p:nvPr>
            <p:ph idx="1"/>
          </p:nvPr>
        </p:nvSpPr>
        <p:spPr/>
        <p:txBody>
          <a:bodyPr/>
          <a:lstStyle/>
          <a:p>
            <a:r>
              <a:rPr lang="en-US" b="1" dirty="0" smtClean="0">
                <a:latin typeface="+mn-lt"/>
              </a:rPr>
              <a:t>Recognition results in</a:t>
            </a:r>
            <a:r>
              <a:rPr lang="en-US" dirty="0" smtClean="0">
                <a:latin typeface="+mn-lt"/>
              </a:rPr>
              <a:t> formally recording an economic item or event in the financial statements.</a:t>
            </a:r>
          </a:p>
          <a:p>
            <a:r>
              <a:rPr lang="en-US" b="1" dirty="0" smtClean="0">
                <a:latin typeface="+mn-lt"/>
              </a:rPr>
              <a:t>Realization results in</a:t>
            </a:r>
            <a:r>
              <a:rPr lang="en-US" dirty="0" smtClean="0">
                <a:latin typeface="+mn-lt"/>
              </a:rPr>
              <a:t> collecting cash, generally from the sale of products or services.</a:t>
            </a:r>
            <a:endParaRPr lang="en-US" dirty="0">
              <a:latin typeface="+mn-lt"/>
            </a:endParaRPr>
          </a:p>
        </p:txBody>
      </p:sp>
      <p:sp>
        <p:nvSpPr>
          <p:cNvPr id="2" name="Text Placeholder 1"/>
          <p:cNvSpPr>
            <a:spLocks noGrp="1"/>
          </p:cNvSpPr>
          <p:nvPr>
            <p:ph type="body" sz="quarter" idx="10"/>
          </p:nvPr>
        </p:nvSpPr>
        <p:spPr/>
        <p:txBody>
          <a:bodyPr/>
          <a:lstStyle/>
          <a:p>
            <a:endParaRPr lang="en-US"/>
          </a:p>
        </p:txBody>
      </p:sp>
      <p:sp>
        <p:nvSpPr>
          <p:cNvPr id="7" name="Text Placeholder 6"/>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CC4DF682-E715-44F4-A815-771A48F1FB65}"/>
              </a:ext>
            </a:extLst>
          </p:cNvPr>
          <p:cNvSpPr>
            <a:spLocks noGrp="1"/>
          </p:cNvSpPr>
          <p:nvPr>
            <p:ph type="sldNum" sz="quarter" idx="11"/>
          </p:nvPr>
        </p:nvSpPr>
        <p:spPr>
          <a:prstGeom prst="rect">
            <a:avLst/>
          </a:prstGeom>
        </p:spPr>
        <p:txBody>
          <a:bodyPr/>
          <a:lstStyle/>
          <a:p>
            <a:pPr>
              <a:defRPr/>
            </a:pPr>
            <a:r>
              <a:rPr lang="en-US" dirty="0" smtClean="0">
                <a:solidFill>
                  <a:schemeClr val="bg1"/>
                </a:solidFill>
              </a:rPr>
              <a:t> 2</a:t>
            </a:r>
            <a:r>
              <a:rPr lang="en-US" dirty="0">
                <a:solidFill>
                  <a:schemeClr val="bg1"/>
                </a:solidFill>
              </a:rPr>
              <a:t>-</a:t>
            </a:r>
            <a:fld id="{86103F27-AA34-4069-B652-A178AD0674B3}" type="slidenum">
              <a:rPr lang="en-US" smtClean="0">
                <a:solidFill>
                  <a:schemeClr val="bg1"/>
                </a:solidFill>
              </a:rPr>
              <a:pPr>
                <a:defRPr/>
              </a:pPr>
              <a:t>2</a:t>
            </a:fld>
            <a:endParaRPr lang="en-US" dirty="0">
              <a:solidFill>
                <a:schemeClr val="bg1"/>
              </a:solidFill>
            </a:endParaRPr>
          </a:p>
        </p:txBody>
      </p:sp>
    </p:spTree>
    <p:extLst>
      <p:ext uri="{BB962C8B-B14F-4D97-AF65-F5344CB8AC3E}">
        <p14:creationId xmlns:p14="http://schemas.microsoft.com/office/powerpoint/2010/main" val="2000141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17409" name="Rectangle 2"/>
          <p:cNvSpPr>
            <a:spLocks noGrp="1" noChangeArrowheads="1"/>
          </p:cNvSpPr>
          <p:nvPr>
            <p:ph type="title"/>
          </p:nvPr>
        </p:nvSpPr>
        <p:spPr/>
        <p:txBody>
          <a:bodyPr/>
          <a:lstStyle/>
          <a:p>
            <a:r>
              <a:rPr lang="en-US" dirty="0">
                <a:latin typeface="+mn-lt"/>
              </a:rPr>
              <a:t>LO 2-7: </a:t>
            </a:r>
            <a:r>
              <a:rPr lang="en-US" dirty="0">
                <a:latin typeface="+mn-lt"/>
                <a:ea typeface="Tahoma" panose="020B0604030504040204" pitchFamily="34" charset="0"/>
                <a:cs typeface="Tahoma" panose="020B0604030504040204" pitchFamily="34" charset="0"/>
              </a:rPr>
              <a:t>Show how accounting </a:t>
            </a:r>
            <a:r>
              <a:rPr lang="en-US" dirty="0" smtClean="0">
                <a:latin typeface="+mn-lt"/>
                <a:ea typeface="Tahoma" panose="020B0604030504040204" pitchFamily="34" charset="0"/>
                <a:cs typeface="Tahoma" panose="020B0604030504040204" pitchFamily="34" charset="0"/>
              </a:rPr>
              <a:t>for unearned revenues affects </a:t>
            </a:r>
            <a:r>
              <a:rPr lang="en-US" dirty="0">
                <a:latin typeface="+mn-lt"/>
                <a:ea typeface="Tahoma" panose="020B0604030504040204" pitchFamily="34" charset="0"/>
                <a:cs typeface="Tahoma" panose="020B0604030504040204" pitchFamily="34" charset="0"/>
              </a:rPr>
              <a:t>financial statements</a:t>
            </a:r>
            <a:r>
              <a:rPr lang="en-US" dirty="0" smtClean="0">
                <a:latin typeface="+mn-lt"/>
                <a:ea typeface="Tahoma" panose="020B0604030504040204" pitchFamily="34" charset="0"/>
                <a:cs typeface="Tahoma" panose="020B0604030504040204" pitchFamily="34" charset="0"/>
              </a:rPr>
              <a:t>.</a:t>
            </a:r>
            <a:endParaRPr lang="en-US" dirty="0">
              <a:latin typeface="+mn-lt"/>
              <a:ea typeface="Tahoma" panose="020B0604030504040204" pitchFamily="34" charset="0"/>
              <a:cs typeface="Tahoma" panose="020B0604030504040204" pitchFamily="34" charset="0"/>
            </a:endParaRPr>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2-</a:t>
            </a:r>
            <a:fld id="{8E04DE85-5BF3-4C03-A70B-7F1A18BE4AC7}" type="slidenum">
              <a:rPr lang="en-US" smtClean="0">
                <a:solidFill>
                  <a:schemeClr val="bg1"/>
                </a:solidFill>
                <a:cs typeface="Arial" charset="0"/>
              </a:rPr>
              <a:pPr/>
              <a:t>29</a:t>
            </a:fld>
            <a:endParaRPr lang="en-US" dirty="0">
              <a:solidFill>
                <a:schemeClr val="bg1"/>
              </a:solidFill>
              <a:cs typeface="Arial" charset="0"/>
            </a:endParaRPr>
          </a:p>
        </p:txBody>
      </p:sp>
    </p:spTree>
    <p:extLst>
      <p:ext uri="{BB962C8B-B14F-4D97-AF65-F5344CB8AC3E}">
        <p14:creationId xmlns:p14="http://schemas.microsoft.com/office/powerpoint/2010/main" val="2433684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1B6D9D-445C-437C-A822-6848FACCD98D}"/>
              </a:ext>
            </a:extLst>
          </p:cNvPr>
          <p:cNvSpPr>
            <a:spLocks noGrp="1"/>
          </p:cNvSpPr>
          <p:nvPr>
            <p:ph type="title"/>
          </p:nvPr>
        </p:nvSpPr>
        <p:spPr/>
        <p:txBody>
          <a:bodyPr/>
          <a:lstStyle/>
          <a:p>
            <a:r>
              <a:rPr lang="en-US" dirty="0">
                <a:ea typeface="Tahoma" panose="020B0604030504040204" pitchFamily="34" charset="0"/>
                <a:cs typeface="Tahoma" panose="020B0604030504040204" pitchFamily="34" charset="0"/>
              </a:rPr>
              <a:t>Second Accounting Cycle: </a:t>
            </a:r>
            <a:r>
              <a:rPr lang="en-US" dirty="0"/>
              <a:t>Event </a:t>
            </a:r>
            <a:r>
              <a:rPr lang="en-US" dirty="0" smtClean="0"/>
              <a:t>4</a:t>
            </a:r>
            <a:endParaRPr lang="en-US" dirty="0">
              <a:latin typeface="+mj-lt"/>
            </a:endParaRPr>
          </a:p>
        </p:txBody>
      </p:sp>
      <p:sp>
        <p:nvSpPr>
          <p:cNvPr id="4" name="Content Placeholder 3"/>
          <p:cNvSpPr>
            <a:spLocks noGrp="1"/>
          </p:cNvSpPr>
          <p:nvPr>
            <p:ph idx="1"/>
          </p:nvPr>
        </p:nvSpPr>
        <p:spPr/>
        <p:txBody>
          <a:bodyPr/>
          <a:lstStyle/>
          <a:p>
            <a:r>
              <a:rPr lang="en-US" sz="2400" dirty="0">
                <a:latin typeface="+mn-lt"/>
              </a:rPr>
              <a:t>Cato received $18,000 cash in advance from </a:t>
            </a:r>
            <a:r>
              <a:rPr lang="en-US" sz="2400" dirty="0" err="1">
                <a:latin typeface="+mn-lt"/>
              </a:rPr>
              <a:t>Westberry</a:t>
            </a:r>
            <a:r>
              <a:rPr lang="en-US" sz="2400" dirty="0">
                <a:latin typeface="+mn-lt"/>
              </a:rPr>
              <a:t> Company for consulting services to be performed over a one-year period beginning June 1, Year 2</a:t>
            </a:r>
            <a:r>
              <a:rPr lang="en-US" sz="2400" dirty="0" smtClean="0">
                <a:latin typeface="+mn-lt"/>
              </a:rPr>
              <a:t>.</a:t>
            </a:r>
            <a:endParaRPr lang="en-US" sz="2400" dirty="0">
              <a:latin typeface="+mn-lt"/>
            </a:endParaRPr>
          </a:p>
          <a:p>
            <a:r>
              <a:rPr lang="en-US" sz="2400" dirty="0">
                <a:latin typeface="+mn-lt"/>
              </a:rPr>
              <a:t>The result of this </a:t>
            </a:r>
            <a:r>
              <a:rPr lang="en-US" sz="2400" b="1" dirty="0">
                <a:solidFill>
                  <a:schemeClr val="bg2"/>
                </a:solidFill>
                <a:latin typeface="+mn-lt"/>
              </a:rPr>
              <a:t>a</a:t>
            </a:r>
            <a:r>
              <a:rPr lang="en-US" sz="2400" b="1" dirty="0" smtClean="0">
                <a:solidFill>
                  <a:schemeClr val="bg2"/>
                </a:solidFill>
                <a:latin typeface="+mn-lt"/>
              </a:rPr>
              <a:t>sset source </a:t>
            </a:r>
            <a:r>
              <a:rPr lang="en-US" sz="2400" b="1" dirty="0">
                <a:solidFill>
                  <a:schemeClr val="bg2"/>
                </a:solidFill>
                <a:latin typeface="+mn-lt"/>
              </a:rPr>
              <a:t>transaction </a:t>
            </a:r>
            <a:r>
              <a:rPr lang="en-US" sz="2400" dirty="0">
                <a:latin typeface="+mn-lt"/>
              </a:rPr>
              <a:t>is that it is recorded in two places: (1) as an increase in assets (Cash) and (2) as an increase in liabilities (Unearned Revenue).</a:t>
            </a:r>
          </a:p>
          <a:p>
            <a:endParaRPr lang="en-US" sz="2400" dirty="0"/>
          </a:p>
        </p:txBody>
      </p:sp>
      <p:sp>
        <p:nvSpPr>
          <p:cNvPr id="5" name="Text Placeholder 4"/>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B9F96F1F-8EA0-4819-834C-D093584C79A0}"/>
              </a:ext>
            </a:extLst>
          </p:cNvPr>
          <p:cNvSpPr>
            <a:spLocks noGrp="1"/>
          </p:cNvSpPr>
          <p:nvPr>
            <p:ph type="sldNum" sz="quarter" idx="11"/>
          </p:nvPr>
        </p:nvSpPr>
        <p:spPr/>
        <p:txBody>
          <a:bodyPr/>
          <a:lstStyle/>
          <a:p>
            <a:pPr>
              <a:defRPr/>
            </a:pPr>
            <a:r>
              <a:rPr lang="en-US" dirty="0" smtClean="0"/>
              <a:t> </a:t>
            </a:r>
            <a:r>
              <a:rPr lang="en-US" dirty="0" smtClean="0">
                <a:solidFill>
                  <a:schemeClr val="bg1"/>
                </a:solidFill>
              </a:rPr>
              <a:t>2</a:t>
            </a:r>
            <a:r>
              <a:rPr lang="en-US" dirty="0">
                <a:solidFill>
                  <a:schemeClr val="bg1"/>
                </a:solidFill>
              </a:rPr>
              <a:t>-</a:t>
            </a:r>
            <a:fld id="{86103F27-AA34-4069-B652-A178AD0674B3}" type="slidenum">
              <a:rPr lang="en-US" smtClean="0">
                <a:solidFill>
                  <a:schemeClr val="bg1"/>
                </a:solidFill>
              </a:rPr>
              <a:pPr>
                <a:defRPr/>
              </a:pPr>
              <a:t>30</a:t>
            </a:fld>
            <a:endParaRPr lang="en-US" dirty="0">
              <a:solidFill>
                <a:schemeClr val="bg1"/>
              </a:solidFill>
            </a:endParaRPr>
          </a:p>
        </p:txBody>
      </p:sp>
      <p:graphicFrame>
        <p:nvGraphicFramePr>
          <p:cNvPr id="7" name="Table 6">
            <a:extLst>
              <a:ext uri="{FF2B5EF4-FFF2-40B4-BE49-F238E27FC236}">
                <a16:creationId xmlns="" xmlns:a16="http://schemas.microsoft.com/office/drawing/2014/main" id="{00D195D2-E370-4B45-971E-F03637C2C7BB}"/>
              </a:ext>
            </a:extLst>
          </p:cNvPr>
          <p:cNvGraphicFramePr>
            <a:graphicFrameLocks noGrp="1"/>
          </p:cNvGraphicFramePr>
          <p:nvPr>
            <p:extLst>
              <p:ext uri="{D42A27DB-BD31-4B8C-83A1-F6EECF244321}">
                <p14:modId xmlns:p14="http://schemas.microsoft.com/office/powerpoint/2010/main" val="278906348"/>
              </p:ext>
            </p:extLst>
          </p:nvPr>
        </p:nvGraphicFramePr>
        <p:xfrm>
          <a:off x="762000" y="4343400"/>
          <a:ext cx="7696204" cy="1614373"/>
        </p:xfrm>
        <a:graphic>
          <a:graphicData uri="http://schemas.openxmlformats.org/drawingml/2006/table">
            <a:tbl>
              <a:tblPr firstRow="1" firstCol="1" bandRow="1">
                <a:tableStyleId>{5C22544A-7EE6-4342-B048-85BDC9FD1C3A}</a:tableStyleId>
              </a:tblPr>
              <a:tblGrid>
                <a:gridCol w="699655">
                  <a:extLst>
                    <a:ext uri="{9D8B030D-6E8A-4147-A177-3AD203B41FA5}">
                      <a16:colId xmlns="" xmlns:a16="http://schemas.microsoft.com/office/drawing/2014/main" val="3913807529"/>
                    </a:ext>
                  </a:extLst>
                </a:gridCol>
                <a:gridCol w="155479">
                  <a:extLst>
                    <a:ext uri="{9D8B030D-6E8A-4147-A177-3AD203B41FA5}">
                      <a16:colId xmlns="" xmlns:a16="http://schemas.microsoft.com/office/drawing/2014/main" val="39320617"/>
                    </a:ext>
                  </a:extLst>
                </a:gridCol>
                <a:gridCol w="699655">
                  <a:extLst>
                    <a:ext uri="{9D8B030D-6E8A-4147-A177-3AD203B41FA5}">
                      <a16:colId xmlns="" xmlns:a16="http://schemas.microsoft.com/office/drawing/2014/main" val="3479668563"/>
                    </a:ext>
                  </a:extLst>
                </a:gridCol>
                <a:gridCol w="155479">
                  <a:extLst>
                    <a:ext uri="{9D8B030D-6E8A-4147-A177-3AD203B41FA5}">
                      <a16:colId xmlns="" xmlns:a16="http://schemas.microsoft.com/office/drawing/2014/main" val="1956593411"/>
                    </a:ext>
                  </a:extLst>
                </a:gridCol>
                <a:gridCol w="699655">
                  <a:extLst>
                    <a:ext uri="{9D8B030D-6E8A-4147-A177-3AD203B41FA5}">
                      <a16:colId xmlns="" xmlns:a16="http://schemas.microsoft.com/office/drawing/2014/main" val="2627168617"/>
                    </a:ext>
                  </a:extLst>
                </a:gridCol>
                <a:gridCol w="155479">
                  <a:extLst>
                    <a:ext uri="{9D8B030D-6E8A-4147-A177-3AD203B41FA5}">
                      <a16:colId xmlns="" xmlns:a16="http://schemas.microsoft.com/office/drawing/2014/main" val="3736021937"/>
                    </a:ext>
                  </a:extLst>
                </a:gridCol>
                <a:gridCol w="777394">
                  <a:extLst>
                    <a:ext uri="{9D8B030D-6E8A-4147-A177-3AD203B41FA5}">
                      <a16:colId xmlns="" xmlns:a16="http://schemas.microsoft.com/office/drawing/2014/main" val="2608645173"/>
                    </a:ext>
                  </a:extLst>
                </a:gridCol>
                <a:gridCol w="155479">
                  <a:extLst>
                    <a:ext uri="{9D8B030D-6E8A-4147-A177-3AD203B41FA5}">
                      <a16:colId xmlns="" xmlns:a16="http://schemas.microsoft.com/office/drawing/2014/main" val="2483256478"/>
                    </a:ext>
                  </a:extLst>
                </a:gridCol>
                <a:gridCol w="699655">
                  <a:extLst>
                    <a:ext uri="{9D8B030D-6E8A-4147-A177-3AD203B41FA5}">
                      <a16:colId xmlns="" xmlns:a16="http://schemas.microsoft.com/office/drawing/2014/main" val="329874204"/>
                    </a:ext>
                  </a:extLst>
                </a:gridCol>
                <a:gridCol w="155479">
                  <a:extLst>
                    <a:ext uri="{9D8B030D-6E8A-4147-A177-3AD203B41FA5}">
                      <a16:colId xmlns="" xmlns:a16="http://schemas.microsoft.com/office/drawing/2014/main" val="1025863412"/>
                    </a:ext>
                  </a:extLst>
                </a:gridCol>
                <a:gridCol w="699655">
                  <a:extLst>
                    <a:ext uri="{9D8B030D-6E8A-4147-A177-3AD203B41FA5}">
                      <a16:colId xmlns="" xmlns:a16="http://schemas.microsoft.com/office/drawing/2014/main" val="3780375130"/>
                    </a:ext>
                  </a:extLst>
                </a:gridCol>
                <a:gridCol w="155479">
                  <a:extLst>
                    <a:ext uri="{9D8B030D-6E8A-4147-A177-3AD203B41FA5}">
                      <a16:colId xmlns="" xmlns:a16="http://schemas.microsoft.com/office/drawing/2014/main" val="462563503"/>
                    </a:ext>
                  </a:extLst>
                </a:gridCol>
                <a:gridCol w="777394">
                  <a:extLst>
                    <a:ext uri="{9D8B030D-6E8A-4147-A177-3AD203B41FA5}">
                      <a16:colId xmlns="" xmlns:a16="http://schemas.microsoft.com/office/drawing/2014/main" val="2352692132"/>
                    </a:ext>
                  </a:extLst>
                </a:gridCol>
                <a:gridCol w="155479">
                  <a:extLst>
                    <a:ext uri="{9D8B030D-6E8A-4147-A177-3AD203B41FA5}">
                      <a16:colId xmlns="" xmlns:a16="http://schemas.microsoft.com/office/drawing/2014/main" val="4255242583"/>
                    </a:ext>
                  </a:extLst>
                </a:gridCol>
                <a:gridCol w="621915">
                  <a:extLst>
                    <a:ext uri="{9D8B030D-6E8A-4147-A177-3AD203B41FA5}">
                      <a16:colId xmlns="" xmlns:a16="http://schemas.microsoft.com/office/drawing/2014/main" val="2308276965"/>
                    </a:ext>
                  </a:extLst>
                </a:gridCol>
                <a:gridCol w="155479">
                  <a:extLst>
                    <a:ext uri="{9D8B030D-6E8A-4147-A177-3AD203B41FA5}">
                      <a16:colId xmlns="" xmlns:a16="http://schemas.microsoft.com/office/drawing/2014/main" val="1966905031"/>
                    </a:ext>
                  </a:extLst>
                </a:gridCol>
                <a:gridCol w="621915">
                  <a:extLst>
                    <a:ext uri="{9D8B030D-6E8A-4147-A177-3AD203B41FA5}">
                      <a16:colId xmlns="" xmlns:a16="http://schemas.microsoft.com/office/drawing/2014/main" val="2990350691"/>
                    </a:ext>
                  </a:extLst>
                </a:gridCol>
                <a:gridCol w="155479">
                  <a:extLst>
                    <a:ext uri="{9D8B030D-6E8A-4147-A177-3AD203B41FA5}">
                      <a16:colId xmlns="" xmlns:a16="http://schemas.microsoft.com/office/drawing/2014/main" val="2041270742"/>
                    </a:ext>
                  </a:extLst>
                </a:gridCol>
              </a:tblGrid>
              <a:tr h="119094">
                <a:tc gridSpan="3">
                  <a:txBody>
                    <a:bodyPr/>
                    <a:lstStyle/>
                    <a:p>
                      <a:pPr marL="0" marR="0" algn="ctr">
                        <a:lnSpc>
                          <a:spcPct val="107000"/>
                        </a:lnSpc>
                        <a:spcBef>
                          <a:spcPts val="0"/>
                        </a:spcBef>
                        <a:spcAft>
                          <a:spcPts val="0"/>
                        </a:spcAft>
                      </a:pPr>
                      <a:r>
                        <a:rPr lang="en-US" sz="1100" b="1" dirty="0">
                          <a:solidFill>
                            <a:schemeClr val="tx1"/>
                          </a:solidFill>
                          <a:effectLst/>
                        </a:rPr>
                        <a:t>Assets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Liab.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100" b="1" dirty="0">
                          <a:solidFill>
                            <a:schemeClr val="tx1"/>
                          </a:solidFill>
                          <a:effectLst/>
                        </a:rPr>
                        <a:t> Stockholders' Equity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2969284528"/>
                  </a:ext>
                </a:extLst>
              </a:tr>
              <a:tr h="506600">
                <a:tc>
                  <a:txBody>
                    <a:bodyPr/>
                    <a:lstStyle/>
                    <a:p>
                      <a:pPr marL="0" marR="0" algn="ctr">
                        <a:lnSpc>
                          <a:spcPct val="107000"/>
                        </a:lnSpc>
                        <a:spcBef>
                          <a:spcPts val="0"/>
                        </a:spcBef>
                        <a:spcAft>
                          <a:spcPts val="0"/>
                        </a:spcAft>
                      </a:pPr>
                      <a:r>
                        <a:rPr lang="en-US" sz="1100" b="1" dirty="0">
                          <a:solidFill>
                            <a:schemeClr val="tx1"/>
                          </a:solidFill>
                          <a:effectLst/>
                        </a:rPr>
                        <a:t> Cash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Prepaid Rent</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Unearned Revenue</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Common Stock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Retained Earnings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rPr>
                        <a:t> Revenue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r>
                        <a:rPr lang="en-US" sz="1100" b="1" dirty="0" smtClean="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Expenses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Net Income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rPr>
                        <a:t> Cash Flow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124671296"/>
                  </a:ext>
                </a:extLst>
              </a:tr>
              <a:tr h="304800">
                <a:tc>
                  <a:txBody>
                    <a:bodyPr/>
                    <a:lstStyle/>
                    <a:p>
                      <a:pPr marL="0" marR="0" algn="ctr">
                        <a:lnSpc>
                          <a:spcPct val="107000"/>
                        </a:lnSpc>
                        <a:spcBef>
                          <a:spcPts val="0"/>
                        </a:spcBef>
                        <a:spcAft>
                          <a:spcPts val="0"/>
                        </a:spcAft>
                      </a:pPr>
                      <a:r>
                        <a:rPr lang="en-US" sz="1100" b="0" dirty="0">
                          <a:solidFill>
                            <a:schemeClr val="tx1"/>
                          </a:solidFill>
                          <a:effectLst/>
                        </a:rPr>
                        <a:t>18,000</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rPr>
                        <a:t>18,000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rPr>
                        <a:t> n/a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a:t>
                      </a:r>
                      <a:r>
                        <a:rPr lang="en-US" sz="1100" dirty="0" smtClean="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1100" dirty="0">
                          <a:solidFill>
                            <a:schemeClr val="tx1"/>
                          </a:solidFill>
                          <a:effectLst/>
                        </a:rPr>
                        <a:t>18,000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2091388674"/>
                  </a:ext>
                </a:extLst>
              </a:tr>
            </a:tbl>
          </a:graphicData>
        </a:graphic>
      </p:graphicFrame>
    </p:spTree>
    <p:extLst>
      <p:ext uri="{BB962C8B-B14F-4D97-AF65-F5344CB8AC3E}">
        <p14:creationId xmlns:p14="http://schemas.microsoft.com/office/powerpoint/2010/main" val="17228825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1B6D9D-445C-437C-A822-6848FACCD98D}"/>
              </a:ext>
            </a:extLst>
          </p:cNvPr>
          <p:cNvSpPr>
            <a:spLocks noGrp="1"/>
          </p:cNvSpPr>
          <p:nvPr>
            <p:ph type="title"/>
          </p:nvPr>
        </p:nvSpPr>
        <p:spPr/>
        <p:txBody>
          <a:bodyPr/>
          <a:lstStyle/>
          <a:p>
            <a:r>
              <a:rPr lang="en-US" dirty="0">
                <a:latin typeface="+mj-lt"/>
                <a:ea typeface="Tahoma" panose="020B0604030504040204" pitchFamily="34" charset="0"/>
                <a:cs typeface="Tahoma" panose="020B0604030504040204" pitchFamily="34" charset="0"/>
              </a:rPr>
              <a:t>Adjustment </a:t>
            </a:r>
            <a:r>
              <a:rPr lang="en-US" dirty="0" smtClean="0">
                <a:latin typeface="+mj-lt"/>
                <a:ea typeface="Tahoma" panose="020B0604030504040204" pitchFamily="34" charset="0"/>
                <a:cs typeface="Tahoma" panose="020B0604030504040204" pitchFamily="34" charset="0"/>
              </a:rPr>
              <a:t>3 </a:t>
            </a:r>
            <a:endParaRPr lang="en-US" dirty="0">
              <a:latin typeface="+mj-lt"/>
              <a:ea typeface="Tahoma" panose="020B0604030504040204" pitchFamily="34" charset="0"/>
              <a:cs typeface="Tahoma" panose="020B0604030504040204" pitchFamily="34" charset="0"/>
            </a:endParaRPr>
          </a:p>
        </p:txBody>
      </p:sp>
      <p:sp>
        <p:nvSpPr>
          <p:cNvPr id="4" name="Content Placeholder 3"/>
          <p:cNvSpPr>
            <a:spLocks noGrp="1"/>
          </p:cNvSpPr>
          <p:nvPr>
            <p:ph idx="1"/>
          </p:nvPr>
        </p:nvSpPr>
        <p:spPr/>
        <p:txBody>
          <a:bodyPr/>
          <a:lstStyle/>
          <a:p>
            <a:r>
              <a:rPr lang="en-US" sz="2400" dirty="0">
                <a:latin typeface="+mn-lt"/>
                <a:cs typeface="Tahoma" pitchFamily="34" charset="0"/>
              </a:rPr>
              <a:t>Cato recognizes the portion of the unearned revenue it earned during the accounting period</a:t>
            </a:r>
            <a:r>
              <a:rPr lang="en-US" sz="2400" dirty="0" smtClean="0">
                <a:latin typeface="+mn-lt"/>
                <a:cs typeface="Tahoma" pitchFamily="34" charset="0"/>
              </a:rPr>
              <a:t>.</a:t>
            </a:r>
            <a:endParaRPr lang="en-US" sz="1100" dirty="0">
              <a:latin typeface="+mn-lt"/>
            </a:endParaRPr>
          </a:p>
          <a:p>
            <a:r>
              <a:rPr lang="en-US" sz="2400" dirty="0">
                <a:latin typeface="+mn-lt"/>
              </a:rPr>
              <a:t>The result of this </a:t>
            </a:r>
            <a:r>
              <a:rPr lang="en-US" sz="2400" b="1" dirty="0">
                <a:solidFill>
                  <a:schemeClr val="bg2"/>
                </a:solidFill>
                <a:latin typeface="+mn-lt"/>
              </a:rPr>
              <a:t>c</a:t>
            </a:r>
            <a:r>
              <a:rPr lang="en-US" sz="2400" b="1" dirty="0" smtClean="0">
                <a:solidFill>
                  <a:schemeClr val="bg2"/>
                </a:solidFill>
                <a:latin typeface="+mn-lt"/>
              </a:rPr>
              <a:t>laims exchange </a:t>
            </a:r>
            <a:r>
              <a:rPr lang="en-US" sz="2400" b="1" dirty="0">
                <a:solidFill>
                  <a:schemeClr val="bg2"/>
                </a:solidFill>
                <a:latin typeface="+mn-lt"/>
              </a:rPr>
              <a:t>transaction </a:t>
            </a:r>
            <a:r>
              <a:rPr lang="en-US" sz="2400" dirty="0">
                <a:latin typeface="+mn-lt"/>
              </a:rPr>
              <a:t>is that it is recorded in two places: (1) as a decrease in liabilities (Unearned Revenue) and (2) an increase in stockholders’ equity (Retained Earnings)</a:t>
            </a:r>
            <a:r>
              <a:rPr lang="en-US" sz="2400" dirty="0" smtClean="0">
                <a:latin typeface="+mn-lt"/>
              </a:rPr>
              <a:t>.</a:t>
            </a:r>
            <a:endParaRPr lang="en-US" sz="2400" dirty="0">
              <a:latin typeface="+mn-lt"/>
            </a:endParaRPr>
          </a:p>
        </p:txBody>
      </p:sp>
      <p:sp>
        <p:nvSpPr>
          <p:cNvPr id="5" name="Text Placeholder 4"/>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B9F96F1F-8EA0-4819-834C-D093584C79A0}"/>
              </a:ext>
            </a:extLst>
          </p:cNvPr>
          <p:cNvSpPr>
            <a:spLocks noGrp="1"/>
          </p:cNvSpPr>
          <p:nvPr>
            <p:ph type="sldNum" sz="quarter" idx="11"/>
          </p:nvPr>
        </p:nvSpPr>
        <p:spPr/>
        <p:txBody>
          <a:bodyPr/>
          <a:lstStyle/>
          <a:p>
            <a:pPr>
              <a:defRPr/>
            </a:pPr>
            <a:r>
              <a:rPr lang="en-US" dirty="0" smtClean="0"/>
              <a:t> </a:t>
            </a:r>
            <a:r>
              <a:rPr lang="en-US" dirty="0" smtClean="0">
                <a:solidFill>
                  <a:schemeClr val="bg1"/>
                </a:solidFill>
              </a:rPr>
              <a:t>2</a:t>
            </a:r>
            <a:r>
              <a:rPr lang="en-US" dirty="0">
                <a:solidFill>
                  <a:schemeClr val="bg1"/>
                </a:solidFill>
              </a:rPr>
              <a:t>-</a:t>
            </a:r>
            <a:fld id="{86103F27-AA34-4069-B652-A178AD0674B3}" type="slidenum">
              <a:rPr lang="en-US" smtClean="0">
                <a:solidFill>
                  <a:schemeClr val="bg1"/>
                </a:solidFill>
              </a:rPr>
              <a:pPr>
                <a:defRPr/>
              </a:pPr>
              <a:t>31</a:t>
            </a:fld>
            <a:endParaRPr lang="en-US" dirty="0">
              <a:solidFill>
                <a:schemeClr val="bg1"/>
              </a:solidFill>
            </a:endParaRPr>
          </a:p>
        </p:txBody>
      </p:sp>
      <p:sp>
        <p:nvSpPr>
          <p:cNvPr id="8" name="TextBox 7">
            <a:extLst>
              <a:ext uri="{FF2B5EF4-FFF2-40B4-BE49-F238E27FC236}">
                <a16:creationId xmlns="" xmlns:a16="http://schemas.microsoft.com/office/drawing/2014/main" id="{63BFF1FE-A2AF-4C86-B25D-11361423A85E}"/>
              </a:ext>
            </a:extLst>
          </p:cNvPr>
          <p:cNvSpPr txBox="1"/>
          <p:nvPr/>
        </p:nvSpPr>
        <p:spPr>
          <a:xfrm>
            <a:off x="990599" y="3735730"/>
            <a:ext cx="7162802" cy="646331"/>
          </a:xfrm>
          <a:prstGeom prst="rect">
            <a:avLst/>
          </a:prstGeom>
          <a:solidFill>
            <a:srgbClr val="FFFF99"/>
          </a:solidFill>
          <a:ln w="28575">
            <a:solidFill>
              <a:srgbClr val="000099"/>
            </a:solidFill>
          </a:ln>
        </p:spPr>
        <p:txBody>
          <a:bodyPr wrap="square" rtlCol="0">
            <a:spAutoFit/>
          </a:bodyPr>
          <a:lstStyle/>
          <a:p>
            <a:r>
              <a:rPr lang="en-US" b="1" dirty="0"/>
              <a:t>$18,000 ÷ 12 months = $1,500 revenue earned per month</a:t>
            </a:r>
          </a:p>
          <a:p>
            <a:r>
              <a:rPr lang="en-US" b="1" dirty="0"/>
              <a:t>$1,500 × 7 months = $10,500 revenue to be recognized in Year 2</a:t>
            </a:r>
            <a:endParaRPr lang="en-US" dirty="0"/>
          </a:p>
        </p:txBody>
      </p:sp>
      <p:graphicFrame>
        <p:nvGraphicFramePr>
          <p:cNvPr id="9" name="Table 8">
            <a:extLst>
              <a:ext uri="{FF2B5EF4-FFF2-40B4-BE49-F238E27FC236}">
                <a16:creationId xmlns="" xmlns:a16="http://schemas.microsoft.com/office/drawing/2014/main" id="{4A852634-F3D7-4D8A-B788-E32CD74A014F}"/>
              </a:ext>
            </a:extLst>
          </p:cNvPr>
          <p:cNvGraphicFramePr>
            <a:graphicFrameLocks noGrp="1"/>
          </p:cNvGraphicFramePr>
          <p:nvPr>
            <p:extLst>
              <p:ext uri="{D42A27DB-BD31-4B8C-83A1-F6EECF244321}">
                <p14:modId xmlns:p14="http://schemas.microsoft.com/office/powerpoint/2010/main" val="246978224"/>
              </p:ext>
            </p:extLst>
          </p:nvPr>
        </p:nvGraphicFramePr>
        <p:xfrm>
          <a:off x="723898" y="4584881"/>
          <a:ext cx="7696204" cy="1614373"/>
        </p:xfrm>
        <a:graphic>
          <a:graphicData uri="http://schemas.openxmlformats.org/drawingml/2006/table">
            <a:tbl>
              <a:tblPr firstRow="1" firstCol="1" bandRow="1">
                <a:tableStyleId>{5C22544A-7EE6-4342-B048-85BDC9FD1C3A}</a:tableStyleId>
              </a:tblPr>
              <a:tblGrid>
                <a:gridCol w="699655">
                  <a:extLst>
                    <a:ext uri="{9D8B030D-6E8A-4147-A177-3AD203B41FA5}">
                      <a16:colId xmlns="" xmlns:a16="http://schemas.microsoft.com/office/drawing/2014/main" val="3913807529"/>
                    </a:ext>
                  </a:extLst>
                </a:gridCol>
                <a:gridCol w="155479">
                  <a:extLst>
                    <a:ext uri="{9D8B030D-6E8A-4147-A177-3AD203B41FA5}">
                      <a16:colId xmlns="" xmlns:a16="http://schemas.microsoft.com/office/drawing/2014/main" val="39320617"/>
                    </a:ext>
                  </a:extLst>
                </a:gridCol>
                <a:gridCol w="699655">
                  <a:extLst>
                    <a:ext uri="{9D8B030D-6E8A-4147-A177-3AD203B41FA5}">
                      <a16:colId xmlns="" xmlns:a16="http://schemas.microsoft.com/office/drawing/2014/main" val="3479668563"/>
                    </a:ext>
                  </a:extLst>
                </a:gridCol>
                <a:gridCol w="155479">
                  <a:extLst>
                    <a:ext uri="{9D8B030D-6E8A-4147-A177-3AD203B41FA5}">
                      <a16:colId xmlns="" xmlns:a16="http://schemas.microsoft.com/office/drawing/2014/main" val="1956593411"/>
                    </a:ext>
                  </a:extLst>
                </a:gridCol>
                <a:gridCol w="699655">
                  <a:extLst>
                    <a:ext uri="{9D8B030D-6E8A-4147-A177-3AD203B41FA5}">
                      <a16:colId xmlns="" xmlns:a16="http://schemas.microsoft.com/office/drawing/2014/main" val="2627168617"/>
                    </a:ext>
                  </a:extLst>
                </a:gridCol>
                <a:gridCol w="155479">
                  <a:extLst>
                    <a:ext uri="{9D8B030D-6E8A-4147-A177-3AD203B41FA5}">
                      <a16:colId xmlns="" xmlns:a16="http://schemas.microsoft.com/office/drawing/2014/main" val="3736021937"/>
                    </a:ext>
                  </a:extLst>
                </a:gridCol>
                <a:gridCol w="777394">
                  <a:extLst>
                    <a:ext uri="{9D8B030D-6E8A-4147-A177-3AD203B41FA5}">
                      <a16:colId xmlns="" xmlns:a16="http://schemas.microsoft.com/office/drawing/2014/main" val="2608645173"/>
                    </a:ext>
                  </a:extLst>
                </a:gridCol>
                <a:gridCol w="155479">
                  <a:extLst>
                    <a:ext uri="{9D8B030D-6E8A-4147-A177-3AD203B41FA5}">
                      <a16:colId xmlns="" xmlns:a16="http://schemas.microsoft.com/office/drawing/2014/main" val="2483256478"/>
                    </a:ext>
                  </a:extLst>
                </a:gridCol>
                <a:gridCol w="699655">
                  <a:extLst>
                    <a:ext uri="{9D8B030D-6E8A-4147-A177-3AD203B41FA5}">
                      <a16:colId xmlns="" xmlns:a16="http://schemas.microsoft.com/office/drawing/2014/main" val="329874204"/>
                    </a:ext>
                  </a:extLst>
                </a:gridCol>
                <a:gridCol w="155479">
                  <a:extLst>
                    <a:ext uri="{9D8B030D-6E8A-4147-A177-3AD203B41FA5}">
                      <a16:colId xmlns="" xmlns:a16="http://schemas.microsoft.com/office/drawing/2014/main" val="1025863412"/>
                    </a:ext>
                  </a:extLst>
                </a:gridCol>
                <a:gridCol w="699655">
                  <a:extLst>
                    <a:ext uri="{9D8B030D-6E8A-4147-A177-3AD203B41FA5}">
                      <a16:colId xmlns="" xmlns:a16="http://schemas.microsoft.com/office/drawing/2014/main" val="3780375130"/>
                    </a:ext>
                  </a:extLst>
                </a:gridCol>
                <a:gridCol w="155479">
                  <a:extLst>
                    <a:ext uri="{9D8B030D-6E8A-4147-A177-3AD203B41FA5}">
                      <a16:colId xmlns="" xmlns:a16="http://schemas.microsoft.com/office/drawing/2014/main" val="462563503"/>
                    </a:ext>
                  </a:extLst>
                </a:gridCol>
                <a:gridCol w="777394">
                  <a:extLst>
                    <a:ext uri="{9D8B030D-6E8A-4147-A177-3AD203B41FA5}">
                      <a16:colId xmlns="" xmlns:a16="http://schemas.microsoft.com/office/drawing/2014/main" val="2352692132"/>
                    </a:ext>
                  </a:extLst>
                </a:gridCol>
                <a:gridCol w="155479">
                  <a:extLst>
                    <a:ext uri="{9D8B030D-6E8A-4147-A177-3AD203B41FA5}">
                      <a16:colId xmlns="" xmlns:a16="http://schemas.microsoft.com/office/drawing/2014/main" val="4255242583"/>
                    </a:ext>
                  </a:extLst>
                </a:gridCol>
                <a:gridCol w="621915">
                  <a:extLst>
                    <a:ext uri="{9D8B030D-6E8A-4147-A177-3AD203B41FA5}">
                      <a16:colId xmlns="" xmlns:a16="http://schemas.microsoft.com/office/drawing/2014/main" val="2308276965"/>
                    </a:ext>
                  </a:extLst>
                </a:gridCol>
                <a:gridCol w="155479">
                  <a:extLst>
                    <a:ext uri="{9D8B030D-6E8A-4147-A177-3AD203B41FA5}">
                      <a16:colId xmlns="" xmlns:a16="http://schemas.microsoft.com/office/drawing/2014/main" val="1966905031"/>
                    </a:ext>
                  </a:extLst>
                </a:gridCol>
                <a:gridCol w="621915">
                  <a:extLst>
                    <a:ext uri="{9D8B030D-6E8A-4147-A177-3AD203B41FA5}">
                      <a16:colId xmlns="" xmlns:a16="http://schemas.microsoft.com/office/drawing/2014/main" val="2990350691"/>
                    </a:ext>
                  </a:extLst>
                </a:gridCol>
                <a:gridCol w="155479">
                  <a:extLst>
                    <a:ext uri="{9D8B030D-6E8A-4147-A177-3AD203B41FA5}">
                      <a16:colId xmlns="" xmlns:a16="http://schemas.microsoft.com/office/drawing/2014/main" val="2041270742"/>
                    </a:ext>
                  </a:extLst>
                </a:gridCol>
              </a:tblGrid>
              <a:tr h="119094">
                <a:tc gridSpan="3">
                  <a:txBody>
                    <a:bodyPr/>
                    <a:lstStyle/>
                    <a:p>
                      <a:pPr marL="0" marR="0" algn="ctr">
                        <a:lnSpc>
                          <a:spcPct val="107000"/>
                        </a:lnSpc>
                        <a:spcBef>
                          <a:spcPts val="0"/>
                        </a:spcBef>
                        <a:spcAft>
                          <a:spcPts val="0"/>
                        </a:spcAft>
                      </a:pPr>
                      <a:r>
                        <a:rPr lang="en-US" sz="1100" b="1" dirty="0">
                          <a:solidFill>
                            <a:schemeClr val="tx1"/>
                          </a:solidFill>
                          <a:effectLst/>
                        </a:rPr>
                        <a:t>Assets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Liab.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100" b="1" dirty="0">
                          <a:solidFill>
                            <a:schemeClr val="tx1"/>
                          </a:solidFill>
                          <a:effectLst/>
                        </a:rPr>
                        <a:t> Stockholders' Equity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2969284528"/>
                  </a:ext>
                </a:extLst>
              </a:tr>
              <a:tr h="506600">
                <a:tc>
                  <a:txBody>
                    <a:bodyPr/>
                    <a:lstStyle/>
                    <a:p>
                      <a:pPr marL="0" marR="0" algn="ctr">
                        <a:lnSpc>
                          <a:spcPct val="107000"/>
                        </a:lnSpc>
                        <a:spcBef>
                          <a:spcPts val="0"/>
                        </a:spcBef>
                        <a:spcAft>
                          <a:spcPts val="0"/>
                        </a:spcAft>
                      </a:pPr>
                      <a:r>
                        <a:rPr lang="en-US" sz="1100" b="1" dirty="0">
                          <a:solidFill>
                            <a:schemeClr val="tx1"/>
                          </a:solidFill>
                          <a:effectLst/>
                        </a:rPr>
                        <a:t> Cash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Prepaid Rent</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Unearned Revenue</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Common Stock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Retained Earnings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rPr>
                        <a:t> Revenue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r>
                        <a:rPr lang="en-US" sz="1100" b="1" dirty="0" smtClean="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Expenses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Net Income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rPr>
                        <a:t> Cash Flow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124671296"/>
                  </a:ext>
                </a:extLst>
              </a:tr>
              <a:tr h="304800">
                <a:tc>
                  <a:txBody>
                    <a:bodyPr/>
                    <a:lstStyle/>
                    <a:p>
                      <a:pPr marL="0" marR="0" algn="ctr">
                        <a:lnSpc>
                          <a:spcPct val="107000"/>
                        </a:lnSpc>
                        <a:spcBef>
                          <a:spcPts val="0"/>
                        </a:spcBef>
                        <a:spcAft>
                          <a:spcPts val="0"/>
                        </a:spcAft>
                      </a:pPr>
                      <a:r>
                        <a:rPr lang="en-US" sz="1100" b="0" dirty="0">
                          <a:solidFill>
                            <a:schemeClr val="tx1"/>
                          </a:solidFill>
                          <a:effectLst/>
                        </a:rPr>
                        <a:t>n/a</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rPr>
                        <a:t>(10,500)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rPr>
                        <a:t> n/a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10,500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100" dirty="0">
                          <a:solidFill>
                            <a:schemeClr val="tx1"/>
                          </a:solidFill>
                          <a:effectLst/>
                        </a:rPr>
                        <a:t>10,500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a:t>
                      </a:r>
                      <a:r>
                        <a:rPr lang="en-US" sz="1100" dirty="0" smtClean="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10,500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2091388674"/>
                  </a:ext>
                </a:extLst>
              </a:tr>
            </a:tbl>
          </a:graphicData>
        </a:graphic>
      </p:graphicFrame>
    </p:spTree>
    <p:extLst>
      <p:ext uri="{BB962C8B-B14F-4D97-AF65-F5344CB8AC3E}">
        <p14:creationId xmlns:p14="http://schemas.microsoft.com/office/powerpoint/2010/main" val="16823061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17409" name="Rectangle 2"/>
          <p:cNvSpPr>
            <a:spLocks noGrp="1" noChangeArrowheads="1"/>
          </p:cNvSpPr>
          <p:nvPr>
            <p:ph type="title"/>
          </p:nvPr>
        </p:nvSpPr>
        <p:spPr/>
        <p:txBody>
          <a:bodyPr/>
          <a:lstStyle/>
          <a:p>
            <a:r>
              <a:rPr lang="en-US" dirty="0">
                <a:latin typeface="+mn-lt"/>
                <a:ea typeface="Tahoma" panose="020B0604030504040204" pitchFamily="34" charset="0"/>
                <a:cs typeface="Tahoma" panose="020B0604030504040204" pitchFamily="34" charset="0"/>
              </a:rPr>
              <a:t>LO 2-8: Prepare financial statements that include </a:t>
            </a:r>
            <a:r>
              <a:rPr lang="en-US" dirty="0" smtClean="0">
                <a:latin typeface="+mn-lt"/>
                <a:ea typeface="Tahoma" panose="020B0604030504040204" pitchFamily="34" charset="0"/>
                <a:cs typeface="Tahoma" panose="020B0604030504040204" pitchFamily="34" charset="0"/>
              </a:rPr>
              <a:t>deferrals</a:t>
            </a:r>
            <a:r>
              <a:rPr lang="en-US" dirty="0">
                <a:latin typeface="+mn-lt"/>
                <a:ea typeface="Tahoma" panose="020B0604030504040204" pitchFamily="34" charset="0"/>
                <a:cs typeface="Tahoma" panose="020B0604030504040204" pitchFamily="34" charset="0"/>
              </a:rPr>
              <a:t>.</a:t>
            </a:r>
            <a:endParaRPr lang="en-US" dirty="0">
              <a:latin typeface="+mn-lt"/>
            </a:endParaRPr>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2-</a:t>
            </a:r>
            <a:fld id="{8E04DE85-5BF3-4C03-A70B-7F1A18BE4AC7}" type="slidenum">
              <a:rPr lang="en-US" smtClean="0">
                <a:solidFill>
                  <a:schemeClr val="bg1"/>
                </a:solidFill>
                <a:cs typeface="Arial" charset="0"/>
              </a:rPr>
              <a:pPr/>
              <a:t>32</a:t>
            </a:fld>
            <a:endParaRPr lang="en-US" dirty="0">
              <a:solidFill>
                <a:schemeClr val="bg1"/>
              </a:solidFill>
              <a:cs typeface="Arial" charset="0"/>
            </a:endParaRPr>
          </a:p>
        </p:txBody>
      </p:sp>
    </p:spTree>
    <p:extLst>
      <p:ext uri="{BB962C8B-B14F-4D97-AF65-F5344CB8AC3E}">
        <p14:creationId xmlns:p14="http://schemas.microsoft.com/office/powerpoint/2010/main" val="26347836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1B6D9D-445C-437C-A822-6848FACCD98D}"/>
              </a:ext>
            </a:extLst>
          </p:cNvPr>
          <p:cNvSpPr>
            <a:spLocks noGrp="1"/>
          </p:cNvSpPr>
          <p:nvPr>
            <p:ph type="title"/>
          </p:nvPr>
        </p:nvSpPr>
        <p:spPr/>
        <p:txBody>
          <a:bodyPr/>
          <a:lstStyle/>
          <a:p>
            <a:r>
              <a:rPr lang="en-US" dirty="0">
                <a:latin typeface="+mj-lt"/>
                <a:ea typeface="Tahoma" panose="020B0604030504040204" pitchFamily="34" charset="0"/>
                <a:cs typeface="Tahoma" panose="020B0604030504040204" pitchFamily="34" charset="0"/>
              </a:rPr>
              <a:t>Other Year 2 Events</a:t>
            </a:r>
            <a:endParaRPr lang="en-US" dirty="0">
              <a:latin typeface="+mj-lt"/>
            </a:endParaRPr>
          </a:p>
        </p:txBody>
      </p:sp>
      <p:sp>
        <p:nvSpPr>
          <p:cNvPr id="4" name="Content Placeholder 3"/>
          <p:cNvSpPr>
            <a:spLocks noGrp="1"/>
          </p:cNvSpPr>
          <p:nvPr>
            <p:ph idx="1"/>
          </p:nvPr>
        </p:nvSpPr>
        <p:spPr/>
        <p:txBody>
          <a:bodyPr/>
          <a:lstStyle/>
          <a:p>
            <a:pPr>
              <a:spcBef>
                <a:spcPct val="50000"/>
              </a:spcBef>
            </a:pPr>
            <a:r>
              <a:rPr lang="en-US" sz="2400" dirty="0">
                <a:latin typeface="+mn-lt"/>
              </a:rPr>
              <a:t>Event 5 </a:t>
            </a:r>
            <a:r>
              <a:rPr lang="en-US" sz="2400" b="1" dirty="0" smtClean="0">
                <a:solidFill>
                  <a:srgbClr val="CC0000"/>
                </a:solidFill>
                <a:latin typeface="+mn-lt"/>
              </a:rPr>
              <a:t>provided </a:t>
            </a:r>
            <a:r>
              <a:rPr lang="en-US" sz="2400" b="1" dirty="0">
                <a:solidFill>
                  <a:srgbClr val="CC0000"/>
                </a:solidFill>
                <a:latin typeface="+mn-lt"/>
              </a:rPr>
              <a:t>$96,400 of consulting services on </a:t>
            </a:r>
            <a:r>
              <a:rPr lang="en-US" sz="2400" b="1" dirty="0" smtClean="0">
                <a:solidFill>
                  <a:srgbClr val="CC0000"/>
                </a:solidFill>
                <a:latin typeface="+mn-lt"/>
              </a:rPr>
              <a:t>account.</a:t>
            </a:r>
            <a:endParaRPr lang="en-US" sz="2400" b="1" dirty="0">
              <a:solidFill>
                <a:srgbClr val="CC0000"/>
              </a:solidFill>
              <a:latin typeface="+mn-lt"/>
            </a:endParaRPr>
          </a:p>
          <a:p>
            <a:pPr>
              <a:spcBef>
                <a:spcPct val="50000"/>
              </a:spcBef>
            </a:pPr>
            <a:r>
              <a:rPr lang="en-US" sz="2400" dirty="0">
                <a:latin typeface="+mn-lt"/>
              </a:rPr>
              <a:t>Event 6 </a:t>
            </a:r>
            <a:r>
              <a:rPr lang="en-US" sz="2400" b="1" dirty="0">
                <a:solidFill>
                  <a:srgbClr val="CC0000"/>
                </a:solidFill>
                <a:latin typeface="+mn-lt"/>
              </a:rPr>
              <a:t>collected $105,000 cash from customers as partial settlement of accounts receivable.</a:t>
            </a:r>
          </a:p>
          <a:p>
            <a:pPr>
              <a:spcBef>
                <a:spcPct val="50000"/>
              </a:spcBef>
            </a:pPr>
            <a:r>
              <a:rPr lang="en-US" sz="2400" dirty="0">
                <a:latin typeface="+mn-lt"/>
              </a:rPr>
              <a:t>Event </a:t>
            </a:r>
            <a:r>
              <a:rPr lang="en-US" sz="2400" dirty="0" smtClean="0">
                <a:latin typeface="+mn-lt"/>
              </a:rPr>
              <a:t>7 </a:t>
            </a:r>
            <a:r>
              <a:rPr lang="en-US" sz="2400" b="1" dirty="0">
                <a:solidFill>
                  <a:srgbClr val="CC0000"/>
                </a:solidFill>
                <a:latin typeface="+mn-lt"/>
              </a:rPr>
              <a:t>paid $32,000 for salary expense.</a:t>
            </a:r>
          </a:p>
          <a:p>
            <a:pPr>
              <a:spcBef>
                <a:spcPct val="50000"/>
              </a:spcBef>
            </a:pPr>
            <a:r>
              <a:rPr lang="en-US" sz="2400" dirty="0">
                <a:latin typeface="+mn-lt"/>
              </a:rPr>
              <a:t>Event 8 </a:t>
            </a:r>
            <a:r>
              <a:rPr lang="en-US" sz="2400" b="1" dirty="0">
                <a:solidFill>
                  <a:srgbClr val="CC0000"/>
                </a:solidFill>
                <a:latin typeface="+mn-lt"/>
              </a:rPr>
              <a:t>incurred $21,000 of other operating expenses on account.</a:t>
            </a:r>
          </a:p>
          <a:p>
            <a:pPr>
              <a:spcBef>
                <a:spcPct val="50000"/>
              </a:spcBef>
            </a:pPr>
            <a:r>
              <a:rPr lang="en-US" sz="2400" dirty="0">
                <a:latin typeface="+mn-lt"/>
              </a:rPr>
              <a:t>Event 9 </a:t>
            </a:r>
            <a:r>
              <a:rPr lang="en-US" sz="2400" b="1" dirty="0">
                <a:solidFill>
                  <a:srgbClr val="CC0000"/>
                </a:solidFill>
                <a:latin typeface="+mn-lt"/>
              </a:rPr>
              <a:t>paid $18,200 in partial settlement of accounts payable.</a:t>
            </a:r>
          </a:p>
          <a:p>
            <a:endParaRPr lang="en-US" sz="2400" dirty="0"/>
          </a:p>
        </p:txBody>
      </p:sp>
      <p:sp>
        <p:nvSpPr>
          <p:cNvPr id="5" name="Text Placeholder 4"/>
          <p:cNvSpPr>
            <a:spLocks noGrp="1"/>
          </p:cNvSpPr>
          <p:nvPr>
            <p:ph type="body" sz="quarter" idx="10"/>
          </p:nvPr>
        </p:nvSpPr>
        <p:spPr/>
        <p:txBody>
          <a:bodyPr/>
          <a:lstStyle/>
          <a:p>
            <a:endParaRPr lang="en-US"/>
          </a:p>
        </p:txBody>
      </p:sp>
      <p:sp>
        <p:nvSpPr>
          <p:cNvPr id="7" name="Text Placeholder 6"/>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B9F96F1F-8EA0-4819-834C-D093584C79A0}"/>
              </a:ext>
            </a:extLst>
          </p:cNvPr>
          <p:cNvSpPr>
            <a:spLocks noGrp="1"/>
          </p:cNvSpPr>
          <p:nvPr>
            <p:ph type="sldNum" sz="quarter" idx="11"/>
          </p:nvPr>
        </p:nvSpPr>
        <p:spPr/>
        <p:txBody>
          <a:bodyPr/>
          <a:lstStyle/>
          <a:p>
            <a:pPr>
              <a:defRPr/>
            </a:pPr>
            <a:r>
              <a:rPr lang="en-US" dirty="0" smtClean="0"/>
              <a:t> </a:t>
            </a:r>
            <a:r>
              <a:rPr lang="en-US" dirty="0" smtClean="0">
                <a:solidFill>
                  <a:schemeClr val="bg1"/>
                </a:solidFill>
              </a:rPr>
              <a:t>2</a:t>
            </a:r>
            <a:r>
              <a:rPr lang="en-US" dirty="0">
                <a:solidFill>
                  <a:schemeClr val="bg1"/>
                </a:solidFill>
              </a:rPr>
              <a:t>-</a:t>
            </a:r>
            <a:fld id="{86103F27-AA34-4069-B652-A178AD0674B3}" type="slidenum">
              <a:rPr lang="en-US" smtClean="0">
                <a:solidFill>
                  <a:schemeClr val="bg1"/>
                </a:solidFill>
              </a:rPr>
              <a:pPr>
                <a:defRPr/>
              </a:pPr>
              <a:t>33</a:t>
            </a:fld>
            <a:endParaRPr lang="en-US" dirty="0">
              <a:solidFill>
                <a:schemeClr val="bg1"/>
              </a:solidFill>
            </a:endParaRPr>
          </a:p>
        </p:txBody>
      </p:sp>
    </p:spTree>
    <p:extLst>
      <p:ext uri="{BB962C8B-B14F-4D97-AF65-F5344CB8AC3E}">
        <p14:creationId xmlns:p14="http://schemas.microsoft.com/office/powerpoint/2010/main" val="28510900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0524EA-62BC-4B09-9659-72D011B1EEC2}"/>
              </a:ext>
            </a:extLst>
          </p:cNvPr>
          <p:cNvSpPr>
            <a:spLocks noGrp="1"/>
          </p:cNvSpPr>
          <p:nvPr>
            <p:ph type="title"/>
          </p:nvPr>
        </p:nvSpPr>
        <p:spPr/>
        <p:txBody>
          <a:bodyPr/>
          <a:lstStyle/>
          <a:p>
            <a:r>
              <a:rPr lang="en-US" dirty="0">
                <a:latin typeface="+mj-lt"/>
                <a:ea typeface="Tahoma" panose="020B0604030504040204" pitchFamily="34" charset="0"/>
                <a:cs typeface="Tahoma" panose="020B0604030504040204" pitchFamily="34" charset="0"/>
              </a:rPr>
              <a:t>Other Year 2 Events </a:t>
            </a:r>
            <a:r>
              <a:rPr lang="en-US" dirty="0" smtClean="0">
                <a:latin typeface="+mj-lt"/>
                <a:ea typeface="Tahoma" panose="020B0604030504040204" pitchFamily="34" charset="0"/>
                <a:cs typeface="Tahoma" panose="020B0604030504040204" pitchFamily="34" charset="0"/>
              </a:rPr>
              <a:t>(Continued</a:t>
            </a:r>
            <a:r>
              <a:rPr lang="en-US" dirty="0">
                <a:latin typeface="+mj-lt"/>
                <a:ea typeface="Tahoma" panose="020B0604030504040204" pitchFamily="34" charset="0"/>
                <a:cs typeface="Tahoma" panose="020B0604030504040204" pitchFamily="34" charset="0"/>
              </a:rPr>
              <a:t>)</a:t>
            </a:r>
          </a:p>
        </p:txBody>
      </p:sp>
      <p:sp>
        <p:nvSpPr>
          <p:cNvPr id="4" name="Content Placeholder 3"/>
          <p:cNvSpPr>
            <a:spLocks noGrp="1"/>
          </p:cNvSpPr>
          <p:nvPr>
            <p:ph idx="1"/>
          </p:nvPr>
        </p:nvSpPr>
        <p:spPr/>
        <p:txBody>
          <a:bodyPr/>
          <a:lstStyle/>
          <a:p>
            <a:pPr>
              <a:spcBef>
                <a:spcPct val="50000"/>
              </a:spcBef>
              <a:spcAft>
                <a:spcPts val="200"/>
              </a:spcAft>
            </a:pPr>
            <a:r>
              <a:rPr lang="en-US" dirty="0">
                <a:latin typeface="+mn-lt"/>
              </a:rPr>
              <a:t>Event 10 </a:t>
            </a:r>
            <a:r>
              <a:rPr lang="en-US" b="1" dirty="0" smtClean="0">
                <a:solidFill>
                  <a:srgbClr val="CC0000"/>
                </a:solidFill>
                <a:latin typeface="+mn-lt"/>
              </a:rPr>
              <a:t>paid </a:t>
            </a:r>
            <a:r>
              <a:rPr lang="en-US" b="1" dirty="0">
                <a:solidFill>
                  <a:srgbClr val="CC0000"/>
                </a:solidFill>
                <a:latin typeface="+mn-lt"/>
              </a:rPr>
              <a:t>$79,500 to purchase land it planned to use in the future as a building site for its home </a:t>
            </a:r>
            <a:r>
              <a:rPr lang="en-US" b="1" dirty="0" smtClean="0">
                <a:solidFill>
                  <a:srgbClr val="CC0000"/>
                </a:solidFill>
                <a:latin typeface="+mn-lt"/>
              </a:rPr>
              <a:t>office.</a:t>
            </a:r>
            <a:endParaRPr lang="en-US" b="1" dirty="0">
              <a:solidFill>
                <a:srgbClr val="CC0000"/>
              </a:solidFill>
              <a:latin typeface="+mn-lt"/>
            </a:endParaRPr>
          </a:p>
          <a:p>
            <a:pPr>
              <a:spcBef>
                <a:spcPct val="50000"/>
              </a:spcBef>
              <a:spcAft>
                <a:spcPts val="200"/>
              </a:spcAft>
            </a:pPr>
            <a:r>
              <a:rPr lang="en-US" dirty="0">
                <a:latin typeface="+mn-lt"/>
              </a:rPr>
              <a:t>Event </a:t>
            </a:r>
            <a:r>
              <a:rPr lang="en-US" dirty="0" smtClean="0">
                <a:latin typeface="+mn-lt"/>
              </a:rPr>
              <a:t>11 </a:t>
            </a:r>
            <a:r>
              <a:rPr lang="en-US" b="1" dirty="0">
                <a:solidFill>
                  <a:srgbClr val="CC0000"/>
                </a:solidFill>
                <a:latin typeface="+mn-lt"/>
              </a:rPr>
              <a:t>paid $21,000 in cash dividends to its </a:t>
            </a:r>
            <a:r>
              <a:rPr lang="en-US" b="1" dirty="0" smtClean="0">
                <a:solidFill>
                  <a:srgbClr val="CC0000"/>
                </a:solidFill>
                <a:latin typeface="+mn-lt"/>
              </a:rPr>
              <a:t>stockholders.</a:t>
            </a:r>
            <a:endParaRPr lang="en-US" b="1" dirty="0">
              <a:solidFill>
                <a:srgbClr val="CC0000"/>
              </a:solidFill>
              <a:latin typeface="+mn-lt"/>
            </a:endParaRPr>
          </a:p>
          <a:p>
            <a:pPr>
              <a:spcBef>
                <a:spcPct val="50000"/>
              </a:spcBef>
              <a:spcAft>
                <a:spcPts val="200"/>
              </a:spcAft>
            </a:pPr>
            <a:r>
              <a:rPr lang="en-US" dirty="0">
                <a:latin typeface="+mn-lt"/>
              </a:rPr>
              <a:t>Event </a:t>
            </a:r>
            <a:r>
              <a:rPr lang="en-US" dirty="0" smtClean="0">
                <a:latin typeface="+mn-lt"/>
              </a:rPr>
              <a:t>12 </a:t>
            </a:r>
            <a:r>
              <a:rPr lang="en-US" b="1" dirty="0">
                <a:solidFill>
                  <a:srgbClr val="CC0000"/>
                </a:solidFill>
                <a:latin typeface="+mn-lt"/>
              </a:rPr>
              <a:t>acquired $2,000 cash from issuing additional shares of common </a:t>
            </a:r>
            <a:r>
              <a:rPr lang="en-US" b="1" dirty="0" smtClean="0">
                <a:solidFill>
                  <a:srgbClr val="CC0000"/>
                </a:solidFill>
                <a:latin typeface="+mn-lt"/>
              </a:rPr>
              <a:t>stock.</a:t>
            </a:r>
            <a:endParaRPr lang="en-US" b="1" dirty="0">
              <a:solidFill>
                <a:srgbClr val="CC0000"/>
              </a:solidFill>
              <a:latin typeface="+mn-lt"/>
            </a:endParaRPr>
          </a:p>
          <a:p>
            <a:pPr>
              <a:spcBef>
                <a:spcPct val="50000"/>
              </a:spcBef>
              <a:spcAft>
                <a:spcPts val="200"/>
              </a:spcAft>
            </a:pPr>
            <a:r>
              <a:rPr lang="en-US" dirty="0">
                <a:latin typeface="+mn-lt"/>
              </a:rPr>
              <a:t>Adj. 4 </a:t>
            </a:r>
            <a:r>
              <a:rPr lang="en-US" b="1" dirty="0" smtClean="0">
                <a:solidFill>
                  <a:srgbClr val="CC0000"/>
                </a:solidFill>
                <a:latin typeface="+mn-lt"/>
              </a:rPr>
              <a:t>recognized </a:t>
            </a:r>
            <a:r>
              <a:rPr lang="en-US" b="1" dirty="0">
                <a:solidFill>
                  <a:srgbClr val="CC0000"/>
                </a:solidFill>
                <a:latin typeface="+mn-lt"/>
              </a:rPr>
              <a:t>$4,000 of accrued salary </a:t>
            </a:r>
            <a:r>
              <a:rPr lang="en-US" b="1" dirty="0" smtClean="0">
                <a:solidFill>
                  <a:srgbClr val="CC0000"/>
                </a:solidFill>
                <a:latin typeface="+mn-lt"/>
              </a:rPr>
              <a:t>expense</a:t>
            </a:r>
            <a:r>
              <a:rPr lang="en-US" dirty="0" smtClean="0">
                <a:solidFill>
                  <a:srgbClr val="CC0000"/>
                </a:solidFill>
                <a:latin typeface="+mn-lt"/>
              </a:rPr>
              <a:t>.</a:t>
            </a:r>
            <a:endParaRPr lang="en-US" b="1" dirty="0">
              <a:solidFill>
                <a:srgbClr val="CC0000"/>
              </a:solidFill>
              <a:latin typeface="+mn-lt"/>
            </a:endParaRPr>
          </a:p>
        </p:txBody>
      </p:sp>
      <p:sp>
        <p:nvSpPr>
          <p:cNvPr id="5" name="Text Placeholder 4"/>
          <p:cNvSpPr>
            <a:spLocks noGrp="1"/>
          </p:cNvSpPr>
          <p:nvPr>
            <p:ph type="body" sz="quarter" idx="10"/>
          </p:nvPr>
        </p:nvSpPr>
        <p:spPr/>
        <p:txBody>
          <a:bodyPr/>
          <a:lstStyle/>
          <a:p>
            <a:endParaRPr lang="en-US"/>
          </a:p>
        </p:txBody>
      </p:sp>
      <p:sp>
        <p:nvSpPr>
          <p:cNvPr id="7" name="Text Placeholder 6"/>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6A21D6E5-52AA-42F0-920F-7F66F49C07BB}"/>
              </a:ext>
            </a:extLst>
          </p:cNvPr>
          <p:cNvSpPr>
            <a:spLocks noGrp="1"/>
          </p:cNvSpPr>
          <p:nvPr>
            <p:ph type="sldNum" sz="quarter" idx="11"/>
          </p:nvPr>
        </p:nvSpPr>
        <p:spPr/>
        <p:txBody>
          <a:bodyPr/>
          <a:lstStyle/>
          <a:p>
            <a:pPr>
              <a:defRPr/>
            </a:pPr>
            <a:r>
              <a:rPr lang="en-US" dirty="0" smtClean="0"/>
              <a:t> </a:t>
            </a:r>
            <a:r>
              <a:rPr lang="en-US" dirty="0" smtClean="0">
                <a:solidFill>
                  <a:schemeClr val="bg1"/>
                </a:solidFill>
              </a:rPr>
              <a:t>2</a:t>
            </a:r>
            <a:r>
              <a:rPr lang="en-US" dirty="0">
                <a:solidFill>
                  <a:schemeClr val="bg1"/>
                </a:solidFill>
              </a:rPr>
              <a:t>-</a:t>
            </a:r>
            <a:fld id="{86103F27-AA34-4069-B652-A178AD0674B3}" type="slidenum">
              <a:rPr lang="en-US" smtClean="0">
                <a:solidFill>
                  <a:schemeClr val="bg1"/>
                </a:solidFill>
              </a:rPr>
              <a:pPr>
                <a:defRPr/>
              </a:pPr>
              <a:t>34</a:t>
            </a:fld>
            <a:endParaRPr lang="en-US" dirty="0">
              <a:solidFill>
                <a:schemeClr val="bg1"/>
              </a:solidFill>
            </a:endParaRPr>
          </a:p>
        </p:txBody>
      </p:sp>
    </p:spTree>
    <p:extLst>
      <p:ext uri="{BB962C8B-B14F-4D97-AF65-F5344CB8AC3E}">
        <p14:creationId xmlns:p14="http://schemas.microsoft.com/office/powerpoint/2010/main" val="39176197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66F4C6E-5132-4DB4-A5B1-038C937E06DD}"/>
              </a:ext>
            </a:extLst>
          </p:cNvPr>
          <p:cNvSpPr>
            <a:spLocks noGrp="1"/>
          </p:cNvSpPr>
          <p:nvPr>
            <p:ph type="title"/>
          </p:nvPr>
        </p:nvSpPr>
        <p:spPr/>
        <p:txBody>
          <a:bodyPr/>
          <a:lstStyle/>
          <a:p>
            <a:r>
              <a:rPr lang="en-US" sz="3200" dirty="0">
                <a:solidFill>
                  <a:srgbClr val="CC0000"/>
                </a:solidFill>
                <a:latin typeface="+mj-lt"/>
              </a:rPr>
              <a:t>Exhibit 2.7: </a:t>
            </a:r>
            <a:r>
              <a:rPr lang="en-US" sz="3200" dirty="0" smtClean="0">
                <a:solidFill>
                  <a:srgbClr val="CC0000"/>
                </a:solidFill>
                <a:latin typeface="+mj-lt"/>
              </a:rPr>
              <a:t>Preparing </a:t>
            </a:r>
            <a:r>
              <a:rPr lang="en-US" sz="3200" dirty="0">
                <a:solidFill>
                  <a:srgbClr val="CC0000"/>
                </a:solidFill>
                <a:latin typeface="+mj-lt"/>
              </a:rPr>
              <a:t>Financial </a:t>
            </a:r>
            <a:r>
              <a:rPr lang="en-US" sz="3200" dirty="0" smtClean="0">
                <a:solidFill>
                  <a:srgbClr val="CC0000"/>
                </a:solidFill>
                <a:latin typeface="+mj-lt"/>
              </a:rPr>
              <a:t>Statements</a:t>
            </a:r>
            <a:endParaRPr lang="en-US" sz="2800" dirty="0">
              <a:solidFill>
                <a:srgbClr val="CC0000"/>
              </a:solidFill>
              <a:latin typeface="+mj-lt"/>
              <a:ea typeface="Tahoma" panose="020B0604030504040204" pitchFamily="34" charset="0"/>
              <a:cs typeface="Tahoma" panose="020B0604030504040204" pitchFamily="34" charset="0"/>
            </a:endParaRPr>
          </a:p>
        </p:txBody>
      </p:sp>
      <p:sp>
        <p:nvSpPr>
          <p:cNvPr id="5" name="Text Placeholder 4"/>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F1A9860F-C573-4165-B412-874C20D2053C}"/>
              </a:ext>
            </a:extLst>
          </p:cNvPr>
          <p:cNvSpPr>
            <a:spLocks noGrp="1"/>
          </p:cNvSpPr>
          <p:nvPr>
            <p:ph type="sldNum" sz="quarter" idx="11"/>
          </p:nvPr>
        </p:nvSpPr>
        <p:spPr>
          <a:prstGeom prst="rect">
            <a:avLst/>
          </a:prstGeom>
        </p:spPr>
        <p:txBody>
          <a:bodyPr/>
          <a:lstStyle/>
          <a:p>
            <a:pPr>
              <a:defRPr/>
            </a:pPr>
            <a:r>
              <a:rPr lang="en-US" dirty="0" smtClean="0"/>
              <a:t> </a:t>
            </a:r>
            <a:r>
              <a:rPr lang="en-US" dirty="0" smtClean="0">
                <a:solidFill>
                  <a:schemeClr val="bg1"/>
                </a:solidFill>
              </a:rPr>
              <a:t>2</a:t>
            </a:r>
            <a:r>
              <a:rPr lang="en-US" dirty="0">
                <a:solidFill>
                  <a:schemeClr val="bg1"/>
                </a:solidFill>
              </a:rPr>
              <a:t>-</a:t>
            </a:r>
            <a:fld id="{86103F27-AA34-4069-B652-A178AD0674B3}" type="slidenum">
              <a:rPr lang="en-US" smtClean="0">
                <a:solidFill>
                  <a:schemeClr val="bg1"/>
                </a:solidFill>
              </a:rPr>
              <a:pPr>
                <a:defRPr/>
              </a:pPr>
              <a:t>35</a:t>
            </a:fld>
            <a:endParaRPr lang="en-US" dirty="0">
              <a:solidFill>
                <a:schemeClr val="bg1"/>
              </a:solidFill>
            </a:endParaRPr>
          </a:p>
        </p:txBody>
      </p:sp>
      <p:cxnSp>
        <p:nvCxnSpPr>
          <p:cNvPr id="32" name="Straight Connector 31">
            <a:extLst>
              <a:ext uri="{FF2B5EF4-FFF2-40B4-BE49-F238E27FC236}">
                <a16:creationId xmlns="" xmlns:a16="http://schemas.microsoft.com/office/drawing/2014/main" id="{552182EE-B956-4707-85CC-D8BF8B2A673E}"/>
              </a:ext>
            </a:extLst>
          </p:cNvPr>
          <p:cNvCxnSpPr>
            <a:cxnSpLocks/>
          </p:cNvCxnSpPr>
          <p:nvPr/>
        </p:nvCxnSpPr>
        <p:spPr>
          <a:xfrm>
            <a:off x="6172200" y="1371600"/>
            <a:ext cx="0"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7" name="Object 6">
            <a:extLst>
              <a:ext uri="{FF2B5EF4-FFF2-40B4-BE49-F238E27FC236}">
                <a16:creationId xmlns="" xmlns:a16="http://schemas.microsoft.com/office/drawing/2014/main" id="{7FE98884-5F97-47F7-AF09-5E28B41216A2}"/>
              </a:ext>
            </a:extLst>
          </p:cNvPr>
          <p:cNvGraphicFramePr>
            <a:graphicFrameLocks noChangeAspect="1"/>
          </p:cNvGraphicFramePr>
          <p:nvPr>
            <p:extLst>
              <p:ext uri="{D42A27DB-BD31-4B8C-83A1-F6EECF244321}">
                <p14:modId xmlns:p14="http://schemas.microsoft.com/office/powerpoint/2010/main" val="222992782"/>
              </p:ext>
            </p:extLst>
          </p:nvPr>
        </p:nvGraphicFramePr>
        <p:xfrm>
          <a:off x="2514601" y="838200"/>
          <a:ext cx="3962399" cy="5489512"/>
        </p:xfrm>
        <a:graphic>
          <a:graphicData uri="http://schemas.openxmlformats.org/presentationml/2006/ole">
            <mc:AlternateContent xmlns:mc="http://schemas.openxmlformats.org/markup-compatibility/2006">
              <mc:Choice xmlns:v="urn:schemas-microsoft-com:vml" Requires="v">
                <p:oleObj spid="_x0000_s29806" name="Document" r:id="rId4" imgW="6106116" imgH="9614674" progId="Word.Document.8">
                  <p:embed/>
                </p:oleObj>
              </mc:Choice>
              <mc:Fallback>
                <p:oleObj name="Document" r:id="rId4" imgW="6106116" imgH="9614674" progId="Word.Document.8">
                  <p:embed/>
                  <p:pic>
                    <p:nvPicPr>
                      <p:cNvPr id="0" name=""/>
                      <p:cNvPicPr/>
                      <p:nvPr/>
                    </p:nvPicPr>
                    <p:blipFill>
                      <a:blip r:embed="rId5"/>
                      <a:stretch>
                        <a:fillRect/>
                      </a:stretch>
                    </p:blipFill>
                    <p:spPr>
                      <a:xfrm>
                        <a:off x="2514601" y="838200"/>
                        <a:ext cx="3962399" cy="5489512"/>
                      </a:xfrm>
                      <a:prstGeom prst="rect">
                        <a:avLst/>
                      </a:prstGeom>
                    </p:spPr>
                  </p:pic>
                </p:oleObj>
              </mc:Fallback>
            </mc:AlternateContent>
          </a:graphicData>
        </a:graphic>
      </p:graphicFrame>
    </p:spTree>
    <p:extLst>
      <p:ext uri="{BB962C8B-B14F-4D97-AF65-F5344CB8AC3E}">
        <p14:creationId xmlns:p14="http://schemas.microsoft.com/office/powerpoint/2010/main" val="39409117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17409" name="Rectangle 2"/>
          <p:cNvSpPr>
            <a:spLocks noGrp="1" noChangeArrowheads="1"/>
          </p:cNvSpPr>
          <p:nvPr>
            <p:ph type="title"/>
          </p:nvPr>
        </p:nvSpPr>
        <p:spPr/>
        <p:txBody>
          <a:bodyPr/>
          <a:lstStyle/>
          <a:p>
            <a:r>
              <a:rPr lang="en-US" dirty="0">
                <a:latin typeface="+mj-lt"/>
              </a:rPr>
              <a:t>LO 2-9: Classify accounting events into one of four categories</a:t>
            </a:r>
            <a:r>
              <a:rPr lang="en-US" dirty="0" smtClean="0">
                <a:latin typeface="+mj-lt"/>
              </a:rPr>
              <a:t>.</a:t>
            </a:r>
            <a:endParaRPr lang="en-US" dirty="0">
              <a:latin typeface="+mj-lt"/>
            </a:endParaRPr>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2-</a:t>
            </a:r>
            <a:fld id="{8E04DE85-5BF3-4C03-A70B-7F1A18BE4AC7}" type="slidenum">
              <a:rPr lang="en-US" smtClean="0">
                <a:solidFill>
                  <a:schemeClr val="bg1"/>
                </a:solidFill>
                <a:cs typeface="Arial" charset="0"/>
              </a:rPr>
              <a:pPr/>
              <a:t>36</a:t>
            </a:fld>
            <a:endParaRPr lang="en-US" dirty="0">
              <a:solidFill>
                <a:schemeClr val="bg1"/>
              </a:solidFill>
              <a:cs typeface="Arial" charset="0"/>
            </a:endParaRPr>
          </a:p>
        </p:txBody>
      </p:sp>
    </p:spTree>
    <p:extLst>
      <p:ext uri="{BB962C8B-B14F-4D97-AF65-F5344CB8AC3E}">
        <p14:creationId xmlns:p14="http://schemas.microsoft.com/office/powerpoint/2010/main" val="7917449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ChangeArrowheads="1"/>
          </p:cNvSpPr>
          <p:nvPr>
            <p:ph type="title"/>
          </p:nvPr>
        </p:nvSpPr>
        <p:spPr/>
        <p:txBody>
          <a:bodyPr/>
          <a:lstStyle/>
          <a:p>
            <a:pPr eaLnBrk="1" hangingPunct="1"/>
            <a:r>
              <a:rPr lang="en-US" dirty="0">
                <a:latin typeface="+mj-lt"/>
              </a:rPr>
              <a:t>Recap: </a:t>
            </a:r>
            <a:r>
              <a:rPr lang="en-US" dirty="0" smtClean="0">
                <a:latin typeface="+mj-lt"/>
              </a:rPr>
              <a:t>Types </a:t>
            </a:r>
            <a:r>
              <a:rPr lang="en-US" dirty="0">
                <a:latin typeface="+mj-lt"/>
              </a:rPr>
              <a:t>of Transactions</a:t>
            </a:r>
          </a:p>
        </p:txBody>
      </p:sp>
      <p:sp>
        <p:nvSpPr>
          <p:cNvPr id="4" name="Text Placeholder 3"/>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94210" name="Slide Number Placeholder 2"/>
          <p:cNvSpPr>
            <a:spLocks noGrp="1"/>
          </p:cNvSpPr>
          <p:nvPr>
            <p:ph type="sldNum" sz="quarter" idx="11"/>
          </p:nvPr>
        </p:nvSpPr>
        <p:spPr>
          <a:noFill/>
        </p:spPr>
        <p:txBody>
          <a:bodyPr/>
          <a:lstStyle/>
          <a:p>
            <a:r>
              <a:rPr lang="en-US" dirty="0">
                <a:solidFill>
                  <a:schemeClr val="bg1"/>
                </a:solidFill>
                <a:cs typeface="Arial" charset="0"/>
              </a:rPr>
              <a:t>2-</a:t>
            </a:r>
            <a:fld id="{D5315276-5FA6-46AB-9703-0F18FCC0F7A1}" type="slidenum">
              <a:rPr lang="en-US" smtClean="0">
                <a:solidFill>
                  <a:schemeClr val="bg1"/>
                </a:solidFill>
                <a:cs typeface="Arial" charset="0"/>
              </a:rPr>
              <a:pPr/>
              <a:t>37</a:t>
            </a:fld>
            <a:endParaRPr lang="en-US" dirty="0">
              <a:solidFill>
                <a:schemeClr val="bg1"/>
              </a:solidFill>
              <a:cs typeface="Arial" charset="0"/>
            </a:endParaRPr>
          </a:p>
        </p:txBody>
      </p:sp>
      <p:graphicFrame>
        <p:nvGraphicFramePr>
          <p:cNvPr id="2" name="Table 1">
            <a:extLst>
              <a:ext uri="{FF2B5EF4-FFF2-40B4-BE49-F238E27FC236}">
                <a16:creationId xmlns="" xmlns:a16="http://schemas.microsoft.com/office/drawing/2014/main" id="{B827F904-8386-4585-9DC6-9F21DBDA2858}"/>
              </a:ext>
            </a:extLst>
          </p:cNvPr>
          <p:cNvGraphicFramePr>
            <a:graphicFrameLocks noGrp="1"/>
          </p:cNvGraphicFramePr>
          <p:nvPr>
            <p:extLst>
              <p:ext uri="{D42A27DB-BD31-4B8C-83A1-F6EECF244321}">
                <p14:modId xmlns:p14="http://schemas.microsoft.com/office/powerpoint/2010/main" val="707184645"/>
              </p:ext>
            </p:extLst>
          </p:nvPr>
        </p:nvGraphicFramePr>
        <p:xfrm>
          <a:off x="1028700" y="1544212"/>
          <a:ext cx="7086600" cy="3816797"/>
        </p:xfrm>
        <a:graphic>
          <a:graphicData uri="http://schemas.openxmlformats.org/drawingml/2006/table">
            <a:tbl>
              <a:tblPr firstRow="1" firstCol="1" bandRow="1">
                <a:tableStyleId>{5C22544A-7EE6-4342-B048-85BDC9FD1C3A}</a:tableStyleId>
              </a:tblPr>
              <a:tblGrid>
                <a:gridCol w="1630188">
                  <a:extLst>
                    <a:ext uri="{9D8B030D-6E8A-4147-A177-3AD203B41FA5}">
                      <a16:colId xmlns="" xmlns:a16="http://schemas.microsoft.com/office/drawing/2014/main" val="2127969156"/>
                    </a:ext>
                  </a:extLst>
                </a:gridCol>
                <a:gridCol w="1818804">
                  <a:extLst>
                    <a:ext uri="{9D8B030D-6E8A-4147-A177-3AD203B41FA5}">
                      <a16:colId xmlns="" xmlns:a16="http://schemas.microsoft.com/office/drawing/2014/main" val="3613147467"/>
                    </a:ext>
                  </a:extLst>
                </a:gridCol>
                <a:gridCol w="1818804">
                  <a:extLst>
                    <a:ext uri="{9D8B030D-6E8A-4147-A177-3AD203B41FA5}">
                      <a16:colId xmlns="" xmlns:a16="http://schemas.microsoft.com/office/drawing/2014/main" val="4091389564"/>
                    </a:ext>
                  </a:extLst>
                </a:gridCol>
                <a:gridCol w="1818804">
                  <a:extLst>
                    <a:ext uri="{9D8B030D-6E8A-4147-A177-3AD203B41FA5}">
                      <a16:colId xmlns="" xmlns:a16="http://schemas.microsoft.com/office/drawing/2014/main" val="1261957600"/>
                    </a:ext>
                  </a:extLst>
                </a:gridCol>
              </a:tblGrid>
              <a:tr h="1094086">
                <a:tc gridSpan="4">
                  <a:txBody>
                    <a:bodyPr/>
                    <a:lstStyle/>
                    <a:p>
                      <a:pPr marL="0" marR="0">
                        <a:lnSpc>
                          <a:spcPct val="107000"/>
                        </a:lnSpc>
                        <a:spcBef>
                          <a:spcPts val="0"/>
                        </a:spcBef>
                        <a:spcAft>
                          <a:spcPts val="800"/>
                        </a:spcAft>
                      </a:pPr>
                      <a:r>
                        <a:rPr lang="en-US" sz="2400" b="1" dirty="0">
                          <a:solidFill>
                            <a:schemeClr val="tx1"/>
                          </a:solidFill>
                          <a:effectLst/>
                        </a:rPr>
                        <a:t>The described transactions can be classified into one of four categories:</a:t>
                      </a:r>
                      <a:endPar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521" marR="67521" marT="937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3994672323"/>
                  </a:ext>
                </a:extLst>
              </a:tr>
              <a:tr h="534539">
                <a:tc>
                  <a:txBody>
                    <a:bodyPr/>
                    <a:lstStyle/>
                    <a:p>
                      <a:pPr marL="0" marR="0" algn="ctr">
                        <a:lnSpc>
                          <a:spcPct val="107000"/>
                        </a:lnSpc>
                        <a:spcBef>
                          <a:spcPts val="0"/>
                        </a:spcBef>
                        <a:spcAft>
                          <a:spcPts val="800"/>
                        </a:spcAft>
                      </a:pPr>
                      <a:r>
                        <a:rPr lang="en-US" sz="2000" dirty="0">
                          <a:solidFill>
                            <a:schemeClr val="tx1"/>
                          </a:solidFill>
                          <a:effectLst/>
                        </a:rPr>
                        <a:t>Asset Source</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521" marR="67521" marT="937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2000" b="1" dirty="0">
                          <a:solidFill>
                            <a:schemeClr val="tx1"/>
                          </a:solidFill>
                          <a:effectLst/>
                        </a:rPr>
                        <a:t>Asset Use</a:t>
                      </a:r>
                      <a:endPar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521" marR="67521" marT="937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2000" b="1" dirty="0">
                          <a:solidFill>
                            <a:schemeClr val="tx1"/>
                          </a:solidFill>
                          <a:effectLst/>
                        </a:rPr>
                        <a:t>Asset Exchange</a:t>
                      </a:r>
                      <a:endPar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521" marR="67521" marT="937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2000" b="1" dirty="0">
                          <a:solidFill>
                            <a:schemeClr val="tx1"/>
                          </a:solidFill>
                          <a:effectLst/>
                        </a:rPr>
                        <a:t>Claims Exchange</a:t>
                      </a:r>
                      <a:endPar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1425186362"/>
                  </a:ext>
                </a:extLst>
              </a:tr>
              <a:tr h="1094086">
                <a:tc>
                  <a:txBody>
                    <a:bodyPr/>
                    <a:lstStyle/>
                    <a:p>
                      <a:pPr marL="0" marR="0">
                        <a:lnSpc>
                          <a:spcPct val="107000"/>
                        </a:lnSpc>
                        <a:spcBef>
                          <a:spcPts val="0"/>
                        </a:spcBef>
                        <a:spcAft>
                          <a:spcPts val="800"/>
                        </a:spcAft>
                      </a:pPr>
                      <a:r>
                        <a:rPr lang="en-US" sz="2000" b="0" dirty="0">
                          <a:solidFill>
                            <a:schemeClr val="tx1"/>
                          </a:solidFill>
                          <a:effectLst/>
                        </a:rPr>
                        <a:t>Increase assets</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521" marR="67521" marT="937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800"/>
                        </a:spcAft>
                      </a:pPr>
                      <a:r>
                        <a:rPr lang="en-US" sz="2000" dirty="0" smtClean="0">
                          <a:effectLst/>
                        </a:rPr>
                        <a:t>Decrease assets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521" marR="67521" marT="937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800"/>
                        </a:spcAft>
                      </a:pPr>
                      <a:r>
                        <a:rPr lang="en-US" sz="2000" dirty="0">
                          <a:effectLst/>
                        </a:rPr>
                        <a:t>Increase one asset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521" marR="67521" marT="937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7475" marR="0" indent="0">
                        <a:lnSpc>
                          <a:spcPct val="107000"/>
                        </a:lnSpc>
                        <a:spcBef>
                          <a:spcPts val="0"/>
                        </a:spcBef>
                        <a:spcAft>
                          <a:spcPts val="800"/>
                        </a:spcAft>
                      </a:pPr>
                      <a:r>
                        <a:rPr lang="en-US" sz="2000" dirty="0">
                          <a:effectLst/>
                        </a:rPr>
                        <a:t>Increase one claims account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896182630"/>
                  </a:ext>
                </a:extLst>
              </a:tr>
              <a:tr h="1094086">
                <a:tc>
                  <a:txBody>
                    <a:bodyPr/>
                    <a:lstStyle/>
                    <a:p>
                      <a:pPr marL="0" marR="0">
                        <a:lnSpc>
                          <a:spcPct val="107000"/>
                        </a:lnSpc>
                        <a:spcBef>
                          <a:spcPts val="0"/>
                        </a:spcBef>
                        <a:spcAft>
                          <a:spcPts val="800"/>
                        </a:spcAft>
                      </a:pPr>
                      <a:r>
                        <a:rPr lang="en-US" sz="2000" b="0" dirty="0">
                          <a:solidFill>
                            <a:schemeClr val="tx1"/>
                          </a:solidFill>
                          <a:effectLst/>
                        </a:rPr>
                        <a:t>Increase claims on assets</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521" marR="67521" marT="937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800"/>
                        </a:spcAft>
                      </a:pPr>
                      <a:r>
                        <a:rPr lang="en-US" sz="2000" dirty="0">
                          <a:effectLst/>
                        </a:rPr>
                        <a:t>Decrease claims </a:t>
                      </a:r>
                      <a:r>
                        <a:rPr lang="en-US" sz="2000" dirty="0" smtClean="0">
                          <a:effectLst/>
                        </a:rPr>
                        <a:t>on assets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521" marR="67521" marT="937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800"/>
                        </a:spcAft>
                      </a:pPr>
                      <a:r>
                        <a:rPr lang="en-US" sz="2000" dirty="0">
                          <a:effectLst/>
                        </a:rPr>
                        <a:t>Decrease another asset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521" marR="67521" marT="937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7475" marR="0" indent="0">
                        <a:lnSpc>
                          <a:spcPct val="107000"/>
                        </a:lnSpc>
                        <a:spcBef>
                          <a:spcPts val="0"/>
                        </a:spcBef>
                        <a:spcAft>
                          <a:spcPts val="800"/>
                        </a:spcAft>
                      </a:pPr>
                      <a:r>
                        <a:rPr lang="en-US" sz="2000" dirty="0" smtClean="0">
                          <a:effectLst/>
                        </a:rPr>
                        <a:t>Decrease another </a:t>
                      </a:r>
                      <a:r>
                        <a:rPr lang="en-US" sz="2000" dirty="0">
                          <a:effectLst/>
                        </a:rPr>
                        <a:t>claims account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27266582"/>
                  </a:ext>
                </a:extLst>
              </a:tr>
            </a:tbl>
          </a:graphicData>
        </a:graphic>
      </p:graphicFrame>
    </p:spTree>
    <p:extLst>
      <p:ext uri="{BB962C8B-B14F-4D97-AF65-F5344CB8AC3E}">
        <p14:creationId xmlns:p14="http://schemas.microsoft.com/office/powerpoint/2010/main" val="22526372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17409" name="Rectangle 2"/>
          <p:cNvSpPr>
            <a:spLocks noGrp="1" noChangeArrowheads="1"/>
          </p:cNvSpPr>
          <p:nvPr>
            <p:ph type="title"/>
          </p:nvPr>
        </p:nvSpPr>
        <p:spPr/>
        <p:txBody>
          <a:bodyPr/>
          <a:lstStyle/>
          <a:p>
            <a:r>
              <a:rPr lang="en-US" dirty="0">
                <a:latin typeface="+mj-lt"/>
              </a:rPr>
              <a:t>LO 2-10: Discuss the primary components of corporate governance</a:t>
            </a:r>
            <a:r>
              <a:rPr lang="en-US" dirty="0" smtClean="0">
                <a:latin typeface="+mj-lt"/>
              </a:rPr>
              <a:t>.</a:t>
            </a:r>
            <a:endParaRPr lang="en-US" dirty="0">
              <a:latin typeface="+mj-lt"/>
            </a:endParaRPr>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2-</a:t>
            </a:r>
            <a:fld id="{8E04DE85-5BF3-4C03-A70B-7F1A18BE4AC7}" type="slidenum">
              <a:rPr lang="en-US" smtClean="0">
                <a:solidFill>
                  <a:schemeClr val="bg1"/>
                </a:solidFill>
                <a:cs typeface="Arial" charset="0"/>
              </a:rPr>
              <a:pPr/>
              <a:t>38</a:t>
            </a:fld>
            <a:endParaRPr lang="en-US" dirty="0">
              <a:solidFill>
                <a:schemeClr val="bg1"/>
              </a:solidFill>
              <a:cs typeface="Arial" charset="0"/>
            </a:endParaRPr>
          </a:p>
        </p:txBody>
      </p:sp>
    </p:spTree>
    <p:extLst>
      <p:ext uri="{BB962C8B-B14F-4D97-AF65-F5344CB8AC3E}">
        <p14:creationId xmlns:p14="http://schemas.microsoft.com/office/powerpoint/2010/main" val="6650960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endParaRPr lang="en-US"/>
          </a:p>
        </p:txBody>
      </p:sp>
      <p:sp>
        <p:nvSpPr>
          <p:cNvPr id="17409" name="Rectangle 2"/>
          <p:cNvSpPr>
            <a:spLocks noGrp="1" noChangeArrowheads="1"/>
          </p:cNvSpPr>
          <p:nvPr>
            <p:ph type="title"/>
          </p:nvPr>
        </p:nvSpPr>
        <p:spPr/>
        <p:txBody>
          <a:bodyPr/>
          <a:lstStyle/>
          <a:p>
            <a:r>
              <a:rPr lang="en-US" dirty="0">
                <a:latin typeface="+mj-lt"/>
                <a:ea typeface="Tahoma" panose="020B0604030504040204" pitchFamily="34" charset="0"/>
                <a:cs typeface="Tahoma" panose="020B0604030504040204" pitchFamily="34" charset="0"/>
              </a:rPr>
              <a:t>LO 2-1: Show how receivables affect financial statements.</a:t>
            </a:r>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2-</a:t>
            </a:r>
            <a:fld id="{8E04DE85-5BF3-4C03-A70B-7F1A18BE4AC7}" type="slidenum">
              <a:rPr lang="en-US" smtClean="0">
                <a:solidFill>
                  <a:schemeClr val="bg1"/>
                </a:solidFill>
                <a:cs typeface="Arial" charset="0"/>
              </a:rPr>
              <a:pPr/>
              <a:t>3</a:t>
            </a:fld>
            <a:endParaRPr lang="en-US" dirty="0">
              <a:solidFill>
                <a:schemeClr val="bg1"/>
              </a:solidFill>
              <a:cs typeface="Arial"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2EF5149-4372-4A0A-A974-E671D80C8B89}"/>
              </a:ext>
            </a:extLst>
          </p:cNvPr>
          <p:cNvSpPr>
            <a:spLocks noGrp="1"/>
          </p:cNvSpPr>
          <p:nvPr>
            <p:ph type="title"/>
          </p:nvPr>
        </p:nvSpPr>
        <p:spPr/>
        <p:txBody>
          <a:bodyPr/>
          <a:lstStyle/>
          <a:p>
            <a:r>
              <a:rPr lang="en-US" dirty="0">
                <a:latin typeface="+mj-lt"/>
                <a:ea typeface="Tahoma" panose="020B0604030504040204" pitchFamily="34" charset="0"/>
                <a:cs typeface="Tahoma" panose="020B0604030504040204" pitchFamily="34" charset="0"/>
              </a:rPr>
              <a:t>Corporate Governance</a:t>
            </a:r>
          </a:p>
        </p:txBody>
      </p:sp>
      <p:sp>
        <p:nvSpPr>
          <p:cNvPr id="4" name="Content Placeholder 3"/>
          <p:cNvSpPr>
            <a:spLocks noGrp="1"/>
          </p:cNvSpPr>
          <p:nvPr>
            <p:ph idx="1"/>
          </p:nvPr>
        </p:nvSpPr>
        <p:spPr/>
        <p:txBody>
          <a:bodyPr/>
          <a:lstStyle/>
          <a:p>
            <a:r>
              <a:rPr lang="en-US" b="1" dirty="0">
                <a:solidFill>
                  <a:srgbClr val="C00000"/>
                </a:solidFill>
                <a:latin typeface="+mn-lt"/>
              </a:rPr>
              <a:t>Corporate governance </a:t>
            </a:r>
            <a:r>
              <a:rPr lang="en-US" dirty="0">
                <a:latin typeface="+mn-lt"/>
              </a:rPr>
              <a:t>is the set of relationships between the board of directors, management, shareholders, auditors, and other stakeholders that determines how a company is operated</a:t>
            </a:r>
            <a:r>
              <a:rPr lang="en-US" dirty="0" smtClean="0">
                <a:latin typeface="+mn-lt"/>
              </a:rPr>
              <a:t>.</a:t>
            </a:r>
            <a:endParaRPr lang="en-US" dirty="0">
              <a:latin typeface="+mn-lt"/>
            </a:endParaRPr>
          </a:p>
        </p:txBody>
      </p:sp>
      <p:sp>
        <p:nvSpPr>
          <p:cNvPr id="5" name="Text Placeholder 4"/>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E07468AE-BB09-4D21-8993-1D3A9F7F9973}"/>
              </a:ext>
            </a:extLst>
          </p:cNvPr>
          <p:cNvSpPr>
            <a:spLocks noGrp="1"/>
          </p:cNvSpPr>
          <p:nvPr>
            <p:ph type="sldNum" sz="quarter" idx="11"/>
          </p:nvPr>
        </p:nvSpPr>
        <p:spPr/>
        <p:txBody>
          <a:bodyPr/>
          <a:lstStyle/>
          <a:p>
            <a:pPr>
              <a:defRPr/>
            </a:pPr>
            <a:r>
              <a:rPr lang="en-US" dirty="0" smtClean="0"/>
              <a:t> </a:t>
            </a:r>
            <a:r>
              <a:rPr lang="en-US" dirty="0" smtClean="0">
                <a:solidFill>
                  <a:schemeClr val="bg1"/>
                </a:solidFill>
              </a:rPr>
              <a:t>2</a:t>
            </a:r>
            <a:r>
              <a:rPr lang="en-US" dirty="0">
                <a:solidFill>
                  <a:schemeClr val="bg1"/>
                </a:solidFill>
              </a:rPr>
              <a:t>-</a:t>
            </a:r>
            <a:fld id="{86103F27-AA34-4069-B652-A178AD0674B3}" type="slidenum">
              <a:rPr lang="en-US" smtClean="0">
                <a:solidFill>
                  <a:schemeClr val="bg1"/>
                </a:solidFill>
              </a:rPr>
              <a:pPr>
                <a:defRPr/>
              </a:pPr>
              <a:t>39</a:t>
            </a:fld>
            <a:endParaRPr lang="en-US" dirty="0">
              <a:solidFill>
                <a:schemeClr val="bg1"/>
              </a:solidFill>
            </a:endParaRPr>
          </a:p>
        </p:txBody>
      </p:sp>
    </p:spTree>
    <p:extLst>
      <p:ext uri="{BB962C8B-B14F-4D97-AF65-F5344CB8AC3E}">
        <p14:creationId xmlns:p14="http://schemas.microsoft.com/office/powerpoint/2010/main" val="25457839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3A3340F8-CE7A-472E-9842-69E3FA6726C8}"/>
              </a:ext>
            </a:extLst>
          </p:cNvPr>
          <p:cNvSpPr>
            <a:spLocks noGrp="1"/>
          </p:cNvSpPr>
          <p:nvPr>
            <p:ph type="title"/>
          </p:nvPr>
        </p:nvSpPr>
        <p:spPr/>
        <p:txBody>
          <a:bodyPr/>
          <a:lstStyle/>
          <a:p>
            <a:r>
              <a:rPr lang="en-US" sz="4000" dirty="0">
                <a:latin typeface="+mj-lt"/>
                <a:ea typeface="Tahoma" panose="020B0604030504040204" pitchFamily="34" charset="0"/>
                <a:cs typeface="Tahoma" panose="020B0604030504040204" pitchFamily="34" charset="0"/>
              </a:rPr>
              <a:t>Importance of </a:t>
            </a:r>
            <a:r>
              <a:rPr lang="en-US" sz="4000" dirty="0" smtClean="0">
                <a:latin typeface="+mj-lt"/>
                <a:ea typeface="Tahoma" panose="020B0604030504040204" pitchFamily="34" charset="0"/>
                <a:cs typeface="Tahoma" panose="020B0604030504040204" pitchFamily="34" charset="0"/>
              </a:rPr>
              <a:t>Ethics</a:t>
            </a:r>
            <a:endParaRPr lang="en-US" dirty="0">
              <a:latin typeface="+mj-lt"/>
            </a:endParaRPr>
          </a:p>
        </p:txBody>
      </p:sp>
      <p:sp>
        <p:nvSpPr>
          <p:cNvPr id="3" name="Content Placeholder 2"/>
          <p:cNvSpPr>
            <a:spLocks noGrp="1"/>
          </p:cNvSpPr>
          <p:nvPr>
            <p:ph idx="1"/>
          </p:nvPr>
        </p:nvSpPr>
        <p:spPr/>
        <p:txBody>
          <a:bodyPr/>
          <a:lstStyle/>
          <a:p>
            <a:pPr lvl="0"/>
            <a:r>
              <a:rPr lang="en-US" dirty="0">
                <a:latin typeface="+mn-lt"/>
              </a:rPr>
              <a:t>The accountant’s role requires trust and credibility.</a:t>
            </a:r>
          </a:p>
          <a:p>
            <a:pPr lvl="0"/>
            <a:r>
              <a:rPr lang="en-US" dirty="0">
                <a:latin typeface="+mn-lt"/>
              </a:rPr>
              <a:t>Accounting information is worthless if the accountant is not trustworthy.</a:t>
            </a:r>
          </a:p>
          <a:p>
            <a:pPr lvl="0"/>
            <a:r>
              <a:rPr lang="en-US" dirty="0">
                <a:latin typeface="+mn-lt"/>
              </a:rPr>
              <a:t>Therefore, the accounting profession requires high ethical standards</a:t>
            </a:r>
            <a:r>
              <a:rPr lang="en-US" dirty="0" smtClean="0">
                <a:latin typeface="+mn-lt"/>
              </a:rPr>
              <a:t>.</a:t>
            </a:r>
            <a:endParaRPr lang="en-US" dirty="0">
              <a:latin typeface="+mn-lt"/>
            </a:endParaRPr>
          </a:p>
        </p:txBody>
      </p:sp>
      <p:sp>
        <p:nvSpPr>
          <p:cNvPr id="5" name="Text Placeholder 4"/>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2" name="Slide Number Placeholder 1">
            <a:extLst>
              <a:ext uri="{FF2B5EF4-FFF2-40B4-BE49-F238E27FC236}">
                <a16:creationId xmlns="" xmlns:a16="http://schemas.microsoft.com/office/drawing/2014/main" id="{C6A7B432-32DA-4871-905D-FCBFF0126D9B}"/>
              </a:ext>
            </a:extLst>
          </p:cNvPr>
          <p:cNvSpPr>
            <a:spLocks noGrp="1"/>
          </p:cNvSpPr>
          <p:nvPr>
            <p:ph type="sldNum" sz="quarter" idx="11"/>
          </p:nvPr>
        </p:nvSpPr>
        <p:spPr/>
        <p:txBody>
          <a:bodyPr/>
          <a:lstStyle/>
          <a:p>
            <a:pPr>
              <a:defRPr/>
            </a:pPr>
            <a:r>
              <a:rPr lang="en-US" dirty="0" smtClean="0"/>
              <a:t> </a:t>
            </a:r>
            <a:r>
              <a:rPr lang="en-US" dirty="0" smtClean="0">
                <a:solidFill>
                  <a:schemeClr val="bg1"/>
                </a:solidFill>
              </a:rPr>
              <a:t>2</a:t>
            </a:r>
            <a:r>
              <a:rPr lang="en-US" dirty="0">
                <a:solidFill>
                  <a:schemeClr val="bg1"/>
                </a:solidFill>
              </a:rPr>
              <a:t>-</a:t>
            </a:r>
            <a:fld id="{BFE21B8F-DE7F-4D3C-8F4A-8BA3D973297E}" type="slidenum">
              <a:rPr lang="en-US" smtClean="0">
                <a:solidFill>
                  <a:schemeClr val="bg1"/>
                </a:solidFill>
              </a:rPr>
              <a:pPr>
                <a:defRPr/>
              </a:pPr>
              <a:t>40</a:t>
            </a:fld>
            <a:endParaRPr lang="en-US" dirty="0">
              <a:solidFill>
                <a:schemeClr val="bg1"/>
              </a:solidFill>
            </a:endParaRPr>
          </a:p>
        </p:txBody>
      </p:sp>
    </p:spTree>
    <p:extLst>
      <p:ext uri="{BB962C8B-B14F-4D97-AF65-F5344CB8AC3E}">
        <p14:creationId xmlns:p14="http://schemas.microsoft.com/office/powerpoint/2010/main" val="31964967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ChangeArrowheads="1"/>
          </p:cNvSpPr>
          <p:nvPr>
            <p:ph type="title"/>
          </p:nvPr>
        </p:nvSpPr>
        <p:spPr/>
        <p:txBody>
          <a:bodyPr/>
          <a:lstStyle/>
          <a:p>
            <a:r>
              <a:rPr lang="en-US" smtClean="0">
                <a:latin typeface="+mj-lt"/>
                <a:ea typeface="Tahoma" panose="020B0604030504040204" pitchFamily="34" charset="0"/>
                <a:cs typeface="Tahoma" panose="020B0604030504040204" pitchFamily="34" charset="0"/>
              </a:rPr>
              <a:t>AICPA Code of Professional Conduct</a:t>
            </a:r>
            <a:endParaRPr lang="en-US" dirty="0">
              <a:latin typeface="+mj-lt"/>
              <a:ea typeface="Tahoma" panose="020B0604030504040204" pitchFamily="34" charset="0"/>
              <a:cs typeface="Tahoma" panose="020B0604030504040204" pitchFamily="34" charset="0"/>
            </a:endParaRPr>
          </a:p>
        </p:txBody>
      </p:sp>
      <p:sp>
        <p:nvSpPr>
          <p:cNvPr id="2" name="Content Placeholder 1"/>
          <p:cNvSpPr>
            <a:spLocks noGrp="1"/>
          </p:cNvSpPr>
          <p:nvPr>
            <p:ph idx="1"/>
          </p:nvPr>
        </p:nvSpPr>
        <p:spPr/>
        <p:txBody>
          <a:bodyPr/>
          <a:lstStyle/>
          <a:p>
            <a:pPr>
              <a:spcAft>
                <a:spcPts val="0"/>
              </a:spcAft>
            </a:pPr>
            <a:r>
              <a:rPr lang="en-US" dirty="0" smtClean="0">
                <a:latin typeface="+mn-lt"/>
                <a:ea typeface="Tahoma" panose="020B0604030504040204" pitchFamily="34" charset="0"/>
                <a:cs typeface="Tahoma" panose="020B0604030504040204" pitchFamily="34" charset="0"/>
              </a:rPr>
              <a:t>Includes articles requiring CPAs to:</a:t>
            </a:r>
          </a:p>
          <a:p>
            <a:pPr lvl="1">
              <a:spcAft>
                <a:spcPts val="0"/>
              </a:spcAft>
            </a:pPr>
            <a:r>
              <a:rPr lang="en-US" dirty="0" smtClean="0">
                <a:latin typeface="+mn-lt"/>
                <a:ea typeface="Tahoma" panose="020B0604030504040204" pitchFamily="34" charset="0"/>
                <a:cs typeface="Tahoma" panose="020B0604030504040204" pitchFamily="34" charset="0"/>
              </a:rPr>
              <a:t>exercise sensitive professional and moral judgments.</a:t>
            </a:r>
          </a:p>
          <a:p>
            <a:pPr lvl="1">
              <a:spcAft>
                <a:spcPts val="0"/>
              </a:spcAft>
            </a:pPr>
            <a:r>
              <a:rPr lang="en-US" dirty="0" smtClean="0">
                <a:latin typeface="+mn-lt"/>
                <a:ea typeface="Tahoma" panose="020B0604030504040204" pitchFamily="34" charset="0"/>
                <a:cs typeface="Tahoma" panose="020B0604030504040204" pitchFamily="34" charset="0"/>
              </a:rPr>
              <a:t>act in a way to serve the public interest.</a:t>
            </a:r>
          </a:p>
          <a:p>
            <a:pPr lvl="1">
              <a:spcAft>
                <a:spcPts val="0"/>
              </a:spcAft>
            </a:pPr>
            <a:r>
              <a:rPr lang="en-US" dirty="0" smtClean="0">
                <a:latin typeface="+mn-lt"/>
                <a:ea typeface="Tahoma" panose="020B0604030504040204" pitchFamily="34" charset="0"/>
                <a:cs typeface="Tahoma" panose="020B0604030504040204" pitchFamily="34" charset="0"/>
              </a:rPr>
              <a:t>perform with the highest sense of integrity.</a:t>
            </a:r>
          </a:p>
          <a:p>
            <a:pPr lvl="1">
              <a:spcAft>
                <a:spcPts val="0"/>
              </a:spcAft>
            </a:pPr>
            <a:r>
              <a:rPr lang="en-US" dirty="0" smtClean="0">
                <a:latin typeface="+mn-lt"/>
                <a:ea typeface="Tahoma" panose="020B0604030504040204" pitchFamily="34" charset="0"/>
                <a:cs typeface="Tahoma" panose="020B0604030504040204" pitchFamily="34" charset="0"/>
              </a:rPr>
              <a:t>be objective and independent, in fact and appearance.</a:t>
            </a:r>
          </a:p>
          <a:p>
            <a:pPr lvl="1">
              <a:spcAft>
                <a:spcPts val="0"/>
              </a:spcAft>
            </a:pPr>
            <a:r>
              <a:rPr lang="en-US" dirty="0" smtClean="0">
                <a:latin typeface="+mn-lt"/>
                <a:ea typeface="Tahoma" panose="020B0604030504040204" pitchFamily="34" charset="0"/>
                <a:cs typeface="Tahoma" panose="020B0604030504040204" pitchFamily="34" charset="0"/>
              </a:rPr>
              <a:t>exercise due care.</a:t>
            </a:r>
          </a:p>
          <a:p>
            <a:pPr marL="0" indent="0">
              <a:buNone/>
            </a:pPr>
            <a:endParaRPr lang="en-US" dirty="0"/>
          </a:p>
        </p:txBody>
      </p:sp>
      <p:sp>
        <p:nvSpPr>
          <p:cNvPr id="9" name="Text Placeholder 8"/>
          <p:cNvSpPr>
            <a:spLocks noGrp="1"/>
          </p:cNvSpPr>
          <p:nvPr>
            <p:ph type="body" sz="quarter" idx="10"/>
          </p:nvPr>
        </p:nvSpPr>
        <p:spPr/>
        <p:txBody>
          <a:bodyPr/>
          <a:lstStyle/>
          <a:p>
            <a:endParaRPr lang="en-US"/>
          </a:p>
        </p:txBody>
      </p:sp>
      <p:sp>
        <p:nvSpPr>
          <p:cNvPr id="10" name="Text Placeholder 9"/>
          <p:cNvSpPr>
            <a:spLocks noGrp="1"/>
          </p:cNvSpPr>
          <p:nvPr>
            <p:ph type="body" sz="quarter" idx="12"/>
          </p:nvPr>
        </p:nvSpPr>
        <p:spPr/>
        <p:txBody>
          <a:bodyPr/>
          <a:lstStyle/>
          <a:p>
            <a:endParaRPr lang="en-US"/>
          </a:p>
        </p:txBody>
      </p:sp>
      <p:sp>
        <p:nvSpPr>
          <p:cNvPr id="94210" name="Slide Number Placeholder 2"/>
          <p:cNvSpPr>
            <a:spLocks noGrp="1"/>
          </p:cNvSpPr>
          <p:nvPr>
            <p:ph type="sldNum" sz="quarter" idx="11"/>
          </p:nvPr>
        </p:nvSpPr>
        <p:spPr>
          <a:noFill/>
        </p:spPr>
        <p:txBody>
          <a:bodyPr/>
          <a:lstStyle/>
          <a:p>
            <a:r>
              <a:rPr lang="en-US" dirty="0" smtClean="0">
                <a:solidFill>
                  <a:schemeClr val="bg1"/>
                </a:solidFill>
                <a:cs typeface="Arial" charset="0"/>
              </a:rPr>
              <a:t>2-</a:t>
            </a:r>
            <a:fld id="{D5315276-5FA6-46AB-9703-0F18FCC0F7A1}" type="slidenum">
              <a:rPr lang="en-US" smtClean="0">
                <a:solidFill>
                  <a:schemeClr val="bg1"/>
                </a:solidFill>
                <a:cs typeface="Arial" charset="0"/>
              </a:rPr>
              <a:pPr/>
              <a:t>41</a:t>
            </a:fld>
            <a:endParaRPr lang="en-US" dirty="0">
              <a:solidFill>
                <a:schemeClr val="bg1"/>
              </a:solidFill>
              <a:cs typeface="Arial"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ChangeArrowheads="1"/>
          </p:cNvSpPr>
          <p:nvPr>
            <p:ph type="title"/>
          </p:nvPr>
        </p:nvSpPr>
        <p:spPr/>
        <p:txBody>
          <a:bodyPr/>
          <a:lstStyle/>
          <a:p>
            <a:r>
              <a:rPr lang="en-US" dirty="0">
                <a:latin typeface="+mj-lt"/>
                <a:ea typeface="Tahoma" panose="020B0604030504040204" pitchFamily="34" charset="0"/>
                <a:cs typeface="Tahoma" panose="020B0604030504040204" pitchFamily="34" charset="0"/>
              </a:rPr>
              <a:t>Exhibit 2.9: AICPA Code of Professional Conduct</a:t>
            </a:r>
          </a:p>
        </p:txBody>
      </p:sp>
      <p:sp>
        <p:nvSpPr>
          <p:cNvPr id="4" name="Text Placeholder 3"/>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94210" name="Slide Number Placeholder 2"/>
          <p:cNvSpPr>
            <a:spLocks noGrp="1"/>
          </p:cNvSpPr>
          <p:nvPr>
            <p:ph type="sldNum" sz="quarter" idx="11"/>
          </p:nvPr>
        </p:nvSpPr>
        <p:spPr>
          <a:noFill/>
        </p:spPr>
        <p:txBody>
          <a:bodyPr/>
          <a:lstStyle/>
          <a:p>
            <a:r>
              <a:rPr lang="en-US" dirty="0">
                <a:solidFill>
                  <a:schemeClr val="bg1"/>
                </a:solidFill>
                <a:cs typeface="Arial" charset="0"/>
              </a:rPr>
              <a:t>2-</a:t>
            </a:r>
            <a:fld id="{D5315276-5FA6-46AB-9703-0F18FCC0F7A1}" type="slidenum">
              <a:rPr lang="en-US" smtClean="0">
                <a:solidFill>
                  <a:schemeClr val="bg1"/>
                </a:solidFill>
                <a:cs typeface="Arial" charset="0"/>
              </a:rPr>
              <a:pPr/>
              <a:t>42</a:t>
            </a:fld>
            <a:endParaRPr lang="en-US" dirty="0">
              <a:solidFill>
                <a:schemeClr val="bg1"/>
              </a:solidFill>
              <a:cs typeface="Arial" charset="0"/>
            </a:endParaRPr>
          </a:p>
        </p:txBody>
      </p:sp>
      <p:graphicFrame>
        <p:nvGraphicFramePr>
          <p:cNvPr id="2" name="Table 1">
            <a:extLst>
              <a:ext uri="{FF2B5EF4-FFF2-40B4-BE49-F238E27FC236}">
                <a16:creationId xmlns="" xmlns:a16="http://schemas.microsoft.com/office/drawing/2014/main" id="{4180733A-F2D5-436A-A808-514CB4266801}"/>
              </a:ext>
            </a:extLst>
          </p:cNvPr>
          <p:cNvGraphicFramePr>
            <a:graphicFrameLocks noGrp="1"/>
          </p:cNvGraphicFramePr>
          <p:nvPr>
            <p:extLst>
              <p:ext uri="{D42A27DB-BD31-4B8C-83A1-F6EECF244321}">
                <p14:modId xmlns:p14="http://schemas.microsoft.com/office/powerpoint/2010/main" val="1553677900"/>
              </p:ext>
            </p:extLst>
          </p:nvPr>
        </p:nvGraphicFramePr>
        <p:xfrm>
          <a:off x="152400" y="1676400"/>
          <a:ext cx="8839200" cy="4277359"/>
        </p:xfrm>
        <a:graphic>
          <a:graphicData uri="http://schemas.openxmlformats.org/drawingml/2006/table">
            <a:tbl>
              <a:tblPr firstRow="1" bandRow="1">
                <a:tableStyleId>{7DF18680-E054-41AD-8BC1-D1AEF772440D}</a:tableStyleId>
              </a:tblPr>
              <a:tblGrid>
                <a:gridCol w="8839200">
                  <a:extLst>
                    <a:ext uri="{9D8B030D-6E8A-4147-A177-3AD203B41FA5}">
                      <a16:colId xmlns="" xmlns:a16="http://schemas.microsoft.com/office/drawing/2014/main" val="25924515"/>
                    </a:ext>
                  </a:extLst>
                </a:gridCol>
              </a:tblGrid>
              <a:tr h="370840">
                <a:tc>
                  <a:txBody>
                    <a:bodyPr/>
                    <a:lstStyle/>
                    <a:p>
                      <a:r>
                        <a:rPr lang="en-US" dirty="0"/>
                        <a:t>Exhibit 2.9</a:t>
                      </a:r>
                    </a:p>
                  </a:txBody>
                  <a:tcPr/>
                </a:tc>
                <a:extLst>
                  <a:ext uri="{0D108BD9-81ED-4DB2-BD59-A6C34878D82A}">
                    <a16:rowId xmlns="" xmlns:a16="http://schemas.microsoft.com/office/drawing/2014/main" val="3542424585"/>
                  </a:ext>
                </a:extLst>
              </a:tr>
              <a:tr h="370840">
                <a:tc>
                  <a:txBody>
                    <a:bodyPr/>
                    <a:lstStyle/>
                    <a:p>
                      <a:r>
                        <a:rPr lang="en-US" b="1" dirty="0"/>
                        <a:t>Principles of Professional Conduct: AICPA Code of Professional Conduct</a:t>
                      </a:r>
                    </a:p>
                  </a:txBody>
                  <a:tcPr/>
                </a:tc>
                <a:extLst>
                  <a:ext uri="{0D108BD9-81ED-4DB2-BD59-A6C34878D82A}">
                    <a16:rowId xmlns="" xmlns:a16="http://schemas.microsoft.com/office/drawing/2014/main" val="1954235231"/>
                  </a:ext>
                </a:extLst>
              </a:tr>
              <a:tr h="370840">
                <a:tc>
                  <a:txBody>
                    <a:bodyPr/>
                    <a:lstStyle/>
                    <a:p>
                      <a:pPr marL="0" indent="0">
                        <a:buFontTx/>
                        <a:buNone/>
                      </a:pPr>
                      <a:r>
                        <a:rPr lang="en-US" sz="1400" b="1" dirty="0" smtClean="0"/>
                        <a:t>Responsibilities </a:t>
                      </a:r>
                      <a:r>
                        <a:rPr lang="en-US" sz="1400" b="1" dirty="0"/>
                        <a:t>Principle: </a:t>
                      </a:r>
                      <a:r>
                        <a:rPr lang="en-US" sz="1400" b="0" dirty="0"/>
                        <a:t>In carrying out their responsibilities as professionals, members should exercise sensitive professional and moral judgments in all their activities.</a:t>
                      </a:r>
                    </a:p>
                  </a:txBody>
                  <a:tcPr/>
                </a:tc>
                <a:extLst>
                  <a:ext uri="{0D108BD9-81ED-4DB2-BD59-A6C34878D82A}">
                    <a16:rowId xmlns="" xmlns:a16="http://schemas.microsoft.com/office/drawing/2014/main" val="1391969349"/>
                  </a:ext>
                </a:extLst>
              </a:tr>
              <a:tr h="370840">
                <a:tc>
                  <a:txBody>
                    <a:bodyPr/>
                    <a:lstStyle/>
                    <a:p>
                      <a:pPr marL="0" indent="0">
                        <a:buFontTx/>
                        <a:buNone/>
                      </a:pPr>
                      <a:r>
                        <a:rPr lang="en-US" sz="1400" b="1" dirty="0"/>
                        <a:t>The Public Interest Principle: </a:t>
                      </a:r>
                      <a:r>
                        <a:rPr lang="en-US" sz="1400" dirty="0"/>
                        <a:t>Members should accept the obligation to act in a way that will serve the public interest, honor the public trust, and demonstrate commitment to professionalism.</a:t>
                      </a:r>
                    </a:p>
                  </a:txBody>
                  <a:tcPr/>
                </a:tc>
                <a:extLst>
                  <a:ext uri="{0D108BD9-81ED-4DB2-BD59-A6C34878D82A}">
                    <a16:rowId xmlns="" xmlns:a16="http://schemas.microsoft.com/office/drawing/2014/main" val="727143794"/>
                  </a:ext>
                </a:extLst>
              </a:tr>
              <a:tr h="370840">
                <a:tc>
                  <a:txBody>
                    <a:bodyPr/>
                    <a:lstStyle/>
                    <a:p>
                      <a:pPr marL="0" indent="0">
                        <a:buFontTx/>
                        <a:buNone/>
                      </a:pPr>
                      <a:r>
                        <a:rPr lang="en-US" sz="1400" b="1" dirty="0"/>
                        <a:t>Integrity principle: </a:t>
                      </a:r>
                      <a:r>
                        <a:rPr lang="en-US" sz="1400" dirty="0"/>
                        <a:t>To maintain and broaden public confidence, members should perform all professional responsibilities with the highest sense of integrity.</a:t>
                      </a:r>
                    </a:p>
                  </a:txBody>
                  <a:tcPr/>
                </a:tc>
                <a:extLst>
                  <a:ext uri="{0D108BD9-81ED-4DB2-BD59-A6C34878D82A}">
                    <a16:rowId xmlns="" xmlns:a16="http://schemas.microsoft.com/office/drawing/2014/main" val="2858096347"/>
                  </a:ext>
                </a:extLst>
              </a:tr>
              <a:tr h="370840">
                <a:tc>
                  <a:txBody>
                    <a:bodyPr/>
                    <a:lstStyle/>
                    <a:p>
                      <a:pPr marL="0" indent="0">
                        <a:buFontTx/>
                        <a:buNone/>
                      </a:pPr>
                      <a:r>
                        <a:rPr lang="en-US" sz="1400" b="1" dirty="0"/>
                        <a:t>Objectivity and Independence Principle:</a:t>
                      </a:r>
                      <a:r>
                        <a:rPr lang="en-US" sz="1400" dirty="0"/>
                        <a:t> A member should maintain objectivity and be free of conflicts of interest in discharging professional responsibilities. A member in public practice should be independent in fact and appearance when providing auditing and other attestation services.</a:t>
                      </a:r>
                    </a:p>
                  </a:txBody>
                  <a:tcPr/>
                </a:tc>
                <a:extLst>
                  <a:ext uri="{0D108BD9-81ED-4DB2-BD59-A6C34878D82A}">
                    <a16:rowId xmlns="" xmlns:a16="http://schemas.microsoft.com/office/drawing/2014/main" val="690090183"/>
                  </a:ext>
                </a:extLst>
              </a:tr>
              <a:tr h="370840">
                <a:tc>
                  <a:txBody>
                    <a:bodyPr/>
                    <a:lstStyle/>
                    <a:p>
                      <a:pPr marL="0" indent="0">
                        <a:buFontTx/>
                        <a:buNone/>
                      </a:pPr>
                      <a:r>
                        <a:rPr lang="en-US" sz="1400" b="1" dirty="0"/>
                        <a:t>Due Care Principle:</a:t>
                      </a:r>
                      <a:r>
                        <a:rPr lang="en-US" sz="1400" dirty="0"/>
                        <a:t> A member should observe the profession’s technical and ethical standards, strive continually to improve competence and the quality of services, and discharge professionally responsibility to the best of the member’s ability.</a:t>
                      </a:r>
                    </a:p>
                  </a:txBody>
                  <a:tcPr/>
                </a:tc>
                <a:extLst>
                  <a:ext uri="{0D108BD9-81ED-4DB2-BD59-A6C34878D82A}">
                    <a16:rowId xmlns="" xmlns:a16="http://schemas.microsoft.com/office/drawing/2014/main" val="4079938027"/>
                  </a:ext>
                </a:extLst>
              </a:tr>
              <a:tr h="370840">
                <a:tc>
                  <a:txBody>
                    <a:bodyPr/>
                    <a:lstStyle/>
                    <a:p>
                      <a:pPr marL="0" indent="0">
                        <a:buFontTx/>
                        <a:buNone/>
                      </a:pPr>
                      <a:r>
                        <a:rPr lang="en-US" sz="1400" b="1" dirty="0"/>
                        <a:t>Scope and Nature of Services Principle: </a:t>
                      </a:r>
                      <a:r>
                        <a:rPr lang="en-US" sz="1400" dirty="0"/>
                        <a:t>A member in public practice should observe the Principles of the Code of Professional Conduct in determining the scope and nature of services to be provided.</a:t>
                      </a:r>
                    </a:p>
                  </a:txBody>
                  <a:tcPr/>
                </a:tc>
                <a:extLst>
                  <a:ext uri="{0D108BD9-81ED-4DB2-BD59-A6C34878D82A}">
                    <a16:rowId xmlns="" xmlns:a16="http://schemas.microsoft.com/office/drawing/2014/main" val="3228235447"/>
                  </a:ext>
                </a:extLst>
              </a:tr>
            </a:tbl>
          </a:graphicData>
        </a:graphic>
      </p:graphicFrame>
    </p:spTree>
    <p:extLst>
      <p:ext uri="{BB962C8B-B14F-4D97-AF65-F5344CB8AC3E}">
        <p14:creationId xmlns:p14="http://schemas.microsoft.com/office/powerpoint/2010/main" val="9778576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B8BF79-AEF9-4EA5-AAA9-66A09CE3D822}"/>
              </a:ext>
            </a:extLst>
          </p:cNvPr>
          <p:cNvSpPr>
            <a:spLocks noGrp="1"/>
          </p:cNvSpPr>
          <p:nvPr>
            <p:ph type="title"/>
          </p:nvPr>
        </p:nvSpPr>
        <p:spPr/>
        <p:txBody>
          <a:bodyPr/>
          <a:lstStyle/>
          <a:p>
            <a:r>
              <a:rPr lang="en-US" dirty="0" smtClean="0">
                <a:latin typeface="+mj-lt"/>
                <a:ea typeface="Tahoma" panose="020B0604030504040204" pitchFamily="34" charset="0"/>
                <a:cs typeface="Tahoma" panose="020B0604030504040204" pitchFamily="34" charset="0"/>
              </a:rPr>
              <a:t>Sarbanes</a:t>
            </a:r>
            <a:r>
              <a:rPr lang="mr-IN" dirty="0" smtClean="0">
                <a:latin typeface="+mj-lt"/>
                <a:ea typeface="Tahoma" panose="020B0604030504040204" pitchFamily="34" charset="0"/>
                <a:cs typeface="Tahoma" panose="020B0604030504040204" pitchFamily="34" charset="0"/>
              </a:rPr>
              <a:t>–</a:t>
            </a:r>
            <a:r>
              <a:rPr lang="en-US" dirty="0" smtClean="0">
                <a:latin typeface="+mj-lt"/>
                <a:ea typeface="Tahoma" panose="020B0604030504040204" pitchFamily="34" charset="0"/>
                <a:cs typeface="Tahoma" panose="020B0604030504040204" pitchFamily="34" charset="0"/>
              </a:rPr>
              <a:t>Oxley </a:t>
            </a:r>
            <a:r>
              <a:rPr lang="en-US" dirty="0">
                <a:latin typeface="+mj-lt"/>
                <a:ea typeface="Tahoma" panose="020B0604030504040204" pitchFamily="34" charset="0"/>
                <a:cs typeface="Tahoma" panose="020B0604030504040204" pitchFamily="34" charset="0"/>
              </a:rPr>
              <a:t>(SOX) Act</a:t>
            </a:r>
          </a:p>
        </p:txBody>
      </p:sp>
      <p:sp>
        <p:nvSpPr>
          <p:cNvPr id="3" name="Content Placeholder 2">
            <a:extLst>
              <a:ext uri="{FF2B5EF4-FFF2-40B4-BE49-F238E27FC236}">
                <a16:creationId xmlns="" xmlns:a16="http://schemas.microsoft.com/office/drawing/2014/main" id="{21F2EC74-BD65-472F-9B55-494746FD90F0}"/>
              </a:ext>
            </a:extLst>
          </p:cNvPr>
          <p:cNvSpPr>
            <a:spLocks noGrp="1"/>
          </p:cNvSpPr>
          <p:nvPr>
            <p:ph idx="1"/>
          </p:nvPr>
        </p:nvSpPr>
        <p:spPr/>
        <p:txBody>
          <a:bodyPr/>
          <a:lstStyle/>
          <a:p>
            <a:pPr fontAlgn="auto">
              <a:spcAft>
                <a:spcPts val="0"/>
              </a:spcAft>
            </a:pPr>
            <a:r>
              <a:rPr lang="en-US" dirty="0">
                <a:latin typeface="+mn-lt"/>
                <a:ea typeface="Tahoma" panose="020B0604030504040204" pitchFamily="34" charset="0"/>
                <a:cs typeface="Tahoma" panose="020B0604030504040204" pitchFamily="34" charset="0"/>
              </a:rPr>
              <a:t>Prompted by the audit failures of Enron, WorldCom, and others</a:t>
            </a:r>
          </a:p>
          <a:p>
            <a:pPr fontAlgn="auto">
              <a:spcAft>
                <a:spcPts val="0"/>
              </a:spcAft>
            </a:pPr>
            <a:r>
              <a:rPr lang="en-US" dirty="0">
                <a:latin typeface="+mn-lt"/>
                <a:ea typeface="Tahoma" panose="020B0604030504040204" pitchFamily="34" charset="0"/>
                <a:cs typeface="Tahoma" panose="020B0604030504040204" pitchFamily="34" charset="0"/>
              </a:rPr>
              <a:t>Key provisions:</a:t>
            </a:r>
          </a:p>
          <a:p>
            <a:pPr lvl="1" fontAlgn="auto">
              <a:spcAft>
                <a:spcPts val="0"/>
              </a:spcAft>
            </a:pPr>
            <a:r>
              <a:rPr lang="en-US" sz="2400" dirty="0">
                <a:latin typeface="+mn-lt"/>
                <a:ea typeface="Tahoma" panose="020B0604030504040204" pitchFamily="34" charset="0"/>
                <a:cs typeface="Tahoma" panose="020B0604030504040204" pitchFamily="34" charset="0"/>
              </a:rPr>
              <a:t>Created the Public Company Accounting Oversight Board (PCAOB)</a:t>
            </a:r>
          </a:p>
          <a:p>
            <a:pPr lvl="1" fontAlgn="auto">
              <a:spcAft>
                <a:spcPts val="0"/>
              </a:spcAft>
            </a:pPr>
            <a:r>
              <a:rPr lang="en-US" sz="2400" dirty="0">
                <a:latin typeface="+mn-lt"/>
                <a:ea typeface="Tahoma" panose="020B0604030504040204" pitchFamily="34" charset="0"/>
                <a:cs typeface="Tahoma" panose="020B0604030504040204" pitchFamily="34" charset="0"/>
              </a:rPr>
              <a:t>Requires management to certify financial statements</a:t>
            </a:r>
          </a:p>
          <a:p>
            <a:pPr lvl="1" fontAlgn="auto">
              <a:spcAft>
                <a:spcPts val="0"/>
              </a:spcAft>
            </a:pPr>
            <a:r>
              <a:rPr lang="en-US" sz="2400" dirty="0">
                <a:latin typeface="+mn-lt"/>
                <a:ea typeface="Tahoma" panose="020B0604030504040204" pitchFamily="34" charset="0"/>
                <a:cs typeface="Tahoma" panose="020B0604030504040204" pitchFamily="34" charset="0"/>
              </a:rPr>
              <a:t>Imposes harsh penalties on management for </a:t>
            </a:r>
            <a:r>
              <a:rPr lang="en-US" sz="2400" dirty="0" smtClean="0">
                <a:latin typeface="+mn-lt"/>
                <a:ea typeface="Tahoma" panose="020B0604030504040204" pitchFamily="34" charset="0"/>
                <a:cs typeface="Tahoma" panose="020B0604030504040204" pitchFamily="34" charset="0"/>
              </a:rPr>
              <a:t>violations</a:t>
            </a:r>
            <a:endParaRPr lang="en-US" sz="2400" dirty="0">
              <a:latin typeface="+mn-lt"/>
              <a:ea typeface="Tahoma" panose="020B0604030504040204" pitchFamily="34" charset="0"/>
              <a:cs typeface="Tahoma" panose="020B0604030504040204" pitchFamily="34" charset="0"/>
            </a:endParaRPr>
          </a:p>
        </p:txBody>
      </p:sp>
      <p:sp>
        <p:nvSpPr>
          <p:cNvPr id="5" name="Text Placeholder 4"/>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4" name="Slide Number Placeholder 3">
            <a:extLst>
              <a:ext uri="{FF2B5EF4-FFF2-40B4-BE49-F238E27FC236}">
                <a16:creationId xmlns="" xmlns:a16="http://schemas.microsoft.com/office/drawing/2014/main" id="{248B0A27-0196-4DFF-A84A-D81B35780023}"/>
              </a:ext>
            </a:extLst>
          </p:cNvPr>
          <p:cNvSpPr>
            <a:spLocks noGrp="1"/>
          </p:cNvSpPr>
          <p:nvPr>
            <p:ph type="sldNum" sz="quarter" idx="11"/>
          </p:nvPr>
        </p:nvSpPr>
        <p:spPr/>
        <p:txBody>
          <a:bodyPr/>
          <a:lstStyle/>
          <a:p>
            <a:pPr>
              <a:defRPr/>
            </a:pPr>
            <a:r>
              <a:rPr lang="en-US" dirty="0" smtClean="0">
                <a:solidFill>
                  <a:schemeClr val="bg1"/>
                </a:solidFill>
              </a:rPr>
              <a:t> 2</a:t>
            </a:r>
            <a:r>
              <a:rPr lang="en-US" dirty="0">
                <a:solidFill>
                  <a:schemeClr val="bg1"/>
                </a:solidFill>
              </a:rPr>
              <a:t>-</a:t>
            </a:r>
            <a:fld id="{C1C1BC54-8EE2-4145-ADFC-9ED8DE651561}" type="slidenum">
              <a:rPr lang="en-US" smtClean="0">
                <a:solidFill>
                  <a:schemeClr val="bg1"/>
                </a:solidFill>
              </a:rPr>
              <a:pPr>
                <a:defRPr/>
              </a:pPr>
              <a:t>43</a:t>
            </a:fld>
            <a:endParaRPr lang="en-US" dirty="0">
              <a:solidFill>
                <a:schemeClr val="bg1"/>
              </a:solidFill>
            </a:endParaRPr>
          </a:p>
        </p:txBody>
      </p:sp>
    </p:spTree>
    <p:extLst>
      <p:ext uri="{BB962C8B-B14F-4D97-AF65-F5344CB8AC3E}">
        <p14:creationId xmlns:p14="http://schemas.microsoft.com/office/powerpoint/2010/main" val="13064083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6D4A8F-EE0D-48CC-86AD-BF6DBDAAFD0D}"/>
              </a:ext>
            </a:extLst>
          </p:cNvPr>
          <p:cNvSpPr>
            <a:spLocks noGrp="1"/>
          </p:cNvSpPr>
          <p:nvPr>
            <p:ph type="title"/>
          </p:nvPr>
        </p:nvSpPr>
        <p:spPr/>
        <p:txBody>
          <a:bodyPr/>
          <a:lstStyle/>
          <a:p>
            <a:r>
              <a:rPr lang="en-US" dirty="0">
                <a:solidFill>
                  <a:srgbClr val="CC0000"/>
                </a:solidFill>
                <a:latin typeface="+mj-lt"/>
                <a:ea typeface="Tahoma" panose="020B0604030504040204" pitchFamily="34" charset="0"/>
                <a:cs typeface="Tahoma" panose="020B0604030504040204" pitchFamily="34" charset="0"/>
              </a:rPr>
              <a:t>The Fraud Triangle</a:t>
            </a:r>
            <a:endParaRPr lang="en-US" sz="4800" dirty="0">
              <a:solidFill>
                <a:srgbClr val="CC0000"/>
              </a:solidFill>
              <a:latin typeface="+mj-lt"/>
            </a:endParaRPr>
          </a:p>
        </p:txBody>
      </p:sp>
      <p:sp>
        <p:nvSpPr>
          <p:cNvPr id="3" name="Content Placeholder 2"/>
          <p:cNvSpPr>
            <a:spLocks noGrp="1"/>
          </p:cNvSpPr>
          <p:nvPr>
            <p:ph idx="1"/>
          </p:nvPr>
        </p:nvSpPr>
        <p:spPr/>
        <p:txBody>
          <a:bodyPr/>
          <a:lstStyle/>
          <a:p>
            <a:pPr marL="457200" indent="-457200">
              <a:spcAft>
                <a:spcPts val="0"/>
              </a:spcAft>
              <a:buFont typeface="Arial" panose="020B0604020202020204" pitchFamily="34" charset="0"/>
              <a:buChar char="•"/>
            </a:pPr>
            <a:r>
              <a:rPr lang="en-US" b="1" dirty="0">
                <a:solidFill>
                  <a:schemeClr val="bg2"/>
                </a:solidFill>
                <a:latin typeface="+mj-lt"/>
                <a:ea typeface="Tahoma" panose="020B0604030504040204" pitchFamily="34" charset="0"/>
                <a:cs typeface="Tahoma" panose="020B0604030504040204" pitchFamily="34" charset="0"/>
              </a:rPr>
              <a:t>The Fraud Triangle </a:t>
            </a:r>
            <a:r>
              <a:rPr lang="en-US" dirty="0">
                <a:latin typeface="+mj-lt"/>
                <a:ea typeface="Tahoma" panose="020B0604030504040204" pitchFamily="34" charset="0"/>
                <a:cs typeface="Tahoma" panose="020B0604030504040204" pitchFamily="34" charset="0"/>
              </a:rPr>
              <a:t>is a shape with three corners that represent the</a:t>
            </a:r>
            <a:r>
              <a:rPr lang="en-US" dirty="0">
                <a:solidFill>
                  <a:srgbClr val="490C00"/>
                </a:solidFill>
                <a:latin typeface="+mj-lt"/>
                <a:ea typeface="Tahoma" panose="020B0604030504040204" pitchFamily="34" charset="0"/>
                <a:cs typeface="Tahoma" panose="020B0604030504040204" pitchFamily="34" charset="0"/>
              </a:rPr>
              <a:t> </a:t>
            </a:r>
            <a:r>
              <a:rPr lang="en-US" b="1" dirty="0">
                <a:solidFill>
                  <a:schemeClr val="bg2"/>
                </a:solidFill>
                <a:latin typeface="+mj-lt"/>
                <a:ea typeface="Tahoma" panose="020B0604030504040204" pitchFamily="34" charset="0"/>
                <a:cs typeface="Tahoma" panose="020B0604030504040204" pitchFamily="34" charset="0"/>
              </a:rPr>
              <a:t>elements</a:t>
            </a:r>
            <a:r>
              <a:rPr lang="en-US" dirty="0">
                <a:solidFill>
                  <a:srgbClr val="490C00"/>
                </a:solidFill>
                <a:latin typeface="+mj-lt"/>
                <a:ea typeface="Tahoma" panose="020B0604030504040204" pitchFamily="34" charset="0"/>
                <a:cs typeface="Tahoma" panose="020B0604030504040204" pitchFamily="34" charset="0"/>
              </a:rPr>
              <a:t> </a:t>
            </a:r>
            <a:r>
              <a:rPr lang="en-US" dirty="0">
                <a:solidFill>
                  <a:srgbClr val="000000"/>
                </a:solidFill>
                <a:latin typeface="+mj-lt"/>
                <a:ea typeface="Tahoma" panose="020B0604030504040204" pitchFamily="34" charset="0"/>
                <a:cs typeface="Tahoma" panose="020B0604030504040204" pitchFamily="34" charset="0"/>
              </a:rPr>
              <a:t>present when a fraud occurs, which are:</a:t>
            </a:r>
          </a:p>
          <a:p>
            <a:pPr marL="1203325" indent="-460375">
              <a:spcAft>
                <a:spcPts val="0"/>
              </a:spcAft>
              <a:buFont typeface="+mj-lt"/>
              <a:buAutoNum type="arabicPeriod"/>
            </a:pPr>
            <a:r>
              <a:rPr lang="en-US" dirty="0">
                <a:solidFill>
                  <a:srgbClr val="000000"/>
                </a:solidFill>
                <a:latin typeface="+mj-lt"/>
                <a:ea typeface="Tahoma" panose="020B0604030504040204" pitchFamily="34" charset="0"/>
                <a:cs typeface="Tahoma" panose="020B0604030504040204" pitchFamily="34" charset="0"/>
              </a:rPr>
              <a:t>The availability of an</a:t>
            </a:r>
            <a:r>
              <a:rPr lang="en-US" dirty="0">
                <a:solidFill>
                  <a:srgbClr val="490C00"/>
                </a:solidFill>
                <a:latin typeface="+mj-lt"/>
                <a:ea typeface="Tahoma" panose="020B0604030504040204" pitchFamily="34" charset="0"/>
                <a:cs typeface="Tahoma" panose="020B0604030504040204" pitchFamily="34" charset="0"/>
              </a:rPr>
              <a:t> </a:t>
            </a:r>
            <a:r>
              <a:rPr lang="en-US" b="1" dirty="0">
                <a:solidFill>
                  <a:srgbClr val="C00000"/>
                </a:solidFill>
                <a:latin typeface="+mj-lt"/>
                <a:ea typeface="Tahoma" panose="020B0604030504040204" pitchFamily="34" charset="0"/>
                <a:cs typeface="Tahoma" panose="020B0604030504040204" pitchFamily="34" charset="0"/>
              </a:rPr>
              <a:t>o</a:t>
            </a:r>
            <a:r>
              <a:rPr lang="en-US" b="1" dirty="0" smtClean="0">
                <a:solidFill>
                  <a:srgbClr val="C00000"/>
                </a:solidFill>
                <a:latin typeface="+mj-lt"/>
                <a:ea typeface="Tahoma" panose="020B0604030504040204" pitchFamily="34" charset="0"/>
                <a:cs typeface="Tahoma" panose="020B0604030504040204" pitchFamily="34" charset="0"/>
              </a:rPr>
              <a:t>pportunity</a:t>
            </a:r>
            <a:r>
              <a:rPr lang="en-US" dirty="0">
                <a:solidFill>
                  <a:srgbClr val="000000"/>
                </a:solidFill>
                <a:latin typeface="+mj-lt"/>
                <a:ea typeface="Tahoma" panose="020B0604030504040204" pitchFamily="34" charset="0"/>
                <a:cs typeface="Tahoma" panose="020B0604030504040204" pitchFamily="34" charset="0"/>
              </a:rPr>
              <a:t>;</a:t>
            </a:r>
          </a:p>
          <a:p>
            <a:pPr marL="1203325" indent="-460375">
              <a:spcAft>
                <a:spcPts val="0"/>
              </a:spcAft>
              <a:buFont typeface="+mj-lt"/>
              <a:buAutoNum type="arabicPeriod"/>
            </a:pPr>
            <a:r>
              <a:rPr lang="en-US" dirty="0">
                <a:solidFill>
                  <a:srgbClr val="000000"/>
                </a:solidFill>
                <a:latin typeface="+mj-lt"/>
                <a:ea typeface="Tahoma" panose="020B0604030504040204" pitchFamily="34" charset="0"/>
                <a:cs typeface="Tahoma" panose="020B0604030504040204" pitchFamily="34" charset="0"/>
              </a:rPr>
              <a:t>Some form of</a:t>
            </a:r>
            <a:r>
              <a:rPr lang="en-US" dirty="0">
                <a:solidFill>
                  <a:srgbClr val="490C00"/>
                </a:solidFill>
                <a:latin typeface="+mj-lt"/>
                <a:ea typeface="Tahoma" panose="020B0604030504040204" pitchFamily="34" charset="0"/>
                <a:cs typeface="Tahoma" panose="020B0604030504040204" pitchFamily="34" charset="0"/>
              </a:rPr>
              <a:t> </a:t>
            </a:r>
            <a:r>
              <a:rPr lang="en-US" b="1" dirty="0">
                <a:solidFill>
                  <a:srgbClr val="C00000"/>
                </a:solidFill>
                <a:latin typeface="+mj-lt"/>
                <a:ea typeface="Tahoma" panose="020B0604030504040204" pitchFamily="34" charset="0"/>
                <a:cs typeface="Tahoma" panose="020B0604030504040204" pitchFamily="34" charset="0"/>
              </a:rPr>
              <a:t>p</a:t>
            </a:r>
            <a:r>
              <a:rPr lang="en-US" b="1" dirty="0" smtClean="0">
                <a:solidFill>
                  <a:srgbClr val="C00000"/>
                </a:solidFill>
                <a:latin typeface="+mj-lt"/>
                <a:ea typeface="Tahoma" panose="020B0604030504040204" pitchFamily="34" charset="0"/>
                <a:cs typeface="Tahoma" panose="020B0604030504040204" pitchFamily="34" charset="0"/>
              </a:rPr>
              <a:t>ressure</a:t>
            </a:r>
            <a:r>
              <a:rPr lang="en-US" dirty="0" smtClean="0">
                <a:solidFill>
                  <a:srgbClr val="490C00"/>
                </a:solidFill>
                <a:latin typeface="+mj-lt"/>
                <a:ea typeface="Tahoma" panose="020B0604030504040204" pitchFamily="34" charset="0"/>
                <a:cs typeface="Tahoma" panose="020B0604030504040204" pitchFamily="34" charset="0"/>
              </a:rPr>
              <a:t> </a:t>
            </a:r>
            <a:r>
              <a:rPr lang="en-US" dirty="0">
                <a:solidFill>
                  <a:srgbClr val="000000"/>
                </a:solidFill>
                <a:latin typeface="+mj-lt"/>
                <a:ea typeface="Tahoma" panose="020B0604030504040204" pitchFamily="34" charset="0"/>
                <a:cs typeface="Tahoma" panose="020B0604030504040204" pitchFamily="34" charset="0"/>
              </a:rPr>
              <a:t>leading to an incentive to commit fraud; and</a:t>
            </a:r>
          </a:p>
          <a:p>
            <a:pPr marL="1203325" indent="-460375">
              <a:spcAft>
                <a:spcPts val="0"/>
              </a:spcAft>
              <a:buFont typeface="+mj-lt"/>
              <a:buAutoNum type="arabicPeriod"/>
            </a:pPr>
            <a:r>
              <a:rPr lang="en-US" dirty="0">
                <a:solidFill>
                  <a:srgbClr val="000000"/>
                </a:solidFill>
                <a:latin typeface="+mj-lt"/>
                <a:ea typeface="Tahoma" panose="020B0604030504040204" pitchFamily="34" charset="0"/>
                <a:cs typeface="Tahoma" panose="020B0604030504040204" pitchFamily="34" charset="0"/>
              </a:rPr>
              <a:t>The capacity for</a:t>
            </a:r>
            <a:r>
              <a:rPr lang="en-US" dirty="0">
                <a:solidFill>
                  <a:srgbClr val="490C00"/>
                </a:solidFill>
                <a:latin typeface="+mj-lt"/>
                <a:ea typeface="Tahoma" panose="020B0604030504040204" pitchFamily="34" charset="0"/>
                <a:cs typeface="Tahoma" panose="020B0604030504040204" pitchFamily="34" charset="0"/>
              </a:rPr>
              <a:t> </a:t>
            </a:r>
            <a:r>
              <a:rPr lang="en-US" b="1" dirty="0">
                <a:solidFill>
                  <a:srgbClr val="C00000"/>
                </a:solidFill>
                <a:latin typeface="+mj-lt"/>
                <a:ea typeface="Tahoma" panose="020B0604030504040204" pitchFamily="34" charset="0"/>
                <a:cs typeface="Tahoma" panose="020B0604030504040204" pitchFamily="34" charset="0"/>
              </a:rPr>
              <a:t>r</a:t>
            </a:r>
            <a:r>
              <a:rPr lang="en-US" b="1" dirty="0" smtClean="0">
                <a:solidFill>
                  <a:srgbClr val="C00000"/>
                </a:solidFill>
                <a:latin typeface="+mj-lt"/>
                <a:ea typeface="Tahoma" panose="020B0604030504040204" pitchFamily="34" charset="0"/>
                <a:cs typeface="Tahoma" panose="020B0604030504040204" pitchFamily="34" charset="0"/>
              </a:rPr>
              <a:t>ationalization</a:t>
            </a:r>
            <a:r>
              <a:rPr lang="en-US" dirty="0" smtClean="0">
                <a:solidFill>
                  <a:srgbClr val="490C00"/>
                </a:solidFill>
                <a:latin typeface="+mj-lt"/>
                <a:ea typeface="Tahoma" panose="020B0604030504040204" pitchFamily="34" charset="0"/>
                <a:cs typeface="Tahoma" panose="020B0604030504040204" pitchFamily="34" charset="0"/>
              </a:rPr>
              <a:t> </a:t>
            </a:r>
            <a:r>
              <a:rPr lang="en-US" dirty="0">
                <a:solidFill>
                  <a:srgbClr val="000000"/>
                </a:solidFill>
                <a:latin typeface="+mj-lt"/>
                <a:ea typeface="Tahoma" panose="020B0604030504040204" pitchFamily="34" charset="0"/>
                <a:cs typeface="Tahoma" panose="020B0604030504040204" pitchFamily="34" charset="0"/>
              </a:rPr>
              <a:t>that the fraud will “right some type of wrong.</a:t>
            </a:r>
            <a:r>
              <a:rPr lang="en-US" dirty="0" smtClean="0">
                <a:solidFill>
                  <a:srgbClr val="000000"/>
                </a:solidFill>
                <a:latin typeface="+mj-lt"/>
                <a:ea typeface="Tahoma" panose="020B0604030504040204" pitchFamily="34" charset="0"/>
                <a:cs typeface="Tahoma" panose="020B0604030504040204" pitchFamily="34" charset="0"/>
              </a:rPr>
              <a:t>”</a:t>
            </a:r>
            <a:endParaRPr lang="en-US" dirty="0">
              <a:solidFill>
                <a:srgbClr val="000000"/>
              </a:solidFill>
              <a:latin typeface="+mj-lt"/>
            </a:endParaRPr>
          </a:p>
        </p:txBody>
      </p:sp>
      <p:sp>
        <p:nvSpPr>
          <p:cNvPr id="5" name="Text Placeholder 4"/>
          <p:cNvSpPr>
            <a:spLocks noGrp="1"/>
          </p:cNvSpPr>
          <p:nvPr>
            <p:ph type="body" sz="quarter" idx="10"/>
          </p:nvPr>
        </p:nvSpPr>
        <p:spPr/>
        <p:txBody>
          <a:bodyPr/>
          <a:lstStyle/>
          <a:p>
            <a:endParaRPr lang="en-US"/>
          </a:p>
        </p:txBody>
      </p:sp>
      <p:sp>
        <p:nvSpPr>
          <p:cNvPr id="7" name="Text Placeholder 6"/>
          <p:cNvSpPr>
            <a:spLocks noGrp="1"/>
          </p:cNvSpPr>
          <p:nvPr>
            <p:ph type="body" sz="quarter" idx="12"/>
          </p:nvPr>
        </p:nvSpPr>
        <p:spPr/>
        <p:txBody>
          <a:bodyPr/>
          <a:lstStyle/>
          <a:p>
            <a:endParaRPr lang="en-US"/>
          </a:p>
        </p:txBody>
      </p:sp>
      <p:sp>
        <p:nvSpPr>
          <p:cNvPr id="4" name="Slide Number Placeholder 3">
            <a:extLst>
              <a:ext uri="{FF2B5EF4-FFF2-40B4-BE49-F238E27FC236}">
                <a16:creationId xmlns="" xmlns:a16="http://schemas.microsoft.com/office/drawing/2014/main" id="{56670FA5-83C5-4FED-9C95-D6CB5E9CA41E}"/>
              </a:ext>
            </a:extLst>
          </p:cNvPr>
          <p:cNvSpPr>
            <a:spLocks noGrp="1"/>
          </p:cNvSpPr>
          <p:nvPr>
            <p:ph type="sldNum" sz="quarter" idx="11"/>
          </p:nvPr>
        </p:nvSpPr>
        <p:spPr/>
        <p:txBody>
          <a:bodyPr/>
          <a:lstStyle/>
          <a:p>
            <a:pPr>
              <a:defRPr/>
            </a:pPr>
            <a:r>
              <a:rPr lang="en-US" dirty="0" smtClean="0"/>
              <a:t> </a:t>
            </a:r>
            <a:r>
              <a:rPr lang="en-US" dirty="0" smtClean="0">
                <a:solidFill>
                  <a:schemeClr val="bg1"/>
                </a:solidFill>
              </a:rPr>
              <a:t>2</a:t>
            </a:r>
            <a:r>
              <a:rPr lang="en-US" dirty="0">
                <a:solidFill>
                  <a:schemeClr val="bg1"/>
                </a:solidFill>
              </a:rPr>
              <a:t>-</a:t>
            </a:r>
            <a:fld id="{C1C1BC54-8EE2-4145-ADFC-9ED8DE651561}" type="slidenum">
              <a:rPr lang="en-US" smtClean="0">
                <a:solidFill>
                  <a:schemeClr val="bg1"/>
                </a:solidFill>
              </a:rPr>
              <a:pPr>
                <a:defRPr/>
              </a:pPr>
              <a:t>44</a:t>
            </a:fld>
            <a:endParaRPr lang="en-US" dirty="0">
              <a:solidFill>
                <a:schemeClr val="bg1"/>
              </a:solidFill>
            </a:endParaRPr>
          </a:p>
        </p:txBody>
      </p:sp>
    </p:spTree>
    <p:extLst>
      <p:ext uri="{BB962C8B-B14F-4D97-AF65-F5344CB8AC3E}">
        <p14:creationId xmlns:p14="http://schemas.microsoft.com/office/powerpoint/2010/main" val="2483548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6" name="Title 5"/>
          <p:cNvSpPr>
            <a:spLocks noGrp="1"/>
          </p:cNvSpPr>
          <p:nvPr>
            <p:ph type="title"/>
          </p:nvPr>
        </p:nvSpPr>
        <p:spPr>
          <a:xfrm>
            <a:off x="228600" y="2667000"/>
            <a:ext cx="8686800" cy="1447800"/>
          </a:xfrm>
        </p:spPr>
        <p:txBody>
          <a:bodyPr/>
          <a:lstStyle/>
          <a:p>
            <a:r>
              <a:rPr lang="en-US" sz="4400" dirty="0" smtClean="0">
                <a:latin typeface="+mj-lt"/>
                <a:ea typeface="Tahoma" panose="020B0604030504040204" pitchFamily="34" charset="0"/>
                <a:cs typeface="Tahoma" panose="020B0604030504040204" pitchFamily="34" charset="0"/>
              </a:rPr>
              <a:t>APPENDIX</a:t>
            </a:r>
            <a:endParaRPr lang="en-US" sz="4400" dirty="0">
              <a:latin typeface="+mj-lt"/>
            </a:endParaRPr>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2-</a:t>
            </a:r>
            <a:fld id="{8E04DE85-5BF3-4C03-A70B-7F1A18BE4AC7}" type="slidenum">
              <a:rPr lang="en-US" smtClean="0">
                <a:solidFill>
                  <a:schemeClr val="bg1"/>
                </a:solidFill>
                <a:cs typeface="Arial" charset="0"/>
              </a:rPr>
              <a:pPr/>
              <a:t>45</a:t>
            </a:fld>
            <a:endParaRPr lang="en-US" dirty="0">
              <a:solidFill>
                <a:schemeClr val="bg1"/>
              </a:solidFill>
              <a:cs typeface="Arial" charset="0"/>
            </a:endParaRPr>
          </a:p>
        </p:txBody>
      </p:sp>
      <p:sp>
        <p:nvSpPr>
          <p:cNvPr id="17413" name="Rectangle 5"/>
          <p:cNvSpPr>
            <a:spLocks noChangeArrowheads="1"/>
          </p:cNvSpPr>
          <p:nvPr/>
        </p:nvSpPr>
        <p:spPr bwMode="auto">
          <a:xfrm>
            <a:off x="838200" y="457200"/>
            <a:ext cx="8229600" cy="1143000"/>
          </a:xfrm>
          <a:prstGeom prst="rect">
            <a:avLst/>
          </a:prstGeom>
          <a:noFill/>
          <a:ln w="9525">
            <a:noFill/>
            <a:miter lim="800000"/>
            <a:headEnd/>
            <a:tailEnd/>
          </a:ln>
        </p:spPr>
        <p:txBody>
          <a:bodyPr anchor="ctr"/>
          <a:lstStyle/>
          <a:p>
            <a:endParaRPr lang="en-US" sz="4000" dirty="0">
              <a:solidFill>
                <a:srgbClr val="490C00"/>
              </a:solidFill>
            </a:endParaRPr>
          </a:p>
        </p:txBody>
      </p:sp>
    </p:spTree>
    <p:extLst>
      <p:ext uri="{BB962C8B-B14F-4D97-AF65-F5344CB8AC3E}">
        <p14:creationId xmlns:p14="http://schemas.microsoft.com/office/powerpoint/2010/main" val="41538591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17409" name="Rectangle 2"/>
          <p:cNvSpPr>
            <a:spLocks noGrp="1" noChangeArrowheads="1"/>
          </p:cNvSpPr>
          <p:nvPr>
            <p:ph type="title"/>
          </p:nvPr>
        </p:nvSpPr>
        <p:spPr/>
        <p:txBody>
          <a:bodyPr/>
          <a:lstStyle/>
          <a:p>
            <a:r>
              <a:rPr lang="en-US" dirty="0">
                <a:latin typeface="+mj-lt"/>
              </a:rPr>
              <a:t>LO 2-11: </a:t>
            </a:r>
            <a:r>
              <a:rPr lang="en-US" dirty="0">
                <a:latin typeface="+mj-lt"/>
                <a:ea typeface="Tahoma" panose="020B0604030504040204" pitchFamily="34" charset="0"/>
                <a:cs typeface="Tahoma" panose="020B0604030504040204" pitchFamily="34" charset="0"/>
              </a:rPr>
              <a:t>Compute depreciation expense and show how it affects financial statements</a:t>
            </a:r>
            <a:r>
              <a:rPr lang="en-US" dirty="0" smtClean="0">
                <a:latin typeface="+mj-lt"/>
                <a:ea typeface="Tahoma" panose="020B0604030504040204" pitchFamily="34" charset="0"/>
                <a:cs typeface="Tahoma" panose="020B0604030504040204" pitchFamily="34" charset="0"/>
              </a:rPr>
              <a:t>.</a:t>
            </a:r>
            <a:endParaRPr lang="en-US" dirty="0">
              <a:latin typeface="+mj-lt"/>
            </a:endParaRPr>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2-</a:t>
            </a:r>
            <a:fld id="{8E04DE85-5BF3-4C03-A70B-7F1A18BE4AC7}" type="slidenum">
              <a:rPr lang="en-US" smtClean="0">
                <a:solidFill>
                  <a:schemeClr val="bg1"/>
                </a:solidFill>
                <a:cs typeface="Arial" charset="0"/>
              </a:rPr>
              <a:pPr/>
              <a:t>46</a:t>
            </a:fld>
            <a:endParaRPr lang="en-US" dirty="0">
              <a:solidFill>
                <a:schemeClr val="bg1"/>
              </a:solidFill>
              <a:cs typeface="Arial" charset="0"/>
            </a:endParaRPr>
          </a:p>
        </p:txBody>
      </p:sp>
    </p:spTree>
    <p:extLst>
      <p:ext uri="{BB962C8B-B14F-4D97-AF65-F5344CB8AC3E}">
        <p14:creationId xmlns:p14="http://schemas.microsoft.com/office/powerpoint/2010/main" val="1205791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1B6D9D-445C-437C-A822-6848FACCD98D}"/>
              </a:ext>
            </a:extLst>
          </p:cNvPr>
          <p:cNvSpPr>
            <a:spLocks noGrp="1"/>
          </p:cNvSpPr>
          <p:nvPr>
            <p:ph type="title"/>
          </p:nvPr>
        </p:nvSpPr>
        <p:spPr/>
        <p:txBody>
          <a:bodyPr/>
          <a:lstStyle/>
          <a:p>
            <a:r>
              <a:rPr lang="en-US" dirty="0">
                <a:ea typeface="Tahoma" panose="020B0604030504040204" pitchFamily="34" charset="0"/>
                <a:cs typeface="Tahoma" panose="020B0604030504040204" pitchFamily="34" charset="0"/>
              </a:rPr>
              <a:t>Event 1: Purchase of </a:t>
            </a:r>
            <a:r>
              <a:rPr lang="en-US" dirty="0" smtClean="0">
                <a:ea typeface="Tahoma" panose="020B0604030504040204" pitchFamily="34" charset="0"/>
                <a:cs typeface="Tahoma" panose="020B0604030504040204" pitchFamily="34" charset="0"/>
              </a:rPr>
              <a:t>Equipment</a:t>
            </a:r>
            <a:endParaRPr lang="en-US" dirty="0">
              <a:latin typeface="+mj-lt"/>
              <a:ea typeface="Tahoma" panose="020B0604030504040204" pitchFamily="34" charset="0"/>
              <a:cs typeface="Tahoma" panose="020B0604030504040204" pitchFamily="34" charset="0"/>
            </a:endParaRPr>
          </a:p>
        </p:txBody>
      </p:sp>
      <p:sp>
        <p:nvSpPr>
          <p:cNvPr id="7" name="Content Placeholder 6"/>
          <p:cNvSpPr>
            <a:spLocks noGrp="1"/>
          </p:cNvSpPr>
          <p:nvPr>
            <p:ph idx="1"/>
          </p:nvPr>
        </p:nvSpPr>
        <p:spPr/>
        <p:txBody>
          <a:bodyPr/>
          <a:lstStyle/>
          <a:p>
            <a:r>
              <a:rPr lang="en-US" dirty="0">
                <a:latin typeface="+mn-lt"/>
                <a:ea typeface="Tahoma" panose="020B0604030504040204" pitchFamily="34" charset="0"/>
                <a:cs typeface="Tahoma" panose="020B0604030504040204" pitchFamily="34" charset="0"/>
              </a:rPr>
              <a:t>On January 1, Year 1, Libby paid $43,000 cash to purchase a forklift</a:t>
            </a:r>
            <a:r>
              <a:rPr lang="en-US" dirty="0" smtClean="0">
                <a:latin typeface="+mn-lt"/>
                <a:ea typeface="Tahoma" panose="020B0604030504040204" pitchFamily="34" charset="0"/>
                <a:cs typeface="Tahoma" panose="020B0604030504040204" pitchFamily="34" charset="0"/>
              </a:rPr>
              <a:t>.</a:t>
            </a:r>
            <a:endParaRPr lang="en-US" dirty="0">
              <a:latin typeface="+mn-lt"/>
              <a:ea typeface="Tahoma" panose="020B0604030504040204" pitchFamily="34" charset="0"/>
              <a:cs typeface="Tahoma" panose="020B0604030504040204" pitchFamily="34" charset="0"/>
            </a:endParaRPr>
          </a:p>
        </p:txBody>
      </p:sp>
      <p:sp>
        <p:nvSpPr>
          <p:cNvPr id="5" name="Text Placeholder 4"/>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B9F96F1F-8EA0-4819-834C-D093584C79A0}"/>
              </a:ext>
            </a:extLst>
          </p:cNvPr>
          <p:cNvSpPr>
            <a:spLocks noGrp="1"/>
          </p:cNvSpPr>
          <p:nvPr>
            <p:ph type="sldNum" sz="quarter" idx="11"/>
          </p:nvPr>
        </p:nvSpPr>
        <p:spPr/>
        <p:txBody>
          <a:bodyPr/>
          <a:lstStyle/>
          <a:p>
            <a:pPr>
              <a:defRPr/>
            </a:pPr>
            <a:r>
              <a:rPr lang="en-US" dirty="0" smtClean="0"/>
              <a:t> </a:t>
            </a:r>
            <a:r>
              <a:rPr lang="en-US" dirty="0" smtClean="0">
                <a:solidFill>
                  <a:schemeClr val="bg1"/>
                </a:solidFill>
              </a:rPr>
              <a:t>2</a:t>
            </a:r>
            <a:r>
              <a:rPr lang="en-US" dirty="0">
                <a:solidFill>
                  <a:schemeClr val="bg1"/>
                </a:solidFill>
              </a:rPr>
              <a:t>-</a:t>
            </a:r>
            <a:fld id="{86103F27-AA34-4069-B652-A178AD0674B3}" type="slidenum">
              <a:rPr lang="en-US" smtClean="0">
                <a:solidFill>
                  <a:schemeClr val="bg1"/>
                </a:solidFill>
              </a:rPr>
              <a:pPr>
                <a:defRPr/>
              </a:pPr>
              <a:t>47</a:t>
            </a:fld>
            <a:endParaRPr lang="en-US" dirty="0">
              <a:solidFill>
                <a:schemeClr val="bg1"/>
              </a:solidFill>
            </a:endParaRPr>
          </a:p>
        </p:txBody>
      </p:sp>
      <p:sp>
        <p:nvSpPr>
          <p:cNvPr id="6" name="TextBox 22">
            <a:extLst>
              <a:ext uri="{FF2B5EF4-FFF2-40B4-BE49-F238E27FC236}">
                <a16:creationId xmlns="" xmlns:a16="http://schemas.microsoft.com/office/drawing/2014/main" id="{EE95BA32-EF6D-4363-871D-EF79F298830E}"/>
              </a:ext>
            </a:extLst>
          </p:cNvPr>
          <p:cNvSpPr txBox="1">
            <a:spLocks noChangeArrowheads="1"/>
          </p:cNvSpPr>
          <p:nvPr/>
        </p:nvSpPr>
        <p:spPr bwMode="auto">
          <a:xfrm>
            <a:off x="762000" y="2514600"/>
            <a:ext cx="7696200" cy="1200329"/>
          </a:xfrm>
          <a:prstGeom prst="rect">
            <a:avLst/>
          </a:prstGeom>
          <a:solidFill>
            <a:srgbClr val="FFFF99"/>
          </a:solidFill>
          <a:ln w="28575">
            <a:solidFill>
              <a:schemeClr val="tx1"/>
            </a:solidFill>
            <a:miter lim="800000"/>
            <a:headEnd/>
            <a:tailEnd/>
          </a:ln>
        </p:spPr>
        <p:txBody>
          <a:bodyPr wrap="square">
            <a:spAutoFit/>
          </a:bodyPr>
          <a:lstStyle/>
          <a:p>
            <a:r>
              <a:rPr lang="en-US" dirty="0">
                <a:latin typeface="+mn-lt"/>
                <a:ea typeface="Tahoma" panose="020B0604030504040204" pitchFamily="34" charset="0"/>
                <a:cs typeface="Tahoma" panose="020B0604030504040204" pitchFamily="34" charset="0"/>
              </a:rPr>
              <a:t>Libby expected to rent the forklift to its customers during the coming four years and then to sell the used forklift for $3,000. The expected period of use is commonly called the </a:t>
            </a:r>
            <a:r>
              <a:rPr lang="en-US" b="1" dirty="0">
                <a:latin typeface="+mn-lt"/>
                <a:ea typeface="Tahoma" panose="020B0604030504040204" pitchFamily="34" charset="0"/>
                <a:cs typeface="Tahoma" panose="020B0604030504040204" pitchFamily="34" charset="0"/>
              </a:rPr>
              <a:t>useful life. </a:t>
            </a:r>
            <a:r>
              <a:rPr lang="en-US" dirty="0">
                <a:latin typeface="+mn-lt"/>
                <a:ea typeface="Tahoma" panose="020B0604030504040204" pitchFamily="34" charset="0"/>
                <a:cs typeface="Tahoma" panose="020B0604030504040204" pitchFamily="34" charset="0"/>
              </a:rPr>
              <a:t>The amount Libby expects to receive from the sale of the asset at the end of its useful life is called the </a:t>
            </a:r>
            <a:r>
              <a:rPr lang="en-US" b="1" dirty="0">
                <a:latin typeface="+mn-lt"/>
                <a:ea typeface="Tahoma" panose="020B0604030504040204" pitchFamily="34" charset="0"/>
                <a:cs typeface="Tahoma" panose="020B0604030504040204" pitchFamily="34" charset="0"/>
              </a:rPr>
              <a:t>salvage value.</a:t>
            </a:r>
            <a:endParaRPr lang="en-US" sz="2000" b="1" dirty="0">
              <a:latin typeface="+mn-lt"/>
              <a:ea typeface="Tahoma" panose="020B0604030504040204" pitchFamily="34" charset="0"/>
              <a:cs typeface="Tahoma" panose="020B0604030504040204" pitchFamily="34" charset="0"/>
            </a:endParaRPr>
          </a:p>
        </p:txBody>
      </p:sp>
      <p:graphicFrame>
        <p:nvGraphicFramePr>
          <p:cNvPr id="4" name="Table 3">
            <a:extLst>
              <a:ext uri="{FF2B5EF4-FFF2-40B4-BE49-F238E27FC236}">
                <a16:creationId xmlns="" xmlns:a16="http://schemas.microsoft.com/office/drawing/2014/main" id="{DE0EF6DA-F797-47BF-90AC-CD3ECF357B94}"/>
              </a:ext>
            </a:extLst>
          </p:cNvPr>
          <p:cNvGraphicFramePr>
            <a:graphicFrameLocks noGrp="1"/>
          </p:cNvGraphicFramePr>
          <p:nvPr>
            <p:extLst>
              <p:ext uri="{D42A27DB-BD31-4B8C-83A1-F6EECF244321}">
                <p14:modId xmlns:p14="http://schemas.microsoft.com/office/powerpoint/2010/main" val="653881833"/>
              </p:ext>
            </p:extLst>
          </p:nvPr>
        </p:nvGraphicFramePr>
        <p:xfrm>
          <a:off x="723898" y="4201407"/>
          <a:ext cx="7696204" cy="1614373"/>
        </p:xfrm>
        <a:graphic>
          <a:graphicData uri="http://schemas.openxmlformats.org/drawingml/2006/table">
            <a:tbl>
              <a:tblPr firstRow="1" firstCol="1" bandRow="1">
                <a:tableStyleId>{5C22544A-7EE6-4342-B048-85BDC9FD1C3A}</a:tableStyleId>
              </a:tblPr>
              <a:tblGrid>
                <a:gridCol w="699655">
                  <a:extLst>
                    <a:ext uri="{9D8B030D-6E8A-4147-A177-3AD203B41FA5}">
                      <a16:colId xmlns="" xmlns:a16="http://schemas.microsoft.com/office/drawing/2014/main" val="1048939920"/>
                    </a:ext>
                  </a:extLst>
                </a:gridCol>
                <a:gridCol w="155479">
                  <a:extLst>
                    <a:ext uri="{9D8B030D-6E8A-4147-A177-3AD203B41FA5}">
                      <a16:colId xmlns="" xmlns:a16="http://schemas.microsoft.com/office/drawing/2014/main" val="2902578585"/>
                    </a:ext>
                  </a:extLst>
                </a:gridCol>
                <a:gridCol w="699655">
                  <a:extLst>
                    <a:ext uri="{9D8B030D-6E8A-4147-A177-3AD203B41FA5}">
                      <a16:colId xmlns="" xmlns:a16="http://schemas.microsoft.com/office/drawing/2014/main" val="4199576595"/>
                    </a:ext>
                  </a:extLst>
                </a:gridCol>
                <a:gridCol w="155479">
                  <a:extLst>
                    <a:ext uri="{9D8B030D-6E8A-4147-A177-3AD203B41FA5}">
                      <a16:colId xmlns="" xmlns:a16="http://schemas.microsoft.com/office/drawing/2014/main" val="903104335"/>
                    </a:ext>
                  </a:extLst>
                </a:gridCol>
                <a:gridCol w="699655">
                  <a:extLst>
                    <a:ext uri="{9D8B030D-6E8A-4147-A177-3AD203B41FA5}">
                      <a16:colId xmlns="" xmlns:a16="http://schemas.microsoft.com/office/drawing/2014/main" val="3764113105"/>
                    </a:ext>
                  </a:extLst>
                </a:gridCol>
                <a:gridCol w="155479">
                  <a:extLst>
                    <a:ext uri="{9D8B030D-6E8A-4147-A177-3AD203B41FA5}">
                      <a16:colId xmlns="" xmlns:a16="http://schemas.microsoft.com/office/drawing/2014/main" val="652793109"/>
                    </a:ext>
                  </a:extLst>
                </a:gridCol>
                <a:gridCol w="777394">
                  <a:extLst>
                    <a:ext uri="{9D8B030D-6E8A-4147-A177-3AD203B41FA5}">
                      <a16:colId xmlns="" xmlns:a16="http://schemas.microsoft.com/office/drawing/2014/main" val="881359099"/>
                    </a:ext>
                  </a:extLst>
                </a:gridCol>
                <a:gridCol w="155479">
                  <a:extLst>
                    <a:ext uri="{9D8B030D-6E8A-4147-A177-3AD203B41FA5}">
                      <a16:colId xmlns="" xmlns:a16="http://schemas.microsoft.com/office/drawing/2014/main" val="2268592530"/>
                    </a:ext>
                  </a:extLst>
                </a:gridCol>
                <a:gridCol w="699655">
                  <a:extLst>
                    <a:ext uri="{9D8B030D-6E8A-4147-A177-3AD203B41FA5}">
                      <a16:colId xmlns="" xmlns:a16="http://schemas.microsoft.com/office/drawing/2014/main" val="3436669621"/>
                    </a:ext>
                  </a:extLst>
                </a:gridCol>
                <a:gridCol w="155479">
                  <a:extLst>
                    <a:ext uri="{9D8B030D-6E8A-4147-A177-3AD203B41FA5}">
                      <a16:colId xmlns="" xmlns:a16="http://schemas.microsoft.com/office/drawing/2014/main" val="2653134147"/>
                    </a:ext>
                  </a:extLst>
                </a:gridCol>
                <a:gridCol w="699655">
                  <a:extLst>
                    <a:ext uri="{9D8B030D-6E8A-4147-A177-3AD203B41FA5}">
                      <a16:colId xmlns="" xmlns:a16="http://schemas.microsoft.com/office/drawing/2014/main" val="2745376433"/>
                    </a:ext>
                  </a:extLst>
                </a:gridCol>
                <a:gridCol w="155479">
                  <a:extLst>
                    <a:ext uri="{9D8B030D-6E8A-4147-A177-3AD203B41FA5}">
                      <a16:colId xmlns="" xmlns:a16="http://schemas.microsoft.com/office/drawing/2014/main" val="3299206383"/>
                    </a:ext>
                  </a:extLst>
                </a:gridCol>
                <a:gridCol w="777394">
                  <a:extLst>
                    <a:ext uri="{9D8B030D-6E8A-4147-A177-3AD203B41FA5}">
                      <a16:colId xmlns="" xmlns:a16="http://schemas.microsoft.com/office/drawing/2014/main" val="1364348342"/>
                    </a:ext>
                  </a:extLst>
                </a:gridCol>
                <a:gridCol w="155479">
                  <a:extLst>
                    <a:ext uri="{9D8B030D-6E8A-4147-A177-3AD203B41FA5}">
                      <a16:colId xmlns="" xmlns:a16="http://schemas.microsoft.com/office/drawing/2014/main" val="2510734976"/>
                    </a:ext>
                  </a:extLst>
                </a:gridCol>
                <a:gridCol w="621915">
                  <a:extLst>
                    <a:ext uri="{9D8B030D-6E8A-4147-A177-3AD203B41FA5}">
                      <a16:colId xmlns="" xmlns:a16="http://schemas.microsoft.com/office/drawing/2014/main" val="2534250066"/>
                    </a:ext>
                  </a:extLst>
                </a:gridCol>
                <a:gridCol w="155479">
                  <a:extLst>
                    <a:ext uri="{9D8B030D-6E8A-4147-A177-3AD203B41FA5}">
                      <a16:colId xmlns="" xmlns:a16="http://schemas.microsoft.com/office/drawing/2014/main" val="2747682713"/>
                    </a:ext>
                  </a:extLst>
                </a:gridCol>
                <a:gridCol w="621915">
                  <a:extLst>
                    <a:ext uri="{9D8B030D-6E8A-4147-A177-3AD203B41FA5}">
                      <a16:colId xmlns="" xmlns:a16="http://schemas.microsoft.com/office/drawing/2014/main" val="858328297"/>
                    </a:ext>
                  </a:extLst>
                </a:gridCol>
                <a:gridCol w="155479">
                  <a:extLst>
                    <a:ext uri="{9D8B030D-6E8A-4147-A177-3AD203B41FA5}">
                      <a16:colId xmlns="" xmlns:a16="http://schemas.microsoft.com/office/drawing/2014/main" val="670864811"/>
                    </a:ext>
                  </a:extLst>
                </a:gridCol>
              </a:tblGrid>
              <a:tr h="119094">
                <a:tc gridSpan="3">
                  <a:txBody>
                    <a:bodyPr/>
                    <a:lstStyle/>
                    <a:p>
                      <a:pPr marL="0" marR="0" algn="ctr">
                        <a:lnSpc>
                          <a:spcPct val="107000"/>
                        </a:lnSpc>
                        <a:spcBef>
                          <a:spcPts val="0"/>
                        </a:spcBef>
                        <a:spcAft>
                          <a:spcPts val="0"/>
                        </a:spcAft>
                      </a:pPr>
                      <a:r>
                        <a:rPr lang="en-US" sz="1100" b="1" dirty="0">
                          <a:solidFill>
                            <a:schemeClr val="tx1"/>
                          </a:solidFill>
                          <a:effectLst/>
                        </a:rPr>
                        <a:t>Assets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Liab.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100" b="1" dirty="0">
                          <a:solidFill>
                            <a:schemeClr val="tx1"/>
                          </a:solidFill>
                          <a:effectLst/>
                        </a:rPr>
                        <a:t> Stockholders' Equity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471717517"/>
                  </a:ext>
                </a:extLst>
              </a:tr>
              <a:tr h="506600">
                <a:tc>
                  <a:txBody>
                    <a:bodyPr/>
                    <a:lstStyle/>
                    <a:p>
                      <a:pPr marL="0" marR="0" algn="ctr">
                        <a:lnSpc>
                          <a:spcPct val="107000"/>
                        </a:lnSpc>
                        <a:spcBef>
                          <a:spcPts val="0"/>
                        </a:spcBef>
                        <a:spcAft>
                          <a:spcPts val="0"/>
                        </a:spcAft>
                      </a:pPr>
                      <a:r>
                        <a:rPr lang="en-US" sz="1100" b="1" dirty="0">
                          <a:solidFill>
                            <a:schemeClr val="tx1"/>
                          </a:solidFill>
                          <a:effectLst/>
                        </a:rPr>
                        <a:t> Cash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Fork Lift</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Unearned Revenue</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Common Stock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Retained Earnings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rPr>
                        <a:t> Revenue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r>
                        <a:rPr lang="en-US" sz="1100" b="1" dirty="0" smtClean="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Expenses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Net Income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rPr>
                        <a:t> Cash Flow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11270427"/>
                  </a:ext>
                </a:extLst>
              </a:tr>
              <a:tr h="304800">
                <a:tc>
                  <a:txBody>
                    <a:bodyPr/>
                    <a:lstStyle/>
                    <a:p>
                      <a:pPr marL="0" marR="0" algn="ctr">
                        <a:lnSpc>
                          <a:spcPct val="107000"/>
                        </a:lnSpc>
                        <a:spcBef>
                          <a:spcPts val="0"/>
                        </a:spcBef>
                        <a:spcAft>
                          <a:spcPts val="0"/>
                        </a:spcAft>
                      </a:pPr>
                      <a:r>
                        <a:rPr lang="en-US" sz="1100" b="0" dirty="0">
                          <a:solidFill>
                            <a:schemeClr val="tx1"/>
                          </a:solidFill>
                          <a:effectLst/>
                        </a:rPr>
                        <a:t>(43,000)</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43,000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rPr>
                        <a:t> n/a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a:t>
                      </a:r>
                      <a:r>
                        <a:rPr lang="en-US" sz="1100" dirty="0" smtClean="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1100" dirty="0">
                          <a:solidFill>
                            <a:schemeClr val="tx1"/>
                          </a:solidFill>
                          <a:effectLst/>
                        </a:rPr>
                        <a:t>(43,000)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496873948"/>
                  </a:ext>
                </a:extLst>
              </a:tr>
            </a:tbl>
          </a:graphicData>
        </a:graphic>
      </p:graphicFrame>
    </p:spTree>
    <p:extLst>
      <p:ext uri="{BB962C8B-B14F-4D97-AF65-F5344CB8AC3E}">
        <p14:creationId xmlns:p14="http://schemas.microsoft.com/office/powerpoint/2010/main" val="37448355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1B6D9D-445C-437C-A822-6848FACCD98D}"/>
              </a:ext>
            </a:extLst>
          </p:cNvPr>
          <p:cNvSpPr>
            <a:spLocks noGrp="1"/>
          </p:cNvSpPr>
          <p:nvPr>
            <p:ph type="title"/>
          </p:nvPr>
        </p:nvSpPr>
        <p:spPr>
          <a:xfrm>
            <a:off x="762000" y="228600"/>
            <a:ext cx="8382000" cy="609600"/>
          </a:xfrm>
        </p:spPr>
        <p:txBody>
          <a:bodyPr/>
          <a:lstStyle/>
          <a:p>
            <a:r>
              <a:rPr lang="en-US" dirty="0">
                <a:ea typeface="Tahoma" panose="020B0604030504040204" pitchFamily="34" charset="0"/>
                <a:cs typeface="Tahoma" panose="020B0604030504040204" pitchFamily="34" charset="0"/>
              </a:rPr>
              <a:t>Event 2: Issuing a Promissory </a:t>
            </a:r>
            <a:r>
              <a:rPr lang="en-US" dirty="0" smtClean="0">
                <a:ea typeface="Tahoma" panose="020B0604030504040204" pitchFamily="34" charset="0"/>
                <a:cs typeface="Tahoma" panose="020B0604030504040204" pitchFamily="34" charset="0"/>
              </a:rPr>
              <a:t>Note</a:t>
            </a:r>
            <a:endParaRPr lang="en-US" dirty="0">
              <a:latin typeface="+mj-lt"/>
              <a:ea typeface="Tahoma" panose="020B0604030504040204" pitchFamily="34" charset="0"/>
              <a:cs typeface="Tahoma" panose="020B0604030504040204" pitchFamily="34" charset="0"/>
            </a:endParaRPr>
          </a:p>
        </p:txBody>
      </p:sp>
      <p:sp>
        <p:nvSpPr>
          <p:cNvPr id="7" name="Content Placeholder 6"/>
          <p:cNvSpPr>
            <a:spLocks noGrp="1"/>
          </p:cNvSpPr>
          <p:nvPr>
            <p:ph idx="1"/>
          </p:nvPr>
        </p:nvSpPr>
        <p:spPr/>
        <p:txBody>
          <a:bodyPr/>
          <a:lstStyle/>
          <a:p>
            <a:r>
              <a:rPr lang="en-US" dirty="0">
                <a:latin typeface="+mn-lt"/>
                <a:ea typeface="Tahoma" panose="020B0604030504040204" pitchFamily="34" charset="0"/>
                <a:cs typeface="Tahoma" panose="020B0604030504040204" pitchFamily="34" charset="0"/>
              </a:rPr>
              <a:t>On February 1, Year 1, Libby borrowed $5,000 cash from the State Bank</a:t>
            </a:r>
            <a:r>
              <a:rPr lang="en-US" dirty="0" smtClean="0">
                <a:latin typeface="+mn-lt"/>
                <a:ea typeface="Tahoma" panose="020B0604030504040204" pitchFamily="34" charset="0"/>
                <a:cs typeface="Tahoma" panose="020B0604030504040204" pitchFamily="34" charset="0"/>
              </a:rPr>
              <a:t>.</a:t>
            </a:r>
            <a:endParaRPr lang="en-US" dirty="0">
              <a:latin typeface="+mn-lt"/>
              <a:ea typeface="Tahoma" panose="020B0604030504040204" pitchFamily="34" charset="0"/>
              <a:cs typeface="Tahoma" panose="020B0604030504040204" pitchFamily="34" charset="0"/>
            </a:endParaRPr>
          </a:p>
        </p:txBody>
      </p:sp>
      <p:sp>
        <p:nvSpPr>
          <p:cNvPr id="5" name="Text Placeholder 4"/>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B9F96F1F-8EA0-4819-834C-D093584C79A0}"/>
              </a:ext>
            </a:extLst>
          </p:cNvPr>
          <p:cNvSpPr>
            <a:spLocks noGrp="1"/>
          </p:cNvSpPr>
          <p:nvPr>
            <p:ph type="sldNum" sz="quarter" idx="11"/>
          </p:nvPr>
        </p:nvSpPr>
        <p:spPr/>
        <p:txBody>
          <a:bodyPr/>
          <a:lstStyle/>
          <a:p>
            <a:pPr>
              <a:defRPr/>
            </a:pPr>
            <a:r>
              <a:rPr lang="en-US" dirty="0" smtClean="0"/>
              <a:t> </a:t>
            </a:r>
            <a:r>
              <a:rPr lang="en-US" dirty="0" smtClean="0">
                <a:solidFill>
                  <a:schemeClr val="bg1"/>
                </a:solidFill>
              </a:rPr>
              <a:t>2</a:t>
            </a:r>
            <a:r>
              <a:rPr lang="en-US" dirty="0">
                <a:solidFill>
                  <a:schemeClr val="bg1"/>
                </a:solidFill>
              </a:rPr>
              <a:t>-</a:t>
            </a:r>
            <a:fld id="{86103F27-AA34-4069-B652-A178AD0674B3}" type="slidenum">
              <a:rPr lang="en-US" smtClean="0">
                <a:solidFill>
                  <a:schemeClr val="bg1"/>
                </a:solidFill>
              </a:rPr>
              <a:pPr>
                <a:defRPr/>
              </a:pPr>
              <a:t>48</a:t>
            </a:fld>
            <a:endParaRPr lang="en-US" dirty="0">
              <a:solidFill>
                <a:schemeClr val="bg1"/>
              </a:solidFill>
            </a:endParaRPr>
          </a:p>
        </p:txBody>
      </p:sp>
      <p:sp>
        <p:nvSpPr>
          <p:cNvPr id="6" name="TextBox 22">
            <a:extLst>
              <a:ext uri="{FF2B5EF4-FFF2-40B4-BE49-F238E27FC236}">
                <a16:creationId xmlns="" xmlns:a16="http://schemas.microsoft.com/office/drawing/2014/main" id="{22CCCA3E-A392-4673-8CEF-087B7B227C0F}"/>
              </a:ext>
            </a:extLst>
          </p:cNvPr>
          <p:cNvSpPr txBox="1">
            <a:spLocks noChangeArrowheads="1"/>
          </p:cNvSpPr>
          <p:nvPr/>
        </p:nvSpPr>
        <p:spPr bwMode="auto">
          <a:xfrm>
            <a:off x="685800" y="2329696"/>
            <a:ext cx="7772400" cy="1477328"/>
          </a:xfrm>
          <a:prstGeom prst="rect">
            <a:avLst/>
          </a:prstGeom>
          <a:solidFill>
            <a:srgbClr val="FFFF99"/>
          </a:solidFill>
          <a:ln w="28575">
            <a:solidFill>
              <a:schemeClr val="tx1"/>
            </a:solidFill>
            <a:miter lim="800000"/>
            <a:headEnd/>
            <a:tailEnd/>
          </a:ln>
        </p:spPr>
        <p:txBody>
          <a:bodyPr>
            <a:spAutoFit/>
          </a:bodyPr>
          <a:lstStyle/>
          <a:p>
            <a:r>
              <a:rPr lang="en-US" dirty="0">
                <a:latin typeface="+mn-lt"/>
                <a:ea typeface="Tahoma" panose="020B0604030504040204" pitchFamily="34" charset="0"/>
                <a:cs typeface="Tahoma" panose="020B0604030504040204" pitchFamily="34" charset="0"/>
              </a:rPr>
              <a:t>As evidence of the debt, Libby issues a promissory note that describes the company’s obligations to the bank. The note stipulates a one-year term and an annual interest rate of 6 percent. Issuing the note is an asset source transaction. The asset account Cash increases and a new liability account called Notes Payable increases. The income statement is not affected.</a:t>
            </a:r>
            <a:endParaRPr lang="en-US" sz="2000" b="1" dirty="0">
              <a:latin typeface="+mn-lt"/>
              <a:ea typeface="Tahoma" panose="020B0604030504040204" pitchFamily="34" charset="0"/>
              <a:cs typeface="Tahoma" panose="020B0604030504040204" pitchFamily="34" charset="0"/>
            </a:endParaRPr>
          </a:p>
        </p:txBody>
      </p:sp>
      <p:graphicFrame>
        <p:nvGraphicFramePr>
          <p:cNvPr id="4" name="Table 3">
            <a:extLst>
              <a:ext uri="{FF2B5EF4-FFF2-40B4-BE49-F238E27FC236}">
                <a16:creationId xmlns="" xmlns:a16="http://schemas.microsoft.com/office/drawing/2014/main" id="{AF49CB54-9ED4-4547-8975-642A91060502}"/>
              </a:ext>
            </a:extLst>
          </p:cNvPr>
          <p:cNvGraphicFramePr>
            <a:graphicFrameLocks noGrp="1"/>
          </p:cNvGraphicFramePr>
          <p:nvPr>
            <p:extLst>
              <p:ext uri="{D42A27DB-BD31-4B8C-83A1-F6EECF244321}">
                <p14:modId xmlns:p14="http://schemas.microsoft.com/office/powerpoint/2010/main" val="42561427"/>
              </p:ext>
            </p:extLst>
          </p:nvPr>
        </p:nvGraphicFramePr>
        <p:xfrm>
          <a:off x="685800" y="4267200"/>
          <a:ext cx="7772398" cy="1614373"/>
        </p:xfrm>
        <a:graphic>
          <a:graphicData uri="http://schemas.openxmlformats.org/drawingml/2006/table">
            <a:tbl>
              <a:tblPr firstRow="1" firstCol="1" bandRow="1">
                <a:tableStyleId>{5C22544A-7EE6-4342-B048-85BDC9FD1C3A}</a:tableStyleId>
              </a:tblPr>
              <a:tblGrid>
                <a:gridCol w="706582">
                  <a:extLst>
                    <a:ext uri="{9D8B030D-6E8A-4147-A177-3AD203B41FA5}">
                      <a16:colId xmlns="" xmlns:a16="http://schemas.microsoft.com/office/drawing/2014/main" val="1048939920"/>
                    </a:ext>
                  </a:extLst>
                </a:gridCol>
                <a:gridCol w="157018">
                  <a:extLst>
                    <a:ext uri="{9D8B030D-6E8A-4147-A177-3AD203B41FA5}">
                      <a16:colId xmlns="" xmlns:a16="http://schemas.microsoft.com/office/drawing/2014/main" val="2902578585"/>
                    </a:ext>
                  </a:extLst>
                </a:gridCol>
                <a:gridCol w="706582">
                  <a:extLst>
                    <a:ext uri="{9D8B030D-6E8A-4147-A177-3AD203B41FA5}">
                      <a16:colId xmlns="" xmlns:a16="http://schemas.microsoft.com/office/drawing/2014/main" val="4199576595"/>
                    </a:ext>
                  </a:extLst>
                </a:gridCol>
                <a:gridCol w="157018">
                  <a:extLst>
                    <a:ext uri="{9D8B030D-6E8A-4147-A177-3AD203B41FA5}">
                      <a16:colId xmlns="" xmlns:a16="http://schemas.microsoft.com/office/drawing/2014/main" val="903104335"/>
                    </a:ext>
                  </a:extLst>
                </a:gridCol>
                <a:gridCol w="706582">
                  <a:extLst>
                    <a:ext uri="{9D8B030D-6E8A-4147-A177-3AD203B41FA5}">
                      <a16:colId xmlns="" xmlns:a16="http://schemas.microsoft.com/office/drawing/2014/main" val="3764113105"/>
                    </a:ext>
                  </a:extLst>
                </a:gridCol>
                <a:gridCol w="157018">
                  <a:extLst>
                    <a:ext uri="{9D8B030D-6E8A-4147-A177-3AD203B41FA5}">
                      <a16:colId xmlns="" xmlns:a16="http://schemas.microsoft.com/office/drawing/2014/main" val="652793109"/>
                    </a:ext>
                  </a:extLst>
                </a:gridCol>
                <a:gridCol w="785091">
                  <a:extLst>
                    <a:ext uri="{9D8B030D-6E8A-4147-A177-3AD203B41FA5}">
                      <a16:colId xmlns="" xmlns:a16="http://schemas.microsoft.com/office/drawing/2014/main" val="881359099"/>
                    </a:ext>
                  </a:extLst>
                </a:gridCol>
                <a:gridCol w="157018">
                  <a:extLst>
                    <a:ext uri="{9D8B030D-6E8A-4147-A177-3AD203B41FA5}">
                      <a16:colId xmlns="" xmlns:a16="http://schemas.microsoft.com/office/drawing/2014/main" val="2268592530"/>
                    </a:ext>
                  </a:extLst>
                </a:gridCol>
                <a:gridCol w="706582">
                  <a:extLst>
                    <a:ext uri="{9D8B030D-6E8A-4147-A177-3AD203B41FA5}">
                      <a16:colId xmlns="" xmlns:a16="http://schemas.microsoft.com/office/drawing/2014/main" val="3436669621"/>
                    </a:ext>
                  </a:extLst>
                </a:gridCol>
                <a:gridCol w="157018">
                  <a:extLst>
                    <a:ext uri="{9D8B030D-6E8A-4147-A177-3AD203B41FA5}">
                      <a16:colId xmlns="" xmlns:a16="http://schemas.microsoft.com/office/drawing/2014/main" val="2653134147"/>
                    </a:ext>
                  </a:extLst>
                </a:gridCol>
                <a:gridCol w="706582">
                  <a:extLst>
                    <a:ext uri="{9D8B030D-6E8A-4147-A177-3AD203B41FA5}">
                      <a16:colId xmlns="" xmlns:a16="http://schemas.microsoft.com/office/drawing/2014/main" val="2745376433"/>
                    </a:ext>
                  </a:extLst>
                </a:gridCol>
                <a:gridCol w="157018">
                  <a:extLst>
                    <a:ext uri="{9D8B030D-6E8A-4147-A177-3AD203B41FA5}">
                      <a16:colId xmlns="" xmlns:a16="http://schemas.microsoft.com/office/drawing/2014/main" val="3299206383"/>
                    </a:ext>
                  </a:extLst>
                </a:gridCol>
                <a:gridCol w="785091">
                  <a:extLst>
                    <a:ext uri="{9D8B030D-6E8A-4147-A177-3AD203B41FA5}">
                      <a16:colId xmlns="" xmlns:a16="http://schemas.microsoft.com/office/drawing/2014/main" val="1364348342"/>
                    </a:ext>
                  </a:extLst>
                </a:gridCol>
                <a:gridCol w="157018">
                  <a:extLst>
                    <a:ext uri="{9D8B030D-6E8A-4147-A177-3AD203B41FA5}">
                      <a16:colId xmlns="" xmlns:a16="http://schemas.microsoft.com/office/drawing/2014/main" val="2510734976"/>
                    </a:ext>
                  </a:extLst>
                </a:gridCol>
                <a:gridCol w="628072">
                  <a:extLst>
                    <a:ext uri="{9D8B030D-6E8A-4147-A177-3AD203B41FA5}">
                      <a16:colId xmlns="" xmlns:a16="http://schemas.microsoft.com/office/drawing/2014/main" val="2534250066"/>
                    </a:ext>
                  </a:extLst>
                </a:gridCol>
                <a:gridCol w="157018">
                  <a:extLst>
                    <a:ext uri="{9D8B030D-6E8A-4147-A177-3AD203B41FA5}">
                      <a16:colId xmlns="" xmlns:a16="http://schemas.microsoft.com/office/drawing/2014/main" val="2747682713"/>
                    </a:ext>
                  </a:extLst>
                </a:gridCol>
                <a:gridCol w="628072">
                  <a:extLst>
                    <a:ext uri="{9D8B030D-6E8A-4147-A177-3AD203B41FA5}">
                      <a16:colId xmlns="" xmlns:a16="http://schemas.microsoft.com/office/drawing/2014/main" val="858328297"/>
                    </a:ext>
                  </a:extLst>
                </a:gridCol>
                <a:gridCol w="157018">
                  <a:extLst>
                    <a:ext uri="{9D8B030D-6E8A-4147-A177-3AD203B41FA5}">
                      <a16:colId xmlns="" xmlns:a16="http://schemas.microsoft.com/office/drawing/2014/main" val="670864811"/>
                    </a:ext>
                  </a:extLst>
                </a:gridCol>
              </a:tblGrid>
              <a:tr h="119094">
                <a:tc gridSpan="3">
                  <a:txBody>
                    <a:bodyPr/>
                    <a:lstStyle/>
                    <a:p>
                      <a:pPr marL="0" marR="0" algn="ctr">
                        <a:lnSpc>
                          <a:spcPct val="107000"/>
                        </a:lnSpc>
                        <a:spcBef>
                          <a:spcPts val="0"/>
                        </a:spcBef>
                        <a:spcAft>
                          <a:spcPts val="0"/>
                        </a:spcAft>
                      </a:pPr>
                      <a:r>
                        <a:rPr lang="en-US" sz="1100" b="1" dirty="0">
                          <a:solidFill>
                            <a:schemeClr val="tx1"/>
                          </a:solidFill>
                          <a:effectLst/>
                        </a:rPr>
                        <a:t>Assets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Liab.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100" b="1" dirty="0">
                          <a:solidFill>
                            <a:schemeClr val="tx1"/>
                          </a:solidFill>
                          <a:effectLst/>
                        </a:rPr>
                        <a:t> Stockholders' Equity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471717517"/>
                  </a:ext>
                </a:extLst>
              </a:tr>
              <a:tr h="506600">
                <a:tc>
                  <a:txBody>
                    <a:bodyPr/>
                    <a:lstStyle/>
                    <a:p>
                      <a:pPr marL="0" marR="0" algn="ctr">
                        <a:lnSpc>
                          <a:spcPct val="107000"/>
                        </a:lnSpc>
                        <a:spcBef>
                          <a:spcPts val="0"/>
                        </a:spcBef>
                        <a:spcAft>
                          <a:spcPts val="0"/>
                        </a:spcAft>
                      </a:pPr>
                      <a:r>
                        <a:rPr lang="en-US" sz="1100" b="1" dirty="0">
                          <a:solidFill>
                            <a:schemeClr val="tx1"/>
                          </a:solidFill>
                          <a:effectLst/>
                        </a:rPr>
                        <a:t> Cash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Prepaid Rent</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Notes Payable</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Common Stock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Retained Earnings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rPr>
                        <a:t> Revenue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r>
                        <a:rPr lang="en-US" sz="1100" b="1" dirty="0" smtClean="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Expenses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Net Income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rPr>
                        <a:t> Cash Flow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11270427"/>
                  </a:ext>
                </a:extLst>
              </a:tr>
              <a:tr h="304800">
                <a:tc>
                  <a:txBody>
                    <a:bodyPr/>
                    <a:lstStyle/>
                    <a:p>
                      <a:pPr marL="0" marR="0" algn="ctr">
                        <a:lnSpc>
                          <a:spcPct val="107000"/>
                        </a:lnSpc>
                        <a:spcBef>
                          <a:spcPts val="0"/>
                        </a:spcBef>
                        <a:spcAft>
                          <a:spcPts val="0"/>
                        </a:spcAft>
                      </a:pPr>
                      <a:r>
                        <a:rPr lang="en-US" sz="1100" b="0" dirty="0">
                          <a:solidFill>
                            <a:schemeClr val="tx1"/>
                          </a:solidFill>
                          <a:effectLst/>
                        </a:rPr>
                        <a:t>5,000</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rPr>
                        <a:t>5,000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rPr>
                        <a:t> n/a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a:t>
                      </a:r>
                      <a:r>
                        <a:rPr lang="en-US" sz="1100" dirty="0" smtClean="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1100" dirty="0">
                          <a:solidFill>
                            <a:schemeClr val="tx1"/>
                          </a:solidFill>
                          <a:effectLst/>
                        </a:rPr>
                        <a:t>5,000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496873948"/>
                  </a:ext>
                </a:extLst>
              </a:tr>
            </a:tbl>
          </a:graphicData>
        </a:graphic>
      </p:graphicFrame>
    </p:spTree>
    <p:extLst>
      <p:ext uri="{BB962C8B-B14F-4D97-AF65-F5344CB8AC3E}">
        <p14:creationId xmlns:p14="http://schemas.microsoft.com/office/powerpoint/2010/main" val="40162853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smtClean="0">
                <a:latin typeface="+mj-lt"/>
              </a:rPr>
              <a:t>Event 1</a:t>
            </a:r>
            <a:endParaRPr lang="en-US" dirty="0">
              <a:latin typeface="+mj-lt"/>
              <a:ea typeface="Tahoma" panose="020B0604030504040204" pitchFamily="34" charset="0"/>
              <a:cs typeface="Tahoma" panose="020B0604030504040204" pitchFamily="34" charset="0"/>
            </a:endParaRPr>
          </a:p>
        </p:txBody>
      </p:sp>
      <p:sp>
        <p:nvSpPr>
          <p:cNvPr id="4" name="Content Placeholder 3"/>
          <p:cNvSpPr>
            <a:spLocks noGrp="1"/>
          </p:cNvSpPr>
          <p:nvPr>
            <p:ph idx="1"/>
          </p:nvPr>
        </p:nvSpPr>
        <p:spPr/>
        <p:txBody>
          <a:bodyPr/>
          <a:lstStyle/>
          <a:p>
            <a:pPr>
              <a:defRPr/>
            </a:pPr>
            <a:r>
              <a:rPr lang="en-US" smtClean="0">
                <a:latin typeface="+mn-lt"/>
                <a:ea typeface="Tahoma" panose="020B0604030504040204" pitchFamily="34" charset="0"/>
                <a:cs typeface="Tahoma" panose="020B0604030504040204" pitchFamily="34" charset="0"/>
              </a:rPr>
              <a:t>Cato Consultants was started on January 1, Year 1, when it acquired $5,000 cash by issuing common stock.</a:t>
            </a:r>
          </a:p>
          <a:p>
            <a:pPr>
              <a:defRPr/>
            </a:pPr>
            <a:r>
              <a:rPr lang="en-US" smtClean="0">
                <a:latin typeface="+mn-lt"/>
                <a:ea typeface="Tahoma" panose="020B0604030504040204" pitchFamily="34" charset="0"/>
                <a:cs typeface="Tahoma" panose="020B0604030504040204" pitchFamily="34" charset="0"/>
              </a:rPr>
              <a:t>This </a:t>
            </a:r>
            <a:r>
              <a:rPr lang="en-US" b="1" smtClean="0">
                <a:solidFill>
                  <a:srgbClr val="C00000"/>
                </a:solidFill>
                <a:latin typeface="+mn-lt"/>
                <a:ea typeface="Tahoma" panose="020B0604030504040204" pitchFamily="34" charset="0"/>
                <a:cs typeface="Tahoma" panose="020B0604030504040204" pitchFamily="34" charset="0"/>
              </a:rPr>
              <a:t>asset source transaction</a:t>
            </a:r>
            <a:r>
              <a:rPr lang="en-US" smtClean="0">
                <a:latin typeface="+mn-lt"/>
                <a:ea typeface="Tahoma" panose="020B0604030504040204" pitchFamily="34" charset="0"/>
                <a:cs typeface="Tahoma" panose="020B0604030504040204" pitchFamily="34" charset="0"/>
              </a:rPr>
              <a:t>: (1) increases assets (Cash) and (2) increases stockholders’ equity (Common Stock).</a:t>
            </a:r>
            <a:endParaRPr lang="en-US" dirty="0">
              <a:latin typeface="+mn-lt"/>
            </a:endParaRPr>
          </a:p>
        </p:txBody>
      </p:sp>
      <p:sp>
        <p:nvSpPr>
          <p:cNvPr id="3" name="Text Placeholder 2"/>
          <p:cNvSpPr>
            <a:spLocks noGrp="1"/>
          </p:cNvSpPr>
          <p:nvPr>
            <p:ph type="body" sz="quarter" idx="10"/>
          </p:nvPr>
        </p:nvSpPr>
        <p:spPr/>
        <p:txBody>
          <a:bodyPr/>
          <a:lstStyle/>
          <a:p>
            <a:endParaRPr lang="en-US"/>
          </a:p>
        </p:txBody>
      </p:sp>
      <p:sp>
        <p:nvSpPr>
          <p:cNvPr id="5" name="Text Placeholder 4"/>
          <p:cNvSpPr>
            <a:spLocks noGrp="1"/>
          </p:cNvSpPr>
          <p:nvPr>
            <p:ph type="body" sz="quarter" idx="12"/>
          </p:nvPr>
        </p:nvSpPr>
        <p:spPr/>
        <p:txBody>
          <a:bodyPr/>
          <a:lstStyle/>
          <a:p>
            <a:endParaRPr lang="en-US"/>
          </a:p>
        </p:txBody>
      </p:sp>
      <p:sp>
        <p:nvSpPr>
          <p:cNvPr id="19458" name="Slide Number Placeholder 2"/>
          <p:cNvSpPr>
            <a:spLocks noGrp="1"/>
          </p:cNvSpPr>
          <p:nvPr>
            <p:ph type="sldNum" sz="quarter" idx="11"/>
          </p:nvPr>
        </p:nvSpPr>
        <p:spPr>
          <a:noFill/>
        </p:spPr>
        <p:txBody>
          <a:bodyPr/>
          <a:lstStyle/>
          <a:p>
            <a:r>
              <a:rPr lang="en-US" smtClean="0">
                <a:solidFill>
                  <a:schemeClr val="bg1"/>
                </a:solidFill>
                <a:cs typeface="Arial" charset="0"/>
              </a:rPr>
              <a:t>2-</a:t>
            </a:r>
            <a:fld id="{0D2C951F-3FAA-4AB4-8B25-FC1FFB0CF3E2}" type="slidenum">
              <a:rPr lang="en-US" smtClean="0">
                <a:solidFill>
                  <a:schemeClr val="bg1"/>
                </a:solidFill>
                <a:cs typeface="Arial" charset="0"/>
              </a:rPr>
              <a:pPr/>
              <a:t>4</a:t>
            </a:fld>
            <a:endParaRPr lang="en-US" dirty="0">
              <a:solidFill>
                <a:schemeClr val="bg1"/>
              </a:solidFill>
              <a:cs typeface="Arial" charset="0"/>
            </a:endParaRPr>
          </a:p>
        </p:txBody>
      </p:sp>
      <p:graphicFrame>
        <p:nvGraphicFramePr>
          <p:cNvPr id="2" name="Table 1">
            <a:extLst>
              <a:ext uri="{FF2B5EF4-FFF2-40B4-BE49-F238E27FC236}">
                <a16:creationId xmlns="" xmlns:a16="http://schemas.microsoft.com/office/drawing/2014/main" id="{5CD1649C-652D-4B78-886C-AD34045B9B23}"/>
              </a:ext>
            </a:extLst>
          </p:cNvPr>
          <p:cNvGraphicFramePr>
            <a:graphicFrameLocks noGrp="1"/>
          </p:cNvGraphicFramePr>
          <p:nvPr>
            <p:extLst>
              <p:ext uri="{D42A27DB-BD31-4B8C-83A1-F6EECF244321}">
                <p14:modId xmlns:p14="http://schemas.microsoft.com/office/powerpoint/2010/main" val="932665056"/>
              </p:ext>
            </p:extLst>
          </p:nvPr>
        </p:nvGraphicFramePr>
        <p:xfrm>
          <a:off x="304799" y="3886200"/>
          <a:ext cx="8534402" cy="1540764"/>
        </p:xfrm>
        <a:graphic>
          <a:graphicData uri="http://schemas.openxmlformats.org/drawingml/2006/table">
            <a:tbl>
              <a:tblPr firstRow="1" firstCol="1" bandRow="1">
                <a:tableStyleId>{5C22544A-7EE6-4342-B048-85BDC9FD1C3A}</a:tableStyleId>
              </a:tblPr>
              <a:tblGrid>
                <a:gridCol w="738741">
                  <a:extLst>
                    <a:ext uri="{9D8B030D-6E8A-4147-A177-3AD203B41FA5}">
                      <a16:colId xmlns="" xmlns:a16="http://schemas.microsoft.com/office/drawing/2014/main" val="4038268786"/>
                    </a:ext>
                  </a:extLst>
                </a:gridCol>
                <a:gridCol w="246247">
                  <a:extLst>
                    <a:ext uri="{9D8B030D-6E8A-4147-A177-3AD203B41FA5}">
                      <a16:colId xmlns="" xmlns:a16="http://schemas.microsoft.com/office/drawing/2014/main" val="3906683118"/>
                    </a:ext>
                  </a:extLst>
                </a:gridCol>
                <a:gridCol w="738741">
                  <a:extLst>
                    <a:ext uri="{9D8B030D-6E8A-4147-A177-3AD203B41FA5}">
                      <a16:colId xmlns="" xmlns:a16="http://schemas.microsoft.com/office/drawing/2014/main" val="2246321599"/>
                    </a:ext>
                  </a:extLst>
                </a:gridCol>
                <a:gridCol w="181271">
                  <a:extLst>
                    <a:ext uri="{9D8B030D-6E8A-4147-A177-3AD203B41FA5}">
                      <a16:colId xmlns="" xmlns:a16="http://schemas.microsoft.com/office/drawing/2014/main" val="695920123"/>
                    </a:ext>
                  </a:extLst>
                </a:gridCol>
                <a:gridCol w="619033">
                  <a:extLst>
                    <a:ext uri="{9D8B030D-6E8A-4147-A177-3AD203B41FA5}">
                      <a16:colId xmlns="" xmlns:a16="http://schemas.microsoft.com/office/drawing/2014/main" val="118549055"/>
                    </a:ext>
                  </a:extLst>
                </a:gridCol>
                <a:gridCol w="162560">
                  <a:extLst>
                    <a:ext uri="{9D8B030D-6E8A-4147-A177-3AD203B41FA5}">
                      <a16:colId xmlns="" xmlns:a16="http://schemas.microsoft.com/office/drawing/2014/main" val="2501135130"/>
                    </a:ext>
                  </a:extLst>
                </a:gridCol>
                <a:gridCol w="742407">
                  <a:extLst>
                    <a:ext uri="{9D8B030D-6E8A-4147-A177-3AD203B41FA5}">
                      <a16:colId xmlns="" xmlns:a16="http://schemas.microsoft.com/office/drawing/2014/main" val="322333968"/>
                    </a:ext>
                  </a:extLst>
                </a:gridCol>
                <a:gridCol w="162560">
                  <a:extLst>
                    <a:ext uri="{9D8B030D-6E8A-4147-A177-3AD203B41FA5}">
                      <a16:colId xmlns="" xmlns:a16="http://schemas.microsoft.com/office/drawing/2014/main" val="3352611176"/>
                    </a:ext>
                  </a:extLst>
                </a:gridCol>
                <a:gridCol w="751840">
                  <a:extLst>
                    <a:ext uri="{9D8B030D-6E8A-4147-A177-3AD203B41FA5}">
                      <a16:colId xmlns="" xmlns:a16="http://schemas.microsoft.com/office/drawing/2014/main" val="3201792686"/>
                    </a:ext>
                  </a:extLst>
                </a:gridCol>
                <a:gridCol w="162560">
                  <a:extLst>
                    <a:ext uri="{9D8B030D-6E8A-4147-A177-3AD203B41FA5}">
                      <a16:colId xmlns="" xmlns:a16="http://schemas.microsoft.com/office/drawing/2014/main" val="1493837017"/>
                    </a:ext>
                  </a:extLst>
                </a:gridCol>
                <a:gridCol w="751840">
                  <a:extLst>
                    <a:ext uri="{9D8B030D-6E8A-4147-A177-3AD203B41FA5}">
                      <a16:colId xmlns="" xmlns:a16="http://schemas.microsoft.com/office/drawing/2014/main" val="850383387"/>
                    </a:ext>
                  </a:extLst>
                </a:gridCol>
                <a:gridCol w="162560">
                  <a:extLst>
                    <a:ext uri="{9D8B030D-6E8A-4147-A177-3AD203B41FA5}">
                      <a16:colId xmlns="" xmlns:a16="http://schemas.microsoft.com/office/drawing/2014/main" val="3141023649"/>
                    </a:ext>
                  </a:extLst>
                </a:gridCol>
                <a:gridCol w="828040">
                  <a:extLst>
                    <a:ext uri="{9D8B030D-6E8A-4147-A177-3AD203B41FA5}">
                      <a16:colId xmlns="" xmlns:a16="http://schemas.microsoft.com/office/drawing/2014/main" val="2880056140"/>
                    </a:ext>
                  </a:extLst>
                </a:gridCol>
                <a:gridCol w="228600">
                  <a:extLst>
                    <a:ext uri="{9D8B030D-6E8A-4147-A177-3AD203B41FA5}">
                      <a16:colId xmlns="" xmlns:a16="http://schemas.microsoft.com/office/drawing/2014/main" val="101508216"/>
                    </a:ext>
                  </a:extLst>
                </a:gridCol>
                <a:gridCol w="838200">
                  <a:extLst>
                    <a:ext uri="{9D8B030D-6E8A-4147-A177-3AD203B41FA5}">
                      <a16:colId xmlns="" xmlns:a16="http://schemas.microsoft.com/office/drawing/2014/main" val="2089963319"/>
                    </a:ext>
                  </a:extLst>
                </a:gridCol>
                <a:gridCol w="162560">
                  <a:extLst>
                    <a:ext uri="{9D8B030D-6E8A-4147-A177-3AD203B41FA5}">
                      <a16:colId xmlns="" xmlns:a16="http://schemas.microsoft.com/office/drawing/2014/main" val="563581978"/>
                    </a:ext>
                  </a:extLst>
                </a:gridCol>
                <a:gridCol w="675640">
                  <a:extLst>
                    <a:ext uri="{9D8B030D-6E8A-4147-A177-3AD203B41FA5}">
                      <a16:colId xmlns="" xmlns:a16="http://schemas.microsoft.com/office/drawing/2014/main" val="4138122333"/>
                    </a:ext>
                  </a:extLst>
                </a:gridCol>
                <a:gridCol w="381002">
                  <a:extLst>
                    <a:ext uri="{9D8B030D-6E8A-4147-A177-3AD203B41FA5}">
                      <a16:colId xmlns="" xmlns:a16="http://schemas.microsoft.com/office/drawing/2014/main" val="2181816611"/>
                    </a:ext>
                  </a:extLst>
                </a:gridCol>
              </a:tblGrid>
              <a:tr h="200533">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Liab.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Stockholders' Equity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332919631"/>
                  </a:ext>
                </a:extLst>
              </a:tr>
              <a:tr h="333375">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Supplies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Common Stock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Retained Earnings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Revenue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1050" b="1"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Expenses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Net Income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05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Flow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1642231011"/>
                  </a:ext>
                </a:extLst>
              </a:tr>
              <a:tr h="171450">
                <a:tc>
                  <a:txBody>
                    <a:bodyPr/>
                    <a:lstStyle/>
                    <a:p>
                      <a:pPr marL="0" marR="0" algn="ctr">
                        <a:lnSpc>
                          <a:spcPct val="107000"/>
                        </a:lnSpc>
                        <a:spcBef>
                          <a:spcPts val="0"/>
                        </a:spcBef>
                        <a:spcAft>
                          <a:spcPts val="0"/>
                        </a:spcAft>
                      </a:pPr>
                      <a:r>
                        <a:rPr lang="en-US" sz="105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105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5,000</a:t>
                      </a: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05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5,000 </a:t>
                      </a: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105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05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5,000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FA </a:t>
                      </a:r>
                    </a:p>
                    <a:p>
                      <a:pPr marL="0" marR="0">
                        <a:lnSpc>
                          <a:spcPct val="107000"/>
                        </a:lnSpc>
                        <a:spcBef>
                          <a:spcPts val="0"/>
                        </a:spcBef>
                        <a:spcAft>
                          <a:spcPts val="800"/>
                        </a:spcAft>
                      </a:pPr>
                      <a:r>
                        <a:rPr lang="en-US" sz="105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3597092188"/>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1B6D9D-445C-437C-A822-6848FACCD98D}"/>
              </a:ext>
            </a:extLst>
          </p:cNvPr>
          <p:cNvSpPr>
            <a:spLocks noGrp="1"/>
          </p:cNvSpPr>
          <p:nvPr>
            <p:ph type="title"/>
          </p:nvPr>
        </p:nvSpPr>
        <p:spPr/>
        <p:txBody>
          <a:bodyPr/>
          <a:lstStyle/>
          <a:p>
            <a:r>
              <a:rPr lang="en-US" dirty="0">
                <a:ea typeface="Tahoma" panose="020B0604030504040204" pitchFamily="34" charset="0"/>
                <a:cs typeface="Tahoma" panose="020B0604030504040204" pitchFamily="34" charset="0"/>
              </a:rPr>
              <a:t>Event 3: Rent </a:t>
            </a:r>
            <a:r>
              <a:rPr lang="en-US" dirty="0" smtClean="0">
                <a:ea typeface="Tahoma" panose="020B0604030504040204" pitchFamily="34" charset="0"/>
                <a:cs typeface="Tahoma" panose="020B0604030504040204" pitchFamily="34" charset="0"/>
              </a:rPr>
              <a:t>Revenue</a:t>
            </a:r>
            <a:endParaRPr lang="en-US" dirty="0">
              <a:latin typeface="+mj-lt"/>
              <a:ea typeface="Tahoma" panose="020B0604030504040204" pitchFamily="34" charset="0"/>
              <a:cs typeface="Tahoma" panose="020B0604030504040204" pitchFamily="34" charset="0"/>
            </a:endParaRPr>
          </a:p>
        </p:txBody>
      </p:sp>
      <p:sp>
        <p:nvSpPr>
          <p:cNvPr id="6" name="Content Placeholder 5"/>
          <p:cNvSpPr>
            <a:spLocks noGrp="1"/>
          </p:cNvSpPr>
          <p:nvPr>
            <p:ph idx="1"/>
          </p:nvPr>
        </p:nvSpPr>
        <p:spPr/>
        <p:txBody>
          <a:bodyPr/>
          <a:lstStyle/>
          <a:p>
            <a:r>
              <a:rPr lang="en-US" dirty="0">
                <a:latin typeface="+mn-lt"/>
                <a:ea typeface="Tahoma" panose="020B0604030504040204" pitchFamily="34" charset="0"/>
                <a:cs typeface="Tahoma" panose="020B0604030504040204" pitchFamily="34" charset="0"/>
              </a:rPr>
              <a:t>During Year 1, Libby earned $16,000 cash by renting the forklift to its customers</a:t>
            </a:r>
            <a:r>
              <a:rPr lang="en-US" dirty="0" smtClean="0">
                <a:latin typeface="+mn-lt"/>
                <a:ea typeface="Tahoma" panose="020B0604030504040204" pitchFamily="34" charset="0"/>
                <a:cs typeface="Tahoma" panose="020B0604030504040204" pitchFamily="34" charset="0"/>
              </a:rPr>
              <a:t>.</a:t>
            </a:r>
            <a:endParaRPr lang="en-US" dirty="0">
              <a:latin typeface="+mn-lt"/>
              <a:ea typeface="Tahoma" panose="020B0604030504040204" pitchFamily="34" charset="0"/>
              <a:cs typeface="Tahoma" panose="020B0604030504040204" pitchFamily="34" charset="0"/>
            </a:endParaRPr>
          </a:p>
        </p:txBody>
      </p:sp>
      <p:sp>
        <p:nvSpPr>
          <p:cNvPr id="5" name="Text Placeholder 4"/>
          <p:cNvSpPr>
            <a:spLocks noGrp="1"/>
          </p:cNvSpPr>
          <p:nvPr>
            <p:ph type="body" sz="quarter" idx="10"/>
          </p:nvPr>
        </p:nvSpPr>
        <p:spPr/>
        <p:txBody>
          <a:bodyPr/>
          <a:lstStyle/>
          <a:p>
            <a:endParaRPr lang="en-US"/>
          </a:p>
        </p:txBody>
      </p:sp>
      <p:sp>
        <p:nvSpPr>
          <p:cNvPr id="7" name="Text Placeholder 6"/>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B9F96F1F-8EA0-4819-834C-D093584C79A0}"/>
              </a:ext>
            </a:extLst>
          </p:cNvPr>
          <p:cNvSpPr>
            <a:spLocks noGrp="1"/>
          </p:cNvSpPr>
          <p:nvPr>
            <p:ph type="sldNum" sz="quarter" idx="11"/>
          </p:nvPr>
        </p:nvSpPr>
        <p:spPr/>
        <p:txBody>
          <a:bodyPr/>
          <a:lstStyle/>
          <a:p>
            <a:pPr>
              <a:defRPr/>
            </a:pPr>
            <a:r>
              <a:rPr lang="en-US" dirty="0" smtClean="0"/>
              <a:t> </a:t>
            </a:r>
            <a:r>
              <a:rPr lang="en-US" dirty="0" smtClean="0">
                <a:solidFill>
                  <a:schemeClr val="bg1"/>
                </a:solidFill>
              </a:rPr>
              <a:t>2</a:t>
            </a:r>
            <a:r>
              <a:rPr lang="en-US" dirty="0">
                <a:solidFill>
                  <a:schemeClr val="bg1"/>
                </a:solidFill>
              </a:rPr>
              <a:t>-</a:t>
            </a:r>
            <a:fld id="{86103F27-AA34-4069-B652-A178AD0674B3}" type="slidenum">
              <a:rPr lang="en-US" smtClean="0">
                <a:solidFill>
                  <a:schemeClr val="bg1"/>
                </a:solidFill>
              </a:rPr>
              <a:pPr>
                <a:defRPr/>
              </a:pPr>
              <a:t>49</a:t>
            </a:fld>
            <a:endParaRPr lang="en-US" dirty="0">
              <a:solidFill>
                <a:schemeClr val="bg1"/>
              </a:solidFill>
            </a:endParaRPr>
          </a:p>
        </p:txBody>
      </p:sp>
      <p:graphicFrame>
        <p:nvGraphicFramePr>
          <p:cNvPr id="4" name="Table 3">
            <a:extLst>
              <a:ext uri="{FF2B5EF4-FFF2-40B4-BE49-F238E27FC236}">
                <a16:creationId xmlns="" xmlns:a16="http://schemas.microsoft.com/office/drawing/2014/main" id="{1A4624BB-5EA0-4A95-9E00-B3D30D291797}"/>
              </a:ext>
            </a:extLst>
          </p:cNvPr>
          <p:cNvGraphicFramePr>
            <a:graphicFrameLocks noGrp="1"/>
          </p:cNvGraphicFramePr>
          <p:nvPr>
            <p:extLst>
              <p:ext uri="{D42A27DB-BD31-4B8C-83A1-F6EECF244321}">
                <p14:modId xmlns:p14="http://schemas.microsoft.com/office/powerpoint/2010/main" val="2078327878"/>
              </p:ext>
            </p:extLst>
          </p:nvPr>
        </p:nvGraphicFramePr>
        <p:xfrm>
          <a:off x="723898" y="2395349"/>
          <a:ext cx="7696204" cy="1614373"/>
        </p:xfrm>
        <a:graphic>
          <a:graphicData uri="http://schemas.openxmlformats.org/drawingml/2006/table">
            <a:tbl>
              <a:tblPr firstRow="1" firstCol="1" bandRow="1">
                <a:tableStyleId>{5C22544A-7EE6-4342-B048-85BDC9FD1C3A}</a:tableStyleId>
              </a:tblPr>
              <a:tblGrid>
                <a:gridCol w="699655">
                  <a:extLst>
                    <a:ext uri="{9D8B030D-6E8A-4147-A177-3AD203B41FA5}">
                      <a16:colId xmlns="" xmlns:a16="http://schemas.microsoft.com/office/drawing/2014/main" val="1048939920"/>
                    </a:ext>
                  </a:extLst>
                </a:gridCol>
                <a:gridCol w="155479">
                  <a:extLst>
                    <a:ext uri="{9D8B030D-6E8A-4147-A177-3AD203B41FA5}">
                      <a16:colId xmlns="" xmlns:a16="http://schemas.microsoft.com/office/drawing/2014/main" val="2902578585"/>
                    </a:ext>
                  </a:extLst>
                </a:gridCol>
                <a:gridCol w="699655">
                  <a:extLst>
                    <a:ext uri="{9D8B030D-6E8A-4147-A177-3AD203B41FA5}">
                      <a16:colId xmlns="" xmlns:a16="http://schemas.microsoft.com/office/drawing/2014/main" val="4199576595"/>
                    </a:ext>
                  </a:extLst>
                </a:gridCol>
                <a:gridCol w="155479">
                  <a:extLst>
                    <a:ext uri="{9D8B030D-6E8A-4147-A177-3AD203B41FA5}">
                      <a16:colId xmlns="" xmlns:a16="http://schemas.microsoft.com/office/drawing/2014/main" val="903104335"/>
                    </a:ext>
                  </a:extLst>
                </a:gridCol>
                <a:gridCol w="699655">
                  <a:extLst>
                    <a:ext uri="{9D8B030D-6E8A-4147-A177-3AD203B41FA5}">
                      <a16:colId xmlns="" xmlns:a16="http://schemas.microsoft.com/office/drawing/2014/main" val="3764113105"/>
                    </a:ext>
                  </a:extLst>
                </a:gridCol>
                <a:gridCol w="155479">
                  <a:extLst>
                    <a:ext uri="{9D8B030D-6E8A-4147-A177-3AD203B41FA5}">
                      <a16:colId xmlns="" xmlns:a16="http://schemas.microsoft.com/office/drawing/2014/main" val="652793109"/>
                    </a:ext>
                  </a:extLst>
                </a:gridCol>
                <a:gridCol w="777394">
                  <a:extLst>
                    <a:ext uri="{9D8B030D-6E8A-4147-A177-3AD203B41FA5}">
                      <a16:colId xmlns="" xmlns:a16="http://schemas.microsoft.com/office/drawing/2014/main" val="881359099"/>
                    </a:ext>
                  </a:extLst>
                </a:gridCol>
                <a:gridCol w="155479">
                  <a:extLst>
                    <a:ext uri="{9D8B030D-6E8A-4147-A177-3AD203B41FA5}">
                      <a16:colId xmlns="" xmlns:a16="http://schemas.microsoft.com/office/drawing/2014/main" val="2268592530"/>
                    </a:ext>
                  </a:extLst>
                </a:gridCol>
                <a:gridCol w="699655">
                  <a:extLst>
                    <a:ext uri="{9D8B030D-6E8A-4147-A177-3AD203B41FA5}">
                      <a16:colId xmlns="" xmlns:a16="http://schemas.microsoft.com/office/drawing/2014/main" val="3436669621"/>
                    </a:ext>
                  </a:extLst>
                </a:gridCol>
                <a:gridCol w="155479">
                  <a:extLst>
                    <a:ext uri="{9D8B030D-6E8A-4147-A177-3AD203B41FA5}">
                      <a16:colId xmlns="" xmlns:a16="http://schemas.microsoft.com/office/drawing/2014/main" val="2653134147"/>
                    </a:ext>
                  </a:extLst>
                </a:gridCol>
                <a:gridCol w="699655">
                  <a:extLst>
                    <a:ext uri="{9D8B030D-6E8A-4147-A177-3AD203B41FA5}">
                      <a16:colId xmlns="" xmlns:a16="http://schemas.microsoft.com/office/drawing/2014/main" val="2745376433"/>
                    </a:ext>
                  </a:extLst>
                </a:gridCol>
                <a:gridCol w="155479">
                  <a:extLst>
                    <a:ext uri="{9D8B030D-6E8A-4147-A177-3AD203B41FA5}">
                      <a16:colId xmlns="" xmlns:a16="http://schemas.microsoft.com/office/drawing/2014/main" val="3299206383"/>
                    </a:ext>
                  </a:extLst>
                </a:gridCol>
                <a:gridCol w="777394">
                  <a:extLst>
                    <a:ext uri="{9D8B030D-6E8A-4147-A177-3AD203B41FA5}">
                      <a16:colId xmlns="" xmlns:a16="http://schemas.microsoft.com/office/drawing/2014/main" val="1364348342"/>
                    </a:ext>
                  </a:extLst>
                </a:gridCol>
                <a:gridCol w="155479">
                  <a:extLst>
                    <a:ext uri="{9D8B030D-6E8A-4147-A177-3AD203B41FA5}">
                      <a16:colId xmlns="" xmlns:a16="http://schemas.microsoft.com/office/drawing/2014/main" val="2510734976"/>
                    </a:ext>
                  </a:extLst>
                </a:gridCol>
                <a:gridCol w="621915">
                  <a:extLst>
                    <a:ext uri="{9D8B030D-6E8A-4147-A177-3AD203B41FA5}">
                      <a16:colId xmlns="" xmlns:a16="http://schemas.microsoft.com/office/drawing/2014/main" val="2534250066"/>
                    </a:ext>
                  </a:extLst>
                </a:gridCol>
                <a:gridCol w="155479">
                  <a:extLst>
                    <a:ext uri="{9D8B030D-6E8A-4147-A177-3AD203B41FA5}">
                      <a16:colId xmlns="" xmlns:a16="http://schemas.microsoft.com/office/drawing/2014/main" val="2747682713"/>
                    </a:ext>
                  </a:extLst>
                </a:gridCol>
                <a:gridCol w="621915">
                  <a:extLst>
                    <a:ext uri="{9D8B030D-6E8A-4147-A177-3AD203B41FA5}">
                      <a16:colId xmlns="" xmlns:a16="http://schemas.microsoft.com/office/drawing/2014/main" val="858328297"/>
                    </a:ext>
                  </a:extLst>
                </a:gridCol>
                <a:gridCol w="155479">
                  <a:extLst>
                    <a:ext uri="{9D8B030D-6E8A-4147-A177-3AD203B41FA5}">
                      <a16:colId xmlns="" xmlns:a16="http://schemas.microsoft.com/office/drawing/2014/main" val="670864811"/>
                    </a:ext>
                  </a:extLst>
                </a:gridCol>
              </a:tblGrid>
              <a:tr h="119094">
                <a:tc gridSpan="3">
                  <a:txBody>
                    <a:bodyPr/>
                    <a:lstStyle/>
                    <a:p>
                      <a:pPr marL="0" marR="0" algn="ctr">
                        <a:lnSpc>
                          <a:spcPct val="107000"/>
                        </a:lnSpc>
                        <a:spcBef>
                          <a:spcPts val="0"/>
                        </a:spcBef>
                        <a:spcAft>
                          <a:spcPts val="0"/>
                        </a:spcAft>
                      </a:pPr>
                      <a:r>
                        <a:rPr lang="en-US" sz="1100" b="1" dirty="0">
                          <a:solidFill>
                            <a:schemeClr val="tx1"/>
                          </a:solidFill>
                          <a:effectLst/>
                        </a:rPr>
                        <a:t>Assets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Liab.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100" b="1" dirty="0">
                          <a:solidFill>
                            <a:schemeClr val="tx1"/>
                          </a:solidFill>
                          <a:effectLst/>
                        </a:rPr>
                        <a:t> Stockholders' Equity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471717517"/>
                  </a:ext>
                </a:extLst>
              </a:tr>
              <a:tr h="506600">
                <a:tc>
                  <a:txBody>
                    <a:bodyPr/>
                    <a:lstStyle/>
                    <a:p>
                      <a:pPr marL="0" marR="0" algn="ctr">
                        <a:lnSpc>
                          <a:spcPct val="107000"/>
                        </a:lnSpc>
                        <a:spcBef>
                          <a:spcPts val="0"/>
                        </a:spcBef>
                        <a:spcAft>
                          <a:spcPts val="0"/>
                        </a:spcAft>
                      </a:pPr>
                      <a:r>
                        <a:rPr lang="en-US" sz="1100" b="1" dirty="0">
                          <a:solidFill>
                            <a:schemeClr val="tx1"/>
                          </a:solidFill>
                          <a:effectLst/>
                        </a:rPr>
                        <a:t> Cash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Prepaid Rent</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Notes Payable</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Common Stock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Retained Earnings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rPr>
                        <a:t> Revenue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r>
                        <a:rPr lang="en-US" sz="1100" b="1" dirty="0" smtClean="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Expenses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Net Income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rPr>
                        <a:t> Cash Flow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11270427"/>
                  </a:ext>
                </a:extLst>
              </a:tr>
              <a:tr h="304800">
                <a:tc>
                  <a:txBody>
                    <a:bodyPr/>
                    <a:lstStyle/>
                    <a:p>
                      <a:pPr marL="0" marR="0" algn="ctr">
                        <a:lnSpc>
                          <a:spcPct val="107000"/>
                        </a:lnSpc>
                        <a:spcBef>
                          <a:spcPts val="0"/>
                        </a:spcBef>
                        <a:spcAft>
                          <a:spcPts val="0"/>
                        </a:spcAft>
                      </a:pPr>
                      <a:r>
                        <a:rPr lang="en-US" sz="1100" b="0" dirty="0">
                          <a:solidFill>
                            <a:schemeClr val="tx1"/>
                          </a:solidFill>
                          <a:effectLst/>
                        </a:rPr>
                        <a:t>16,000</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rPr>
                        <a:t> n/a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16,000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100" dirty="0">
                          <a:solidFill>
                            <a:schemeClr val="tx1"/>
                          </a:solidFill>
                          <a:effectLst/>
                        </a:rPr>
                        <a:t>16,000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a:t>
                      </a:r>
                      <a:r>
                        <a:rPr lang="en-US" sz="1100" dirty="0" smtClean="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16,000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1100" dirty="0">
                          <a:solidFill>
                            <a:schemeClr val="tx1"/>
                          </a:solidFill>
                          <a:effectLst/>
                        </a:rPr>
                        <a:t>16,000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496873948"/>
                  </a:ext>
                </a:extLst>
              </a:tr>
            </a:tbl>
          </a:graphicData>
        </a:graphic>
      </p:graphicFrame>
    </p:spTree>
    <p:extLst>
      <p:ext uri="{BB962C8B-B14F-4D97-AF65-F5344CB8AC3E}">
        <p14:creationId xmlns:p14="http://schemas.microsoft.com/office/powerpoint/2010/main" val="15786898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1B6D9D-445C-437C-A822-6848FACCD98D}"/>
              </a:ext>
            </a:extLst>
          </p:cNvPr>
          <p:cNvSpPr>
            <a:spLocks noGrp="1"/>
          </p:cNvSpPr>
          <p:nvPr>
            <p:ph type="title"/>
          </p:nvPr>
        </p:nvSpPr>
        <p:spPr/>
        <p:txBody>
          <a:bodyPr/>
          <a:lstStyle/>
          <a:p>
            <a:r>
              <a:rPr lang="en-US" sz="3200" dirty="0">
                <a:ea typeface="Tahoma" panose="020B0604030504040204" pitchFamily="34" charset="0"/>
                <a:cs typeface="Tahoma" panose="020B0604030504040204" pitchFamily="34" charset="0"/>
              </a:rPr>
              <a:t>Event 4: Estimating Straight-Line Depreciation</a:t>
            </a:r>
          </a:p>
        </p:txBody>
      </p:sp>
      <p:sp>
        <p:nvSpPr>
          <p:cNvPr id="6" name="Content Placeholder 5"/>
          <p:cNvSpPr>
            <a:spLocks noGrp="1"/>
          </p:cNvSpPr>
          <p:nvPr>
            <p:ph idx="1"/>
          </p:nvPr>
        </p:nvSpPr>
        <p:spPr/>
        <p:txBody>
          <a:bodyPr/>
          <a:lstStyle/>
          <a:p>
            <a:r>
              <a:rPr lang="en-US" sz="2200" dirty="0">
                <a:latin typeface="+mn-lt"/>
                <a:ea typeface="Tahoma" panose="020B0604030504040204" pitchFamily="34" charset="0"/>
                <a:cs typeface="Tahoma" panose="020B0604030504040204" pitchFamily="34" charset="0"/>
              </a:rPr>
              <a:t>On December 31, Year 1, Libby adjusts its accounts to recognize the expense of using the forklift during Year 1</a:t>
            </a:r>
            <a:r>
              <a:rPr lang="en-US" sz="2200" dirty="0" smtClean="0">
                <a:latin typeface="+mn-lt"/>
                <a:ea typeface="Tahoma" panose="020B0604030504040204" pitchFamily="34" charset="0"/>
                <a:cs typeface="Tahoma" panose="020B0604030504040204" pitchFamily="34" charset="0"/>
              </a:rPr>
              <a:t>.</a:t>
            </a:r>
          </a:p>
          <a:p>
            <a:r>
              <a:rPr lang="en-US" sz="2200" dirty="0">
                <a:latin typeface="+mn-lt"/>
                <a:ea typeface="Tahoma" panose="020B0604030504040204" pitchFamily="34" charset="0"/>
                <a:cs typeface="Tahoma" panose="020B0604030504040204" pitchFamily="34" charset="0"/>
              </a:rPr>
              <a:t>(Asset cost – Salvage Value) ÷ Useful </a:t>
            </a:r>
            <a:r>
              <a:rPr lang="en-US" sz="2200" dirty="0" smtClean="0">
                <a:latin typeface="+mn-lt"/>
                <a:ea typeface="Tahoma" panose="020B0604030504040204" pitchFamily="34" charset="0"/>
                <a:cs typeface="Tahoma" panose="020B0604030504040204" pitchFamily="34" charset="0"/>
              </a:rPr>
              <a:t>Life = </a:t>
            </a:r>
            <a:r>
              <a:rPr lang="en-US" sz="2200" b="1" dirty="0">
                <a:solidFill>
                  <a:srgbClr val="C00000"/>
                </a:solidFill>
                <a:latin typeface="+mn-lt"/>
                <a:ea typeface="Tahoma" panose="020B0604030504040204" pitchFamily="34" charset="0"/>
                <a:cs typeface="Tahoma" panose="020B0604030504040204" pitchFamily="34" charset="0"/>
              </a:rPr>
              <a:t>Depreciation Expense</a:t>
            </a:r>
          </a:p>
          <a:p>
            <a:r>
              <a:rPr lang="en-US" sz="2200" dirty="0">
                <a:latin typeface="+mn-lt"/>
                <a:ea typeface="Tahoma" panose="020B0604030504040204" pitchFamily="34" charset="0"/>
                <a:cs typeface="Tahoma" panose="020B0604030504040204" pitchFamily="34" charset="0"/>
              </a:rPr>
              <a:t>($43,000 </a:t>
            </a:r>
            <a:r>
              <a:rPr lang="en-US" sz="2200" dirty="0" smtClean="0">
                <a:latin typeface="+mn-lt"/>
                <a:ea typeface="Tahoma" panose="020B0604030504040204" pitchFamily="34" charset="0"/>
                <a:cs typeface="Tahoma" panose="020B0604030504040204" pitchFamily="34" charset="0"/>
              </a:rPr>
              <a:t>− </a:t>
            </a:r>
            <a:r>
              <a:rPr lang="en-US" sz="2200" dirty="0">
                <a:latin typeface="+mn-lt"/>
                <a:ea typeface="Tahoma" panose="020B0604030504040204" pitchFamily="34" charset="0"/>
                <a:cs typeface="Tahoma" panose="020B0604030504040204" pitchFamily="34" charset="0"/>
              </a:rPr>
              <a:t>$3,000) ÷ 4 </a:t>
            </a:r>
            <a:r>
              <a:rPr lang="en-US" sz="2200" dirty="0" smtClean="0">
                <a:latin typeface="+mn-lt"/>
                <a:ea typeface="Tahoma" panose="020B0604030504040204" pitchFamily="34" charset="0"/>
                <a:cs typeface="Tahoma" panose="020B0604030504040204" pitchFamily="34" charset="0"/>
              </a:rPr>
              <a:t>years = </a:t>
            </a:r>
            <a:r>
              <a:rPr lang="en-US" sz="2200" b="1" dirty="0">
                <a:solidFill>
                  <a:srgbClr val="C00000"/>
                </a:solidFill>
                <a:latin typeface="+mn-lt"/>
                <a:ea typeface="Tahoma" panose="020B0604030504040204" pitchFamily="34" charset="0"/>
                <a:cs typeface="Tahoma" panose="020B0604030504040204" pitchFamily="34" charset="0"/>
              </a:rPr>
              <a:t>$10,000/</a:t>
            </a:r>
            <a:r>
              <a:rPr lang="en-US" sz="2200" b="1" dirty="0" smtClean="0">
                <a:solidFill>
                  <a:srgbClr val="C00000"/>
                </a:solidFill>
                <a:latin typeface="+mn-lt"/>
                <a:ea typeface="Tahoma" panose="020B0604030504040204" pitchFamily="34" charset="0"/>
                <a:cs typeface="Tahoma" panose="020B0604030504040204" pitchFamily="34" charset="0"/>
              </a:rPr>
              <a:t>year Straight</a:t>
            </a:r>
            <a:r>
              <a:rPr lang="en-US" sz="2200" b="1" dirty="0">
                <a:solidFill>
                  <a:srgbClr val="C00000"/>
                </a:solidFill>
                <a:latin typeface="+mn-lt"/>
                <a:ea typeface="Tahoma" panose="020B0604030504040204" pitchFamily="34" charset="0"/>
                <a:cs typeface="Tahoma" panose="020B0604030504040204" pitchFamily="34" charset="0"/>
              </a:rPr>
              <a:t>-line Depreciation</a:t>
            </a:r>
          </a:p>
          <a:p>
            <a:endParaRPr lang="en-US" sz="2400" b="1" dirty="0">
              <a:latin typeface="Tahoma" panose="020B0604030504040204" pitchFamily="34" charset="0"/>
              <a:ea typeface="Tahoma" panose="020B0604030504040204" pitchFamily="34" charset="0"/>
              <a:cs typeface="Tahoma" panose="020B0604030504040204" pitchFamily="34" charset="0"/>
            </a:endParaRPr>
          </a:p>
          <a:p>
            <a:endParaRPr lang="en-US" sz="2400" b="1" dirty="0">
              <a:latin typeface="Tahoma" panose="020B0604030504040204" pitchFamily="34" charset="0"/>
              <a:ea typeface="Tahoma" panose="020B0604030504040204" pitchFamily="34" charset="0"/>
              <a:cs typeface="Tahoma" panose="020B0604030504040204" pitchFamily="34" charset="0"/>
            </a:endParaRPr>
          </a:p>
          <a:p>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4" name="Text Placeholder 3"/>
          <p:cNvSpPr>
            <a:spLocks noGrp="1"/>
          </p:cNvSpPr>
          <p:nvPr>
            <p:ph type="body" sz="quarter" idx="10"/>
          </p:nvPr>
        </p:nvSpPr>
        <p:spPr/>
        <p:txBody>
          <a:bodyPr/>
          <a:lstStyle/>
          <a:p>
            <a:endParaRPr lang="en-US"/>
          </a:p>
        </p:txBody>
      </p:sp>
      <p:sp>
        <p:nvSpPr>
          <p:cNvPr id="5" name="Text Placeholder 4"/>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B9F96F1F-8EA0-4819-834C-D093584C79A0}"/>
              </a:ext>
            </a:extLst>
          </p:cNvPr>
          <p:cNvSpPr>
            <a:spLocks noGrp="1"/>
          </p:cNvSpPr>
          <p:nvPr>
            <p:ph type="sldNum" sz="quarter" idx="11"/>
          </p:nvPr>
        </p:nvSpPr>
        <p:spPr/>
        <p:txBody>
          <a:bodyPr/>
          <a:lstStyle/>
          <a:p>
            <a:pPr>
              <a:defRPr/>
            </a:pPr>
            <a:r>
              <a:rPr lang="en-US" dirty="0" smtClean="0"/>
              <a:t> </a:t>
            </a:r>
            <a:r>
              <a:rPr lang="en-US" dirty="0" smtClean="0">
                <a:solidFill>
                  <a:schemeClr val="bg1"/>
                </a:solidFill>
              </a:rPr>
              <a:t>2</a:t>
            </a:r>
            <a:r>
              <a:rPr lang="en-US" dirty="0">
                <a:solidFill>
                  <a:schemeClr val="bg1"/>
                </a:solidFill>
              </a:rPr>
              <a:t>-</a:t>
            </a:r>
            <a:fld id="{86103F27-AA34-4069-B652-A178AD0674B3}" type="slidenum">
              <a:rPr lang="en-US" smtClean="0">
                <a:solidFill>
                  <a:schemeClr val="bg1"/>
                </a:solidFill>
              </a:rPr>
              <a:pPr>
                <a:defRPr/>
              </a:pPr>
              <a:t>50</a:t>
            </a:fld>
            <a:endParaRPr lang="en-US" dirty="0">
              <a:solidFill>
                <a:schemeClr val="bg1"/>
              </a:solidFill>
            </a:endParaRPr>
          </a:p>
        </p:txBody>
      </p:sp>
      <p:sp>
        <p:nvSpPr>
          <p:cNvPr id="8" name="TextBox 22">
            <a:extLst>
              <a:ext uri="{FF2B5EF4-FFF2-40B4-BE49-F238E27FC236}">
                <a16:creationId xmlns="" xmlns:a16="http://schemas.microsoft.com/office/drawing/2014/main" id="{2A4414BA-2331-4CF9-823C-04547F077C62}"/>
              </a:ext>
            </a:extLst>
          </p:cNvPr>
          <p:cNvSpPr txBox="1">
            <a:spLocks noChangeArrowheads="1"/>
          </p:cNvSpPr>
          <p:nvPr/>
        </p:nvSpPr>
        <p:spPr bwMode="auto">
          <a:xfrm>
            <a:off x="342900" y="3414003"/>
            <a:ext cx="8458200" cy="969496"/>
          </a:xfrm>
          <a:prstGeom prst="rect">
            <a:avLst/>
          </a:prstGeom>
          <a:solidFill>
            <a:schemeClr val="accent5">
              <a:lumMod val="20000"/>
              <a:lumOff val="80000"/>
            </a:schemeClr>
          </a:solidFill>
          <a:ln w="28575">
            <a:solidFill>
              <a:schemeClr val="tx1"/>
            </a:solidFill>
            <a:miter lim="800000"/>
            <a:headEnd/>
            <a:tailEnd/>
          </a:ln>
        </p:spPr>
        <p:txBody>
          <a:bodyPr wrap="square">
            <a:spAutoFit/>
          </a:bodyPr>
          <a:lstStyle/>
          <a:p>
            <a:r>
              <a:rPr lang="en-US" sz="1900" dirty="0">
                <a:latin typeface="+mn-lt"/>
                <a:ea typeface="Tahoma" panose="020B0604030504040204" pitchFamily="34" charset="0"/>
                <a:cs typeface="Tahoma" panose="020B0604030504040204" pitchFamily="34" charset="0"/>
              </a:rPr>
              <a:t>The asset account, Forklift, is not decreased directly as a result of depreciation. Instead, the asset reduction is recorded in a contra asset account called </a:t>
            </a:r>
            <a:r>
              <a:rPr lang="en-US" sz="1900" b="1" dirty="0">
                <a:solidFill>
                  <a:schemeClr val="bg2"/>
                </a:solidFill>
                <a:latin typeface="+mn-lt"/>
                <a:ea typeface="Tahoma" panose="020B0604030504040204" pitchFamily="34" charset="0"/>
                <a:cs typeface="Tahoma" panose="020B0604030504040204" pitchFamily="34" charset="0"/>
              </a:rPr>
              <a:t>Accumulated Depreciation</a:t>
            </a:r>
            <a:r>
              <a:rPr lang="en-US" sz="1900" dirty="0">
                <a:latin typeface="+mn-lt"/>
                <a:ea typeface="Tahoma" panose="020B0604030504040204" pitchFamily="34" charset="0"/>
                <a:cs typeface="Tahoma" panose="020B0604030504040204" pitchFamily="34" charset="0"/>
              </a:rPr>
              <a:t>. </a:t>
            </a:r>
          </a:p>
        </p:txBody>
      </p:sp>
      <p:graphicFrame>
        <p:nvGraphicFramePr>
          <p:cNvPr id="9" name="Table 8">
            <a:extLst>
              <a:ext uri="{FF2B5EF4-FFF2-40B4-BE49-F238E27FC236}">
                <a16:creationId xmlns="" xmlns:a16="http://schemas.microsoft.com/office/drawing/2014/main" id="{C3E3952D-A6D4-46D0-A68E-197F959D7A4E}"/>
              </a:ext>
            </a:extLst>
          </p:cNvPr>
          <p:cNvGraphicFramePr>
            <a:graphicFrameLocks noGrp="1"/>
          </p:cNvGraphicFramePr>
          <p:nvPr>
            <p:extLst>
              <p:ext uri="{D42A27DB-BD31-4B8C-83A1-F6EECF244321}">
                <p14:modId xmlns:p14="http://schemas.microsoft.com/office/powerpoint/2010/main" val="2412513986"/>
              </p:ext>
            </p:extLst>
          </p:nvPr>
        </p:nvGraphicFramePr>
        <p:xfrm>
          <a:off x="723898" y="4495800"/>
          <a:ext cx="7696204" cy="1614373"/>
        </p:xfrm>
        <a:graphic>
          <a:graphicData uri="http://schemas.openxmlformats.org/drawingml/2006/table">
            <a:tbl>
              <a:tblPr firstRow="1" firstCol="1" bandRow="1">
                <a:tableStyleId>{5C22544A-7EE6-4342-B048-85BDC9FD1C3A}</a:tableStyleId>
              </a:tblPr>
              <a:tblGrid>
                <a:gridCol w="699655">
                  <a:extLst>
                    <a:ext uri="{9D8B030D-6E8A-4147-A177-3AD203B41FA5}">
                      <a16:colId xmlns="" xmlns:a16="http://schemas.microsoft.com/office/drawing/2014/main" val="1048939920"/>
                    </a:ext>
                  </a:extLst>
                </a:gridCol>
                <a:gridCol w="155479">
                  <a:extLst>
                    <a:ext uri="{9D8B030D-6E8A-4147-A177-3AD203B41FA5}">
                      <a16:colId xmlns="" xmlns:a16="http://schemas.microsoft.com/office/drawing/2014/main" val="2902578585"/>
                    </a:ext>
                  </a:extLst>
                </a:gridCol>
                <a:gridCol w="699655">
                  <a:extLst>
                    <a:ext uri="{9D8B030D-6E8A-4147-A177-3AD203B41FA5}">
                      <a16:colId xmlns="" xmlns:a16="http://schemas.microsoft.com/office/drawing/2014/main" val="4199576595"/>
                    </a:ext>
                  </a:extLst>
                </a:gridCol>
                <a:gridCol w="155479">
                  <a:extLst>
                    <a:ext uri="{9D8B030D-6E8A-4147-A177-3AD203B41FA5}">
                      <a16:colId xmlns="" xmlns:a16="http://schemas.microsoft.com/office/drawing/2014/main" val="903104335"/>
                    </a:ext>
                  </a:extLst>
                </a:gridCol>
                <a:gridCol w="699655">
                  <a:extLst>
                    <a:ext uri="{9D8B030D-6E8A-4147-A177-3AD203B41FA5}">
                      <a16:colId xmlns="" xmlns:a16="http://schemas.microsoft.com/office/drawing/2014/main" val="3764113105"/>
                    </a:ext>
                  </a:extLst>
                </a:gridCol>
                <a:gridCol w="155479">
                  <a:extLst>
                    <a:ext uri="{9D8B030D-6E8A-4147-A177-3AD203B41FA5}">
                      <a16:colId xmlns="" xmlns:a16="http://schemas.microsoft.com/office/drawing/2014/main" val="652793109"/>
                    </a:ext>
                  </a:extLst>
                </a:gridCol>
                <a:gridCol w="777394">
                  <a:extLst>
                    <a:ext uri="{9D8B030D-6E8A-4147-A177-3AD203B41FA5}">
                      <a16:colId xmlns="" xmlns:a16="http://schemas.microsoft.com/office/drawing/2014/main" val="881359099"/>
                    </a:ext>
                  </a:extLst>
                </a:gridCol>
                <a:gridCol w="155479">
                  <a:extLst>
                    <a:ext uri="{9D8B030D-6E8A-4147-A177-3AD203B41FA5}">
                      <a16:colId xmlns="" xmlns:a16="http://schemas.microsoft.com/office/drawing/2014/main" val="2268592530"/>
                    </a:ext>
                  </a:extLst>
                </a:gridCol>
                <a:gridCol w="699655">
                  <a:extLst>
                    <a:ext uri="{9D8B030D-6E8A-4147-A177-3AD203B41FA5}">
                      <a16:colId xmlns="" xmlns:a16="http://schemas.microsoft.com/office/drawing/2014/main" val="3436669621"/>
                    </a:ext>
                  </a:extLst>
                </a:gridCol>
                <a:gridCol w="155479">
                  <a:extLst>
                    <a:ext uri="{9D8B030D-6E8A-4147-A177-3AD203B41FA5}">
                      <a16:colId xmlns="" xmlns:a16="http://schemas.microsoft.com/office/drawing/2014/main" val="2653134147"/>
                    </a:ext>
                  </a:extLst>
                </a:gridCol>
                <a:gridCol w="699655">
                  <a:extLst>
                    <a:ext uri="{9D8B030D-6E8A-4147-A177-3AD203B41FA5}">
                      <a16:colId xmlns="" xmlns:a16="http://schemas.microsoft.com/office/drawing/2014/main" val="2745376433"/>
                    </a:ext>
                  </a:extLst>
                </a:gridCol>
                <a:gridCol w="155479">
                  <a:extLst>
                    <a:ext uri="{9D8B030D-6E8A-4147-A177-3AD203B41FA5}">
                      <a16:colId xmlns="" xmlns:a16="http://schemas.microsoft.com/office/drawing/2014/main" val="3299206383"/>
                    </a:ext>
                  </a:extLst>
                </a:gridCol>
                <a:gridCol w="777394">
                  <a:extLst>
                    <a:ext uri="{9D8B030D-6E8A-4147-A177-3AD203B41FA5}">
                      <a16:colId xmlns="" xmlns:a16="http://schemas.microsoft.com/office/drawing/2014/main" val="1364348342"/>
                    </a:ext>
                  </a:extLst>
                </a:gridCol>
                <a:gridCol w="155479">
                  <a:extLst>
                    <a:ext uri="{9D8B030D-6E8A-4147-A177-3AD203B41FA5}">
                      <a16:colId xmlns="" xmlns:a16="http://schemas.microsoft.com/office/drawing/2014/main" val="2510734976"/>
                    </a:ext>
                  </a:extLst>
                </a:gridCol>
                <a:gridCol w="621915">
                  <a:extLst>
                    <a:ext uri="{9D8B030D-6E8A-4147-A177-3AD203B41FA5}">
                      <a16:colId xmlns="" xmlns:a16="http://schemas.microsoft.com/office/drawing/2014/main" val="2534250066"/>
                    </a:ext>
                  </a:extLst>
                </a:gridCol>
                <a:gridCol w="155479">
                  <a:extLst>
                    <a:ext uri="{9D8B030D-6E8A-4147-A177-3AD203B41FA5}">
                      <a16:colId xmlns="" xmlns:a16="http://schemas.microsoft.com/office/drawing/2014/main" val="2747682713"/>
                    </a:ext>
                  </a:extLst>
                </a:gridCol>
                <a:gridCol w="621915">
                  <a:extLst>
                    <a:ext uri="{9D8B030D-6E8A-4147-A177-3AD203B41FA5}">
                      <a16:colId xmlns="" xmlns:a16="http://schemas.microsoft.com/office/drawing/2014/main" val="858328297"/>
                    </a:ext>
                  </a:extLst>
                </a:gridCol>
                <a:gridCol w="155479">
                  <a:extLst>
                    <a:ext uri="{9D8B030D-6E8A-4147-A177-3AD203B41FA5}">
                      <a16:colId xmlns="" xmlns:a16="http://schemas.microsoft.com/office/drawing/2014/main" val="670864811"/>
                    </a:ext>
                  </a:extLst>
                </a:gridCol>
              </a:tblGrid>
              <a:tr h="119094">
                <a:tc gridSpan="3">
                  <a:txBody>
                    <a:bodyPr/>
                    <a:lstStyle/>
                    <a:p>
                      <a:pPr marL="0" marR="0" algn="ctr">
                        <a:lnSpc>
                          <a:spcPct val="107000"/>
                        </a:lnSpc>
                        <a:spcBef>
                          <a:spcPts val="0"/>
                        </a:spcBef>
                        <a:spcAft>
                          <a:spcPts val="0"/>
                        </a:spcAft>
                      </a:pPr>
                      <a:r>
                        <a:rPr lang="en-US" sz="1100" b="1" dirty="0">
                          <a:solidFill>
                            <a:schemeClr val="tx1"/>
                          </a:solidFill>
                          <a:effectLst/>
                        </a:rPr>
                        <a:t>Assets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Liab.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100" b="1" dirty="0">
                          <a:solidFill>
                            <a:schemeClr val="tx1"/>
                          </a:solidFill>
                          <a:effectLst/>
                        </a:rPr>
                        <a:t> Stockholders' Equity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471717517"/>
                  </a:ext>
                </a:extLst>
              </a:tr>
              <a:tr h="506600">
                <a:tc>
                  <a:txBody>
                    <a:bodyPr/>
                    <a:lstStyle/>
                    <a:p>
                      <a:pPr marL="0" marR="0" algn="ctr">
                        <a:lnSpc>
                          <a:spcPct val="107000"/>
                        </a:lnSpc>
                        <a:spcBef>
                          <a:spcPts val="0"/>
                        </a:spcBef>
                        <a:spcAft>
                          <a:spcPts val="0"/>
                        </a:spcAft>
                      </a:pPr>
                      <a:r>
                        <a:rPr lang="en-US" sz="1100" b="1" dirty="0">
                          <a:solidFill>
                            <a:schemeClr val="tx1"/>
                          </a:solidFill>
                          <a:effectLst/>
                        </a:rPr>
                        <a:t> Cash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Accum.</a:t>
                      </a:r>
                    </a:p>
                    <a:p>
                      <a:pPr marL="0" marR="0" algn="ctr">
                        <a:lnSpc>
                          <a:spcPct val="107000"/>
                        </a:lnSpc>
                        <a:spcBef>
                          <a:spcPts val="0"/>
                        </a:spcBef>
                        <a:spcAft>
                          <a:spcPts val="0"/>
                        </a:spcAft>
                      </a:pPr>
                      <a:r>
                        <a:rPr lang="en-US" sz="1100" b="1" dirty="0">
                          <a:solidFill>
                            <a:schemeClr val="tx1"/>
                          </a:solidFill>
                          <a:effectLst/>
                        </a:rPr>
                        <a:t>Deprec.</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Notes Payable</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Common Stock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Retained Earnings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rPr>
                        <a:t> Revenue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r>
                        <a:rPr lang="en-US" sz="1100" b="1" dirty="0" smtClean="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Expenses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Net Income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rPr>
                        <a:t> Cash Flow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11270427"/>
                  </a:ext>
                </a:extLst>
              </a:tr>
              <a:tr h="304800">
                <a:tc>
                  <a:txBody>
                    <a:bodyPr/>
                    <a:lstStyle/>
                    <a:p>
                      <a:pPr marL="0" marR="0" algn="ctr">
                        <a:lnSpc>
                          <a:spcPct val="107000"/>
                        </a:lnSpc>
                        <a:spcBef>
                          <a:spcPts val="0"/>
                        </a:spcBef>
                        <a:spcAft>
                          <a:spcPts val="0"/>
                        </a:spcAft>
                      </a:pPr>
                      <a:r>
                        <a:rPr lang="en-US" sz="1100" b="0" dirty="0">
                          <a:solidFill>
                            <a:schemeClr val="tx1"/>
                          </a:solidFill>
                          <a:effectLst/>
                        </a:rPr>
                        <a:t>n/a</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(10,000)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rPr>
                        <a:t> n/a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(10,000)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a:t>
                      </a:r>
                      <a:r>
                        <a:rPr lang="en-US" sz="1100" dirty="0" smtClean="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10,000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(10,000)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496873948"/>
                  </a:ext>
                </a:extLst>
              </a:tr>
            </a:tbl>
          </a:graphicData>
        </a:graphic>
      </p:graphicFrame>
    </p:spTree>
    <p:extLst>
      <p:ext uri="{BB962C8B-B14F-4D97-AF65-F5344CB8AC3E}">
        <p14:creationId xmlns:p14="http://schemas.microsoft.com/office/powerpoint/2010/main" val="4080848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3"/>
          <p:cNvSpPr>
            <a:spLocks noGrp="1" noChangeArrowheads="1"/>
          </p:cNvSpPr>
          <p:nvPr>
            <p:ph type="title"/>
          </p:nvPr>
        </p:nvSpPr>
        <p:spPr>
          <a:xfrm>
            <a:off x="762000" y="228600"/>
            <a:ext cx="8382000" cy="609600"/>
          </a:xfrm>
        </p:spPr>
        <p:txBody>
          <a:bodyPr/>
          <a:lstStyle/>
          <a:p>
            <a:r>
              <a:rPr lang="en-US" dirty="0">
                <a:solidFill>
                  <a:srgbClr val="CC0000"/>
                </a:solidFill>
                <a:latin typeface="+mj-lt"/>
                <a:ea typeface="Tahoma" panose="020B0604030504040204" pitchFamily="34" charset="0"/>
                <a:cs typeface="Tahoma" panose="020B0604030504040204" pitchFamily="34" charset="0"/>
              </a:rPr>
              <a:t>Book Value</a:t>
            </a:r>
          </a:p>
        </p:txBody>
      </p:sp>
      <p:sp>
        <p:nvSpPr>
          <p:cNvPr id="4" name="Text Placeholder 3"/>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117762" name="Slide Number Placeholder 2"/>
          <p:cNvSpPr>
            <a:spLocks noGrp="1"/>
          </p:cNvSpPr>
          <p:nvPr>
            <p:ph type="sldNum" sz="quarter" idx="11"/>
          </p:nvPr>
        </p:nvSpPr>
        <p:spPr>
          <a:prstGeom prst="rect">
            <a:avLst/>
          </a:prstGeom>
          <a:noFill/>
        </p:spPr>
        <p:txBody>
          <a:bodyPr/>
          <a:lstStyle/>
          <a:p>
            <a:r>
              <a:rPr lang="en-US" dirty="0">
                <a:solidFill>
                  <a:schemeClr val="bg1"/>
                </a:solidFill>
                <a:cs typeface="Arial" charset="0"/>
              </a:rPr>
              <a:t>2-</a:t>
            </a:r>
            <a:fld id="{AABD1C87-E22F-4AE1-8A29-A0B30564A0E6}" type="slidenum">
              <a:rPr lang="en-US" smtClean="0">
                <a:solidFill>
                  <a:schemeClr val="bg1"/>
                </a:solidFill>
                <a:cs typeface="Arial" charset="0"/>
              </a:rPr>
              <a:pPr/>
              <a:t>51</a:t>
            </a:fld>
            <a:endParaRPr lang="en-US" dirty="0">
              <a:solidFill>
                <a:schemeClr val="bg1"/>
              </a:solidFill>
              <a:cs typeface="Arial" charset="0"/>
            </a:endParaRPr>
          </a:p>
        </p:txBody>
      </p:sp>
      <p:sp>
        <p:nvSpPr>
          <p:cNvPr id="117763" name="Rectangle 2"/>
          <p:cNvSpPr>
            <a:spLocks noChangeArrowheads="1"/>
          </p:cNvSpPr>
          <p:nvPr/>
        </p:nvSpPr>
        <p:spPr bwMode="auto">
          <a:xfrm>
            <a:off x="0" y="1905000"/>
            <a:ext cx="9067800" cy="822325"/>
          </a:xfrm>
          <a:prstGeom prst="rect">
            <a:avLst/>
          </a:prstGeom>
          <a:noFill/>
          <a:ln w="12700">
            <a:noFill/>
            <a:miter lim="800000"/>
            <a:headEnd/>
            <a:tailEnd/>
          </a:ln>
        </p:spPr>
        <p:txBody>
          <a:bodyPr wrap="none" anchor="ctr"/>
          <a:lstStyle/>
          <a:p>
            <a:pPr eaLnBrk="0" hangingPunct="0"/>
            <a:endParaRPr lang="en-US" dirty="0"/>
          </a:p>
        </p:txBody>
      </p:sp>
      <p:graphicFrame>
        <p:nvGraphicFramePr>
          <p:cNvPr id="3" name="Table 2">
            <a:extLst>
              <a:ext uri="{FF2B5EF4-FFF2-40B4-BE49-F238E27FC236}">
                <a16:creationId xmlns="" xmlns:a16="http://schemas.microsoft.com/office/drawing/2014/main" id="{4E34448A-3173-49F3-9886-A430F8FB3D0F}"/>
              </a:ext>
            </a:extLst>
          </p:cNvPr>
          <p:cNvGraphicFramePr>
            <a:graphicFrameLocks noGrp="1"/>
          </p:cNvGraphicFramePr>
          <p:nvPr>
            <p:extLst>
              <p:ext uri="{D42A27DB-BD31-4B8C-83A1-F6EECF244321}">
                <p14:modId xmlns:p14="http://schemas.microsoft.com/office/powerpoint/2010/main" val="1437167023"/>
              </p:ext>
            </p:extLst>
          </p:nvPr>
        </p:nvGraphicFramePr>
        <p:xfrm>
          <a:off x="628650" y="2450020"/>
          <a:ext cx="7886700" cy="1797507"/>
        </p:xfrm>
        <a:graphic>
          <a:graphicData uri="http://schemas.openxmlformats.org/drawingml/2006/table">
            <a:tbl>
              <a:tblPr firstRow="1" firstCol="1" bandRow="1">
                <a:tableStyleId>{5C22544A-7EE6-4342-B048-85BDC9FD1C3A}</a:tableStyleId>
              </a:tblPr>
              <a:tblGrid>
                <a:gridCol w="5844521">
                  <a:extLst>
                    <a:ext uri="{9D8B030D-6E8A-4147-A177-3AD203B41FA5}">
                      <a16:colId xmlns="" xmlns:a16="http://schemas.microsoft.com/office/drawing/2014/main" val="905090980"/>
                    </a:ext>
                  </a:extLst>
                </a:gridCol>
                <a:gridCol w="2042179">
                  <a:extLst>
                    <a:ext uri="{9D8B030D-6E8A-4147-A177-3AD203B41FA5}">
                      <a16:colId xmlns="" xmlns:a16="http://schemas.microsoft.com/office/drawing/2014/main" val="2614833285"/>
                    </a:ext>
                  </a:extLst>
                </a:gridCol>
              </a:tblGrid>
              <a:tr h="388446">
                <a:tc>
                  <a:txBody>
                    <a:bodyPr/>
                    <a:lstStyle/>
                    <a:p>
                      <a:pPr marL="0" marR="0">
                        <a:lnSpc>
                          <a:spcPct val="107000"/>
                        </a:lnSpc>
                        <a:spcBef>
                          <a:spcPts val="0"/>
                        </a:spcBef>
                        <a:spcAft>
                          <a:spcPts val="800"/>
                        </a:spcAft>
                      </a:pPr>
                      <a:r>
                        <a:rPr lang="en-US" sz="2600" dirty="0">
                          <a:solidFill>
                            <a:schemeClr val="tx1"/>
                          </a:solidFill>
                          <a:effectLst/>
                          <a:latin typeface="+mn-lt"/>
                          <a:ea typeface="Tahoma" panose="020B0604030504040204" pitchFamily="34" charset="0"/>
                          <a:cs typeface="Tahoma" panose="020B0604030504040204" pitchFamily="34" charset="0"/>
                        </a:rPr>
                        <a:t>Forklift</a:t>
                      </a:r>
                    </a:p>
                  </a:txBody>
                  <a:tcPr marL="58348" marR="583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07000"/>
                        </a:lnSpc>
                        <a:spcBef>
                          <a:spcPts val="0"/>
                        </a:spcBef>
                        <a:spcAft>
                          <a:spcPts val="800"/>
                        </a:spcAft>
                      </a:pPr>
                      <a:r>
                        <a:rPr lang="en-US" sz="2600" b="0" dirty="0">
                          <a:solidFill>
                            <a:schemeClr val="tx1"/>
                          </a:solidFill>
                          <a:effectLst/>
                          <a:latin typeface="+mn-lt"/>
                          <a:ea typeface="Tahoma" panose="020B0604030504040204" pitchFamily="34" charset="0"/>
                          <a:cs typeface="Tahoma" panose="020B0604030504040204" pitchFamily="34" charset="0"/>
                        </a:rPr>
                        <a:t>$43,000</a:t>
                      </a:r>
                    </a:p>
                  </a:txBody>
                  <a:tcPr marL="58348" marR="583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46394011"/>
                  </a:ext>
                </a:extLst>
              </a:tr>
              <a:tr h="388446">
                <a:tc>
                  <a:txBody>
                    <a:bodyPr/>
                    <a:lstStyle/>
                    <a:p>
                      <a:pPr marL="0" marR="0">
                        <a:lnSpc>
                          <a:spcPct val="107000"/>
                        </a:lnSpc>
                        <a:spcBef>
                          <a:spcPts val="0"/>
                        </a:spcBef>
                        <a:spcAft>
                          <a:spcPts val="800"/>
                        </a:spcAft>
                      </a:pPr>
                      <a:r>
                        <a:rPr lang="en-US" sz="2600" dirty="0">
                          <a:solidFill>
                            <a:schemeClr val="tx1"/>
                          </a:solidFill>
                          <a:effectLst/>
                          <a:latin typeface="+mn-lt"/>
                          <a:ea typeface="Tahoma" panose="020B0604030504040204" pitchFamily="34" charset="0"/>
                          <a:cs typeface="Tahoma" panose="020B0604030504040204" pitchFamily="34" charset="0"/>
                        </a:rPr>
                        <a:t>Accumulated Depreciation</a:t>
                      </a:r>
                    </a:p>
                  </a:txBody>
                  <a:tcPr marL="58348" marR="583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07000"/>
                        </a:lnSpc>
                        <a:spcBef>
                          <a:spcPts val="0"/>
                        </a:spcBef>
                        <a:spcAft>
                          <a:spcPts val="800"/>
                        </a:spcAft>
                      </a:pPr>
                      <a:r>
                        <a:rPr lang="en-US" sz="2600" dirty="0">
                          <a:solidFill>
                            <a:schemeClr val="tx1"/>
                          </a:solidFill>
                          <a:effectLst/>
                          <a:latin typeface="+mn-lt"/>
                          <a:ea typeface="Tahoma" panose="020B0604030504040204" pitchFamily="34" charset="0"/>
                          <a:cs typeface="Tahoma" panose="020B0604030504040204" pitchFamily="34" charset="0"/>
                        </a:rPr>
                        <a:t> </a:t>
                      </a:r>
                      <a:r>
                        <a:rPr lang="en-US" sz="2600" u="sng" dirty="0">
                          <a:solidFill>
                            <a:schemeClr val="tx1"/>
                          </a:solidFill>
                          <a:effectLst/>
                          <a:latin typeface="+mn-lt"/>
                          <a:ea typeface="Tahoma" panose="020B0604030504040204" pitchFamily="34" charset="0"/>
                          <a:cs typeface="Tahoma" panose="020B0604030504040204" pitchFamily="34" charset="0"/>
                        </a:rPr>
                        <a:t>(10,000)</a:t>
                      </a:r>
                      <a:endParaRPr lang="en-US" sz="2600" dirty="0">
                        <a:solidFill>
                          <a:schemeClr val="tx1"/>
                        </a:solidFill>
                        <a:effectLst/>
                        <a:latin typeface="+mn-lt"/>
                        <a:ea typeface="Tahoma" panose="020B0604030504040204" pitchFamily="34" charset="0"/>
                        <a:cs typeface="Tahoma" panose="020B0604030504040204" pitchFamily="34" charset="0"/>
                      </a:endParaRPr>
                    </a:p>
                  </a:txBody>
                  <a:tcPr marL="58348" marR="583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73022841"/>
                  </a:ext>
                </a:extLst>
              </a:tr>
              <a:tr h="863334">
                <a:tc>
                  <a:txBody>
                    <a:bodyPr/>
                    <a:lstStyle/>
                    <a:p>
                      <a:pPr marL="0" marR="0">
                        <a:lnSpc>
                          <a:spcPct val="107000"/>
                        </a:lnSpc>
                        <a:spcBef>
                          <a:spcPts val="0"/>
                        </a:spcBef>
                        <a:spcAft>
                          <a:spcPts val="800"/>
                        </a:spcAft>
                      </a:pPr>
                      <a:r>
                        <a:rPr lang="en-US" sz="2600" dirty="0">
                          <a:solidFill>
                            <a:schemeClr val="tx1"/>
                          </a:solidFill>
                          <a:effectLst/>
                          <a:latin typeface="+mn-lt"/>
                          <a:ea typeface="Tahoma" panose="020B0604030504040204" pitchFamily="34" charset="0"/>
                          <a:cs typeface="Tahoma" panose="020B0604030504040204" pitchFamily="34" charset="0"/>
                        </a:rPr>
                        <a:t>Book Value</a:t>
                      </a:r>
                    </a:p>
                    <a:p>
                      <a:pPr marL="0" marR="0">
                        <a:lnSpc>
                          <a:spcPct val="107000"/>
                        </a:lnSpc>
                        <a:spcBef>
                          <a:spcPts val="0"/>
                        </a:spcBef>
                        <a:spcAft>
                          <a:spcPts val="800"/>
                        </a:spcAft>
                      </a:pPr>
                      <a:r>
                        <a:rPr lang="en-US" sz="2600" b="0" dirty="0">
                          <a:solidFill>
                            <a:srgbClr val="C00000"/>
                          </a:solidFill>
                          <a:effectLst/>
                          <a:latin typeface="+mn-lt"/>
                          <a:ea typeface="Tahoma" panose="020B0604030504040204" pitchFamily="34" charset="0"/>
                          <a:cs typeface="Tahoma" panose="020B0604030504040204" pitchFamily="34" charset="0"/>
                        </a:rPr>
                        <a:t>(Also called </a:t>
                      </a:r>
                      <a:r>
                        <a:rPr lang="en-US" sz="2600" b="1" i="0" dirty="0">
                          <a:solidFill>
                            <a:schemeClr val="bg2"/>
                          </a:solidFill>
                          <a:effectLst/>
                          <a:latin typeface="+mn-lt"/>
                          <a:ea typeface="Tahoma" panose="020B0604030504040204" pitchFamily="34" charset="0"/>
                          <a:cs typeface="Tahoma" panose="020B0604030504040204" pitchFamily="34" charset="0"/>
                        </a:rPr>
                        <a:t>Carrying Value</a:t>
                      </a:r>
                      <a:r>
                        <a:rPr lang="en-US" sz="2600" b="0" dirty="0">
                          <a:solidFill>
                            <a:srgbClr val="C00000"/>
                          </a:solidFill>
                          <a:effectLst/>
                          <a:latin typeface="+mn-lt"/>
                          <a:ea typeface="Tahoma" panose="020B0604030504040204" pitchFamily="34" charset="0"/>
                          <a:cs typeface="Tahoma" panose="020B0604030504040204" pitchFamily="34" charset="0"/>
                        </a:rPr>
                        <a:t>)</a:t>
                      </a:r>
                    </a:p>
                  </a:txBody>
                  <a:tcPr marL="58348" marR="583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07000"/>
                        </a:lnSpc>
                        <a:spcBef>
                          <a:spcPts val="0"/>
                        </a:spcBef>
                        <a:spcAft>
                          <a:spcPts val="800"/>
                        </a:spcAft>
                      </a:pPr>
                      <a:r>
                        <a:rPr lang="en-US" sz="2600" u="dbl" dirty="0">
                          <a:solidFill>
                            <a:schemeClr val="tx1"/>
                          </a:solidFill>
                          <a:effectLst/>
                          <a:latin typeface="+mn-lt"/>
                          <a:ea typeface="Tahoma" panose="020B0604030504040204" pitchFamily="34" charset="0"/>
                          <a:cs typeface="Tahoma" panose="020B0604030504040204" pitchFamily="34" charset="0"/>
                        </a:rPr>
                        <a:t>$33,000</a:t>
                      </a:r>
                      <a:endParaRPr lang="en-US" sz="2600" dirty="0">
                        <a:solidFill>
                          <a:schemeClr val="tx1"/>
                        </a:solidFill>
                        <a:effectLst/>
                        <a:latin typeface="+mn-lt"/>
                        <a:ea typeface="Tahoma" panose="020B0604030504040204" pitchFamily="34" charset="0"/>
                        <a:cs typeface="Tahoma" panose="020B0604030504040204" pitchFamily="34" charset="0"/>
                      </a:endParaRPr>
                    </a:p>
                  </a:txBody>
                  <a:tcPr marL="58348" marR="583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82103213"/>
                  </a:ext>
                </a:extLst>
              </a:tr>
            </a:tbl>
          </a:graphicData>
        </a:graphic>
      </p:graphicFrame>
    </p:spTree>
    <p:extLst>
      <p:ext uri="{BB962C8B-B14F-4D97-AF65-F5344CB8AC3E}">
        <p14:creationId xmlns:p14="http://schemas.microsoft.com/office/powerpoint/2010/main" val="32848923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17409" name="Rectangle 2"/>
          <p:cNvSpPr>
            <a:spLocks noGrp="1" noChangeArrowheads="1"/>
          </p:cNvSpPr>
          <p:nvPr>
            <p:ph type="title"/>
          </p:nvPr>
        </p:nvSpPr>
        <p:spPr/>
        <p:txBody>
          <a:bodyPr/>
          <a:lstStyle/>
          <a:p>
            <a:r>
              <a:rPr lang="en-US" dirty="0">
                <a:latin typeface="+mj-lt"/>
              </a:rPr>
              <a:t>LO 2-12: </a:t>
            </a:r>
            <a:r>
              <a:rPr lang="en-US" dirty="0">
                <a:latin typeface="+mj-lt"/>
                <a:ea typeface="Tahoma" panose="020B0604030504040204" pitchFamily="34" charset="0"/>
                <a:cs typeface="Tahoma" panose="020B0604030504040204" pitchFamily="34" charset="0"/>
              </a:rPr>
              <a:t>Compute interest expense and show how it affects financial statements.</a:t>
            </a:r>
            <a:r>
              <a:rPr lang="en-US" dirty="0">
                <a:solidFill>
                  <a:schemeClr val="tx2"/>
                </a:solidFill>
                <a:latin typeface="+mj-lt"/>
                <a:ea typeface="Tahoma" panose="020B0604030504040204" pitchFamily="34" charset="0"/>
                <a:cs typeface="Tahoma" panose="020B0604030504040204" pitchFamily="34" charset="0"/>
              </a:rPr>
              <a:t/>
            </a:r>
            <a:br>
              <a:rPr lang="en-US" dirty="0">
                <a:solidFill>
                  <a:schemeClr val="tx2"/>
                </a:solidFill>
                <a:latin typeface="+mj-lt"/>
                <a:ea typeface="Tahoma" panose="020B0604030504040204" pitchFamily="34" charset="0"/>
                <a:cs typeface="Tahoma" panose="020B0604030504040204" pitchFamily="34" charset="0"/>
              </a:rPr>
            </a:br>
            <a:r>
              <a:rPr lang="en-US" dirty="0">
                <a:latin typeface="Tahoma" panose="020B0604030504040204" pitchFamily="34" charset="0"/>
                <a:ea typeface="Tahoma" panose="020B0604030504040204" pitchFamily="34" charset="0"/>
                <a:cs typeface="Tahoma" panose="020B0604030504040204" pitchFamily="34" charset="0"/>
              </a:rPr>
              <a:t>	</a:t>
            </a:r>
          </a:p>
        </p:txBody>
      </p:sp>
      <p:sp>
        <p:nvSpPr>
          <p:cNvPr id="17410" name="Slide Number Placeholder 2"/>
          <p:cNvSpPr>
            <a:spLocks noGrp="1"/>
          </p:cNvSpPr>
          <p:nvPr>
            <p:ph type="sldNum" sz="quarter" idx="11"/>
          </p:nvPr>
        </p:nvSpPr>
        <p:spPr>
          <a:noFill/>
        </p:spPr>
        <p:txBody>
          <a:bodyPr/>
          <a:lstStyle/>
          <a:p>
            <a:r>
              <a:rPr lang="en-US" dirty="0">
                <a:solidFill>
                  <a:schemeClr val="bg1"/>
                </a:solidFill>
                <a:cs typeface="Arial" charset="0"/>
              </a:rPr>
              <a:t>2-</a:t>
            </a:r>
            <a:fld id="{8E04DE85-5BF3-4C03-A70B-7F1A18BE4AC7}" type="slidenum">
              <a:rPr lang="en-US" smtClean="0">
                <a:solidFill>
                  <a:schemeClr val="bg1"/>
                </a:solidFill>
                <a:cs typeface="Arial" charset="0"/>
              </a:rPr>
              <a:pPr/>
              <a:t>52</a:t>
            </a:fld>
            <a:endParaRPr lang="en-US" dirty="0">
              <a:solidFill>
                <a:schemeClr val="bg1"/>
              </a:solidFill>
              <a:cs typeface="Arial" charset="0"/>
            </a:endParaRPr>
          </a:p>
        </p:txBody>
      </p:sp>
    </p:spTree>
    <p:extLst>
      <p:ext uri="{BB962C8B-B14F-4D97-AF65-F5344CB8AC3E}">
        <p14:creationId xmlns:p14="http://schemas.microsoft.com/office/powerpoint/2010/main" val="12900010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1B6D9D-445C-437C-A822-6848FACCD98D}"/>
              </a:ext>
            </a:extLst>
          </p:cNvPr>
          <p:cNvSpPr>
            <a:spLocks noGrp="1"/>
          </p:cNvSpPr>
          <p:nvPr>
            <p:ph type="title"/>
          </p:nvPr>
        </p:nvSpPr>
        <p:spPr/>
        <p:txBody>
          <a:bodyPr/>
          <a:lstStyle/>
          <a:p>
            <a:r>
              <a:rPr lang="en-US" dirty="0">
                <a:ea typeface="Tahoma" panose="020B0604030504040204" pitchFamily="34" charset="0"/>
                <a:cs typeface="Tahoma" panose="020B0604030504040204" pitchFamily="34" charset="0"/>
              </a:rPr>
              <a:t>Event 6: Accrue Interest </a:t>
            </a:r>
            <a:r>
              <a:rPr lang="en-US" dirty="0" smtClean="0">
                <a:ea typeface="Tahoma" panose="020B0604030504040204" pitchFamily="34" charset="0"/>
                <a:cs typeface="Tahoma" panose="020B0604030504040204" pitchFamily="34" charset="0"/>
              </a:rPr>
              <a:t>Payable</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6" name="Content Placeholder 5"/>
          <p:cNvSpPr>
            <a:spLocks noGrp="1"/>
          </p:cNvSpPr>
          <p:nvPr>
            <p:ph idx="1"/>
          </p:nvPr>
        </p:nvSpPr>
        <p:spPr/>
        <p:txBody>
          <a:bodyPr/>
          <a:lstStyle/>
          <a:p>
            <a:r>
              <a:rPr lang="en-US" dirty="0">
                <a:latin typeface="+mn-lt"/>
                <a:ea typeface="Tahoma" panose="020B0604030504040204" pitchFamily="34" charset="0"/>
                <a:cs typeface="Tahoma" panose="020B0604030504040204" pitchFamily="34" charset="0"/>
              </a:rPr>
              <a:t>On December 31, Year 1, Libby adjusts its books to recognize the amount of interest expense incurred during Year 1. (This transaction is a </a:t>
            </a:r>
            <a:r>
              <a:rPr lang="en-US" b="1" dirty="0">
                <a:solidFill>
                  <a:srgbClr val="C00000"/>
                </a:solidFill>
                <a:latin typeface="+mn-lt"/>
                <a:ea typeface="Tahoma" panose="020B0604030504040204" pitchFamily="34" charset="0"/>
                <a:cs typeface="Tahoma" panose="020B0604030504040204" pitchFamily="34" charset="0"/>
              </a:rPr>
              <a:t>Claims Exchange</a:t>
            </a:r>
            <a:r>
              <a:rPr lang="en-US" dirty="0">
                <a:latin typeface="+mn-lt"/>
                <a:ea typeface="Tahoma" panose="020B0604030504040204" pitchFamily="34" charset="0"/>
                <a:cs typeface="Tahoma" panose="020B0604030504040204" pitchFamily="34" charset="0"/>
              </a:rPr>
              <a:t>.</a:t>
            </a:r>
            <a:r>
              <a:rPr lang="en-US" dirty="0" smtClean="0">
                <a:latin typeface="+mn-lt"/>
                <a:ea typeface="Tahoma" panose="020B0604030504040204" pitchFamily="34" charset="0"/>
                <a:cs typeface="Tahoma" panose="020B0604030504040204" pitchFamily="34" charset="0"/>
              </a:rPr>
              <a:t>)</a:t>
            </a:r>
            <a:endParaRPr lang="en-US" dirty="0">
              <a:latin typeface="+mn-lt"/>
            </a:endParaRPr>
          </a:p>
          <a:p>
            <a:r>
              <a:rPr lang="en-US" dirty="0">
                <a:latin typeface="+mn-lt"/>
                <a:ea typeface="Tahoma" panose="020B0604030504040204" pitchFamily="34" charset="0"/>
                <a:cs typeface="Tahoma" panose="020B0604030504040204" pitchFamily="34" charset="0"/>
              </a:rPr>
              <a:t>Recall that Libby borrowed $5,000 on February 1, Year 1. </a:t>
            </a:r>
          </a:p>
          <a:p>
            <a:r>
              <a:rPr lang="en-US" dirty="0">
                <a:latin typeface="+mn-lt"/>
                <a:ea typeface="Tahoma" panose="020B0604030504040204" pitchFamily="34" charset="0"/>
                <a:cs typeface="Tahoma" panose="020B0604030504040204" pitchFamily="34" charset="0"/>
              </a:rPr>
              <a:t>As a result, Libby owes the bank interest for the 11 months the loan was outstanding during the year. The accrued interest is </a:t>
            </a:r>
            <a:r>
              <a:rPr lang="en-US" b="1" dirty="0">
                <a:solidFill>
                  <a:srgbClr val="C00000"/>
                </a:solidFill>
                <a:latin typeface="+mn-lt"/>
                <a:ea typeface="Tahoma" panose="020B0604030504040204" pitchFamily="34" charset="0"/>
                <a:cs typeface="Tahoma" panose="020B0604030504040204" pitchFamily="34" charset="0"/>
              </a:rPr>
              <a:t>$275 ($5,000 × .06 × 11/12).</a:t>
            </a:r>
          </a:p>
          <a:p>
            <a:endParaRPr lang="en-US" sz="2400" dirty="0"/>
          </a:p>
        </p:txBody>
      </p:sp>
      <p:sp>
        <p:nvSpPr>
          <p:cNvPr id="5" name="Text Placeholder 4"/>
          <p:cNvSpPr>
            <a:spLocks noGrp="1"/>
          </p:cNvSpPr>
          <p:nvPr>
            <p:ph type="body" sz="quarter" idx="10"/>
          </p:nvPr>
        </p:nvSpPr>
        <p:spPr/>
        <p:txBody>
          <a:bodyPr/>
          <a:lstStyle/>
          <a:p>
            <a:endParaRPr lang="en-US"/>
          </a:p>
        </p:txBody>
      </p:sp>
      <p:sp>
        <p:nvSpPr>
          <p:cNvPr id="7" name="Text Placeholder 6"/>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B9F96F1F-8EA0-4819-834C-D093584C79A0}"/>
              </a:ext>
            </a:extLst>
          </p:cNvPr>
          <p:cNvSpPr>
            <a:spLocks noGrp="1"/>
          </p:cNvSpPr>
          <p:nvPr>
            <p:ph type="sldNum" sz="quarter" idx="11"/>
          </p:nvPr>
        </p:nvSpPr>
        <p:spPr/>
        <p:txBody>
          <a:bodyPr/>
          <a:lstStyle/>
          <a:p>
            <a:pPr>
              <a:defRPr/>
            </a:pPr>
            <a:r>
              <a:rPr lang="en-US" dirty="0" smtClean="0"/>
              <a:t> </a:t>
            </a:r>
            <a:r>
              <a:rPr lang="en-US" dirty="0" smtClean="0">
                <a:solidFill>
                  <a:schemeClr val="bg1"/>
                </a:solidFill>
              </a:rPr>
              <a:t>2</a:t>
            </a:r>
            <a:r>
              <a:rPr lang="en-US" dirty="0">
                <a:solidFill>
                  <a:schemeClr val="bg1"/>
                </a:solidFill>
              </a:rPr>
              <a:t>-</a:t>
            </a:r>
            <a:fld id="{86103F27-AA34-4069-B652-A178AD0674B3}" type="slidenum">
              <a:rPr lang="en-US" smtClean="0">
                <a:solidFill>
                  <a:schemeClr val="bg1"/>
                </a:solidFill>
              </a:rPr>
              <a:pPr>
                <a:defRPr/>
              </a:pPr>
              <a:t>53</a:t>
            </a:fld>
            <a:endParaRPr lang="en-US" dirty="0">
              <a:solidFill>
                <a:schemeClr val="bg1"/>
              </a:solidFill>
            </a:endParaRPr>
          </a:p>
        </p:txBody>
      </p:sp>
      <p:graphicFrame>
        <p:nvGraphicFramePr>
          <p:cNvPr id="4" name="Table 3">
            <a:extLst>
              <a:ext uri="{FF2B5EF4-FFF2-40B4-BE49-F238E27FC236}">
                <a16:creationId xmlns="" xmlns:a16="http://schemas.microsoft.com/office/drawing/2014/main" id="{BB3E723E-D50A-4CA5-95F7-922E3078A1AF}"/>
              </a:ext>
            </a:extLst>
          </p:cNvPr>
          <p:cNvGraphicFramePr>
            <a:graphicFrameLocks noGrp="1"/>
          </p:cNvGraphicFramePr>
          <p:nvPr>
            <p:extLst>
              <p:ext uri="{D42A27DB-BD31-4B8C-83A1-F6EECF244321}">
                <p14:modId xmlns:p14="http://schemas.microsoft.com/office/powerpoint/2010/main" val="912428039"/>
              </p:ext>
            </p:extLst>
          </p:nvPr>
        </p:nvGraphicFramePr>
        <p:xfrm>
          <a:off x="685800" y="4557827"/>
          <a:ext cx="7696204" cy="1614373"/>
        </p:xfrm>
        <a:graphic>
          <a:graphicData uri="http://schemas.openxmlformats.org/drawingml/2006/table">
            <a:tbl>
              <a:tblPr firstRow="1" firstCol="1" bandRow="1">
                <a:tableStyleId>{5C22544A-7EE6-4342-B048-85BDC9FD1C3A}</a:tableStyleId>
              </a:tblPr>
              <a:tblGrid>
                <a:gridCol w="699655">
                  <a:extLst>
                    <a:ext uri="{9D8B030D-6E8A-4147-A177-3AD203B41FA5}">
                      <a16:colId xmlns="" xmlns:a16="http://schemas.microsoft.com/office/drawing/2014/main" val="1048939920"/>
                    </a:ext>
                  </a:extLst>
                </a:gridCol>
                <a:gridCol w="155479">
                  <a:extLst>
                    <a:ext uri="{9D8B030D-6E8A-4147-A177-3AD203B41FA5}">
                      <a16:colId xmlns="" xmlns:a16="http://schemas.microsoft.com/office/drawing/2014/main" val="2902578585"/>
                    </a:ext>
                  </a:extLst>
                </a:gridCol>
                <a:gridCol w="699655">
                  <a:extLst>
                    <a:ext uri="{9D8B030D-6E8A-4147-A177-3AD203B41FA5}">
                      <a16:colId xmlns="" xmlns:a16="http://schemas.microsoft.com/office/drawing/2014/main" val="4199576595"/>
                    </a:ext>
                  </a:extLst>
                </a:gridCol>
                <a:gridCol w="155479">
                  <a:extLst>
                    <a:ext uri="{9D8B030D-6E8A-4147-A177-3AD203B41FA5}">
                      <a16:colId xmlns="" xmlns:a16="http://schemas.microsoft.com/office/drawing/2014/main" val="903104335"/>
                    </a:ext>
                  </a:extLst>
                </a:gridCol>
                <a:gridCol w="699655">
                  <a:extLst>
                    <a:ext uri="{9D8B030D-6E8A-4147-A177-3AD203B41FA5}">
                      <a16:colId xmlns="" xmlns:a16="http://schemas.microsoft.com/office/drawing/2014/main" val="3764113105"/>
                    </a:ext>
                  </a:extLst>
                </a:gridCol>
                <a:gridCol w="155479">
                  <a:extLst>
                    <a:ext uri="{9D8B030D-6E8A-4147-A177-3AD203B41FA5}">
                      <a16:colId xmlns="" xmlns:a16="http://schemas.microsoft.com/office/drawing/2014/main" val="652793109"/>
                    </a:ext>
                  </a:extLst>
                </a:gridCol>
                <a:gridCol w="777394">
                  <a:extLst>
                    <a:ext uri="{9D8B030D-6E8A-4147-A177-3AD203B41FA5}">
                      <a16:colId xmlns="" xmlns:a16="http://schemas.microsoft.com/office/drawing/2014/main" val="881359099"/>
                    </a:ext>
                  </a:extLst>
                </a:gridCol>
                <a:gridCol w="155479">
                  <a:extLst>
                    <a:ext uri="{9D8B030D-6E8A-4147-A177-3AD203B41FA5}">
                      <a16:colId xmlns="" xmlns:a16="http://schemas.microsoft.com/office/drawing/2014/main" val="2268592530"/>
                    </a:ext>
                  </a:extLst>
                </a:gridCol>
                <a:gridCol w="699655">
                  <a:extLst>
                    <a:ext uri="{9D8B030D-6E8A-4147-A177-3AD203B41FA5}">
                      <a16:colId xmlns="" xmlns:a16="http://schemas.microsoft.com/office/drawing/2014/main" val="3436669621"/>
                    </a:ext>
                  </a:extLst>
                </a:gridCol>
                <a:gridCol w="155479">
                  <a:extLst>
                    <a:ext uri="{9D8B030D-6E8A-4147-A177-3AD203B41FA5}">
                      <a16:colId xmlns="" xmlns:a16="http://schemas.microsoft.com/office/drawing/2014/main" val="2653134147"/>
                    </a:ext>
                  </a:extLst>
                </a:gridCol>
                <a:gridCol w="699655">
                  <a:extLst>
                    <a:ext uri="{9D8B030D-6E8A-4147-A177-3AD203B41FA5}">
                      <a16:colId xmlns="" xmlns:a16="http://schemas.microsoft.com/office/drawing/2014/main" val="2745376433"/>
                    </a:ext>
                  </a:extLst>
                </a:gridCol>
                <a:gridCol w="155479">
                  <a:extLst>
                    <a:ext uri="{9D8B030D-6E8A-4147-A177-3AD203B41FA5}">
                      <a16:colId xmlns="" xmlns:a16="http://schemas.microsoft.com/office/drawing/2014/main" val="3299206383"/>
                    </a:ext>
                  </a:extLst>
                </a:gridCol>
                <a:gridCol w="777394">
                  <a:extLst>
                    <a:ext uri="{9D8B030D-6E8A-4147-A177-3AD203B41FA5}">
                      <a16:colId xmlns="" xmlns:a16="http://schemas.microsoft.com/office/drawing/2014/main" val="1364348342"/>
                    </a:ext>
                  </a:extLst>
                </a:gridCol>
                <a:gridCol w="155479">
                  <a:extLst>
                    <a:ext uri="{9D8B030D-6E8A-4147-A177-3AD203B41FA5}">
                      <a16:colId xmlns="" xmlns:a16="http://schemas.microsoft.com/office/drawing/2014/main" val="2510734976"/>
                    </a:ext>
                  </a:extLst>
                </a:gridCol>
                <a:gridCol w="621915">
                  <a:extLst>
                    <a:ext uri="{9D8B030D-6E8A-4147-A177-3AD203B41FA5}">
                      <a16:colId xmlns="" xmlns:a16="http://schemas.microsoft.com/office/drawing/2014/main" val="2534250066"/>
                    </a:ext>
                  </a:extLst>
                </a:gridCol>
                <a:gridCol w="155479">
                  <a:extLst>
                    <a:ext uri="{9D8B030D-6E8A-4147-A177-3AD203B41FA5}">
                      <a16:colId xmlns="" xmlns:a16="http://schemas.microsoft.com/office/drawing/2014/main" val="2747682713"/>
                    </a:ext>
                  </a:extLst>
                </a:gridCol>
                <a:gridCol w="621915">
                  <a:extLst>
                    <a:ext uri="{9D8B030D-6E8A-4147-A177-3AD203B41FA5}">
                      <a16:colId xmlns="" xmlns:a16="http://schemas.microsoft.com/office/drawing/2014/main" val="858328297"/>
                    </a:ext>
                  </a:extLst>
                </a:gridCol>
                <a:gridCol w="155479">
                  <a:extLst>
                    <a:ext uri="{9D8B030D-6E8A-4147-A177-3AD203B41FA5}">
                      <a16:colId xmlns="" xmlns:a16="http://schemas.microsoft.com/office/drawing/2014/main" val="670864811"/>
                    </a:ext>
                  </a:extLst>
                </a:gridCol>
              </a:tblGrid>
              <a:tr h="119094">
                <a:tc gridSpan="3">
                  <a:txBody>
                    <a:bodyPr/>
                    <a:lstStyle/>
                    <a:p>
                      <a:pPr marL="0" marR="0" algn="ctr">
                        <a:lnSpc>
                          <a:spcPct val="107000"/>
                        </a:lnSpc>
                        <a:spcBef>
                          <a:spcPts val="0"/>
                        </a:spcBef>
                        <a:spcAft>
                          <a:spcPts val="0"/>
                        </a:spcAft>
                      </a:pPr>
                      <a:r>
                        <a:rPr lang="en-US" sz="1100" b="1" dirty="0">
                          <a:solidFill>
                            <a:schemeClr val="tx1"/>
                          </a:solidFill>
                          <a:effectLst/>
                        </a:rPr>
                        <a:t>Assets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Liab.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100" b="1" dirty="0">
                          <a:solidFill>
                            <a:schemeClr val="tx1"/>
                          </a:solidFill>
                          <a:effectLst/>
                        </a:rPr>
                        <a:t> Stockholders' Equity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471717517"/>
                  </a:ext>
                </a:extLst>
              </a:tr>
              <a:tr h="506600">
                <a:tc>
                  <a:txBody>
                    <a:bodyPr/>
                    <a:lstStyle/>
                    <a:p>
                      <a:pPr marL="0" marR="0" algn="ctr">
                        <a:lnSpc>
                          <a:spcPct val="107000"/>
                        </a:lnSpc>
                        <a:spcBef>
                          <a:spcPts val="0"/>
                        </a:spcBef>
                        <a:spcAft>
                          <a:spcPts val="0"/>
                        </a:spcAft>
                      </a:pPr>
                      <a:r>
                        <a:rPr lang="en-US" sz="1100" b="1" dirty="0">
                          <a:solidFill>
                            <a:schemeClr val="tx1"/>
                          </a:solidFill>
                          <a:effectLst/>
                        </a:rPr>
                        <a:t> Cash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Fork Lift</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Interest Payable</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Common Stock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Retained Earnings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rPr>
                        <a:t> Revenue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r>
                        <a:rPr lang="en-US" sz="1100" b="1" dirty="0" smtClean="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Expenses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Net Income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rPr>
                        <a:t> Cash Flow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11270427"/>
                  </a:ext>
                </a:extLst>
              </a:tr>
              <a:tr h="304800">
                <a:tc>
                  <a:txBody>
                    <a:bodyPr/>
                    <a:lstStyle/>
                    <a:p>
                      <a:pPr marL="0" marR="0" algn="ctr">
                        <a:lnSpc>
                          <a:spcPct val="107000"/>
                        </a:lnSpc>
                        <a:spcBef>
                          <a:spcPts val="0"/>
                        </a:spcBef>
                        <a:spcAft>
                          <a:spcPts val="0"/>
                        </a:spcAft>
                      </a:pPr>
                      <a:r>
                        <a:rPr lang="en-US" sz="1100" b="0" dirty="0">
                          <a:solidFill>
                            <a:schemeClr val="tx1"/>
                          </a:solidFill>
                          <a:effectLst/>
                        </a:rPr>
                        <a:t>n/a</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rPr>
                        <a:t>275</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rPr>
                        <a:t> (275)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a:t>
                      </a:r>
                      <a:r>
                        <a:rPr lang="en-US" sz="1100" dirty="0" smtClean="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275</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(275)</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496873948"/>
                  </a:ext>
                </a:extLst>
              </a:tr>
            </a:tbl>
          </a:graphicData>
        </a:graphic>
      </p:graphicFrame>
    </p:spTree>
    <p:extLst>
      <p:ext uri="{BB962C8B-B14F-4D97-AF65-F5344CB8AC3E}">
        <p14:creationId xmlns:p14="http://schemas.microsoft.com/office/powerpoint/2010/main" val="15744539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B75CF00E-747B-4147-9440-2F0089350BD3}"/>
              </a:ext>
            </a:extLst>
          </p:cNvPr>
          <p:cNvSpPr>
            <a:spLocks noGrp="1"/>
          </p:cNvSpPr>
          <p:nvPr>
            <p:ph type="title"/>
          </p:nvPr>
        </p:nvSpPr>
        <p:spPr/>
        <p:txBody>
          <a:bodyPr/>
          <a:lstStyle/>
          <a:p>
            <a:r>
              <a:rPr lang="en-US" dirty="0">
                <a:latin typeface="+mj-lt"/>
                <a:cs typeface="Tahoma" pitchFamily="34" charset="0"/>
              </a:rPr>
              <a:t>Exhibit 2.11: Summarized Events for Libby in Year 1</a:t>
            </a:r>
          </a:p>
        </p:txBody>
      </p:sp>
      <p:sp>
        <p:nvSpPr>
          <p:cNvPr id="6" name="Content Placeholder 5">
            <a:extLst>
              <a:ext uri="{FF2B5EF4-FFF2-40B4-BE49-F238E27FC236}">
                <a16:creationId xmlns="" xmlns:a16="http://schemas.microsoft.com/office/drawing/2014/main" id="{26D7FD6D-3141-454A-8B80-07C7C6EC3B10}"/>
              </a:ext>
            </a:extLst>
          </p:cNvPr>
          <p:cNvSpPr>
            <a:spLocks noGrp="1"/>
          </p:cNvSpPr>
          <p:nvPr>
            <p:ph idx="1"/>
          </p:nvPr>
        </p:nvSpPr>
        <p:spPr/>
        <p:txBody>
          <a:bodyPr/>
          <a:lstStyle/>
          <a:p>
            <a:endParaRPr lang="en-US" sz="4000" b="1" dirty="0">
              <a:solidFill>
                <a:schemeClr val="bg2"/>
              </a:solidFill>
              <a:latin typeface="+mj-lt"/>
              <a:cs typeface="Tahoma" pitchFamily="34" charset="0"/>
            </a:endParaRPr>
          </a:p>
          <a:p>
            <a:endParaRPr lang="en-US" dirty="0"/>
          </a:p>
          <a:p>
            <a:endParaRPr lang="en-US" dirty="0"/>
          </a:p>
          <a:p>
            <a:endParaRPr lang="en-US" dirty="0"/>
          </a:p>
          <a:p>
            <a:endParaRPr lang="en-US" dirty="0"/>
          </a:p>
          <a:p>
            <a:endParaRPr lang="en-US" dirty="0"/>
          </a:p>
          <a:p>
            <a:endParaRPr lang="en-US" dirty="0"/>
          </a:p>
        </p:txBody>
      </p:sp>
      <p:sp>
        <p:nvSpPr>
          <p:cNvPr id="4" name="Text Placeholder 3"/>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E6E75BB8-A965-42EA-8156-1D9D7961EE39}"/>
              </a:ext>
            </a:extLst>
          </p:cNvPr>
          <p:cNvSpPr>
            <a:spLocks noGrp="1"/>
          </p:cNvSpPr>
          <p:nvPr>
            <p:ph type="sldNum" sz="quarter" idx="11"/>
          </p:nvPr>
        </p:nvSpPr>
        <p:spPr/>
        <p:txBody>
          <a:bodyPr/>
          <a:lstStyle/>
          <a:p>
            <a:pPr>
              <a:defRPr/>
            </a:pPr>
            <a:r>
              <a:rPr lang="en-US" dirty="0" smtClean="0"/>
              <a:t> </a:t>
            </a:r>
            <a:r>
              <a:rPr lang="en-US" dirty="0" smtClean="0">
                <a:solidFill>
                  <a:schemeClr val="bg1"/>
                </a:solidFill>
              </a:rPr>
              <a:t>2</a:t>
            </a:r>
            <a:r>
              <a:rPr lang="en-US" dirty="0">
                <a:solidFill>
                  <a:schemeClr val="bg1"/>
                </a:solidFill>
              </a:rPr>
              <a:t>-</a:t>
            </a:r>
            <a:fld id="{86103F27-AA34-4069-B652-A178AD0674B3}" type="slidenum">
              <a:rPr lang="en-US" smtClean="0">
                <a:solidFill>
                  <a:schemeClr val="bg1"/>
                </a:solidFill>
              </a:rPr>
              <a:pPr>
                <a:defRPr/>
              </a:pPr>
              <a:t>54</a:t>
            </a:fld>
            <a:endParaRPr lang="en-US" dirty="0">
              <a:solidFill>
                <a:schemeClr val="bg1"/>
              </a:solidFill>
            </a:endParaRPr>
          </a:p>
        </p:txBody>
      </p:sp>
      <p:graphicFrame>
        <p:nvGraphicFramePr>
          <p:cNvPr id="2" name="Table 1">
            <a:extLst>
              <a:ext uri="{FF2B5EF4-FFF2-40B4-BE49-F238E27FC236}">
                <a16:creationId xmlns="" xmlns:a16="http://schemas.microsoft.com/office/drawing/2014/main" id="{BCC94EF2-D445-4F94-80F5-2A96109A4F42}"/>
              </a:ext>
            </a:extLst>
          </p:cNvPr>
          <p:cNvGraphicFramePr>
            <a:graphicFrameLocks noGrp="1"/>
          </p:cNvGraphicFramePr>
          <p:nvPr>
            <p:extLst>
              <p:ext uri="{D42A27DB-BD31-4B8C-83A1-F6EECF244321}">
                <p14:modId xmlns:p14="http://schemas.microsoft.com/office/powerpoint/2010/main" val="632414741"/>
              </p:ext>
            </p:extLst>
          </p:nvPr>
        </p:nvGraphicFramePr>
        <p:xfrm>
          <a:off x="457200" y="1676400"/>
          <a:ext cx="8229596" cy="4343399"/>
        </p:xfrm>
        <a:graphic>
          <a:graphicData uri="http://schemas.openxmlformats.org/drawingml/2006/table">
            <a:tbl>
              <a:tblPr firstRow="1" firstCol="1" bandRow="1">
                <a:tableStyleId>{5C22544A-7EE6-4342-B048-85BDC9FD1C3A}</a:tableStyleId>
              </a:tblPr>
              <a:tblGrid>
                <a:gridCol w="2113942">
                  <a:extLst>
                    <a:ext uri="{9D8B030D-6E8A-4147-A177-3AD203B41FA5}">
                      <a16:colId xmlns="" xmlns:a16="http://schemas.microsoft.com/office/drawing/2014/main" val="2341324072"/>
                    </a:ext>
                  </a:extLst>
                </a:gridCol>
                <a:gridCol w="176162">
                  <a:extLst>
                    <a:ext uri="{9D8B030D-6E8A-4147-A177-3AD203B41FA5}">
                      <a16:colId xmlns="" xmlns:a16="http://schemas.microsoft.com/office/drawing/2014/main" val="705111649"/>
                    </a:ext>
                  </a:extLst>
                </a:gridCol>
                <a:gridCol w="880810">
                  <a:extLst>
                    <a:ext uri="{9D8B030D-6E8A-4147-A177-3AD203B41FA5}">
                      <a16:colId xmlns="" xmlns:a16="http://schemas.microsoft.com/office/drawing/2014/main" val="1723608574"/>
                    </a:ext>
                  </a:extLst>
                </a:gridCol>
                <a:gridCol w="176162">
                  <a:extLst>
                    <a:ext uri="{9D8B030D-6E8A-4147-A177-3AD203B41FA5}">
                      <a16:colId xmlns="" xmlns:a16="http://schemas.microsoft.com/office/drawing/2014/main" val="3092191585"/>
                    </a:ext>
                  </a:extLst>
                </a:gridCol>
                <a:gridCol w="792728">
                  <a:extLst>
                    <a:ext uri="{9D8B030D-6E8A-4147-A177-3AD203B41FA5}">
                      <a16:colId xmlns="" xmlns:a16="http://schemas.microsoft.com/office/drawing/2014/main" val="580922141"/>
                    </a:ext>
                  </a:extLst>
                </a:gridCol>
                <a:gridCol w="176162">
                  <a:extLst>
                    <a:ext uri="{9D8B030D-6E8A-4147-A177-3AD203B41FA5}">
                      <a16:colId xmlns="" xmlns:a16="http://schemas.microsoft.com/office/drawing/2014/main" val="3442417077"/>
                    </a:ext>
                  </a:extLst>
                </a:gridCol>
                <a:gridCol w="792728">
                  <a:extLst>
                    <a:ext uri="{9D8B030D-6E8A-4147-A177-3AD203B41FA5}">
                      <a16:colId xmlns="" xmlns:a16="http://schemas.microsoft.com/office/drawing/2014/main" val="1177678305"/>
                    </a:ext>
                  </a:extLst>
                </a:gridCol>
                <a:gridCol w="769587">
                  <a:extLst>
                    <a:ext uri="{9D8B030D-6E8A-4147-A177-3AD203B41FA5}">
                      <a16:colId xmlns="" xmlns:a16="http://schemas.microsoft.com/office/drawing/2014/main" val="3640102199"/>
                    </a:ext>
                  </a:extLst>
                </a:gridCol>
                <a:gridCol w="235131">
                  <a:extLst>
                    <a:ext uri="{9D8B030D-6E8A-4147-A177-3AD203B41FA5}">
                      <a16:colId xmlns="" xmlns:a16="http://schemas.microsoft.com/office/drawing/2014/main" val="3665789747"/>
                    </a:ext>
                  </a:extLst>
                </a:gridCol>
                <a:gridCol w="1018902">
                  <a:extLst>
                    <a:ext uri="{9D8B030D-6E8A-4147-A177-3AD203B41FA5}">
                      <a16:colId xmlns="" xmlns:a16="http://schemas.microsoft.com/office/drawing/2014/main" val="1305713152"/>
                    </a:ext>
                  </a:extLst>
                </a:gridCol>
                <a:gridCol w="1097282">
                  <a:extLst>
                    <a:ext uri="{9D8B030D-6E8A-4147-A177-3AD203B41FA5}">
                      <a16:colId xmlns="" xmlns:a16="http://schemas.microsoft.com/office/drawing/2014/main" val="276253397"/>
                    </a:ext>
                  </a:extLst>
                </a:gridCol>
              </a:tblGrid>
              <a:tr h="640911">
                <a:tc>
                  <a:txBody>
                    <a:bodyPr/>
                    <a:lstStyle/>
                    <a:p>
                      <a:pPr marL="0" marR="0">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gridSpan="3">
                  <a:txBody>
                    <a:bodyPr/>
                    <a:lstStyle/>
                    <a:p>
                      <a:pPr marL="0" marR="0" algn="ct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Assets </a:t>
                      </a:r>
                    </a:p>
                    <a:p>
                      <a:pPr marL="0" marR="0" algn="ctr">
                        <a:lnSpc>
                          <a:spcPct val="100000"/>
                        </a:lnSpc>
                        <a:spcBef>
                          <a:spcPts val="0"/>
                        </a:spcBef>
                        <a:spcAft>
                          <a:spcPts val="0"/>
                        </a:spcAft>
                      </a:pPr>
                      <a:endPar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gn="ct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gridSpan="2">
                  <a:txBody>
                    <a:bodyPr/>
                    <a:lstStyle/>
                    <a:p>
                      <a:pPr marL="0" marR="0" algn="ct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Liab. </a:t>
                      </a:r>
                    </a:p>
                    <a:p>
                      <a:pPr marL="0" marR="0" algn="ctr">
                        <a:lnSpc>
                          <a:spcPct val="100000"/>
                        </a:lnSpc>
                        <a:spcBef>
                          <a:spcPts val="0"/>
                        </a:spcBef>
                        <a:spcAft>
                          <a:spcPts val="0"/>
                        </a:spcAft>
                      </a:pPr>
                      <a:endPar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hMerge="1">
                  <a:txBody>
                    <a:bodyPr/>
                    <a:lstStyle/>
                    <a:p>
                      <a:pPr marL="0" marR="0" algn="ctr">
                        <a:lnSpc>
                          <a:spcPct val="100000"/>
                        </a:lnSpc>
                        <a:spcBef>
                          <a:spcPts val="0"/>
                        </a:spcBef>
                        <a:spcAft>
                          <a:spcPts val="0"/>
                        </a:spcAft>
                      </a:pPr>
                      <a:endPar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US" sz="1100" dirty="0">
                          <a:solidFill>
                            <a:schemeClr val="tx1"/>
                          </a:solidFill>
                          <a:latin typeface="Tahoma" panose="020B0604030504040204" pitchFamily="34" charset="0"/>
                          <a:ea typeface="Tahoma" panose="020B0604030504040204" pitchFamily="34" charset="0"/>
                          <a:cs typeface="Tahoma" panose="020B0604030504040204" pitchFamily="34" charset="0"/>
                        </a:rPr>
                        <a:t>Equity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532785529"/>
                  </a:ext>
                </a:extLst>
              </a:tr>
              <a:tr h="640911">
                <a:tc>
                  <a:txBody>
                    <a:bodyPr/>
                    <a:lstStyle/>
                    <a:p>
                      <a:pPr marL="0" marR="0">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ctr">
                        <a:lnSpc>
                          <a:spcPct val="100000"/>
                        </a:lnSpc>
                        <a:spcBef>
                          <a:spcPts val="0"/>
                        </a:spcBef>
                        <a:spcAft>
                          <a:spcPts val="0"/>
                        </a:spcAft>
                      </a:pPr>
                      <a:r>
                        <a:rPr lang="en-US" sz="11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Cash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0000"/>
                        </a:lnSpc>
                        <a:spcBef>
                          <a:spcPts val="0"/>
                        </a:spcBef>
                        <a:spcAft>
                          <a:spcPts val="0"/>
                        </a:spcAft>
                      </a:pPr>
                      <a:r>
                        <a:rPr lang="en-US" sz="11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lnSpc>
                          <a:spcPct val="100000"/>
                        </a:lnSpc>
                      </a:pPr>
                      <a:r>
                        <a:rPr lang="en-US" sz="11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Fork Lift </a:t>
                      </a:r>
                      <a:endParaRPr lang="en-US" sz="1100" b="1"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0000"/>
                        </a:lnSpc>
                        <a:spcBef>
                          <a:spcPts val="0"/>
                        </a:spcBef>
                        <a:spcAft>
                          <a:spcPts val="0"/>
                        </a:spcAft>
                      </a:pPr>
                      <a:r>
                        <a:rPr lang="en-US" sz="11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0000"/>
                        </a:lnSpc>
                        <a:spcBef>
                          <a:spcPts val="0"/>
                        </a:spcBef>
                        <a:spcAft>
                          <a:spcPts val="0"/>
                        </a:spcAft>
                      </a:pPr>
                      <a:r>
                        <a:rPr lang="en-US" sz="11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Notes </a:t>
                      </a:r>
                    </a:p>
                    <a:p>
                      <a:pPr marL="0" marR="0" algn="ctr">
                        <a:lnSpc>
                          <a:spcPct val="100000"/>
                        </a:lnSpc>
                        <a:spcBef>
                          <a:spcPts val="0"/>
                        </a:spcBef>
                        <a:spcAft>
                          <a:spcPts val="0"/>
                        </a:spcAft>
                      </a:pPr>
                      <a:r>
                        <a:rPr lang="en-US" sz="11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Payable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Interest Payable</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0000"/>
                        </a:lnSpc>
                        <a:spcBef>
                          <a:spcPts val="0"/>
                        </a:spcBef>
                        <a:spcAft>
                          <a:spcPts val="0"/>
                        </a:spcAft>
                      </a:pPr>
                      <a:r>
                        <a:rPr lang="en-US" sz="11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0000"/>
                        </a:lnSpc>
                        <a:spcBef>
                          <a:spcPts val="0"/>
                        </a:spcBef>
                        <a:spcAft>
                          <a:spcPts val="0"/>
                        </a:spcAft>
                      </a:pPr>
                      <a:r>
                        <a:rPr lang="en-US" sz="11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Ret. Earn.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0000"/>
                        </a:lnSpc>
                        <a:spcBef>
                          <a:spcPts val="0"/>
                        </a:spcBef>
                        <a:spcAft>
                          <a:spcPts val="0"/>
                        </a:spcAft>
                      </a:pPr>
                      <a:r>
                        <a:rPr lang="en-US" sz="11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 Other </a:t>
                      </a:r>
                      <a:r>
                        <a:rPr lang="en-US" sz="1100" b="1"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Account Titles </a:t>
                      </a:r>
                      <a:endParaRPr lang="en-US" sz="11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42747065"/>
                  </a:ext>
                </a:extLst>
              </a:tr>
              <a:tr h="213637">
                <a:tc>
                  <a:txBody>
                    <a:bodyPr/>
                    <a:lstStyle/>
                    <a:p>
                      <a:pPr marL="0" marR="0">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Event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lnSpc>
                          <a:spcPct val="100000"/>
                        </a:lnSpc>
                        <a:spcBef>
                          <a:spcPts val="0"/>
                        </a:spcBef>
                        <a:spcAft>
                          <a:spcPts val="0"/>
                        </a:spcAft>
                      </a:pPr>
                      <a:endPar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r">
                        <a:lnSpc>
                          <a:spcPct val="100000"/>
                        </a:lnSpc>
                      </a:pPr>
                      <a:endParaRPr lang="en-US"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endPar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endPar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endPar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850018758"/>
                  </a:ext>
                </a:extLst>
              </a:tr>
              <a:tr h="213637">
                <a:tc>
                  <a:txBody>
                    <a:bodyPr/>
                    <a:lstStyle/>
                    <a:p>
                      <a:pPr marL="0" marR="0" algn="l">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Beginning Balance</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$43,000</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r">
                        <a:lnSpc>
                          <a:spcPct val="100000"/>
                        </a:lnSpc>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$ 0 </a:t>
                      </a:r>
                      <a:endParaRPr lang="en-US"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$ 0</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$0</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$43,000</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506379380"/>
                  </a:ext>
                </a:extLst>
              </a:tr>
              <a:tr h="427274">
                <a:tc>
                  <a:txBody>
                    <a:bodyPr/>
                    <a:lstStyle/>
                    <a:p>
                      <a:pPr marL="0" marR="0" algn="l">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1. Purchase fork lift</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lnSpc>
                          <a:spcPct val="100000"/>
                        </a:lnSpc>
                        <a:spcBef>
                          <a:spcPts val="0"/>
                        </a:spcBef>
                        <a:spcAft>
                          <a:spcPts val="0"/>
                        </a:spcAft>
                      </a:pPr>
                      <a:r>
                        <a:rPr lang="en-US" sz="11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43,000)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r">
                        <a:lnSpc>
                          <a:spcPct val="100000"/>
                        </a:lnSpc>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43,000</a:t>
                      </a:r>
                      <a:endParaRPr lang="en-US"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endPar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endPar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endPar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643218690"/>
                  </a:ext>
                </a:extLst>
              </a:tr>
              <a:tr h="403359">
                <a:tc>
                  <a:txBody>
                    <a:bodyPr/>
                    <a:lstStyle/>
                    <a:p>
                      <a:pPr marL="0" marR="0" algn="l">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2. Borrowed Cash</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lnSpc>
                          <a:spcPct val="100000"/>
                        </a:lnSpc>
                        <a:spcBef>
                          <a:spcPts val="0"/>
                        </a:spcBef>
                        <a:spcAft>
                          <a:spcPts val="0"/>
                        </a:spcAft>
                      </a:pPr>
                      <a:r>
                        <a:rPr lang="en-US" sz="11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5,000</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r">
                        <a:lnSpc>
                          <a:spcPct val="100000"/>
                        </a:lnSpc>
                      </a:pPr>
                      <a:r>
                        <a:rPr lang="en-US" sz="11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5,000</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endPar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406946723"/>
                  </a:ext>
                </a:extLst>
              </a:tr>
              <a:tr h="308211">
                <a:tc>
                  <a:txBody>
                    <a:bodyPr/>
                    <a:lstStyle/>
                    <a:p>
                      <a:pPr marL="0" marR="0" algn="l">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3. Recognize Revenue</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16,000</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r">
                        <a:lnSpc>
                          <a:spcPct val="100000"/>
                        </a:lnSpc>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endPar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16,000</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0000"/>
                        </a:lnSpc>
                        <a:spcBef>
                          <a:spcPts val="0"/>
                        </a:spcBef>
                        <a:spcAft>
                          <a:spcPts val="0"/>
                        </a:spcAft>
                      </a:pPr>
                      <a:r>
                        <a:rPr lang="en-US" sz="1100" b="1" dirty="0">
                          <a:solidFill>
                            <a:srgbClr val="2763E9"/>
                          </a:solidFill>
                          <a:effectLst/>
                          <a:latin typeface="Tahoma" panose="020B0604030504040204" pitchFamily="34" charset="0"/>
                          <a:ea typeface="Tahoma" panose="020B0604030504040204" pitchFamily="34" charset="0"/>
                          <a:cs typeface="Tahoma" panose="020B0604030504040204" pitchFamily="34" charset="0"/>
                        </a:rPr>
                        <a:t> Revenue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893856443"/>
                  </a:ext>
                </a:extLst>
              </a:tr>
              <a:tr h="427274">
                <a:tc>
                  <a:txBody>
                    <a:bodyPr/>
                    <a:lstStyle/>
                    <a:p>
                      <a:pPr marL="0" marR="0" algn="l">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4. Recognize depreciation</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lnSpc>
                          <a:spcPct val="100000"/>
                        </a:lnSpc>
                        <a:spcBef>
                          <a:spcPts val="0"/>
                        </a:spcBef>
                        <a:spcAft>
                          <a:spcPts val="0"/>
                        </a:spcAft>
                      </a:pPr>
                      <a:r>
                        <a:rPr lang="en-US" sz="11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r">
                        <a:lnSpc>
                          <a:spcPct val="100000"/>
                        </a:lnSpc>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(10,000) </a:t>
                      </a:r>
                      <a:endParaRPr lang="en-US"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endPar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(10,000)</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0000"/>
                        </a:lnSpc>
                        <a:spcBef>
                          <a:spcPts val="0"/>
                        </a:spcBef>
                        <a:spcAft>
                          <a:spcPts val="0"/>
                        </a:spcAft>
                      </a:pPr>
                      <a:r>
                        <a:rPr lang="en-US" sz="1100" b="1" dirty="0" smtClean="0">
                          <a:solidFill>
                            <a:srgbClr val="2763E9"/>
                          </a:solidFill>
                          <a:effectLst/>
                          <a:latin typeface="Tahoma" panose="020B0604030504040204" pitchFamily="34" charset="0"/>
                          <a:ea typeface="Tahoma" panose="020B0604030504040204" pitchFamily="34" charset="0"/>
                          <a:cs typeface="Tahoma" panose="020B0604030504040204" pitchFamily="34" charset="0"/>
                        </a:rPr>
                        <a:t>Depreciation Expense </a:t>
                      </a:r>
                      <a:endParaRPr lang="en-US" sz="1100" b="1" dirty="0">
                        <a:solidFill>
                          <a:srgbClr val="2763E9"/>
                        </a:solidFill>
                        <a:effectLst/>
                        <a:latin typeface="Tahoma" panose="020B0604030504040204" pitchFamily="34" charset="0"/>
                        <a:ea typeface="Tahoma" panose="020B0604030504040204" pitchFamily="34" charset="0"/>
                        <a:cs typeface="Tahoma" panose="020B0604030504040204" pitchFamily="34" charset="0"/>
                      </a:endParaRP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3569347"/>
                  </a:ext>
                </a:extLst>
              </a:tr>
              <a:tr h="427274">
                <a:tc>
                  <a:txBody>
                    <a:bodyPr/>
                    <a:lstStyle/>
                    <a:p>
                      <a:pPr marL="0" marR="0" algn="l">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5. Accrued Interest</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lnSpc>
                          <a:spcPct val="100000"/>
                        </a:lnSpc>
                        <a:spcBef>
                          <a:spcPts val="0"/>
                        </a:spcBef>
                        <a:spcAft>
                          <a:spcPts val="0"/>
                        </a:spcAft>
                      </a:pPr>
                      <a:r>
                        <a:rPr lang="en-US" sz="11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r">
                        <a:lnSpc>
                          <a:spcPct val="100000"/>
                        </a:lnSpc>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US"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275</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dirty="0">
                          <a:solidFill>
                            <a:schemeClr val="tx1"/>
                          </a:solidFill>
                          <a:effectLst/>
                          <a:latin typeface="Tahoma" panose="020B0604030504040204" pitchFamily="34" charset="0"/>
                          <a:ea typeface="Tahoma" panose="020B0604030504040204" pitchFamily="34" charset="0"/>
                          <a:cs typeface="Tahoma" panose="020B0604030504040204" pitchFamily="34" charset="0"/>
                        </a:rPr>
                        <a:t>(275)</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0000"/>
                        </a:lnSpc>
                        <a:spcBef>
                          <a:spcPts val="0"/>
                        </a:spcBef>
                        <a:spcAft>
                          <a:spcPts val="0"/>
                        </a:spcAft>
                      </a:pPr>
                      <a:r>
                        <a:rPr lang="en-US" sz="1100" b="1" dirty="0">
                          <a:solidFill>
                            <a:srgbClr val="2763E9"/>
                          </a:solidFill>
                          <a:effectLst/>
                          <a:latin typeface="Tahoma" panose="020B0604030504040204" pitchFamily="34" charset="0"/>
                          <a:ea typeface="Tahoma" panose="020B0604030504040204" pitchFamily="34" charset="0"/>
                          <a:cs typeface="Tahoma" panose="020B0604030504040204" pitchFamily="34" charset="0"/>
                        </a:rPr>
                        <a:t>Interest Expense</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900964179"/>
                  </a:ext>
                </a:extLst>
              </a:tr>
              <a:tr h="640911">
                <a:tc>
                  <a:txBody>
                    <a:bodyPr/>
                    <a:lstStyle/>
                    <a:p>
                      <a:pPr marL="0" marR="0">
                        <a:lnSpc>
                          <a:spcPct val="100000"/>
                        </a:lnSpc>
                        <a:spcBef>
                          <a:spcPts val="0"/>
                        </a:spcBef>
                        <a:spcAft>
                          <a:spcPts val="0"/>
                        </a:spcAft>
                      </a:pPr>
                      <a:r>
                        <a:rPr lang="en-US" sz="1100" u="dbl"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rPr>
                        <a:t>Ending Balance</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00000"/>
                        </a:lnSpc>
                        <a:spcBef>
                          <a:spcPts val="0"/>
                        </a:spcBef>
                        <a:spcAft>
                          <a:spcPts val="0"/>
                        </a:spcAft>
                      </a:pPr>
                      <a:r>
                        <a:rPr lang="en-US" sz="1100" u="dbl"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lnSpc>
                          <a:spcPct val="100000"/>
                        </a:lnSpc>
                        <a:spcBef>
                          <a:spcPts val="0"/>
                        </a:spcBef>
                        <a:spcAft>
                          <a:spcPts val="0"/>
                        </a:spcAft>
                      </a:pPr>
                      <a:r>
                        <a:rPr lang="en-US" sz="1100" b="1" u="dbl"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1100" b="1" u="dbl" baseline="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1100" b="1" u="dbl"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rPr>
                        <a:t>21,000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b="1" u="dbl"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r">
                        <a:lnSpc>
                          <a:spcPct val="100000"/>
                        </a:lnSpc>
                      </a:pPr>
                      <a:r>
                        <a:rPr lang="en-US" sz="1100" b="1" u="dbl"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rPr>
                        <a:t> $33,000 </a:t>
                      </a:r>
                      <a:endParaRPr lang="en-US" sz="1100" b="1" u="dbl"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b="1" u="dbl"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b="1" u="dbl"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1100" b="1" u="dbl" baseline="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1100" b="1" u="dbl"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rPr>
                        <a:t>5,000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b="1" u="dbl"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rPr>
                        <a:t>$ 275</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b="1" u="dbl"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rPr>
                        <a:t>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r">
                        <a:lnSpc>
                          <a:spcPct val="100000"/>
                        </a:lnSpc>
                        <a:spcBef>
                          <a:spcPts val="0"/>
                        </a:spcBef>
                        <a:spcAft>
                          <a:spcPts val="0"/>
                        </a:spcAft>
                      </a:pPr>
                      <a:r>
                        <a:rPr lang="en-US" sz="1100" b="1" u="dbl"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1100" b="1" u="dbl" baseline="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1100" b="1" u="dbl"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rPr>
                        <a:t>48,725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0000"/>
                        </a:lnSpc>
                        <a:spcBef>
                          <a:spcPts val="0"/>
                        </a:spcBef>
                        <a:spcAft>
                          <a:spcPts val="0"/>
                        </a:spcAft>
                      </a:pPr>
                      <a:r>
                        <a:rPr lang="en-US" sz="1100" u="dbl"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961023277"/>
                  </a:ext>
                </a:extLst>
              </a:tr>
            </a:tbl>
          </a:graphicData>
        </a:graphic>
      </p:graphicFrame>
    </p:spTree>
    <p:extLst>
      <p:ext uri="{BB962C8B-B14F-4D97-AF65-F5344CB8AC3E}">
        <p14:creationId xmlns:p14="http://schemas.microsoft.com/office/powerpoint/2010/main" val="5468662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F4D8E3-8C21-42B6-BEA3-44C893D3BAFE}"/>
              </a:ext>
            </a:extLst>
          </p:cNvPr>
          <p:cNvSpPr>
            <a:spLocks noGrp="1"/>
          </p:cNvSpPr>
          <p:nvPr>
            <p:ph type="title"/>
          </p:nvPr>
        </p:nvSpPr>
        <p:spPr/>
        <p:txBody>
          <a:bodyPr/>
          <a:lstStyle/>
          <a:p>
            <a:r>
              <a:rPr lang="en-US" dirty="0">
                <a:solidFill>
                  <a:srgbClr val="CC0000"/>
                </a:solidFill>
                <a:latin typeface="+mj-lt"/>
              </a:rPr>
              <a:t>Accounting Events for Year </a:t>
            </a:r>
            <a:r>
              <a:rPr lang="en-US" dirty="0" smtClean="0">
                <a:solidFill>
                  <a:srgbClr val="CC0000"/>
                </a:solidFill>
                <a:latin typeface="+mj-lt"/>
              </a:rPr>
              <a:t>2</a:t>
            </a:r>
            <a:endParaRPr lang="en-US" dirty="0">
              <a:solidFill>
                <a:srgbClr val="CC0000"/>
              </a:solidFill>
              <a:latin typeface="+mj-lt"/>
            </a:endParaRPr>
          </a:p>
        </p:txBody>
      </p:sp>
      <p:sp>
        <p:nvSpPr>
          <p:cNvPr id="6" name="Text Placeholder 5"/>
          <p:cNvSpPr>
            <a:spLocks noGrp="1"/>
          </p:cNvSpPr>
          <p:nvPr>
            <p:ph type="body" sz="quarter" idx="10"/>
          </p:nvPr>
        </p:nvSpPr>
        <p:spPr/>
        <p:txBody>
          <a:bodyPr/>
          <a:lstStyle/>
          <a:p>
            <a:endParaRPr lang="en-US"/>
          </a:p>
        </p:txBody>
      </p:sp>
      <p:sp>
        <p:nvSpPr>
          <p:cNvPr id="10" name="Text Placeholder 9"/>
          <p:cNvSpPr>
            <a:spLocks noGrp="1"/>
          </p:cNvSpPr>
          <p:nvPr>
            <p:ph type="body" sz="quarter" idx="12"/>
          </p:nvPr>
        </p:nvSpPr>
        <p:spPr/>
        <p:txBody>
          <a:bodyPr/>
          <a:lstStyle/>
          <a:p>
            <a:endParaRPr lang="en-US"/>
          </a:p>
        </p:txBody>
      </p:sp>
      <p:sp>
        <p:nvSpPr>
          <p:cNvPr id="4" name="Slide Number Placeholder 3">
            <a:extLst>
              <a:ext uri="{FF2B5EF4-FFF2-40B4-BE49-F238E27FC236}">
                <a16:creationId xmlns="" xmlns:a16="http://schemas.microsoft.com/office/drawing/2014/main" id="{AF64C720-DC4F-41BD-8AC1-D0009CF10CBB}"/>
              </a:ext>
            </a:extLst>
          </p:cNvPr>
          <p:cNvSpPr>
            <a:spLocks noGrp="1"/>
          </p:cNvSpPr>
          <p:nvPr>
            <p:ph type="sldNum" sz="quarter" idx="11"/>
          </p:nvPr>
        </p:nvSpPr>
        <p:spPr/>
        <p:txBody>
          <a:bodyPr/>
          <a:lstStyle/>
          <a:p>
            <a:pPr>
              <a:defRPr/>
            </a:pPr>
            <a:r>
              <a:rPr lang="en-US" dirty="0" smtClean="0"/>
              <a:t> </a:t>
            </a:r>
            <a:r>
              <a:rPr lang="en-US" dirty="0" smtClean="0">
                <a:solidFill>
                  <a:schemeClr val="bg1"/>
                </a:solidFill>
              </a:rPr>
              <a:t>2</a:t>
            </a:r>
            <a:r>
              <a:rPr lang="en-US" dirty="0">
                <a:solidFill>
                  <a:schemeClr val="bg1"/>
                </a:solidFill>
              </a:rPr>
              <a:t>-</a:t>
            </a:r>
            <a:fld id="{C1C1BC54-8EE2-4145-ADFC-9ED8DE651561}" type="slidenum">
              <a:rPr lang="en-US" smtClean="0">
                <a:solidFill>
                  <a:schemeClr val="bg1"/>
                </a:solidFill>
              </a:rPr>
              <a:pPr>
                <a:defRPr/>
              </a:pPr>
              <a:t>55</a:t>
            </a:fld>
            <a:endParaRPr lang="en-US" dirty="0">
              <a:solidFill>
                <a:schemeClr val="bg1"/>
              </a:solidFill>
            </a:endParaRPr>
          </a:p>
        </p:txBody>
      </p:sp>
      <p:graphicFrame>
        <p:nvGraphicFramePr>
          <p:cNvPr id="5" name="Table 4">
            <a:extLst>
              <a:ext uri="{FF2B5EF4-FFF2-40B4-BE49-F238E27FC236}">
                <a16:creationId xmlns="" xmlns:a16="http://schemas.microsoft.com/office/drawing/2014/main" id="{10803753-6190-46B1-AD1A-FA3FB84E67EE}"/>
              </a:ext>
            </a:extLst>
          </p:cNvPr>
          <p:cNvGraphicFramePr>
            <a:graphicFrameLocks noGrp="1"/>
          </p:cNvGraphicFramePr>
          <p:nvPr>
            <p:extLst>
              <p:ext uri="{D42A27DB-BD31-4B8C-83A1-F6EECF244321}">
                <p14:modId xmlns:p14="http://schemas.microsoft.com/office/powerpoint/2010/main" val="1666941399"/>
              </p:ext>
            </p:extLst>
          </p:nvPr>
        </p:nvGraphicFramePr>
        <p:xfrm>
          <a:off x="762000" y="998476"/>
          <a:ext cx="7772400" cy="1615462"/>
        </p:xfrm>
        <a:graphic>
          <a:graphicData uri="http://schemas.openxmlformats.org/drawingml/2006/table">
            <a:tbl>
              <a:tblPr firstRow="1" firstCol="1" bandRow="1">
                <a:tableStyleId>{5C22544A-7EE6-4342-B048-85BDC9FD1C3A}</a:tableStyleId>
              </a:tblPr>
              <a:tblGrid>
                <a:gridCol w="699655">
                  <a:extLst>
                    <a:ext uri="{9D8B030D-6E8A-4147-A177-3AD203B41FA5}">
                      <a16:colId xmlns="" xmlns:a16="http://schemas.microsoft.com/office/drawing/2014/main" val="1048939920"/>
                    </a:ext>
                  </a:extLst>
                </a:gridCol>
                <a:gridCol w="155479">
                  <a:extLst>
                    <a:ext uri="{9D8B030D-6E8A-4147-A177-3AD203B41FA5}">
                      <a16:colId xmlns="" xmlns:a16="http://schemas.microsoft.com/office/drawing/2014/main" val="2902578585"/>
                    </a:ext>
                  </a:extLst>
                </a:gridCol>
                <a:gridCol w="699655">
                  <a:extLst>
                    <a:ext uri="{9D8B030D-6E8A-4147-A177-3AD203B41FA5}">
                      <a16:colId xmlns="" xmlns:a16="http://schemas.microsoft.com/office/drawing/2014/main" val="4199576595"/>
                    </a:ext>
                  </a:extLst>
                </a:gridCol>
                <a:gridCol w="155479">
                  <a:extLst>
                    <a:ext uri="{9D8B030D-6E8A-4147-A177-3AD203B41FA5}">
                      <a16:colId xmlns="" xmlns:a16="http://schemas.microsoft.com/office/drawing/2014/main" val="903104335"/>
                    </a:ext>
                  </a:extLst>
                </a:gridCol>
                <a:gridCol w="699655">
                  <a:extLst>
                    <a:ext uri="{9D8B030D-6E8A-4147-A177-3AD203B41FA5}">
                      <a16:colId xmlns="" xmlns:a16="http://schemas.microsoft.com/office/drawing/2014/main" val="3764113105"/>
                    </a:ext>
                  </a:extLst>
                </a:gridCol>
                <a:gridCol w="155479">
                  <a:extLst>
                    <a:ext uri="{9D8B030D-6E8A-4147-A177-3AD203B41FA5}">
                      <a16:colId xmlns="" xmlns:a16="http://schemas.microsoft.com/office/drawing/2014/main" val="652793109"/>
                    </a:ext>
                  </a:extLst>
                </a:gridCol>
                <a:gridCol w="777394">
                  <a:extLst>
                    <a:ext uri="{9D8B030D-6E8A-4147-A177-3AD203B41FA5}">
                      <a16:colId xmlns="" xmlns:a16="http://schemas.microsoft.com/office/drawing/2014/main" val="881359099"/>
                    </a:ext>
                  </a:extLst>
                </a:gridCol>
                <a:gridCol w="155479">
                  <a:extLst>
                    <a:ext uri="{9D8B030D-6E8A-4147-A177-3AD203B41FA5}">
                      <a16:colId xmlns="" xmlns:a16="http://schemas.microsoft.com/office/drawing/2014/main" val="2268592530"/>
                    </a:ext>
                  </a:extLst>
                </a:gridCol>
                <a:gridCol w="699655">
                  <a:extLst>
                    <a:ext uri="{9D8B030D-6E8A-4147-A177-3AD203B41FA5}">
                      <a16:colId xmlns="" xmlns:a16="http://schemas.microsoft.com/office/drawing/2014/main" val="3436669621"/>
                    </a:ext>
                  </a:extLst>
                </a:gridCol>
                <a:gridCol w="155479">
                  <a:extLst>
                    <a:ext uri="{9D8B030D-6E8A-4147-A177-3AD203B41FA5}">
                      <a16:colId xmlns="" xmlns:a16="http://schemas.microsoft.com/office/drawing/2014/main" val="2653134147"/>
                    </a:ext>
                  </a:extLst>
                </a:gridCol>
                <a:gridCol w="699655">
                  <a:extLst>
                    <a:ext uri="{9D8B030D-6E8A-4147-A177-3AD203B41FA5}">
                      <a16:colId xmlns="" xmlns:a16="http://schemas.microsoft.com/office/drawing/2014/main" val="2745376433"/>
                    </a:ext>
                  </a:extLst>
                </a:gridCol>
                <a:gridCol w="155479">
                  <a:extLst>
                    <a:ext uri="{9D8B030D-6E8A-4147-A177-3AD203B41FA5}">
                      <a16:colId xmlns="" xmlns:a16="http://schemas.microsoft.com/office/drawing/2014/main" val="3299206383"/>
                    </a:ext>
                  </a:extLst>
                </a:gridCol>
                <a:gridCol w="777394">
                  <a:extLst>
                    <a:ext uri="{9D8B030D-6E8A-4147-A177-3AD203B41FA5}">
                      <a16:colId xmlns="" xmlns:a16="http://schemas.microsoft.com/office/drawing/2014/main" val="1364348342"/>
                    </a:ext>
                  </a:extLst>
                </a:gridCol>
                <a:gridCol w="155479">
                  <a:extLst>
                    <a:ext uri="{9D8B030D-6E8A-4147-A177-3AD203B41FA5}">
                      <a16:colId xmlns="" xmlns:a16="http://schemas.microsoft.com/office/drawing/2014/main" val="2510734976"/>
                    </a:ext>
                  </a:extLst>
                </a:gridCol>
                <a:gridCol w="621915">
                  <a:extLst>
                    <a:ext uri="{9D8B030D-6E8A-4147-A177-3AD203B41FA5}">
                      <a16:colId xmlns="" xmlns:a16="http://schemas.microsoft.com/office/drawing/2014/main" val="2534250066"/>
                    </a:ext>
                  </a:extLst>
                </a:gridCol>
                <a:gridCol w="155479">
                  <a:extLst>
                    <a:ext uri="{9D8B030D-6E8A-4147-A177-3AD203B41FA5}">
                      <a16:colId xmlns="" xmlns:a16="http://schemas.microsoft.com/office/drawing/2014/main" val="2747682713"/>
                    </a:ext>
                  </a:extLst>
                </a:gridCol>
                <a:gridCol w="621915">
                  <a:extLst>
                    <a:ext uri="{9D8B030D-6E8A-4147-A177-3AD203B41FA5}">
                      <a16:colId xmlns="" xmlns:a16="http://schemas.microsoft.com/office/drawing/2014/main" val="858328297"/>
                    </a:ext>
                  </a:extLst>
                </a:gridCol>
                <a:gridCol w="231675">
                  <a:extLst>
                    <a:ext uri="{9D8B030D-6E8A-4147-A177-3AD203B41FA5}">
                      <a16:colId xmlns="" xmlns:a16="http://schemas.microsoft.com/office/drawing/2014/main" val="670864811"/>
                    </a:ext>
                  </a:extLst>
                </a:gridCol>
              </a:tblGrid>
              <a:tr h="119094">
                <a:tc gridSpan="18">
                  <a:txBody>
                    <a:bodyPr/>
                    <a:lstStyle/>
                    <a:p>
                      <a:pPr marL="0" marR="0" algn="l">
                        <a:lnSpc>
                          <a:spcPct val="107000"/>
                        </a:lnSpc>
                        <a:spcBef>
                          <a:spcPts val="0"/>
                        </a:spcBef>
                        <a:spcAft>
                          <a:spcPts val="0"/>
                        </a:spcAft>
                      </a:pPr>
                      <a:r>
                        <a:rPr lang="en-US" sz="1400" b="1" dirty="0">
                          <a:solidFill>
                            <a:schemeClr val="tx1"/>
                          </a:solidFill>
                          <a:effectLst/>
                          <a:latin typeface="+mn-lt"/>
                          <a:ea typeface="Tahoma" panose="020B0604030504040204" pitchFamily="34" charset="0"/>
                          <a:cs typeface="Tahoma" panose="020B0604030504040204" pitchFamily="34" charset="0"/>
                        </a:rPr>
                        <a:t>1. Recognize Interest Expense </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pPr marL="0" marR="0" algn="ctr">
                        <a:lnSpc>
                          <a:spcPct val="107000"/>
                        </a:lnSpc>
                        <a:spcBef>
                          <a:spcPts val="0"/>
                        </a:spcBef>
                        <a:spcAft>
                          <a:spcPts val="0"/>
                        </a:spcAft>
                      </a:pPr>
                      <a:endParaRPr lang="en-US"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marL="0" marR="0" algn="ctr">
                        <a:lnSpc>
                          <a:spcPct val="107000"/>
                        </a:lnSpc>
                        <a:spcBef>
                          <a:spcPts val="0"/>
                        </a:spcBef>
                        <a:spcAft>
                          <a:spcPts val="0"/>
                        </a:spcAft>
                      </a:pPr>
                      <a:endParaRPr lang="en-US"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hMerge="1">
                  <a:txBody>
                    <a:bodyPr/>
                    <a:lstStyle/>
                    <a:p>
                      <a:pPr marL="0" marR="0">
                        <a:lnSpc>
                          <a:spcPct val="107000"/>
                        </a:lnSpc>
                        <a:spcBef>
                          <a:spcPts val="0"/>
                        </a:spcBef>
                        <a:spcAft>
                          <a:spcPts val="0"/>
                        </a:spcAft>
                      </a:pP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hMerge="1">
                  <a:txBody>
                    <a:bodyPr/>
                    <a:lstStyle/>
                    <a:p>
                      <a:pPr marL="0" marR="0">
                        <a:lnSpc>
                          <a:spcPct val="107000"/>
                        </a:lnSpc>
                        <a:spcBef>
                          <a:spcPts val="0"/>
                        </a:spcBef>
                        <a:spcAft>
                          <a:spcPts val="0"/>
                        </a:spcAft>
                      </a:pP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hMerge="1">
                  <a:txBody>
                    <a:bodyPr/>
                    <a:lstStyle/>
                    <a:p>
                      <a:pPr marL="0" marR="0" algn="ctr">
                        <a:lnSpc>
                          <a:spcPct val="107000"/>
                        </a:lnSpc>
                        <a:spcBef>
                          <a:spcPts val="0"/>
                        </a:spcBef>
                        <a:spcAft>
                          <a:spcPts val="0"/>
                        </a:spcAft>
                      </a:pPr>
                      <a:endParaRPr lang="en-US"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hMerge="1">
                  <a:txBody>
                    <a:bodyPr/>
                    <a:lstStyle/>
                    <a:p>
                      <a:pPr marL="0" marR="0">
                        <a:lnSpc>
                          <a:spcPct val="107000"/>
                        </a:lnSpc>
                        <a:spcBef>
                          <a:spcPts val="0"/>
                        </a:spcBef>
                        <a:spcAft>
                          <a:spcPts val="0"/>
                        </a:spcAft>
                      </a:pPr>
                      <a:endParaRPr lang="en-US"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hMerge="1">
                  <a:txBody>
                    <a:bodyPr/>
                    <a:lstStyle/>
                    <a:p>
                      <a:pPr marL="0" marR="0" algn="ctr">
                        <a:lnSpc>
                          <a:spcPct val="107000"/>
                        </a:lnSpc>
                        <a:spcBef>
                          <a:spcPts val="0"/>
                        </a:spcBef>
                        <a:spcAft>
                          <a:spcPts val="0"/>
                        </a:spcAft>
                      </a:pPr>
                      <a:endParaRPr lang="en-US"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hMerge="1">
                  <a:txBody>
                    <a:bodyPr/>
                    <a:lstStyle/>
                    <a:p>
                      <a:pPr marL="0" marR="0">
                        <a:lnSpc>
                          <a:spcPct val="107000"/>
                        </a:lnSpc>
                        <a:spcBef>
                          <a:spcPts val="0"/>
                        </a:spcBef>
                        <a:spcAft>
                          <a:spcPts val="0"/>
                        </a:spcAft>
                      </a:pPr>
                      <a:endParaRPr lang="en-US"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hMerge="1">
                  <a:txBody>
                    <a:bodyPr/>
                    <a:lstStyle/>
                    <a:p>
                      <a:pPr marL="0" marR="0">
                        <a:lnSpc>
                          <a:spcPct val="107000"/>
                        </a:lnSpc>
                        <a:spcBef>
                          <a:spcPts val="0"/>
                        </a:spcBef>
                        <a:spcAft>
                          <a:spcPts val="0"/>
                        </a:spcAft>
                      </a:pP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hMerge="1">
                  <a:txBody>
                    <a:bodyPr/>
                    <a:lstStyle/>
                    <a:p>
                      <a:pPr marL="0" marR="0" algn="ctr">
                        <a:lnSpc>
                          <a:spcPct val="107000"/>
                        </a:lnSpc>
                        <a:spcBef>
                          <a:spcPts val="0"/>
                        </a:spcBef>
                        <a:spcAft>
                          <a:spcPts val="0"/>
                        </a:spcAft>
                      </a:pP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626141968"/>
                  </a:ext>
                </a:extLst>
              </a:tr>
              <a:tr h="119094">
                <a:tc gridSpan="3">
                  <a:txBody>
                    <a:bodyPr/>
                    <a:lstStyle/>
                    <a:p>
                      <a:pPr marL="0" marR="0" algn="ctr">
                        <a:lnSpc>
                          <a:spcPct val="107000"/>
                        </a:lnSpc>
                        <a:spcBef>
                          <a:spcPts val="0"/>
                        </a:spcBef>
                        <a:spcAft>
                          <a:spcPts val="0"/>
                        </a:spcAft>
                      </a:pPr>
                      <a:r>
                        <a:rPr lang="en-US" sz="900" b="1" dirty="0">
                          <a:solidFill>
                            <a:schemeClr val="tx1"/>
                          </a:solidFill>
                          <a:effectLst/>
                        </a:rPr>
                        <a:t>Assets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900" b="1" dirty="0">
                          <a:solidFill>
                            <a:schemeClr val="tx1"/>
                          </a:solidFill>
                          <a:effectLst/>
                        </a:rPr>
                        <a:t> =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Liab.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gridSpan="3">
                  <a:txBody>
                    <a:bodyPr/>
                    <a:lstStyle/>
                    <a:p>
                      <a:pPr marL="0" marR="0" algn="ctr">
                        <a:lnSpc>
                          <a:spcPct val="107000"/>
                        </a:lnSpc>
                        <a:spcBef>
                          <a:spcPts val="0"/>
                        </a:spcBef>
                        <a:spcAft>
                          <a:spcPts val="0"/>
                        </a:spcAft>
                      </a:pPr>
                      <a:r>
                        <a:rPr lang="en-US" sz="900" b="1" dirty="0">
                          <a:solidFill>
                            <a:schemeClr val="tx1"/>
                          </a:solidFill>
                          <a:effectLst/>
                        </a:rPr>
                        <a:t> Stockholders' Equity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900" b="1" dirty="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900" b="1" dirty="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900" b="1" dirty="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900" b="1" dirty="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900" b="1" dirty="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900" b="1" dirty="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extLst>
                  <a:ext uri="{0D108BD9-81ED-4DB2-BD59-A6C34878D82A}">
                    <a16:rowId xmlns="" xmlns:a16="http://schemas.microsoft.com/office/drawing/2014/main" val="3471717517"/>
                  </a:ext>
                </a:extLst>
              </a:tr>
              <a:tr h="506600">
                <a:tc>
                  <a:txBody>
                    <a:bodyPr/>
                    <a:lstStyle/>
                    <a:p>
                      <a:pPr marL="0" marR="0" algn="ctr">
                        <a:lnSpc>
                          <a:spcPct val="107000"/>
                        </a:lnSpc>
                        <a:spcBef>
                          <a:spcPts val="0"/>
                        </a:spcBef>
                        <a:spcAft>
                          <a:spcPts val="0"/>
                        </a:spcAft>
                      </a:pPr>
                      <a:r>
                        <a:rPr lang="en-US" sz="900" b="1" dirty="0">
                          <a:solidFill>
                            <a:schemeClr val="tx1"/>
                          </a:solidFill>
                          <a:effectLst/>
                        </a:rPr>
                        <a:t> Cash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Fork Lift</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Interest Payable</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Common Stock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Retained Earnings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900" b="1" dirty="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900" b="1" dirty="0">
                          <a:solidFill>
                            <a:schemeClr val="tx1"/>
                          </a:solidFill>
                          <a:effectLst/>
                        </a:rPr>
                        <a:t> Revenue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a:t>
                      </a:r>
                      <a:r>
                        <a:rPr lang="en-US" sz="900" b="1" dirty="0" smtClean="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900" b="1" dirty="0">
                          <a:solidFill>
                            <a:schemeClr val="tx1"/>
                          </a:solidFill>
                          <a:effectLst/>
                        </a:rPr>
                        <a:t> Expenses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Net Income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900" b="1" dirty="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900" b="1" dirty="0">
                          <a:solidFill>
                            <a:schemeClr val="tx1"/>
                          </a:solidFill>
                          <a:effectLst/>
                        </a:rPr>
                        <a:t> Cash Flow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extLst>
                  <a:ext uri="{0D108BD9-81ED-4DB2-BD59-A6C34878D82A}">
                    <a16:rowId xmlns="" xmlns:a16="http://schemas.microsoft.com/office/drawing/2014/main" val="311270427"/>
                  </a:ext>
                </a:extLst>
              </a:tr>
              <a:tr h="304800">
                <a:tc>
                  <a:txBody>
                    <a:bodyPr/>
                    <a:lstStyle/>
                    <a:p>
                      <a:pPr marL="0" marR="0" algn="ctr">
                        <a:lnSpc>
                          <a:spcPct val="107000"/>
                        </a:lnSpc>
                        <a:spcBef>
                          <a:spcPts val="0"/>
                        </a:spcBef>
                        <a:spcAft>
                          <a:spcPts val="0"/>
                        </a:spcAft>
                      </a:pPr>
                      <a:r>
                        <a:rPr lang="en-US" sz="900" b="0" dirty="0">
                          <a:solidFill>
                            <a:schemeClr val="tx1"/>
                          </a:solidFill>
                          <a:effectLst/>
                        </a:rPr>
                        <a:t>n/a</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 +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n/a</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 =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25</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 +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 n/a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 +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(25)</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900" dirty="0">
                          <a:solidFill>
                            <a:schemeClr val="tx1"/>
                          </a:solidFill>
                          <a:effectLst/>
                        </a:rPr>
                        <a:t>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900" dirty="0">
                          <a:solidFill>
                            <a:schemeClr val="tx1"/>
                          </a:solidFill>
                          <a:effectLst/>
                        </a:rPr>
                        <a:t>n/a</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 </a:t>
                      </a:r>
                      <a:r>
                        <a:rPr lang="en-US" sz="900" dirty="0" smtClean="0">
                          <a:solidFill>
                            <a:schemeClr val="tx1"/>
                          </a:solidFill>
                          <a:effectLst/>
                        </a:rPr>
                        <a:t>−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25</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 =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(25)</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900" dirty="0">
                          <a:solidFill>
                            <a:schemeClr val="tx1"/>
                          </a:solidFill>
                          <a:effectLst/>
                        </a:rPr>
                        <a:t>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extLst>
                  <a:ext uri="{0D108BD9-81ED-4DB2-BD59-A6C34878D82A}">
                    <a16:rowId xmlns="" xmlns:a16="http://schemas.microsoft.com/office/drawing/2014/main" val="496873948"/>
                  </a:ext>
                </a:extLst>
              </a:tr>
            </a:tbl>
          </a:graphicData>
        </a:graphic>
      </p:graphicFrame>
      <p:graphicFrame>
        <p:nvGraphicFramePr>
          <p:cNvPr id="7" name="Table 6">
            <a:extLst>
              <a:ext uri="{FF2B5EF4-FFF2-40B4-BE49-F238E27FC236}">
                <a16:creationId xmlns="" xmlns:a16="http://schemas.microsoft.com/office/drawing/2014/main" id="{1721117C-CA48-4188-B371-0A774C06054F}"/>
              </a:ext>
            </a:extLst>
          </p:cNvPr>
          <p:cNvGraphicFramePr>
            <a:graphicFrameLocks noGrp="1"/>
          </p:cNvGraphicFramePr>
          <p:nvPr>
            <p:extLst>
              <p:ext uri="{D42A27DB-BD31-4B8C-83A1-F6EECF244321}">
                <p14:modId xmlns:p14="http://schemas.microsoft.com/office/powerpoint/2010/main" val="2976311703"/>
              </p:ext>
            </p:extLst>
          </p:nvPr>
        </p:nvGraphicFramePr>
        <p:xfrm>
          <a:off x="762000" y="2751076"/>
          <a:ext cx="7772404" cy="1615462"/>
        </p:xfrm>
        <a:graphic>
          <a:graphicData uri="http://schemas.openxmlformats.org/drawingml/2006/table">
            <a:tbl>
              <a:tblPr firstRow="1" firstCol="1" bandRow="1">
                <a:tableStyleId>{5C22544A-7EE6-4342-B048-85BDC9FD1C3A}</a:tableStyleId>
              </a:tblPr>
              <a:tblGrid>
                <a:gridCol w="664981">
                  <a:extLst>
                    <a:ext uri="{9D8B030D-6E8A-4147-A177-3AD203B41FA5}">
                      <a16:colId xmlns="" xmlns:a16="http://schemas.microsoft.com/office/drawing/2014/main" val="1048939920"/>
                    </a:ext>
                  </a:extLst>
                </a:gridCol>
                <a:gridCol w="152826">
                  <a:extLst>
                    <a:ext uri="{9D8B030D-6E8A-4147-A177-3AD203B41FA5}">
                      <a16:colId xmlns="" xmlns:a16="http://schemas.microsoft.com/office/drawing/2014/main" val="2902578585"/>
                    </a:ext>
                  </a:extLst>
                </a:gridCol>
                <a:gridCol w="664981">
                  <a:extLst>
                    <a:ext uri="{9D8B030D-6E8A-4147-A177-3AD203B41FA5}">
                      <a16:colId xmlns="" xmlns:a16="http://schemas.microsoft.com/office/drawing/2014/main" val="4199576595"/>
                    </a:ext>
                  </a:extLst>
                </a:gridCol>
                <a:gridCol w="152826">
                  <a:extLst>
                    <a:ext uri="{9D8B030D-6E8A-4147-A177-3AD203B41FA5}">
                      <a16:colId xmlns="" xmlns:a16="http://schemas.microsoft.com/office/drawing/2014/main" val="903104335"/>
                    </a:ext>
                  </a:extLst>
                </a:gridCol>
                <a:gridCol w="1077128">
                  <a:extLst>
                    <a:ext uri="{9D8B030D-6E8A-4147-A177-3AD203B41FA5}">
                      <a16:colId xmlns="" xmlns:a16="http://schemas.microsoft.com/office/drawing/2014/main" val="3764113105"/>
                    </a:ext>
                  </a:extLst>
                </a:gridCol>
                <a:gridCol w="152826">
                  <a:extLst>
                    <a:ext uri="{9D8B030D-6E8A-4147-A177-3AD203B41FA5}">
                      <a16:colId xmlns="" xmlns:a16="http://schemas.microsoft.com/office/drawing/2014/main" val="652793109"/>
                    </a:ext>
                  </a:extLst>
                </a:gridCol>
                <a:gridCol w="738866">
                  <a:extLst>
                    <a:ext uri="{9D8B030D-6E8A-4147-A177-3AD203B41FA5}">
                      <a16:colId xmlns="" xmlns:a16="http://schemas.microsoft.com/office/drawing/2014/main" val="881359099"/>
                    </a:ext>
                  </a:extLst>
                </a:gridCol>
                <a:gridCol w="152826">
                  <a:extLst>
                    <a:ext uri="{9D8B030D-6E8A-4147-A177-3AD203B41FA5}">
                      <a16:colId xmlns="" xmlns:a16="http://schemas.microsoft.com/office/drawing/2014/main" val="2268592530"/>
                    </a:ext>
                  </a:extLst>
                </a:gridCol>
                <a:gridCol w="664981">
                  <a:extLst>
                    <a:ext uri="{9D8B030D-6E8A-4147-A177-3AD203B41FA5}">
                      <a16:colId xmlns="" xmlns:a16="http://schemas.microsoft.com/office/drawing/2014/main" val="3436669621"/>
                    </a:ext>
                  </a:extLst>
                </a:gridCol>
                <a:gridCol w="152826">
                  <a:extLst>
                    <a:ext uri="{9D8B030D-6E8A-4147-A177-3AD203B41FA5}">
                      <a16:colId xmlns="" xmlns:a16="http://schemas.microsoft.com/office/drawing/2014/main" val="2653134147"/>
                    </a:ext>
                  </a:extLst>
                </a:gridCol>
                <a:gridCol w="664981">
                  <a:extLst>
                    <a:ext uri="{9D8B030D-6E8A-4147-A177-3AD203B41FA5}">
                      <a16:colId xmlns="" xmlns:a16="http://schemas.microsoft.com/office/drawing/2014/main" val="2745376433"/>
                    </a:ext>
                  </a:extLst>
                </a:gridCol>
                <a:gridCol w="152826">
                  <a:extLst>
                    <a:ext uri="{9D8B030D-6E8A-4147-A177-3AD203B41FA5}">
                      <a16:colId xmlns="" xmlns:a16="http://schemas.microsoft.com/office/drawing/2014/main" val="3299206383"/>
                    </a:ext>
                  </a:extLst>
                </a:gridCol>
                <a:gridCol w="738866">
                  <a:extLst>
                    <a:ext uri="{9D8B030D-6E8A-4147-A177-3AD203B41FA5}">
                      <a16:colId xmlns="" xmlns:a16="http://schemas.microsoft.com/office/drawing/2014/main" val="1364348342"/>
                    </a:ext>
                  </a:extLst>
                </a:gridCol>
                <a:gridCol w="152826">
                  <a:extLst>
                    <a:ext uri="{9D8B030D-6E8A-4147-A177-3AD203B41FA5}">
                      <a16:colId xmlns="" xmlns:a16="http://schemas.microsoft.com/office/drawing/2014/main" val="2510734976"/>
                    </a:ext>
                  </a:extLst>
                </a:gridCol>
                <a:gridCol w="591093">
                  <a:extLst>
                    <a:ext uri="{9D8B030D-6E8A-4147-A177-3AD203B41FA5}">
                      <a16:colId xmlns="" xmlns:a16="http://schemas.microsoft.com/office/drawing/2014/main" val="2534250066"/>
                    </a:ext>
                  </a:extLst>
                </a:gridCol>
                <a:gridCol w="152826">
                  <a:extLst>
                    <a:ext uri="{9D8B030D-6E8A-4147-A177-3AD203B41FA5}">
                      <a16:colId xmlns="" xmlns:a16="http://schemas.microsoft.com/office/drawing/2014/main" val="2747682713"/>
                    </a:ext>
                  </a:extLst>
                </a:gridCol>
                <a:gridCol w="591093">
                  <a:extLst>
                    <a:ext uri="{9D8B030D-6E8A-4147-A177-3AD203B41FA5}">
                      <a16:colId xmlns="" xmlns:a16="http://schemas.microsoft.com/office/drawing/2014/main" val="858328297"/>
                    </a:ext>
                  </a:extLst>
                </a:gridCol>
                <a:gridCol w="152826">
                  <a:extLst>
                    <a:ext uri="{9D8B030D-6E8A-4147-A177-3AD203B41FA5}">
                      <a16:colId xmlns="" xmlns:a16="http://schemas.microsoft.com/office/drawing/2014/main" val="670864811"/>
                    </a:ext>
                  </a:extLst>
                </a:gridCol>
              </a:tblGrid>
              <a:tr h="0">
                <a:tc gridSpan="18">
                  <a:txBody>
                    <a:bodyPr/>
                    <a:lstStyle/>
                    <a:p>
                      <a:pPr marL="0" marR="0" algn="l">
                        <a:lnSpc>
                          <a:spcPct val="107000"/>
                        </a:lnSpc>
                        <a:spcBef>
                          <a:spcPts val="0"/>
                        </a:spcBef>
                        <a:spcAft>
                          <a:spcPts val="0"/>
                        </a:spcAft>
                      </a:pPr>
                      <a:r>
                        <a:rPr lang="en-US" sz="1400" b="1" dirty="0">
                          <a:solidFill>
                            <a:schemeClr val="tx1"/>
                          </a:solidFill>
                          <a:effectLst/>
                          <a:latin typeface="+mn-lt"/>
                          <a:ea typeface="Tahoma" panose="020B0604030504040204" pitchFamily="34" charset="0"/>
                          <a:cs typeface="Tahoma" panose="020B0604030504040204" pitchFamily="34" charset="0"/>
                        </a:rPr>
                        <a:t>2. Cash Payment for Interest Payable</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pPr marL="0" marR="0" algn="ctr">
                        <a:lnSpc>
                          <a:spcPct val="107000"/>
                        </a:lnSpc>
                        <a:spcBef>
                          <a:spcPts val="0"/>
                        </a:spcBef>
                        <a:spcAft>
                          <a:spcPts val="0"/>
                        </a:spcAft>
                      </a:pPr>
                      <a:endParaRPr lang="en-US"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marL="0" marR="0" algn="ctr">
                        <a:lnSpc>
                          <a:spcPct val="107000"/>
                        </a:lnSpc>
                        <a:spcBef>
                          <a:spcPts val="0"/>
                        </a:spcBef>
                        <a:spcAft>
                          <a:spcPts val="0"/>
                        </a:spcAft>
                      </a:pPr>
                      <a:endParaRPr lang="en-US"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hMerge="1">
                  <a:txBody>
                    <a:bodyPr/>
                    <a:lstStyle/>
                    <a:p>
                      <a:pPr marL="0" marR="0">
                        <a:lnSpc>
                          <a:spcPct val="107000"/>
                        </a:lnSpc>
                        <a:spcBef>
                          <a:spcPts val="0"/>
                        </a:spcBef>
                        <a:spcAft>
                          <a:spcPts val="0"/>
                        </a:spcAft>
                      </a:pP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hMerge="1">
                  <a:txBody>
                    <a:bodyPr/>
                    <a:lstStyle/>
                    <a:p>
                      <a:pPr marL="0" marR="0">
                        <a:lnSpc>
                          <a:spcPct val="107000"/>
                        </a:lnSpc>
                        <a:spcBef>
                          <a:spcPts val="0"/>
                        </a:spcBef>
                        <a:spcAft>
                          <a:spcPts val="0"/>
                        </a:spcAft>
                      </a:pP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hMerge="1">
                  <a:txBody>
                    <a:bodyPr/>
                    <a:lstStyle/>
                    <a:p>
                      <a:pPr marL="0" marR="0" algn="ctr">
                        <a:lnSpc>
                          <a:spcPct val="107000"/>
                        </a:lnSpc>
                        <a:spcBef>
                          <a:spcPts val="0"/>
                        </a:spcBef>
                        <a:spcAft>
                          <a:spcPts val="0"/>
                        </a:spcAft>
                      </a:pPr>
                      <a:endParaRPr lang="en-US"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hMerge="1">
                  <a:txBody>
                    <a:bodyPr/>
                    <a:lstStyle/>
                    <a:p>
                      <a:pPr marL="0" marR="0">
                        <a:lnSpc>
                          <a:spcPct val="107000"/>
                        </a:lnSpc>
                        <a:spcBef>
                          <a:spcPts val="0"/>
                        </a:spcBef>
                        <a:spcAft>
                          <a:spcPts val="0"/>
                        </a:spcAft>
                      </a:pPr>
                      <a:endParaRPr lang="en-US"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hMerge="1">
                  <a:txBody>
                    <a:bodyPr/>
                    <a:lstStyle/>
                    <a:p>
                      <a:pPr marL="0" marR="0" algn="ctr">
                        <a:lnSpc>
                          <a:spcPct val="107000"/>
                        </a:lnSpc>
                        <a:spcBef>
                          <a:spcPts val="0"/>
                        </a:spcBef>
                        <a:spcAft>
                          <a:spcPts val="0"/>
                        </a:spcAft>
                      </a:pPr>
                      <a:endParaRPr lang="en-US"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hMerge="1">
                  <a:txBody>
                    <a:bodyPr/>
                    <a:lstStyle/>
                    <a:p>
                      <a:pPr marL="0" marR="0">
                        <a:lnSpc>
                          <a:spcPct val="107000"/>
                        </a:lnSpc>
                        <a:spcBef>
                          <a:spcPts val="0"/>
                        </a:spcBef>
                        <a:spcAft>
                          <a:spcPts val="0"/>
                        </a:spcAft>
                      </a:pPr>
                      <a:endParaRPr lang="en-US"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hMerge="1">
                  <a:txBody>
                    <a:bodyPr/>
                    <a:lstStyle/>
                    <a:p>
                      <a:pPr marL="0" marR="0">
                        <a:lnSpc>
                          <a:spcPct val="107000"/>
                        </a:lnSpc>
                        <a:spcBef>
                          <a:spcPts val="0"/>
                        </a:spcBef>
                        <a:spcAft>
                          <a:spcPts val="0"/>
                        </a:spcAft>
                      </a:pP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hMerge="1">
                  <a:txBody>
                    <a:bodyPr/>
                    <a:lstStyle/>
                    <a:p>
                      <a:pPr marL="0" marR="0" algn="ctr">
                        <a:lnSpc>
                          <a:spcPct val="107000"/>
                        </a:lnSpc>
                        <a:spcBef>
                          <a:spcPts val="0"/>
                        </a:spcBef>
                        <a:spcAft>
                          <a:spcPts val="0"/>
                        </a:spcAft>
                      </a:pP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766944360"/>
                  </a:ext>
                </a:extLst>
              </a:tr>
              <a:tr h="0">
                <a:tc gridSpan="3">
                  <a:txBody>
                    <a:bodyPr/>
                    <a:lstStyle/>
                    <a:p>
                      <a:pPr marL="0" marR="0" algn="ctr">
                        <a:lnSpc>
                          <a:spcPct val="107000"/>
                        </a:lnSpc>
                        <a:spcBef>
                          <a:spcPts val="0"/>
                        </a:spcBef>
                        <a:spcAft>
                          <a:spcPts val="0"/>
                        </a:spcAft>
                      </a:pPr>
                      <a:r>
                        <a:rPr lang="en-US" sz="900" b="1" dirty="0">
                          <a:solidFill>
                            <a:schemeClr val="tx1"/>
                          </a:solidFill>
                          <a:effectLst/>
                        </a:rPr>
                        <a:t>Assets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900" b="1" dirty="0">
                          <a:solidFill>
                            <a:schemeClr val="tx1"/>
                          </a:solidFill>
                          <a:effectLst/>
                        </a:rPr>
                        <a:t> =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Liab.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gridSpan="3">
                  <a:txBody>
                    <a:bodyPr/>
                    <a:lstStyle/>
                    <a:p>
                      <a:pPr marL="0" marR="0" algn="ctr">
                        <a:lnSpc>
                          <a:spcPct val="107000"/>
                        </a:lnSpc>
                        <a:spcBef>
                          <a:spcPts val="0"/>
                        </a:spcBef>
                        <a:spcAft>
                          <a:spcPts val="0"/>
                        </a:spcAft>
                      </a:pPr>
                      <a:r>
                        <a:rPr lang="en-US" sz="900" b="1" dirty="0">
                          <a:solidFill>
                            <a:schemeClr val="tx1"/>
                          </a:solidFill>
                          <a:effectLst/>
                        </a:rPr>
                        <a:t> Stockholders' Equity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900" b="1" dirty="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900" b="1" dirty="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900" b="1" dirty="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900" b="1" dirty="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900" b="1" dirty="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900" b="1" dirty="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extLst>
                  <a:ext uri="{0D108BD9-81ED-4DB2-BD59-A6C34878D82A}">
                    <a16:rowId xmlns="" xmlns:a16="http://schemas.microsoft.com/office/drawing/2014/main" val="3471717517"/>
                  </a:ext>
                </a:extLst>
              </a:tr>
              <a:tr h="506600">
                <a:tc>
                  <a:txBody>
                    <a:bodyPr/>
                    <a:lstStyle/>
                    <a:p>
                      <a:pPr marL="0" marR="0" algn="ctr">
                        <a:lnSpc>
                          <a:spcPct val="107000"/>
                        </a:lnSpc>
                        <a:spcBef>
                          <a:spcPts val="0"/>
                        </a:spcBef>
                        <a:spcAft>
                          <a:spcPts val="0"/>
                        </a:spcAft>
                      </a:pPr>
                      <a:r>
                        <a:rPr lang="en-US" sz="900" b="1" dirty="0">
                          <a:solidFill>
                            <a:schemeClr val="tx1"/>
                          </a:solidFill>
                          <a:effectLst/>
                        </a:rPr>
                        <a:t> Cash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Fork Lift</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Interest Payable</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Common Stock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Retained Earnings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900" b="1" dirty="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900" b="1" dirty="0">
                          <a:solidFill>
                            <a:schemeClr val="tx1"/>
                          </a:solidFill>
                          <a:effectLst/>
                        </a:rPr>
                        <a:t> Revenue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a:t>
                      </a:r>
                      <a:r>
                        <a:rPr lang="en-US" sz="900" b="1" dirty="0" smtClean="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900" b="1" dirty="0">
                          <a:solidFill>
                            <a:schemeClr val="tx1"/>
                          </a:solidFill>
                          <a:effectLst/>
                        </a:rPr>
                        <a:t> Expenses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Net Income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900" b="1" dirty="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900" b="1" dirty="0">
                          <a:solidFill>
                            <a:schemeClr val="tx1"/>
                          </a:solidFill>
                          <a:effectLst/>
                        </a:rPr>
                        <a:t> Cash Flow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extLst>
                  <a:ext uri="{0D108BD9-81ED-4DB2-BD59-A6C34878D82A}">
                    <a16:rowId xmlns="" xmlns:a16="http://schemas.microsoft.com/office/drawing/2014/main" val="311270427"/>
                  </a:ext>
                </a:extLst>
              </a:tr>
              <a:tr h="304800">
                <a:tc>
                  <a:txBody>
                    <a:bodyPr/>
                    <a:lstStyle/>
                    <a:p>
                      <a:pPr marL="0" marR="0" algn="ctr">
                        <a:lnSpc>
                          <a:spcPct val="107000"/>
                        </a:lnSpc>
                        <a:spcBef>
                          <a:spcPts val="0"/>
                        </a:spcBef>
                        <a:spcAft>
                          <a:spcPts val="0"/>
                        </a:spcAft>
                      </a:pPr>
                      <a:r>
                        <a:rPr lang="en-US" sz="900" b="0" dirty="0">
                          <a:solidFill>
                            <a:schemeClr val="tx1"/>
                          </a:solidFill>
                          <a:effectLst/>
                        </a:rPr>
                        <a:t>(300)</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 +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n/a</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 =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(300)</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 +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 n/a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 +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n/a</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900" dirty="0">
                          <a:solidFill>
                            <a:schemeClr val="tx1"/>
                          </a:solidFill>
                          <a:effectLst/>
                        </a:rPr>
                        <a:t>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900" dirty="0">
                          <a:solidFill>
                            <a:schemeClr val="tx1"/>
                          </a:solidFill>
                          <a:effectLst/>
                        </a:rPr>
                        <a:t>n/a</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 </a:t>
                      </a:r>
                      <a:r>
                        <a:rPr lang="en-US" sz="900" dirty="0" smtClean="0">
                          <a:solidFill>
                            <a:schemeClr val="tx1"/>
                          </a:solidFill>
                          <a:effectLst/>
                        </a:rPr>
                        <a:t>−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n/a</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 =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n/a</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900" dirty="0">
                          <a:solidFill>
                            <a:schemeClr val="tx1"/>
                          </a:solidFill>
                          <a:effectLst/>
                        </a:rPr>
                        <a:t>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900" dirty="0">
                          <a:solidFill>
                            <a:schemeClr val="tx1"/>
                          </a:solidFill>
                          <a:effectLst/>
                        </a:rPr>
                        <a:t>(300)</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extLst>
                  <a:ext uri="{0D108BD9-81ED-4DB2-BD59-A6C34878D82A}">
                    <a16:rowId xmlns="" xmlns:a16="http://schemas.microsoft.com/office/drawing/2014/main" val="496873948"/>
                  </a:ext>
                </a:extLst>
              </a:tr>
            </a:tbl>
          </a:graphicData>
        </a:graphic>
      </p:graphicFrame>
      <p:graphicFrame>
        <p:nvGraphicFramePr>
          <p:cNvPr id="8" name="Table 7">
            <a:extLst>
              <a:ext uri="{FF2B5EF4-FFF2-40B4-BE49-F238E27FC236}">
                <a16:creationId xmlns="" xmlns:a16="http://schemas.microsoft.com/office/drawing/2014/main" id="{0B583474-D8AE-47BC-A2B4-26B0C1C14F09}"/>
              </a:ext>
            </a:extLst>
          </p:cNvPr>
          <p:cNvGraphicFramePr>
            <a:graphicFrameLocks noGrp="1"/>
          </p:cNvGraphicFramePr>
          <p:nvPr>
            <p:extLst>
              <p:ext uri="{D42A27DB-BD31-4B8C-83A1-F6EECF244321}">
                <p14:modId xmlns:p14="http://schemas.microsoft.com/office/powerpoint/2010/main" val="203121370"/>
              </p:ext>
            </p:extLst>
          </p:nvPr>
        </p:nvGraphicFramePr>
        <p:xfrm>
          <a:off x="762000" y="4495800"/>
          <a:ext cx="7772398" cy="1615462"/>
        </p:xfrm>
        <a:graphic>
          <a:graphicData uri="http://schemas.openxmlformats.org/drawingml/2006/table">
            <a:tbl>
              <a:tblPr firstRow="1" firstCol="1" bandRow="1">
                <a:tableStyleId>{5C22544A-7EE6-4342-B048-85BDC9FD1C3A}</a:tableStyleId>
              </a:tblPr>
              <a:tblGrid>
                <a:gridCol w="706582">
                  <a:extLst>
                    <a:ext uri="{9D8B030D-6E8A-4147-A177-3AD203B41FA5}">
                      <a16:colId xmlns="" xmlns:a16="http://schemas.microsoft.com/office/drawing/2014/main" val="1048939920"/>
                    </a:ext>
                  </a:extLst>
                </a:gridCol>
                <a:gridCol w="157018">
                  <a:extLst>
                    <a:ext uri="{9D8B030D-6E8A-4147-A177-3AD203B41FA5}">
                      <a16:colId xmlns="" xmlns:a16="http://schemas.microsoft.com/office/drawing/2014/main" val="2902578585"/>
                    </a:ext>
                  </a:extLst>
                </a:gridCol>
                <a:gridCol w="706582">
                  <a:extLst>
                    <a:ext uri="{9D8B030D-6E8A-4147-A177-3AD203B41FA5}">
                      <a16:colId xmlns="" xmlns:a16="http://schemas.microsoft.com/office/drawing/2014/main" val="4199576595"/>
                    </a:ext>
                  </a:extLst>
                </a:gridCol>
                <a:gridCol w="157018">
                  <a:extLst>
                    <a:ext uri="{9D8B030D-6E8A-4147-A177-3AD203B41FA5}">
                      <a16:colId xmlns="" xmlns:a16="http://schemas.microsoft.com/office/drawing/2014/main" val="903104335"/>
                    </a:ext>
                  </a:extLst>
                </a:gridCol>
                <a:gridCol w="706582">
                  <a:extLst>
                    <a:ext uri="{9D8B030D-6E8A-4147-A177-3AD203B41FA5}">
                      <a16:colId xmlns="" xmlns:a16="http://schemas.microsoft.com/office/drawing/2014/main" val="3764113105"/>
                    </a:ext>
                  </a:extLst>
                </a:gridCol>
                <a:gridCol w="157018">
                  <a:extLst>
                    <a:ext uri="{9D8B030D-6E8A-4147-A177-3AD203B41FA5}">
                      <a16:colId xmlns="" xmlns:a16="http://schemas.microsoft.com/office/drawing/2014/main" val="652793109"/>
                    </a:ext>
                  </a:extLst>
                </a:gridCol>
                <a:gridCol w="785091">
                  <a:extLst>
                    <a:ext uri="{9D8B030D-6E8A-4147-A177-3AD203B41FA5}">
                      <a16:colId xmlns="" xmlns:a16="http://schemas.microsoft.com/office/drawing/2014/main" val="881359099"/>
                    </a:ext>
                  </a:extLst>
                </a:gridCol>
                <a:gridCol w="157018">
                  <a:extLst>
                    <a:ext uri="{9D8B030D-6E8A-4147-A177-3AD203B41FA5}">
                      <a16:colId xmlns="" xmlns:a16="http://schemas.microsoft.com/office/drawing/2014/main" val="2268592530"/>
                    </a:ext>
                  </a:extLst>
                </a:gridCol>
                <a:gridCol w="706582">
                  <a:extLst>
                    <a:ext uri="{9D8B030D-6E8A-4147-A177-3AD203B41FA5}">
                      <a16:colId xmlns="" xmlns:a16="http://schemas.microsoft.com/office/drawing/2014/main" val="3436669621"/>
                    </a:ext>
                  </a:extLst>
                </a:gridCol>
                <a:gridCol w="157018">
                  <a:extLst>
                    <a:ext uri="{9D8B030D-6E8A-4147-A177-3AD203B41FA5}">
                      <a16:colId xmlns="" xmlns:a16="http://schemas.microsoft.com/office/drawing/2014/main" val="2653134147"/>
                    </a:ext>
                  </a:extLst>
                </a:gridCol>
                <a:gridCol w="706582">
                  <a:extLst>
                    <a:ext uri="{9D8B030D-6E8A-4147-A177-3AD203B41FA5}">
                      <a16:colId xmlns="" xmlns:a16="http://schemas.microsoft.com/office/drawing/2014/main" val="2745376433"/>
                    </a:ext>
                  </a:extLst>
                </a:gridCol>
                <a:gridCol w="157018">
                  <a:extLst>
                    <a:ext uri="{9D8B030D-6E8A-4147-A177-3AD203B41FA5}">
                      <a16:colId xmlns="" xmlns:a16="http://schemas.microsoft.com/office/drawing/2014/main" val="3299206383"/>
                    </a:ext>
                  </a:extLst>
                </a:gridCol>
                <a:gridCol w="785091">
                  <a:extLst>
                    <a:ext uri="{9D8B030D-6E8A-4147-A177-3AD203B41FA5}">
                      <a16:colId xmlns="" xmlns:a16="http://schemas.microsoft.com/office/drawing/2014/main" val="1364348342"/>
                    </a:ext>
                  </a:extLst>
                </a:gridCol>
                <a:gridCol w="157018">
                  <a:extLst>
                    <a:ext uri="{9D8B030D-6E8A-4147-A177-3AD203B41FA5}">
                      <a16:colId xmlns="" xmlns:a16="http://schemas.microsoft.com/office/drawing/2014/main" val="2510734976"/>
                    </a:ext>
                  </a:extLst>
                </a:gridCol>
                <a:gridCol w="628072">
                  <a:extLst>
                    <a:ext uri="{9D8B030D-6E8A-4147-A177-3AD203B41FA5}">
                      <a16:colId xmlns="" xmlns:a16="http://schemas.microsoft.com/office/drawing/2014/main" val="2534250066"/>
                    </a:ext>
                  </a:extLst>
                </a:gridCol>
                <a:gridCol w="157018">
                  <a:extLst>
                    <a:ext uri="{9D8B030D-6E8A-4147-A177-3AD203B41FA5}">
                      <a16:colId xmlns="" xmlns:a16="http://schemas.microsoft.com/office/drawing/2014/main" val="2747682713"/>
                    </a:ext>
                  </a:extLst>
                </a:gridCol>
                <a:gridCol w="628072">
                  <a:extLst>
                    <a:ext uri="{9D8B030D-6E8A-4147-A177-3AD203B41FA5}">
                      <a16:colId xmlns="" xmlns:a16="http://schemas.microsoft.com/office/drawing/2014/main" val="858328297"/>
                    </a:ext>
                  </a:extLst>
                </a:gridCol>
                <a:gridCol w="157018">
                  <a:extLst>
                    <a:ext uri="{9D8B030D-6E8A-4147-A177-3AD203B41FA5}">
                      <a16:colId xmlns="" xmlns:a16="http://schemas.microsoft.com/office/drawing/2014/main" val="670864811"/>
                    </a:ext>
                  </a:extLst>
                </a:gridCol>
              </a:tblGrid>
              <a:tr h="119094">
                <a:tc gridSpan="18">
                  <a:txBody>
                    <a:bodyPr/>
                    <a:lstStyle/>
                    <a:p>
                      <a:pPr marL="0" marR="0" algn="l">
                        <a:lnSpc>
                          <a:spcPct val="107000"/>
                        </a:lnSpc>
                        <a:spcBef>
                          <a:spcPts val="0"/>
                        </a:spcBef>
                        <a:spcAft>
                          <a:spcPts val="0"/>
                        </a:spcAft>
                      </a:pPr>
                      <a:r>
                        <a:rPr lang="en-US" sz="1400" b="1" dirty="0">
                          <a:solidFill>
                            <a:schemeClr val="tx1"/>
                          </a:solidFill>
                          <a:effectLst/>
                          <a:latin typeface="+mn-lt"/>
                          <a:ea typeface="Tahoma" panose="020B0604030504040204" pitchFamily="34" charset="0"/>
                          <a:cs typeface="Tahoma" panose="020B0604030504040204" pitchFamily="34" charset="0"/>
                        </a:rPr>
                        <a:t>3. Repaying the Principal</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pPr marL="0" marR="0" algn="ctr">
                        <a:lnSpc>
                          <a:spcPct val="107000"/>
                        </a:lnSpc>
                        <a:spcBef>
                          <a:spcPts val="0"/>
                        </a:spcBef>
                        <a:spcAft>
                          <a:spcPts val="0"/>
                        </a:spcAft>
                      </a:pPr>
                      <a:endParaRPr lang="en-US"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marL="0" marR="0" algn="ctr">
                        <a:lnSpc>
                          <a:spcPct val="107000"/>
                        </a:lnSpc>
                        <a:spcBef>
                          <a:spcPts val="0"/>
                        </a:spcBef>
                        <a:spcAft>
                          <a:spcPts val="0"/>
                        </a:spcAft>
                      </a:pPr>
                      <a:endParaRPr lang="en-US"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hMerge="1">
                  <a:txBody>
                    <a:bodyPr/>
                    <a:lstStyle/>
                    <a:p>
                      <a:pPr marL="0" marR="0">
                        <a:lnSpc>
                          <a:spcPct val="107000"/>
                        </a:lnSpc>
                        <a:spcBef>
                          <a:spcPts val="0"/>
                        </a:spcBef>
                        <a:spcAft>
                          <a:spcPts val="0"/>
                        </a:spcAft>
                      </a:pP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hMerge="1">
                  <a:txBody>
                    <a:bodyPr/>
                    <a:lstStyle/>
                    <a:p>
                      <a:pPr marL="0" marR="0">
                        <a:lnSpc>
                          <a:spcPct val="107000"/>
                        </a:lnSpc>
                        <a:spcBef>
                          <a:spcPts val="0"/>
                        </a:spcBef>
                        <a:spcAft>
                          <a:spcPts val="0"/>
                        </a:spcAft>
                      </a:pP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hMerge="1">
                  <a:txBody>
                    <a:bodyPr/>
                    <a:lstStyle/>
                    <a:p>
                      <a:pPr marL="0" marR="0" algn="ctr">
                        <a:lnSpc>
                          <a:spcPct val="107000"/>
                        </a:lnSpc>
                        <a:spcBef>
                          <a:spcPts val="0"/>
                        </a:spcBef>
                        <a:spcAft>
                          <a:spcPts val="0"/>
                        </a:spcAft>
                      </a:pPr>
                      <a:endParaRPr lang="en-US"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hMerge="1">
                  <a:txBody>
                    <a:bodyPr/>
                    <a:lstStyle/>
                    <a:p>
                      <a:pPr marL="0" marR="0">
                        <a:lnSpc>
                          <a:spcPct val="107000"/>
                        </a:lnSpc>
                        <a:spcBef>
                          <a:spcPts val="0"/>
                        </a:spcBef>
                        <a:spcAft>
                          <a:spcPts val="0"/>
                        </a:spcAft>
                      </a:pPr>
                      <a:endParaRPr lang="en-US"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hMerge="1">
                  <a:txBody>
                    <a:bodyPr/>
                    <a:lstStyle/>
                    <a:p>
                      <a:pPr marL="0" marR="0" algn="ctr">
                        <a:lnSpc>
                          <a:spcPct val="107000"/>
                        </a:lnSpc>
                        <a:spcBef>
                          <a:spcPts val="0"/>
                        </a:spcBef>
                        <a:spcAft>
                          <a:spcPts val="0"/>
                        </a:spcAft>
                      </a:pPr>
                      <a:endParaRPr lang="en-US"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hMerge="1">
                  <a:txBody>
                    <a:bodyPr/>
                    <a:lstStyle/>
                    <a:p>
                      <a:pPr marL="0" marR="0">
                        <a:lnSpc>
                          <a:spcPct val="107000"/>
                        </a:lnSpc>
                        <a:spcBef>
                          <a:spcPts val="0"/>
                        </a:spcBef>
                        <a:spcAft>
                          <a:spcPts val="0"/>
                        </a:spcAft>
                      </a:pPr>
                      <a:endParaRPr lang="en-US"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hMerge="1">
                  <a:txBody>
                    <a:bodyPr/>
                    <a:lstStyle/>
                    <a:p>
                      <a:pPr marL="0" marR="0">
                        <a:lnSpc>
                          <a:spcPct val="107000"/>
                        </a:lnSpc>
                        <a:spcBef>
                          <a:spcPts val="0"/>
                        </a:spcBef>
                        <a:spcAft>
                          <a:spcPts val="0"/>
                        </a:spcAft>
                      </a:pP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hMerge="1">
                  <a:txBody>
                    <a:bodyPr/>
                    <a:lstStyle/>
                    <a:p>
                      <a:pPr marL="0" marR="0" algn="ctr">
                        <a:lnSpc>
                          <a:spcPct val="107000"/>
                        </a:lnSpc>
                        <a:spcBef>
                          <a:spcPts val="0"/>
                        </a:spcBef>
                        <a:spcAft>
                          <a:spcPts val="0"/>
                        </a:spcAft>
                      </a:pP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93885599"/>
                  </a:ext>
                </a:extLst>
              </a:tr>
              <a:tr h="119094">
                <a:tc gridSpan="3">
                  <a:txBody>
                    <a:bodyPr/>
                    <a:lstStyle/>
                    <a:p>
                      <a:pPr marL="0" marR="0" algn="ctr">
                        <a:lnSpc>
                          <a:spcPct val="107000"/>
                        </a:lnSpc>
                        <a:spcBef>
                          <a:spcPts val="0"/>
                        </a:spcBef>
                        <a:spcAft>
                          <a:spcPts val="0"/>
                        </a:spcAft>
                      </a:pPr>
                      <a:r>
                        <a:rPr lang="en-US" sz="900" b="1" dirty="0">
                          <a:solidFill>
                            <a:schemeClr val="tx1"/>
                          </a:solidFill>
                          <a:effectLst/>
                        </a:rPr>
                        <a:t>Assets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900" b="1" dirty="0">
                          <a:solidFill>
                            <a:schemeClr val="tx1"/>
                          </a:solidFill>
                          <a:effectLst/>
                        </a:rPr>
                        <a:t> =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Liab.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gridSpan="3">
                  <a:txBody>
                    <a:bodyPr/>
                    <a:lstStyle/>
                    <a:p>
                      <a:pPr marL="0" marR="0" algn="ctr">
                        <a:lnSpc>
                          <a:spcPct val="107000"/>
                        </a:lnSpc>
                        <a:spcBef>
                          <a:spcPts val="0"/>
                        </a:spcBef>
                        <a:spcAft>
                          <a:spcPts val="0"/>
                        </a:spcAft>
                      </a:pPr>
                      <a:r>
                        <a:rPr lang="en-US" sz="900" b="1" dirty="0">
                          <a:solidFill>
                            <a:schemeClr val="tx1"/>
                          </a:solidFill>
                          <a:effectLst/>
                        </a:rPr>
                        <a:t> Stockholders' Equity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900" b="1" dirty="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900" b="1" dirty="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900" b="1" dirty="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900" b="1" dirty="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900" b="1" dirty="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900" b="1" dirty="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extLst>
                  <a:ext uri="{0D108BD9-81ED-4DB2-BD59-A6C34878D82A}">
                    <a16:rowId xmlns="" xmlns:a16="http://schemas.microsoft.com/office/drawing/2014/main" val="3471717517"/>
                  </a:ext>
                </a:extLst>
              </a:tr>
              <a:tr h="506600">
                <a:tc>
                  <a:txBody>
                    <a:bodyPr/>
                    <a:lstStyle/>
                    <a:p>
                      <a:pPr marL="0" marR="0" algn="ctr">
                        <a:lnSpc>
                          <a:spcPct val="107000"/>
                        </a:lnSpc>
                        <a:spcBef>
                          <a:spcPts val="0"/>
                        </a:spcBef>
                        <a:spcAft>
                          <a:spcPts val="0"/>
                        </a:spcAft>
                      </a:pPr>
                      <a:r>
                        <a:rPr lang="en-US" sz="900" b="1" dirty="0">
                          <a:solidFill>
                            <a:schemeClr val="tx1"/>
                          </a:solidFill>
                          <a:effectLst/>
                        </a:rPr>
                        <a:t> Cash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Fork Lift</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Note Payable</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Common Stock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Retained Earnings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900" b="1" dirty="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900" b="1" dirty="0">
                          <a:solidFill>
                            <a:schemeClr val="tx1"/>
                          </a:solidFill>
                          <a:effectLst/>
                        </a:rPr>
                        <a:t> Revenue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a:t>
                      </a:r>
                      <a:r>
                        <a:rPr lang="en-US" sz="900" b="1" dirty="0" smtClean="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900" b="1" dirty="0">
                          <a:solidFill>
                            <a:schemeClr val="tx1"/>
                          </a:solidFill>
                          <a:effectLst/>
                        </a:rPr>
                        <a:t> Expenses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900" b="1" dirty="0">
                          <a:solidFill>
                            <a:schemeClr val="tx1"/>
                          </a:solidFill>
                          <a:effectLst/>
                        </a:rPr>
                        <a:t> Net Income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900" b="1" dirty="0">
                          <a:solidFill>
                            <a:schemeClr val="tx1"/>
                          </a:solidFill>
                          <a:effectLst/>
                        </a:rPr>
                        <a:t>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900" b="1" dirty="0">
                          <a:solidFill>
                            <a:schemeClr val="tx1"/>
                          </a:solidFill>
                          <a:effectLst/>
                        </a:rPr>
                        <a:t> Cash Flow </a:t>
                      </a:r>
                      <a:endParaRPr lang="en-US" sz="9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extLst>
                  <a:ext uri="{0D108BD9-81ED-4DB2-BD59-A6C34878D82A}">
                    <a16:rowId xmlns="" xmlns:a16="http://schemas.microsoft.com/office/drawing/2014/main" val="311270427"/>
                  </a:ext>
                </a:extLst>
              </a:tr>
              <a:tr h="304800">
                <a:tc>
                  <a:txBody>
                    <a:bodyPr/>
                    <a:lstStyle/>
                    <a:p>
                      <a:pPr marL="0" marR="0" algn="ctr">
                        <a:lnSpc>
                          <a:spcPct val="107000"/>
                        </a:lnSpc>
                        <a:spcBef>
                          <a:spcPts val="0"/>
                        </a:spcBef>
                        <a:spcAft>
                          <a:spcPts val="0"/>
                        </a:spcAft>
                      </a:pPr>
                      <a:r>
                        <a:rPr lang="en-US" sz="900" b="0" dirty="0">
                          <a:solidFill>
                            <a:schemeClr val="tx1"/>
                          </a:solidFill>
                          <a:effectLst/>
                        </a:rPr>
                        <a:t>(5,000) </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 +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n/a</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 =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(5,000)</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 +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 n/a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 +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n/a</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900" dirty="0">
                          <a:solidFill>
                            <a:schemeClr val="tx1"/>
                          </a:solidFill>
                          <a:effectLst/>
                        </a:rPr>
                        <a:t>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900" dirty="0">
                          <a:solidFill>
                            <a:schemeClr val="tx1"/>
                          </a:solidFill>
                          <a:effectLst/>
                        </a:rPr>
                        <a:t>n/a</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 </a:t>
                      </a:r>
                      <a:r>
                        <a:rPr lang="en-US" sz="900" dirty="0" smtClean="0">
                          <a:solidFill>
                            <a:schemeClr val="tx1"/>
                          </a:solidFill>
                          <a:effectLst/>
                        </a:rPr>
                        <a:t>−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n/a</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 =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solidFill>
                          <a:effectLst/>
                        </a:rPr>
                        <a:t>n/a</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900" dirty="0">
                          <a:solidFill>
                            <a:schemeClr val="tx1"/>
                          </a:solidFill>
                          <a:effectLst/>
                        </a:rPr>
                        <a:t> </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900" dirty="0">
                          <a:solidFill>
                            <a:schemeClr val="tx1"/>
                          </a:solidFill>
                          <a:effectLst/>
                        </a:rPr>
                        <a:t>(5,000)</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496873948"/>
                  </a:ext>
                </a:extLst>
              </a:tr>
            </a:tbl>
          </a:graphicData>
        </a:graphic>
      </p:graphicFrame>
    </p:spTree>
    <p:extLst>
      <p:ext uri="{BB962C8B-B14F-4D97-AF65-F5344CB8AC3E}">
        <p14:creationId xmlns:p14="http://schemas.microsoft.com/office/powerpoint/2010/main" val="11976627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33CAAF-D351-439C-8CD0-0398C65FB489}"/>
              </a:ext>
            </a:extLst>
          </p:cNvPr>
          <p:cNvSpPr>
            <a:spLocks noGrp="1"/>
          </p:cNvSpPr>
          <p:nvPr>
            <p:ph type="title"/>
          </p:nvPr>
        </p:nvSpPr>
        <p:spPr/>
        <p:txBody>
          <a:bodyPr/>
          <a:lstStyle/>
          <a:p>
            <a:r>
              <a:rPr lang="en-US" sz="3200" dirty="0">
                <a:solidFill>
                  <a:srgbClr val="CC0000"/>
                </a:solidFill>
                <a:latin typeface="+mj-lt"/>
                <a:ea typeface="Tahoma" panose="020B0604030504040204" pitchFamily="34" charset="0"/>
                <a:cs typeface="Tahoma" panose="020B0604030504040204" pitchFamily="34" charset="0"/>
              </a:rPr>
              <a:t>Libby’s Financial Statements for Years 1 &amp; 2</a:t>
            </a:r>
            <a:endParaRPr lang="en-US" sz="3200" dirty="0">
              <a:solidFill>
                <a:srgbClr val="CC0000"/>
              </a:solidFill>
              <a:latin typeface="+mj-lt"/>
            </a:endParaRPr>
          </a:p>
        </p:txBody>
      </p:sp>
      <p:sp>
        <p:nvSpPr>
          <p:cNvPr id="6" name="Content Placeholder 5">
            <a:extLst>
              <a:ext uri="{FF2B5EF4-FFF2-40B4-BE49-F238E27FC236}">
                <a16:creationId xmlns="" xmlns:a16="http://schemas.microsoft.com/office/drawing/2014/main" id="{A9B571EA-66A6-4E0A-9DC6-BDF83A9D60A1}"/>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p:txBody>
      </p:sp>
      <p:sp>
        <p:nvSpPr>
          <p:cNvPr id="5" name="Text Placeholder 4"/>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52D37CBB-F23F-42C2-8536-A9EFED0BD660}"/>
              </a:ext>
            </a:extLst>
          </p:cNvPr>
          <p:cNvSpPr>
            <a:spLocks noGrp="1"/>
          </p:cNvSpPr>
          <p:nvPr>
            <p:ph type="sldNum" sz="quarter" idx="11"/>
          </p:nvPr>
        </p:nvSpPr>
        <p:spPr>
          <a:prstGeom prst="rect">
            <a:avLst/>
          </a:prstGeom>
        </p:spPr>
        <p:txBody>
          <a:bodyPr/>
          <a:lstStyle/>
          <a:p>
            <a:pPr>
              <a:defRPr/>
            </a:pPr>
            <a:r>
              <a:rPr lang="en-US" dirty="0" smtClean="0"/>
              <a:t> </a:t>
            </a:r>
            <a:r>
              <a:rPr lang="en-US" dirty="0" smtClean="0">
                <a:solidFill>
                  <a:schemeClr val="bg1"/>
                </a:solidFill>
              </a:rPr>
              <a:t>2</a:t>
            </a:r>
            <a:r>
              <a:rPr lang="en-US" dirty="0">
                <a:solidFill>
                  <a:schemeClr val="bg1"/>
                </a:solidFill>
              </a:rPr>
              <a:t>-</a:t>
            </a:r>
            <a:fld id="{86103F27-AA34-4069-B652-A178AD0674B3}" type="slidenum">
              <a:rPr lang="en-US" smtClean="0">
                <a:solidFill>
                  <a:schemeClr val="bg1"/>
                </a:solidFill>
              </a:rPr>
              <a:pPr>
                <a:defRPr/>
              </a:pPr>
              <a:t>56</a:t>
            </a:fld>
            <a:endParaRPr lang="en-US" dirty="0">
              <a:solidFill>
                <a:schemeClr val="bg1"/>
              </a:solidFill>
            </a:endParaRPr>
          </a:p>
        </p:txBody>
      </p:sp>
      <p:graphicFrame>
        <p:nvGraphicFramePr>
          <p:cNvPr id="4" name="Object 3">
            <a:extLst>
              <a:ext uri="{FF2B5EF4-FFF2-40B4-BE49-F238E27FC236}">
                <a16:creationId xmlns="" xmlns:a16="http://schemas.microsoft.com/office/drawing/2014/main" id="{292A99D7-7D38-4320-B8F8-9D7609670268}"/>
              </a:ext>
            </a:extLst>
          </p:cNvPr>
          <p:cNvGraphicFramePr>
            <a:graphicFrameLocks noChangeAspect="1"/>
          </p:cNvGraphicFramePr>
          <p:nvPr>
            <p:extLst>
              <p:ext uri="{D42A27DB-BD31-4B8C-83A1-F6EECF244321}">
                <p14:modId xmlns:p14="http://schemas.microsoft.com/office/powerpoint/2010/main" val="1322919597"/>
              </p:ext>
            </p:extLst>
          </p:nvPr>
        </p:nvGraphicFramePr>
        <p:xfrm>
          <a:off x="2781300" y="925470"/>
          <a:ext cx="4038600" cy="5336543"/>
        </p:xfrm>
        <a:graphic>
          <a:graphicData uri="http://schemas.openxmlformats.org/presentationml/2006/ole">
            <mc:AlternateContent xmlns:mc="http://schemas.openxmlformats.org/markup-compatibility/2006">
              <mc:Choice xmlns:v="urn:schemas-microsoft-com:vml" Requires="v">
                <p:oleObj spid="_x0000_s31788" name="Document" r:id="rId4" imgW="6106116" imgH="9614674" progId="Word.Document.8">
                  <p:embed/>
                </p:oleObj>
              </mc:Choice>
              <mc:Fallback>
                <p:oleObj name="Document" r:id="rId4" imgW="6106116" imgH="9614674" progId="Word.Document.8">
                  <p:embed/>
                  <p:pic>
                    <p:nvPicPr>
                      <p:cNvPr id="0" name=""/>
                      <p:cNvPicPr/>
                      <p:nvPr/>
                    </p:nvPicPr>
                    <p:blipFill>
                      <a:blip r:embed="rId5"/>
                      <a:stretch>
                        <a:fillRect/>
                      </a:stretch>
                    </p:blipFill>
                    <p:spPr>
                      <a:xfrm>
                        <a:off x="2781300" y="925470"/>
                        <a:ext cx="4038600" cy="5336543"/>
                      </a:xfrm>
                      <a:prstGeom prst="rect">
                        <a:avLst/>
                      </a:prstGeom>
                    </p:spPr>
                  </p:pic>
                </p:oleObj>
              </mc:Fallback>
            </mc:AlternateContent>
          </a:graphicData>
        </a:graphic>
      </p:graphicFrame>
    </p:spTree>
    <p:extLst>
      <p:ext uri="{BB962C8B-B14F-4D97-AF65-F5344CB8AC3E}">
        <p14:creationId xmlns:p14="http://schemas.microsoft.com/office/powerpoint/2010/main" val="5713658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3886200"/>
            <a:ext cx="5105400" cy="838200"/>
          </a:xfrm>
        </p:spPr>
        <p:txBody>
          <a:bodyPr/>
          <a:lstStyle/>
          <a:p>
            <a:r>
              <a:rPr lang="en-US" b="1" dirty="0">
                <a:latin typeface="+mj-lt"/>
                <a:ea typeface="Tahoma" panose="020B0604030504040204" pitchFamily="34" charset="0"/>
                <a:cs typeface="Tahoma" panose="020B0604030504040204" pitchFamily="34" charset="0"/>
              </a:rPr>
              <a:t>End of Chapter </a:t>
            </a:r>
            <a:r>
              <a:rPr lang="en-US" b="1" dirty="0" smtClean="0">
                <a:latin typeface="+mj-lt"/>
                <a:ea typeface="Tahoma" panose="020B0604030504040204" pitchFamily="34" charset="0"/>
                <a:cs typeface="Tahoma" panose="020B0604030504040204" pitchFamily="34" charset="0"/>
              </a:rPr>
              <a:t>2</a:t>
            </a:r>
            <a:endParaRPr lang="en-US" dirty="0">
              <a:latin typeface="+mj-lt"/>
              <a:ea typeface="Tahoma" panose="020B0604030504040204" pitchFamily="34" charset="0"/>
              <a:cs typeface="Tahoma" panose="020B0604030504040204" pitchFamily="34" charset="0"/>
            </a:endParaRPr>
          </a:p>
        </p:txBody>
      </p:sp>
      <p:sp>
        <p:nvSpPr>
          <p:cNvPr id="6" name="Text Placeholder 5"/>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6298985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5E1EE43-7E8C-400C-879C-B955983197D1}"/>
              </a:ext>
            </a:extLst>
          </p:cNvPr>
          <p:cNvSpPr>
            <a:spLocks noGrp="1"/>
          </p:cNvSpPr>
          <p:nvPr>
            <p:ph type="title"/>
          </p:nvPr>
        </p:nvSpPr>
        <p:spPr/>
        <p:txBody>
          <a:bodyPr/>
          <a:lstStyle/>
          <a:p>
            <a:r>
              <a:rPr lang="en-US" dirty="0">
                <a:latin typeface="+mj-lt"/>
              </a:rPr>
              <a:t>Event </a:t>
            </a:r>
            <a:r>
              <a:rPr lang="en-US" dirty="0" smtClean="0">
                <a:latin typeface="+mj-lt"/>
              </a:rPr>
              <a:t>2</a:t>
            </a:r>
            <a:endParaRPr lang="en-US" dirty="0">
              <a:latin typeface="+mj-lt"/>
            </a:endParaRPr>
          </a:p>
        </p:txBody>
      </p:sp>
      <p:sp>
        <p:nvSpPr>
          <p:cNvPr id="7" name="Content Placeholder 6"/>
          <p:cNvSpPr>
            <a:spLocks noGrp="1"/>
          </p:cNvSpPr>
          <p:nvPr>
            <p:ph idx="1"/>
          </p:nvPr>
        </p:nvSpPr>
        <p:spPr/>
        <p:txBody>
          <a:bodyPr/>
          <a:lstStyle/>
          <a:p>
            <a:pPr>
              <a:defRPr/>
            </a:pPr>
            <a:r>
              <a:rPr lang="en-US" dirty="0">
                <a:latin typeface="+mn-lt"/>
              </a:rPr>
              <a:t>During Year 1, Cato Consultants provided $84,000 of consulting services to its clients but no cash has been collected</a:t>
            </a:r>
            <a:r>
              <a:rPr lang="en-US" dirty="0" smtClean="0">
                <a:latin typeface="+mn-lt"/>
              </a:rPr>
              <a:t>.</a:t>
            </a:r>
            <a:endParaRPr lang="en-US" dirty="0">
              <a:latin typeface="+mn-lt"/>
            </a:endParaRPr>
          </a:p>
          <a:p>
            <a:pPr>
              <a:defRPr/>
            </a:pPr>
            <a:r>
              <a:rPr lang="en-US" dirty="0">
                <a:latin typeface="+mn-lt"/>
                <a:ea typeface="Tahoma" panose="020B0604030504040204" pitchFamily="34" charset="0"/>
                <a:cs typeface="Tahoma" panose="020B0604030504040204" pitchFamily="34" charset="0"/>
              </a:rPr>
              <a:t>This </a:t>
            </a:r>
            <a:r>
              <a:rPr lang="en-US" b="1" dirty="0">
                <a:solidFill>
                  <a:srgbClr val="C00000"/>
                </a:solidFill>
                <a:latin typeface="+mn-lt"/>
                <a:ea typeface="Tahoma" panose="020B0604030504040204" pitchFamily="34" charset="0"/>
                <a:cs typeface="Tahoma" panose="020B0604030504040204" pitchFamily="34" charset="0"/>
              </a:rPr>
              <a:t>a</a:t>
            </a:r>
            <a:r>
              <a:rPr lang="en-US" b="1" dirty="0" smtClean="0">
                <a:solidFill>
                  <a:srgbClr val="C00000"/>
                </a:solidFill>
                <a:latin typeface="+mn-lt"/>
                <a:ea typeface="Tahoma" panose="020B0604030504040204" pitchFamily="34" charset="0"/>
                <a:cs typeface="Tahoma" panose="020B0604030504040204" pitchFamily="34" charset="0"/>
              </a:rPr>
              <a:t>sset </a:t>
            </a:r>
            <a:r>
              <a:rPr lang="en-US" b="1" dirty="0">
                <a:solidFill>
                  <a:srgbClr val="C00000"/>
                </a:solidFill>
                <a:latin typeface="+mn-lt"/>
                <a:ea typeface="Tahoma" panose="020B0604030504040204" pitchFamily="34" charset="0"/>
                <a:cs typeface="Tahoma" panose="020B0604030504040204" pitchFamily="34" charset="0"/>
              </a:rPr>
              <a:t>s</a:t>
            </a:r>
            <a:r>
              <a:rPr lang="en-US" b="1" dirty="0" smtClean="0">
                <a:solidFill>
                  <a:srgbClr val="C00000"/>
                </a:solidFill>
                <a:latin typeface="+mn-lt"/>
                <a:ea typeface="Tahoma" panose="020B0604030504040204" pitchFamily="34" charset="0"/>
                <a:cs typeface="Tahoma" panose="020B0604030504040204" pitchFamily="34" charset="0"/>
              </a:rPr>
              <a:t>ource </a:t>
            </a:r>
            <a:r>
              <a:rPr lang="en-US" b="1" dirty="0">
                <a:solidFill>
                  <a:srgbClr val="C00000"/>
                </a:solidFill>
                <a:latin typeface="+mn-lt"/>
                <a:ea typeface="Tahoma" panose="020B0604030504040204" pitchFamily="34" charset="0"/>
                <a:cs typeface="Tahoma" panose="020B0604030504040204" pitchFamily="34" charset="0"/>
              </a:rPr>
              <a:t>t</a:t>
            </a:r>
            <a:r>
              <a:rPr lang="en-US" b="1" dirty="0" smtClean="0">
                <a:solidFill>
                  <a:srgbClr val="C00000"/>
                </a:solidFill>
                <a:latin typeface="+mn-lt"/>
                <a:ea typeface="Tahoma" panose="020B0604030504040204" pitchFamily="34" charset="0"/>
                <a:cs typeface="Tahoma" panose="020B0604030504040204" pitchFamily="34" charset="0"/>
              </a:rPr>
              <a:t>ransaction</a:t>
            </a:r>
            <a:r>
              <a:rPr lang="en-US" dirty="0">
                <a:latin typeface="+mn-lt"/>
                <a:ea typeface="Tahoma" panose="020B0604030504040204" pitchFamily="34" charset="0"/>
                <a:cs typeface="Tahoma" panose="020B0604030504040204" pitchFamily="34" charset="0"/>
              </a:rPr>
              <a:t>: (1) </a:t>
            </a:r>
            <a:r>
              <a:rPr lang="en-US" dirty="0" smtClean="0">
                <a:latin typeface="+mn-lt"/>
                <a:ea typeface="Tahoma" panose="020B0604030504040204" pitchFamily="34" charset="0"/>
                <a:cs typeface="Tahoma" panose="020B0604030504040204" pitchFamily="34" charset="0"/>
              </a:rPr>
              <a:t>increases </a:t>
            </a:r>
            <a:r>
              <a:rPr lang="en-US" dirty="0">
                <a:latin typeface="+mn-lt"/>
                <a:ea typeface="Tahoma" panose="020B0604030504040204" pitchFamily="34" charset="0"/>
                <a:cs typeface="Tahoma" panose="020B0604030504040204" pitchFamily="34" charset="0"/>
              </a:rPr>
              <a:t>assets (Accounts Receivable) and (2) </a:t>
            </a:r>
            <a:r>
              <a:rPr lang="en-US" dirty="0" smtClean="0">
                <a:latin typeface="+mn-lt"/>
                <a:ea typeface="Tahoma" panose="020B0604030504040204" pitchFamily="34" charset="0"/>
                <a:cs typeface="Tahoma" panose="020B0604030504040204" pitchFamily="34" charset="0"/>
              </a:rPr>
              <a:t>increases </a:t>
            </a:r>
            <a:r>
              <a:rPr lang="en-US" dirty="0">
                <a:latin typeface="+mn-lt"/>
                <a:ea typeface="Tahoma" panose="020B0604030504040204" pitchFamily="34" charset="0"/>
                <a:cs typeface="Tahoma" panose="020B0604030504040204" pitchFamily="34" charset="0"/>
              </a:rPr>
              <a:t>stockholders’ equity (Retained Earnings)</a:t>
            </a:r>
            <a:r>
              <a:rPr lang="en-US" dirty="0" smtClean="0">
                <a:latin typeface="+mn-lt"/>
                <a:ea typeface="Tahoma" panose="020B0604030504040204" pitchFamily="34" charset="0"/>
                <a:cs typeface="Tahoma" panose="020B0604030504040204" pitchFamily="34" charset="0"/>
              </a:rPr>
              <a:t>.</a:t>
            </a:r>
            <a:endParaRPr lang="en-US" dirty="0">
              <a:latin typeface="+mn-lt"/>
            </a:endParaRPr>
          </a:p>
        </p:txBody>
      </p:sp>
      <p:sp>
        <p:nvSpPr>
          <p:cNvPr id="4" name="Text Placeholder 3"/>
          <p:cNvSpPr>
            <a:spLocks noGrp="1"/>
          </p:cNvSpPr>
          <p:nvPr>
            <p:ph type="body" sz="quarter" idx="10"/>
          </p:nvPr>
        </p:nvSpPr>
        <p:spPr/>
        <p:txBody>
          <a:bodyPr/>
          <a:lstStyle/>
          <a:p>
            <a:endParaRPr lang="en-US"/>
          </a:p>
        </p:txBody>
      </p:sp>
      <p:sp>
        <p:nvSpPr>
          <p:cNvPr id="5" name="Text Placeholder 4"/>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C36AFD15-D09C-4880-9EE7-EC17365C1408}"/>
              </a:ext>
            </a:extLst>
          </p:cNvPr>
          <p:cNvSpPr>
            <a:spLocks noGrp="1"/>
          </p:cNvSpPr>
          <p:nvPr>
            <p:ph type="sldNum" sz="quarter" idx="11"/>
          </p:nvPr>
        </p:nvSpPr>
        <p:spPr/>
        <p:txBody>
          <a:bodyPr/>
          <a:lstStyle/>
          <a:p>
            <a:pPr>
              <a:defRPr/>
            </a:pPr>
            <a:r>
              <a:rPr lang="en-US" dirty="0" smtClean="0"/>
              <a:t> 2-</a:t>
            </a:r>
            <a:fld id="{86103F27-AA34-4069-B652-A178AD0674B3}" type="slidenum">
              <a:rPr lang="en-US" smtClean="0"/>
              <a:pPr>
                <a:defRPr/>
              </a:pPr>
              <a:t>5</a:t>
            </a:fld>
            <a:endParaRPr lang="en-US" dirty="0"/>
          </a:p>
        </p:txBody>
      </p:sp>
      <p:graphicFrame>
        <p:nvGraphicFramePr>
          <p:cNvPr id="6" name="Table 5">
            <a:extLst>
              <a:ext uri="{FF2B5EF4-FFF2-40B4-BE49-F238E27FC236}">
                <a16:creationId xmlns="" xmlns:a16="http://schemas.microsoft.com/office/drawing/2014/main" id="{844FEEAF-C38F-4F85-9792-93FE9591F57C}"/>
              </a:ext>
            </a:extLst>
          </p:cNvPr>
          <p:cNvGraphicFramePr>
            <a:graphicFrameLocks noGrp="1"/>
          </p:cNvGraphicFramePr>
          <p:nvPr>
            <p:extLst>
              <p:ext uri="{D42A27DB-BD31-4B8C-83A1-F6EECF244321}">
                <p14:modId xmlns:p14="http://schemas.microsoft.com/office/powerpoint/2010/main" val="798593436"/>
              </p:ext>
            </p:extLst>
          </p:nvPr>
        </p:nvGraphicFramePr>
        <p:xfrm>
          <a:off x="762000" y="4343400"/>
          <a:ext cx="7620000" cy="1614489"/>
        </p:xfrm>
        <a:graphic>
          <a:graphicData uri="http://schemas.openxmlformats.org/drawingml/2006/table">
            <a:tbl>
              <a:tblPr firstRow="1" firstCol="1" bandRow="1">
                <a:tableStyleId>{5C22544A-7EE6-4342-B048-85BDC9FD1C3A}</a:tableStyleId>
              </a:tblPr>
              <a:tblGrid>
                <a:gridCol w="762000">
                  <a:extLst>
                    <a:ext uri="{9D8B030D-6E8A-4147-A177-3AD203B41FA5}">
                      <a16:colId xmlns="" xmlns:a16="http://schemas.microsoft.com/office/drawing/2014/main" val="1783745906"/>
                    </a:ext>
                  </a:extLst>
                </a:gridCol>
                <a:gridCol w="152400">
                  <a:extLst>
                    <a:ext uri="{9D8B030D-6E8A-4147-A177-3AD203B41FA5}">
                      <a16:colId xmlns="" xmlns:a16="http://schemas.microsoft.com/office/drawing/2014/main" val="3791392808"/>
                    </a:ext>
                  </a:extLst>
                </a:gridCol>
                <a:gridCol w="685800">
                  <a:extLst>
                    <a:ext uri="{9D8B030D-6E8A-4147-A177-3AD203B41FA5}">
                      <a16:colId xmlns="" xmlns:a16="http://schemas.microsoft.com/office/drawing/2014/main" val="2640741920"/>
                    </a:ext>
                  </a:extLst>
                </a:gridCol>
                <a:gridCol w="152400">
                  <a:extLst>
                    <a:ext uri="{9D8B030D-6E8A-4147-A177-3AD203B41FA5}">
                      <a16:colId xmlns="" xmlns:a16="http://schemas.microsoft.com/office/drawing/2014/main" val="4248334673"/>
                    </a:ext>
                  </a:extLst>
                </a:gridCol>
                <a:gridCol w="685800">
                  <a:extLst>
                    <a:ext uri="{9D8B030D-6E8A-4147-A177-3AD203B41FA5}">
                      <a16:colId xmlns="" xmlns:a16="http://schemas.microsoft.com/office/drawing/2014/main" val="2700671535"/>
                    </a:ext>
                  </a:extLst>
                </a:gridCol>
                <a:gridCol w="152400">
                  <a:extLst>
                    <a:ext uri="{9D8B030D-6E8A-4147-A177-3AD203B41FA5}">
                      <a16:colId xmlns="" xmlns:a16="http://schemas.microsoft.com/office/drawing/2014/main" val="1233422479"/>
                    </a:ext>
                  </a:extLst>
                </a:gridCol>
                <a:gridCol w="762000">
                  <a:extLst>
                    <a:ext uri="{9D8B030D-6E8A-4147-A177-3AD203B41FA5}">
                      <a16:colId xmlns="" xmlns:a16="http://schemas.microsoft.com/office/drawing/2014/main" val="975168403"/>
                    </a:ext>
                  </a:extLst>
                </a:gridCol>
                <a:gridCol w="152400">
                  <a:extLst>
                    <a:ext uri="{9D8B030D-6E8A-4147-A177-3AD203B41FA5}">
                      <a16:colId xmlns="" xmlns:a16="http://schemas.microsoft.com/office/drawing/2014/main" val="517205460"/>
                    </a:ext>
                  </a:extLst>
                </a:gridCol>
                <a:gridCol w="685800">
                  <a:extLst>
                    <a:ext uri="{9D8B030D-6E8A-4147-A177-3AD203B41FA5}">
                      <a16:colId xmlns="" xmlns:a16="http://schemas.microsoft.com/office/drawing/2014/main" val="2013981976"/>
                    </a:ext>
                  </a:extLst>
                </a:gridCol>
                <a:gridCol w="152400">
                  <a:extLst>
                    <a:ext uri="{9D8B030D-6E8A-4147-A177-3AD203B41FA5}">
                      <a16:colId xmlns="" xmlns:a16="http://schemas.microsoft.com/office/drawing/2014/main" val="2138609918"/>
                    </a:ext>
                  </a:extLst>
                </a:gridCol>
                <a:gridCol w="685800">
                  <a:extLst>
                    <a:ext uri="{9D8B030D-6E8A-4147-A177-3AD203B41FA5}">
                      <a16:colId xmlns="" xmlns:a16="http://schemas.microsoft.com/office/drawing/2014/main" val="3928320303"/>
                    </a:ext>
                  </a:extLst>
                </a:gridCol>
                <a:gridCol w="152400">
                  <a:extLst>
                    <a:ext uri="{9D8B030D-6E8A-4147-A177-3AD203B41FA5}">
                      <a16:colId xmlns="" xmlns:a16="http://schemas.microsoft.com/office/drawing/2014/main" val="3049079796"/>
                    </a:ext>
                  </a:extLst>
                </a:gridCol>
                <a:gridCol w="762000">
                  <a:extLst>
                    <a:ext uri="{9D8B030D-6E8A-4147-A177-3AD203B41FA5}">
                      <a16:colId xmlns="" xmlns:a16="http://schemas.microsoft.com/office/drawing/2014/main" val="1433573339"/>
                    </a:ext>
                  </a:extLst>
                </a:gridCol>
                <a:gridCol w="152400">
                  <a:extLst>
                    <a:ext uri="{9D8B030D-6E8A-4147-A177-3AD203B41FA5}">
                      <a16:colId xmlns="" xmlns:a16="http://schemas.microsoft.com/office/drawing/2014/main" val="2816870629"/>
                    </a:ext>
                  </a:extLst>
                </a:gridCol>
                <a:gridCol w="609600">
                  <a:extLst>
                    <a:ext uri="{9D8B030D-6E8A-4147-A177-3AD203B41FA5}">
                      <a16:colId xmlns="" xmlns:a16="http://schemas.microsoft.com/office/drawing/2014/main" val="2906962809"/>
                    </a:ext>
                  </a:extLst>
                </a:gridCol>
                <a:gridCol w="152400">
                  <a:extLst>
                    <a:ext uri="{9D8B030D-6E8A-4147-A177-3AD203B41FA5}">
                      <a16:colId xmlns="" xmlns:a16="http://schemas.microsoft.com/office/drawing/2014/main" val="4173720738"/>
                    </a:ext>
                  </a:extLst>
                </a:gridCol>
                <a:gridCol w="609600">
                  <a:extLst>
                    <a:ext uri="{9D8B030D-6E8A-4147-A177-3AD203B41FA5}">
                      <a16:colId xmlns="" xmlns:a16="http://schemas.microsoft.com/office/drawing/2014/main" val="1215002084"/>
                    </a:ext>
                  </a:extLst>
                </a:gridCol>
                <a:gridCol w="152400">
                  <a:extLst>
                    <a:ext uri="{9D8B030D-6E8A-4147-A177-3AD203B41FA5}">
                      <a16:colId xmlns="" xmlns:a16="http://schemas.microsoft.com/office/drawing/2014/main" val="2877843554"/>
                    </a:ext>
                  </a:extLst>
                </a:gridCol>
              </a:tblGrid>
              <a:tr h="119094">
                <a:tc gridSpan="3">
                  <a:txBody>
                    <a:bodyPr/>
                    <a:lstStyle/>
                    <a:p>
                      <a:pPr marL="0" marR="0" algn="ctr">
                        <a:lnSpc>
                          <a:spcPct val="107000"/>
                        </a:lnSpc>
                        <a:spcBef>
                          <a:spcPts val="0"/>
                        </a:spcBef>
                        <a:spcAft>
                          <a:spcPts val="0"/>
                        </a:spcAft>
                      </a:pPr>
                      <a:r>
                        <a:rPr lang="en-US" sz="1100" b="1" dirty="0">
                          <a:solidFill>
                            <a:schemeClr val="tx1"/>
                          </a:solidFill>
                          <a:effectLst/>
                        </a:rPr>
                        <a:t>Assets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Liab.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100" b="1" dirty="0">
                          <a:solidFill>
                            <a:schemeClr val="tx1"/>
                          </a:solidFill>
                          <a:effectLst/>
                        </a:rPr>
                        <a:t> Stockholders' Equity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660552887"/>
                  </a:ext>
                </a:extLst>
              </a:tr>
              <a:tr h="506600">
                <a:tc>
                  <a:txBody>
                    <a:bodyPr/>
                    <a:lstStyle/>
                    <a:p>
                      <a:pPr marL="0" marR="0" algn="ctr">
                        <a:lnSpc>
                          <a:spcPct val="107000"/>
                        </a:lnSpc>
                        <a:spcBef>
                          <a:spcPts val="0"/>
                        </a:spcBef>
                        <a:spcAft>
                          <a:spcPts val="0"/>
                        </a:spcAft>
                      </a:pPr>
                      <a:r>
                        <a:rPr lang="en-US" sz="1100" b="1" dirty="0">
                          <a:solidFill>
                            <a:schemeClr val="tx1"/>
                          </a:solidFill>
                          <a:effectLst/>
                        </a:rPr>
                        <a:t> Cash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Accts Rec.</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Salaries Payable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Common Stock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Retained Earnings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rPr>
                        <a:t> Revenue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r>
                        <a:rPr lang="en-US" sz="1100" b="1" dirty="0" smtClean="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Expenses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Net Income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rPr>
                        <a:t> Cash Flow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960384627"/>
                  </a:ext>
                </a:extLst>
              </a:tr>
              <a:tr h="304800">
                <a:tc>
                  <a:txBody>
                    <a:bodyPr/>
                    <a:lstStyle/>
                    <a:p>
                      <a:pPr marL="0" marR="0" algn="ctr">
                        <a:lnSpc>
                          <a:spcPct val="107000"/>
                        </a:lnSpc>
                        <a:spcBef>
                          <a:spcPts val="0"/>
                        </a:spcBef>
                        <a:spcAft>
                          <a:spcPts val="0"/>
                        </a:spcAft>
                      </a:pPr>
                      <a:r>
                        <a:rPr lang="en-US" sz="1100" dirty="0">
                          <a:solidFill>
                            <a:schemeClr val="tx1"/>
                          </a:solidFill>
                          <a:effectLst/>
                        </a:rPr>
                        <a:t> n/a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smtClean="0">
                          <a:solidFill>
                            <a:schemeClr val="tx1"/>
                          </a:solidFill>
                          <a:effectLst/>
                        </a:rPr>
                        <a:t>    84,000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rPr>
                        <a:t> n/a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rPr>
                        <a:t> n/a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smtClean="0">
                          <a:solidFill>
                            <a:schemeClr val="tx1"/>
                          </a:solidFill>
                          <a:effectLst/>
                        </a:rPr>
                        <a:t>      84,000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100" dirty="0" smtClean="0">
                          <a:solidFill>
                            <a:schemeClr val="tx1"/>
                          </a:solidFill>
                          <a:effectLst/>
                        </a:rPr>
                        <a:t>     </a:t>
                      </a:r>
                      <a:r>
                        <a:rPr lang="en-US" sz="1100" dirty="0">
                          <a:solidFill>
                            <a:schemeClr val="tx1"/>
                          </a:solidFill>
                          <a:effectLst/>
                        </a:rPr>
                        <a:t>84,000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a:t>
                      </a:r>
                      <a:r>
                        <a:rPr lang="en-US" sz="1100" dirty="0" smtClean="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n/a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smtClean="0">
                          <a:solidFill>
                            <a:schemeClr val="tx1"/>
                          </a:solidFill>
                          <a:effectLst/>
                        </a:rPr>
                        <a:t>    84,000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1100" dirty="0">
                          <a:solidFill>
                            <a:schemeClr val="tx1"/>
                          </a:solidFill>
                          <a:effectLst/>
                        </a:rPr>
                        <a:t> n/a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1544475043"/>
                  </a:ext>
                </a:extLst>
              </a:tr>
            </a:tbl>
          </a:graphicData>
        </a:graphic>
      </p:graphicFrame>
    </p:spTree>
    <p:extLst>
      <p:ext uri="{BB962C8B-B14F-4D97-AF65-F5344CB8AC3E}">
        <p14:creationId xmlns:p14="http://schemas.microsoft.com/office/powerpoint/2010/main" val="9846900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dirty="0">
                <a:latin typeface="+mj-lt"/>
                <a:ea typeface="Tahoma" panose="020B0604030504040204" pitchFamily="34" charset="0"/>
                <a:cs typeface="Tahoma" panose="020B0604030504040204" pitchFamily="34" charset="0"/>
              </a:rPr>
              <a:t>Event </a:t>
            </a:r>
            <a:r>
              <a:rPr lang="en-US" dirty="0" smtClean="0">
                <a:latin typeface="+mj-lt"/>
                <a:ea typeface="Tahoma" panose="020B0604030504040204" pitchFamily="34" charset="0"/>
                <a:cs typeface="Tahoma" panose="020B0604030504040204" pitchFamily="34" charset="0"/>
              </a:rPr>
              <a:t>3</a:t>
            </a:r>
            <a:endParaRPr lang="en-US" dirty="0">
              <a:latin typeface="+mj-lt"/>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pPr marL="346075" indent="-346075">
              <a:lnSpc>
                <a:spcPct val="107000"/>
              </a:lnSpc>
              <a:spcBef>
                <a:spcPts val="0"/>
              </a:spcBef>
              <a:spcAft>
                <a:spcPts val="1200"/>
              </a:spcAft>
            </a:pPr>
            <a:r>
              <a:rPr lang="en-US" dirty="0">
                <a:latin typeface="+mn-lt"/>
              </a:rPr>
              <a:t>Cato collected $60,000 cash from customers in partial settlement of its accounts </a:t>
            </a:r>
            <a:r>
              <a:rPr lang="en-US" dirty="0" smtClean="0">
                <a:latin typeface="+mn-lt"/>
              </a:rPr>
              <a:t>receivable.</a:t>
            </a:r>
          </a:p>
          <a:p>
            <a:pPr marL="346075" indent="-346075">
              <a:lnSpc>
                <a:spcPct val="107000"/>
              </a:lnSpc>
              <a:spcBef>
                <a:spcPts val="0"/>
              </a:spcBef>
              <a:spcAft>
                <a:spcPts val="1200"/>
              </a:spcAft>
            </a:pPr>
            <a:r>
              <a:rPr lang="en-US" dirty="0" smtClean="0">
                <a:latin typeface="+mn-lt"/>
                <a:ea typeface="Tahoma" panose="020B0604030504040204" pitchFamily="34" charset="0"/>
                <a:cs typeface="Tahoma" panose="020B0604030504040204" pitchFamily="34" charset="0"/>
              </a:rPr>
              <a:t>This </a:t>
            </a:r>
            <a:r>
              <a:rPr lang="en-US" b="1" dirty="0">
                <a:solidFill>
                  <a:srgbClr val="C00000"/>
                </a:solidFill>
                <a:latin typeface="+mn-lt"/>
                <a:ea typeface="Tahoma" panose="020B0604030504040204" pitchFamily="34" charset="0"/>
                <a:cs typeface="Tahoma" panose="020B0604030504040204" pitchFamily="34" charset="0"/>
              </a:rPr>
              <a:t>a</a:t>
            </a:r>
            <a:r>
              <a:rPr lang="en-US" b="1" dirty="0" smtClean="0">
                <a:solidFill>
                  <a:srgbClr val="C00000"/>
                </a:solidFill>
                <a:latin typeface="+mn-lt"/>
                <a:ea typeface="Tahoma" panose="020B0604030504040204" pitchFamily="34" charset="0"/>
                <a:cs typeface="Tahoma" panose="020B0604030504040204" pitchFamily="34" charset="0"/>
              </a:rPr>
              <a:t>sset exchange </a:t>
            </a:r>
            <a:r>
              <a:rPr lang="en-US" b="1" dirty="0">
                <a:solidFill>
                  <a:srgbClr val="C00000"/>
                </a:solidFill>
                <a:latin typeface="+mn-lt"/>
                <a:ea typeface="Tahoma" panose="020B0604030504040204" pitchFamily="34" charset="0"/>
                <a:cs typeface="Tahoma" panose="020B0604030504040204" pitchFamily="34" charset="0"/>
              </a:rPr>
              <a:t>t</a:t>
            </a:r>
            <a:r>
              <a:rPr lang="en-US" b="1" dirty="0" smtClean="0">
                <a:solidFill>
                  <a:srgbClr val="C00000"/>
                </a:solidFill>
                <a:latin typeface="+mn-lt"/>
                <a:ea typeface="Tahoma" panose="020B0604030504040204" pitchFamily="34" charset="0"/>
                <a:cs typeface="Tahoma" panose="020B0604030504040204" pitchFamily="34" charset="0"/>
              </a:rPr>
              <a:t>ransaction</a:t>
            </a:r>
            <a:r>
              <a:rPr lang="en-US" dirty="0">
                <a:latin typeface="+mn-lt"/>
                <a:ea typeface="Tahoma" panose="020B0604030504040204" pitchFamily="34" charset="0"/>
                <a:cs typeface="Tahoma" panose="020B0604030504040204" pitchFamily="34" charset="0"/>
              </a:rPr>
              <a:t>: (1) </a:t>
            </a:r>
            <a:r>
              <a:rPr lang="en-US" dirty="0" smtClean="0">
                <a:latin typeface="+mn-lt"/>
                <a:ea typeface="Tahoma" panose="020B0604030504040204" pitchFamily="34" charset="0"/>
                <a:cs typeface="Tahoma" panose="020B0604030504040204" pitchFamily="34" charset="0"/>
              </a:rPr>
              <a:t>increases </a:t>
            </a:r>
            <a:r>
              <a:rPr lang="en-US" dirty="0">
                <a:latin typeface="+mn-lt"/>
                <a:ea typeface="Tahoma" panose="020B0604030504040204" pitchFamily="34" charset="0"/>
                <a:cs typeface="Tahoma" panose="020B0604030504040204" pitchFamily="34" charset="0"/>
              </a:rPr>
              <a:t>assets (Cash) and (2) decreases assets (Accounts Receivable)</a:t>
            </a:r>
            <a:r>
              <a:rPr lang="en-US" dirty="0" smtClean="0">
                <a:latin typeface="+mn-lt"/>
                <a:ea typeface="Tahoma" panose="020B0604030504040204" pitchFamily="34" charset="0"/>
                <a:cs typeface="Tahoma" panose="020B0604030504040204" pitchFamily="34" charset="0"/>
              </a:rPr>
              <a:t>.</a:t>
            </a:r>
            <a:endParaRPr lang="en-US" dirty="0">
              <a:latin typeface="+mn-lt"/>
              <a:ea typeface="Calibri" panose="020F0502020204030204" pitchFamily="34" charset="0"/>
              <a:cs typeface="Times New Roman" panose="02020603050405020304" pitchFamily="18" charset="0"/>
            </a:endParaRPr>
          </a:p>
        </p:txBody>
      </p:sp>
      <p:sp>
        <p:nvSpPr>
          <p:cNvPr id="4" name="Text Placeholder 3"/>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27650" name="Slide Number Placeholder 2"/>
          <p:cNvSpPr>
            <a:spLocks noGrp="1"/>
          </p:cNvSpPr>
          <p:nvPr>
            <p:ph type="sldNum" sz="quarter" idx="11"/>
          </p:nvPr>
        </p:nvSpPr>
        <p:spPr>
          <a:noFill/>
        </p:spPr>
        <p:txBody>
          <a:bodyPr/>
          <a:lstStyle/>
          <a:p>
            <a:r>
              <a:rPr lang="en-US" dirty="0">
                <a:solidFill>
                  <a:schemeClr val="bg1"/>
                </a:solidFill>
                <a:cs typeface="Arial" charset="0"/>
              </a:rPr>
              <a:t>2-</a:t>
            </a:r>
            <a:fld id="{D00EDEF9-D035-4425-A917-BE9E5DA74FA0}" type="slidenum">
              <a:rPr lang="en-US" smtClean="0">
                <a:solidFill>
                  <a:schemeClr val="bg1"/>
                </a:solidFill>
                <a:cs typeface="Arial" charset="0"/>
              </a:rPr>
              <a:pPr/>
              <a:t>6</a:t>
            </a:fld>
            <a:endParaRPr lang="en-US" dirty="0">
              <a:solidFill>
                <a:schemeClr val="bg1"/>
              </a:solidFill>
              <a:cs typeface="Arial" charset="0"/>
            </a:endParaRPr>
          </a:p>
        </p:txBody>
      </p:sp>
      <p:graphicFrame>
        <p:nvGraphicFramePr>
          <p:cNvPr id="2" name="Table 1">
            <a:extLst>
              <a:ext uri="{FF2B5EF4-FFF2-40B4-BE49-F238E27FC236}">
                <a16:creationId xmlns="" xmlns:a16="http://schemas.microsoft.com/office/drawing/2014/main" id="{CDF4951B-8F37-4160-B953-C68EEF6A93ED}"/>
              </a:ext>
            </a:extLst>
          </p:cNvPr>
          <p:cNvGraphicFramePr>
            <a:graphicFrameLocks noGrp="1"/>
          </p:cNvGraphicFramePr>
          <p:nvPr>
            <p:extLst>
              <p:ext uri="{D42A27DB-BD31-4B8C-83A1-F6EECF244321}">
                <p14:modId xmlns:p14="http://schemas.microsoft.com/office/powerpoint/2010/main" val="423250106"/>
              </p:ext>
            </p:extLst>
          </p:nvPr>
        </p:nvGraphicFramePr>
        <p:xfrm>
          <a:off x="762000" y="4264725"/>
          <a:ext cx="7620000" cy="1614489"/>
        </p:xfrm>
        <a:graphic>
          <a:graphicData uri="http://schemas.openxmlformats.org/drawingml/2006/table">
            <a:tbl>
              <a:tblPr firstRow="1" firstCol="1" bandRow="1">
                <a:tableStyleId>{5C22544A-7EE6-4342-B048-85BDC9FD1C3A}</a:tableStyleId>
              </a:tblPr>
              <a:tblGrid>
                <a:gridCol w="762000">
                  <a:extLst>
                    <a:ext uri="{9D8B030D-6E8A-4147-A177-3AD203B41FA5}">
                      <a16:colId xmlns="" xmlns:a16="http://schemas.microsoft.com/office/drawing/2014/main" val="3913807529"/>
                    </a:ext>
                  </a:extLst>
                </a:gridCol>
                <a:gridCol w="152400">
                  <a:extLst>
                    <a:ext uri="{9D8B030D-6E8A-4147-A177-3AD203B41FA5}">
                      <a16:colId xmlns="" xmlns:a16="http://schemas.microsoft.com/office/drawing/2014/main" val="39320617"/>
                    </a:ext>
                  </a:extLst>
                </a:gridCol>
                <a:gridCol w="685800">
                  <a:extLst>
                    <a:ext uri="{9D8B030D-6E8A-4147-A177-3AD203B41FA5}">
                      <a16:colId xmlns="" xmlns:a16="http://schemas.microsoft.com/office/drawing/2014/main" val="3479668563"/>
                    </a:ext>
                  </a:extLst>
                </a:gridCol>
                <a:gridCol w="152400">
                  <a:extLst>
                    <a:ext uri="{9D8B030D-6E8A-4147-A177-3AD203B41FA5}">
                      <a16:colId xmlns="" xmlns:a16="http://schemas.microsoft.com/office/drawing/2014/main" val="1956593411"/>
                    </a:ext>
                  </a:extLst>
                </a:gridCol>
                <a:gridCol w="685800">
                  <a:extLst>
                    <a:ext uri="{9D8B030D-6E8A-4147-A177-3AD203B41FA5}">
                      <a16:colId xmlns="" xmlns:a16="http://schemas.microsoft.com/office/drawing/2014/main" val="2627168617"/>
                    </a:ext>
                  </a:extLst>
                </a:gridCol>
                <a:gridCol w="152400">
                  <a:extLst>
                    <a:ext uri="{9D8B030D-6E8A-4147-A177-3AD203B41FA5}">
                      <a16:colId xmlns="" xmlns:a16="http://schemas.microsoft.com/office/drawing/2014/main" val="3736021937"/>
                    </a:ext>
                  </a:extLst>
                </a:gridCol>
                <a:gridCol w="762000">
                  <a:extLst>
                    <a:ext uri="{9D8B030D-6E8A-4147-A177-3AD203B41FA5}">
                      <a16:colId xmlns="" xmlns:a16="http://schemas.microsoft.com/office/drawing/2014/main" val="2608645173"/>
                    </a:ext>
                  </a:extLst>
                </a:gridCol>
                <a:gridCol w="152400">
                  <a:extLst>
                    <a:ext uri="{9D8B030D-6E8A-4147-A177-3AD203B41FA5}">
                      <a16:colId xmlns="" xmlns:a16="http://schemas.microsoft.com/office/drawing/2014/main" val="2483256478"/>
                    </a:ext>
                  </a:extLst>
                </a:gridCol>
                <a:gridCol w="685800">
                  <a:extLst>
                    <a:ext uri="{9D8B030D-6E8A-4147-A177-3AD203B41FA5}">
                      <a16:colId xmlns="" xmlns:a16="http://schemas.microsoft.com/office/drawing/2014/main" val="329874204"/>
                    </a:ext>
                  </a:extLst>
                </a:gridCol>
                <a:gridCol w="152400">
                  <a:extLst>
                    <a:ext uri="{9D8B030D-6E8A-4147-A177-3AD203B41FA5}">
                      <a16:colId xmlns="" xmlns:a16="http://schemas.microsoft.com/office/drawing/2014/main" val="1025863412"/>
                    </a:ext>
                  </a:extLst>
                </a:gridCol>
                <a:gridCol w="685800">
                  <a:extLst>
                    <a:ext uri="{9D8B030D-6E8A-4147-A177-3AD203B41FA5}">
                      <a16:colId xmlns="" xmlns:a16="http://schemas.microsoft.com/office/drawing/2014/main" val="3780375130"/>
                    </a:ext>
                  </a:extLst>
                </a:gridCol>
                <a:gridCol w="152400">
                  <a:extLst>
                    <a:ext uri="{9D8B030D-6E8A-4147-A177-3AD203B41FA5}">
                      <a16:colId xmlns="" xmlns:a16="http://schemas.microsoft.com/office/drawing/2014/main" val="462563503"/>
                    </a:ext>
                  </a:extLst>
                </a:gridCol>
                <a:gridCol w="762000">
                  <a:extLst>
                    <a:ext uri="{9D8B030D-6E8A-4147-A177-3AD203B41FA5}">
                      <a16:colId xmlns="" xmlns:a16="http://schemas.microsoft.com/office/drawing/2014/main" val="2352692132"/>
                    </a:ext>
                  </a:extLst>
                </a:gridCol>
                <a:gridCol w="152400">
                  <a:extLst>
                    <a:ext uri="{9D8B030D-6E8A-4147-A177-3AD203B41FA5}">
                      <a16:colId xmlns="" xmlns:a16="http://schemas.microsoft.com/office/drawing/2014/main" val="4255242583"/>
                    </a:ext>
                  </a:extLst>
                </a:gridCol>
                <a:gridCol w="609600">
                  <a:extLst>
                    <a:ext uri="{9D8B030D-6E8A-4147-A177-3AD203B41FA5}">
                      <a16:colId xmlns="" xmlns:a16="http://schemas.microsoft.com/office/drawing/2014/main" val="2308276965"/>
                    </a:ext>
                  </a:extLst>
                </a:gridCol>
                <a:gridCol w="152400">
                  <a:extLst>
                    <a:ext uri="{9D8B030D-6E8A-4147-A177-3AD203B41FA5}">
                      <a16:colId xmlns="" xmlns:a16="http://schemas.microsoft.com/office/drawing/2014/main" val="1966905031"/>
                    </a:ext>
                  </a:extLst>
                </a:gridCol>
                <a:gridCol w="609600">
                  <a:extLst>
                    <a:ext uri="{9D8B030D-6E8A-4147-A177-3AD203B41FA5}">
                      <a16:colId xmlns="" xmlns:a16="http://schemas.microsoft.com/office/drawing/2014/main" val="2990350691"/>
                    </a:ext>
                  </a:extLst>
                </a:gridCol>
                <a:gridCol w="152400">
                  <a:extLst>
                    <a:ext uri="{9D8B030D-6E8A-4147-A177-3AD203B41FA5}">
                      <a16:colId xmlns="" xmlns:a16="http://schemas.microsoft.com/office/drawing/2014/main" val="2041270742"/>
                    </a:ext>
                  </a:extLst>
                </a:gridCol>
              </a:tblGrid>
              <a:tr h="119094">
                <a:tc gridSpan="3">
                  <a:txBody>
                    <a:bodyPr/>
                    <a:lstStyle/>
                    <a:p>
                      <a:pPr marL="0" marR="0" algn="ctr">
                        <a:lnSpc>
                          <a:spcPct val="107000"/>
                        </a:lnSpc>
                        <a:spcBef>
                          <a:spcPts val="0"/>
                        </a:spcBef>
                        <a:spcAft>
                          <a:spcPts val="0"/>
                        </a:spcAft>
                      </a:pPr>
                      <a:r>
                        <a:rPr lang="en-US" sz="1100" b="1" dirty="0">
                          <a:solidFill>
                            <a:schemeClr val="tx1"/>
                          </a:solidFill>
                          <a:effectLst/>
                        </a:rPr>
                        <a:t>Assets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Liab.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100" b="1" dirty="0">
                          <a:solidFill>
                            <a:schemeClr val="tx1"/>
                          </a:solidFill>
                          <a:effectLst/>
                        </a:rPr>
                        <a:t> Stockholders' Equity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2969284528"/>
                  </a:ext>
                </a:extLst>
              </a:tr>
              <a:tr h="506600">
                <a:tc>
                  <a:txBody>
                    <a:bodyPr/>
                    <a:lstStyle/>
                    <a:p>
                      <a:pPr marL="0" marR="0" algn="ctr">
                        <a:lnSpc>
                          <a:spcPct val="107000"/>
                        </a:lnSpc>
                        <a:spcBef>
                          <a:spcPts val="0"/>
                        </a:spcBef>
                        <a:spcAft>
                          <a:spcPts val="0"/>
                        </a:spcAft>
                      </a:pPr>
                      <a:r>
                        <a:rPr lang="en-US" sz="1100" b="1" dirty="0">
                          <a:solidFill>
                            <a:schemeClr val="tx1"/>
                          </a:solidFill>
                          <a:effectLst/>
                        </a:rPr>
                        <a:t> Cash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Accts Rec.</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Salaries Payable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Common Stock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Retained Earnings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rPr>
                        <a:t> Revenue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r>
                        <a:rPr lang="en-US" sz="1100" b="1" dirty="0" smtClean="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Expenses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Net Income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rPr>
                        <a:t> Cash Flow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124671296"/>
                  </a:ext>
                </a:extLst>
              </a:tr>
              <a:tr h="304800">
                <a:tc>
                  <a:txBody>
                    <a:bodyPr/>
                    <a:lstStyle/>
                    <a:p>
                      <a:pPr marL="0" marR="0" algn="ctr">
                        <a:lnSpc>
                          <a:spcPct val="107000"/>
                        </a:lnSpc>
                        <a:spcBef>
                          <a:spcPts val="0"/>
                        </a:spcBef>
                        <a:spcAft>
                          <a:spcPts val="0"/>
                        </a:spcAft>
                      </a:pPr>
                      <a:r>
                        <a:rPr lang="en-US" sz="1100" b="0" dirty="0">
                          <a:solidFill>
                            <a:schemeClr val="tx1"/>
                          </a:solidFill>
                          <a:effectLst/>
                        </a:rPr>
                        <a:t> 60,000</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(60,000)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rPr>
                        <a:t> n/a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rPr>
                        <a:t> n/a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smtClean="0">
                          <a:solidFill>
                            <a:schemeClr val="tx1"/>
                          </a:solidFill>
                          <a:effectLst/>
                        </a:rPr>
                        <a:t>     n</a:t>
                      </a:r>
                      <a:r>
                        <a:rPr lang="en-US" sz="1100" dirty="0">
                          <a:solidFill>
                            <a:schemeClr val="tx1"/>
                          </a:solidFill>
                          <a:effectLst/>
                        </a:rPr>
                        <a:t>/a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a:t>
                      </a:r>
                      <a:r>
                        <a:rPr lang="en-US" sz="1100" dirty="0" smtClean="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n/a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1100" dirty="0">
                          <a:solidFill>
                            <a:schemeClr val="tx1"/>
                          </a:solidFill>
                          <a:effectLst/>
                        </a:rPr>
                        <a:t> 60,000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100" dirty="0">
                          <a:solidFill>
                            <a:schemeClr val="tx1"/>
                          </a:solidFill>
                          <a:effectLst/>
                        </a:rPr>
                        <a:t>OA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2091388674"/>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553459-433C-4C75-84C8-D1B220D979DD}"/>
              </a:ext>
            </a:extLst>
          </p:cNvPr>
          <p:cNvSpPr>
            <a:spLocks noGrp="1"/>
          </p:cNvSpPr>
          <p:nvPr>
            <p:ph type="title"/>
          </p:nvPr>
        </p:nvSpPr>
        <p:spPr/>
        <p:txBody>
          <a:bodyPr/>
          <a:lstStyle/>
          <a:p>
            <a:r>
              <a:rPr lang="en-US" dirty="0">
                <a:latin typeface="+mj-lt"/>
                <a:ea typeface="Tahoma" panose="020B0604030504040204" pitchFamily="34" charset="0"/>
                <a:cs typeface="Tahoma" panose="020B0604030504040204" pitchFamily="34" charset="0"/>
              </a:rPr>
              <a:t>Event </a:t>
            </a:r>
            <a:r>
              <a:rPr lang="en-US" dirty="0" smtClean="0">
                <a:latin typeface="+mj-lt"/>
                <a:ea typeface="Tahoma" panose="020B0604030504040204" pitchFamily="34" charset="0"/>
                <a:cs typeface="Tahoma" panose="020B0604030504040204" pitchFamily="34" charset="0"/>
              </a:rPr>
              <a:t>4</a:t>
            </a:r>
            <a:endParaRPr lang="en-US" dirty="0">
              <a:solidFill>
                <a:schemeClr val="tx1"/>
              </a:solidFill>
              <a:latin typeface="+mj-lt"/>
              <a:ea typeface="Tahoma" panose="020B0604030504040204" pitchFamily="34" charset="0"/>
              <a:cs typeface="Tahoma" panose="020B0604030504040204" pitchFamily="34" charset="0"/>
            </a:endParaRPr>
          </a:p>
        </p:txBody>
      </p:sp>
      <p:sp>
        <p:nvSpPr>
          <p:cNvPr id="8" name="Content Placeholder 7"/>
          <p:cNvSpPr>
            <a:spLocks noGrp="1"/>
          </p:cNvSpPr>
          <p:nvPr>
            <p:ph idx="1"/>
          </p:nvPr>
        </p:nvSpPr>
        <p:spPr/>
        <p:txBody>
          <a:bodyPr/>
          <a:lstStyle/>
          <a:p>
            <a:r>
              <a:rPr lang="en-US" dirty="0">
                <a:latin typeface="+mn-lt"/>
              </a:rPr>
              <a:t>Cato paid the instructor $10,000 cash for teaching training courses (salary expense)</a:t>
            </a:r>
            <a:r>
              <a:rPr lang="en-US" dirty="0" smtClean="0">
                <a:latin typeface="+mn-lt"/>
              </a:rPr>
              <a:t>.</a:t>
            </a:r>
          </a:p>
          <a:p>
            <a:r>
              <a:rPr lang="en-US" dirty="0" smtClean="0">
                <a:latin typeface="+mn-lt"/>
                <a:ea typeface="Tahoma" panose="020B0604030504040204" pitchFamily="34" charset="0"/>
                <a:cs typeface="Tahoma" panose="020B0604030504040204" pitchFamily="34" charset="0"/>
              </a:rPr>
              <a:t>This </a:t>
            </a:r>
            <a:r>
              <a:rPr lang="en-US" b="1" dirty="0">
                <a:solidFill>
                  <a:srgbClr val="C00000"/>
                </a:solidFill>
                <a:latin typeface="+mn-lt"/>
                <a:ea typeface="Tahoma" panose="020B0604030504040204" pitchFamily="34" charset="0"/>
                <a:cs typeface="Tahoma" panose="020B0604030504040204" pitchFamily="34" charset="0"/>
              </a:rPr>
              <a:t>a</a:t>
            </a:r>
            <a:r>
              <a:rPr lang="en-US" b="1" dirty="0" smtClean="0">
                <a:solidFill>
                  <a:srgbClr val="C00000"/>
                </a:solidFill>
                <a:latin typeface="+mn-lt"/>
                <a:ea typeface="Tahoma" panose="020B0604030504040204" pitchFamily="34" charset="0"/>
                <a:cs typeface="Tahoma" panose="020B0604030504040204" pitchFamily="34" charset="0"/>
              </a:rPr>
              <a:t>sset use </a:t>
            </a:r>
            <a:r>
              <a:rPr lang="en-US" b="1" dirty="0">
                <a:solidFill>
                  <a:srgbClr val="C00000"/>
                </a:solidFill>
                <a:latin typeface="+mn-lt"/>
                <a:ea typeface="Tahoma" panose="020B0604030504040204" pitchFamily="34" charset="0"/>
                <a:cs typeface="Tahoma" panose="020B0604030504040204" pitchFamily="34" charset="0"/>
              </a:rPr>
              <a:t>t</a:t>
            </a:r>
            <a:r>
              <a:rPr lang="en-US" b="1" dirty="0" smtClean="0">
                <a:solidFill>
                  <a:srgbClr val="C00000"/>
                </a:solidFill>
                <a:latin typeface="+mn-lt"/>
                <a:ea typeface="Tahoma" panose="020B0604030504040204" pitchFamily="34" charset="0"/>
                <a:cs typeface="Tahoma" panose="020B0604030504040204" pitchFamily="34" charset="0"/>
              </a:rPr>
              <a:t>ransaction</a:t>
            </a:r>
            <a:r>
              <a:rPr lang="en-US" dirty="0">
                <a:latin typeface="+mn-lt"/>
                <a:ea typeface="Tahoma" panose="020B0604030504040204" pitchFamily="34" charset="0"/>
                <a:cs typeface="Tahoma" panose="020B0604030504040204" pitchFamily="34" charset="0"/>
              </a:rPr>
              <a:t>: (1) </a:t>
            </a:r>
            <a:r>
              <a:rPr lang="en-US" dirty="0" smtClean="0">
                <a:latin typeface="+mn-lt"/>
                <a:ea typeface="Tahoma" panose="020B0604030504040204" pitchFamily="34" charset="0"/>
                <a:cs typeface="Tahoma" panose="020B0604030504040204" pitchFamily="34" charset="0"/>
              </a:rPr>
              <a:t>decreases </a:t>
            </a:r>
            <a:r>
              <a:rPr lang="en-US" dirty="0">
                <a:latin typeface="+mn-lt"/>
                <a:ea typeface="Tahoma" panose="020B0604030504040204" pitchFamily="34" charset="0"/>
                <a:cs typeface="Tahoma" panose="020B0604030504040204" pitchFamily="34" charset="0"/>
              </a:rPr>
              <a:t>assets (Cash) and (2) decreases stockholders’ equity (Retained Earnings)</a:t>
            </a:r>
            <a:r>
              <a:rPr lang="en-US" dirty="0" smtClean="0">
                <a:latin typeface="+mn-lt"/>
                <a:ea typeface="Tahoma" panose="020B0604030504040204" pitchFamily="34" charset="0"/>
                <a:cs typeface="Tahoma" panose="020B0604030504040204" pitchFamily="34" charset="0"/>
              </a:rPr>
              <a:t>.</a:t>
            </a:r>
            <a:endParaRPr lang="en-US" dirty="0">
              <a:latin typeface="+mn-lt"/>
            </a:endParaRPr>
          </a:p>
        </p:txBody>
      </p:sp>
      <p:sp>
        <p:nvSpPr>
          <p:cNvPr id="4" name="Text Placeholder 3"/>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3" name="Slide Number Placeholder 2">
            <a:extLst>
              <a:ext uri="{FF2B5EF4-FFF2-40B4-BE49-F238E27FC236}">
                <a16:creationId xmlns="" xmlns:a16="http://schemas.microsoft.com/office/drawing/2014/main" id="{55DC4014-5537-4E98-B4FF-20EBF039349E}"/>
              </a:ext>
            </a:extLst>
          </p:cNvPr>
          <p:cNvSpPr>
            <a:spLocks noGrp="1"/>
          </p:cNvSpPr>
          <p:nvPr>
            <p:ph type="sldNum" sz="quarter" idx="11"/>
          </p:nvPr>
        </p:nvSpPr>
        <p:spPr>
          <a:prstGeom prst="rect">
            <a:avLst/>
          </a:prstGeom>
        </p:spPr>
        <p:txBody>
          <a:bodyPr/>
          <a:lstStyle/>
          <a:p>
            <a:pPr>
              <a:defRPr/>
            </a:pPr>
            <a:r>
              <a:rPr lang="en-US" dirty="0" smtClean="0"/>
              <a:t> </a:t>
            </a:r>
            <a:r>
              <a:rPr lang="en-US" dirty="0" smtClean="0">
                <a:solidFill>
                  <a:schemeClr val="bg1"/>
                </a:solidFill>
              </a:rPr>
              <a:t>2</a:t>
            </a:r>
            <a:r>
              <a:rPr lang="en-US" dirty="0">
                <a:solidFill>
                  <a:schemeClr val="bg1"/>
                </a:solidFill>
              </a:rPr>
              <a:t>-</a:t>
            </a:r>
            <a:fld id="{CE05909E-F574-4B43-97FD-FE359BAB6A57}" type="slidenum">
              <a:rPr lang="en-US" smtClean="0">
                <a:solidFill>
                  <a:schemeClr val="bg1"/>
                </a:solidFill>
              </a:rPr>
              <a:t>7</a:t>
            </a:fld>
            <a:endParaRPr lang="en-US" dirty="0">
              <a:solidFill>
                <a:schemeClr val="bg1"/>
              </a:solidFill>
            </a:endParaRPr>
          </a:p>
        </p:txBody>
      </p:sp>
      <p:graphicFrame>
        <p:nvGraphicFramePr>
          <p:cNvPr id="5" name="Table 4">
            <a:extLst>
              <a:ext uri="{FF2B5EF4-FFF2-40B4-BE49-F238E27FC236}">
                <a16:creationId xmlns="" xmlns:a16="http://schemas.microsoft.com/office/drawing/2014/main" id="{4E114B70-5517-4C00-A166-AAF3DC9EF951}"/>
              </a:ext>
            </a:extLst>
          </p:cNvPr>
          <p:cNvGraphicFramePr>
            <a:graphicFrameLocks noGrp="1"/>
          </p:cNvGraphicFramePr>
          <p:nvPr>
            <p:extLst>
              <p:ext uri="{D42A27DB-BD31-4B8C-83A1-F6EECF244321}">
                <p14:modId xmlns:p14="http://schemas.microsoft.com/office/powerpoint/2010/main" val="1663442240"/>
              </p:ext>
            </p:extLst>
          </p:nvPr>
        </p:nvGraphicFramePr>
        <p:xfrm>
          <a:off x="762000" y="4188525"/>
          <a:ext cx="7620000" cy="1614489"/>
        </p:xfrm>
        <a:graphic>
          <a:graphicData uri="http://schemas.openxmlformats.org/drawingml/2006/table">
            <a:tbl>
              <a:tblPr firstRow="1" firstCol="1" bandRow="1">
                <a:tableStyleId>{5C22544A-7EE6-4342-B048-85BDC9FD1C3A}</a:tableStyleId>
              </a:tblPr>
              <a:tblGrid>
                <a:gridCol w="762000">
                  <a:extLst>
                    <a:ext uri="{9D8B030D-6E8A-4147-A177-3AD203B41FA5}">
                      <a16:colId xmlns="" xmlns:a16="http://schemas.microsoft.com/office/drawing/2014/main" val="3913807529"/>
                    </a:ext>
                  </a:extLst>
                </a:gridCol>
                <a:gridCol w="152400">
                  <a:extLst>
                    <a:ext uri="{9D8B030D-6E8A-4147-A177-3AD203B41FA5}">
                      <a16:colId xmlns="" xmlns:a16="http://schemas.microsoft.com/office/drawing/2014/main" val="39320617"/>
                    </a:ext>
                  </a:extLst>
                </a:gridCol>
                <a:gridCol w="685800">
                  <a:extLst>
                    <a:ext uri="{9D8B030D-6E8A-4147-A177-3AD203B41FA5}">
                      <a16:colId xmlns="" xmlns:a16="http://schemas.microsoft.com/office/drawing/2014/main" val="3479668563"/>
                    </a:ext>
                  </a:extLst>
                </a:gridCol>
                <a:gridCol w="152400">
                  <a:extLst>
                    <a:ext uri="{9D8B030D-6E8A-4147-A177-3AD203B41FA5}">
                      <a16:colId xmlns="" xmlns:a16="http://schemas.microsoft.com/office/drawing/2014/main" val="1956593411"/>
                    </a:ext>
                  </a:extLst>
                </a:gridCol>
                <a:gridCol w="685800">
                  <a:extLst>
                    <a:ext uri="{9D8B030D-6E8A-4147-A177-3AD203B41FA5}">
                      <a16:colId xmlns="" xmlns:a16="http://schemas.microsoft.com/office/drawing/2014/main" val="2627168617"/>
                    </a:ext>
                  </a:extLst>
                </a:gridCol>
                <a:gridCol w="152400">
                  <a:extLst>
                    <a:ext uri="{9D8B030D-6E8A-4147-A177-3AD203B41FA5}">
                      <a16:colId xmlns="" xmlns:a16="http://schemas.microsoft.com/office/drawing/2014/main" val="3736021937"/>
                    </a:ext>
                  </a:extLst>
                </a:gridCol>
                <a:gridCol w="762000">
                  <a:extLst>
                    <a:ext uri="{9D8B030D-6E8A-4147-A177-3AD203B41FA5}">
                      <a16:colId xmlns="" xmlns:a16="http://schemas.microsoft.com/office/drawing/2014/main" val="2608645173"/>
                    </a:ext>
                  </a:extLst>
                </a:gridCol>
                <a:gridCol w="152400">
                  <a:extLst>
                    <a:ext uri="{9D8B030D-6E8A-4147-A177-3AD203B41FA5}">
                      <a16:colId xmlns="" xmlns:a16="http://schemas.microsoft.com/office/drawing/2014/main" val="2483256478"/>
                    </a:ext>
                  </a:extLst>
                </a:gridCol>
                <a:gridCol w="685800">
                  <a:extLst>
                    <a:ext uri="{9D8B030D-6E8A-4147-A177-3AD203B41FA5}">
                      <a16:colId xmlns="" xmlns:a16="http://schemas.microsoft.com/office/drawing/2014/main" val="329874204"/>
                    </a:ext>
                  </a:extLst>
                </a:gridCol>
                <a:gridCol w="152400">
                  <a:extLst>
                    <a:ext uri="{9D8B030D-6E8A-4147-A177-3AD203B41FA5}">
                      <a16:colId xmlns="" xmlns:a16="http://schemas.microsoft.com/office/drawing/2014/main" val="1025863412"/>
                    </a:ext>
                  </a:extLst>
                </a:gridCol>
                <a:gridCol w="685800">
                  <a:extLst>
                    <a:ext uri="{9D8B030D-6E8A-4147-A177-3AD203B41FA5}">
                      <a16:colId xmlns="" xmlns:a16="http://schemas.microsoft.com/office/drawing/2014/main" val="3780375130"/>
                    </a:ext>
                  </a:extLst>
                </a:gridCol>
                <a:gridCol w="152400">
                  <a:extLst>
                    <a:ext uri="{9D8B030D-6E8A-4147-A177-3AD203B41FA5}">
                      <a16:colId xmlns="" xmlns:a16="http://schemas.microsoft.com/office/drawing/2014/main" val="462563503"/>
                    </a:ext>
                  </a:extLst>
                </a:gridCol>
                <a:gridCol w="762000">
                  <a:extLst>
                    <a:ext uri="{9D8B030D-6E8A-4147-A177-3AD203B41FA5}">
                      <a16:colId xmlns="" xmlns:a16="http://schemas.microsoft.com/office/drawing/2014/main" val="2352692132"/>
                    </a:ext>
                  </a:extLst>
                </a:gridCol>
                <a:gridCol w="152400">
                  <a:extLst>
                    <a:ext uri="{9D8B030D-6E8A-4147-A177-3AD203B41FA5}">
                      <a16:colId xmlns="" xmlns:a16="http://schemas.microsoft.com/office/drawing/2014/main" val="4255242583"/>
                    </a:ext>
                  </a:extLst>
                </a:gridCol>
                <a:gridCol w="609600">
                  <a:extLst>
                    <a:ext uri="{9D8B030D-6E8A-4147-A177-3AD203B41FA5}">
                      <a16:colId xmlns="" xmlns:a16="http://schemas.microsoft.com/office/drawing/2014/main" val="2308276965"/>
                    </a:ext>
                  </a:extLst>
                </a:gridCol>
                <a:gridCol w="152400">
                  <a:extLst>
                    <a:ext uri="{9D8B030D-6E8A-4147-A177-3AD203B41FA5}">
                      <a16:colId xmlns="" xmlns:a16="http://schemas.microsoft.com/office/drawing/2014/main" val="1966905031"/>
                    </a:ext>
                  </a:extLst>
                </a:gridCol>
                <a:gridCol w="609600">
                  <a:extLst>
                    <a:ext uri="{9D8B030D-6E8A-4147-A177-3AD203B41FA5}">
                      <a16:colId xmlns="" xmlns:a16="http://schemas.microsoft.com/office/drawing/2014/main" val="2990350691"/>
                    </a:ext>
                  </a:extLst>
                </a:gridCol>
                <a:gridCol w="152400">
                  <a:extLst>
                    <a:ext uri="{9D8B030D-6E8A-4147-A177-3AD203B41FA5}">
                      <a16:colId xmlns="" xmlns:a16="http://schemas.microsoft.com/office/drawing/2014/main" val="2041270742"/>
                    </a:ext>
                  </a:extLst>
                </a:gridCol>
              </a:tblGrid>
              <a:tr h="119094">
                <a:tc gridSpan="3">
                  <a:txBody>
                    <a:bodyPr/>
                    <a:lstStyle/>
                    <a:p>
                      <a:pPr marL="0" marR="0" algn="ctr">
                        <a:lnSpc>
                          <a:spcPct val="107000"/>
                        </a:lnSpc>
                        <a:spcBef>
                          <a:spcPts val="0"/>
                        </a:spcBef>
                        <a:spcAft>
                          <a:spcPts val="0"/>
                        </a:spcAft>
                      </a:pPr>
                      <a:r>
                        <a:rPr lang="en-US" sz="1100" b="1" dirty="0">
                          <a:solidFill>
                            <a:schemeClr val="tx1"/>
                          </a:solidFill>
                          <a:effectLst/>
                        </a:rPr>
                        <a:t>Assets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Liab.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100" b="1" dirty="0">
                          <a:solidFill>
                            <a:schemeClr val="tx1"/>
                          </a:solidFill>
                          <a:effectLst/>
                        </a:rPr>
                        <a:t> Stockholders' Equity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2969284528"/>
                  </a:ext>
                </a:extLst>
              </a:tr>
              <a:tr h="506600">
                <a:tc>
                  <a:txBody>
                    <a:bodyPr/>
                    <a:lstStyle/>
                    <a:p>
                      <a:pPr marL="0" marR="0" algn="ctr">
                        <a:lnSpc>
                          <a:spcPct val="107000"/>
                        </a:lnSpc>
                        <a:spcBef>
                          <a:spcPts val="0"/>
                        </a:spcBef>
                        <a:spcAft>
                          <a:spcPts val="0"/>
                        </a:spcAft>
                      </a:pPr>
                      <a:r>
                        <a:rPr lang="en-US" sz="1100" b="1" dirty="0">
                          <a:solidFill>
                            <a:schemeClr val="tx1"/>
                          </a:solidFill>
                          <a:effectLst/>
                        </a:rPr>
                        <a:t> Cash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Accts Rec.</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Salaries Payable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Common Stock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Retained Earnings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rPr>
                        <a:t> Revenue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r>
                        <a:rPr lang="en-US" sz="1100" b="1" dirty="0" smtClean="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Expenses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Net Income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rPr>
                        <a:t> Cash Flow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124671296"/>
                  </a:ext>
                </a:extLst>
              </a:tr>
              <a:tr h="304800">
                <a:tc>
                  <a:txBody>
                    <a:bodyPr/>
                    <a:lstStyle/>
                    <a:p>
                      <a:pPr marL="0" marR="0" algn="ctr">
                        <a:lnSpc>
                          <a:spcPct val="107000"/>
                        </a:lnSpc>
                        <a:spcBef>
                          <a:spcPts val="0"/>
                        </a:spcBef>
                        <a:spcAft>
                          <a:spcPts val="0"/>
                        </a:spcAft>
                      </a:pPr>
                      <a:r>
                        <a:rPr lang="en-US" sz="1100" b="0" dirty="0">
                          <a:solidFill>
                            <a:schemeClr val="tx1"/>
                          </a:solidFill>
                          <a:effectLst/>
                        </a:rPr>
                        <a:t> (10,000)</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smtClean="0">
                          <a:solidFill>
                            <a:schemeClr val="tx1"/>
                          </a:solidFill>
                          <a:effectLst/>
                        </a:rPr>
                        <a:t>    n</a:t>
                      </a:r>
                      <a:r>
                        <a:rPr lang="en-US" sz="1100" dirty="0">
                          <a:solidFill>
                            <a:schemeClr val="tx1"/>
                          </a:solidFill>
                          <a:effectLst/>
                        </a:rPr>
                        <a:t>/a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rPr>
                        <a:t> n/a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rPr>
                        <a:t> n/a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(10,000)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100" dirty="0">
                          <a:solidFill>
                            <a:schemeClr val="tx1"/>
                          </a:solidFill>
                          <a:effectLst/>
                        </a:rPr>
                        <a:t>n/a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a:t>
                      </a:r>
                      <a:r>
                        <a:rPr lang="en-US" sz="1100" dirty="0" smtClean="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10,000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(10,000)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1100" dirty="0">
                          <a:solidFill>
                            <a:schemeClr val="tx1"/>
                          </a:solidFill>
                          <a:effectLst/>
                        </a:rPr>
                        <a:t>(10,000)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100" dirty="0">
                          <a:solidFill>
                            <a:schemeClr val="tx1"/>
                          </a:solidFill>
                          <a:effectLst/>
                        </a:rPr>
                        <a:t>OA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2091388674"/>
                  </a:ext>
                </a:extLst>
              </a:tr>
            </a:tbl>
          </a:graphicData>
        </a:graphic>
      </p:graphicFrame>
    </p:spTree>
    <p:extLst>
      <p:ext uri="{BB962C8B-B14F-4D97-AF65-F5344CB8AC3E}">
        <p14:creationId xmlns:p14="http://schemas.microsoft.com/office/powerpoint/2010/main" val="1552886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dirty="0">
                <a:latin typeface="+mj-lt"/>
                <a:ea typeface="Tahoma" panose="020B0604030504040204" pitchFamily="34" charset="0"/>
                <a:cs typeface="Tahoma" panose="020B0604030504040204" pitchFamily="34" charset="0"/>
              </a:rPr>
              <a:t>Event </a:t>
            </a:r>
            <a:r>
              <a:rPr lang="en-US" dirty="0" smtClean="0">
                <a:latin typeface="+mj-lt"/>
                <a:ea typeface="Tahoma" panose="020B0604030504040204" pitchFamily="34" charset="0"/>
                <a:cs typeface="Tahoma" panose="020B0604030504040204" pitchFamily="34" charset="0"/>
              </a:rPr>
              <a:t>5</a:t>
            </a:r>
            <a:endParaRPr lang="en-US" dirty="0">
              <a:latin typeface="+mj-lt"/>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pPr>
              <a:defRPr/>
            </a:pPr>
            <a:r>
              <a:rPr lang="en-US" dirty="0">
                <a:latin typeface="+mn-lt"/>
              </a:rPr>
              <a:t>Cato paid $2,000 for advertising costs</a:t>
            </a:r>
            <a:r>
              <a:rPr lang="en-US" dirty="0" smtClean="0">
                <a:latin typeface="+mn-lt"/>
              </a:rPr>
              <a:t>. The advertisements </a:t>
            </a:r>
            <a:r>
              <a:rPr lang="en-US" dirty="0">
                <a:latin typeface="+mn-lt"/>
              </a:rPr>
              <a:t>appeared in Year 1. </a:t>
            </a:r>
            <a:endParaRPr lang="en-US" b="1" dirty="0">
              <a:latin typeface="+mn-lt"/>
            </a:endParaRPr>
          </a:p>
          <a:p>
            <a:r>
              <a:rPr lang="en-US" dirty="0">
                <a:latin typeface="+mn-lt"/>
                <a:ea typeface="Tahoma" panose="020B0604030504040204" pitchFamily="34" charset="0"/>
                <a:cs typeface="Tahoma" panose="020B0604030504040204" pitchFamily="34" charset="0"/>
              </a:rPr>
              <a:t>This </a:t>
            </a:r>
            <a:r>
              <a:rPr lang="en-US" b="1" dirty="0">
                <a:solidFill>
                  <a:srgbClr val="C00000"/>
                </a:solidFill>
                <a:latin typeface="+mn-lt"/>
                <a:ea typeface="Tahoma" panose="020B0604030504040204" pitchFamily="34" charset="0"/>
                <a:cs typeface="Tahoma" panose="020B0604030504040204" pitchFamily="34" charset="0"/>
              </a:rPr>
              <a:t>a</a:t>
            </a:r>
            <a:r>
              <a:rPr lang="en-US" b="1" dirty="0" smtClean="0">
                <a:solidFill>
                  <a:srgbClr val="C00000"/>
                </a:solidFill>
                <a:latin typeface="+mn-lt"/>
                <a:ea typeface="Tahoma" panose="020B0604030504040204" pitchFamily="34" charset="0"/>
                <a:cs typeface="Tahoma" panose="020B0604030504040204" pitchFamily="34" charset="0"/>
              </a:rPr>
              <a:t>sset use </a:t>
            </a:r>
            <a:r>
              <a:rPr lang="en-US" b="1" dirty="0">
                <a:solidFill>
                  <a:srgbClr val="C00000"/>
                </a:solidFill>
                <a:latin typeface="+mn-lt"/>
                <a:ea typeface="Tahoma" panose="020B0604030504040204" pitchFamily="34" charset="0"/>
                <a:cs typeface="Tahoma" panose="020B0604030504040204" pitchFamily="34" charset="0"/>
              </a:rPr>
              <a:t>t</a:t>
            </a:r>
            <a:r>
              <a:rPr lang="en-US" b="1" dirty="0" smtClean="0">
                <a:solidFill>
                  <a:srgbClr val="C00000"/>
                </a:solidFill>
                <a:latin typeface="+mn-lt"/>
                <a:ea typeface="Tahoma" panose="020B0604030504040204" pitchFamily="34" charset="0"/>
                <a:cs typeface="Tahoma" panose="020B0604030504040204" pitchFamily="34" charset="0"/>
              </a:rPr>
              <a:t>ransaction</a:t>
            </a:r>
            <a:r>
              <a:rPr lang="en-US" dirty="0">
                <a:latin typeface="+mn-lt"/>
                <a:ea typeface="Tahoma" panose="020B0604030504040204" pitchFamily="34" charset="0"/>
                <a:cs typeface="Tahoma" panose="020B0604030504040204" pitchFamily="34" charset="0"/>
              </a:rPr>
              <a:t>: (1) </a:t>
            </a:r>
            <a:r>
              <a:rPr lang="en-US" dirty="0" smtClean="0">
                <a:latin typeface="+mn-lt"/>
                <a:ea typeface="Tahoma" panose="020B0604030504040204" pitchFamily="34" charset="0"/>
                <a:cs typeface="Tahoma" panose="020B0604030504040204" pitchFamily="34" charset="0"/>
              </a:rPr>
              <a:t>decreases </a:t>
            </a:r>
            <a:r>
              <a:rPr lang="en-US" dirty="0">
                <a:latin typeface="+mn-lt"/>
                <a:ea typeface="Tahoma" panose="020B0604030504040204" pitchFamily="34" charset="0"/>
                <a:cs typeface="Tahoma" panose="020B0604030504040204" pitchFamily="34" charset="0"/>
              </a:rPr>
              <a:t>assets (Cash) and (2) decreases stockholders’ equity (Retained Earnings)</a:t>
            </a:r>
            <a:r>
              <a:rPr lang="en-US" dirty="0" smtClean="0">
                <a:latin typeface="+mn-lt"/>
                <a:ea typeface="Tahoma" panose="020B0604030504040204" pitchFamily="34" charset="0"/>
                <a:cs typeface="Tahoma" panose="020B0604030504040204" pitchFamily="34" charset="0"/>
              </a:rPr>
              <a:t>.</a:t>
            </a:r>
            <a:endParaRPr lang="en-US" dirty="0">
              <a:latin typeface="+mn-lt"/>
              <a:ea typeface="Tahoma" panose="020B0604030504040204" pitchFamily="34" charset="0"/>
              <a:cs typeface="Tahoma" panose="020B0604030504040204" pitchFamily="34" charset="0"/>
            </a:endParaRPr>
          </a:p>
        </p:txBody>
      </p:sp>
      <p:sp>
        <p:nvSpPr>
          <p:cNvPr id="4" name="Text Placeholder 3"/>
          <p:cNvSpPr>
            <a:spLocks noGrp="1"/>
          </p:cNvSpPr>
          <p:nvPr>
            <p:ph type="body" sz="quarter" idx="10"/>
          </p:nvPr>
        </p:nvSpPr>
        <p:spPr/>
        <p:txBody>
          <a:bodyPr/>
          <a:lstStyle/>
          <a:p>
            <a:endParaRPr lang="en-US"/>
          </a:p>
        </p:txBody>
      </p:sp>
      <p:sp>
        <p:nvSpPr>
          <p:cNvPr id="5" name="Text Placeholder 4"/>
          <p:cNvSpPr>
            <a:spLocks noGrp="1"/>
          </p:cNvSpPr>
          <p:nvPr>
            <p:ph type="body" sz="quarter" idx="12"/>
          </p:nvPr>
        </p:nvSpPr>
        <p:spPr/>
        <p:txBody>
          <a:bodyPr/>
          <a:lstStyle/>
          <a:p>
            <a:endParaRPr lang="en-US"/>
          </a:p>
        </p:txBody>
      </p:sp>
      <p:sp>
        <p:nvSpPr>
          <p:cNvPr id="29698" name="Slide Number Placeholder 2"/>
          <p:cNvSpPr>
            <a:spLocks noGrp="1"/>
          </p:cNvSpPr>
          <p:nvPr>
            <p:ph type="sldNum" sz="quarter" idx="11"/>
          </p:nvPr>
        </p:nvSpPr>
        <p:spPr>
          <a:noFill/>
        </p:spPr>
        <p:txBody>
          <a:bodyPr/>
          <a:lstStyle/>
          <a:p>
            <a:r>
              <a:rPr lang="en-US" dirty="0">
                <a:solidFill>
                  <a:schemeClr val="bg1"/>
                </a:solidFill>
                <a:cs typeface="Arial" charset="0"/>
              </a:rPr>
              <a:t>2-</a:t>
            </a:r>
            <a:fld id="{82B374C3-708B-4D3F-AFA8-27DFAF476F6B}" type="slidenum">
              <a:rPr lang="en-US" smtClean="0">
                <a:solidFill>
                  <a:schemeClr val="bg1"/>
                </a:solidFill>
                <a:cs typeface="Arial" charset="0"/>
              </a:rPr>
              <a:pPr/>
              <a:t>8</a:t>
            </a:fld>
            <a:endParaRPr lang="en-US" dirty="0">
              <a:solidFill>
                <a:schemeClr val="bg1"/>
              </a:solidFill>
              <a:cs typeface="Arial" charset="0"/>
            </a:endParaRPr>
          </a:p>
        </p:txBody>
      </p:sp>
      <p:graphicFrame>
        <p:nvGraphicFramePr>
          <p:cNvPr id="2" name="Table 1">
            <a:extLst>
              <a:ext uri="{FF2B5EF4-FFF2-40B4-BE49-F238E27FC236}">
                <a16:creationId xmlns="" xmlns:a16="http://schemas.microsoft.com/office/drawing/2014/main" id="{4DA11DFE-1CFB-4208-9AB8-879F342FA0CE}"/>
              </a:ext>
            </a:extLst>
          </p:cNvPr>
          <p:cNvGraphicFramePr>
            <a:graphicFrameLocks noGrp="1"/>
          </p:cNvGraphicFramePr>
          <p:nvPr>
            <p:extLst>
              <p:ext uri="{D42A27DB-BD31-4B8C-83A1-F6EECF244321}">
                <p14:modId xmlns:p14="http://schemas.microsoft.com/office/powerpoint/2010/main" val="2047655496"/>
              </p:ext>
            </p:extLst>
          </p:nvPr>
        </p:nvGraphicFramePr>
        <p:xfrm>
          <a:off x="762000" y="4119302"/>
          <a:ext cx="7620000" cy="1614489"/>
        </p:xfrm>
        <a:graphic>
          <a:graphicData uri="http://schemas.openxmlformats.org/drawingml/2006/table">
            <a:tbl>
              <a:tblPr firstRow="1" firstCol="1" bandRow="1">
                <a:tableStyleId>{5C22544A-7EE6-4342-B048-85BDC9FD1C3A}</a:tableStyleId>
              </a:tblPr>
              <a:tblGrid>
                <a:gridCol w="762000">
                  <a:extLst>
                    <a:ext uri="{9D8B030D-6E8A-4147-A177-3AD203B41FA5}">
                      <a16:colId xmlns="" xmlns:a16="http://schemas.microsoft.com/office/drawing/2014/main" val="3913807529"/>
                    </a:ext>
                  </a:extLst>
                </a:gridCol>
                <a:gridCol w="152400">
                  <a:extLst>
                    <a:ext uri="{9D8B030D-6E8A-4147-A177-3AD203B41FA5}">
                      <a16:colId xmlns="" xmlns:a16="http://schemas.microsoft.com/office/drawing/2014/main" val="39320617"/>
                    </a:ext>
                  </a:extLst>
                </a:gridCol>
                <a:gridCol w="685800">
                  <a:extLst>
                    <a:ext uri="{9D8B030D-6E8A-4147-A177-3AD203B41FA5}">
                      <a16:colId xmlns="" xmlns:a16="http://schemas.microsoft.com/office/drawing/2014/main" val="3479668563"/>
                    </a:ext>
                  </a:extLst>
                </a:gridCol>
                <a:gridCol w="152400">
                  <a:extLst>
                    <a:ext uri="{9D8B030D-6E8A-4147-A177-3AD203B41FA5}">
                      <a16:colId xmlns="" xmlns:a16="http://schemas.microsoft.com/office/drawing/2014/main" val="1956593411"/>
                    </a:ext>
                  </a:extLst>
                </a:gridCol>
                <a:gridCol w="685800">
                  <a:extLst>
                    <a:ext uri="{9D8B030D-6E8A-4147-A177-3AD203B41FA5}">
                      <a16:colId xmlns="" xmlns:a16="http://schemas.microsoft.com/office/drawing/2014/main" val="2627168617"/>
                    </a:ext>
                  </a:extLst>
                </a:gridCol>
                <a:gridCol w="152400">
                  <a:extLst>
                    <a:ext uri="{9D8B030D-6E8A-4147-A177-3AD203B41FA5}">
                      <a16:colId xmlns="" xmlns:a16="http://schemas.microsoft.com/office/drawing/2014/main" val="3736021937"/>
                    </a:ext>
                  </a:extLst>
                </a:gridCol>
                <a:gridCol w="762000">
                  <a:extLst>
                    <a:ext uri="{9D8B030D-6E8A-4147-A177-3AD203B41FA5}">
                      <a16:colId xmlns="" xmlns:a16="http://schemas.microsoft.com/office/drawing/2014/main" val="2608645173"/>
                    </a:ext>
                  </a:extLst>
                </a:gridCol>
                <a:gridCol w="152400">
                  <a:extLst>
                    <a:ext uri="{9D8B030D-6E8A-4147-A177-3AD203B41FA5}">
                      <a16:colId xmlns="" xmlns:a16="http://schemas.microsoft.com/office/drawing/2014/main" val="2483256478"/>
                    </a:ext>
                  </a:extLst>
                </a:gridCol>
                <a:gridCol w="685800">
                  <a:extLst>
                    <a:ext uri="{9D8B030D-6E8A-4147-A177-3AD203B41FA5}">
                      <a16:colId xmlns="" xmlns:a16="http://schemas.microsoft.com/office/drawing/2014/main" val="329874204"/>
                    </a:ext>
                  </a:extLst>
                </a:gridCol>
                <a:gridCol w="152400">
                  <a:extLst>
                    <a:ext uri="{9D8B030D-6E8A-4147-A177-3AD203B41FA5}">
                      <a16:colId xmlns="" xmlns:a16="http://schemas.microsoft.com/office/drawing/2014/main" val="1025863412"/>
                    </a:ext>
                  </a:extLst>
                </a:gridCol>
                <a:gridCol w="685800">
                  <a:extLst>
                    <a:ext uri="{9D8B030D-6E8A-4147-A177-3AD203B41FA5}">
                      <a16:colId xmlns="" xmlns:a16="http://schemas.microsoft.com/office/drawing/2014/main" val="3780375130"/>
                    </a:ext>
                  </a:extLst>
                </a:gridCol>
                <a:gridCol w="152400">
                  <a:extLst>
                    <a:ext uri="{9D8B030D-6E8A-4147-A177-3AD203B41FA5}">
                      <a16:colId xmlns="" xmlns:a16="http://schemas.microsoft.com/office/drawing/2014/main" val="462563503"/>
                    </a:ext>
                  </a:extLst>
                </a:gridCol>
                <a:gridCol w="762000">
                  <a:extLst>
                    <a:ext uri="{9D8B030D-6E8A-4147-A177-3AD203B41FA5}">
                      <a16:colId xmlns="" xmlns:a16="http://schemas.microsoft.com/office/drawing/2014/main" val="2352692132"/>
                    </a:ext>
                  </a:extLst>
                </a:gridCol>
                <a:gridCol w="152400">
                  <a:extLst>
                    <a:ext uri="{9D8B030D-6E8A-4147-A177-3AD203B41FA5}">
                      <a16:colId xmlns="" xmlns:a16="http://schemas.microsoft.com/office/drawing/2014/main" val="4255242583"/>
                    </a:ext>
                  </a:extLst>
                </a:gridCol>
                <a:gridCol w="609600">
                  <a:extLst>
                    <a:ext uri="{9D8B030D-6E8A-4147-A177-3AD203B41FA5}">
                      <a16:colId xmlns="" xmlns:a16="http://schemas.microsoft.com/office/drawing/2014/main" val="2308276965"/>
                    </a:ext>
                  </a:extLst>
                </a:gridCol>
                <a:gridCol w="152400">
                  <a:extLst>
                    <a:ext uri="{9D8B030D-6E8A-4147-A177-3AD203B41FA5}">
                      <a16:colId xmlns="" xmlns:a16="http://schemas.microsoft.com/office/drawing/2014/main" val="1966905031"/>
                    </a:ext>
                  </a:extLst>
                </a:gridCol>
                <a:gridCol w="609600">
                  <a:extLst>
                    <a:ext uri="{9D8B030D-6E8A-4147-A177-3AD203B41FA5}">
                      <a16:colId xmlns="" xmlns:a16="http://schemas.microsoft.com/office/drawing/2014/main" val="2990350691"/>
                    </a:ext>
                  </a:extLst>
                </a:gridCol>
                <a:gridCol w="152400">
                  <a:extLst>
                    <a:ext uri="{9D8B030D-6E8A-4147-A177-3AD203B41FA5}">
                      <a16:colId xmlns="" xmlns:a16="http://schemas.microsoft.com/office/drawing/2014/main" val="2041270742"/>
                    </a:ext>
                  </a:extLst>
                </a:gridCol>
              </a:tblGrid>
              <a:tr h="119094">
                <a:tc gridSpan="3">
                  <a:txBody>
                    <a:bodyPr/>
                    <a:lstStyle/>
                    <a:p>
                      <a:pPr marL="0" marR="0" algn="ctr">
                        <a:lnSpc>
                          <a:spcPct val="107000"/>
                        </a:lnSpc>
                        <a:spcBef>
                          <a:spcPts val="0"/>
                        </a:spcBef>
                        <a:spcAft>
                          <a:spcPts val="0"/>
                        </a:spcAft>
                      </a:pPr>
                      <a:r>
                        <a:rPr lang="en-US" sz="1100" b="1" dirty="0">
                          <a:solidFill>
                            <a:schemeClr val="tx1"/>
                          </a:solidFill>
                          <a:effectLst/>
                        </a:rPr>
                        <a:t>Assets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Liab.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100" b="1" dirty="0">
                          <a:solidFill>
                            <a:schemeClr val="tx1"/>
                          </a:solidFill>
                          <a:effectLst/>
                        </a:rPr>
                        <a:t> Stockholders' Equity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2969284528"/>
                  </a:ext>
                </a:extLst>
              </a:tr>
              <a:tr h="506600">
                <a:tc>
                  <a:txBody>
                    <a:bodyPr/>
                    <a:lstStyle/>
                    <a:p>
                      <a:pPr marL="0" marR="0" algn="ctr">
                        <a:lnSpc>
                          <a:spcPct val="107000"/>
                        </a:lnSpc>
                        <a:spcBef>
                          <a:spcPts val="0"/>
                        </a:spcBef>
                        <a:spcAft>
                          <a:spcPts val="0"/>
                        </a:spcAft>
                      </a:pPr>
                      <a:r>
                        <a:rPr lang="en-US" sz="1100" b="1" dirty="0">
                          <a:solidFill>
                            <a:schemeClr val="tx1"/>
                          </a:solidFill>
                          <a:effectLst/>
                        </a:rPr>
                        <a:t> Cash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Accts Rec.</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Salaries Payable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dirty="0">
                          <a:solidFill>
                            <a:schemeClr val="tx1"/>
                          </a:solidFill>
                          <a:effectLst/>
                        </a:rPr>
                        <a:t> Common Stock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Retained Earnings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100" b="1" dirty="0">
                          <a:solidFill>
                            <a:schemeClr val="tx1"/>
                          </a:solidFill>
                          <a:effectLst/>
                        </a:rPr>
                        <a:t> Revenue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a:t>
                      </a:r>
                      <a:r>
                        <a:rPr lang="en-US" sz="1100" b="1" dirty="0" smtClean="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Expenses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b="1" dirty="0">
                          <a:solidFill>
                            <a:schemeClr val="tx1"/>
                          </a:solidFill>
                          <a:effectLst/>
                        </a:rPr>
                        <a:t> Net Income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b="1" dirty="0">
                          <a:solidFill>
                            <a:schemeClr val="tx1"/>
                          </a:solidFill>
                          <a:effectLst/>
                        </a:rPr>
                        <a:t>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2">
                  <a:txBody>
                    <a:bodyPr/>
                    <a:lstStyle/>
                    <a:p>
                      <a:pPr marL="0" marR="0" algn="ctr">
                        <a:lnSpc>
                          <a:spcPct val="107000"/>
                        </a:lnSpc>
                        <a:spcBef>
                          <a:spcPts val="0"/>
                        </a:spcBef>
                        <a:spcAft>
                          <a:spcPts val="0"/>
                        </a:spcAft>
                      </a:pPr>
                      <a:r>
                        <a:rPr lang="en-US" sz="1100" b="1" dirty="0">
                          <a:solidFill>
                            <a:schemeClr val="tx1"/>
                          </a:solidFill>
                          <a:effectLst/>
                        </a:rPr>
                        <a:t> Cash Flow </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hMerge="1">
                  <a:txBody>
                    <a:bodyPr/>
                    <a:lstStyle/>
                    <a:p>
                      <a:endParaRPr lang="en-US"/>
                    </a:p>
                  </a:txBody>
                  <a:tcPr/>
                </a:tc>
                <a:extLst>
                  <a:ext uri="{0D108BD9-81ED-4DB2-BD59-A6C34878D82A}">
                    <a16:rowId xmlns="" xmlns:a16="http://schemas.microsoft.com/office/drawing/2014/main" val="3124671296"/>
                  </a:ext>
                </a:extLst>
              </a:tr>
              <a:tr h="304800">
                <a:tc>
                  <a:txBody>
                    <a:bodyPr/>
                    <a:lstStyle/>
                    <a:p>
                      <a:pPr marL="0" marR="0" algn="ctr">
                        <a:lnSpc>
                          <a:spcPct val="107000"/>
                        </a:lnSpc>
                        <a:spcBef>
                          <a:spcPts val="0"/>
                        </a:spcBef>
                        <a:spcAft>
                          <a:spcPts val="0"/>
                        </a:spcAft>
                      </a:pPr>
                      <a:r>
                        <a:rPr lang="en-US" sz="1100" b="0" dirty="0">
                          <a:solidFill>
                            <a:schemeClr val="tx1"/>
                          </a:solidFill>
                          <a:effectLst/>
                        </a:rPr>
                        <a:t>(2,000)</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smtClean="0">
                          <a:solidFill>
                            <a:schemeClr val="tx1"/>
                          </a:solidFill>
                          <a:effectLst/>
                        </a:rPr>
                        <a:t>    n</a:t>
                      </a:r>
                      <a:r>
                        <a:rPr lang="en-US" sz="1100" dirty="0">
                          <a:solidFill>
                            <a:schemeClr val="tx1"/>
                          </a:solidFill>
                          <a:effectLst/>
                        </a:rPr>
                        <a:t>/a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EAB0"/>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rPr>
                        <a:t> n/a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dirty="0">
                          <a:solidFill>
                            <a:schemeClr val="tx1"/>
                          </a:solidFill>
                          <a:effectLst/>
                        </a:rPr>
                        <a:t> n/a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dirty="0" smtClean="0">
                          <a:solidFill>
                            <a:schemeClr val="tx1"/>
                          </a:solidFill>
                          <a:effectLst/>
                        </a:rPr>
                        <a:t>      (</a:t>
                      </a:r>
                      <a:r>
                        <a:rPr lang="en-US" sz="1100" dirty="0">
                          <a:solidFill>
                            <a:schemeClr val="tx1"/>
                          </a:solidFill>
                          <a:effectLst/>
                        </a:rPr>
                        <a:t>2,000)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a:t>
                      </a: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a:t>
                      </a:r>
                      <a:r>
                        <a:rPr lang="en-US" sz="1100" dirty="0" smtClean="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2,000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 =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gn="ctr">
                        <a:lnSpc>
                          <a:spcPct val="107000"/>
                        </a:lnSpc>
                        <a:spcBef>
                          <a:spcPts val="0"/>
                        </a:spcBef>
                        <a:spcAft>
                          <a:spcPts val="0"/>
                        </a:spcAft>
                      </a:pPr>
                      <a:r>
                        <a:rPr lang="en-US" sz="1100" dirty="0">
                          <a:solidFill>
                            <a:schemeClr val="tx1"/>
                          </a:solidFill>
                          <a:effectLst/>
                        </a:rPr>
                        <a:t>(2,000)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r">
                        <a:lnSpc>
                          <a:spcPct val="107000"/>
                        </a:lnSpc>
                        <a:spcBef>
                          <a:spcPts val="0"/>
                        </a:spcBef>
                        <a:spcAft>
                          <a:spcPts val="0"/>
                        </a:spcAft>
                      </a:pPr>
                      <a:r>
                        <a:rPr lang="en-US" sz="1100" dirty="0">
                          <a:solidFill>
                            <a:schemeClr val="tx1"/>
                          </a:solidFill>
                          <a:effectLst/>
                        </a:rPr>
                        <a:t>(2,000)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tc>
                  <a:txBody>
                    <a:bodyPr/>
                    <a:lstStyle/>
                    <a:p>
                      <a:pPr marL="0" marR="0" algn="ctr">
                        <a:lnSpc>
                          <a:spcPct val="107000"/>
                        </a:lnSpc>
                        <a:spcBef>
                          <a:spcPts val="0"/>
                        </a:spcBef>
                        <a:spcAft>
                          <a:spcPts val="0"/>
                        </a:spcAft>
                      </a:pPr>
                      <a:r>
                        <a:rPr lang="en-US" sz="1100" dirty="0">
                          <a:solidFill>
                            <a:schemeClr val="tx1"/>
                          </a:solidFill>
                          <a:effectLst/>
                        </a:rPr>
                        <a:t>OA</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09" marR="6340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D5F3"/>
                    </a:solidFill>
                  </a:tcPr>
                </a:tc>
                <a:extLst>
                  <a:ext uri="{0D108BD9-81ED-4DB2-BD59-A6C34878D82A}">
                    <a16:rowId xmlns="" xmlns:a16="http://schemas.microsoft.com/office/drawing/2014/main" val="2091388674"/>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3_FIRST, BREAK, LAST slide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ExplanatoryPPT-MHHE_Accessible_PPT_Template-v2</Template>
  <TotalTime>6418</TotalTime>
  <Words>8787</Words>
  <Application>Microsoft Office PowerPoint</Application>
  <PresentationFormat>On-screen Show (4:3)</PresentationFormat>
  <Paragraphs>1783</Paragraphs>
  <Slides>58</Slides>
  <Notes>58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0" baseType="lpstr">
      <vt:lpstr>3_FIRST, BREAK, LAST slides</vt:lpstr>
      <vt:lpstr>Document</vt:lpstr>
      <vt:lpstr>Chapter 2 Accounting for Accruals and Deferrals</vt:lpstr>
      <vt:lpstr>SECTION 1</vt:lpstr>
      <vt:lpstr>Cash Basis Versus Accrual Accounting</vt:lpstr>
      <vt:lpstr>LO 2-1: Show how receivables affect financial statements.</vt:lpstr>
      <vt:lpstr>Event 1</vt:lpstr>
      <vt:lpstr>Event 2</vt:lpstr>
      <vt:lpstr>Event 3</vt:lpstr>
      <vt:lpstr>Event 4</vt:lpstr>
      <vt:lpstr>Event 5</vt:lpstr>
      <vt:lpstr>LO 2-2: Show how payables affect financial statements.</vt:lpstr>
      <vt:lpstr>Event 6</vt:lpstr>
      <vt:lpstr>Event 7</vt:lpstr>
      <vt:lpstr>LO 2-3: Prepare financial statements that include accruals.</vt:lpstr>
      <vt:lpstr>Exhibit 2.2: Vertical Statements Model </vt:lpstr>
      <vt:lpstr>Comparing Cash Flow from Operating Activities with Net Income</vt:lpstr>
      <vt:lpstr>LO 2-4: Identify the steps in the accounting cycle. </vt:lpstr>
      <vt:lpstr>The Closing Process</vt:lpstr>
      <vt:lpstr>Temporary and Permanent Accounts</vt:lpstr>
      <vt:lpstr>Steps in an Accounting Cycle</vt:lpstr>
      <vt:lpstr>Matching Concept</vt:lpstr>
      <vt:lpstr>SECTION 2</vt:lpstr>
      <vt:lpstr>LO 2-5: Show how accounting for supplies affects financial statements. </vt:lpstr>
      <vt:lpstr>Second Accounting Cycle:  Event 1</vt:lpstr>
      <vt:lpstr>Second Accounting Cycle: Event 2</vt:lpstr>
      <vt:lpstr>Adjustment 1 </vt:lpstr>
      <vt:lpstr>LO 2-6: Show how accounting for prepaid items affects financial statements.</vt:lpstr>
      <vt:lpstr>Second Accounting Cycle: Event 3 </vt:lpstr>
      <vt:lpstr>Accounting for Prepaid Items  </vt:lpstr>
      <vt:lpstr>Adjustment 2</vt:lpstr>
      <vt:lpstr>LO 2-7: Show how accounting for unearned revenues affects financial statements.</vt:lpstr>
      <vt:lpstr>Second Accounting Cycle: Event 4</vt:lpstr>
      <vt:lpstr>Adjustment 3 </vt:lpstr>
      <vt:lpstr>LO 2-8: Prepare financial statements that include deferrals.</vt:lpstr>
      <vt:lpstr>Other Year 2 Events</vt:lpstr>
      <vt:lpstr>Other Year 2 Events (Continued)</vt:lpstr>
      <vt:lpstr>Exhibit 2.7: Preparing Financial Statements</vt:lpstr>
      <vt:lpstr>LO 2-9: Classify accounting events into one of four categories.</vt:lpstr>
      <vt:lpstr>Recap: Types of Transactions</vt:lpstr>
      <vt:lpstr>LO 2-10: Discuss the primary components of corporate governance.</vt:lpstr>
      <vt:lpstr>Corporate Governance</vt:lpstr>
      <vt:lpstr>Importance of Ethics</vt:lpstr>
      <vt:lpstr>AICPA Code of Professional Conduct</vt:lpstr>
      <vt:lpstr>Exhibit 2.9: AICPA Code of Professional Conduct</vt:lpstr>
      <vt:lpstr>Sarbanes–Oxley (SOX) Act</vt:lpstr>
      <vt:lpstr>The Fraud Triangle</vt:lpstr>
      <vt:lpstr>APPENDIX</vt:lpstr>
      <vt:lpstr>LO 2-11: Compute depreciation expense and show how it affects financial statements.</vt:lpstr>
      <vt:lpstr>Event 1: Purchase of Equipment</vt:lpstr>
      <vt:lpstr>Event 2: Issuing a Promissory Note</vt:lpstr>
      <vt:lpstr>Event 3: Rent Revenue</vt:lpstr>
      <vt:lpstr>Event 4: Estimating Straight-Line Depreciation</vt:lpstr>
      <vt:lpstr>Book Value</vt:lpstr>
      <vt:lpstr>LO 2-12: Compute interest expense and show how it affects financial statements.  </vt:lpstr>
      <vt:lpstr>Event 6: Accrue Interest Payable</vt:lpstr>
      <vt:lpstr>Exhibit 2.11: Summarized Events for Libby in Year 1</vt:lpstr>
      <vt:lpstr>Accounting Events for Year 2</vt:lpstr>
      <vt:lpstr>Libby’s Financial Statements for Years 1 &amp; 2</vt:lpstr>
      <vt:lpstr>End of Chapter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luann</dc:creator>
  <cp:lastModifiedBy>erin_quinones</cp:lastModifiedBy>
  <cp:revision>407</cp:revision>
  <cp:lastPrinted>1601-01-01T00:00:00Z</cp:lastPrinted>
  <dcterms:created xsi:type="dcterms:W3CDTF">1601-01-01T00:00:00Z</dcterms:created>
  <dcterms:modified xsi:type="dcterms:W3CDTF">2017-12-12T15:46:49Z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