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1" r:id="rId1"/>
    <p:sldMasterId id="2147483686" r:id="rId2"/>
    <p:sldMasterId id="2147483696" r:id="rId3"/>
    <p:sldMasterId id="2147483710" r:id="rId4"/>
    <p:sldMasterId id="2147483722" r:id="rId5"/>
    <p:sldMasterId id="2147483727" r:id="rId6"/>
    <p:sldMasterId id="2147483732" r:id="rId7"/>
    <p:sldMasterId id="2147483735" r:id="rId8"/>
  </p:sldMasterIdLst>
  <p:notesMasterIdLst>
    <p:notesMasterId r:id="rId71"/>
  </p:notesMasterIdLst>
  <p:handoutMasterIdLst>
    <p:handoutMasterId r:id="rId72"/>
  </p:handoutMasterIdLst>
  <p:sldIdLst>
    <p:sldId id="377" r:id="rId9"/>
    <p:sldId id="310" r:id="rId10"/>
    <p:sldId id="423" r:id="rId11"/>
    <p:sldId id="502" r:id="rId12"/>
    <p:sldId id="591" r:id="rId13"/>
    <p:sldId id="592" r:id="rId14"/>
    <p:sldId id="593" r:id="rId15"/>
    <p:sldId id="594" r:id="rId16"/>
    <p:sldId id="595" r:id="rId17"/>
    <p:sldId id="508" r:id="rId18"/>
    <p:sldId id="596" r:id="rId19"/>
    <p:sldId id="511" r:id="rId20"/>
    <p:sldId id="529" r:id="rId21"/>
    <p:sldId id="621" r:id="rId22"/>
    <p:sldId id="624" r:id="rId23"/>
    <p:sldId id="625" r:id="rId24"/>
    <p:sldId id="626" r:id="rId25"/>
    <p:sldId id="622" r:id="rId26"/>
    <p:sldId id="623" r:id="rId27"/>
    <p:sldId id="597" r:id="rId28"/>
    <p:sldId id="444" r:id="rId29"/>
    <p:sldId id="627" r:id="rId30"/>
    <p:sldId id="628" r:id="rId31"/>
    <p:sldId id="598" r:id="rId32"/>
    <p:sldId id="629" r:id="rId33"/>
    <p:sldId id="506" r:id="rId34"/>
    <p:sldId id="631" r:id="rId35"/>
    <p:sldId id="599" r:id="rId36"/>
    <p:sldId id="632" r:id="rId37"/>
    <p:sldId id="600" r:id="rId38"/>
    <p:sldId id="603" r:id="rId39"/>
    <p:sldId id="633" r:id="rId40"/>
    <p:sldId id="634" r:id="rId41"/>
    <p:sldId id="635" r:id="rId42"/>
    <p:sldId id="601" r:id="rId43"/>
    <p:sldId id="566" r:id="rId44"/>
    <p:sldId id="602" r:id="rId45"/>
    <p:sldId id="636" r:id="rId46"/>
    <p:sldId id="637" r:id="rId47"/>
    <p:sldId id="638" r:id="rId48"/>
    <p:sldId id="639" r:id="rId49"/>
    <p:sldId id="640" r:id="rId50"/>
    <p:sldId id="641" r:id="rId51"/>
    <p:sldId id="642" r:id="rId52"/>
    <p:sldId id="604" r:id="rId53"/>
    <p:sldId id="605" r:id="rId54"/>
    <p:sldId id="643" r:id="rId55"/>
    <p:sldId id="644" r:id="rId56"/>
    <p:sldId id="568" r:id="rId57"/>
    <p:sldId id="451" r:id="rId58"/>
    <p:sldId id="563" r:id="rId59"/>
    <p:sldId id="645" r:id="rId60"/>
    <p:sldId id="646" r:id="rId61"/>
    <p:sldId id="647" r:id="rId62"/>
    <p:sldId id="530" r:id="rId63"/>
    <p:sldId id="572" r:id="rId64"/>
    <p:sldId id="648" r:id="rId65"/>
    <p:sldId id="649" r:id="rId66"/>
    <p:sldId id="630" r:id="rId67"/>
    <p:sldId id="581" r:id="rId68"/>
    <p:sldId id="618" r:id="rId69"/>
    <p:sldId id="427"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y" initials="" lastIdx="1" clrIdx="0"/>
  <p:cmAuthor id="1" name="Molly Brown" initials="" lastIdx="3" clrIdx="1"/>
  <p:cmAuthor id="2" name="Andries, Danielle" initials="" lastIdx="1" clrIdx="2"/>
  <p:cmAuthor id="3" name="Ilene" initials="ILP" lastIdx="17" clrIdx="3"/>
  <p:cmAuthor id="4" name="Brown, Molly G - brownmg" initials="BMG-b" lastIdx="1" clrIdx="4">
    <p:extLst/>
  </p:cmAuthor>
  <p:cmAuthor id="5" name="Molly Brown" initials="MB" lastIdx="17" clrIdx="5">
    <p:extLst/>
  </p:cmAuthor>
  <p:cmAuthor id="6" name="Helen Roybark" initials="HR" lastIdx="2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BA"/>
    <a:srgbClr val="8BE1FF"/>
    <a:srgbClr val="C9F1FF"/>
    <a:srgbClr val="CEE8E1"/>
    <a:srgbClr val="B0DACF"/>
    <a:srgbClr val="33CCFF"/>
    <a:srgbClr val="F3D5E5"/>
    <a:srgbClr val="6B6BCF"/>
    <a:srgbClr val="0099CC"/>
    <a:srgbClr val="00B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3133" autoAdjust="0"/>
  </p:normalViewPr>
  <p:slideViewPr>
    <p:cSldViewPr>
      <p:cViewPr varScale="1">
        <p:scale>
          <a:sx n="83" d="100"/>
          <a:sy n="83" d="100"/>
        </p:scale>
        <p:origin x="-1624" y="-104"/>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slide" Target="slides/slide62.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79" Type="http://schemas.microsoft.com/office/2015/10/relationships/revisionInfo" Target="revisionInfo.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7"/>
      <c:rotY val="20"/>
      <c:depthPercent val="200"/>
      <c:rAngAx val="1"/>
    </c:view3D>
    <c:floor>
      <c:thickness val="0"/>
      <c:spPr>
        <a:solidFill>
          <a:srgbClr val="C0C0C0"/>
        </a:solidFill>
        <a:ln w="12700">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385150812065"/>
          <c:y val="0.028436018957346"/>
          <c:w val="0.672853828306265"/>
          <c:h val="0.827014218009479"/>
        </c:manualLayout>
      </c:layout>
      <c:bar3DChart>
        <c:barDir val="col"/>
        <c:grouping val="stacked"/>
        <c:varyColors val="0"/>
        <c:ser>
          <c:idx val="0"/>
          <c:order val="0"/>
          <c:tx>
            <c:strRef>
              <c:f>Sheet1!$A$2</c:f>
              <c:strCache>
                <c:ptCount val="1"/>
                <c:pt idx="0">
                  <c:v>Principal</c:v>
                </c:pt>
              </c:strCache>
            </c:strRef>
          </c:tx>
          <c:spPr>
            <a:solidFill>
              <a:schemeClr val="tx2"/>
            </a:solidFill>
            <a:ln w="9382">
              <a:solidFill>
                <a:schemeClr val="tx1"/>
              </a:solidFill>
              <a:prstDash val="solid"/>
            </a:ln>
          </c:spPr>
          <c:invertIfNegative val="0"/>
          <c:cat>
            <c:strRef>
              <c:f>Sheet1!$B$1:$F$1</c:f>
              <c:strCache>
                <c:ptCount val="5"/>
                <c:pt idx="0">
                  <c:v>Year 1</c:v>
                </c:pt>
                <c:pt idx="1">
                  <c:v>Year 2</c:v>
                </c:pt>
                <c:pt idx="2">
                  <c:v>Year 3</c:v>
                </c:pt>
                <c:pt idx="3">
                  <c:v>Year 4</c:v>
                </c:pt>
                <c:pt idx="4">
                  <c:v>Year 5</c:v>
                </c:pt>
              </c:strCache>
            </c:strRef>
          </c:cat>
          <c:val>
            <c:numRef>
              <c:f>Sheet1!$B$2:$F$2</c:f>
              <c:numCache>
                <c:formatCode>General</c:formatCode>
                <c:ptCount val="5"/>
                <c:pt idx="0">
                  <c:v>16709.0</c:v>
                </c:pt>
                <c:pt idx="1">
                  <c:v>18213.0</c:v>
                </c:pt>
                <c:pt idx="2">
                  <c:v>19852.0</c:v>
                </c:pt>
                <c:pt idx="3">
                  <c:v>21639.0</c:v>
                </c:pt>
                <c:pt idx="4">
                  <c:v>23587.0</c:v>
                </c:pt>
              </c:numCache>
            </c:numRef>
          </c:val>
        </c:ser>
        <c:ser>
          <c:idx val="1"/>
          <c:order val="1"/>
          <c:tx>
            <c:strRef>
              <c:f>Sheet1!$A$3</c:f>
              <c:strCache>
                <c:ptCount val="1"/>
                <c:pt idx="0">
                  <c:v>Interest</c:v>
                </c:pt>
              </c:strCache>
            </c:strRef>
          </c:tx>
          <c:spPr>
            <a:solidFill>
              <a:schemeClr val="accent1"/>
            </a:solidFill>
            <a:ln w="9382">
              <a:solidFill>
                <a:schemeClr val="tx1"/>
              </a:solidFill>
              <a:prstDash val="solid"/>
            </a:ln>
          </c:spPr>
          <c:invertIfNegative val="0"/>
          <c:cat>
            <c:strRef>
              <c:f>Sheet1!$B$1:$F$1</c:f>
              <c:strCache>
                <c:ptCount val="5"/>
                <c:pt idx="0">
                  <c:v>Year 1</c:v>
                </c:pt>
                <c:pt idx="1">
                  <c:v>Year 2</c:v>
                </c:pt>
                <c:pt idx="2">
                  <c:v>Year 3</c:v>
                </c:pt>
                <c:pt idx="3">
                  <c:v>Year 4</c:v>
                </c:pt>
                <c:pt idx="4">
                  <c:v>Year 5</c:v>
                </c:pt>
              </c:strCache>
            </c:strRef>
          </c:cat>
          <c:val>
            <c:numRef>
              <c:f>Sheet1!$B$3:$F$3</c:f>
              <c:numCache>
                <c:formatCode>General</c:formatCode>
                <c:ptCount val="5"/>
                <c:pt idx="0">
                  <c:v>9000.0</c:v>
                </c:pt>
                <c:pt idx="1">
                  <c:v>7496.0</c:v>
                </c:pt>
                <c:pt idx="2">
                  <c:v>5857.0</c:v>
                </c:pt>
                <c:pt idx="3">
                  <c:v>4070.0</c:v>
                </c:pt>
                <c:pt idx="4">
                  <c:v>2123.0</c:v>
                </c:pt>
              </c:numCache>
            </c:numRef>
          </c:val>
        </c:ser>
        <c:dLbls>
          <c:showLegendKey val="0"/>
          <c:showVal val="0"/>
          <c:showCatName val="0"/>
          <c:showSerName val="0"/>
          <c:showPercent val="0"/>
          <c:showBubbleSize val="0"/>
        </c:dLbls>
        <c:gapWidth val="150"/>
        <c:gapDepth val="0"/>
        <c:shape val="box"/>
        <c:axId val="-2031561576"/>
        <c:axId val="-2079786504"/>
        <c:axId val="0"/>
      </c:bar3DChart>
      <c:catAx>
        <c:axId val="-2031561576"/>
        <c:scaling>
          <c:orientation val="minMax"/>
        </c:scaling>
        <c:delete val="0"/>
        <c:axPos val="b"/>
        <c:numFmt formatCode="General" sourceLinked="1"/>
        <c:majorTickMark val="out"/>
        <c:minorTickMark val="none"/>
        <c:tickLblPos val="low"/>
        <c:spPr>
          <a:ln w="9382">
            <a:solidFill>
              <a:schemeClr val="tx1"/>
            </a:solidFill>
            <a:prstDash val="solid"/>
          </a:ln>
        </c:spPr>
        <c:txPr>
          <a:bodyPr rot="0" vert="horz"/>
          <a:lstStyle/>
          <a:p>
            <a:pPr>
              <a:defRPr sz="1330" b="1" i="0" u="none" strike="noStrike" baseline="0">
                <a:solidFill>
                  <a:srgbClr val="000000"/>
                </a:solidFill>
                <a:latin typeface="+mn-lt"/>
                <a:ea typeface="Arial"/>
                <a:cs typeface="Arial"/>
              </a:defRPr>
            </a:pPr>
            <a:endParaRPr lang="en-US"/>
          </a:p>
        </c:txPr>
        <c:crossAx val="-2079786504"/>
        <c:crosses val="autoZero"/>
        <c:auto val="0"/>
        <c:lblAlgn val="ctr"/>
        <c:lblOffset val="100"/>
        <c:tickLblSkip val="1"/>
        <c:tickMarkSkip val="1"/>
        <c:noMultiLvlLbl val="0"/>
      </c:catAx>
      <c:valAx>
        <c:axId val="-2079786504"/>
        <c:scaling>
          <c:orientation val="minMax"/>
        </c:scaling>
        <c:delete val="0"/>
        <c:axPos val="l"/>
        <c:numFmt formatCode="_(\$* #,##0_);_(\$* \(#,##0\);_(\$* &quot;-&quot;_);_(@_)" sourceLinked="0"/>
        <c:majorTickMark val="out"/>
        <c:minorTickMark val="none"/>
        <c:tickLblPos val="nextTo"/>
        <c:spPr>
          <a:ln w="9382">
            <a:solidFill>
              <a:schemeClr val="tx1"/>
            </a:solidFill>
            <a:prstDash val="solid"/>
          </a:ln>
        </c:spPr>
        <c:txPr>
          <a:bodyPr rot="0" vert="horz"/>
          <a:lstStyle/>
          <a:p>
            <a:pPr>
              <a:defRPr sz="1330" b="1" i="0" u="none" strike="noStrike" baseline="0">
                <a:solidFill>
                  <a:srgbClr val="000000"/>
                </a:solidFill>
                <a:latin typeface="+mn-lt"/>
                <a:ea typeface="Arial"/>
                <a:cs typeface="Arial"/>
              </a:defRPr>
            </a:pPr>
            <a:endParaRPr lang="en-US"/>
          </a:p>
        </c:txPr>
        <c:crossAx val="-2031561576"/>
        <c:crosses val="autoZero"/>
        <c:crossBetween val="between"/>
      </c:valAx>
      <c:spPr>
        <a:noFill/>
        <a:ln w="18763">
          <a:noFill/>
        </a:ln>
      </c:spPr>
    </c:plotArea>
    <c:legend>
      <c:legendPos val="r"/>
      <c:layout>
        <c:manualLayout>
          <c:xMode val="edge"/>
          <c:yMode val="edge"/>
          <c:x val="0.834106728538283"/>
          <c:y val="0.409952606635071"/>
          <c:w val="0.160092807424594"/>
          <c:h val="0.16824644549763"/>
        </c:manualLayout>
      </c:layout>
      <c:overlay val="0"/>
      <c:spPr>
        <a:solidFill>
          <a:srgbClr val="FFFFFF"/>
        </a:solidFill>
        <a:ln w="9382">
          <a:solidFill>
            <a:schemeClr val="tx1"/>
          </a:solidFill>
          <a:prstDash val="solid"/>
        </a:ln>
      </c:spPr>
      <c:txPr>
        <a:bodyPr/>
        <a:lstStyle/>
        <a:p>
          <a:pPr>
            <a:defRPr sz="1223" b="1"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330" b="1" i="0" u="none" strike="noStrike" baseline="0">
          <a:solidFill>
            <a:schemeClr val="tx1"/>
          </a:solidFill>
          <a:latin typeface="Tahoma"/>
          <a:ea typeface="Tahoma"/>
          <a:cs typeface="Tahoma"/>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E8E5216-85D9-442A-88E6-16490409B404}" type="datetimeFigureOut">
              <a:rPr lang="en-US"/>
              <a:pPr>
                <a:defRPr/>
              </a:pPr>
              <a:t>12/7/17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D198E90-F9AA-451E-A8B0-2EAB18904728}" type="slidenum">
              <a:rPr lang="en-US"/>
              <a:pPr>
                <a:defRPr/>
              </a:pPr>
              <a:t>‹#›</a:t>
            </a:fld>
            <a:endParaRPr lang="en-US" dirty="0"/>
          </a:p>
        </p:txBody>
      </p:sp>
    </p:spTree>
    <p:extLst>
      <p:ext uri="{BB962C8B-B14F-4D97-AF65-F5344CB8AC3E}">
        <p14:creationId xmlns:p14="http://schemas.microsoft.com/office/powerpoint/2010/main" val="418724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7CA0635-1772-4472-ADFE-4545D41254CF}" type="slidenum">
              <a:rPr lang="en-US"/>
              <a:pPr>
                <a:defRPr/>
              </a:pPr>
              <a:t>‹#›</a:t>
            </a:fld>
            <a:endParaRPr lang="en-US" dirty="0"/>
          </a:p>
        </p:txBody>
      </p:sp>
    </p:spTree>
    <p:extLst>
      <p:ext uri="{BB962C8B-B14F-4D97-AF65-F5344CB8AC3E}">
        <p14:creationId xmlns:p14="http://schemas.microsoft.com/office/powerpoint/2010/main" val="316404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Tahoma" panose="020B0604030504040204" pitchFamily="34" charset="0"/>
                <a:cs typeface="Tahoma" panose="020B0604030504040204" pitchFamily="34" charset="0"/>
              </a:rPr>
              <a:t>This chapter explains accounting for interest and principal with respect to the major forms of long-term debt financing.</a:t>
            </a: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0</a:t>
            </a:fld>
            <a:endParaRPr lang="en-US" dirty="0"/>
          </a:p>
        </p:txBody>
      </p:sp>
    </p:spTree>
    <p:extLst>
      <p:ext uri="{BB962C8B-B14F-4D97-AF65-F5344CB8AC3E}">
        <p14:creationId xmlns:p14="http://schemas.microsoft.com/office/powerpoint/2010/main" val="355337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9</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10-2: </a:t>
            </a:r>
            <a:r>
              <a:rPr lang="en-US" dirty="0">
                <a:solidFill>
                  <a:schemeClr val="tx2"/>
                </a:solidFill>
                <a:latin typeface="+mn-lt"/>
                <a:ea typeface="Tahoma" panose="020B0604030504040204" pitchFamily="34" charset="0"/>
                <a:cs typeface="Tahoma" panose="020B0604030504040204" pitchFamily="34" charset="0"/>
              </a:rPr>
              <a:t>Show how a line of credit affects financial statements.</a:t>
            </a:r>
          </a:p>
          <a:p>
            <a:pPr eaLnBrk="1" hangingPunct="1"/>
            <a:endParaRPr lang="en-US" dirty="0"/>
          </a:p>
        </p:txBody>
      </p:sp>
    </p:spTree>
    <p:extLst>
      <p:ext uri="{BB962C8B-B14F-4D97-AF65-F5344CB8AC3E}">
        <p14:creationId xmlns:p14="http://schemas.microsoft.com/office/powerpoint/2010/main" val="291608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Lines of credit are preapproved financing plans that allow companies to borrow and repay funds as needed up to the maximum credit line set by the creditor. </a:t>
            </a:r>
            <a:r>
              <a:rPr lang="en-US" dirty="0" smtClean="0">
                <a:latin typeface="+mn-lt"/>
                <a:ea typeface="Tahoma" panose="020B0604030504040204" pitchFamily="34" charset="0"/>
                <a:cs typeface="Tahoma" panose="020B0604030504040204" pitchFamily="34" charset="0"/>
              </a:rPr>
              <a:t>Lines </a:t>
            </a:r>
            <a:r>
              <a:rPr lang="en-US" dirty="0">
                <a:latin typeface="+mn-lt"/>
                <a:ea typeface="Tahoma" panose="020B0604030504040204" pitchFamily="34" charset="0"/>
                <a:cs typeface="Tahoma" panose="020B0604030504040204" pitchFamily="34" charset="0"/>
              </a:rPr>
              <a:t>of credit are normally used for relatively short-term borrowing to finance seasonal business needs. For an individual, overdraft protection on a checking account is similar to a business line of credit.</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10</a:t>
            </a:fld>
            <a:endParaRPr lang="en-US" dirty="0"/>
          </a:p>
        </p:txBody>
      </p:sp>
    </p:spTree>
    <p:extLst>
      <p:ext uri="{BB962C8B-B14F-4D97-AF65-F5344CB8AC3E}">
        <p14:creationId xmlns:p14="http://schemas.microsoft.com/office/powerpoint/2010/main" val="21210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10-3: </a:t>
            </a:r>
            <a:r>
              <a:rPr lang="en-US" dirty="0">
                <a:solidFill>
                  <a:schemeClr val="tx2"/>
                </a:solidFill>
                <a:latin typeface="+mn-lt"/>
                <a:ea typeface="Tahoma" panose="020B0604030504040204" pitchFamily="34" charset="0"/>
                <a:cs typeface="Tahoma" panose="020B0604030504040204" pitchFamily="34" charset="0"/>
              </a:rPr>
              <a:t>Describe bond features and show how bonds issued at face value affect financial statements.</a:t>
            </a:r>
          </a:p>
          <a:p>
            <a:pPr eaLnBrk="1" hangingPunct="1"/>
            <a:endParaRPr lang="en-US" dirty="0"/>
          </a:p>
        </p:txBody>
      </p:sp>
    </p:spTree>
    <p:extLst>
      <p:ext uri="{BB962C8B-B14F-4D97-AF65-F5344CB8AC3E}">
        <p14:creationId xmlns:p14="http://schemas.microsoft.com/office/powerpoint/2010/main" val="274503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When companies need large amounts of cash for longer periods of time, they often issue bonds.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principal on bonds is typically paid at the end of the bond period. </a:t>
            </a:r>
            <a:r>
              <a:rPr lang="en-US" dirty="0" smtClean="0">
                <a:latin typeface="+mn-lt"/>
                <a:ea typeface="Tahoma" panose="020B0604030504040204" pitchFamily="34" charset="0"/>
                <a:cs typeface="Tahoma" panose="020B0604030504040204" pitchFamily="34" charset="0"/>
              </a:rPr>
              <a:t>Each </a:t>
            </a:r>
            <a:r>
              <a:rPr lang="en-US" dirty="0">
                <a:latin typeface="+mn-lt"/>
                <a:ea typeface="Tahoma" panose="020B0604030504040204" pitchFamily="34" charset="0"/>
                <a:cs typeface="Tahoma" panose="020B0604030504040204" pitchFamily="34" charset="0"/>
              </a:rPr>
              <a:t>bond in the total bond issue is usually denominated with a face value of $1,000. </a:t>
            </a:r>
          </a:p>
          <a:p>
            <a:pPr eaLnBrk="1" hangingPunct="1"/>
            <a:endParaRPr lang="en-US" dirty="0"/>
          </a:p>
        </p:txBody>
      </p:sp>
    </p:spTree>
    <p:extLst>
      <p:ext uri="{BB962C8B-B14F-4D97-AF65-F5344CB8AC3E}">
        <p14:creationId xmlns:p14="http://schemas.microsoft.com/office/powerpoint/2010/main" val="1093776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Bonds normally have an interest rate that is called a stated rate. </a:t>
            </a:r>
            <a:r>
              <a:rPr lang="en-US" dirty="0" smtClean="0">
                <a:latin typeface="Tahoma" panose="020B0604030504040204" pitchFamily="34" charset="0"/>
                <a:ea typeface="Tahoma" panose="020B0604030504040204" pitchFamily="34" charset="0"/>
                <a:cs typeface="Tahoma" panose="020B0604030504040204" pitchFamily="34" charset="0"/>
              </a:rPr>
              <a:t>Interest </a:t>
            </a:r>
            <a:r>
              <a:rPr lang="en-US" dirty="0">
                <a:latin typeface="Tahoma" panose="020B0604030504040204" pitchFamily="34" charset="0"/>
                <a:ea typeface="Tahoma" panose="020B0604030504040204" pitchFamily="34" charset="0"/>
                <a:cs typeface="Tahoma" panose="020B0604030504040204" pitchFamily="34" charset="0"/>
              </a:rPr>
              <a:t>is normally paid semiannually and is computed as Principal times Rate times Time. </a:t>
            </a:r>
            <a:r>
              <a:rPr lang="en-US" dirty="0" smtClean="0">
                <a:latin typeface="Tahoma" panose="020B0604030504040204" pitchFamily="34" charset="0"/>
                <a:ea typeface="Tahoma" panose="020B0604030504040204" pitchFamily="34" charset="0"/>
                <a:cs typeface="Tahoma" panose="020B0604030504040204" pitchFamily="34" charset="0"/>
              </a:rPr>
              <a:t>This </a:t>
            </a:r>
            <a:r>
              <a:rPr lang="en-US" dirty="0">
                <a:latin typeface="Tahoma" panose="020B0604030504040204" pitchFamily="34" charset="0"/>
                <a:ea typeface="Tahoma" panose="020B0604030504040204" pitchFamily="34" charset="0"/>
                <a:cs typeface="Tahoma" panose="020B0604030504040204" pitchFamily="34" charset="0"/>
              </a:rPr>
              <a:t>computation should look familiar to you. Since bonds are bought and sold in the market, they have a market value, or price. </a:t>
            </a:r>
            <a:r>
              <a:rPr lang="en-US" dirty="0" smtClean="0">
                <a:latin typeface="Tahoma" panose="020B0604030504040204" pitchFamily="34" charset="0"/>
                <a:ea typeface="Tahoma" panose="020B0604030504040204" pitchFamily="34" charset="0"/>
                <a:cs typeface="Tahoma" panose="020B0604030504040204" pitchFamily="34" charset="0"/>
              </a:rPr>
              <a:t>For </a:t>
            </a:r>
            <a:r>
              <a:rPr lang="en-US" dirty="0">
                <a:latin typeface="Tahoma" panose="020B0604030504040204" pitchFamily="34" charset="0"/>
                <a:ea typeface="Tahoma" panose="020B0604030504040204" pitchFamily="34" charset="0"/>
                <a:cs typeface="Tahoma" panose="020B0604030504040204" pitchFamily="34" charset="0"/>
              </a:rPr>
              <a:t>convenience, bond market values are expressed as a percent of their face value. </a:t>
            </a:r>
          </a:p>
          <a:p>
            <a:pPr eaLnBrk="1" hangingPunct="1"/>
            <a:endParaRPr lang="en-US" dirty="0"/>
          </a:p>
        </p:txBody>
      </p:sp>
    </p:spTree>
    <p:extLst>
      <p:ext uri="{BB962C8B-B14F-4D97-AF65-F5344CB8AC3E}">
        <p14:creationId xmlns:p14="http://schemas.microsoft.com/office/powerpoint/2010/main" val="11691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On the issue date, the bondholders give the company the market value, or selling price of the bond issue. The company gives the bondholders a bond certificate promising to pay periodic interest and to return the principal on the maturity date. </a:t>
            </a:r>
          </a:p>
          <a:p>
            <a:pPr eaLnBrk="1" hangingPunct="1"/>
            <a:endParaRPr lang="en-US" dirty="0"/>
          </a:p>
        </p:txBody>
      </p:sp>
    </p:spTree>
    <p:extLst>
      <p:ext uri="{BB962C8B-B14F-4D97-AF65-F5344CB8AC3E}">
        <p14:creationId xmlns:p14="http://schemas.microsoft.com/office/powerpoint/2010/main" val="332333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At regularly scheduled dates during the life of the bond, the company pays the bondholders interest. </a:t>
            </a:r>
            <a:r>
              <a:rPr lang="en-US" dirty="0" smtClean="0">
                <a:latin typeface="+mn-lt"/>
                <a:ea typeface="Tahoma" panose="020B0604030504040204" pitchFamily="34" charset="0"/>
                <a:cs typeface="Tahoma" panose="020B0604030504040204" pitchFamily="34" charset="0"/>
              </a:rPr>
              <a:t>Interest </a:t>
            </a:r>
            <a:r>
              <a:rPr lang="en-US" dirty="0">
                <a:latin typeface="+mn-lt"/>
                <a:ea typeface="Tahoma" panose="020B0604030504040204" pitchFamily="34" charset="0"/>
                <a:cs typeface="Tahoma" panose="020B0604030504040204" pitchFamily="34" charset="0"/>
              </a:rPr>
              <a:t>is calculated as bond face value times the stated interest rate on the bond times the time the bond has been outstanding during the year. </a:t>
            </a:r>
            <a:r>
              <a:rPr lang="en-US" dirty="0">
                <a:latin typeface="Tahoma" panose="020B0604030504040204" pitchFamily="34" charset="0"/>
                <a:ea typeface="Tahoma" panose="020B0604030504040204" pitchFamily="34" charset="0"/>
                <a:cs typeface="Tahoma" panose="020B0604030504040204" pitchFamily="34" charset="0"/>
              </a:rPr>
              <a:t> </a:t>
            </a:r>
          </a:p>
          <a:p>
            <a:pPr eaLnBrk="1" hangingPunct="1"/>
            <a:endParaRPr lang="en-US" dirty="0"/>
          </a:p>
        </p:txBody>
      </p:sp>
    </p:spTree>
    <p:extLst>
      <p:ext uri="{BB962C8B-B14F-4D97-AF65-F5344CB8AC3E}">
        <p14:creationId xmlns:p14="http://schemas.microsoft.com/office/powerpoint/2010/main" val="326820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At the maturity date, the company pays the bondholders the bond’s face value.</a:t>
            </a:r>
          </a:p>
          <a:p>
            <a:pPr eaLnBrk="1" hangingPunct="1"/>
            <a:endParaRPr lang="en-US" dirty="0"/>
          </a:p>
        </p:txBody>
      </p:sp>
    </p:spTree>
    <p:extLst>
      <p:ext uri="{BB962C8B-B14F-4D97-AF65-F5344CB8AC3E}">
        <p14:creationId xmlns:p14="http://schemas.microsoft.com/office/powerpoint/2010/main" val="183890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Bonds offer advantages for the issuing company. </a:t>
            </a:r>
            <a:r>
              <a:rPr lang="en-US" dirty="0" smtClean="0">
                <a:latin typeface="+mn-lt"/>
                <a:ea typeface="Tahoma" panose="020B0604030504040204" pitchFamily="34" charset="0"/>
                <a:cs typeface="Tahoma" panose="020B0604030504040204" pitchFamily="34" charset="0"/>
              </a:rPr>
              <a:t>They </a:t>
            </a:r>
            <a:r>
              <a:rPr lang="en-US" dirty="0">
                <a:latin typeface="+mn-lt"/>
                <a:ea typeface="Tahoma" panose="020B0604030504040204" pitchFamily="34" charset="0"/>
                <a:cs typeface="Tahoma" panose="020B0604030504040204" pitchFamily="34" charset="0"/>
              </a:rPr>
              <a:t>usually have longer terms to maturity than notes payable issued to banks, often 20 or 30 years. </a:t>
            </a:r>
            <a:r>
              <a:rPr lang="en-US" dirty="0" smtClean="0">
                <a:latin typeface="+mn-lt"/>
                <a:ea typeface="Tahoma" panose="020B0604030504040204" pitchFamily="34" charset="0"/>
                <a:cs typeface="Tahoma" panose="020B0604030504040204" pitchFamily="34" charset="0"/>
              </a:rPr>
              <a:t>In </a:t>
            </a:r>
            <a:r>
              <a:rPr lang="en-US" dirty="0">
                <a:latin typeface="+mn-lt"/>
                <a:ea typeface="Tahoma" panose="020B0604030504040204" pitchFamily="34" charset="0"/>
                <a:cs typeface="Tahoma" panose="020B0604030504040204" pitchFamily="34" charset="0"/>
              </a:rPr>
              <a:t>addition, bond interest rates are usually lower than bank loan rates.</a:t>
            </a:r>
          </a:p>
          <a:p>
            <a:pPr eaLnBrk="1" hangingPunct="1"/>
            <a:endParaRPr lang="en-US" dirty="0"/>
          </a:p>
        </p:txBody>
      </p:sp>
    </p:spTree>
    <p:extLst>
      <p:ext uri="{BB962C8B-B14F-4D97-AF65-F5344CB8AC3E}">
        <p14:creationId xmlns:p14="http://schemas.microsoft.com/office/powerpoint/2010/main" val="2104443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There are several common types of bonds.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Secured bonds, sometimes called mortgage bonds</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have specific assets of the issuer pledged as collateral. </a:t>
            </a:r>
            <a:r>
              <a:rPr lang="en-US" dirty="0" smtClean="0">
                <a:latin typeface="+mn-lt"/>
                <a:ea typeface="Tahoma" panose="020B0604030504040204" pitchFamily="34" charset="0"/>
                <a:cs typeface="Tahoma" panose="020B0604030504040204" pitchFamily="34" charset="0"/>
              </a:rPr>
              <a:t>Unsecured </a:t>
            </a:r>
            <a:r>
              <a:rPr lang="en-US" dirty="0">
                <a:latin typeface="+mn-lt"/>
                <a:ea typeface="Tahoma" panose="020B0604030504040204" pitchFamily="34" charset="0"/>
                <a:cs typeface="Tahoma" panose="020B0604030504040204" pitchFamily="34" charset="0"/>
              </a:rPr>
              <a:t>bonds, sometimes called debentures, are backed by the issuer’s general credit standing.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Term bonds are scheduled for maturity on one specified date</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Serial bonds mature at more than one date.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Convertible bonds can be exchanged for a fixed number of common shares of the issuing corporation. </a:t>
            </a:r>
            <a:r>
              <a:rPr lang="en-US" dirty="0" smtClean="0">
                <a:latin typeface="+mn-lt"/>
                <a:ea typeface="Tahoma" panose="020B0604030504040204" pitchFamily="34" charset="0"/>
                <a:cs typeface="Tahoma" panose="020B0604030504040204" pitchFamily="34" charset="0"/>
              </a:rPr>
              <a:t>Callable </a:t>
            </a:r>
            <a:r>
              <a:rPr lang="en-US" dirty="0">
                <a:latin typeface="+mn-lt"/>
                <a:ea typeface="Tahoma" panose="020B0604030504040204" pitchFamily="34" charset="0"/>
                <a:cs typeface="Tahoma" panose="020B0604030504040204" pitchFamily="34" charset="0"/>
              </a:rPr>
              <a:t>bonds have an option exercisable by the issuer to retire them at a stated dollar amount prior to maturity. </a:t>
            </a:r>
          </a:p>
          <a:p>
            <a:pPr eaLnBrk="1" hangingPunct="1"/>
            <a:endParaRPr lang="en-US" dirty="0"/>
          </a:p>
        </p:txBody>
      </p:sp>
    </p:spTree>
    <p:extLst>
      <p:ext uri="{BB962C8B-B14F-4D97-AF65-F5344CB8AC3E}">
        <p14:creationId xmlns:p14="http://schemas.microsoft.com/office/powerpoint/2010/main" val="143721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10-1: </a:t>
            </a:r>
            <a:r>
              <a:rPr lang="en-US" dirty="0">
                <a:solidFill>
                  <a:schemeClr val="tx2"/>
                </a:solidFill>
                <a:latin typeface="+mn-lt"/>
                <a:ea typeface="Tahoma" panose="020B0604030504040204" pitchFamily="34" charset="0"/>
                <a:cs typeface="Tahoma" panose="020B0604030504040204" pitchFamily="34" charset="0"/>
              </a:rPr>
              <a:t>Show how an installment note affects financial statements.</a:t>
            </a:r>
          </a:p>
          <a:p>
            <a:pPr eaLnBrk="1" hangingPunct="1"/>
            <a:endParaRPr lang="en-US" dirty="0"/>
          </a:p>
        </p:txBody>
      </p:sp>
    </p:spTree>
    <p:extLst>
      <p:ext uri="{BB962C8B-B14F-4D97-AF65-F5344CB8AC3E}">
        <p14:creationId xmlns:p14="http://schemas.microsoft.com/office/powerpoint/2010/main" val="38060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Mason Company issues bonds at face value. </a:t>
            </a:r>
            <a:r>
              <a:rPr lang="en-US" dirty="0" smtClean="0">
                <a:latin typeface="+mn-lt"/>
                <a:ea typeface="Tahoma" panose="020B0604030504040204" pitchFamily="34" charset="0"/>
                <a:cs typeface="Tahoma" panose="020B0604030504040204" pitchFamily="34" charset="0"/>
              </a:rPr>
              <a:t>This </a:t>
            </a:r>
            <a:r>
              <a:rPr lang="en-US" dirty="0">
                <a:latin typeface="+mn-lt"/>
                <a:ea typeface="Tahoma" panose="020B0604030504040204" pitchFamily="34" charset="0"/>
                <a:cs typeface="Tahoma" panose="020B0604030504040204" pitchFamily="34" charset="0"/>
              </a:rPr>
              <a:t>means that the stated interest rate on the bond and the market interest rate on the bond are equal. </a:t>
            </a:r>
            <a:r>
              <a:rPr lang="en-US" dirty="0" smtClean="0">
                <a:latin typeface="+mn-lt"/>
                <a:ea typeface="Tahoma" panose="020B0604030504040204" pitchFamily="34" charset="0"/>
                <a:cs typeface="Tahoma" panose="020B0604030504040204" pitchFamily="34" charset="0"/>
              </a:rPr>
              <a:t>Mason’s </a:t>
            </a:r>
            <a:r>
              <a:rPr lang="en-US" dirty="0">
                <a:latin typeface="+mn-lt"/>
                <a:ea typeface="Tahoma" panose="020B0604030504040204" pitchFamily="34" charset="0"/>
                <a:cs typeface="Tahoma" panose="020B0604030504040204" pitchFamily="34" charset="0"/>
              </a:rPr>
              <a:t>bonds have a face value of $100,000</a:t>
            </a:r>
            <a:r>
              <a:rPr lang="en-US" dirty="0" smtClean="0">
                <a:latin typeface="+mn-lt"/>
                <a:ea typeface="Tahoma" panose="020B0604030504040204" pitchFamily="34" charset="0"/>
                <a:cs typeface="Tahoma" panose="020B0604030504040204" pitchFamily="34" charset="0"/>
              </a:rPr>
              <a:t>, and </a:t>
            </a:r>
            <a:r>
              <a:rPr lang="en-US" dirty="0">
                <a:latin typeface="+mn-lt"/>
                <a:ea typeface="Tahoma" panose="020B0604030504040204" pitchFamily="34" charset="0"/>
                <a:cs typeface="Tahoma" panose="020B0604030504040204" pitchFamily="34" charset="0"/>
              </a:rPr>
              <a:t>a stated interest rate of 9% with interest payable on December 31 of each year.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bonds are issued on January 1, Year 1, and mature five years later on December 31, Year 5</a:t>
            </a:r>
            <a:r>
              <a:rPr lang="en-US" dirty="0" smtClean="0">
                <a:latin typeface="+mn-lt"/>
                <a:ea typeface="Tahoma" panose="020B0604030504040204" pitchFamily="34" charset="0"/>
                <a:cs typeface="Tahoma" panose="020B0604030504040204" pitchFamily="34" charset="0"/>
              </a:rPr>
              <a: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On the issue date, the bondholders give Mason Company the selling price of the bond issue, and Mason Company gives the bondholders a bond certificate promising to pay periodic interest and to return the principal on the maturity date. </a:t>
            </a:r>
          </a:p>
          <a:p>
            <a:pPr eaLnBrk="1" hangingPunct="1"/>
            <a:endParaRPr lang="en-US" dirty="0"/>
          </a:p>
        </p:txBody>
      </p:sp>
    </p:spTree>
    <p:extLst>
      <p:ext uri="{BB962C8B-B14F-4D97-AF65-F5344CB8AC3E}">
        <p14:creationId xmlns:p14="http://schemas.microsoft.com/office/powerpoint/2010/main" val="1580782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Issuing the bonds payable increases both assets (Cash) and liabilities (Bonds Payable). </a:t>
            </a:r>
            <a:r>
              <a:rPr lang="en-US" dirty="0" smtClean="0">
                <a:latin typeface="+mn-lt"/>
                <a:ea typeface="Tahoma" panose="020B0604030504040204" pitchFamily="34" charset="0"/>
                <a:cs typeface="Tahoma" panose="020B0604030504040204" pitchFamily="34" charset="0"/>
              </a:rPr>
              <a:t>There </a:t>
            </a:r>
            <a:r>
              <a:rPr lang="en-US" dirty="0">
                <a:latin typeface="+mn-lt"/>
                <a:ea typeface="Tahoma" panose="020B0604030504040204" pitchFamily="34" charset="0"/>
                <a:cs typeface="Tahoma" panose="020B0604030504040204" pitchFamily="34" charset="0"/>
              </a:rPr>
              <a:t>is no effect on the income statement when the bonds</a:t>
            </a:r>
            <a:r>
              <a:rPr lang="en-US" baseline="0" dirty="0">
                <a:latin typeface="+mn-lt"/>
                <a:ea typeface="Tahoma" panose="020B0604030504040204" pitchFamily="34" charset="0"/>
                <a:cs typeface="Tahoma" panose="020B0604030504040204" pitchFamily="34" charset="0"/>
              </a:rPr>
              <a:t> are</a:t>
            </a:r>
            <a:r>
              <a:rPr lang="en-US" dirty="0">
                <a:latin typeface="+mn-lt"/>
                <a:ea typeface="Tahoma" panose="020B0604030504040204" pitchFamily="34" charset="0"/>
                <a:cs typeface="Tahoma" panose="020B0604030504040204" pitchFamily="34" charset="0"/>
              </a:rPr>
              <a:t> issued.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cash inflow is reported in the financing section of the statement of cash flows.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On the issue date, Mason Company would debit Cash and credit Bonds Payable for $100,000</a:t>
            </a:r>
            <a:r>
              <a:rPr lang="en-US" dirty="0" smtClean="0">
                <a:latin typeface="+mn-lt"/>
                <a:ea typeface="Tahoma" panose="020B0604030504040204" pitchFamily="34" charset="0"/>
                <a:cs typeface="Tahoma" panose="020B0604030504040204" pitchFamily="34" charset="0"/>
              </a:rPr>
              <a:t>.</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Bonds Payable account is always credited for the face value, or maturity value, of the bonds. </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20</a:t>
            </a:fld>
            <a:endParaRPr lang="en-US" dirty="0"/>
          </a:p>
        </p:txBody>
      </p:sp>
    </p:spTree>
    <p:extLst>
      <p:ext uri="{BB962C8B-B14F-4D97-AF65-F5344CB8AC3E}">
        <p14:creationId xmlns:p14="http://schemas.microsoft.com/office/powerpoint/2010/main" val="298514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On the each interest payment date for the five-year term of the bond issue, Mason will pay the bondholders a total of $9,000 in interest</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The interest is calculated by multiplying $100,000 times 9%.  </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21</a:t>
            </a:fld>
            <a:endParaRPr lang="en-US" dirty="0"/>
          </a:p>
        </p:txBody>
      </p:sp>
    </p:spTree>
    <p:extLst>
      <p:ext uri="{BB962C8B-B14F-4D97-AF65-F5344CB8AC3E}">
        <p14:creationId xmlns:p14="http://schemas.microsoft.com/office/powerpoint/2010/main" val="342373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Each interest payment decreases assets (Cash) and decreases equity (Retained Earnings) by the amount of the interest payment. Net income also decreases by the amount of the interest payment.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interest payment is reported in the operating activities section of the statement of cash flows.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On the interest payment date for the five-year term of the bond issue, </a:t>
            </a:r>
            <a:r>
              <a:rPr lang="en-US" dirty="0" smtClean="0">
                <a:latin typeface="+mn-lt"/>
                <a:ea typeface="Tahoma" panose="020B0604030504040204" pitchFamily="34" charset="0"/>
                <a:cs typeface="Tahoma" panose="020B0604030504040204" pitchFamily="34" charset="0"/>
              </a:rPr>
              <a:t>Mason </a:t>
            </a:r>
            <a:r>
              <a:rPr lang="en-US" dirty="0">
                <a:latin typeface="+mn-lt"/>
                <a:ea typeface="Tahoma" panose="020B0604030504040204" pitchFamily="34" charset="0"/>
                <a:cs typeface="Tahoma" panose="020B0604030504040204" pitchFamily="34" charset="0"/>
              </a:rPr>
              <a:t>will debit Bond Interest Expense and credit Cash for $9,000.  </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22</a:t>
            </a:fld>
            <a:endParaRPr lang="en-US" dirty="0"/>
          </a:p>
        </p:txBody>
      </p:sp>
    </p:spTree>
    <p:extLst>
      <p:ext uri="{BB962C8B-B14F-4D97-AF65-F5344CB8AC3E}">
        <p14:creationId xmlns:p14="http://schemas.microsoft.com/office/powerpoint/2010/main" val="3761306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23</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On the maturity date, Mason Company will pay the bondholders $100,000, the face amount of the bonds. At this time, the debt is extinguished.</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The repayment at maturity decreases assets (Cash) and decreases </a:t>
            </a:r>
            <a:r>
              <a:rPr lang="en-US" dirty="0" smtClean="0">
                <a:latin typeface="Tahoma" panose="020B0604030504040204" pitchFamily="34" charset="0"/>
                <a:ea typeface="Tahoma" panose="020B0604030504040204" pitchFamily="34" charset="0"/>
                <a:cs typeface="Tahoma" panose="020B0604030504040204" pitchFamily="34" charset="0"/>
              </a:rPr>
              <a:t>liabilities </a:t>
            </a:r>
            <a:r>
              <a:rPr lang="en-US" dirty="0">
                <a:latin typeface="Tahoma" panose="020B0604030504040204" pitchFamily="34" charset="0"/>
                <a:ea typeface="Tahoma" panose="020B0604030504040204" pitchFamily="34" charset="0"/>
                <a:cs typeface="Tahoma" panose="020B0604030504040204" pitchFamily="34" charset="0"/>
              </a:rPr>
              <a:t>(Bonds Payable) by $100,000. Net income is not affected by the repayment. </a:t>
            </a: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repayment is reported in the financing section of the statement of cash flows.  </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On the maturity date, Mason Company will record the payment of the face amount of the bonds by debiting Bonds Payable and crediting Cash for $100,000.</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5447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Here are Mason Company’s financial statements with the impact of the face value bonds for a five-year period.</a:t>
            </a:r>
          </a:p>
          <a:p>
            <a:pPr eaLnBrk="1" hangingPunct="1"/>
            <a:endParaRPr lang="en-US" dirty="0"/>
          </a:p>
        </p:txBody>
      </p:sp>
    </p:spTree>
    <p:extLst>
      <p:ext uri="{BB962C8B-B14F-4D97-AF65-F5344CB8AC3E}">
        <p14:creationId xmlns:p14="http://schemas.microsoft.com/office/powerpoint/2010/main" val="2720163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25</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10-4: </a:t>
            </a:r>
            <a:r>
              <a:rPr lang="en-US" dirty="0">
                <a:solidFill>
                  <a:schemeClr val="tx2"/>
                </a:solidFill>
                <a:latin typeface="+mn-lt"/>
                <a:ea typeface="Tahoma" panose="020B0604030504040204" pitchFamily="34" charset="0"/>
                <a:cs typeface="Tahoma" panose="020B0604030504040204" pitchFamily="34" charset="0"/>
              </a:rPr>
              <a:t>Use the straight-line method to amortize bond discounts.</a:t>
            </a:r>
          </a:p>
          <a:p>
            <a:pPr eaLnBrk="1" hangingPunct="1"/>
            <a:endParaRPr lang="en-US" dirty="0"/>
          </a:p>
        </p:txBody>
      </p:sp>
    </p:spTree>
    <p:extLst>
      <p:ext uri="{BB962C8B-B14F-4D97-AF65-F5344CB8AC3E}">
        <p14:creationId xmlns:p14="http://schemas.microsoft.com/office/powerpoint/2010/main" val="712438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In almost all cases, the stated rate and the market rate of interest will not agree</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When these two interest rates are different, it might make sense to you for us to just change our stated rate to equal the market rate and then everything would be fine. </a:t>
            </a:r>
            <a:r>
              <a:rPr lang="en-US" dirty="0" smtClean="0">
                <a:latin typeface="+mn-lt"/>
                <a:ea typeface="Tahoma" panose="020B0604030504040204" pitchFamily="34" charset="0"/>
                <a:cs typeface="Tahoma" panose="020B0604030504040204" pitchFamily="34" charset="0"/>
              </a:rPr>
              <a:t>Well</a:t>
            </a:r>
            <a:r>
              <a:rPr lang="en-US" dirty="0">
                <a:latin typeface="+mn-lt"/>
                <a:ea typeface="Tahoma" panose="020B0604030504040204" pitchFamily="34" charset="0"/>
                <a:cs typeface="Tahoma" panose="020B0604030504040204" pitchFamily="34" charset="0"/>
              </a:rPr>
              <a:t>, we can’t do that.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bond certificate lists all of the specifics about the bond including the stated interest rate. </a:t>
            </a:r>
            <a:r>
              <a:rPr lang="en-US" dirty="0" smtClean="0">
                <a:latin typeface="+mn-lt"/>
                <a:ea typeface="Tahoma" panose="020B0604030504040204" pitchFamily="34" charset="0"/>
                <a:cs typeface="Tahoma" panose="020B0604030504040204" pitchFamily="34" charset="0"/>
              </a:rPr>
              <a:t>Because </a:t>
            </a:r>
            <a:r>
              <a:rPr lang="en-US" dirty="0">
                <a:latin typeface="+mn-lt"/>
                <a:ea typeface="Tahoma" panose="020B0604030504040204" pitchFamily="34" charset="0"/>
                <a:cs typeface="Tahoma" panose="020B0604030504040204" pitchFamily="34" charset="0"/>
              </a:rPr>
              <a:t>we have to print the bond certificates in advance, we are stuck having to pay the  interest printed on the bond certificate.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The only thing that is not printed on the bond certificate is the selling price. </a:t>
            </a:r>
            <a:r>
              <a:rPr lang="en-US" dirty="0" smtClean="0">
                <a:latin typeface="+mn-lt"/>
                <a:ea typeface="Tahoma" panose="020B0604030504040204" pitchFamily="34" charset="0"/>
                <a:cs typeface="Tahoma" panose="020B0604030504040204" pitchFamily="34" charset="0"/>
              </a:rPr>
              <a:t>So</a:t>
            </a:r>
            <a:r>
              <a:rPr lang="en-US" dirty="0">
                <a:latin typeface="+mn-lt"/>
                <a:ea typeface="Tahoma" panose="020B0604030504040204" pitchFamily="34" charset="0"/>
                <a:cs typeface="Tahoma" panose="020B0604030504040204" pitchFamily="34" charset="0"/>
              </a:rPr>
              <a:t>, the issuing company and the bond investors come to an agreement on the selling price that incorporates the difference in the stated interest rate and the market interest rate at the time of issue.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For example, if the market rate of interest is more than 9%, investors will be unwilling to pay the full face amount of $100,000 for Mason’s 9% bonds</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The issue price of Mason’s 9% bonds will have to be lower to entice investor interest.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difference between the lower issue price and the face amount of $100,000 is called a discount.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Let’s continue the Mason Company example.</a:t>
            </a:r>
          </a:p>
          <a:p>
            <a:pPr eaLnBrk="1" hangingPunct="1"/>
            <a:endParaRPr lang="en-US" dirty="0"/>
          </a:p>
        </p:txBody>
      </p:sp>
    </p:spTree>
    <p:extLst>
      <p:ext uri="{BB962C8B-B14F-4D97-AF65-F5344CB8AC3E}">
        <p14:creationId xmlns:p14="http://schemas.microsoft.com/office/powerpoint/2010/main" val="3400813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Because the market rate of interest is more than 9%, Mason must reduce the issue price of its 9% bonds from $100,000 to $95,000 to attract investors. The difference between the $100,000 face value of the bonds and the cash issue price of $95,000 is the $5,000 discount that Mason offers to the bond investors. </a:t>
            </a:r>
          </a:p>
          <a:p>
            <a:pPr eaLnBrk="1" hangingPunct="1"/>
            <a:endParaRPr lang="en-US" dirty="0"/>
          </a:p>
        </p:txBody>
      </p:sp>
    </p:spTree>
    <p:extLst>
      <p:ext uri="{BB962C8B-B14F-4D97-AF65-F5344CB8AC3E}">
        <p14:creationId xmlns:p14="http://schemas.microsoft.com/office/powerpoint/2010/main" val="171813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28</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Issuing the bonds at a discount increases assets (Cash) by $95,000. </a:t>
            </a:r>
            <a:r>
              <a:rPr lang="en-US" dirty="0" smtClean="0">
                <a:latin typeface="+mn-lt"/>
                <a:ea typeface="Tahoma" panose="020B0604030504040204" pitchFamily="34" charset="0"/>
                <a:cs typeface="Tahoma" panose="020B0604030504040204" pitchFamily="34" charset="0"/>
              </a:rPr>
              <a:t>Liabilities </a:t>
            </a:r>
            <a:r>
              <a:rPr lang="en-US" dirty="0">
                <a:latin typeface="+mn-lt"/>
                <a:ea typeface="Tahoma" panose="020B0604030504040204" pitchFamily="34" charset="0"/>
                <a:cs typeface="Tahoma" panose="020B0604030504040204" pitchFamily="34" charset="0"/>
              </a:rPr>
              <a:t>(Bonds Payable) are increased by $100,000 less the bond discount that is increased by $5,000</a:t>
            </a:r>
            <a:r>
              <a:rPr lang="en-US" dirty="0" smtClean="0">
                <a:latin typeface="+mn-lt"/>
                <a:ea typeface="Tahoma" panose="020B0604030504040204" pitchFamily="34" charset="0"/>
                <a:cs typeface="Tahoma" panose="020B0604030504040204" pitchFamily="34" charset="0"/>
              </a:rPr>
              <a:t>.</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There </a:t>
            </a:r>
            <a:r>
              <a:rPr lang="en-US" dirty="0">
                <a:latin typeface="+mn-lt"/>
                <a:ea typeface="Tahoma" panose="020B0604030504040204" pitchFamily="34" charset="0"/>
                <a:cs typeface="Tahoma" panose="020B0604030504040204" pitchFamily="34" charset="0"/>
              </a:rPr>
              <a:t>is no effect on the income statement when the bonds are issued.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cash inflow is reported in the financing activities section of the statement of cash flows.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On the issue date, Mason will debit Cash for the $95,000 of cash received, credit Bonds Payable for the face amount of $100,000, and debit Discount on Bonds Payable for the $5,000 difference. Discount on Bonds Payable is a </a:t>
            </a:r>
            <a:r>
              <a:rPr lang="en-US" dirty="0" smtClean="0">
                <a:latin typeface="+mn-lt"/>
                <a:ea typeface="Tahoma" panose="020B0604030504040204" pitchFamily="34" charset="0"/>
                <a:cs typeface="Tahoma" panose="020B0604030504040204" pitchFamily="34" charset="0"/>
              </a:rPr>
              <a:t>contra</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liability </a:t>
            </a:r>
            <a:r>
              <a:rPr lang="en-US" dirty="0">
                <a:latin typeface="+mn-lt"/>
                <a:ea typeface="Tahoma" panose="020B0604030504040204" pitchFamily="34" charset="0"/>
                <a:cs typeface="Tahoma" panose="020B0604030504040204" pitchFamily="34" charset="0"/>
              </a:rPr>
              <a:t>account and has a normal debit balance.</a:t>
            </a:r>
          </a:p>
        </p:txBody>
      </p:sp>
    </p:spTree>
    <p:extLst>
      <p:ext uri="{BB962C8B-B14F-4D97-AF65-F5344CB8AC3E}">
        <p14:creationId xmlns:p14="http://schemas.microsoft.com/office/powerpoint/2010/main" val="161511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Long-term notes are liabilities that usually have terms from two to five years</a:t>
            </a:r>
            <a:r>
              <a:rPr lang="en-US" dirty="0" smtClean="0">
                <a:latin typeface="+mn-lt"/>
                <a:ea typeface="Tahoma" panose="020B0604030504040204" pitchFamily="34" charset="0"/>
                <a:cs typeface="Tahoma" panose="020B0604030504040204" pitchFamily="34" charset="0"/>
              </a:rPr>
              <a: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The principal balance is repaid with a series of equal payments. </a:t>
            </a:r>
            <a:r>
              <a:rPr lang="en-US" dirty="0" smtClean="0">
                <a:latin typeface="+mn-lt"/>
                <a:ea typeface="Tahoma" panose="020B0604030504040204" pitchFamily="34" charset="0"/>
                <a:cs typeface="Tahoma" panose="020B0604030504040204" pitchFamily="34" charset="0"/>
              </a:rPr>
              <a:t>Each </a:t>
            </a:r>
            <a:r>
              <a:rPr lang="en-US" dirty="0">
                <a:latin typeface="+mn-lt"/>
                <a:ea typeface="Tahoma" panose="020B0604030504040204" pitchFamily="34" charset="0"/>
                <a:cs typeface="Tahoma" panose="020B0604030504040204" pitchFamily="34" charset="0"/>
              </a:rPr>
              <a:t>payment includes some payment on the principal and some payment for interest. </a:t>
            </a:r>
            <a:r>
              <a:rPr lang="en-US" dirty="0" smtClean="0">
                <a:latin typeface="+mn-lt"/>
                <a:ea typeface="Tahoma" panose="020B0604030504040204" pitchFamily="34" charset="0"/>
                <a:cs typeface="Tahoma" panose="020B0604030504040204" pitchFamily="34" charset="0"/>
              </a:rPr>
              <a:t>Most </a:t>
            </a:r>
            <a:r>
              <a:rPr lang="en-US" dirty="0">
                <a:latin typeface="+mn-lt"/>
                <a:ea typeface="Tahoma" panose="020B0604030504040204" pitchFamily="34" charset="0"/>
                <a:cs typeface="Tahoma" panose="020B0604030504040204" pitchFamily="34" charset="0"/>
              </a:rPr>
              <a:t>car loans and home loans are set up with installment payments. </a:t>
            </a:r>
            <a:endParaRPr lang="en-US" dirty="0" smtClean="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III</a:t>
            </a:r>
          </a:p>
          <a:p>
            <a:pPr eaLnBrk="1" hangingPunct="1"/>
            <a:r>
              <a:rPr lang="en-US" dirty="0">
                <a:latin typeface="+mn-lt"/>
                <a:ea typeface="Tahoma" panose="020B0604030504040204" pitchFamily="34" charset="0"/>
                <a:cs typeface="Tahoma" panose="020B0604030504040204" pitchFamily="34" charset="0"/>
              </a:rPr>
              <a:t>For each payment that is made, the amount applied to the principal increases and the amount of the interest decreases. </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a:t>
            </a:fld>
            <a:endParaRPr lang="en-US" dirty="0"/>
          </a:p>
        </p:txBody>
      </p:sp>
    </p:spTree>
    <p:extLst>
      <p:ext uri="{BB962C8B-B14F-4D97-AF65-F5344CB8AC3E}">
        <p14:creationId xmlns:p14="http://schemas.microsoft.com/office/powerpoint/2010/main" val="173135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29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On the balance sheet, the discount account is subtracted from the face value of the bonds to arrive at the current carrying value of the bonds.</a:t>
            </a:r>
            <a:endParaRPr lang="en-US" dirty="0">
              <a:latin typeface="+mn-lt"/>
            </a:endParaRPr>
          </a:p>
        </p:txBody>
      </p:sp>
    </p:spTree>
    <p:extLst>
      <p:ext uri="{BB962C8B-B14F-4D97-AF65-F5344CB8AC3E}">
        <p14:creationId xmlns:p14="http://schemas.microsoft.com/office/powerpoint/2010/main" val="709051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The discount represents an additional interest factor that will be amortized to Interest Expense over the life of the bond. </a:t>
            </a:r>
            <a:r>
              <a:rPr lang="en-US" dirty="0" smtClean="0">
                <a:latin typeface="+mn-lt"/>
                <a:ea typeface="Tahoma" panose="020B0604030504040204" pitchFamily="34" charset="0"/>
                <a:cs typeface="Tahoma" panose="020B0604030504040204" pitchFamily="34" charset="0"/>
              </a:rPr>
              <a:t>Amortizing </a:t>
            </a:r>
            <a:r>
              <a:rPr lang="en-US" dirty="0">
                <a:latin typeface="+mn-lt"/>
                <a:ea typeface="Tahoma" panose="020B0604030504040204" pitchFamily="34" charset="0"/>
                <a:cs typeface="Tahoma" panose="020B0604030504040204" pitchFamily="34" charset="0"/>
              </a:rPr>
              <a:t>the discount will increase the total Interest Expense recorded for the bond each interest payment period.</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Using the straight-line method to amortize the discount, Mason Company will divide the total discount by the number of interest payment periods to get the amount of the discount amortized each interest payment period. </a:t>
            </a:r>
            <a:r>
              <a:rPr lang="en-US" dirty="0" smtClean="0">
                <a:latin typeface="+mn-lt"/>
                <a:ea typeface="Tahoma" panose="020B0604030504040204" pitchFamily="34" charset="0"/>
                <a:cs typeface="Tahoma" panose="020B0604030504040204" pitchFamily="34" charset="0"/>
              </a:rPr>
              <a:t>Since </a:t>
            </a:r>
            <a:r>
              <a:rPr lang="en-US" dirty="0">
                <a:latin typeface="+mn-lt"/>
                <a:ea typeface="Tahoma" panose="020B0604030504040204" pitchFamily="34" charset="0"/>
                <a:cs typeface="Tahoma" panose="020B0604030504040204" pitchFamily="34" charset="0"/>
              </a:rPr>
              <a:t>this is a five-year bond and it pays interest annually, there are five interest payment periods. </a:t>
            </a:r>
            <a:r>
              <a:rPr lang="en-US" dirty="0" smtClean="0">
                <a:latin typeface="+mn-lt"/>
                <a:ea typeface="Tahoma" panose="020B0604030504040204" pitchFamily="34" charset="0"/>
                <a:cs typeface="Tahoma" panose="020B0604030504040204" pitchFamily="34" charset="0"/>
              </a:rPr>
              <a:t>This </a:t>
            </a:r>
            <a:r>
              <a:rPr lang="en-US" dirty="0">
                <a:latin typeface="+mn-lt"/>
                <a:ea typeface="Tahoma" panose="020B0604030504040204" pitchFamily="34" charset="0"/>
                <a:cs typeface="Tahoma" panose="020B0604030504040204" pitchFamily="34" charset="0"/>
              </a:rPr>
              <a:t>calculation determines that the discount amortization will be $1,000 at each interest payment date. </a:t>
            </a:r>
          </a:p>
          <a:p>
            <a:pPr eaLnBrk="1" hangingPunct="1"/>
            <a:endParaRPr lang="en-US" dirty="0"/>
          </a:p>
        </p:txBody>
      </p:sp>
    </p:spTree>
    <p:extLst>
      <p:ext uri="{BB962C8B-B14F-4D97-AF65-F5344CB8AC3E}">
        <p14:creationId xmlns:p14="http://schemas.microsoft.com/office/powerpoint/2010/main" val="901245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31</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Each interest payment decreases assets (Cash) by $9,000 cash paid and reduces the Discount on Bonds Payable by $1,000. </a:t>
            </a:r>
            <a:r>
              <a:rPr lang="en-US" dirty="0" smtClean="0">
                <a:latin typeface="+mn-lt"/>
                <a:ea typeface="Tahoma" panose="020B0604030504040204" pitchFamily="34" charset="0"/>
                <a:cs typeface="Tahoma" panose="020B0604030504040204" pitchFamily="34" charset="0"/>
              </a:rPr>
              <a:t>Equity </a:t>
            </a:r>
            <a:r>
              <a:rPr lang="en-US" dirty="0">
                <a:latin typeface="+mn-lt"/>
                <a:ea typeface="Tahoma" panose="020B0604030504040204" pitchFamily="34" charset="0"/>
                <a:cs typeface="Tahoma" panose="020B0604030504040204" pitchFamily="34" charset="0"/>
              </a:rPr>
              <a:t>(Retained Earnings) is reduced by the total Interest Expense of $10,000. Net income also decreases by the total amount of Interest Expense.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$9,000 cash interest payment is reported in the operating activities section of the statement of cash flows.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Mason Company will make this entry annually.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credit to Cash is for the actual amount of cash interest paid to the bondholders. The credit to </a:t>
            </a:r>
            <a:r>
              <a:rPr lang="en-US" dirty="0" smtClean="0">
                <a:latin typeface="+mn-lt"/>
                <a:ea typeface="Tahoma" panose="020B0604030504040204" pitchFamily="34" charset="0"/>
                <a:cs typeface="Tahoma" panose="020B0604030504040204" pitchFamily="34" charset="0"/>
              </a:rPr>
              <a:t>Discount </a:t>
            </a:r>
            <a:r>
              <a:rPr lang="en-US" dirty="0">
                <a:latin typeface="+mn-lt"/>
                <a:ea typeface="Tahoma" panose="020B0604030504040204" pitchFamily="34" charset="0"/>
                <a:cs typeface="Tahoma" panose="020B0604030504040204" pitchFamily="34" charset="0"/>
              </a:rPr>
              <a:t>on Bonds Payable is determined using the straight-line method we discussed on the previous slide.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debit to Bond Interest Expense is the total of the two credit amounts in this entry.  </a:t>
            </a:r>
          </a:p>
        </p:txBody>
      </p:sp>
    </p:spTree>
    <p:extLst>
      <p:ext uri="{BB962C8B-B14F-4D97-AF65-F5344CB8AC3E}">
        <p14:creationId xmlns:p14="http://schemas.microsoft.com/office/powerpoint/2010/main" val="2268990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On the balance sheet, the discount account is subtracted from the face value of the bonds to arrive at the current carrying value of the bonds. As the discount is amortized, the carrying value will increase to exactly $100,000 on the maturity date.</a:t>
            </a:r>
          </a:p>
          <a:p>
            <a:pPr eaLnBrk="1" hangingPunct="1"/>
            <a:endParaRPr lang="en-US" dirty="0"/>
          </a:p>
        </p:txBody>
      </p:sp>
    </p:spTree>
    <p:extLst>
      <p:ext uri="{BB962C8B-B14F-4D97-AF65-F5344CB8AC3E}">
        <p14:creationId xmlns:p14="http://schemas.microsoft.com/office/powerpoint/2010/main" val="3042250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33</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The repayment at maturity decreases assets (Cash) and decreases liabilities </a:t>
            </a:r>
            <a:r>
              <a:rPr lang="en-US" dirty="0" smtClean="0">
                <a:latin typeface="+mn-lt"/>
                <a:ea typeface="Tahoma" panose="020B0604030504040204" pitchFamily="34" charset="0"/>
                <a:cs typeface="Tahoma" panose="020B0604030504040204" pitchFamily="34" charset="0"/>
              </a:rPr>
              <a:t>(</a:t>
            </a:r>
            <a:r>
              <a:rPr lang="en-US" dirty="0">
                <a:latin typeface="+mn-lt"/>
                <a:ea typeface="Tahoma" panose="020B0604030504040204" pitchFamily="34" charset="0"/>
                <a:cs typeface="Tahoma" panose="020B0604030504040204" pitchFamily="34" charset="0"/>
              </a:rPr>
              <a:t>Bonds Payable) by $100,000. Net income is not affected by the repayment.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repayment of the original $95,000 is considered repayment of principal, and is reported in the financing activities section of the statement of cash flows. </a:t>
            </a:r>
            <a:r>
              <a:rPr lang="en-US" dirty="0" smtClean="0">
                <a:latin typeface="+mn-lt"/>
                <a:ea typeface="Tahoma" panose="020B0604030504040204" pitchFamily="34" charset="0"/>
                <a:cs typeface="Tahoma" panose="020B0604030504040204" pitchFamily="34" charset="0"/>
              </a:rPr>
              <a:t>However</a:t>
            </a:r>
            <a:r>
              <a:rPr lang="en-US" dirty="0">
                <a:latin typeface="+mn-lt"/>
                <a:ea typeface="Tahoma" panose="020B0604030504040204" pitchFamily="34" charset="0"/>
                <a:cs typeface="Tahoma" panose="020B0604030504040204" pitchFamily="34" charset="0"/>
              </a:rPr>
              <a:t>, the $5,000 discount is considered an interest payment and is reported as an outflow for operating activities</a:t>
            </a:r>
            <a:r>
              <a:rPr lang="en-US" dirty="0" smtClean="0">
                <a:latin typeface="+mn-lt"/>
                <a:ea typeface="Tahoma" panose="020B0604030504040204" pitchFamily="34" charset="0"/>
                <a:cs typeface="Tahoma" panose="020B0604030504040204" pitchFamily="34" charset="0"/>
              </a:rPr>
              <a:t>.</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On the maturity date, Mason Company will record the payment of the face amount of the bonds by debiting Bonds Payable and crediting Cash for $100,000.</a:t>
            </a:r>
          </a:p>
        </p:txBody>
      </p:sp>
    </p:spTree>
    <p:extLst>
      <p:ext uri="{BB962C8B-B14F-4D97-AF65-F5344CB8AC3E}">
        <p14:creationId xmlns:p14="http://schemas.microsoft.com/office/powerpoint/2010/main" val="1763842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In practice, most bond agreements call for interest  to be paid semiannually. </a:t>
            </a:r>
            <a:r>
              <a:rPr lang="en-US" dirty="0" smtClean="0">
                <a:latin typeface="+mn-lt"/>
                <a:ea typeface="Tahoma" panose="020B0604030504040204" pitchFamily="34" charset="0"/>
                <a:cs typeface="Tahoma" panose="020B0604030504040204" pitchFamily="34" charset="0"/>
              </a:rPr>
              <a:t>In </a:t>
            </a:r>
            <a:r>
              <a:rPr lang="en-US" dirty="0">
                <a:latin typeface="+mn-lt"/>
                <a:ea typeface="Tahoma" panose="020B0604030504040204" pitchFamily="34" charset="0"/>
                <a:cs typeface="Tahoma" panose="020B0604030504040204" pitchFamily="34" charset="0"/>
              </a:rPr>
              <a:t>that case, half of the annual payment is made every six months, and half of the annual discount amortization is made as well.</a:t>
            </a:r>
          </a:p>
        </p:txBody>
      </p:sp>
    </p:spTree>
    <p:extLst>
      <p:ext uri="{BB962C8B-B14F-4D97-AF65-F5344CB8AC3E}">
        <p14:creationId xmlns:p14="http://schemas.microsoft.com/office/powerpoint/2010/main" val="2894522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35</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10-5: </a:t>
            </a:r>
            <a:r>
              <a:rPr lang="en-US" dirty="0">
                <a:solidFill>
                  <a:schemeClr val="tx2"/>
                </a:solidFill>
                <a:latin typeface="+mn-lt"/>
                <a:ea typeface="Tahoma" panose="020B0604030504040204" pitchFamily="34" charset="0"/>
                <a:cs typeface="Tahoma" panose="020B0604030504040204" pitchFamily="34" charset="0"/>
              </a:rPr>
              <a:t>Use the straight-line method to amortize bond premiums.</a:t>
            </a:r>
          </a:p>
        </p:txBody>
      </p:sp>
    </p:spTree>
    <p:extLst>
      <p:ext uri="{BB962C8B-B14F-4D97-AF65-F5344CB8AC3E}">
        <p14:creationId xmlns:p14="http://schemas.microsoft.com/office/powerpoint/2010/main" val="4192031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Remember that in almost all cases, the stated rate and the market rate of interest will not agree. </a:t>
            </a:r>
            <a:r>
              <a:rPr lang="en-US" dirty="0" smtClean="0">
                <a:latin typeface="+mn-lt"/>
                <a:ea typeface="Tahoma" panose="020B0604030504040204" pitchFamily="34" charset="0"/>
                <a:cs typeface="Tahoma" panose="020B0604030504040204" pitchFamily="34" charset="0"/>
              </a:rPr>
              <a:t>When </a:t>
            </a:r>
            <a:r>
              <a:rPr lang="en-US" dirty="0">
                <a:latin typeface="+mn-lt"/>
                <a:ea typeface="Tahoma" panose="020B0604030504040204" pitchFamily="34" charset="0"/>
                <a:cs typeface="Tahoma" panose="020B0604030504040204" pitchFamily="34" charset="0"/>
              </a:rPr>
              <a:t>this happens, the issuing company and the bond investors come to an agreement on the selling price that incorporates the difference in the stated interest rate and the market interest rate at the time of issue.</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For example, if the market rate of interest is less than 9%, investors will be willing to pay more than the full face amount of $100,000 for Mason’s 9% bonds.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issue price of Mason’s 9% bonds will rise because of investor demand for the 9% bonds. The difference between the higher issue price and the face amount of $100,000 is called a premium.</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Let’s continue the Mason Company example.</a:t>
            </a:r>
          </a:p>
          <a:p>
            <a:pPr eaLnBrk="1" hangingPunct="1"/>
            <a:endParaRPr lang="en-US" dirty="0"/>
          </a:p>
        </p:txBody>
      </p:sp>
    </p:spTree>
    <p:extLst>
      <p:ext uri="{BB962C8B-B14F-4D97-AF65-F5344CB8AC3E}">
        <p14:creationId xmlns:p14="http://schemas.microsoft.com/office/powerpoint/2010/main" val="1476984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Because the market rate of interest is less than 9%, Mason will increase the issue price of its 9% bonds from $100,000 to $105,000. The difference between the $100,000 face value of the bonds and the cash issue price of $105,000 is the $5,000 premium. </a:t>
            </a:r>
          </a:p>
          <a:p>
            <a:pPr eaLnBrk="1" hangingPunct="1"/>
            <a:endParaRPr lang="en-US" dirty="0"/>
          </a:p>
        </p:txBody>
      </p:sp>
    </p:spTree>
    <p:extLst>
      <p:ext uri="{BB962C8B-B14F-4D97-AF65-F5344CB8AC3E}">
        <p14:creationId xmlns:p14="http://schemas.microsoft.com/office/powerpoint/2010/main" val="3813735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38</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Issuing the bonds at a premium increases assets (Cash) by $105,000. </a:t>
            </a:r>
            <a:r>
              <a:rPr lang="en-US" dirty="0" smtClean="0">
                <a:latin typeface="+mn-lt"/>
                <a:ea typeface="Tahoma" panose="020B0604030504040204" pitchFamily="34" charset="0"/>
                <a:cs typeface="Tahoma" panose="020B0604030504040204" pitchFamily="34" charset="0"/>
              </a:rPr>
              <a:t>Liabilities </a:t>
            </a:r>
            <a:r>
              <a:rPr lang="en-US" dirty="0">
                <a:latin typeface="+mn-lt"/>
                <a:ea typeface="Tahoma" panose="020B0604030504040204" pitchFamily="34" charset="0"/>
                <a:cs typeface="Tahoma" panose="020B0604030504040204" pitchFamily="34" charset="0"/>
              </a:rPr>
              <a:t>(Bonds Payable) are increased by $100,000 plus the bond premium that is increased by $5,000</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There is no effect on the income statement when the bonds are issued.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cash inflow is reported in the financing activities section of the statement of cash flows.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On the issue date, Mason will debit Cash for the $105,000 of cash received, credit Bonds Payable for the face amount of $100,000, and credit Premium on Bonds Payable for the $5,000 difference. Premium on Bonds Payable has a normal credit balance.</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123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Tahoma" panose="020B0604030504040204" pitchFamily="34" charset="0"/>
                <a:cs typeface="Tahoma" panose="020B0604030504040204" pitchFamily="34" charset="0"/>
              </a:rPr>
              <a:t>To determine the portion of each payment that is interest and the portion to apply to the principal, follow these four steps:</a:t>
            </a:r>
          </a:p>
          <a:p>
            <a:pPr eaLnBrk="1" hangingPunct="1"/>
            <a:endParaRPr lang="en-US" dirty="0">
              <a:latin typeface="+mn-lt"/>
              <a:ea typeface="Tahoma" panose="020B0604030504040204" pitchFamily="34" charset="0"/>
              <a:cs typeface="Tahoma" panose="020B0604030504040204" pitchFamily="34" charset="0"/>
            </a:endParaRPr>
          </a:p>
          <a:p>
            <a:pPr marL="228600" indent="-228600" eaLnBrk="1" hangingPunct="1">
              <a:buAutoNum type="arabicParenBoth"/>
            </a:pPr>
            <a:r>
              <a:rPr lang="en-US" dirty="0">
                <a:latin typeface="+mn-lt"/>
                <a:ea typeface="Tahoma" panose="020B0604030504040204" pitchFamily="34" charset="0"/>
                <a:cs typeface="Tahoma" panose="020B0604030504040204" pitchFamily="34" charset="0"/>
              </a:rPr>
              <a:t>Identify the unpaid principal balance.</a:t>
            </a:r>
          </a:p>
          <a:p>
            <a:pPr eaLnBrk="1" hangingPunct="1">
              <a:spcBef>
                <a:spcPct val="40000"/>
              </a:spcBef>
              <a:buClr>
                <a:schemeClr val="tx1"/>
              </a:buClr>
              <a:buFont typeface="Wingdings" pitchFamily="2" charset="2"/>
              <a:buNone/>
            </a:pPr>
            <a:r>
              <a:rPr lang="en-US" dirty="0">
                <a:latin typeface="+mn-lt"/>
                <a:ea typeface="Tahoma" panose="020B0604030504040204" pitchFamily="34" charset="0"/>
                <a:cs typeface="Tahoma" panose="020B0604030504040204" pitchFamily="34" charset="0"/>
                <a:sym typeface="Wingdings" pitchFamily="2" charset="2"/>
              </a:rPr>
              <a:t>(2)</a:t>
            </a:r>
            <a:r>
              <a:rPr lang="en-US" dirty="0">
                <a:latin typeface="+mn-lt"/>
                <a:ea typeface="Tahoma" panose="020B0604030504040204" pitchFamily="34" charset="0"/>
                <a:cs typeface="Tahoma" panose="020B0604030504040204" pitchFamily="34" charset="0"/>
              </a:rPr>
              <a:t> Multiply the unpaid principal balance times the interest rate to find the portion of the payment that is interest.</a:t>
            </a:r>
          </a:p>
          <a:p>
            <a:pPr eaLnBrk="1" hangingPunct="1">
              <a:spcBef>
                <a:spcPct val="40000"/>
              </a:spcBef>
              <a:buClr>
                <a:schemeClr val="tx1"/>
              </a:buClr>
              <a:buFont typeface="Wingdings" pitchFamily="2" charset="2"/>
              <a:buNone/>
            </a:pPr>
            <a:r>
              <a:rPr lang="en-US" dirty="0">
                <a:latin typeface="+mn-lt"/>
                <a:ea typeface="Tahoma" panose="020B0604030504040204" pitchFamily="34" charset="0"/>
                <a:cs typeface="Tahoma" panose="020B0604030504040204" pitchFamily="34" charset="0"/>
                <a:sym typeface="Wingdings" pitchFamily="2" charset="2"/>
              </a:rPr>
              <a:t>(3)</a:t>
            </a:r>
            <a:r>
              <a:rPr lang="en-US" dirty="0">
                <a:latin typeface="+mn-lt"/>
                <a:ea typeface="Tahoma" panose="020B0604030504040204" pitchFamily="34" charset="0"/>
                <a:cs typeface="Tahoma" panose="020B0604030504040204" pitchFamily="34" charset="0"/>
              </a:rPr>
              <a:t> Subtract the portion of the payment that is interest in (2)</a:t>
            </a:r>
            <a:r>
              <a:rPr lang="en-US" dirty="0">
                <a:latin typeface="+mn-lt"/>
                <a:ea typeface="Tahoma" panose="020B0604030504040204" pitchFamily="34" charset="0"/>
                <a:cs typeface="Tahoma" panose="020B0604030504040204" pitchFamily="34" charset="0"/>
                <a:sym typeface="Wingdings" pitchFamily="2" charset="2"/>
              </a:rPr>
              <a:t> from the total cash payment to find the portion of the payment to apply to the principal. </a:t>
            </a:r>
            <a:endParaRPr lang="en-US" dirty="0">
              <a:latin typeface="+mn-lt"/>
              <a:ea typeface="Tahoma" panose="020B0604030504040204" pitchFamily="34" charset="0"/>
              <a:cs typeface="Tahoma" panose="020B0604030504040204" pitchFamily="34" charset="0"/>
            </a:endParaRPr>
          </a:p>
          <a:p>
            <a:pPr eaLnBrk="1" hangingPunct="1">
              <a:spcBef>
                <a:spcPct val="40000"/>
              </a:spcBef>
              <a:buClr>
                <a:schemeClr val="tx1"/>
              </a:buClr>
              <a:buFont typeface="Wingdings" pitchFamily="2" charset="2"/>
              <a:buNone/>
            </a:pPr>
            <a:r>
              <a:rPr lang="en-US" dirty="0">
                <a:latin typeface="+mn-lt"/>
                <a:ea typeface="Tahoma" panose="020B0604030504040204" pitchFamily="34" charset="0"/>
                <a:cs typeface="Tahoma" panose="020B0604030504040204" pitchFamily="34" charset="0"/>
                <a:sym typeface="Wingdings" pitchFamily="2" charset="2"/>
              </a:rPr>
              <a:t>(4) The updated u</a:t>
            </a:r>
            <a:r>
              <a:rPr lang="en-US" dirty="0">
                <a:latin typeface="+mn-lt"/>
                <a:ea typeface="Tahoma" panose="020B0604030504040204" pitchFamily="34" charset="0"/>
                <a:cs typeface="Tahoma" panose="020B0604030504040204" pitchFamily="34" charset="0"/>
              </a:rPr>
              <a:t>npaid principal balance equals the unpaid principal balance in (1)</a:t>
            </a:r>
            <a:r>
              <a:rPr lang="en-US" dirty="0">
                <a:latin typeface="+mn-lt"/>
                <a:ea typeface="Tahoma" panose="020B0604030504040204" pitchFamily="34" charset="0"/>
                <a:cs typeface="Tahoma" panose="020B0604030504040204" pitchFamily="34" charset="0"/>
                <a:sym typeface="Wingdings" pitchFamily="2" charset="2"/>
              </a:rPr>
              <a:t> minus the portion of the payment applied to the principal </a:t>
            </a:r>
            <a:r>
              <a:rPr lang="en-US" dirty="0">
                <a:latin typeface="+mn-lt"/>
                <a:ea typeface="Tahoma" panose="020B0604030504040204" pitchFamily="34" charset="0"/>
                <a:cs typeface="Tahoma" panose="020B0604030504040204" pitchFamily="34" charset="0"/>
              </a:rPr>
              <a:t>in (3).</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Let’s look at an example. </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a:t>
            </a:fld>
            <a:endParaRPr lang="en-US" dirty="0"/>
          </a:p>
        </p:txBody>
      </p:sp>
    </p:spTree>
    <p:extLst>
      <p:ext uri="{BB962C8B-B14F-4D97-AF65-F5344CB8AC3E}">
        <p14:creationId xmlns:p14="http://schemas.microsoft.com/office/powerpoint/2010/main" val="381072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39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On the balance sheet, the premium is added to the face value of the bonds to arrive at the current carrying value of the bonds. </a:t>
            </a:r>
            <a:endParaRPr lang="en-US" dirty="0">
              <a:latin typeface="+mn-lt"/>
            </a:endParaRPr>
          </a:p>
        </p:txBody>
      </p:sp>
    </p:spTree>
    <p:extLst>
      <p:ext uri="{BB962C8B-B14F-4D97-AF65-F5344CB8AC3E}">
        <p14:creationId xmlns:p14="http://schemas.microsoft.com/office/powerpoint/2010/main" val="2641887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The premium represents a reduction in interest that will be amortized to Interest Expense over the life of the bond. </a:t>
            </a:r>
            <a:r>
              <a:rPr lang="en-US" dirty="0" smtClean="0">
                <a:latin typeface="+mn-lt"/>
                <a:ea typeface="Tahoma" panose="020B0604030504040204" pitchFamily="34" charset="0"/>
                <a:cs typeface="Tahoma" panose="020B0604030504040204" pitchFamily="34" charset="0"/>
              </a:rPr>
              <a:t>Amortizing </a:t>
            </a:r>
            <a:r>
              <a:rPr lang="en-US" dirty="0">
                <a:latin typeface="+mn-lt"/>
                <a:ea typeface="Tahoma" panose="020B0604030504040204" pitchFamily="34" charset="0"/>
                <a:cs typeface="Tahoma" panose="020B0604030504040204" pitchFamily="34" charset="0"/>
              </a:rPr>
              <a:t>the premium will decrease the total Interest Expense recorded for the bond each interest payment period.</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Using the straight-line method to amortize the premium, Mason Company will divide the total premium by the number of interest payment periods to get the amount of the premium amortized each interest payment period. </a:t>
            </a:r>
            <a:r>
              <a:rPr lang="en-US" dirty="0" smtClean="0">
                <a:latin typeface="+mn-lt"/>
                <a:ea typeface="Tahoma" panose="020B0604030504040204" pitchFamily="34" charset="0"/>
                <a:cs typeface="Tahoma" panose="020B0604030504040204" pitchFamily="34" charset="0"/>
              </a:rPr>
              <a:t>Since </a:t>
            </a:r>
            <a:r>
              <a:rPr lang="en-US" dirty="0">
                <a:latin typeface="+mn-lt"/>
                <a:ea typeface="Tahoma" panose="020B0604030504040204" pitchFamily="34" charset="0"/>
                <a:cs typeface="Tahoma" panose="020B0604030504040204" pitchFamily="34" charset="0"/>
              </a:rPr>
              <a:t>this is a five-year bond and it pays interest annually, there are five interest payment periods. </a:t>
            </a:r>
            <a:r>
              <a:rPr lang="en-US" dirty="0" smtClean="0">
                <a:latin typeface="+mn-lt"/>
                <a:ea typeface="Tahoma" panose="020B0604030504040204" pitchFamily="34" charset="0"/>
                <a:cs typeface="Tahoma" panose="020B0604030504040204" pitchFamily="34" charset="0"/>
              </a:rPr>
              <a:t>This </a:t>
            </a:r>
            <a:r>
              <a:rPr lang="en-US" dirty="0">
                <a:latin typeface="+mn-lt"/>
                <a:ea typeface="Tahoma" panose="020B0604030504040204" pitchFamily="34" charset="0"/>
                <a:cs typeface="Tahoma" panose="020B0604030504040204" pitchFamily="34" charset="0"/>
              </a:rPr>
              <a:t>calculation determines that the premium amortization will be $1,000 at each interest payment date. </a:t>
            </a:r>
          </a:p>
          <a:p>
            <a:pPr eaLnBrk="1" hangingPunct="1"/>
            <a:endParaRPr lang="en-US" dirty="0"/>
          </a:p>
        </p:txBody>
      </p:sp>
    </p:spTree>
    <p:extLst>
      <p:ext uri="{BB962C8B-B14F-4D97-AF65-F5344CB8AC3E}">
        <p14:creationId xmlns:p14="http://schemas.microsoft.com/office/powerpoint/2010/main" val="3187306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41</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Each interest payment decreases assets (Cash) by $9,000 cash paid and reduces the Premium on Bonds Payable by $1,000. </a:t>
            </a:r>
            <a:r>
              <a:rPr lang="en-US" dirty="0" smtClean="0">
                <a:latin typeface="+mn-lt"/>
                <a:ea typeface="Tahoma" panose="020B0604030504040204" pitchFamily="34" charset="0"/>
                <a:cs typeface="Tahoma" panose="020B0604030504040204" pitchFamily="34" charset="0"/>
              </a:rPr>
              <a:t>Equity </a:t>
            </a:r>
            <a:r>
              <a:rPr lang="en-US" dirty="0">
                <a:latin typeface="+mn-lt"/>
                <a:ea typeface="Tahoma" panose="020B0604030504040204" pitchFamily="34" charset="0"/>
                <a:cs typeface="Tahoma" panose="020B0604030504040204" pitchFamily="34" charset="0"/>
              </a:rPr>
              <a:t>(Retained Earnings) is reduced by $8,000 of Interest Expense, which is the difference between the cash interest payment and the amount of premium amortization. Net income also decreases by the total amount of Interest Expense.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$9,000 cash interest payment is reported in the operating activities section of the statement of cash flows.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Mason Company will make this entry annually.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credit to Cash is for the actual amount of cash interest paid to the bondholders. The debit to Premium on Bonds Payable is determined using the straight-line method we discussed on the previous slide.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debit to Interest Expense is the difference between the $9,000 of cash paid and the $1,000 of premium amortization.</a:t>
            </a:r>
          </a:p>
        </p:txBody>
      </p:sp>
    </p:spTree>
    <p:extLst>
      <p:ext uri="{BB962C8B-B14F-4D97-AF65-F5344CB8AC3E}">
        <p14:creationId xmlns:p14="http://schemas.microsoft.com/office/powerpoint/2010/main" val="3493291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On the balance sheet, the premium account is added to the face value of the bonds to arrive at the current carrying value of the bonds. As the premium is amortized, the carrying value will decrease to exactly $100,000 on the maturity date.</a:t>
            </a:r>
          </a:p>
          <a:p>
            <a:pPr eaLnBrk="1" hangingPunct="1"/>
            <a:endParaRPr lang="en-US" dirty="0"/>
          </a:p>
        </p:txBody>
      </p:sp>
    </p:spTree>
    <p:extLst>
      <p:ext uri="{BB962C8B-B14F-4D97-AF65-F5344CB8AC3E}">
        <p14:creationId xmlns:p14="http://schemas.microsoft.com/office/powerpoint/2010/main" val="3821518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43</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The repayment at maturity decreases assets (Cash) and decreases </a:t>
            </a:r>
            <a:r>
              <a:rPr lang="en-US" dirty="0" smtClean="0">
                <a:latin typeface="+mn-lt"/>
                <a:ea typeface="Tahoma" panose="020B0604030504040204" pitchFamily="34" charset="0"/>
                <a:cs typeface="Tahoma" panose="020B0604030504040204" pitchFamily="34" charset="0"/>
              </a:rPr>
              <a:t>liabilities </a:t>
            </a:r>
            <a:r>
              <a:rPr lang="en-US" dirty="0">
                <a:latin typeface="+mn-lt"/>
                <a:ea typeface="Tahoma" panose="020B0604030504040204" pitchFamily="34" charset="0"/>
                <a:cs typeface="Tahoma" panose="020B0604030504040204" pitchFamily="34" charset="0"/>
              </a:rPr>
              <a:t>(Bonds Payable) by $100,000</a:t>
            </a:r>
            <a:r>
              <a:rPr lang="en-US" dirty="0" smtClean="0">
                <a:latin typeface="+mn-lt"/>
                <a:ea typeface="Tahoma" panose="020B0604030504040204" pitchFamily="34" charset="0"/>
                <a:cs typeface="Tahoma" panose="020B0604030504040204" pitchFamily="34" charset="0"/>
              </a:rPr>
              <a:t>.Net </a:t>
            </a:r>
            <a:r>
              <a:rPr lang="en-US" dirty="0">
                <a:latin typeface="+mn-lt"/>
                <a:ea typeface="Tahoma" panose="020B0604030504040204" pitchFamily="34" charset="0"/>
                <a:cs typeface="Tahoma" panose="020B0604030504040204" pitchFamily="34" charset="0"/>
              </a:rPr>
              <a:t>income is not affected by the repayment.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repayment is reported in the financing activities section of the statement of cash flows.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On the maturity date, Mason Company will record the payment of the face amount of the bonds by debiting Bonds Payable and crediting Cash for $100,000.</a:t>
            </a:r>
          </a:p>
        </p:txBody>
      </p:sp>
    </p:spTree>
    <p:extLst>
      <p:ext uri="{BB962C8B-B14F-4D97-AF65-F5344CB8AC3E}">
        <p14:creationId xmlns:p14="http://schemas.microsoft.com/office/powerpoint/2010/main" val="1189296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The issue price of a bond is determined by comparing the market interest rate with the stated interest rate on the bond.  </a:t>
            </a:r>
          </a:p>
          <a:p>
            <a:pPr eaLnBrk="1" hangingPunct="1"/>
            <a:r>
              <a:rPr lang="en-US" dirty="0">
                <a:latin typeface="+mn-lt"/>
                <a:ea typeface="Tahoma" panose="020B0604030504040204" pitchFamily="34" charset="0"/>
                <a:cs typeface="Tahoma" panose="020B0604030504040204" pitchFamily="34" charset="0"/>
              </a:rPr>
              <a:t>If the stated interest rate on the bond is equal to the market interest rate, then the bond issue sells at face value. </a:t>
            </a:r>
          </a:p>
          <a:p>
            <a:pPr eaLnBrk="1" hangingPunct="1"/>
            <a:r>
              <a:rPr lang="en-US" dirty="0">
                <a:latin typeface="+mn-lt"/>
                <a:ea typeface="Tahoma" panose="020B0604030504040204" pitchFamily="34" charset="0"/>
                <a:cs typeface="Tahoma" panose="020B0604030504040204" pitchFamily="34" charset="0"/>
              </a:rPr>
              <a:t>If the stated interest rate on the bond is less than the market interest rate, then the bond issue sells at a discount.</a:t>
            </a:r>
          </a:p>
          <a:p>
            <a:pPr eaLnBrk="1" hangingPunct="1"/>
            <a:r>
              <a:rPr lang="en-US" dirty="0">
                <a:latin typeface="+mn-lt"/>
                <a:ea typeface="Tahoma" panose="020B0604030504040204" pitchFamily="34" charset="0"/>
                <a:cs typeface="Tahoma" panose="020B0604030504040204" pitchFamily="34" charset="0"/>
              </a:rPr>
              <a:t>If the stated interest rate on the bond is greater than the market interest rate, then the bond issue sells at a premium.</a:t>
            </a:r>
          </a:p>
          <a:p>
            <a:pPr eaLnBrk="1" hangingPunct="1"/>
            <a:endParaRPr lang="en-US" dirty="0"/>
          </a:p>
        </p:txBody>
      </p:sp>
    </p:spTree>
    <p:extLst>
      <p:ext uri="{BB962C8B-B14F-4D97-AF65-F5344CB8AC3E}">
        <p14:creationId xmlns:p14="http://schemas.microsoft.com/office/powerpoint/2010/main" val="499324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Callable bonds have an option exercisable by the issuer to retire them at a stated dollar amount prior to maturity.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call provision usually requires the issuer to pay a call premium to retire the bonds. </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If bonds are retired before the maturity date, a gain or loss is recorded.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gain or loss is determined by comparing the carrying value of the  bond on the retirement date with the cash price paid to retire the bonds. Gains or losses due to bond retirement should be reported as other income or other expense on the income statement.   </a:t>
            </a:r>
          </a:p>
          <a:p>
            <a:pPr eaLnBrk="1" hangingPunct="1"/>
            <a:endParaRPr lang="en-US" dirty="0"/>
          </a:p>
        </p:txBody>
      </p:sp>
    </p:spTree>
    <p:extLst>
      <p:ext uri="{BB962C8B-B14F-4D97-AF65-F5344CB8AC3E}">
        <p14:creationId xmlns:p14="http://schemas.microsoft.com/office/powerpoint/2010/main" val="3150652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On January 1, Year 4, three years after issue, Mason Company redeems its 9% bonds that were sold at a discount. The bonds have a call provision requiring Mason to pay a call price of $1,030 for each $1,000 bond. </a:t>
            </a:r>
            <a:r>
              <a:rPr lang="en-US" dirty="0" smtClean="0">
                <a:latin typeface="+mn-lt"/>
                <a:ea typeface="Tahoma" panose="020B0604030504040204" pitchFamily="34" charset="0"/>
                <a:cs typeface="Tahoma" panose="020B0604030504040204" pitchFamily="34" charset="0"/>
              </a:rPr>
              <a:t>On </a:t>
            </a:r>
            <a:r>
              <a:rPr lang="en-US" dirty="0">
                <a:latin typeface="+mn-lt"/>
                <a:ea typeface="Tahoma" panose="020B0604030504040204" pitchFamily="34" charset="0"/>
                <a:cs typeface="Tahoma" panose="020B0604030504040204" pitchFamily="34" charset="0"/>
              </a:rPr>
              <a:t>the call date, the bonds have a carrying value of $98,000.</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The $5,000 loss on redemption is equal to the total amount paid, $103,000, minus the carrying value of $98,000. </a:t>
            </a:r>
          </a:p>
          <a:p>
            <a:pPr eaLnBrk="1" hangingPunct="1"/>
            <a:endParaRPr lang="en-US" dirty="0"/>
          </a:p>
        </p:txBody>
      </p:sp>
    </p:spTree>
    <p:extLst>
      <p:ext uri="{BB962C8B-B14F-4D97-AF65-F5344CB8AC3E}">
        <p14:creationId xmlns:p14="http://schemas.microsoft.com/office/powerpoint/2010/main" val="2050808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17D9D0E-86EF-4D2E-9B00-0962D634E284}" type="slidenum">
              <a:rPr lang="en-US" smtClean="0">
                <a:cs typeface="Arial" charset="0"/>
              </a:rPr>
              <a:pPr/>
              <a:t>47</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The bond redemption on January 1, Year 4, decreases assets (Cash) by $103,000 and decreases liabilities (Bonds Payable) by $100,000. Bond Discount is also reduced by the $2,000 of unamortized discount. </a:t>
            </a:r>
            <a:r>
              <a:rPr lang="en-US" dirty="0" smtClean="0">
                <a:latin typeface="+mn-lt"/>
                <a:ea typeface="Tahoma" panose="020B0604030504040204" pitchFamily="34" charset="0"/>
                <a:cs typeface="Tahoma" panose="020B0604030504040204" pitchFamily="34" charset="0"/>
              </a:rPr>
              <a:t>Net </a:t>
            </a:r>
            <a:r>
              <a:rPr lang="en-US" dirty="0">
                <a:latin typeface="+mn-lt"/>
                <a:ea typeface="Tahoma" panose="020B0604030504040204" pitchFamily="34" charset="0"/>
                <a:cs typeface="Tahoma" panose="020B0604030504040204" pitchFamily="34" charset="0"/>
              </a:rPr>
              <a:t>income is reduced by the $5,000 loss.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$103,000 cash payment is reported in the financing activities section of the statement of cash flows.  </a:t>
            </a:r>
            <a:endParaRPr lang="en-US" dirty="0" smtClean="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On January 1, Year 4, Mason Company will record the redemption by debiting Bonds Payable for $100,000, debiting Loss on Bond Redemption for $5,000, crediting Discount on Bonds Payable for $2,000, and crediting Cash for $103,000. </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5956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48</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10-6: </a:t>
            </a:r>
            <a:r>
              <a:rPr lang="en-US" dirty="0">
                <a:solidFill>
                  <a:schemeClr val="tx2"/>
                </a:solidFill>
                <a:latin typeface="+mn-lt"/>
                <a:ea typeface="Tahoma" panose="020B0604030504040204" pitchFamily="34" charset="0"/>
                <a:cs typeface="Tahoma" panose="020B0604030504040204" pitchFamily="34" charset="0"/>
              </a:rPr>
              <a:t>Use the effective interest rate method to amortize bond discounts.</a:t>
            </a:r>
            <a:endParaRPr lang="en-US" dirty="0">
              <a:solidFill>
                <a:schemeClr val="tx2"/>
              </a:solidFill>
              <a:latin typeface="+mn-lt"/>
            </a:endParaRPr>
          </a:p>
          <a:p>
            <a:endParaRPr lang="en-US" dirty="0">
              <a:solidFill>
                <a:schemeClr val="tx2"/>
              </a:solidFill>
              <a:latin typeface="Tahoma" pitchFamily="34" charset="0"/>
            </a:endParaRPr>
          </a:p>
        </p:txBody>
      </p:sp>
    </p:spTree>
    <p:extLst>
      <p:ext uri="{BB962C8B-B14F-4D97-AF65-F5344CB8AC3E}">
        <p14:creationId xmlns:p14="http://schemas.microsoft.com/office/powerpoint/2010/main" val="354103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Take a minute and review this information for Blair Company. </a:t>
            </a:r>
            <a:r>
              <a:rPr lang="en-US" dirty="0" smtClean="0">
                <a:latin typeface="+mn-lt"/>
                <a:ea typeface="Tahoma" panose="020B0604030504040204" pitchFamily="34" charset="0"/>
                <a:cs typeface="Tahoma" panose="020B0604030504040204" pitchFamily="34" charset="0"/>
              </a:rPr>
              <a:t>On </a:t>
            </a:r>
            <a:r>
              <a:rPr lang="en-US" dirty="0">
                <a:latin typeface="+mn-lt"/>
                <a:ea typeface="Tahoma" panose="020B0604030504040204" pitchFamily="34" charset="0"/>
                <a:cs typeface="Tahoma" panose="020B0604030504040204" pitchFamily="34" charset="0"/>
              </a:rPr>
              <a:t>January 1, Year 1, Blair Company borrowed $100,000 from National </a:t>
            </a:r>
            <a:r>
              <a:rPr lang="en-US" dirty="0" smtClean="0">
                <a:latin typeface="+mn-lt"/>
                <a:ea typeface="Tahoma" panose="020B0604030504040204" pitchFamily="34" charset="0"/>
                <a:cs typeface="Tahoma" panose="020B0604030504040204" pitchFamily="34" charset="0"/>
              </a:rPr>
              <a:t>Bank</a:t>
            </a:r>
            <a:r>
              <a:rPr lang="en-US" dirty="0">
                <a:latin typeface="+mn-lt"/>
                <a:ea typeface="Tahoma" panose="020B0604030504040204" pitchFamily="34" charset="0"/>
                <a:cs typeface="Tahoma" panose="020B0604030504040204" pitchFamily="34" charset="0"/>
              </a:rPr>
              <a:t>. The loan has a 9% interest rate and will be repaid with </a:t>
            </a:r>
            <a:r>
              <a:rPr lang="en-US" dirty="0" smtClean="0">
                <a:latin typeface="+mn-lt"/>
                <a:ea typeface="Tahoma" panose="020B0604030504040204" pitchFamily="34" charset="0"/>
                <a:cs typeface="Tahoma" panose="020B0604030504040204" pitchFamily="34" charset="0"/>
              </a:rPr>
              <a:t>five </a:t>
            </a:r>
            <a:r>
              <a:rPr lang="en-US" dirty="0">
                <a:latin typeface="+mn-lt"/>
                <a:ea typeface="Tahoma" panose="020B0604030504040204" pitchFamily="34" charset="0"/>
                <a:cs typeface="Tahoma" panose="020B0604030504040204" pitchFamily="34" charset="0"/>
              </a:rPr>
              <a:t>annual payments of $25,709 each. Let’s look at the amortization table for this loan.  </a:t>
            </a:r>
          </a:p>
          <a:p>
            <a:pPr eaLnBrk="1" hangingPunct="1"/>
            <a:endParaRPr lang="en-US" dirty="0"/>
          </a:p>
        </p:txBody>
      </p:sp>
    </p:spTree>
    <p:extLst>
      <p:ext uri="{BB962C8B-B14F-4D97-AF65-F5344CB8AC3E}">
        <p14:creationId xmlns:p14="http://schemas.microsoft.com/office/powerpoint/2010/main" val="2248631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49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While straight-line amortization of bond discounts and premiums is easy to understand, it does not show the correct amount of interest expense incurred during each accounting period. </a:t>
            </a:r>
            <a:r>
              <a:rPr lang="en-US" dirty="0" smtClean="0">
                <a:latin typeface="Tahoma" panose="020B0604030504040204" pitchFamily="34" charset="0"/>
                <a:ea typeface="Tahoma" panose="020B0604030504040204" pitchFamily="34" charset="0"/>
                <a:cs typeface="Tahoma" panose="020B0604030504040204" pitchFamily="34" charset="0"/>
              </a:rPr>
              <a:t>Because </a:t>
            </a:r>
            <a:r>
              <a:rPr lang="en-US" dirty="0">
                <a:latin typeface="Tahoma" panose="020B0604030504040204" pitchFamily="34" charset="0"/>
                <a:ea typeface="Tahoma" panose="020B0604030504040204" pitchFamily="34" charset="0"/>
                <a:cs typeface="Tahoma" panose="020B0604030504040204" pitchFamily="34" charset="0"/>
              </a:rPr>
              <a:t>the carrying value of the bond changes each year as the discount or premium is amortized, the interest expense should reflect that change.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The effective interest rate method of bond discount or premium amortization correctly reflects the bond’s changing carrying value.</a:t>
            </a:r>
          </a:p>
        </p:txBody>
      </p:sp>
    </p:spTree>
    <p:extLst>
      <p:ext uri="{BB962C8B-B14F-4D97-AF65-F5344CB8AC3E}">
        <p14:creationId xmlns:p14="http://schemas.microsoft.com/office/powerpoint/2010/main" val="240392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Part I</a:t>
            </a:r>
          </a:p>
          <a:p>
            <a:r>
              <a:rPr lang="en-US" dirty="0">
                <a:latin typeface="Tahoma" panose="020B0604030504040204" pitchFamily="34" charset="0"/>
                <a:ea typeface="Tahoma" panose="020B0604030504040204" pitchFamily="34" charset="0"/>
                <a:cs typeface="Tahoma" panose="020B0604030504040204" pitchFamily="34" charset="0"/>
              </a:rPr>
              <a:t>Let’s assume Mason Company uses the effective interest method for amortizing the discount on its $100,000 bond. </a:t>
            </a:r>
            <a:r>
              <a:rPr lang="en-US" dirty="0" smtClean="0">
                <a:latin typeface="Tahoma" panose="020B0604030504040204" pitchFamily="34" charset="0"/>
                <a:ea typeface="Tahoma" panose="020B0604030504040204" pitchFamily="34" charset="0"/>
                <a:cs typeface="Tahoma" panose="020B0604030504040204" pitchFamily="34" charset="0"/>
              </a:rPr>
              <a:t>Recall </a:t>
            </a:r>
            <a:r>
              <a:rPr lang="en-US" dirty="0">
                <a:latin typeface="Tahoma" panose="020B0604030504040204" pitchFamily="34" charset="0"/>
                <a:ea typeface="Tahoma" panose="020B0604030504040204" pitchFamily="34" charset="0"/>
                <a:cs typeface="Tahoma" panose="020B0604030504040204" pitchFamily="34" charset="0"/>
              </a:rPr>
              <a:t>that the five-year bond was issued for $95,000, and carried a 9% stated rate of interest.</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Part II</a:t>
            </a:r>
          </a:p>
          <a:p>
            <a:r>
              <a:rPr lang="en-US" dirty="0">
                <a:latin typeface="Tahoma" panose="020B0604030504040204" pitchFamily="34" charset="0"/>
                <a:ea typeface="Tahoma" panose="020B0604030504040204" pitchFamily="34" charset="0"/>
                <a:cs typeface="Tahoma" panose="020B0604030504040204" pitchFamily="34" charset="0"/>
              </a:rPr>
              <a:t>There are four steps in determining the interest expense and interest payment </a:t>
            </a:r>
            <a:r>
              <a:rPr lang="en-US" dirty="0" smtClean="0">
                <a:latin typeface="Tahoma" panose="020B0604030504040204" pitchFamily="34" charset="0"/>
                <a:ea typeface="Tahoma" panose="020B0604030504040204" pitchFamily="34" charset="0"/>
                <a:cs typeface="Tahoma" panose="020B0604030504040204" pitchFamily="34" charset="0"/>
              </a:rPr>
              <a:t>using </a:t>
            </a:r>
            <a:r>
              <a:rPr lang="en-US" dirty="0">
                <a:latin typeface="Tahoma" panose="020B0604030504040204" pitchFamily="34" charset="0"/>
                <a:ea typeface="Tahoma" panose="020B0604030504040204" pitchFamily="34" charset="0"/>
                <a:cs typeface="Tahoma" panose="020B0604030504040204" pitchFamily="34" charset="0"/>
              </a:rPr>
              <a:t>effective interest. </a:t>
            </a: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first step is to determine the cash payment for interest by multiplying the face value by the stated rate of interest. </a:t>
            </a:r>
            <a:r>
              <a:rPr lang="en-US" dirty="0" smtClean="0">
                <a:latin typeface="Tahoma" panose="020B0604030504040204" pitchFamily="34" charset="0"/>
                <a:ea typeface="Tahoma" panose="020B0604030504040204" pitchFamily="34" charset="0"/>
                <a:cs typeface="Tahoma" panose="020B0604030504040204" pitchFamily="34" charset="0"/>
              </a:rPr>
              <a:t>This </a:t>
            </a:r>
            <a:r>
              <a:rPr lang="en-US" dirty="0">
                <a:latin typeface="Tahoma" panose="020B0604030504040204" pitchFamily="34" charset="0"/>
                <a:ea typeface="Tahoma" panose="020B0604030504040204" pitchFamily="34" charset="0"/>
                <a:cs typeface="Tahoma" panose="020B0604030504040204" pitchFamily="34" charset="0"/>
              </a:rPr>
              <a:t>is the same way it was done in the previous example.</a:t>
            </a:r>
          </a:p>
        </p:txBody>
      </p:sp>
    </p:spTree>
    <p:extLst>
      <p:ext uri="{BB962C8B-B14F-4D97-AF65-F5344CB8AC3E}">
        <p14:creationId xmlns:p14="http://schemas.microsoft.com/office/powerpoint/2010/main" val="3927062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51</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Next, determine the amount of interest expense by multiplying the carrying value of the bond liability at the beginning of the year by the effective rate of interest. </a:t>
            </a:r>
            <a:r>
              <a:rPr lang="en-US" dirty="0" smtClean="0">
                <a:latin typeface="Tahoma" panose="020B0604030504040204" pitchFamily="34" charset="0"/>
                <a:ea typeface="Tahoma" panose="020B0604030504040204" pitchFamily="34" charset="0"/>
                <a:cs typeface="Tahoma" panose="020B0604030504040204" pitchFamily="34" charset="0"/>
              </a:rPr>
              <a:t>This </a:t>
            </a:r>
            <a:r>
              <a:rPr lang="en-US" dirty="0">
                <a:latin typeface="Tahoma" panose="020B0604030504040204" pitchFamily="34" charset="0"/>
                <a:ea typeface="Tahoma" panose="020B0604030504040204" pitchFamily="34" charset="0"/>
                <a:cs typeface="Tahoma" panose="020B0604030504040204" pitchFamily="34" charset="0"/>
              </a:rPr>
              <a:t>bond’s effective rate of interest is 10.33%. </a:t>
            </a:r>
            <a:r>
              <a:rPr lang="en-US" dirty="0" smtClean="0">
                <a:latin typeface="Tahoma" panose="020B0604030504040204" pitchFamily="34" charset="0"/>
                <a:ea typeface="Tahoma" panose="020B0604030504040204" pitchFamily="34" charset="0"/>
                <a:cs typeface="Tahoma" panose="020B0604030504040204" pitchFamily="34" charset="0"/>
              </a:rPr>
              <a:t>It </a:t>
            </a:r>
            <a:r>
              <a:rPr lang="en-US" dirty="0">
                <a:latin typeface="Tahoma" panose="020B0604030504040204" pitchFamily="34" charset="0"/>
                <a:ea typeface="Tahoma" panose="020B0604030504040204" pitchFamily="34" charset="0"/>
                <a:cs typeface="Tahoma" panose="020B0604030504040204" pitchFamily="34" charset="0"/>
              </a:rPr>
              <a:t>was determined using interest formulas, and is beyond the scope of this course.</a:t>
            </a:r>
          </a:p>
          <a:p>
            <a:pPr eaLnBrk="1" hangingPunct="1"/>
            <a:endParaRPr lang="en-US" dirty="0"/>
          </a:p>
        </p:txBody>
      </p:sp>
    </p:spTree>
    <p:extLst>
      <p:ext uri="{BB962C8B-B14F-4D97-AF65-F5344CB8AC3E}">
        <p14:creationId xmlns:p14="http://schemas.microsoft.com/office/powerpoint/2010/main" val="3413677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Next, determine the amortization of the bond discount amortization by subtracting the cash payment from the interest expense. </a:t>
            </a:r>
            <a:r>
              <a:rPr lang="en-US" dirty="0" smtClean="0">
                <a:latin typeface="+mn-lt"/>
                <a:ea typeface="Tahoma" panose="020B0604030504040204" pitchFamily="34" charset="0"/>
                <a:cs typeface="Tahoma" panose="020B0604030504040204" pitchFamily="34" charset="0"/>
              </a:rPr>
              <a:t>Recall </a:t>
            </a:r>
            <a:r>
              <a:rPr lang="en-US" dirty="0">
                <a:latin typeface="+mn-lt"/>
                <a:ea typeface="Tahoma" panose="020B0604030504040204" pitchFamily="34" charset="0"/>
                <a:cs typeface="Tahoma" panose="020B0604030504040204" pitchFamily="34" charset="0"/>
              </a:rPr>
              <a:t>that the amortization of the discount will increase the carrying value of the bond liability.</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Lastly, update the carrying value of the bond liability by adding the amortization to the beginning carrying value.</a:t>
            </a:r>
          </a:p>
          <a:p>
            <a:pPr eaLnBrk="1" hangingPunct="1"/>
            <a:endParaRPr lang="en-US" dirty="0"/>
          </a:p>
        </p:txBody>
      </p:sp>
    </p:spTree>
    <p:extLst>
      <p:ext uri="{BB962C8B-B14F-4D97-AF65-F5344CB8AC3E}">
        <p14:creationId xmlns:p14="http://schemas.microsoft.com/office/powerpoint/2010/main" val="3170927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effects of the interest payment and recognition of interest expense are shown </a:t>
            </a:r>
            <a:r>
              <a:rPr lang="en-US" dirty="0" smtClean="0">
                <a:latin typeface="+mn-lt"/>
                <a:ea typeface="Tahoma" panose="020B0604030504040204" pitchFamily="34" charset="0"/>
                <a:cs typeface="Tahoma" panose="020B0604030504040204" pitchFamily="34" charset="0"/>
              </a:rPr>
              <a:t>here.</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journal entry would be a debit to Interest Expense for $9,814, a credit to Cash for $9,000, and a credit to Discount on Bonds Payable for $814.</a:t>
            </a:r>
          </a:p>
          <a:p>
            <a:pPr eaLnBrk="1" hangingPunct="1"/>
            <a:endParaRPr lang="en-US" dirty="0"/>
          </a:p>
        </p:txBody>
      </p:sp>
    </p:spTree>
    <p:extLst>
      <p:ext uri="{BB962C8B-B14F-4D97-AF65-F5344CB8AC3E}">
        <p14:creationId xmlns:p14="http://schemas.microsoft.com/office/powerpoint/2010/main" val="24116359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Here you see a completed amortization schedule for Mason’s bond discount. </a:t>
            </a:r>
            <a:r>
              <a:rPr lang="en-US" dirty="0" smtClean="0">
                <a:latin typeface="+mn-lt"/>
                <a:ea typeface="Tahoma" panose="020B0604030504040204" pitchFamily="34" charset="0"/>
                <a:cs typeface="Tahoma" panose="020B0604030504040204" pitchFamily="34" charset="0"/>
              </a:rPr>
              <a:t>See </a:t>
            </a:r>
            <a:r>
              <a:rPr lang="en-US" dirty="0">
                <a:latin typeface="+mn-lt"/>
                <a:ea typeface="Tahoma" panose="020B0604030504040204" pitchFamily="34" charset="0"/>
                <a:cs typeface="Tahoma" panose="020B0604030504040204" pitchFamily="34" charset="0"/>
              </a:rPr>
              <a:t>how, when using the effective interest method for amortizing the discount, interest expense increases each year to reflect the increased carrying value of the bond.</a:t>
            </a:r>
          </a:p>
          <a:p>
            <a:pPr eaLnBrk="1" hangingPunct="1"/>
            <a:endParaRPr lang="en-US" dirty="0"/>
          </a:p>
        </p:txBody>
      </p:sp>
    </p:spTree>
    <p:extLst>
      <p:ext uri="{BB962C8B-B14F-4D97-AF65-F5344CB8AC3E}">
        <p14:creationId xmlns:p14="http://schemas.microsoft.com/office/powerpoint/2010/main" val="35412903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55</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Learning Objective 10-7: </a:t>
            </a:r>
            <a:r>
              <a:rPr lang="en-US" dirty="0">
                <a:solidFill>
                  <a:schemeClr val="tx2"/>
                </a:solidFill>
                <a:latin typeface="+mn-lt"/>
                <a:ea typeface="Tahoma" panose="020B0604030504040204" pitchFamily="34" charset="0"/>
                <a:cs typeface="Tahoma" panose="020B0604030504040204" pitchFamily="34" charset="0"/>
              </a:rPr>
              <a:t>Use the effective interest rate method to amortize bond premiums.</a:t>
            </a:r>
          </a:p>
          <a:p>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540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Part I</a:t>
            </a:r>
          </a:p>
          <a:p>
            <a:r>
              <a:rPr lang="en-US" dirty="0">
                <a:latin typeface="+mn-lt"/>
                <a:ea typeface="Tahoma" panose="020B0604030504040204" pitchFamily="34" charset="0"/>
                <a:cs typeface="Tahoma" panose="020B0604030504040204" pitchFamily="34" charset="0"/>
              </a:rPr>
              <a:t>The effective interest method can also be used to amortize bond premiums. </a:t>
            </a:r>
            <a:r>
              <a:rPr lang="en-US" dirty="0" smtClean="0">
                <a:latin typeface="+mn-lt"/>
                <a:ea typeface="Tahoma" panose="020B0604030504040204" pitchFamily="34" charset="0"/>
                <a:cs typeface="Tahoma" panose="020B0604030504040204" pitchFamily="34" charset="0"/>
              </a:rPr>
              <a:t>Assume </a:t>
            </a:r>
            <a:r>
              <a:rPr lang="en-US" dirty="0">
                <a:latin typeface="+mn-lt"/>
                <a:ea typeface="Tahoma" panose="020B0604030504040204" pitchFamily="34" charset="0"/>
                <a:cs typeface="Tahoma" panose="020B0604030504040204" pitchFamily="34" charset="0"/>
              </a:rPr>
              <a:t>that United Company issued a $100,000 face value bond with a 10 percent stated rate of interest and a 5-year term.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bond was issued at a price of $107,985. </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Part II</a:t>
            </a:r>
          </a:p>
          <a:p>
            <a:r>
              <a:rPr lang="en-US" dirty="0">
                <a:latin typeface="+mn-lt"/>
                <a:ea typeface="Tahoma" panose="020B0604030504040204" pitchFamily="34" charset="0"/>
                <a:cs typeface="Tahoma" panose="020B0604030504040204" pitchFamily="34" charset="0"/>
              </a:rPr>
              <a:t>This exhibit shows the amortization of the $7,985 premium. </a:t>
            </a:r>
            <a:r>
              <a:rPr lang="en-US" dirty="0" smtClean="0">
                <a:latin typeface="+mn-lt"/>
                <a:ea typeface="Tahoma" panose="020B0604030504040204" pitchFamily="34" charset="0"/>
                <a:cs typeface="Tahoma" panose="020B0604030504040204" pitchFamily="34" charset="0"/>
              </a:rPr>
              <a:t>Notice </a:t>
            </a:r>
            <a:r>
              <a:rPr lang="en-US" dirty="0">
                <a:latin typeface="+mn-lt"/>
                <a:ea typeface="Tahoma" panose="020B0604030504040204" pitchFamily="34" charset="0"/>
                <a:cs typeface="Tahoma" panose="020B0604030504040204" pitchFamily="34" charset="0"/>
              </a:rPr>
              <a:t>that when using the effective interest method to amortize a bond premium, interest expense decreases each year.</a:t>
            </a:r>
          </a:p>
          <a:p>
            <a:pPr eaLnBrk="1" hangingPunct="1"/>
            <a:endParaRPr lang="en-US" dirty="0"/>
          </a:p>
        </p:txBody>
      </p:sp>
    </p:spTree>
    <p:extLst>
      <p:ext uri="{BB962C8B-B14F-4D97-AF65-F5344CB8AC3E}">
        <p14:creationId xmlns:p14="http://schemas.microsoft.com/office/powerpoint/2010/main" val="578013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The effects of the interest payment and recognition of interest expense are shown here.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journal entry would be a debit to Interest Expense for $8,639, a debit to Premium on Bonds Payable for $1,361, and a credit to Cash for $10,000.</a:t>
            </a:r>
          </a:p>
          <a:p>
            <a:pPr eaLnBrk="1" hangingPunct="1"/>
            <a:endParaRPr lang="en-US" dirty="0"/>
          </a:p>
        </p:txBody>
      </p:sp>
    </p:spTree>
    <p:extLst>
      <p:ext uri="{BB962C8B-B14F-4D97-AF65-F5344CB8AC3E}">
        <p14:creationId xmlns:p14="http://schemas.microsoft.com/office/powerpoint/2010/main" val="4220631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58</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Learning Objective 10-8: </a:t>
            </a:r>
            <a:r>
              <a:rPr lang="en-US" dirty="0">
                <a:solidFill>
                  <a:schemeClr val="tx2"/>
                </a:solidFill>
                <a:latin typeface="+mn-lt"/>
                <a:ea typeface="Tahoma" panose="020B0604030504040204" pitchFamily="34" charset="0"/>
                <a:cs typeface="Tahoma" panose="020B0604030504040204" pitchFamily="34" charset="0"/>
              </a:rPr>
              <a:t>Explain the advantages and disadvantages of debt financing.</a:t>
            </a:r>
          </a:p>
        </p:txBody>
      </p:sp>
    </p:spTree>
    <p:extLst>
      <p:ext uri="{BB962C8B-B14F-4D97-AF65-F5344CB8AC3E}">
        <p14:creationId xmlns:p14="http://schemas.microsoft.com/office/powerpoint/2010/main" val="8212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Notice that the annual payment is always $25,709. </a:t>
            </a:r>
            <a:r>
              <a:rPr lang="en-US" dirty="0" smtClean="0">
                <a:latin typeface="+mn-lt"/>
                <a:ea typeface="Tahoma" panose="020B0604030504040204" pitchFamily="34" charset="0"/>
                <a:cs typeface="Tahoma" panose="020B0604030504040204" pitchFamily="34" charset="0"/>
              </a:rPr>
              <a:t>Also </a:t>
            </a:r>
            <a:r>
              <a:rPr lang="en-US" dirty="0">
                <a:latin typeface="+mn-lt"/>
                <a:ea typeface="Tahoma" panose="020B0604030504040204" pitchFamily="34" charset="0"/>
                <a:cs typeface="Tahoma" panose="020B0604030504040204" pitchFamily="34" charset="0"/>
              </a:rPr>
              <a:t>notice that for each payment the interest portion decreases and the principal portion increases. </a:t>
            </a:r>
            <a:endParaRPr lang="en-US" dirty="0" smtClean="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Let’s review how to get the amount applied to interest and the amount applied to principal for the first payment on this note.  </a:t>
            </a:r>
            <a:endParaRPr lang="en-US" dirty="0" smtClean="0">
              <a:latin typeface="+mn-lt"/>
              <a:ea typeface="Tahoma" panose="020B0604030504040204" pitchFamily="34" charset="0"/>
              <a:cs typeface="Tahoma" panose="020B0604030504040204" pitchFamily="34" charset="0"/>
            </a:endParaRP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The interest portion is calculated by multiplying the $100,000 unpaid balance at the beginning of the period times 9% to get $9,000.</a:t>
            </a:r>
          </a:p>
          <a:p>
            <a:pPr eaLnBrk="1" hangingPunct="1"/>
            <a:r>
              <a:rPr lang="en-US" dirty="0">
                <a:latin typeface="+mn-lt"/>
                <a:ea typeface="Tahoma" panose="020B0604030504040204" pitchFamily="34" charset="0"/>
                <a:cs typeface="Tahoma" panose="020B0604030504040204" pitchFamily="34" charset="0"/>
              </a:rPr>
              <a:t>The principal portion is calculated by subtracting $9,000 from $25,709 to get $16,709.</a:t>
            </a:r>
          </a:p>
          <a:p>
            <a:pPr eaLnBrk="1" hangingPunct="1"/>
            <a:r>
              <a:rPr lang="en-US" dirty="0">
                <a:latin typeface="+mn-lt"/>
                <a:ea typeface="Tahoma" panose="020B0604030504040204" pitchFamily="34" charset="0"/>
                <a:cs typeface="Tahoma" panose="020B0604030504040204" pitchFamily="34" charset="0"/>
              </a:rPr>
              <a:t>You should verify the remaining computations in the amortization table before advancing.</a:t>
            </a:r>
          </a:p>
          <a:p>
            <a:pPr eaLnBrk="1" hangingPunct="1"/>
            <a:endParaRPr lang="en-US" dirty="0"/>
          </a:p>
        </p:txBody>
      </p:sp>
    </p:spTree>
    <p:extLst>
      <p:ext uri="{BB962C8B-B14F-4D97-AF65-F5344CB8AC3E}">
        <p14:creationId xmlns:p14="http://schemas.microsoft.com/office/powerpoint/2010/main" val="3205706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59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r>
              <a:rPr lang="en-US" dirty="0">
                <a:latin typeface="+mn-lt"/>
                <a:ea typeface="Tahoma" panose="020B0604030504040204" pitchFamily="34" charset="0"/>
                <a:cs typeface="Tahoma" panose="020B0604030504040204" pitchFamily="34" charset="0"/>
              </a:rPr>
              <a:t>To illustrate, assume its organizers obtain $100,000 to start Maduro Company. During its first year of operation, Maduro earns $60,000 of revenue and incurs $40,000 of expenses other than interest expense. Consider two different forms of financing. First, assume the initial $100,000 is obtained by issuing common stock (equity financing) and Maduro pays an </a:t>
            </a:r>
            <a:r>
              <a:rPr lang="en-US" dirty="0" smtClean="0">
                <a:latin typeface="+mn-lt"/>
                <a:ea typeface="Tahoma" panose="020B0604030504040204" pitchFamily="34" charset="0"/>
                <a:cs typeface="Tahoma" panose="020B0604030504040204" pitchFamily="34" charset="0"/>
              </a:rPr>
              <a:t>8% </a:t>
            </a:r>
            <a:r>
              <a:rPr lang="en-US" dirty="0">
                <a:latin typeface="+mn-lt"/>
                <a:ea typeface="Tahoma" panose="020B0604030504040204" pitchFamily="34" charset="0"/>
                <a:cs typeface="Tahoma" panose="020B0604030504040204" pitchFamily="34" charset="0"/>
              </a:rPr>
              <a:t>dividend ($100,000 </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.08  = $8,000 dividend). Second, assume Maduro issues $100,000 of bonds that pay </a:t>
            </a:r>
            <a:r>
              <a:rPr lang="en-US" dirty="0" smtClean="0">
                <a:latin typeface="+mn-lt"/>
                <a:ea typeface="Tahoma" panose="020B0604030504040204" pitchFamily="34" charset="0"/>
                <a:cs typeface="Tahoma" panose="020B0604030504040204" pitchFamily="34" charset="0"/>
              </a:rPr>
              <a:t>8% </a:t>
            </a:r>
            <a:r>
              <a:rPr lang="en-US" dirty="0">
                <a:latin typeface="+mn-lt"/>
                <a:ea typeface="Tahoma" panose="020B0604030504040204" pitchFamily="34" charset="0"/>
                <a:cs typeface="Tahoma" panose="020B0604030504040204" pitchFamily="34" charset="0"/>
              </a:rPr>
              <a:t>annual interest ($100,000 </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.08 = $8,000). Assuming a </a:t>
            </a:r>
            <a:r>
              <a:rPr lang="en-US" dirty="0" smtClean="0">
                <a:latin typeface="+mn-lt"/>
                <a:ea typeface="Tahoma" panose="020B0604030504040204" pitchFamily="34" charset="0"/>
                <a:cs typeface="Tahoma" panose="020B0604030504040204" pitchFamily="34" charset="0"/>
              </a:rPr>
              <a:t>30%</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tax </a:t>
            </a:r>
            <a:r>
              <a:rPr lang="en-US" dirty="0">
                <a:latin typeface="+mn-lt"/>
                <a:ea typeface="Tahoma" panose="020B0604030504040204" pitchFamily="34" charset="0"/>
                <a:cs typeface="Tahoma" panose="020B0604030504040204" pitchFamily="34" charset="0"/>
              </a:rPr>
              <a:t>rate, which form of financing produces the larger increase in retained earnings? </a:t>
            </a:r>
          </a:p>
          <a:p>
            <a:endParaRPr lang="en-US" dirty="0">
              <a:latin typeface="+mn-lt"/>
              <a:ea typeface="Tahoma" panose="020B0604030504040204" pitchFamily="34" charset="0"/>
              <a:cs typeface="Tahoma" panose="020B0604030504040204" pitchFamily="34" charset="0"/>
            </a:endParaRPr>
          </a:p>
          <a:p>
            <a:r>
              <a:rPr lang="en-US" dirty="0">
                <a:latin typeface="+mn-lt"/>
                <a:ea typeface="Tahoma" panose="020B0604030504040204" pitchFamily="34" charset="0"/>
                <a:cs typeface="Tahoma" panose="020B0604030504040204" pitchFamily="34" charset="0"/>
              </a:rPr>
              <a:t>Debt financing produces $2,400 more retained earnings than equity financing. Maduro’s cost of financing, whether paid in dividends to investors or interest to creditors, is $8,000. However, with debt financing, $2,400 less taxes are owed.</a:t>
            </a:r>
          </a:p>
          <a:p>
            <a:pPr eaLnBrk="1" hangingPunct="1"/>
            <a:endParaRPr lang="en-US" dirty="0"/>
          </a:p>
        </p:txBody>
      </p:sp>
    </p:spTree>
    <p:extLst>
      <p:ext uri="{BB962C8B-B14F-4D97-AF65-F5344CB8AC3E}">
        <p14:creationId xmlns:p14="http://schemas.microsoft.com/office/powerpoint/2010/main" val="2343380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60</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Long-term creditors are particularly interested in the ability of a company to meet periodic interest payments. Times interest earned is a ratio that is important to </a:t>
            </a:r>
            <a:r>
              <a:rPr lang="en-US" dirty="0" smtClean="0">
                <a:latin typeface="+mn-lt"/>
                <a:ea typeface="Tahoma" panose="020B0604030504040204" pitchFamily="34" charset="0"/>
                <a:cs typeface="Tahoma" panose="020B0604030504040204" pitchFamily="34" charset="0"/>
              </a:rPr>
              <a:t>creditors.</a:t>
            </a:r>
            <a:r>
              <a:rPr lang="en-US" baseline="0" dirty="0" smtClean="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ratio is calculated by dividing earnings before interest and taxes by interest expense for the period.</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The ratio shows the amount of resources generated for each dollar of interest expense</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In general, a high ratio is viewed as more favorable than a low ratio.</a:t>
            </a:r>
          </a:p>
          <a:p>
            <a:pPr eaLnBrk="1" hangingPunct="1"/>
            <a:endParaRPr lang="en-US" dirty="0"/>
          </a:p>
        </p:txBody>
      </p:sp>
    </p:spTree>
    <p:extLst>
      <p:ext uri="{BB962C8B-B14F-4D97-AF65-F5344CB8AC3E}">
        <p14:creationId xmlns:p14="http://schemas.microsoft.com/office/powerpoint/2010/main" val="286998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ea typeface="Tahoma" panose="020B0604030504040204" pitchFamily="34" charset="0"/>
                <a:cs typeface="Tahoma" panose="020B0604030504040204" pitchFamily="34" charset="0"/>
              </a:rPr>
              <a:t>End of Chapter 10. In this chapter, we learned about two types of long-term debt: notes payable and bonds payable. </a:t>
            </a:r>
            <a:r>
              <a:rPr lang="en-US" dirty="0" smtClean="0">
                <a:latin typeface="+mn-lt"/>
                <a:ea typeface="Tahoma" panose="020B0604030504040204" pitchFamily="34" charset="0"/>
                <a:cs typeface="Tahoma" panose="020B0604030504040204" pitchFamily="34" charset="0"/>
              </a:rPr>
              <a:t>We </a:t>
            </a:r>
            <a:r>
              <a:rPr lang="en-US" dirty="0">
                <a:latin typeface="+mn-lt"/>
                <a:ea typeface="Tahoma" panose="020B0604030504040204" pitchFamily="34" charset="0"/>
                <a:cs typeface="Tahoma" panose="020B0604030504040204" pitchFamily="34" charset="0"/>
              </a:rPr>
              <a:t>examined issuing bonds at face value, at a discount, and at a premium.  </a:t>
            </a:r>
          </a:p>
          <a:p>
            <a:pPr eaLnBrk="1" hangingPunct="1"/>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61</a:t>
            </a:fld>
            <a:endParaRPr lang="en-US" dirty="0"/>
          </a:p>
        </p:txBody>
      </p:sp>
    </p:spTree>
    <p:extLst>
      <p:ext uri="{BB962C8B-B14F-4D97-AF65-F5344CB8AC3E}">
        <p14:creationId xmlns:p14="http://schemas.microsoft.com/office/powerpoint/2010/main" val="383354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The graph on your screen shows that the amount of each payment applied to the principal increases each year, while the amount of interest decreases each year. </a:t>
            </a:r>
          </a:p>
          <a:p>
            <a:pPr eaLnBrk="1" hangingPunct="1"/>
            <a:endParaRPr lang="en-US" dirty="0"/>
          </a:p>
        </p:txBody>
      </p:sp>
    </p:spTree>
    <p:extLst>
      <p:ext uri="{BB962C8B-B14F-4D97-AF65-F5344CB8AC3E}">
        <p14:creationId xmlns:p14="http://schemas.microsoft.com/office/powerpoint/2010/main" val="28005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Issuing the note payable increases both assets (Cash) and liabilities (Notes Payable). </a:t>
            </a:r>
            <a:r>
              <a:rPr lang="en-US" dirty="0" smtClean="0">
                <a:latin typeface="+mn-lt"/>
                <a:ea typeface="Tahoma" panose="020B0604030504040204" pitchFamily="34" charset="0"/>
                <a:cs typeface="Tahoma" panose="020B0604030504040204" pitchFamily="34" charset="0"/>
              </a:rPr>
              <a:t>There </a:t>
            </a:r>
            <a:r>
              <a:rPr lang="en-US" dirty="0">
                <a:latin typeface="+mn-lt"/>
                <a:ea typeface="Tahoma" panose="020B0604030504040204" pitchFamily="34" charset="0"/>
                <a:cs typeface="Tahoma" panose="020B0604030504040204" pitchFamily="34" charset="0"/>
              </a:rPr>
              <a:t>is no effect on the income statement when the note is issued. </a:t>
            </a:r>
            <a:r>
              <a:rPr lang="en-US" dirty="0" smtClean="0">
                <a:latin typeface="+mn-lt"/>
                <a:ea typeface="Tahoma" panose="020B0604030504040204" pitchFamily="34" charset="0"/>
                <a:cs typeface="Tahoma" panose="020B0604030504040204" pitchFamily="34" charset="0"/>
              </a:rPr>
              <a:t>The </a:t>
            </a:r>
            <a:r>
              <a:rPr lang="en-US" dirty="0">
                <a:latin typeface="+mn-lt"/>
                <a:ea typeface="Tahoma" panose="020B0604030504040204" pitchFamily="34" charset="0"/>
                <a:cs typeface="Tahoma" panose="020B0604030504040204" pitchFamily="34" charset="0"/>
              </a:rPr>
              <a:t>cash inflow is reported in the financing activities section of the statement of cash flows.</a:t>
            </a:r>
          </a:p>
          <a:p>
            <a:pPr eaLnBrk="1" hangingPunct="1"/>
            <a:endParaRPr lang="en-US" dirty="0">
              <a:latin typeface="+mn-lt"/>
              <a:ea typeface="Tahoma" panose="020B0604030504040204" pitchFamily="34" charset="0"/>
              <a:cs typeface="Tahoma" panose="020B0604030504040204" pitchFamily="34" charset="0"/>
            </a:endParaRPr>
          </a:p>
          <a:p>
            <a:pPr eaLnBrk="1" hangingPunct="1"/>
            <a:r>
              <a:rPr lang="en-US" dirty="0">
                <a:latin typeface="+mn-lt"/>
                <a:ea typeface="Tahoma" panose="020B0604030504040204" pitchFamily="34" charset="0"/>
                <a:cs typeface="Tahoma" panose="020B0604030504040204" pitchFamily="34" charset="0"/>
              </a:rPr>
              <a:t>Part II</a:t>
            </a:r>
          </a:p>
          <a:p>
            <a:pPr eaLnBrk="1" hangingPunct="1"/>
            <a:r>
              <a:rPr lang="en-US" dirty="0">
                <a:latin typeface="+mn-lt"/>
                <a:ea typeface="Tahoma" panose="020B0604030504040204" pitchFamily="34" charset="0"/>
                <a:cs typeface="Tahoma" panose="020B0604030504040204" pitchFamily="34" charset="0"/>
              </a:rPr>
              <a:t>Each payment decreases assets (Cash) by the amount of the payment. </a:t>
            </a:r>
            <a:r>
              <a:rPr lang="en-US" dirty="0" smtClean="0">
                <a:latin typeface="+mn-lt"/>
                <a:ea typeface="Tahoma" panose="020B0604030504040204" pitchFamily="34" charset="0"/>
                <a:cs typeface="Tahoma" panose="020B0604030504040204" pitchFamily="34" charset="0"/>
              </a:rPr>
              <a:t>Liabilities </a:t>
            </a:r>
            <a:r>
              <a:rPr lang="en-US" dirty="0">
                <a:latin typeface="+mn-lt"/>
                <a:ea typeface="Tahoma" panose="020B0604030504040204" pitchFamily="34" charset="0"/>
                <a:cs typeface="Tahoma" panose="020B0604030504040204" pitchFamily="34" charset="0"/>
              </a:rPr>
              <a:t>(Notes Payable) decrease by the amount of the payment applied to principal</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Equity (Retained Earnings) decreases by the amount of the payment that is interest</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Net income decreases by the amount of interest</a:t>
            </a:r>
            <a:r>
              <a:rPr lang="en-US" dirty="0" smtClean="0">
                <a:latin typeface="+mn-lt"/>
                <a:ea typeface="Tahoma" panose="020B0604030504040204" pitchFamily="34" charset="0"/>
                <a:cs typeface="Tahoma" panose="020B0604030504040204" pitchFamily="34" charset="0"/>
              </a:rPr>
              <a:t>. </a:t>
            </a:r>
            <a:r>
              <a:rPr lang="en-US" dirty="0">
                <a:latin typeface="+mn-lt"/>
                <a:ea typeface="Tahoma" panose="020B0604030504040204" pitchFamily="34" charset="0"/>
                <a:cs typeface="Tahoma" panose="020B0604030504040204" pitchFamily="34" charset="0"/>
              </a:rPr>
              <a:t>The portion of the payment that is interest is reported in the operating activities section of the statement of cash flows.  The portion of the payment applied to principal is reported in the financing activities section of the statement of cash flows. </a:t>
            </a:r>
          </a:p>
          <a:p>
            <a:pPr eaLnBrk="1" hangingPunct="1"/>
            <a:endParaRPr lang="en-US" dirty="0"/>
          </a:p>
        </p:txBody>
      </p:sp>
    </p:spTree>
    <p:extLst>
      <p:ext uri="{BB962C8B-B14F-4D97-AF65-F5344CB8AC3E}">
        <p14:creationId xmlns:p14="http://schemas.microsoft.com/office/powerpoint/2010/main" val="85955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mn-lt"/>
                <a:ea typeface="Tahoma" panose="020B0604030504040204" pitchFamily="34" charset="0"/>
                <a:cs typeface="Tahoma" panose="020B0604030504040204" pitchFamily="34" charset="0"/>
              </a:rPr>
              <a:t>Part I</a:t>
            </a:r>
          </a:p>
          <a:p>
            <a:pPr eaLnBrk="1" hangingPunct="1"/>
            <a:r>
              <a:rPr lang="en-US" dirty="0">
                <a:latin typeface="+mn-lt"/>
                <a:ea typeface="Tahoma" panose="020B0604030504040204" pitchFamily="34" charset="0"/>
                <a:cs typeface="Tahoma" panose="020B0604030504040204" pitchFamily="34" charset="0"/>
              </a:rPr>
              <a:t>The illustration assumes that Blair earned $12,000 of rent revenue per year. Since some of the principal is repaid each year, the note payable amount reported in the balance sheet and the amount of interest expense on the income statement decline each year.</a:t>
            </a:r>
          </a:p>
          <a:p>
            <a:pPr eaLnBrk="1" hangingPunct="1"/>
            <a:endParaRPr lang="en-US" dirty="0"/>
          </a:p>
        </p:txBody>
      </p:sp>
    </p:spTree>
    <p:extLst>
      <p:ext uri="{BB962C8B-B14F-4D97-AF65-F5344CB8AC3E}">
        <p14:creationId xmlns:p14="http://schemas.microsoft.com/office/powerpoint/2010/main" val="272922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65362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marL="342900" indent="-342900">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marL="742950" indent="-285750">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marL="1143000" indent="-228600">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marL="16002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marL="20574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marL="342900" lvl="0" indent="-342900" algn="l" defTabSz="457200" rtl="0" eaLnBrk="1" latinLnBrk="0" hangingPunct="1">
              <a:spcBef>
                <a:spcPct val="20000"/>
              </a:spcBef>
              <a:spcAft>
                <a:spcPts val="800"/>
              </a:spcAft>
              <a:buFont typeface="Arial"/>
              <a:buChar char="•"/>
            </a:pPr>
            <a:r>
              <a:rPr lang="en-US" dirty="0"/>
              <a:t>Click to edit Master text styles</a:t>
            </a:r>
          </a:p>
          <a:p>
            <a:pPr marL="742950" lvl="1" indent="-285750" algn="l" defTabSz="457200" rtl="0" eaLnBrk="1" latinLnBrk="0" hangingPunct="1">
              <a:spcBef>
                <a:spcPct val="20000"/>
              </a:spcBef>
              <a:spcAft>
                <a:spcPts val="800"/>
              </a:spcAft>
              <a:buFont typeface="Arial"/>
              <a:buChar char="–"/>
            </a:pPr>
            <a:r>
              <a:rPr lang="en-US" dirty="0"/>
              <a:t>Second level</a:t>
            </a:r>
          </a:p>
          <a:p>
            <a:pPr marL="1143000" lvl="2" indent="-228600" algn="l" defTabSz="457200" rtl="0" eaLnBrk="1" latinLnBrk="0" hangingPunct="1">
              <a:spcBef>
                <a:spcPct val="20000"/>
              </a:spcBef>
              <a:spcAft>
                <a:spcPts val="800"/>
              </a:spcAft>
              <a:buFont typeface="Arial"/>
              <a:buChar char="•"/>
            </a:pPr>
            <a:r>
              <a:rPr lang="en-US" dirty="0"/>
              <a:t>Third level</a:t>
            </a:r>
          </a:p>
          <a:p>
            <a:pPr marL="1600200" lvl="3" indent="-228600" algn="l" defTabSz="457200" rtl="0" eaLnBrk="1" latinLnBrk="0" hangingPunct="1">
              <a:spcBef>
                <a:spcPct val="20000"/>
              </a:spcBef>
              <a:spcAft>
                <a:spcPts val="800"/>
              </a:spcAft>
              <a:buFont typeface="Arial"/>
              <a:buChar char="–"/>
            </a:pPr>
            <a:r>
              <a:rPr lang="en-US" dirty="0"/>
              <a:t>Fourth level</a:t>
            </a:r>
          </a:p>
          <a:p>
            <a:pPr marL="2057400" lvl="4" indent="-228600" algn="l" defTabSz="457200" rtl="0" eaLnBrk="1" latinLnBrk="0" hangingPunct="1">
              <a:spcBef>
                <a:spcPct val="20000"/>
              </a:spcBef>
              <a:spcAft>
                <a:spcPts val="800"/>
              </a:spcAft>
              <a:buFont typeface="Arial"/>
              <a:buChar char="»"/>
            </a:pPr>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08901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defTabSz="457200" rtl="0" eaLnBrk="1" latinLnBrk="0" hangingPunct="1">
              <a:spcBef>
                <a:spcPct val="0"/>
              </a:spcBef>
              <a:buNone/>
              <a:defRPr lang="en-US" sz="32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lang="en-US" sz="1800" b="0" kern="1200" dirty="0">
                <a:solidFill>
                  <a:schemeClr val="tx1"/>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663144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
        <p:nvSpPr>
          <p:cNvPr id="8"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824628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02095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85800" y="1798638"/>
            <a:ext cx="8229600" cy="4525962"/>
          </a:xfrm>
          <a:prstGeom prst="rect">
            <a:avLst/>
          </a:prstGeom>
        </p:spPr>
        <p:txBody>
          <a:bodyPr/>
          <a:lstStyle>
            <a:lvl1pPr>
              <a:defRPr lang="en-US" sz="2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a:defRPr lang="en-US" sz="20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a:defRPr lang="en-US" sz="18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4pPr>
            <a:lvl5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53486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56028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806866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36828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335032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859920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76683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755641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7990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994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89579262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6459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8305800" y="6477000"/>
            <a:ext cx="838200" cy="381000"/>
          </a:xfrm>
          <a:prstGeom prst="rect">
            <a:avLst/>
          </a:prstGeom>
        </p:spPr>
        <p:txBody>
          <a:bodyPr/>
          <a:lstStyle>
            <a:lvl1pPr>
              <a:defRPr/>
            </a:lvl1pPr>
          </a:lstStyle>
          <a:p>
            <a:pPr>
              <a:defRPr/>
            </a:pPr>
            <a:r>
              <a:rPr lang="en-US" dirty="0"/>
              <a:t>  </a:t>
            </a:r>
            <a:fld id="{86103F27-AA34-4069-B652-A178AD0674B3}" type="slidenum">
              <a:rPr lang="en-US"/>
              <a:pPr>
                <a:defRPr/>
              </a:pPr>
              <a:t>‹#›</a:t>
            </a:fld>
            <a:endParaRPr lang="en-US" dirty="0"/>
          </a:p>
        </p:txBody>
      </p:sp>
      <p:sp>
        <p:nvSpPr>
          <p:cNvPr id="4" name="Rectangle 6"/>
          <p:cNvSpPr>
            <a:spLocks noGrp="1" noChangeArrowheads="1"/>
          </p:cNvSpPr>
          <p:nvPr>
            <p:ph type="sldNum" sz="quarter" idx="11"/>
          </p:nvPr>
        </p:nvSpPr>
        <p:spPr>
          <a:xfrm>
            <a:off x="8305800" y="6477000"/>
            <a:ext cx="838200" cy="381000"/>
          </a:xfrm>
          <a:prstGeom prst="rect">
            <a:avLst/>
          </a:prstGeom>
        </p:spPr>
        <p:txBody>
          <a:bodyPr/>
          <a:lstStyle>
            <a:lvl1pPr>
              <a:defRPr/>
            </a:lvl1pPr>
          </a:lstStyle>
          <a:p>
            <a:pPr>
              <a:defRPr/>
            </a:pPr>
            <a:r>
              <a:rPr lang="en-US" dirty="0"/>
              <a:t>1-</a:t>
            </a:r>
            <a:fld id="{1837EFBA-6031-446B-9BE3-4ED7B501BA3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51529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4275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84575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586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Only Left">
    <p:spTree>
      <p:nvGrpSpPr>
        <p:cNvPr id="1" name=""/>
        <p:cNvGrpSpPr/>
        <p:nvPr/>
      </p:nvGrpSpPr>
      <p:grpSpPr>
        <a:xfrm>
          <a:off x="0" y="0"/>
          <a:ext cx="0" cy="0"/>
          <a:chOff x="0" y="0"/>
          <a:chExt cx="0" cy="0"/>
        </a:xfrm>
      </p:grpSpPr>
      <p:sp>
        <p:nvSpPr>
          <p:cNvPr id="8" name="Title background"/>
          <p:cNvSpPr/>
          <p:nvPr/>
        </p:nvSpPr>
        <p:spPr>
          <a:xfrm>
            <a:off x="0" y="2438400"/>
            <a:ext cx="4876800" cy="22098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52400" y="2590800"/>
            <a:ext cx="4724400" cy="18288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10-</a:t>
            </a:r>
            <a:fld id="{1837EFBA-6031-446B-9BE3-4ED7B501BA39}" type="slidenum">
              <a:rPr lang="en-US" smtClean="0"/>
              <a:pPr>
                <a:defRPr/>
              </a:pPr>
              <a:t>‹#›</a:t>
            </a:fld>
            <a:endParaRPr lang="en-US" dirty="0"/>
          </a:p>
        </p:txBody>
      </p:sp>
      <p:pic>
        <p:nvPicPr>
          <p:cNvPr id="3" name="Picture 2" descr="Edmonds10e19m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729702"/>
            <a:ext cx="3810000" cy="4985298"/>
          </a:xfrm>
          <a:prstGeom prst="rect">
            <a:avLst/>
          </a:prstGeom>
        </p:spPr>
      </p:pic>
    </p:spTree>
    <p:extLst>
      <p:ext uri="{BB962C8B-B14F-4D97-AF65-F5344CB8AC3E}">
        <p14:creationId xmlns:p14="http://schemas.microsoft.com/office/powerpoint/2010/main" val="194131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173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179199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50291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Text Placeholder 3"/>
          <p:cNvSpPr>
            <a:spLocks noGrp="1"/>
          </p:cNvSpPr>
          <p:nvPr>
            <p:ph type="body" sz="quarter" idx="12" hasCustomPrompt="1"/>
          </p:nvPr>
        </p:nvSpPr>
        <p:spPr>
          <a:xfrm>
            <a:off x="3810000" y="61722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8242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2"/>
          <p:cNvSpPr>
            <a:spLocks noGrp="1"/>
          </p:cNvSpPr>
          <p:nvPr>
            <p:ph type="pic" idx="1"/>
          </p:nvPr>
        </p:nvSpPr>
        <p:spPr>
          <a:xfrm>
            <a:off x="1124744" y="3048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9126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105400"/>
          </a:xfrm>
          <a:prstGeom prst="rect">
            <a:avLst/>
          </a:prstGeom>
        </p:spPr>
        <p:txBody>
          <a:bodyPr/>
          <a:lstStyle/>
          <a:p>
            <a:r>
              <a:rPr lang="en-US" dirty="0"/>
              <a:t>Click icon to add media</a:t>
            </a:r>
          </a:p>
        </p:txBody>
      </p:sp>
      <p:sp>
        <p:nvSpPr>
          <p:cNvPr id="9" name="TextBox 8"/>
          <p:cNvSpPr txBox="1"/>
          <p:nvPr userDrawn="1"/>
        </p:nvSpPr>
        <p:spPr>
          <a:xfrm>
            <a:off x="2933700" y="60960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baseline="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4732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386"/>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43200"/>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37178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02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3266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8"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1187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15489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10"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874073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975049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49100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3"/>
          <p:cNvSpPr>
            <a:spLocks noGrp="1"/>
          </p:cNvSpPr>
          <p:nvPr>
            <p:ph type="body" sz="quarter" idx="12"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810240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16656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3498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633015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00439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16969517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78464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8464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528" userDrawn="1">
          <p15:clr>
            <a:srgbClr val="FBAE40"/>
          </p15:clr>
        </p15:guide>
        <p15:guide id="3" pos="513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16921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8"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828800"/>
            <a:ext cx="4040188"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7459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31993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11578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158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63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57602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410200"/>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3944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00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362200"/>
            <a:ext cx="8686800" cy="1752600"/>
          </a:xfrm>
          <a:prstGeom prst="rect">
            <a:avLst/>
          </a:prstGeom>
        </p:spPr>
        <p:txBody>
          <a:bodyPr/>
          <a:lstStyle>
            <a:lvl1pPr marL="0" indent="0" algn="ctr">
              <a:buNone/>
              <a:defRPr lang="en-US" sz="3600" b="0" kern="1200" dirty="0">
                <a:solidFill>
                  <a:schemeClr val="tx1"/>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1524000"/>
            <a:ext cx="8686800" cy="594360"/>
          </a:xfrm>
          <a:prstGeom prst="rect">
            <a:avLst/>
          </a:prstGeom>
        </p:spPr>
        <p:txBody>
          <a:bodyPr/>
          <a:lstStyle>
            <a:lvl1pPr>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20841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87028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00683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382340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683555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32343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57942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09116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2362200"/>
            <a:ext cx="8686800" cy="1752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300835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49214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Tree>
    <p:extLst>
      <p:ext uri="{BB962C8B-B14F-4D97-AF65-F5344CB8AC3E}">
        <p14:creationId xmlns:p14="http://schemas.microsoft.com/office/powerpoint/2010/main" val="365626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lang="en-US" sz="2000" b="0" kern="1200" dirty="0">
                <a:solidFill>
                  <a:schemeClr val="accent3"/>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01247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lvl="0"/>
            <a:r>
              <a:rPr lang="en-US" dirty="0"/>
              <a:t>Click to edit Master text </a:t>
            </a:r>
            <a:r>
              <a:rPr lang="en-US" dirty="0" smtClean="0"/>
              <a:t>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71164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28"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4.gi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6.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1169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mn-lt"/>
                <a:ea typeface="+mn-ea"/>
                <a:cs typeface="+mn-cs"/>
              </a:rPr>
              <a:t>Copyright ©2019 McGraw-Hill Education. All rights reserved. No reproduction or distribution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mn-lt"/>
              <a:ea typeface="+mn-ea"/>
              <a:cs typeface="+mn-cs"/>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52"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3"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90800"/>
            <a:ext cx="4876800" cy="1828800"/>
          </a:xfrm>
        </p:spPr>
        <p:txBody>
          <a:bodyPr/>
          <a:lstStyle/>
          <a:p>
            <a:r>
              <a:rPr lang="en-US" sz="4000" b="1" dirty="0">
                <a:ea typeface="Tahoma" panose="020B0604030504040204" pitchFamily="34" charset="0"/>
                <a:cs typeface="Tahoma" panose="020B0604030504040204" pitchFamily="34" charset="0"/>
              </a:rPr>
              <a:t>Chapter 10</a:t>
            </a:r>
            <a:br>
              <a:rPr lang="en-US" sz="4000" b="1" dirty="0">
                <a:ea typeface="Tahoma" panose="020B0604030504040204" pitchFamily="34" charset="0"/>
                <a:cs typeface="Tahoma" panose="020B0604030504040204" pitchFamily="34" charset="0"/>
              </a:rPr>
            </a:br>
            <a:r>
              <a:rPr lang="en-US" sz="4000" b="1" dirty="0">
                <a:ea typeface="Tahoma" panose="020B0604030504040204" pitchFamily="34" charset="0"/>
                <a:cs typeface="Tahoma" panose="020B0604030504040204" pitchFamily="34" charset="0"/>
              </a:rPr>
              <a:t>Accounting for </a:t>
            </a:r>
            <a:r>
              <a:rPr lang="en-US" sz="4000" b="1" dirty="0" smtClean="0">
                <a:ea typeface="Tahoma" panose="020B0604030504040204" pitchFamily="34" charset="0"/>
                <a:cs typeface="Tahoma" panose="020B0604030504040204" pitchFamily="34" charset="0"/>
              </a:rPr>
              <a:t/>
            </a:r>
            <a:br>
              <a:rPr lang="en-US" sz="4000" b="1" dirty="0" smtClean="0">
                <a:ea typeface="Tahoma" panose="020B0604030504040204" pitchFamily="34" charset="0"/>
                <a:cs typeface="Tahoma" panose="020B0604030504040204" pitchFamily="34" charset="0"/>
              </a:rPr>
            </a:br>
            <a:r>
              <a:rPr lang="en-US" sz="4000" b="1" dirty="0" smtClean="0">
                <a:ea typeface="Tahoma" panose="020B0604030504040204" pitchFamily="34" charset="0"/>
                <a:cs typeface="Tahoma" panose="020B0604030504040204" pitchFamily="34" charset="0"/>
              </a:rPr>
              <a:t>Long</a:t>
            </a:r>
            <a:r>
              <a:rPr lang="en-US" sz="4000" b="1" dirty="0">
                <a:ea typeface="Tahoma" panose="020B0604030504040204" pitchFamily="34" charset="0"/>
                <a:cs typeface="Tahoma" panose="020B0604030504040204" pitchFamily="34" charset="0"/>
              </a:rPr>
              <a:t>-Term Debt</a:t>
            </a:r>
            <a:endParaRPr lang="en-US" sz="4000" dirty="0">
              <a:ea typeface="Tahoma" panose="020B0604030504040204" pitchFamily="34" charset="0"/>
              <a:cs typeface="Tahoma" panose="020B0604030504040204" pitchFamily="34" charset="0"/>
            </a:endParaRP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6232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10-2: Show how a line of credit affects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9</a:t>
            </a:fld>
            <a:endParaRPr lang="en-US" dirty="0">
              <a:solidFill>
                <a:schemeClr val="bg1"/>
              </a:solidFill>
              <a:cs typeface="Arial" charset="0"/>
            </a:endParaRPr>
          </a:p>
        </p:txBody>
      </p:sp>
    </p:spTree>
    <p:extLst>
      <p:ext uri="{BB962C8B-B14F-4D97-AF65-F5344CB8AC3E}">
        <p14:creationId xmlns:p14="http://schemas.microsoft.com/office/powerpoint/2010/main" val="38924992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51F5B-6C78-4E9B-A849-725BD8130063}"/>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Lines of Credit</a:t>
            </a:r>
          </a:p>
        </p:txBody>
      </p:sp>
      <p:sp>
        <p:nvSpPr>
          <p:cNvPr id="4" name="Content Placeholder 3"/>
          <p:cNvSpPr>
            <a:spLocks noGrp="1"/>
          </p:cNvSpPr>
          <p:nvPr>
            <p:ph idx="1"/>
          </p:nvPr>
        </p:nvSpPr>
        <p:spPr/>
        <p:txBody>
          <a:bodyPr/>
          <a:lstStyle/>
          <a:p>
            <a:pPr>
              <a:buFontTx/>
              <a:buChar char="•"/>
              <a:defRPr/>
            </a:pPr>
            <a:r>
              <a:rPr lang="en-US" sz="2600" dirty="0">
                <a:solidFill>
                  <a:srgbClr val="000000"/>
                </a:solidFill>
              </a:rPr>
              <a:t>Enable the company to borrow and repay </a:t>
            </a:r>
            <a:r>
              <a:rPr lang="en-US" sz="2600" dirty="0" smtClean="0">
                <a:solidFill>
                  <a:srgbClr val="000000"/>
                </a:solidFill>
              </a:rPr>
              <a:t>funds</a:t>
            </a:r>
            <a:r>
              <a:rPr lang="en-US" sz="2600" dirty="0">
                <a:solidFill>
                  <a:srgbClr val="000000"/>
                </a:solidFill>
              </a:rPr>
              <a:t>.</a:t>
            </a:r>
          </a:p>
          <a:p>
            <a:pPr>
              <a:buFontTx/>
              <a:buChar char="•"/>
              <a:defRPr/>
            </a:pPr>
            <a:r>
              <a:rPr lang="en-US" sz="2600" dirty="0">
                <a:solidFill>
                  <a:srgbClr val="000000"/>
                </a:solidFill>
              </a:rPr>
              <a:t>Usually specify a maximum credit line.</a:t>
            </a:r>
          </a:p>
          <a:p>
            <a:pPr>
              <a:buFontTx/>
              <a:buChar char="•"/>
              <a:defRPr/>
            </a:pPr>
            <a:r>
              <a:rPr lang="en-US" sz="2600" dirty="0">
                <a:solidFill>
                  <a:srgbClr val="000000"/>
                </a:solidFill>
              </a:rPr>
              <a:t>Normally used for </a:t>
            </a:r>
            <a:r>
              <a:rPr lang="en-US" sz="2600" b="1" dirty="0">
                <a:solidFill>
                  <a:schemeClr val="bg2"/>
                </a:solidFill>
              </a:rPr>
              <a:t>short-term borrowing </a:t>
            </a:r>
            <a:r>
              <a:rPr lang="en-US" sz="2600" dirty="0" smtClean="0">
                <a:solidFill>
                  <a:srgbClr val="000000"/>
                </a:solidFill>
              </a:rPr>
              <a:t>to finance </a:t>
            </a:r>
            <a:r>
              <a:rPr lang="en-US" sz="2600" dirty="0">
                <a:solidFill>
                  <a:srgbClr val="000000"/>
                </a:solidFill>
              </a:rPr>
              <a:t>seasonal business needs.</a:t>
            </a:r>
          </a:p>
          <a:p>
            <a:endParaRPr lang="en-US" dirty="0"/>
          </a:p>
        </p:txBody>
      </p:sp>
      <p:sp>
        <p:nvSpPr>
          <p:cNvPr id="7" name="Text Placeholder 6"/>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AD9AB718-AF55-4F70-BE72-5CB12462EE5A}"/>
              </a:ext>
            </a:extLst>
          </p:cNvPr>
          <p:cNvSpPr>
            <a:spLocks noGrp="1"/>
          </p:cNvSpPr>
          <p:nvPr>
            <p:ph type="sldNum" sz="quarter" idx="4294967295"/>
          </p:nvPr>
        </p:nvSpPr>
        <p:spPr>
          <a:xfrm>
            <a:off x="8077200" y="6477000"/>
            <a:ext cx="1066800" cy="381000"/>
          </a:xfrm>
          <a:prstGeom prst="rect">
            <a:avLst/>
          </a:prstGeom>
        </p:spPr>
        <p:txBody>
          <a:bodyPr/>
          <a:lstStyle/>
          <a:p>
            <a:pPr>
              <a:defRPr/>
            </a:pPr>
            <a:r>
              <a:rPr lang="en-US" dirty="0"/>
              <a:t>  </a:t>
            </a:r>
            <a:r>
              <a:rPr lang="en-US" dirty="0">
                <a:solidFill>
                  <a:schemeClr val="bg1"/>
                </a:solidFill>
              </a:rPr>
              <a:t>10-</a:t>
            </a:r>
            <a:fld id="{86103F27-AA34-4069-B652-A178AD0674B3}"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val="1673911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10-3: Describe bond features and show how bonds issued at face value affect financial statements.</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11</a:t>
            </a:fld>
            <a:endParaRPr lang="en-US" dirty="0">
              <a:solidFill>
                <a:schemeClr val="bg1"/>
              </a:solidFill>
              <a:cs typeface="Arial" charset="0"/>
            </a:endParaRPr>
          </a:p>
        </p:txBody>
      </p:sp>
    </p:spTree>
    <p:extLst>
      <p:ext uri="{BB962C8B-B14F-4D97-AF65-F5344CB8AC3E}">
        <p14:creationId xmlns:p14="http://schemas.microsoft.com/office/powerpoint/2010/main" val="1475430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Bond Liability Features</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lnSpc>
                <a:spcPct val="90000"/>
              </a:lnSpc>
              <a:spcBef>
                <a:spcPct val="40000"/>
              </a:spcBef>
              <a:spcAft>
                <a:spcPts val="0"/>
              </a:spcAft>
              <a:buClr>
                <a:schemeClr val="tx1"/>
              </a:buClr>
              <a:buSzPct val="80000"/>
              <a:defRPr/>
            </a:pPr>
            <a:r>
              <a:rPr lang="en-US" dirty="0"/>
              <a:t>Long-term borrowing of a large sum of money, called the </a:t>
            </a:r>
            <a:r>
              <a:rPr lang="en-US" b="1" dirty="0" smtClean="0">
                <a:solidFill>
                  <a:schemeClr val="bg2"/>
                </a:solidFill>
              </a:rPr>
              <a:t>principal</a:t>
            </a:r>
            <a:r>
              <a:rPr lang="en-US" dirty="0">
                <a:solidFill>
                  <a:schemeClr val="bg2"/>
                </a:solidFill>
              </a:rPr>
              <a:t> </a:t>
            </a:r>
          </a:p>
          <a:p>
            <a:pPr>
              <a:lnSpc>
                <a:spcPct val="90000"/>
              </a:lnSpc>
              <a:spcBef>
                <a:spcPct val="40000"/>
              </a:spcBef>
              <a:spcAft>
                <a:spcPts val="0"/>
              </a:spcAft>
              <a:buClr>
                <a:schemeClr val="tx1"/>
              </a:buClr>
              <a:buSzPct val="80000"/>
              <a:defRPr/>
            </a:pPr>
            <a:r>
              <a:rPr lang="en-US" dirty="0"/>
              <a:t>Principal is usually paid back as a </a:t>
            </a:r>
            <a:r>
              <a:rPr lang="en-US" b="1" dirty="0">
                <a:solidFill>
                  <a:srgbClr val="C30C20"/>
                </a:solidFill>
              </a:rPr>
              <a:t>lump sum </a:t>
            </a:r>
            <a:r>
              <a:rPr lang="en-US" dirty="0"/>
              <a:t>at maturity. </a:t>
            </a:r>
          </a:p>
          <a:p>
            <a:pPr>
              <a:lnSpc>
                <a:spcPct val="90000"/>
              </a:lnSpc>
              <a:spcBef>
                <a:spcPct val="40000"/>
              </a:spcBef>
              <a:spcAft>
                <a:spcPts val="0"/>
              </a:spcAft>
              <a:buClr>
                <a:schemeClr val="tx1"/>
              </a:buClr>
              <a:buSzPct val="80000"/>
              <a:defRPr/>
            </a:pPr>
            <a:r>
              <a:rPr lang="en-US" dirty="0"/>
              <a:t>Individual bonds are often denominated with a face value of </a:t>
            </a:r>
            <a:r>
              <a:rPr lang="en-US" b="1" dirty="0">
                <a:solidFill>
                  <a:srgbClr val="C30C20"/>
                </a:solidFill>
              </a:rPr>
              <a:t>$1,000</a:t>
            </a:r>
            <a:r>
              <a:rPr lang="en-US" dirty="0"/>
              <a:t>.</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12</a:t>
            </a:fld>
            <a:endParaRPr lang="en-US" dirty="0">
              <a:solidFill>
                <a:schemeClr val="bg1"/>
              </a:solidFill>
              <a:cs typeface="Arial" charset="0"/>
            </a:endParaRPr>
          </a:p>
        </p:txBody>
      </p:sp>
    </p:spTree>
    <p:extLst>
      <p:ext uri="{BB962C8B-B14F-4D97-AF65-F5344CB8AC3E}">
        <p14:creationId xmlns:p14="http://schemas.microsoft.com/office/powerpoint/2010/main" val="3361290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Bond Liability Features </a:t>
            </a:r>
            <a:r>
              <a:rPr lang="en-US" sz="4000" b="1" dirty="0" smtClean="0">
                <a:ea typeface="Tahoma" panose="020B0604030504040204" pitchFamily="34" charset="0"/>
                <a:cs typeface="Tahoma" panose="020B0604030504040204" pitchFamily="34" charset="0"/>
              </a:rPr>
              <a:t>(</a:t>
            </a:r>
            <a:r>
              <a:rPr lang="en-US" sz="4000" b="1" dirty="0">
                <a:ea typeface="Tahoma" panose="020B0604030504040204" pitchFamily="34" charset="0"/>
                <a:cs typeface="Tahoma" panose="020B0604030504040204" pitchFamily="34" charset="0"/>
              </a:rPr>
              <a:t>C</a:t>
            </a:r>
            <a:r>
              <a:rPr lang="en-US" sz="4000" b="1" dirty="0" smtClean="0">
                <a:ea typeface="Tahoma" panose="020B0604030504040204" pitchFamily="34" charset="0"/>
                <a:cs typeface="Tahoma" panose="020B0604030504040204" pitchFamily="34" charset="0"/>
              </a:rPr>
              <a:t>ontinued</a:t>
            </a:r>
            <a:r>
              <a:rPr lang="en-US" sz="4000" b="1" dirty="0">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a:spcBef>
                <a:spcPct val="40000"/>
              </a:spcBef>
              <a:spcAft>
                <a:spcPts val="0"/>
              </a:spcAft>
              <a:buSzPct val="124000"/>
              <a:buFont typeface="Arial" panose="020B0604020202020204" pitchFamily="34" charset="0"/>
              <a:buChar char="•"/>
              <a:defRPr/>
            </a:pPr>
            <a:r>
              <a:rPr lang="en-US" dirty="0"/>
              <a:t>Periodic interest payments based on a </a:t>
            </a:r>
            <a:r>
              <a:rPr lang="en-US" b="1" dirty="0">
                <a:solidFill>
                  <a:schemeClr val="bg2"/>
                </a:solidFill>
              </a:rPr>
              <a:t>stated rate</a:t>
            </a:r>
            <a:r>
              <a:rPr lang="en-US" dirty="0">
                <a:solidFill>
                  <a:schemeClr val="bg2"/>
                </a:solidFill>
              </a:rPr>
              <a:t> </a:t>
            </a:r>
            <a:r>
              <a:rPr lang="en-US" dirty="0"/>
              <a:t>of interest.</a:t>
            </a:r>
          </a:p>
          <a:p>
            <a:pPr>
              <a:spcBef>
                <a:spcPct val="40000"/>
              </a:spcBef>
              <a:spcAft>
                <a:spcPts val="0"/>
              </a:spcAft>
              <a:buSzPct val="124000"/>
              <a:buFont typeface="Arial" panose="020B0604020202020204" pitchFamily="34" charset="0"/>
              <a:buChar char="•"/>
              <a:defRPr/>
            </a:pPr>
            <a:r>
              <a:rPr lang="en-US" dirty="0"/>
              <a:t>Interest is paid </a:t>
            </a:r>
            <a:r>
              <a:rPr lang="en-US" b="1" dirty="0">
                <a:solidFill>
                  <a:schemeClr val="bg2"/>
                </a:solidFill>
              </a:rPr>
              <a:t>semiannually</a:t>
            </a:r>
            <a:r>
              <a:rPr lang="en-US" dirty="0"/>
              <a:t>.</a:t>
            </a:r>
          </a:p>
          <a:p>
            <a:pPr>
              <a:spcBef>
                <a:spcPct val="40000"/>
              </a:spcBef>
              <a:spcAft>
                <a:spcPts val="0"/>
              </a:spcAft>
              <a:buSzPct val="124000"/>
              <a:buFont typeface="Arial" panose="020B0604020202020204" pitchFamily="34" charset="0"/>
              <a:buChar char="•"/>
              <a:defRPr/>
            </a:pPr>
            <a:r>
              <a:rPr lang="en-US" dirty="0"/>
              <a:t>Interest paid is computed as:</a:t>
            </a:r>
          </a:p>
          <a:p>
            <a:pPr marL="457200" lvl="1" indent="0" fontAlgn="auto">
              <a:spcBef>
                <a:spcPct val="40000"/>
              </a:spcBef>
              <a:spcAft>
                <a:spcPts val="0"/>
              </a:spcAft>
              <a:buSzPct val="124000"/>
              <a:buNone/>
              <a:defRPr/>
            </a:pPr>
            <a:r>
              <a:rPr lang="en-US" sz="2400" b="1" dirty="0" smtClean="0">
                <a:solidFill>
                  <a:srgbClr val="C30C20"/>
                </a:solidFill>
              </a:rPr>
              <a:t>Interest </a:t>
            </a:r>
            <a:r>
              <a:rPr lang="en-US" sz="2400" b="1" dirty="0">
                <a:solidFill>
                  <a:srgbClr val="C30C20"/>
                </a:solidFill>
              </a:rPr>
              <a:t>= Principal × Stated Interest Rate × </a:t>
            </a:r>
            <a:r>
              <a:rPr lang="en-US" sz="2400" b="1" dirty="0" smtClean="0">
                <a:solidFill>
                  <a:srgbClr val="C30C20"/>
                </a:solidFill>
              </a:rPr>
              <a:t>Time</a:t>
            </a:r>
          </a:p>
          <a:p>
            <a:pPr marL="457200" lvl="1" indent="0" fontAlgn="auto">
              <a:spcBef>
                <a:spcPct val="40000"/>
              </a:spcBef>
              <a:spcAft>
                <a:spcPts val="0"/>
              </a:spcAft>
              <a:buSzPct val="124000"/>
              <a:buNone/>
              <a:defRPr/>
            </a:pPr>
            <a:endParaRPr lang="en-US" sz="2400" b="1" dirty="0">
              <a:solidFill>
                <a:srgbClr val="C30C20"/>
              </a:solidFill>
            </a:endParaRPr>
          </a:p>
          <a:p>
            <a:pPr>
              <a:spcBef>
                <a:spcPct val="40000"/>
              </a:spcBef>
              <a:spcAft>
                <a:spcPts val="0"/>
              </a:spcAft>
              <a:buSzPct val="124000"/>
              <a:buFont typeface="Arial" panose="020B0604020202020204" pitchFamily="34" charset="0"/>
              <a:buChar char="•"/>
              <a:defRPr/>
            </a:pPr>
            <a:r>
              <a:rPr lang="en-US" dirty="0"/>
              <a:t>Bond prices are quoted as a </a:t>
            </a:r>
            <a:r>
              <a:rPr lang="en-US" b="1" dirty="0">
                <a:solidFill>
                  <a:srgbClr val="C30C20"/>
                </a:solidFill>
              </a:rPr>
              <a:t>percentage</a:t>
            </a:r>
            <a:r>
              <a:rPr lang="en-US" dirty="0"/>
              <a:t> of the face </a:t>
            </a:r>
            <a:r>
              <a:rPr lang="en-US" dirty="0" smtClean="0"/>
              <a:t>amount.</a:t>
            </a:r>
          </a:p>
          <a:p>
            <a:pPr>
              <a:spcBef>
                <a:spcPct val="40000"/>
              </a:spcBef>
              <a:spcAft>
                <a:spcPts val="0"/>
              </a:spcAft>
              <a:buSzPct val="124000"/>
              <a:buFont typeface="Arial" panose="020B0604020202020204" pitchFamily="34" charset="0"/>
              <a:buChar char="•"/>
              <a:defRPr/>
            </a:pPr>
            <a:r>
              <a:rPr lang="en-US" sz="2400" dirty="0" smtClean="0"/>
              <a:t>For </a:t>
            </a:r>
            <a:r>
              <a:rPr lang="en-US" sz="2400" dirty="0"/>
              <a:t>example, a $1,000 bond priced at 104 would sell for $1,040.</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13</a:t>
            </a:fld>
            <a:endParaRPr lang="en-US" dirty="0">
              <a:solidFill>
                <a:schemeClr val="bg1"/>
              </a:solidFill>
              <a:cs typeface="Arial" charset="0"/>
            </a:endParaRPr>
          </a:p>
        </p:txBody>
      </p:sp>
    </p:spTree>
    <p:extLst>
      <p:ext uri="{BB962C8B-B14F-4D97-AF65-F5344CB8AC3E}">
        <p14:creationId xmlns:p14="http://schemas.microsoft.com/office/powerpoint/2010/main" val="20004015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Bond Issue Date</a:t>
            </a:r>
            <a:endParaRPr lang="en-US" sz="24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spcBef>
                <a:spcPct val="40000"/>
              </a:spcBef>
              <a:spcAft>
                <a:spcPts val="0"/>
              </a:spcAft>
              <a:buSzPct val="124000"/>
              <a:buFont typeface="Arial" panose="020B0604020202020204" pitchFamily="34" charset="0"/>
              <a:buChar char="•"/>
              <a:defRPr/>
            </a:pPr>
            <a:r>
              <a:rPr lang="en-US" sz="2600" dirty="0"/>
              <a:t>On the bond issue date, the bondholders give the company the market value, or selling price of the bond issue. </a:t>
            </a:r>
          </a:p>
          <a:p>
            <a:pPr>
              <a:spcBef>
                <a:spcPct val="40000"/>
              </a:spcBef>
              <a:spcAft>
                <a:spcPts val="0"/>
              </a:spcAft>
              <a:buSzPct val="124000"/>
              <a:buFont typeface="Arial" panose="020B0604020202020204" pitchFamily="34" charset="0"/>
              <a:buChar char="•"/>
              <a:defRPr/>
            </a:pPr>
            <a:r>
              <a:rPr lang="en-US" sz="2600" dirty="0"/>
              <a:t>In turn, the company gives the bondholders a bond certificate (at face value) promising to pay periodic interest and to return the principal on the maturity date.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14</a:t>
            </a:fld>
            <a:endParaRPr lang="en-US" dirty="0">
              <a:solidFill>
                <a:schemeClr val="bg1"/>
              </a:solidFill>
              <a:cs typeface="Arial" charset="0"/>
            </a:endParaRPr>
          </a:p>
        </p:txBody>
      </p:sp>
    </p:spTree>
    <p:extLst>
      <p:ext uri="{BB962C8B-B14F-4D97-AF65-F5344CB8AC3E}">
        <p14:creationId xmlns:p14="http://schemas.microsoft.com/office/powerpoint/2010/main" val="3466901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After the Bond Issue Date</a:t>
            </a:r>
            <a:endParaRPr lang="en-US" sz="24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spcBef>
                <a:spcPct val="40000"/>
              </a:spcBef>
              <a:spcAft>
                <a:spcPts val="0"/>
              </a:spcAft>
              <a:buSzPct val="124000"/>
              <a:buFont typeface="Arial" panose="020B0604020202020204" pitchFamily="34" charset="0"/>
              <a:buChar char="•"/>
              <a:defRPr/>
            </a:pPr>
            <a:r>
              <a:rPr lang="en-US" sz="2600" dirty="0"/>
              <a:t>At regularly scheduled dates during the life of the bond, the company pays the bondholders interest. </a:t>
            </a:r>
          </a:p>
          <a:p>
            <a:pPr>
              <a:spcBef>
                <a:spcPct val="40000"/>
              </a:spcBef>
              <a:spcAft>
                <a:spcPts val="0"/>
              </a:spcAft>
              <a:buSzPct val="124000"/>
              <a:buFont typeface="Arial" panose="020B0604020202020204" pitchFamily="34" charset="0"/>
              <a:buChar char="•"/>
              <a:defRPr/>
            </a:pPr>
            <a:r>
              <a:rPr lang="en-US" sz="2600" dirty="0"/>
              <a:t>Interest is calculated as the bond face value times the stated interest rate (listed on the bond) times the amount of time that the bond has been outstanding during the year. </a:t>
            </a:r>
            <a:endParaRPr lang="en-US" sz="2600" dirty="0">
              <a:solidFill>
                <a:srgbClr val="3C3CBA"/>
              </a:solidFill>
            </a:endParaRP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15</a:t>
            </a:fld>
            <a:endParaRPr lang="en-US" dirty="0">
              <a:solidFill>
                <a:schemeClr val="bg1"/>
              </a:solidFill>
              <a:cs typeface="Arial" charset="0"/>
            </a:endParaRPr>
          </a:p>
        </p:txBody>
      </p:sp>
    </p:spTree>
    <p:extLst>
      <p:ext uri="{BB962C8B-B14F-4D97-AF65-F5344CB8AC3E}">
        <p14:creationId xmlns:p14="http://schemas.microsoft.com/office/powerpoint/2010/main" val="1324661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On the Bond Maturity Date</a:t>
            </a:r>
            <a:endParaRPr lang="en-US" sz="24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spcBef>
                <a:spcPct val="40000"/>
              </a:spcBef>
              <a:spcAft>
                <a:spcPts val="0"/>
              </a:spcAft>
              <a:buSzPct val="124000"/>
              <a:defRPr/>
            </a:pPr>
            <a:r>
              <a:rPr lang="en-US" sz="2600" dirty="0" smtClean="0"/>
              <a:t>On </a:t>
            </a:r>
            <a:r>
              <a:rPr lang="en-US" sz="2600" dirty="0"/>
              <a:t>the bond maturity date, the company pays the bondholder investors the bond’s face value.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16</a:t>
            </a:fld>
            <a:endParaRPr lang="en-US" dirty="0">
              <a:solidFill>
                <a:schemeClr val="bg1"/>
              </a:solidFill>
              <a:cs typeface="Arial" charset="0"/>
            </a:endParaRPr>
          </a:p>
        </p:txBody>
      </p:sp>
    </p:spTree>
    <p:extLst>
      <p:ext uri="{BB962C8B-B14F-4D97-AF65-F5344CB8AC3E}">
        <p14:creationId xmlns:p14="http://schemas.microsoft.com/office/powerpoint/2010/main" val="3082180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Advantages of Bonds</a:t>
            </a:r>
            <a:endParaRPr lang="en-US" sz="24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defRPr/>
            </a:pPr>
            <a:r>
              <a:rPr lang="en-US" dirty="0" smtClean="0"/>
              <a:t>Longer </a:t>
            </a:r>
            <a:r>
              <a:rPr lang="en-US" dirty="0"/>
              <a:t>term to maturity </a:t>
            </a:r>
            <a:r>
              <a:rPr lang="en-US" dirty="0" smtClean="0"/>
              <a:t>than notes </a:t>
            </a:r>
            <a:r>
              <a:rPr lang="en-US" dirty="0"/>
              <a:t>payable issued to </a:t>
            </a:r>
            <a:r>
              <a:rPr lang="en-US" dirty="0" smtClean="0"/>
              <a:t>banks</a:t>
            </a:r>
          </a:p>
          <a:p>
            <a:pPr>
              <a:defRPr/>
            </a:pPr>
            <a:r>
              <a:rPr lang="en-US" dirty="0" smtClean="0"/>
              <a:t>Bond </a:t>
            </a:r>
            <a:r>
              <a:rPr lang="en-US" dirty="0"/>
              <a:t>interest rates are </a:t>
            </a:r>
            <a:r>
              <a:rPr lang="en-US" dirty="0" smtClean="0"/>
              <a:t>usually lower </a:t>
            </a:r>
            <a:r>
              <a:rPr lang="en-US" dirty="0"/>
              <a:t>than bank loan </a:t>
            </a:r>
            <a:r>
              <a:rPr lang="en-US" dirty="0" smtClean="0"/>
              <a:t>rates</a:t>
            </a:r>
            <a:endParaRPr lang="en-US" dirty="0"/>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17</a:t>
            </a:fld>
            <a:endParaRPr lang="en-US" dirty="0">
              <a:solidFill>
                <a:schemeClr val="bg1"/>
              </a:solidFill>
              <a:cs typeface="Arial" charset="0"/>
            </a:endParaRPr>
          </a:p>
        </p:txBody>
      </p:sp>
    </p:spTree>
    <p:extLst>
      <p:ext uri="{BB962C8B-B14F-4D97-AF65-F5344CB8AC3E}">
        <p14:creationId xmlns:p14="http://schemas.microsoft.com/office/powerpoint/2010/main" val="1125150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Characteristics of Bonds</a:t>
            </a:r>
            <a:endParaRPr lang="en-US" sz="24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buClr>
                <a:schemeClr val="tx1"/>
              </a:buClr>
            </a:pPr>
            <a:r>
              <a:rPr lang="en-US" sz="2600" dirty="0">
                <a:solidFill>
                  <a:srgbClr val="000000"/>
                </a:solidFill>
              </a:rPr>
              <a:t>Term and Serial </a:t>
            </a:r>
            <a:endParaRPr lang="en-US" sz="2600" dirty="0" smtClean="0">
              <a:solidFill>
                <a:srgbClr val="000000"/>
              </a:solidFill>
            </a:endParaRPr>
          </a:p>
          <a:p>
            <a:pPr>
              <a:buClr>
                <a:schemeClr val="tx1"/>
              </a:buClr>
            </a:pPr>
            <a:r>
              <a:rPr lang="en-US" sz="2600" dirty="0">
                <a:solidFill>
                  <a:srgbClr val="000000"/>
                </a:solidFill>
              </a:rPr>
              <a:t>Secured and Unsecured </a:t>
            </a:r>
            <a:endParaRPr lang="en-US" sz="2600" dirty="0" smtClean="0">
              <a:solidFill>
                <a:srgbClr val="000000"/>
              </a:solidFill>
            </a:endParaRPr>
          </a:p>
          <a:p>
            <a:pPr>
              <a:buClr>
                <a:schemeClr val="tx1"/>
              </a:buClr>
            </a:pPr>
            <a:r>
              <a:rPr lang="en-US" sz="2600" dirty="0">
                <a:solidFill>
                  <a:srgbClr val="000000"/>
                </a:solidFill>
              </a:rPr>
              <a:t>Convertible and Callable</a:t>
            </a:r>
          </a:p>
          <a:p>
            <a:endParaRPr lang="en-US" dirty="0">
              <a:solidFill>
                <a:srgbClr val="0000CC"/>
              </a:solidFill>
              <a:latin typeface="Tahoma" pitchFamily="34" charset="0"/>
            </a:endParaRPr>
          </a:p>
          <a:p>
            <a:endParaRPr lang="en-US" dirty="0">
              <a:solidFill>
                <a:srgbClr val="0000CC"/>
              </a:solidFill>
              <a:latin typeface="Tahoma" pitchFamily="34" charset="0"/>
            </a:endParaRP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18</a:t>
            </a:fld>
            <a:endParaRPr lang="en-US" dirty="0">
              <a:solidFill>
                <a:schemeClr val="bg1"/>
              </a:solidFill>
              <a:cs typeface="Arial" charset="0"/>
            </a:endParaRPr>
          </a:p>
        </p:txBody>
      </p:sp>
    </p:spTree>
    <p:extLst>
      <p:ext uri="{BB962C8B-B14F-4D97-AF65-F5344CB8AC3E}">
        <p14:creationId xmlns:p14="http://schemas.microsoft.com/office/powerpoint/2010/main" val="1270893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ea typeface="Tahoma" panose="020B0604030504040204" pitchFamily="34" charset="0"/>
                <a:cs typeface="Tahoma" panose="020B0604030504040204" pitchFamily="34" charset="0"/>
              </a:rPr>
              <a:t>LO 10-1: </a:t>
            </a:r>
            <a:r>
              <a:rPr lang="en-US" dirty="0"/>
              <a:t>Show how an installment note affects financial statements.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1</a:t>
            </a:fld>
            <a:endParaRPr lang="en-US" dirty="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Bond Issued at </a:t>
            </a:r>
            <a:r>
              <a:rPr lang="en-US" sz="4000" b="1" dirty="0" smtClean="0">
                <a:ea typeface="Tahoma" panose="020B0604030504040204" pitchFamily="34" charset="0"/>
                <a:cs typeface="Tahoma" panose="020B0604030504040204" pitchFamily="34" charset="0"/>
              </a:rPr>
              <a:t>Face Value </a:t>
            </a:r>
            <a:r>
              <a:rPr lang="en-US" sz="4000" b="1" dirty="0">
                <a:ea typeface="Tahoma" panose="020B0604030504040204" pitchFamily="34" charset="0"/>
                <a:cs typeface="Tahoma" panose="020B0604030504040204" pitchFamily="34" charset="0"/>
              </a:rPr>
              <a:t>Example</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fontAlgn="auto">
              <a:spcAft>
                <a:spcPts val="0"/>
              </a:spcAft>
              <a:defRPr/>
            </a:pPr>
            <a:r>
              <a:rPr lang="en-US" sz="2600" dirty="0">
                <a:solidFill>
                  <a:srgbClr val="000000"/>
                </a:solidFill>
                <a:ea typeface="Tahoma" panose="020B0604030504040204" pitchFamily="34" charset="0"/>
                <a:cs typeface="Tahoma" panose="020B0604030504040204" pitchFamily="34" charset="0"/>
              </a:rPr>
              <a:t>Mason C</a:t>
            </a:r>
            <a:r>
              <a:rPr lang="en-US" sz="2600" dirty="0" smtClean="0">
                <a:solidFill>
                  <a:srgbClr val="000000"/>
                </a:solidFill>
                <a:ea typeface="Tahoma" panose="020B0604030504040204" pitchFamily="34" charset="0"/>
                <a:cs typeface="Tahoma" panose="020B0604030504040204" pitchFamily="34" charset="0"/>
              </a:rPr>
              <a:t>ompany </a:t>
            </a:r>
            <a:r>
              <a:rPr lang="en-US" sz="2600" dirty="0">
                <a:solidFill>
                  <a:srgbClr val="000000"/>
                </a:solidFill>
                <a:ea typeface="Tahoma" panose="020B0604030504040204" pitchFamily="34" charset="0"/>
                <a:cs typeface="Tahoma" panose="020B0604030504040204" pitchFamily="34" charset="0"/>
              </a:rPr>
              <a:t>issues bonds at </a:t>
            </a:r>
            <a:r>
              <a:rPr lang="en-US" sz="2600" dirty="0" smtClean="0">
                <a:solidFill>
                  <a:srgbClr val="000000"/>
                </a:solidFill>
                <a:ea typeface="Tahoma" panose="020B0604030504040204" pitchFamily="34" charset="0"/>
                <a:cs typeface="Tahoma" panose="020B0604030504040204" pitchFamily="34" charset="0"/>
              </a:rPr>
              <a:t>face </a:t>
            </a:r>
            <a:r>
              <a:rPr lang="en-US" sz="2600" dirty="0">
                <a:solidFill>
                  <a:srgbClr val="000000"/>
                </a:solidFill>
                <a:ea typeface="Tahoma" panose="020B0604030504040204" pitchFamily="34" charset="0"/>
                <a:cs typeface="Tahoma" panose="020B0604030504040204" pitchFamily="34" charset="0"/>
              </a:rPr>
              <a:t>v</a:t>
            </a:r>
            <a:r>
              <a:rPr lang="en-US" sz="2600" dirty="0" smtClean="0">
                <a:solidFill>
                  <a:srgbClr val="000000"/>
                </a:solidFill>
                <a:ea typeface="Tahoma" panose="020B0604030504040204" pitchFamily="34" charset="0"/>
                <a:cs typeface="Tahoma" panose="020B0604030504040204" pitchFamily="34" charset="0"/>
              </a:rPr>
              <a:t>alue </a:t>
            </a:r>
            <a:r>
              <a:rPr lang="en-US" sz="2600" dirty="0">
                <a:solidFill>
                  <a:srgbClr val="000000"/>
                </a:solidFill>
                <a:ea typeface="Tahoma" panose="020B0604030504040204" pitchFamily="34" charset="0"/>
                <a:cs typeface="Tahoma" panose="020B0604030504040204" pitchFamily="34" charset="0"/>
              </a:rPr>
              <a:t>to </a:t>
            </a:r>
            <a:r>
              <a:rPr lang="en-US" sz="2600" dirty="0" smtClean="0">
                <a:solidFill>
                  <a:srgbClr val="000000"/>
                </a:solidFill>
                <a:ea typeface="Tahoma" panose="020B0604030504040204" pitchFamily="34" charset="0"/>
                <a:cs typeface="Tahoma" panose="020B0604030504040204" pitchFamily="34" charset="0"/>
              </a:rPr>
              <a:t>investors </a:t>
            </a:r>
            <a:r>
              <a:rPr lang="en-US" sz="2600" dirty="0">
                <a:solidFill>
                  <a:srgbClr val="000000"/>
                </a:solidFill>
                <a:ea typeface="Tahoma" panose="020B0604030504040204" pitchFamily="34" charset="0"/>
                <a:cs typeface="Tahoma" panose="020B0604030504040204" pitchFamily="34" charset="0"/>
              </a:rPr>
              <a:t>on January 1, Year 1.</a:t>
            </a:r>
          </a:p>
          <a:p>
            <a:pPr fontAlgn="auto">
              <a:spcAft>
                <a:spcPts val="0"/>
              </a:spcAft>
              <a:defRPr/>
            </a:pPr>
            <a:r>
              <a:rPr lang="en-US" sz="2600" dirty="0">
                <a:solidFill>
                  <a:srgbClr val="000000"/>
                </a:solidFill>
                <a:ea typeface="Tahoma" panose="020B0604030504040204" pitchFamily="34" charset="0"/>
                <a:cs typeface="Tahoma" panose="020B0604030504040204" pitchFamily="34" charset="0"/>
              </a:rPr>
              <a:t>The </a:t>
            </a:r>
            <a:r>
              <a:rPr lang="en-US" sz="2600" dirty="0" smtClean="0">
                <a:solidFill>
                  <a:srgbClr val="000000"/>
                </a:solidFill>
                <a:ea typeface="Tahoma" panose="020B0604030504040204" pitchFamily="34" charset="0"/>
                <a:cs typeface="Tahoma" panose="020B0604030504040204" pitchFamily="34" charset="0"/>
              </a:rPr>
              <a:t>investors </a:t>
            </a:r>
            <a:r>
              <a:rPr lang="en-US" sz="2600" dirty="0">
                <a:solidFill>
                  <a:srgbClr val="000000"/>
                </a:solidFill>
                <a:ea typeface="Tahoma" panose="020B0604030504040204" pitchFamily="34" charset="0"/>
                <a:cs typeface="Tahoma" panose="020B0604030504040204" pitchFamily="34" charset="0"/>
              </a:rPr>
              <a:t>pay the bond selling price equal to the </a:t>
            </a:r>
            <a:r>
              <a:rPr lang="en-US" sz="2600" dirty="0" smtClean="0">
                <a:solidFill>
                  <a:srgbClr val="000000"/>
                </a:solidFill>
                <a:ea typeface="Tahoma" panose="020B0604030504040204" pitchFamily="34" charset="0"/>
                <a:cs typeface="Tahoma" panose="020B0604030504040204" pitchFamily="34" charset="0"/>
              </a:rPr>
              <a:t>principal </a:t>
            </a:r>
            <a:r>
              <a:rPr lang="en-US" sz="2600" dirty="0">
                <a:solidFill>
                  <a:srgbClr val="000000"/>
                </a:solidFill>
                <a:ea typeface="Tahoma" panose="020B0604030504040204" pitchFamily="34" charset="0"/>
                <a:cs typeface="Tahoma" panose="020B0604030504040204" pitchFamily="34" charset="0"/>
              </a:rPr>
              <a:t>of $100,000 to the company.</a:t>
            </a:r>
          </a:p>
          <a:p>
            <a:pPr fontAlgn="auto">
              <a:spcBef>
                <a:spcPct val="5000"/>
              </a:spcBef>
              <a:spcAft>
                <a:spcPts val="0"/>
              </a:spcAft>
              <a:defRPr/>
            </a:pPr>
            <a:r>
              <a:rPr lang="en-US" sz="2600" dirty="0">
                <a:solidFill>
                  <a:srgbClr val="000000"/>
                </a:solidFill>
                <a:ea typeface="Tahoma" panose="020B0604030504040204" pitchFamily="34" charset="0"/>
                <a:cs typeface="Tahoma" panose="020B0604030504040204" pitchFamily="34" charset="0"/>
              </a:rPr>
              <a:t>The </a:t>
            </a:r>
            <a:r>
              <a:rPr lang="en-US" sz="2600" dirty="0" smtClean="0">
                <a:solidFill>
                  <a:srgbClr val="000000"/>
                </a:solidFill>
                <a:ea typeface="Tahoma" panose="020B0604030504040204" pitchFamily="34" charset="0"/>
                <a:cs typeface="Tahoma" panose="020B0604030504040204" pitchFamily="34" charset="0"/>
              </a:rPr>
              <a:t>stated </a:t>
            </a:r>
            <a:r>
              <a:rPr lang="en-US" sz="2600" dirty="0">
                <a:solidFill>
                  <a:srgbClr val="000000"/>
                </a:solidFill>
                <a:ea typeface="Tahoma" panose="020B0604030504040204" pitchFamily="34" charset="0"/>
                <a:cs typeface="Tahoma" panose="020B0604030504040204" pitchFamily="34" charset="0"/>
              </a:rPr>
              <a:t>i</a:t>
            </a:r>
            <a:r>
              <a:rPr lang="en-US" sz="2600" dirty="0" smtClean="0">
                <a:solidFill>
                  <a:srgbClr val="000000"/>
                </a:solidFill>
                <a:ea typeface="Tahoma" panose="020B0604030504040204" pitchFamily="34" charset="0"/>
                <a:cs typeface="Tahoma" panose="020B0604030504040204" pitchFamily="34" charset="0"/>
              </a:rPr>
              <a:t>nterest </a:t>
            </a:r>
            <a:r>
              <a:rPr lang="en-US" sz="2600" dirty="0">
                <a:solidFill>
                  <a:srgbClr val="000000"/>
                </a:solidFill>
                <a:ea typeface="Tahoma" panose="020B0604030504040204" pitchFamily="34" charset="0"/>
                <a:cs typeface="Tahoma" panose="020B0604030504040204" pitchFamily="34" charset="0"/>
              </a:rPr>
              <a:t>r</a:t>
            </a:r>
            <a:r>
              <a:rPr lang="en-US" sz="2600" dirty="0" smtClean="0">
                <a:solidFill>
                  <a:srgbClr val="000000"/>
                </a:solidFill>
                <a:ea typeface="Tahoma" panose="020B0604030504040204" pitchFamily="34" charset="0"/>
                <a:cs typeface="Tahoma" panose="020B0604030504040204" pitchFamily="34" charset="0"/>
              </a:rPr>
              <a:t>ate </a:t>
            </a:r>
            <a:r>
              <a:rPr lang="en-US" sz="2600" dirty="0">
                <a:solidFill>
                  <a:srgbClr val="000000"/>
                </a:solidFill>
                <a:ea typeface="Tahoma" panose="020B0604030504040204" pitchFamily="34" charset="0"/>
                <a:cs typeface="Tahoma" panose="020B0604030504040204" pitchFamily="34" charset="0"/>
              </a:rPr>
              <a:t>= 9</a:t>
            </a:r>
            <a:r>
              <a:rPr lang="en-US" sz="2600" dirty="0" smtClean="0">
                <a:solidFill>
                  <a:srgbClr val="000000"/>
                </a:solidFill>
                <a:ea typeface="Tahoma" panose="020B0604030504040204" pitchFamily="34" charset="0"/>
                <a:cs typeface="Tahoma" panose="020B0604030504040204" pitchFamily="34" charset="0"/>
              </a:rPr>
              <a:t>%</a:t>
            </a:r>
            <a:endParaRPr lang="en-US" sz="2600" dirty="0">
              <a:solidFill>
                <a:srgbClr val="000000"/>
              </a:solidFill>
              <a:ea typeface="Tahoma" panose="020B0604030504040204" pitchFamily="34" charset="0"/>
              <a:cs typeface="Tahoma" panose="020B0604030504040204" pitchFamily="34" charset="0"/>
            </a:endParaRPr>
          </a:p>
          <a:p>
            <a:pPr fontAlgn="auto">
              <a:spcBef>
                <a:spcPct val="5000"/>
              </a:spcBef>
              <a:spcAft>
                <a:spcPts val="0"/>
              </a:spcAft>
              <a:defRPr/>
            </a:pPr>
            <a:r>
              <a:rPr lang="en-US" sz="2600" dirty="0">
                <a:solidFill>
                  <a:srgbClr val="000000"/>
                </a:solidFill>
                <a:ea typeface="Tahoma" panose="020B0604030504040204" pitchFamily="34" charset="0"/>
                <a:cs typeface="Tahoma" panose="020B0604030504040204" pitchFamily="34" charset="0"/>
              </a:rPr>
              <a:t>Interest is </a:t>
            </a:r>
            <a:r>
              <a:rPr lang="en-US" sz="2600" dirty="0" smtClean="0">
                <a:solidFill>
                  <a:srgbClr val="000000"/>
                </a:solidFill>
                <a:ea typeface="Tahoma" panose="020B0604030504040204" pitchFamily="34" charset="0"/>
                <a:cs typeface="Tahoma" panose="020B0604030504040204" pitchFamily="34" charset="0"/>
              </a:rPr>
              <a:t>paid </a:t>
            </a:r>
            <a:r>
              <a:rPr lang="en-US" sz="2600" dirty="0">
                <a:solidFill>
                  <a:srgbClr val="000000"/>
                </a:solidFill>
                <a:ea typeface="Tahoma" panose="020B0604030504040204" pitchFamily="34" charset="0"/>
                <a:cs typeface="Tahoma" panose="020B0604030504040204" pitchFamily="34" charset="0"/>
              </a:rPr>
              <a:t>a</a:t>
            </a:r>
            <a:r>
              <a:rPr lang="en-US" sz="2600" dirty="0" smtClean="0">
                <a:solidFill>
                  <a:srgbClr val="000000"/>
                </a:solidFill>
                <a:ea typeface="Tahoma" panose="020B0604030504040204" pitchFamily="34" charset="0"/>
                <a:cs typeface="Tahoma" panose="020B0604030504040204" pitchFamily="34" charset="0"/>
              </a:rPr>
              <a:t>nnually </a:t>
            </a:r>
            <a:r>
              <a:rPr lang="en-US" sz="2600" dirty="0">
                <a:solidFill>
                  <a:srgbClr val="000000"/>
                </a:solidFill>
                <a:ea typeface="Tahoma" panose="020B0604030504040204" pitchFamily="34" charset="0"/>
                <a:cs typeface="Tahoma" panose="020B0604030504040204" pitchFamily="34" charset="0"/>
              </a:rPr>
              <a:t>on December 31.</a:t>
            </a:r>
          </a:p>
          <a:p>
            <a:pPr fontAlgn="auto">
              <a:spcBef>
                <a:spcPct val="5000"/>
              </a:spcBef>
              <a:spcAft>
                <a:spcPts val="0"/>
              </a:spcAft>
              <a:defRPr/>
            </a:pPr>
            <a:r>
              <a:rPr lang="en-US" sz="2600" dirty="0">
                <a:solidFill>
                  <a:srgbClr val="000000"/>
                </a:solidFill>
                <a:ea typeface="Tahoma" panose="020B0604030504040204" pitchFamily="34" charset="0"/>
                <a:cs typeface="Tahoma" panose="020B0604030504040204" pitchFamily="34" charset="0"/>
              </a:rPr>
              <a:t>Maturity </a:t>
            </a:r>
            <a:r>
              <a:rPr lang="en-US" sz="2600" dirty="0" smtClean="0">
                <a:solidFill>
                  <a:srgbClr val="000000"/>
                </a:solidFill>
                <a:ea typeface="Tahoma" panose="020B0604030504040204" pitchFamily="34" charset="0"/>
                <a:cs typeface="Tahoma" panose="020B0604030504040204" pitchFamily="34" charset="0"/>
              </a:rPr>
              <a:t>date </a:t>
            </a:r>
            <a:r>
              <a:rPr lang="en-US" sz="2600" dirty="0">
                <a:solidFill>
                  <a:srgbClr val="000000"/>
                </a:solidFill>
                <a:ea typeface="Tahoma" panose="020B0604030504040204" pitchFamily="34" charset="0"/>
                <a:cs typeface="Tahoma" panose="020B0604030504040204" pitchFamily="34" charset="0"/>
              </a:rPr>
              <a:t>= December 31, Year 5</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19</a:t>
            </a:fld>
            <a:endParaRPr lang="en-US" dirty="0">
              <a:solidFill>
                <a:schemeClr val="bg1"/>
              </a:solidFill>
              <a:cs typeface="Arial" charset="0"/>
            </a:endParaRPr>
          </a:p>
        </p:txBody>
      </p:sp>
    </p:spTree>
    <p:extLst>
      <p:ext uri="{BB962C8B-B14F-4D97-AF65-F5344CB8AC3E}">
        <p14:creationId xmlns:p14="http://schemas.microsoft.com/office/powerpoint/2010/main" val="3070145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3400" b="1" dirty="0">
                <a:ea typeface="Tahoma" panose="020B0604030504040204" pitchFamily="34" charset="0"/>
                <a:cs typeface="Tahoma" panose="020B0604030504040204" pitchFamily="34" charset="0"/>
              </a:rPr>
              <a:t>Bonds Issued at </a:t>
            </a:r>
            <a:r>
              <a:rPr lang="en-US" sz="3400" b="1" dirty="0" smtClean="0">
                <a:ea typeface="Tahoma" panose="020B0604030504040204" pitchFamily="34" charset="0"/>
                <a:cs typeface="Tahoma" panose="020B0604030504040204" pitchFamily="34" charset="0"/>
              </a:rPr>
              <a:t>Face Value: </a:t>
            </a:r>
            <a:r>
              <a:rPr lang="en-US" sz="3400" b="1" dirty="0">
                <a:ea typeface="Tahoma" panose="020B0604030504040204" pitchFamily="34" charset="0"/>
                <a:cs typeface="Tahoma" panose="020B0604030504040204" pitchFamily="34" charset="0"/>
              </a:rPr>
              <a:t>Initial Recording</a:t>
            </a:r>
          </a:p>
        </p:txBody>
      </p:sp>
      <p:sp>
        <p:nvSpPr>
          <p:cNvPr id="4" name="Content Placeholder 3"/>
          <p:cNvSpPr>
            <a:spLocks noGrp="1"/>
          </p:cNvSpPr>
          <p:nvPr>
            <p:ph idx="1"/>
          </p:nvPr>
        </p:nvSpPr>
        <p:spPr/>
        <p:txBody>
          <a:bodyPr/>
          <a:lstStyle/>
          <a:p>
            <a:r>
              <a:rPr lang="en-US" dirty="0"/>
              <a:t>Issuing the bonds has the following </a:t>
            </a:r>
            <a:r>
              <a:rPr lang="en-US" dirty="0" smtClean="0"/>
              <a:t>effect on </a:t>
            </a:r>
            <a:r>
              <a:rPr lang="en-US" dirty="0"/>
              <a:t>Mason’s Year 1 financial statements</a:t>
            </a:r>
            <a:r>
              <a:rPr lang="en-US" dirty="0" smtClean="0"/>
              <a:t>:</a:t>
            </a:r>
          </a:p>
          <a:p>
            <a:endParaRPr lang="en-US" dirty="0"/>
          </a:p>
          <a:p>
            <a:endParaRPr lang="en-US" dirty="0" smtClean="0"/>
          </a:p>
          <a:p>
            <a:endParaRPr lang="en-US" dirty="0"/>
          </a:p>
          <a:p>
            <a:pPr>
              <a:defRPr/>
            </a:pPr>
            <a:r>
              <a:rPr lang="en-US" dirty="0"/>
              <a:t>To record the bond issue, Mason </a:t>
            </a:r>
            <a:r>
              <a:rPr lang="en-US" dirty="0" smtClean="0"/>
              <a:t>makes the </a:t>
            </a:r>
            <a:r>
              <a:rPr lang="en-US" dirty="0"/>
              <a:t>following entry on January 1, Year 1:</a:t>
            </a:r>
          </a:p>
          <a:p>
            <a:endParaRPr lang="en-US" dirty="0">
              <a:latin typeface="Tahoma" pitchFamily="34" charset="0"/>
            </a:endParaRPr>
          </a:p>
          <a:p>
            <a:endParaRPr lang="en-US" dirty="0"/>
          </a:p>
        </p:txBody>
      </p:sp>
      <p:sp>
        <p:nvSpPr>
          <p:cNvPr id="9" name="Text Placeholder 8"/>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77000"/>
            <a:ext cx="990600" cy="381000"/>
          </a:xfrm>
          <a:prstGeom prst="rect">
            <a:avLst/>
          </a:prstGeom>
        </p:spPr>
        <p:txBody>
          <a:bodyPr/>
          <a:lstStyle/>
          <a:p>
            <a:pPr>
              <a:defRPr/>
            </a:pPr>
            <a:r>
              <a:rPr lang="en-US" dirty="0"/>
              <a:t>  </a:t>
            </a:r>
            <a:r>
              <a:rPr lang="en-US" dirty="0">
                <a:solidFill>
                  <a:schemeClr val="bg1"/>
                </a:solidFill>
              </a:rPr>
              <a:t>10-</a:t>
            </a:r>
            <a:fld id="{46321AFE-697E-4E2F-A913-F41F40876EEB}" type="slidenum">
              <a:rPr lang="en-US" smtClean="0">
                <a:solidFill>
                  <a:schemeClr val="bg1"/>
                </a:solidFill>
              </a:rPr>
              <a:t>20</a:t>
            </a:fld>
            <a:endParaRPr lang="en-US" dirty="0">
              <a:solidFill>
                <a:schemeClr val="bg1"/>
              </a:solidFill>
            </a:endParaRPr>
          </a:p>
        </p:txBody>
      </p:sp>
      <p:graphicFrame>
        <p:nvGraphicFramePr>
          <p:cNvPr id="8" name="Table 7">
            <a:extLst>
              <a:ext uri="{FF2B5EF4-FFF2-40B4-BE49-F238E27FC236}">
                <a16:creationId xmlns:a16="http://schemas.microsoft.com/office/drawing/2014/main" xmlns="" id="{0A689F01-A0C3-4A67-84A7-09CFB8B134C0}"/>
              </a:ext>
            </a:extLst>
          </p:cNvPr>
          <p:cNvGraphicFramePr>
            <a:graphicFrameLocks noGrp="1"/>
          </p:cNvGraphicFramePr>
          <p:nvPr>
            <p:extLst>
              <p:ext uri="{D42A27DB-BD31-4B8C-83A1-F6EECF244321}">
                <p14:modId xmlns:p14="http://schemas.microsoft.com/office/powerpoint/2010/main" val="1566350553"/>
              </p:ext>
            </p:extLst>
          </p:nvPr>
        </p:nvGraphicFramePr>
        <p:xfrm>
          <a:off x="228600" y="2209800"/>
          <a:ext cx="8786554" cy="1198549"/>
        </p:xfrm>
        <a:graphic>
          <a:graphicData uri="http://schemas.openxmlformats.org/drawingml/2006/table">
            <a:tbl>
              <a:tblPr firstRow="1" firstCol="1" bandRow="1">
                <a:tableStyleId>{5C22544A-7EE6-4342-B048-85BDC9FD1C3A}</a:tableStyleId>
              </a:tblPr>
              <a:tblGrid>
                <a:gridCol w="1194466">
                  <a:extLst>
                    <a:ext uri="{9D8B030D-6E8A-4147-A177-3AD203B41FA5}">
                      <a16:colId xmlns:a16="http://schemas.microsoft.com/office/drawing/2014/main" xmlns="" val="4038268786"/>
                    </a:ext>
                  </a:extLst>
                </a:gridCol>
                <a:gridCol w="162560">
                  <a:extLst>
                    <a:ext uri="{9D8B030D-6E8A-4147-A177-3AD203B41FA5}">
                      <a16:colId xmlns:a16="http://schemas.microsoft.com/office/drawing/2014/main" xmlns="" val="1959332394"/>
                    </a:ext>
                  </a:extLst>
                </a:gridCol>
                <a:gridCol w="1033413">
                  <a:extLst>
                    <a:ext uri="{9D8B030D-6E8A-4147-A177-3AD203B41FA5}">
                      <a16:colId xmlns:a16="http://schemas.microsoft.com/office/drawing/2014/main" xmlns="" val="3869363813"/>
                    </a:ext>
                  </a:extLst>
                </a:gridCol>
                <a:gridCol w="162560">
                  <a:extLst>
                    <a:ext uri="{9D8B030D-6E8A-4147-A177-3AD203B41FA5}">
                      <a16:colId xmlns:a16="http://schemas.microsoft.com/office/drawing/2014/main" xmlns="" val="2501135130"/>
                    </a:ext>
                  </a:extLst>
                </a:gridCol>
                <a:gridCol w="1629613">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1493837017"/>
                    </a:ext>
                  </a:extLst>
                </a:gridCol>
                <a:gridCol w="912628">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162560">
                  <a:extLst>
                    <a:ext uri="{9D8B030D-6E8A-4147-A177-3AD203B41FA5}">
                      <a16:colId xmlns:a16="http://schemas.microsoft.com/office/drawing/2014/main" xmlns="" val="101508216"/>
                    </a:ext>
                  </a:extLst>
                </a:gridCol>
                <a:gridCol w="82804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904240">
                  <a:extLst>
                    <a:ext uri="{9D8B030D-6E8A-4147-A177-3AD203B41FA5}">
                      <a16:colId xmlns:a16="http://schemas.microsoft.com/office/drawing/2014/main" xmlns="" val="4138122333"/>
                    </a:ext>
                  </a:extLst>
                </a:gridCol>
                <a:gridCol w="480754">
                  <a:extLst>
                    <a:ext uri="{9D8B030D-6E8A-4147-A177-3AD203B41FA5}">
                      <a16:colId xmlns:a16="http://schemas.microsoft.com/office/drawing/2014/main" xmlns="" val="2181816611"/>
                    </a:ext>
                  </a:extLst>
                </a:gridCol>
              </a:tblGrid>
              <a:tr h="200533">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Tahoma" panose="020B0604030504040204" pitchFamily="34" charset="0"/>
                          <a:cs typeface="Tahoma" panose="020B0604030504040204" pitchFamily="34" charset="0"/>
                        </a:rPr>
                        <a:t>=</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ＭＳ ゴシック"/>
                          <a:cs typeface="ＭＳ ゴシック"/>
                        </a:rPr>
                        <a:t>−</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0">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100,000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400" b="0" dirty="0" smtClean="0">
                          <a:solidFill>
                            <a:schemeClr val="tx1"/>
                          </a:solidFill>
                          <a:effectLst/>
                          <a:latin typeface="+mn-lt"/>
                          <a:ea typeface="Tahoma" panose="020B0604030504040204" pitchFamily="34" charset="0"/>
                          <a:cs typeface="Tahoma" panose="020B0604030504040204" pitchFamily="34" charset="0"/>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100,000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40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0" dirty="0" smtClean="0">
                          <a:solidFill>
                            <a:schemeClr val="tx1"/>
                          </a:solidFill>
                          <a:effectLst/>
                          <a:latin typeface="+mn-lt"/>
                          <a:ea typeface="ＭＳ ゴシック"/>
                          <a:cs typeface="ＭＳ ゴシック"/>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100,000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r>
                        <a:rPr lang="en-US" sz="1400" b="0" dirty="0">
                          <a:latin typeface="+mn-lt"/>
                          <a:ea typeface="Tahoma" panose="020B0604030504040204" pitchFamily="34" charset="0"/>
                          <a:cs typeface="Tahoma" panose="020B0604030504040204" pitchFamily="34" charset="0"/>
                        </a:rPr>
                        <a:t>FA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graphicFrame>
        <p:nvGraphicFramePr>
          <p:cNvPr id="10" name="Table 9">
            <a:extLst>
              <a:ext uri="{FF2B5EF4-FFF2-40B4-BE49-F238E27FC236}">
                <a16:creationId xmlns:a16="http://schemas.microsoft.com/office/drawing/2014/main" xmlns="" id="{A3B264A5-98F8-47AB-89FA-B4C9415A99AA}"/>
              </a:ext>
            </a:extLst>
          </p:cNvPr>
          <p:cNvGraphicFramePr>
            <a:graphicFrameLocks noGrp="1"/>
          </p:cNvGraphicFramePr>
          <p:nvPr>
            <p:extLst>
              <p:ext uri="{D42A27DB-BD31-4B8C-83A1-F6EECF244321}">
                <p14:modId xmlns:p14="http://schemas.microsoft.com/office/powerpoint/2010/main" val="3151784207"/>
              </p:ext>
            </p:extLst>
          </p:nvPr>
        </p:nvGraphicFramePr>
        <p:xfrm>
          <a:off x="990600" y="4724400"/>
          <a:ext cx="6934200" cy="1200845"/>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 1 </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Jan. 1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Bonds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248222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3200" b="1" dirty="0">
                <a:ea typeface="Tahoma" panose="020B0604030504040204" pitchFamily="34" charset="0"/>
                <a:cs typeface="Tahoma" panose="020B0604030504040204" pitchFamily="34" charset="0"/>
              </a:rPr>
              <a:t>Bonds Issued at </a:t>
            </a:r>
            <a:r>
              <a:rPr lang="en-US" sz="3200" b="1" dirty="0" smtClean="0">
                <a:ea typeface="Tahoma" panose="020B0604030504040204" pitchFamily="34" charset="0"/>
                <a:cs typeface="Tahoma" panose="020B0604030504040204" pitchFamily="34" charset="0"/>
              </a:rPr>
              <a:t>Face Value: </a:t>
            </a:r>
            <a:r>
              <a:rPr lang="en-US" sz="3200" b="1" dirty="0">
                <a:ea typeface="Tahoma" panose="020B0604030504040204" pitchFamily="34" charset="0"/>
                <a:cs typeface="Tahoma" panose="020B0604030504040204" pitchFamily="34" charset="0"/>
              </a:rPr>
              <a:t>Interest Payments</a:t>
            </a:r>
          </a:p>
        </p:txBody>
      </p:sp>
      <p:sp>
        <p:nvSpPr>
          <p:cNvPr id="4" name="Content Placeholder 3"/>
          <p:cNvSpPr>
            <a:spLocks noGrp="1"/>
          </p:cNvSpPr>
          <p:nvPr>
            <p:ph idx="1"/>
          </p:nvPr>
        </p:nvSpPr>
        <p:spPr/>
        <p:txBody>
          <a:bodyPr/>
          <a:lstStyle/>
          <a:p>
            <a:pPr>
              <a:buClr>
                <a:schemeClr val="tx1"/>
              </a:buClr>
              <a:buSzPct val="110000"/>
              <a:defRPr/>
            </a:pPr>
            <a:r>
              <a:rPr lang="en-US" sz="2600" dirty="0"/>
              <a:t>On each interest payment date, Mason will pay $9,000 </a:t>
            </a:r>
            <a:r>
              <a:rPr lang="en-US" sz="2600" dirty="0" smtClean="0"/>
              <a:t>in  interest </a:t>
            </a:r>
            <a:r>
              <a:rPr lang="en-US" sz="2600" dirty="0"/>
              <a:t>to the investors.  </a:t>
            </a:r>
          </a:p>
          <a:p>
            <a:pPr>
              <a:buClr>
                <a:schemeClr val="tx1"/>
              </a:buClr>
              <a:buSzPct val="110000"/>
              <a:defRPr/>
            </a:pPr>
            <a:r>
              <a:rPr lang="en-US" sz="2600" dirty="0"/>
              <a:t>The amount is computed as </a:t>
            </a:r>
            <a:r>
              <a:rPr lang="en-US" sz="2600" dirty="0" smtClean="0"/>
              <a:t>follows:</a:t>
            </a:r>
          </a:p>
          <a:p>
            <a:pPr marL="0" indent="0" algn="ctr">
              <a:buClr>
                <a:schemeClr val="tx1"/>
              </a:buClr>
              <a:buSzPct val="110000"/>
              <a:buNone/>
              <a:defRPr/>
            </a:pPr>
            <a:r>
              <a:rPr lang="en-US" sz="2600" b="1" dirty="0" smtClean="0">
                <a:solidFill>
                  <a:schemeClr val="bg2"/>
                </a:solidFill>
              </a:rPr>
              <a:t>$</a:t>
            </a:r>
            <a:r>
              <a:rPr lang="en-US" sz="2600" b="1" dirty="0">
                <a:solidFill>
                  <a:schemeClr val="bg2"/>
                </a:solidFill>
              </a:rPr>
              <a:t>100,000 </a:t>
            </a:r>
            <a:r>
              <a:rPr lang="en-US" sz="2600" b="1" dirty="0">
                <a:solidFill>
                  <a:schemeClr val="bg2"/>
                </a:solidFill>
                <a:cs typeface="Tahoma" pitchFamily="34" charset="0"/>
              </a:rPr>
              <a:t>× 9% = $9,000 </a:t>
            </a:r>
          </a:p>
          <a:p>
            <a:pPr>
              <a:buClr>
                <a:schemeClr val="hlink"/>
              </a:buClr>
              <a:buSzPct val="110000"/>
              <a:buNone/>
              <a:defRPr/>
            </a:pPr>
            <a:endParaRPr lang="en-US" dirty="0">
              <a:latin typeface="Tahoma" pitchFamily="34" charset="0"/>
            </a:endParaRPr>
          </a:p>
          <a:p>
            <a:endParaRPr lang="en-US" dirty="0"/>
          </a:p>
        </p:txBody>
      </p:sp>
      <p:sp>
        <p:nvSpPr>
          <p:cNvPr id="6" name="Text Placeholder 5"/>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77000"/>
            <a:ext cx="990600" cy="381000"/>
          </a:xfrm>
          <a:prstGeom prst="rect">
            <a:avLst/>
          </a:prstGeom>
        </p:spPr>
        <p:txBody>
          <a:bodyPr/>
          <a:lstStyle/>
          <a:p>
            <a:pPr>
              <a:defRPr/>
            </a:pPr>
            <a:r>
              <a:rPr lang="en-US" dirty="0"/>
              <a:t>  </a:t>
            </a:r>
            <a:r>
              <a:rPr lang="en-US" dirty="0">
                <a:solidFill>
                  <a:schemeClr val="bg1"/>
                </a:solidFill>
              </a:rPr>
              <a:t>10-</a:t>
            </a:r>
            <a:fld id="{46321AFE-697E-4E2F-A913-F41F40876EEB}" type="slidenum">
              <a:rPr lang="en-US"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25838428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Recording the Interest Payments</a:t>
            </a:r>
          </a:p>
        </p:txBody>
      </p:sp>
      <p:sp>
        <p:nvSpPr>
          <p:cNvPr id="4" name="Content Placeholder 3"/>
          <p:cNvSpPr>
            <a:spLocks noGrp="1"/>
          </p:cNvSpPr>
          <p:nvPr>
            <p:ph idx="1"/>
          </p:nvPr>
        </p:nvSpPr>
        <p:spPr/>
        <p:txBody>
          <a:bodyPr/>
          <a:lstStyle/>
          <a:p>
            <a:r>
              <a:rPr lang="en-US" dirty="0"/>
              <a:t>The December 31, Year 1 interest payment (and all other annual interest payments) has the following effect on Mason’s financial statements</a:t>
            </a:r>
            <a:r>
              <a:rPr lang="en-US" dirty="0" smtClean="0"/>
              <a:t>:</a:t>
            </a:r>
          </a:p>
          <a:p>
            <a:pPr>
              <a:lnSpc>
                <a:spcPct val="50000"/>
              </a:lnSpc>
            </a:pPr>
            <a:endParaRPr lang="en-US" dirty="0"/>
          </a:p>
          <a:p>
            <a:endParaRPr lang="en-US" dirty="0" smtClean="0"/>
          </a:p>
          <a:p>
            <a:pPr>
              <a:lnSpc>
                <a:spcPct val="70000"/>
              </a:lnSpc>
            </a:pPr>
            <a:endParaRPr lang="en-US" dirty="0" smtClean="0"/>
          </a:p>
          <a:p>
            <a:pPr>
              <a:defRPr/>
            </a:pPr>
            <a:r>
              <a:rPr lang="en-US" dirty="0"/>
              <a:t>To record an interest payment, Mason makes the following entry </a:t>
            </a:r>
            <a:r>
              <a:rPr lang="en-US" dirty="0" smtClean="0"/>
              <a:t>on </a:t>
            </a:r>
            <a:r>
              <a:rPr lang="en-US" dirty="0"/>
              <a:t>each December 31:</a:t>
            </a:r>
          </a:p>
          <a:p>
            <a:endParaRPr lang="en-US" dirty="0">
              <a:latin typeface="Tahoma" pitchFamily="34" charset="0"/>
            </a:endParaRPr>
          </a:p>
          <a:p>
            <a:endParaRPr lang="en-US" dirty="0"/>
          </a:p>
        </p:txBody>
      </p:sp>
      <p:sp>
        <p:nvSpPr>
          <p:cNvPr id="9" name="Text Placeholder 8"/>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077200" y="6477000"/>
            <a:ext cx="1066800" cy="381000"/>
          </a:xfrm>
          <a:prstGeom prst="rect">
            <a:avLst/>
          </a:prstGeom>
        </p:spPr>
        <p:txBody>
          <a:bodyPr/>
          <a:lstStyle/>
          <a:p>
            <a:pPr>
              <a:defRPr/>
            </a:pPr>
            <a:r>
              <a:rPr lang="en-US" dirty="0"/>
              <a:t>  </a:t>
            </a:r>
            <a:r>
              <a:rPr lang="en-US" dirty="0">
                <a:solidFill>
                  <a:schemeClr val="bg1"/>
                </a:solidFill>
              </a:rPr>
              <a:t>10-</a:t>
            </a:r>
            <a:fld id="{46321AFE-697E-4E2F-A913-F41F40876EEB}" type="slidenum">
              <a:rPr lang="en-US" smtClean="0">
                <a:solidFill>
                  <a:schemeClr val="bg1"/>
                </a:solidFill>
              </a:rPr>
              <a:t>22</a:t>
            </a:fld>
            <a:endParaRPr lang="en-US" dirty="0">
              <a:solidFill>
                <a:schemeClr val="bg1"/>
              </a:solidFill>
            </a:endParaRPr>
          </a:p>
        </p:txBody>
      </p:sp>
      <p:graphicFrame>
        <p:nvGraphicFramePr>
          <p:cNvPr id="8" name="Table 7">
            <a:extLst>
              <a:ext uri="{FF2B5EF4-FFF2-40B4-BE49-F238E27FC236}">
                <a16:creationId xmlns:a16="http://schemas.microsoft.com/office/drawing/2014/main" xmlns="" id="{56D0C548-56C6-4042-8916-770CA5323CB8}"/>
              </a:ext>
            </a:extLst>
          </p:cNvPr>
          <p:cNvGraphicFramePr>
            <a:graphicFrameLocks noGrp="1"/>
          </p:cNvGraphicFramePr>
          <p:nvPr>
            <p:extLst>
              <p:ext uri="{D42A27DB-BD31-4B8C-83A1-F6EECF244321}">
                <p14:modId xmlns:p14="http://schemas.microsoft.com/office/powerpoint/2010/main" val="785886484"/>
              </p:ext>
            </p:extLst>
          </p:nvPr>
        </p:nvGraphicFramePr>
        <p:xfrm>
          <a:off x="990600" y="4648200"/>
          <a:ext cx="6934200" cy="1200845"/>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Years (1-5)</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Dec.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9,000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graphicFrame>
        <p:nvGraphicFramePr>
          <p:cNvPr id="10" name="Table 9">
            <a:extLst>
              <a:ext uri="{FF2B5EF4-FFF2-40B4-BE49-F238E27FC236}">
                <a16:creationId xmlns:a16="http://schemas.microsoft.com/office/drawing/2014/main" xmlns="" id="{2EEE4430-0F4B-47B9-8877-C5A56A812EF1}"/>
              </a:ext>
            </a:extLst>
          </p:cNvPr>
          <p:cNvGraphicFramePr>
            <a:graphicFrameLocks noGrp="1"/>
          </p:cNvGraphicFramePr>
          <p:nvPr>
            <p:extLst>
              <p:ext uri="{D42A27DB-BD31-4B8C-83A1-F6EECF244321}">
                <p14:modId xmlns:p14="http://schemas.microsoft.com/office/powerpoint/2010/main" val="3081058165"/>
              </p:ext>
            </p:extLst>
          </p:nvPr>
        </p:nvGraphicFramePr>
        <p:xfrm>
          <a:off x="152400" y="2514600"/>
          <a:ext cx="8786554" cy="1198549"/>
        </p:xfrm>
        <a:graphic>
          <a:graphicData uri="http://schemas.openxmlformats.org/drawingml/2006/table">
            <a:tbl>
              <a:tblPr firstRow="1" firstCol="1" bandRow="1">
                <a:tableStyleId>{5C22544A-7EE6-4342-B048-85BDC9FD1C3A}</a:tableStyleId>
              </a:tblPr>
              <a:tblGrid>
                <a:gridCol w="1194466">
                  <a:extLst>
                    <a:ext uri="{9D8B030D-6E8A-4147-A177-3AD203B41FA5}">
                      <a16:colId xmlns:a16="http://schemas.microsoft.com/office/drawing/2014/main" xmlns="" val="4038268786"/>
                    </a:ext>
                  </a:extLst>
                </a:gridCol>
                <a:gridCol w="162560">
                  <a:extLst>
                    <a:ext uri="{9D8B030D-6E8A-4147-A177-3AD203B41FA5}">
                      <a16:colId xmlns:a16="http://schemas.microsoft.com/office/drawing/2014/main" xmlns="" val="1959332394"/>
                    </a:ext>
                  </a:extLst>
                </a:gridCol>
                <a:gridCol w="1033413">
                  <a:extLst>
                    <a:ext uri="{9D8B030D-6E8A-4147-A177-3AD203B41FA5}">
                      <a16:colId xmlns:a16="http://schemas.microsoft.com/office/drawing/2014/main" xmlns="" val="3869363813"/>
                    </a:ext>
                  </a:extLst>
                </a:gridCol>
                <a:gridCol w="162560">
                  <a:extLst>
                    <a:ext uri="{9D8B030D-6E8A-4147-A177-3AD203B41FA5}">
                      <a16:colId xmlns:a16="http://schemas.microsoft.com/office/drawing/2014/main" xmlns="" val="2501135130"/>
                    </a:ext>
                  </a:extLst>
                </a:gridCol>
                <a:gridCol w="1629613">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1493837017"/>
                    </a:ext>
                  </a:extLst>
                </a:gridCol>
                <a:gridCol w="912628">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162560">
                  <a:extLst>
                    <a:ext uri="{9D8B030D-6E8A-4147-A177-3AD203B41FA5}">
                      <a16:colId xmlns:a16="http://schemas.microsoft.com/office/drawing/2014/main" xmlns="" val="101508216"/>
                    </a:ext>
                  </a:extLst>
                </a:gridCol>
                <a:gridCol w="82804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904240">
                  <a:extLst>
                    <a:ext uri="{9D8B030D-6E8A-4147-A177-3AD203B41FA5}">
                      <a16:colId xmlns:a16="http://schemas.microsoft.com/office/drawing/2014/main" xmlns="" val="4138122333"/>
                    </a:ext>
                  </a:extLst>
                </a:gridCol>
                <a:gridCol w="480754">
                  <a:extLst>
                    <a:ext uri="{9D8B030D-6E8A-4147-A177-3AD203B41FA5}">
                      <a16:colId xmlns:a16="http://schemas.microsoft.com/office/drawing/2014/main" xmlns="" val="2181816611"/>
                    </a:ext>
                  </a:extLst>
                </a:gridCol>
              </a:tblGrid>
              <a:tr h="200533">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Tahoma" panose="020B0604030504040204" pitchFamily="34" charset="0"/>
                          <a:cs typeface="Tahoma" panose="020B0604030504040204" pitchFamily="34" charset="0"/>
                        </a:rPr>
                        <a:t>=</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ＭＳ ゴシック"/>
                          <a:cs typeface="ＭＳ ゴシック"/>
                        </a:rPr>
                        <a:t>−</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0">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(9,000)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400" b="0" dirty="0">
                        <a:solidFill>
                          <a:schemeClr val="tx1"/>
                        </a:solidFill>
                        <a:effectLst/>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b="0" dirty="0" smtClean="0">
                          <a:solidFill>
                            <a:schemeClr val="tx1"/>
                          </a:solidFill>
                          <a:effectLst/>
                          <a:latin typeface="+mn-lt"/>
                          <a:ea typeface="Tahoma" panose="020B0604030504040204" pitchFamily="34" charset="0"/>
                          <a:cs typeface="Tahoma" panose="020B0604030504040204" pitchFamily="34" charset="0"/>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(9,000)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40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0" dirty="0" smtClean="0">
                          <a:solidFill>
                            <a:schemeClr val="tx1"/>
                          </a:solidFill>
                          <a:effectLst/>
                          <a:latin typeface="+mn-lt"/>
                          <a:ea typeface="ＭＳ ゴシック"/>
                          <a:cs typeface="ＭＳ ゴシック"/>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a:latin typeface="+mn-lt"/>
                          <a:ea typeface="Tahoma" panose="020B0604030504040204" pitchFamily="34" charset="0"/>
                          <a:cs typeface="Tahoma" panose="020B0604030504040204" pitchFamily="34" charset="0"/>
                        </a:rPr>
                        <a:t>9,000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a:latin typeface="+mn-lt"/>
                          <a:ea typeface="Tahoma" panose="020B0604030504040204" pitchFamily="34" charset="0"/>
                          <a:cs typeface="Tahoma" panose="020B0604030504040204" pitchFamily="34" charset="0"/>
                        </a:rPr>
                        <a:t>(9,000)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(9,000)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r>
                        <a:rPr lang="en-US" sz="1400" b="0" dirty="0">
                          <a:latin typeface="+mn-lt"/>
                          <a:ea typeface="Tahoma" panose="020B0604030504040204" pitchFamily="34" charset="0"/>
                          <a:cs typeface="Tahoma" panose="020B0604030504040204" pitchFamily="34" charset="0"/>
                        </a:rPr>
                        <a:t>OA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spTree>
    <p:extLst>
      <p:ext uri="{BB962C8B-B14F-4D97-AF65-F5344CB8AC3E}">
        <p14:creationId xmlns:p14="http://schemas.microsoft.com/office/powerpoint/2010/main" val="514181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400" b="1" dirty="0">
                <a:ea typeface="Tahoma" panose="020B0604030504040204" pitchFamily="34" charset="0"/>
                <a:cs typeface="Tahoma" panose="020B0604030504040204" pitchFamily="34" charset="0"/>
              </a:rPr>
              <a:t>Bonds Issued at </a:t>
            </a:r>
            <a:r>
              <a:rPr lang="en-US" sz="3400" b="1" dirty="0" smtClean="0">
                <a:ea typeface="Tahoma" panose="020B0604030504040204" pitchFamily="34" charset="0"/>
                <a:cs typeface="Tahoma" panose="020B0604030504040204" pitchFamily="34" charset="0"/>
              </a:rPr>
              <a:t>Face Value: </a:t>
            </a:r>
            <a:r>
              <a:rPr lang="en-US" sz="3400" b="1" dirty="0">
                <a:ea typeface="Tahoma" panose="020B0604030504040204" pitchFamily="34" charset="0"/>
                <a:cs typeface="Tahoma" panose="020B0604030504040204" pitchFamily="34" charset="0"/>
              </a:rPr>
              <a:t>Dec. 31, Year 5</a:t>
            </a:r>
          </a:p>
        </p:txBody>
      </p:sp>
      <p:sp>
        <p:nvSpPr>
          <p:cNvPr id="2" name="Content Placeholder 1"/>
          <p:cNvSpPr>
            <a:spLocks noGrp="1"/>
          </p:cNvSpPr>
          <p:nvPr>
            <p:ph idx="1"/>
          </p:nvPr>
        </p:nvSpPr>
        <p:spPr/>
        <p:txBody>
          <a:bodyPr/>
          <a:lstStyle/>
          <a:p>
            <a:r>
              <a:rPr lang="en-US" sz="1800" dirty="0"/>
              <a:t>On December 31, Year 5, Mason will return the $100,000 principal amount to the investors.</a:t>
            </a:r>
          </a:p>
          <a:p>
            <a:r>
              <a:rPr lang="en-US" sz="1800" dirty="0"/>
              <a:t>The principal repayment on December 31, Year 5, will have </a:t>
            </a:r>
            <a:r>
              <a:rPr lang="en-US" sz="1800" dirty="0" smtClean="0"/>
              <a:t>the following </a:t>
            </a:r>
            <a:r>
              <a:rPr lang="en-US" sz="1800" dirty="0"/>
              <a:t>effect on Mason’s Year 5 financial statements</a:t>
            </a:r>
            <a:r>
              <a:rPr lang="en-US" sz="1800" dirty="0" smtClean="0"/>
              <a:t>:</a:t>
            </a:r>
          </a:p>
          <a:p>
            <a:endParaRPr lang="en-US" sz="1800" dirty="0" smtClean="0"/>
          </a:p>
          <a:p>
            <a:endParaRPr lang="en-US" sz="1800" dirty="0" smtClean="0"/>
          </a:p>
          <a:p>
            <a:endParaRPr lang="en-US" sz="1800" dirty="0"/>
          </a:p>
          <a:p>
            <a:r>
              <a:rPr lang="en-US" sz="1800" dirty="0"/>
              <a:t>To </a:t>
            </a:r>
            <a:r>
              <a:rPr lang="en-US" sz="1800" dirty="0" smtClean="0"/>
              <a:t>record </a:t>
            </a:r>
            <a:r>
              <a:rPr lang="en-US" sz="1800" dirty="0"/>
              <a:t>the principal repayment, Mason Company would </a:t>
            </a:r>
            <a:r>
              <a:rPr lang="en-US" sz="1800" dirty="0" smtClean="0"/>
              <a:t>make the </a:t>
            </a:r>
            <a:r>
              <a:rPr lang="en-US" sz="1800" dirty="0"/>
              <a:t>following entry on December 31, Year 5:</a:t>
            </a:r>
          </a:p>
          <a:p>
            <a:endParaRPr lang="en-US" sz="2200" dirty="0"/>
          </a:p>
          <a:p>
            <a:endParaRPr lang="en-US" sz="2200" dirty="0"/>
          </a:p>
        </p:txBody>
      </p:sp>
      <p:sp>
        <p:nvSpPr>
          <p:cNvPr id="4" name="Text Placeholder 3"/>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23</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CBD3031C-7859-47FD-8DE6-8DCCC0E9D850}"/>
              </a:ext>
            </a:extLst>
          </p:cNvPr>
          <p:cNvGraphicFramePr>
            <a:graphicFrameLocks noGrp="1"/>
          </p:cNvGraphicFramePr>
          <p:nvPr>
            <p:extLst>
              <p:ext uri="{D42A27DB-BD31-4B8C-83A1-F6EECF244321}">
                <p14:modId xmlns:p14="http://schemas.microsoft.com/office/powerpoint/2010/main" val="3403392888"/>
              </p:ext>
            </p:extLst>
          </p:nvPr>
        </p:nvGraphicFramePr>
        <p:xfrm>
          <a:off x="152400" y="2590800"/>
          <a:ext cx="8786554" cy="1198549"/>
        </p:xfrm>
        <a:graphic>
          <a:graphicData uri="http://schemas.openxmlformats.org/drawingml/2006/table">
            <a:tbl>
              <a:tblPr firstRow="1" firstCol="1" bandRow="1">
                <a:tableStyleId>{5C22544A-7EE6-4342-B048-85BDC9FD1C3A}</a:tableStyleId>
              </a:tblPr>
              <a:tblGrid>
                <a:gridCol w="1194466">
                  <a:extLst>
                    <a:ext uri="{9D8B030D-6E8A-4147-A177-3AD203B41FA5}">
                      <a16:colId xmlns:a16="http://schemas.microsoft.com/office/drawing/2014/main" xmlns="" val="4038268786"/>
                    </a:ext>
                  </a:extLst>
                </a:gridCol>
                <a:gridCol w="162560">
                  <a:extLst>
                    <a:ext uri="{9D8B030D-6E8A-4147-A177-3AD203B41FA5}">
                      <a16:colId xmlns:a16="http://schemas.microsoft.com/office/drawing/2014/main" xmlns="" val="1959332394"/>
                    </a:ext>
                  </a:extLst>
                </a:gridCol>
                <a:gridCol w="1033413">
                  <a:extLst>
                    <a:ext uri="{9D8B030D-6E8A-4147-A177-3AD203B41FA5}">
                      <a16:colId xmlns:a16="http://schemas.microsoft.com/office/drawing/2014/main" xmlns="" val="3869363813"/>
                    </a:ext>
                  </a:extLst>
                </a:gridCol>
                <a:gridCol w="162560">
                  <a:extLst>
                    <a:ext uri="{9D8B030D-6E8A-4147-A177-3AD203B41FA5}">
                      <a16:colId xmlns:a16="http://schemas.microsoft.com/office/drawing/2014/main" xmlns="" val="2501135130"/>
                    </a:ext>
                  </a:extLst>
                </a:gridCol>
                <a:gridCol w="1629613">
                  <a:extLst>
                    <a:ext uri="{9D8B030D-6E8A-4147-A177-3AD203B41FA5}">
                      <a16:colId xmlns:a16="http://schemas.microsoft.com/office/drawing/2014/main" xmlns="" val="322333968"/>
                    </a:ext>
                  </a:extLst>
                </a:gridCol>
                <a:gridCol w="162560">
                  <a:extLst>
                    <a:ext uri="{9D8B030D-6E8A-4147-A177-3AD203B41FA5}">
                      <a16:colId xmlns:a16="http://schemas.microsoft.com/office/drawing/2014/main" xmlns="" val="1493837017"/>
                    </a:ext>
                  </a:extLst>
                </a:gridCol>
                <a:gridCol w="760228">
                  <a:extLst>
                    <a:ext uri="{9D8B030D-6E8A-4147-A177-3AD203B41FA5}">
                      <a16:colId xmlns:a16="http://schemas.microsoft.com/office/drawing/2014/main" xmlns="" val="850383387"/>
                    </a:ext>
                  </a:extLst>
                </a:gridCol>
                <a:gridCol w="162560">
                  <a:extLst>
                    <a:ext uri="{9D8B030D-6E8A-4147-A177-3AD203B41FA5}">
                      <a16:colId xmlns:a16="http://schemas.microsoft.com/office/drawing/2014/main" xmlns="" val="3141023649"/>
                    </a:ext>
                  </a:extLst>
                </a:gridCol>
                <a:gridCol w="828040">
                  <a:extLst>
                    <a:ext uri="{9D8B030D-6E8A-4147-A177-3AD203B41FA5}">
                      <a16:colId xmlns:a16="http://schemas.microsoft.com/office/drawing/2014/main" xmlns="" val="2880056140"/>
                    </a:ext>
                  </a:extLst>
                </a:gridCol>
                <a:gridCol w="228600">
                  <a:extLst>
                    <a:ext uri="{9D8B030D-6E8A-4147-A177-3AD203B41FA5}">
                      <a16:colId xmlns:a16="http://schemas.microsoft.com/office/drawing/2014/main" xmlns="" val="101508216"/>
                    </a:ext>
                  </a:extLst>
                </a:gridCol>
                <a:gridCol w="762000">
                  <a:extLst>
                    <a:ext uri="{9D8B030D-6E8A-4147-A177-3AD203B41FA5}">
                      <a16:colId xmlns:a16="http://schemas.microsoft.com/office/drawing/2014/main" xmlns="" val="2089963319"/>
                    </a:ext>
                  </a:extLst>
                </a:gridCol>
                <a:gridCol w="162560">
                  <a:extLst>
                    <a:ext uri="{9D8B030D-6E8A-4147-A177-3AD203B41FA5}">
                      <a16:colId xmlns:a16="http://schemas.microsoft.com/office/drawing/2014/main" xmlns="" val="563581978"/>
                    </a:ext>
                  </a:extLst>
                </a:gridCol>
                <a:gridCol w="1056640">
                  <a:extLst>
                    <a:ext uri="{9D8B030D-6E8A-4147-A177-3AD203B41FA5}">
                      <a16:colId xmlns:a16="http://schemas.microsoft.com/office/drawing/2014/main" xmlns="" val="4138122333"/>
                    </a:ext>
                  </a:extLst>
                </a:gridCol>
                <a:gridCol w="480754">
                  <a:extLst>
                    <a:ext uri="{9D8B030D-6E8A-4147-A177-3AD203B41FA5}">
                      <a16:colId xmlns:a16="http://schemas.microsoft.com/office/drawing/2014/main" xmlns="" val="2181816611"/>
                    </a:ext>
                  </a:extLst>
                </a:gridCol>
              </a:tblGrid>
              <a:tr h="200533">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Assets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Liab.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Stockholders' Equity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Revenue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Tahoma" panose="020B0604030504040204" pitchFamily="34" charset="0"/>
                          <a:cs typeface="Tahoma" panose="020B0604030504040204" pitchFamily="34" charset="0"/>
                        </a:rPr>
                        <a:t>−</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Expenses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smtClean="0">
                          <a:solidFill>
                            <a:schemeClr val="tx1"/>
                          </a:solidFill>
                          <a:effectLst/>
                          <a:latin typeface="+mn-lt"/>
                          <a:ea typeface="Tahoma" panose="020B0604030504040204" pitchFamily="34" charset="0"/>
                          <a:cs typeface="Tahoma" panose="020B0604030504040204" pitchFamily="34" charset="0"/>
                        </a:rPr>
                        <a:t>=</a:t>
                      </a:r>
                      <a:endParaRPr lang="en-US" sz="105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Net Income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50" b="0" dirty="0">
                          <a:solidFill>
                            <a:schemeClr val="tx1"/>
                          </a:solidFill>
                          <a:effectLst/>
                          <a:latin typeface="+mn-lt"/>
                          <a:ea typeface="Tahoma" panose="020B0604030504040204" pitchFamily="34" charset="0"/>
                          <a:cs typeface="Tahoma" panose="020B0604030504040204" pitchFamily="34" charset="0"/>
                        </a:rPr>
                        <a:t>Cash Flow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0">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(100,000)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400" b="0" dirty="0" smtClean="0">
                          <a:solidFill>
                            <a:schemeClr val="tx1"/>
                          </a:solidFill>
                          <a:effectLst/>
                          <a:latin typeface="+mn-lt"/>
                          <a:ea typeface="Tahoma" panose="020B0604030504040204" pitchFamily="34" charset="0"/>
                          <a:cs typeface="Tahoma" panose="020B0604030504040204" pitchFamily="34" charset="0"/>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b="0" dirty="0">
                          <a:solidFill>
                            <a:schemeClr val="tx1"/>
                          </a:solidFill>
                          <a:effectLst/>
                          <a:latin typeface="+mn-lt"/>
                          <a:ea typeface="Tahoma" panose="020B0604030504040204" pitchFamily="34" charset="0"/>
                          <a:cs typeface="Tahoma" panose="020B0604030504040204" pitchFamily="34" charset="0"/>
                        </a:rPr>
                        <a:t>(100,000)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40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0" dirty="0" smtClean="0">
                          <a:solidFill>
                            <a:schemeClr val="tx1"/>
                          </a:solidFill>
                          <a:effectLst/>
                          <a:latin typeface="+mn-lt"/>
                          <a:ea typeface="Tahoma" panose="020B0604030504040204" pitchFamily="34" charset="0"/>
                          <a:cs typeface="Tahoma" panose="020B0604030504040204" pitchFamily="34" charset="0"/>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0" dirty="0" smtClean="0">
                          <a:solidFill>
                            <a:schemeClr val="tx1"/>
                          </a:solidFill>
                          <a:effectLst/>
                          <a:latin typeface="+mn-lt"/>
                          <a:ea typeface="Tahoma" panose="020B0604030504040204" pitchFamily="34" charset="0"/>
                          <a:cs typeface="Tahoma" panose="020B0604030504040204" pitchFamily="34" charset="0"/>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400" b="0" dirty="0">
                          <a:latin typeface="+mn-lt"/>
                          <a:ea typeface="Tahoma" panose="020B0604030504040204" pitchFamily="34" charset="0"/>
                          <a:cs typeface="Tahoma" panose="020B0604030504040204" pitchFamily="34" charset="0"/>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(100,000)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r>
                        <a:rPr lang="en-US" sz="1400" b="0" dirty="0">
                          <a:latin typeface="+mn-lt"/>
                          <a:ea typeface="Tahoma" panose="020B0604030504040204" pitchFamily="34" charset="0"/>
                          <a:cs typeface="Tahoma" panose="020B0604030504040204" pitchFamily="34" charset="0"/>
                        </a:rPr>
                        <a:t>FA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3422274077"/>
              </p:ext>
            </p:extLst>
          </p:nvPr>
        </p:nvGraphicFramePr>
        <p:xfrm>
          <a:off x="990600" y="4648200"/>
          <a:ext cx="6934200" cy="1200845"/>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 5</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Dec.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Bonds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bl>
          </a:graphicData>
        </a:graphic>
      </p:graphicFrame>
    </p:spTree>
    <p:extLst>
      <p:ext uri="{BB962C8B-B14F-4D97-AF65-F5344CB8AC3E}">
        <p14:creationId xmlns:p14="http://schemas.microsoft.com/office/powerpoint/2010/main" val="1811866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400" b="1" dirty="0">
                <a:ea typeface="Tahoma" panose="020B0604030504040204" pitchFamily="34" charset="0"/>
                <a:cs typeface="Tahoma" panose="020B0604030504040204" pitchFamily="34" charset="0"/>
              </a:rPr>
              <a:t>Exhibit 10.7: Impact on Financial Statements</a:t>
            </a: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24</a:t>
            </a:fld>
            <a:endParaRPr lang="en-US" dirty="0">
              <a:solidFill>
                <a:schemeClr val="bg1"/>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80163154"/>
              </p:ext>
            </p:extLst>
          </p:nvPr>
        </p:nvGraphicFramePr>
        <p:xfrm>
          <a:off x="1823270" y="877200"/>
          <a:ext cx="5644331" cy="5017604"/>
        </p:xfrm>
        <a:graphic>
          <a:graphicData uri="http://schemas.openxmlformats.org/drawingml/2006/table">
            <a:tbl>
              <a:tblPr firstRow="1" firstCol="1" bandRow="1"/>
              <a:tblGrid>
                <a:gridCol w="2406020"/>
                <a:gridCol w="628906"/>
                <a:gridCol w="680485"/>
                <a:gridCol w="616012"/>
                <a:gridCol w="616012"/>
                <a:gridCol w="696896"/>
              </a:tblGrid>
              <a:tr h="150670">
                <a:tc gridSpan="6">
                  <a:txBody>
                    <a:bodyPr/>
                    <a:lstStyle/>
                    <a:p>
                      <a:pPr marL="0" marR="0" algn="ct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MASON COMPANY</a:t>
                      </a:r>
                      <a:endParaRPr lang="en-US" sz="1000" dirty="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670">
                <a:tc gridSpan="6">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Financial Statements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670">
                <a:tc gridSpan="6">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Income Statements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1</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2</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3</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4</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5</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Rent Revenue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Interest Expense</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r>
              <a:tr h="158253">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Net Income</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  3,000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  3,000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$ 3,000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  3,000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  3,000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r>
              <a:tr h="150670">
                <a:tc gridSpan="6">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Balance Sheets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Assets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1</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2</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3</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4</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5</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301338">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Cash</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$3,000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$6,000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$12,000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$15,000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Land</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100,000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100,000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100,000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100,000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r>
              <a:tr h="150670">
                <a:tc>
                  <a:txBody>
                    <a:bodyPr/>
                    <a:lstStyle/>
                    <a:p>
                      <a:pPr marL="0" marR="0">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Total Assets</a:t>
                      </a:r>
                      <a:endParaRPr lang="en-US" sz="1000" dirty="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$103,000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$106,000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$109,000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$112,000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$15,000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Liabilities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Bonds Payable</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r>
              <a:tr h="158253">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Stockholders' Equity</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r>
              <a:tr h="158253">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Retained Earnings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6,000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12,000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15,000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r>
              <a:tr h="301338">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Total Liabilities and Stockholders’ Equity</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$103,000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$106,000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$109,000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$112,000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$15,000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r>
              <a:tr h="150670">
                <a:tc gridSpan="3">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r>
              <a:tr h="150670">
                <a:tc gridSpan="6">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Statement of Cash Flow</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Cash Flows from Operating Activities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1</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2</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3</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4</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Year 5</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Inflow from Customers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Outflow for Interest</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Cash Flows from investing activities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Outflow to Purchase Land</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Inflow from sale of Land</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Cash Flows from financing activities</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Inflow from bond issue</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50670">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      Outflow to repay bond liability</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58253">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Net change in Cash</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58253">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Plus Beginning Cash Balance</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6,000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12,000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r>
              <a:tr h="158253">
                <a:tc>
                  <a:txBody>
                    <a:bodyPr/>
                    <a:lstStyle/>
                    <a:p>
                      <a:pPr marL="0" marR="0">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Ending Cash Balance</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$6,000</a:t>
                      </a:r>
                      <a:endParaRPr lang="en-US" sz="1000">
                        <a:effectLst/>
                        <a:latin typeface="+mn-lt"/>
                        <a:ea typeface="Calibri" panose="020F0502020204030204" pitchFamily="34" charset="0"/>
                        <a:cs typeface="Times New Roman" panose="02020603050405020304" pitchFamily="18" charset="0"/>
                      </a:endParaRPr>
                    </a:p>
                  </a:txBody>
                  <a:tcPr marL="63301" marR="6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a:effectLst/>
                          <a:latin typeface="+mn-lt"/>
                          <a:ea typeface="Times New Roman" panose="02020603050405020304" pitchFamily="18" charset="0"/>
                          <a:cs typeface="Times New Roman" panose="02020603050405020304" pitchFamily="18" charset="0"/>
                        </a:rPr>
                        <a:t>$12,000</a:t>
                      </a:r>
                      <a:endParaRPr lang="en-US" sz="100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$15,000</a:t>
                      </a:r>
                      <a:endParaRPr lang="en-US" sz="1000" dirty="0">
                        <a:effectLst/>
                        <a:latin typeface="+mn-lt"/>
                        <a:ea typeface="Calibri" panose="020F0502020204030204" pitchFamily="34" charset="0"/>
                        <a:cs typeface="Times New Roman" panose="02020603050405020304" pitchFamily="18" charset="0"/>
                      </a:endParaRPr>
                    </a:p>
                  </a:txBody>
                  <a:tcPr marL="63301" marR="63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2569097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10-4: Use the straight-line method to amortize bond discounts.</a:t>
            </a:r>
            <a:br>
              <a:rPr lang="en-US" dirty="0"/>
            </a:br>
            <a:r>
              <a:rPr lang="en-US" dirty="0"/>
              <a:t/>
            </a:r>
            <a:br>
              <a:rPr lang="en-US" dirty="0"/>
            </a:br>
            <a:endParaRPr lang="en-US" dirty="0"/>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25</a:t>
            </a:fld>
            <a:endParaRPr lang="en-US" dirty="0">
              <a:solidFill>
                <a:schemeClr val="bg1"/>
              </a:solidFill>
              <a:cs typeface="Arial" charset="0"/>
            </a:endParaRPr>
          </a:p>
        </p:txBody>
      </p:sp>
    </p:spTree>
    <p:extLst>
      <p:ext uri="{BB962C8B-B14F-4D97-AF65-F5344CB8AC3E}">
        <p14:creationId xmlns:p14="http://schemas.microsoft.com/office/powerpoint/2010/main" val="408518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smtClean="0">
                <a:ea typeface="Tahoma" panose="020B0604030504040204" pitchFamily="34" charset="0"/>
                <a:cs typeface="Tahoma" panose="020B0604030504040204" pitchFamily="34" charset="0"/>
              </a:rPr>
              <a:t>Bonds Issued at a Discount</a:t>
            </a:r>
            <a:endParaRPr lang="en-US" sz="24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defRPr/>
            </a:pPr>
            <a:r>
              <a:rPr lang="en-US" sz="2600" dirty="0"/>
              <a:t>If bonds of other companies are yielding more than 9%, investors will be unwilling to pay the full face </a:t>
            </a:r>
            <a:r>
              <a:rPr lang="en-US" sz="2600" dirty="0" smtClean="0"/>
              <a:t>value </a:t>
            </a:r>
            <a:r>
              <a:rPr lang="en-US" sz="2600" dirty="0"/>
              <a:t>for Mason’s 9% bonds. The issue price of Mason’s 9% bonds will have to be lower to entice investor interest. The difference between the lower issue price and the principal of $100,000 is called a discount.</a:t>
            </a:r>
            <a:br>
              <a:rPr lang="en-US" sz="2600" dirty="0"/>
            </a:br>
            <a:endParaRPr lang="en-US" sz="2600" dirty="0"/>
          </a:p>
          <a:p>
            <a:pPr>
              <a:defRPr/>
            </a:pPr>
            <a:r>
              <a:rPr lang="en-US" sz="2600" dirty="0"/>
              <a:t>Let’s continue the Mason Company example.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26</a:t>
            </a:fld>
            <a:endParaRPr lang="en-US" dirty="0">
              <a:solidFill>
                <a:schemeClr val="bg1"/>
              </a:solidFill>
              <a:cs typeface="Arial" charset="0"/>
            </a:endParaRPr>
          </a:p>
        </p:txBody>
      </p:sp>
    </p:spTree>
    <p:extLst>
      <p:ext uri="{BB962C8B-B14F-4D97-AF65-F5344CB8AC3E}">
        <p14:creationId xmlns:p14="http://schemas.microsoft.com/office/powerpoint/2010/main" val="3973910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Discounted Bond Example</a:t>
            </a:r>
            <a:endParaRPr lang="en-US" sz="3200" b="1"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a:buClr>
                <a:schemeClr val="hlink"/>
              </a:buClr>
              <a:buSzPct val="110000"/>
              <a:buNone/>
              <a:defRPr/>
            </a:pPr>
            <a:r>
              <a:rPr lang="en-US" dirty="0"/>
              <a:t>Mason Company issues bonds on January 1, Year 1.</a:t>
            </a:r>
          </a:p>
          <a:p>
            <a:pPr>
              <a:spcBef>
                <a:spcPct val="5000"/>
              </a:spcBef>
              <a:buClr>
                <a:schemeClr val="tx1"/>
              </a:buClr>
              <a:buSzPct val="110000"/>
              <a:defRPr/>
            </a:pPr>
            <a:r>
              <a:rPr lang="en-US" dirty="0"/>
              <a:t>	Principal = $100,000</a:t>
            </a:r>
          </a:p>
          <a:p>
            <a:pPr>
              <a:spcBef>
                <a:spcPct val="5000"/>
              </a:spcBef>
              <a:buClr>
                <a:schemeClr val="tx1"/>
              </a:buClr>
              <a:buSzPct val="110000"/>
              <a:defRPr/>
            </a:pPr>
            <a:r>
              <a:rPr lang="en-US" dirty="0"/>
              <a:t>	Issue Price = $95,000</a:t>
            </a:r>
          </a:p>
          <a:p>
            <a:pPr>
              <a:spcBef>
                <a:spcPct val="5000"/>
              </a:spcBef>
              <a:buClr>
                <a:schemeClr val="tx1"/>
              </a:buClr>
              <a:buSzPct val="110000"/>
              <a:defRPr/>
            </a:pPr>
            <a:r>
              <a:rPr lang="en-US" dirty="0"/>
              <a:t>	Stated Interest Rate = 9%</a:t>
            </a:r>
          </a:p>
          <a:p>
            <a:pPr>
              <a:spcBef>
                <a:spcPct val="5000"/>
              </a:spcBef>
              <a:buClr>
                <a:schemeClr val="tx1"/>
              </a:buClr>
              <a:buSzPct val="110000"/>
              <a:defRPr/>
            </a:pPr>
            <a:r>
              <a:rPr lang="en-US" dirty="0"/>
              <a:t>	Interest Date = 12/31</a:t>
            </a:r>
          </a:p>
          <a:p>
            <a:pPr>
              <a:spcBef>
                <a:spcPct val="5000"/>
              </a:spcBef>
              <a:buClr>
                <a:schemeClr val="tx1"/>
              </a:buClr>
              <a:buSzPct val="110000"/>
              <a:defRPr/>
            </a:pPr>
            <a:r>
              <a:rPr lang="en-US" dirty="0"/>
              <a:t>	Maturity Date = 5 years</a:t>
            </a:r>
          </a:p>
          <a:p>
            <a:pPr marL="0" indent="0">
              <a:spcBef>
                <a:spcPct val="5000"/>
              </a:spcBef>
              <a:buClr>
                <a:schemeClr val="tx1"/>
              </a:buClr>
              <a:buSzPct val="110000"/>
              <a:buNone/>
              <a:defRPr/>
            </a:pPr>
            <a:r>
              <a:rPr lang="en-US" dirty="0"/>
              <a:t>The issue price is the only change from the previous Mason example.</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10-27</a:t>
            </a:r>
          </a:p>
          <a:p>
            <a:r>
              <a:rPr lang="en-US" dirty="0">
                <a:solidFill>
                  <a:schemeClr val="bg1"/>
                </a:solidFill>
                <a:cs typeface="Arial" charset="0"/>
              </a:rPr>
              <a:t>910-</a:t>
            </a:r>
            <a:fld id="{D00EDEF9-D035-4425-A917-BE9E5DA74FA0}" type="slidenum">
              <a:rPr lang="en-US" smtClean="0">
                <a:solidFill>
                  <a:schemeClr val="bg1"/>
                </a:solidFill>
                <a:cs typeface="Arial" charset="0"/>
              </a:rPr>
              <a:pPr/>
              <a:t>27</a:t>
            </a:fld>
            <a:endParaRPr lang="en-US" dirty="0">
              <a:solidFill>
                <a:schemeClr val="bg1"/>
              </a:solidFill>
              <a:cs typeface="Arial" charset="0"/>
            </a:endParaRPr>
          </a:p>
        </p:txBody>
      </p:sp>
      <p:graphicFrame>
        <p:nvGraphicFramePr>
          <p:cNvPr id="2" name="Table 1">
            <a:extLst>
              <a:ext uri="{FF2B5EF4-FFF2-40B4-BE49-F238E27FC236}">
                <a16:creationId xmlns:a16="http://schemas.microsoft.com/office/drawing/2014/main" xmlns="" id="{5B3938BC-BA8F-44E4-B06B-AE0BB381B2E8}"/>
              </a:ext>
            </a:extLst>
          </p:cNvPr>
          <p:cNvGraphicFramePr>
            <a:graphicFrameLocks noGrp="1"/>
          </p:cNvGraphicFramePr>
          <p:nvPr>
            <p:extLst>
              <p:ext uri="{D42A27DB-BD31-4B8C-83A1-F6EECF244321}">
                <p14:modId xmlns:p14="http://schemas.microsoft.com/office/powerpoint/2010/main" val="1396474209"/>
              </p:ext>
            </p:extLst>
          </p:nvPr>
        </p:nvGraphicFramePr>
        <p:xfrm>
          <a:off x="609600" y="5181600"/>
          <a:ext cx="7848601" cy="741680"/>
        </p:xfrm>
        <a:graphic>
          <a:graphicData uri="http://schemas.openxmlformats.org/drawingml/2006/table">
            <a:tbl>
              <a:tblPr firstRow="1" bandRow="1">
                <a:tableStyleId>{5C22544A-7EE6-4342-B048-85BDC9FD1C3A}</a:tableStyleId>
              </a:tblPr>
              <a:tblGrid>
                <a:gridCol w="2138486">
                  <a:extLst>
                    <a:ext uri="{9D8B030D-6E8A-4147-A177-3AD203B41FA5}">
                      <a16:colId xmlns:a16="http://schemas.microsoft.com/office/drawing/2014/main" xmlns="" val="2975836734"/>
                    </a:ext>
                  </a:extLst>
                </a:gridCol>
                <a:gridCol w="464888">
                  <a:extLst>
                    <a:ext uri="{9D8B030D-6E8A-4147-A177-3AD203B41FA5}">
                      <a16:colId xmlns:a16="http://schemas.microsoft.com/office/drawing/2014/main" xmlns="" val="2898439443"/>
                    </a:ext>
                  </a:extLst>
                </a:gridCol>
                <a:gridCol w="2696352">
                  <a:extLst>
                    <a:ext uri="{9D8B030D-6E8A-4147-A177-3AD203B41FA5}">
                      <a16:colId xmlns:a16="http://schemas.microsoft.com/office/drawing/2014/main" xmlns="" val="2943147143"/>
                    </a:ext>
                  </a:extLst>
                </a:gridCol>
                <a:gridCol w="913751">
                  <a:extLst>
                    <a:ext uri="{9D8B030D-6E8A-4147-A177-3AD203B41FA5}">
                      <a16:colId xmlns:a16="http://schemas.microsoft.com/office/drawing/2014/main" xmlns="" val="493219953"/>
                    </a:ext>
                  </a:extLst>
                </a:gridCol>
                <a:gridCol w="1635124">
                  <a:extLst>
                    <a:ext uri="{9D8B030D-6E8A-4147-A177-3AD203B41FA5}">
                      <a16:colId xmlns:a16="http://schemas.microsoft.com/office/drawing/2014/main" xmlns="" val="1527599114"/>
                    </a:ext>
                  </a:extLst>
                </a:gridCol>
              </a:tblGrid>
              <a:tr h="370840">
                <a:tc>
                  <a:txBody>
                    <a:bodyPr/>
                    <a:lstStyle/>
                    <a:p>
                      <a:pPr algn="ctr"/>
                      <a:r>
                        <a:rPr lang="en-US" dirty="0">
                          <a:solidFill>
                            <a:schemeClr val="tx1"/>
                          </a:solidFill>
                          <a:latin typeface="+mn-lt"/>
                          <a:ea typeface="Tahoma" panose="020B0604030504040204" pitchFamily="34" charset="0"/>
                          <a:cs typeface="Tahoma" panose="020B0604030504040204" pitchFamily="34" charset="0"/>
                        </a:rPr>
                        <a:t>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latin typeface="+mn-lt"/>
                          <a:ea typeface="ＭＳ ゴシック"/>
                          <a:cs typeface="ＭＳ ゴシック"/>
                        </a:rPr>
                        <a:t>−</a:t>
                      </a:r>
                      <a:endParaRPr lang="en-US"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latin typeface="+mn-lt"/>
                          <a:ea typeface="Tahoma" panose="020B0604030504040204" pitchFamily="34" charset="0"/>
                          <a:cs typeface="Tahoma" panose="020B0604030504040204" pitchFamily="34" charset="0"/>
                        </a:rPr>
                        <a:t>Cash Proceeds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latin typeface="+mn-lt"/>
                          <a:ea typeface="Tahoma" panose="020B0604030504040204" pitchFamily="34" charset="0"/>
                          <a:cs typeface="Tahoma" panose="020B0604030504040204" pitchFamily="34" charset="0"/>
                        </a:rPr>
                        <a:t>=</a:t>
                      </a:r>
                      <a:endParaRPr lang="en-US"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latin typeface="+mn-lt"/>
                          <a:ea typeface="Tahoma" panose="020B0604030504040204" pitchFamily="34" charset="0"/>
                          <a:cs typeface="Tahoma" panose="020B0604030504040204" pitchFamily="34" charset="0"/>
                        </a:rPr>
                        <a:t>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679949882"/>
                  </a:ext>
                </a:extLst>
              </a:tr>
              <a:tr h="370840">
                <a:tc>
                  <a:txBody>
                    <a:bodyPr/>
                    <a:lstStyle/>
                    <a:p>
                      <a:pPr algn="ctr"/>
                      <a:r>
                        <a:rPr lang="en-US" b="1" dirty="0">
                          <a:latin typeface="+mn-lt"/>
                          <a:ea typeface="Tahoma" panose="020B0604030504040204" pitchFamily="34" charset="0"/>
                          <a:cs typeface="Tahoma" panose="020B0604030504040204" pitchFamily="34" charset="0"/>
                        </a:rPr>
                        <a:t>$</a:t>
                      </a:r>
                      <a:r>
                        <a:rPr lang="en-US" b="1" dirty="0" smtClean="0">
                          <a:latin typeface="+mn-lt"/>
                          <a:ea typeface="Tahoma" panose="020B0604030504040204" pitchFamily="34" charset="0"/>
                          <a:cs typeface="Tahoma" panose="020B0604030504040204" pitchFamily="34" charset="0"/>
                        </a:rPr>
                        <a:t>100,000</a:t>
                      </a:r>
                      <a:endParaRPr lang="en-US" b="1" dirty="0">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smtClean="0">
                          <a:latin typeface="+mn-lt"/>
                          <a:ea typeface="ＭＳ ゴシック"/>
                          <a:cs typeface="ＭＳ ゴシック"/>
                        </a:rPr>
                        <a:t>−</a:t>
                      </a:r>
                      <a:endParaRPr lang="en-US" b="1" dirty="0">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latin typeface="+mn-lt"/>
                          <a:ea typeface="Tahoma" panose="020B0604030504040204" pitchFamily="34" charset="0"/>
                          <a:cs typeface="Tahoma" panose="020B0604030504040204" pitchFamily="34" charset="0"/>
                        </a:rPr>
                        <a:t>$95,000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smtClean="0">
                          <a:latin typeface="+mn-lt"/>
                          <a:ea typeface="Tahoma" panose="020B0604030504040204" pitchFamily="34" charset="0"/>
                          <a:cs typeface="Tahoma" panose="020B0604030504040204" pitchFamily="34" charset="0"/>
                        </a:rPr>
                        <a:t>=</a:t>
                      </a:r>
                      <a:endParaRPr lang="en-US" b="1" dirty="0">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latin typeface="+mn-lt"/>
                          <a:ea typeface="Tahoma" panose="020B0604030504040204" pitchFamily="34" charset="0"/>
                          <a:cs typeface="Tahoma" panose="020B060403050404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834999865"/>
                  </a:ext>
                </a:extLst>
              </a:tr>
            </a:tbl>
          </a:graphicData>
        </a:graphic>
      </p:graphicFrame>
    </p:spTree>
    <p:extLst>
      <p:ext uri="{BB962C8B-B14F-4D97-AF65-F5344CB8AC3E}">
        <p14:creationId xmlns:p14="http://schemas.microsoft.com/office/powerpoint/2010/main" val="3577036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400" b="1" dirty="0">
                <a:ea typeface="Tahoma" panose="020B0604030504040204" pitchFamily="34" charset="0"/>
                <a:cs typeface="Tahoma" panose="020B0604030504040204" pitchFamily="34" charset="0"/>
              </a:rPr>
              <a:t>Discounted Bond Example: Jan</a:t>
            </a:r>
            <a:r>
              <a:rPr lang="en-US" sz="3400" b="1" dirty="0" smtClean="0">
                <a:ea typeface="Tahoma" panose="020B0604030504040204" pitchFamily="34" charset="0"/>
                <a:cs typeface="Tahoma" panose="020B0604030504040204" pitchFamily="34" charset="0"/>
              </a:rPr>
              <a:t>. 1</a:t>
            </a:r>
            <a:r>
              <a:rPr lang="en-US" sz="3400" b="1" dirty="0">
                <a:ea typeface="Tahoma" panose="020B0604030504040204" pitchFamily="34" charset="0"/>
                <a:cs typeface="Tahoma" panose="020B0604030504040204" pitchFamily="34" charset="0"/>
              </a:rPr>
              <a:t>,Year 1</a:t>
            </a:r>
          </a:p>
        </p:txBody>
      </p:sp>
      <p:sp>
        <p:nvSpPr>
          <p:cNvPr id="2" name="Content Placeholder 1"/>
          <p:cNvSpPr>
            <a:spLocks noGrp="1"/>
          </p:cNvSpPr>
          <p:nvPr>
            <p:ph idx="1"/>
          </p:nvPr>
        </p:nvSpPr>
        <p:spPr/>
        <p:txBody>
          <a:bodyPr/>
          <a:lstStyle/>
          <a:p>
            <a:r>
              <a:rPr lang="en-US" sz="1800" dirty="0"/>
              <a:t>Issuing the bonds at a discount has the following effect on Mason’s Year 1 financial statements:</a:t>
            </a:r>
          </a:p>
          <a:p>
            <a:endParaRPr lang="en-US" sz="1800" dirty="0" smtClean="0"/>
          </a:p>
          <a:p>
            <a:endParaRPr lang="en-US" sz="1800" dirty="0" smtClean="0"/>
          </a:p>
          <a:p>
            <a:endParaRPr lang="en-US" sz="1800" dirty="0"/>
          </a:p>
          <a:p>
            <a:endParaRPr lang="en-US" sz="1800" dirty="0"/>
          </a:p>
          <a:p>
            <a:r>
              <a:rPr lang="en-US" sz="1800" dirty="0" smtClean="0"/>
              <a:t>To </a:t>
            </a:r>
            <a:r>
              <a:rPr lang="en-US" sz="1800" dirty="0"/>
              <a:t>record the bond issue, Mason Company would make the following entry on January 1, Year 1:</a:t>
            </a:r>
          </a:p>
          <a:p>
            <a:endParaRPr lang="en-US" sz="2000" dirty="0"/>
          </a:p>
        </p:txBody>
      </p:sp>
      <p:sp>
        <p:nvSpPr>
          <p:cNvPr id="4" name="Text Placeholder 3"/>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28</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CBD3031C-7859-47FD-8DE6-8DCCC0E9D850}"/>
              </a:ext>
            </a:extLst>
          </p:cNvPr>
          <p:cNvGraphicFramePr>
            <a:graphicFrameLocks noGrp="1"/>
          </p:cNvGraphicFramePr>
          <p:nvPr>
            <p:extLst>
              <p:ext uri="{D42A27DB-BD31-4B8C-83A1-F6EECF244321}">
                <p14:modId xmlns:p14="http://schemas.microsoft.com/office/powerpoint/2010/main" val="4138784787"/>
              </p:ext>
            </p:extLst>
          </p:nvPr>
        </p:nvGraphicFramePr>
        <p:xfrm>
          <a:off x="533400" y="1905000"/>
          <a:ext cx="8094299" cy="1694573"/>
        </p:xfrm>
        <a:graphic>
          <a:graphicData uri="http://schemas.openxmlformats.org/drawingml/2006/table">
            <a:tbl>
              <a:tblPr firstRow="1" firstCol="1" bandRow="1">
                <a:tableStyleId>{5C22544A-7EE6-4342-B048-85BDC9FD1C3A}</a:tableStyleId>
              </a:tblPr>
              <a:tblGrid>
                <a:gridCol w="891933">
                  <a:extLst>
                    <a:ext uri="{9D8B030D-6E8A-4147-A177-3AD203B41FA5}">
                      <a16:colId xmlns:a16="http://schemas.microsoft.com/office/drawing/2014/main" xmlns="" val="4038268786"/>
                    </a:ext>
                  </a:extLst>
                </a:gridCol>
                <a:gridCol w="149364">
                  <a:extLst>
                    <a:ext uri="{9D8B030D-6E8A-4147-A177-3AD203B41FA5}">
                      <a16:colId xmlns:a16="http://schemas.microsoft.com/office/drawing/2014/main" xmlns="" val="1959332394"/>
                    </a:ext>
                  </a:extLst>
                </a:gridCol>
                <a:gridCol w="958357">
                  <a:extLst>
                    <a:ext uri="{9D8B030D-6E8A-4147-A177-3AD203B41FA5}">
                      <a16:colId xmlns:a16="http://schemas.microsoft.com/office/drawing/2014/main" xmlns="" val="3869363813"/>
                    </a:ext>
                  </a:extLst>
                </a:gridCol>
                <a:gridCol w="149364">
                  <a:extLst>
                    <a:ext uri="{9D8B030D-6E8A-4147-A177-3AD203B41FA5}">
                      <a16:colId xmlns:a16="http://schemas.microsoft.com/office/drawing/2014/main" xmlns="" val="1869294495"/>
                    </a:ext>
                  </a:extLst>
                </a:gridCol>
                <a:gridCol w="954988">
                  <a:extLst>
                    <a:ext uri="{9D8B030D-6E8A-4147-A177-3AD203B41FA5}">
                      <a16:colId xmlns:a16="http://schemas.microsoft.com/office/drawing/2014/main" xmlns="" val="3496316978"/>
                    </a:ext>
                  </a:extLst>
                </a:gridCol>
                <a:gridCol w="149364">
                  <a:extLst>
                    <a:ext uri="{9D8B030D-6E8A-4147-A177-3AD203B41FA5}">
                      <a16:colId xmlns:a16="http://schemas.microsoft.com/office/drawing/2014/main" xmlns="" val="2501135130"/>
                    </a:ext>
                  </a:extLst>
                </a:gridCol>
                <a:gridCol w="1023858">
                  <a:extLst>
                    <a:ext uri="{9D8B030D-6E8A-4147-A177-3AD203B41FA5}">
                      <a16:colId xmlns:a16="http://schemas.microsoft.com/office/drawing/2014/main" xmlns="" val="322333968"/>
                    </a:ext>
                  </a:extLst>
                </a:gridCol>
                <a:gridCol w="149364">
                  <a:extLst>
                    <a:ext uri="{9D8B030D-6E8A-4147-A177-3AD203B41FA5}">
                      <a16:colId xmlns:a16="http://schemas.microsoft.com/office/drawing/2014/main" xmlns="" val="1493837017"/>
                    </a:ext>
                  </a:extLst>
                </a:gridCol>
                <a:gridCol w="679511">
                  <a:extLst>
                    <a:ext uri="{9D8B030D-6E8A-4147-A177-3AD203B41FA5}">
                      <a16:colId xmlns:a16="http://schemas.microsoft.com/office/drawing/2014/main" xmlns="" val="850383387"/>
                    </a:ext>
                  </a:extLst>
                </a:gridCol>
                <a:gridCol w="149364">
                  <a:extLst>
                    <a:ext uri="{9D8B030D-6E8A-4147-A177-3AD203B41FA5}">
                      <a16:colId xmlns:a16="http://schemas.microsoft.com/office/drawing/2014/main" xmlns="" val="3141023649"/>
                    </a:ext>
                  </a:extLst>
                </a:gridCol>
                <a:gridCol w="748380">
                  <a:extLst>
                    <a:ext uri="{9D8B030D-6E8A-4147-A177-3AD203B41FA5}">
                      <a16:colId xmlns:a16="http://schemas.microsoft.com/office/drawing/2014/main" xmlns="" val="2880056140"/>
                    </a:ext>
                  </a:extLst>
                </a:gridCol>
                <a:gridCol w="149364">
                  <a:extLst>
                    <a:ext uri="{9D8B030D-6E8A-4147-A177-3AD203B41FA5}">
                      <a16:colId xmlns:a16="http://schemas.microsoft.com/office/drawing/2014/main" xmlns="" val="101508216"/>
                    </a:ext>
                  </a:extLst>
                </a:gridCol>
                <a:gridCol w="643719">
                  <a:extLst>
                    <a:ext uri="{9D8B030D-6E8A-4147-A177-3AD203B41FA5}">
                      <a16:colId xmlns:a16="http://schemas.microsoft.com/office/drawing/2014/main" xmlns="" val="2089963319"/>
                    </a:ext>
                  </a:extLst>
                </a:gridCol>
                <a:gridCol w="149364">
                  <a:extLst>
                    <a:ext uri="{9D8B030D-6E8A-4147-A177-3AD203B41FA5}">
                      <a16:colId xmlns:a16="http://schemas.microsoft.com/office/drawing/2014/main" xmlns="" val="563581978"/>
                    </a:ext>
                  </a:extLst>
                </a:gridCol>
                <a:gridCol w="789016">
                  <a:extLst>
                    <a:ext uri="{9D8B030D-6E8A-4147-A177-3AD203B41FA5}">
                      <a16:colId xmlns:a16="http://schemas.microsoft.com/office/drawing/2014/main" xmlns="" val="4138122333"/>
                    </a:ext>
                  </a:extLst>
                </a:gridCol>
                <a:gridCol w="358989">
                  <a:extLst>
                    <a:ext uri="{9D8B030D-6E8A-4147-A177-3AD203B41FA5}">
                      <a16:colId xmlns:a16="http://schemas.microsoft.com/office/drawing/2014/main" xmlns="" val="2181816611"/>
                    </a:ext>
                  </a:extLst>
                </a:gridCol>
              </a:tblGrid>
              <a:tr h="464248">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Assets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a:t>
                      </a: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Liab.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Stockholders' Equity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Revenue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smtClean="0">
                          <a:solidFill>
                            <a:schemeClr val="tx1"/>
                          </a:solidFill>
                          <a:effectLst/>
                          <a:latin typeface="+mn-lt"/>
                          <a:ea typeface="Tahoma" panose="020B0604030504040204" pitchFamily="34" charset="0"/>
                          <a:cs typeface="Tahoma" panose="020B0604030504040204" pitchFamily="34" charset="0"/>
                        </a:rPr>
                        <a:t>−</a:t>
                      </a:r>
                      <a:endParaRPr lang="en-US" sz="9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Expenses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a:t>
                      </a: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Net Income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0" dirty="0">
                          <a:solidFill>
                            <a:schemeClr val="tx1"/>
                          </a:solidFill>
                          <a:effectLst/>
                          <a:latin typeface="+mn-lt"/>
                          <a:ea typeface="Tahoma" panose="020B0604030504040204" pitchFamily="34" charset="0"/>
                          <a:cs typeface="Tahoma" panose="020B0604030504040204" pitchFamily="34" charset="0"/>
                        </a:rPr>
                        <a:t>Cash Flow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618998">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Cash</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a:t>
                      </a: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Bonds Payable</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Discount</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Retained Earnings</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300" b="0" dirty="0">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300" b="0" dirty="0">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300" b="0" dirty="0">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600" b="0" dirty="0">
                        <a:latin typeface="+mn-lt"/>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r h="578502">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95,000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5,000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a:t>
                      </a: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0" dirty="0">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0" dirty="0">
                        <a:latin typeface="+mn-lt"/>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a:t>
                      </a: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95,000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nSpc>
                          <a:spcPct val="100000"/>
                        </a:lnSpc>
                      </a:pPr>
                      <a:r>
                        <a:rPr lang="en-US" sz="1300" b="0" dirty="0">
                          <a:latin typeface="+mn-lt"/>
                          <a:ea typeface="Tahoma" panose="020B0604030504040204" pitchFamily="34" charset="0"/>
                          <a:cs typeface="Tahoma" panose="020B0604030504040204" pitchFamily="34" charset="0"/>
                        </a:rPr>
                        <a:t>FA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646418457"/>
                  </a:ext>
                </a:extLst>
              </a:tr>
            </a:tbl>
          </a:graphicData>
        </a:graphic>
      </p:graphicFrame>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3859473761"/>
              </p:ext>
            </p:extLst>
          </p:nvPr>
        </p:nvGraphicFramePr>
        <p:xfrm>
          <a:off x="1066800" y="4419600"/>
          <a:ext cx="6553200" cy="1483608"/>
        </p:xfrm>
        <a:graphic>
          <a:graphicData uri="http://schemas.openxmlformats.org/drawingml/2006/table">
            <a:tbl>
              <a:tblPr>
                <a:tableStyleId>{5C22544A-7EE6-4342-B048-85BDC9FD1C3A}</a:tableStyleId>
              </a:tblPr>
              <a:tblGrid>
                <a:gridCol w="1310640">
                  <a:extLst>
                    <a:ext uri="{9D8B030D-6E8A-4147-A177-3AD203B41FA5}">
                      <a16:colId xmlns:a16="http://schemas.microsoft.com/office/drawing/2014/main" xmlns="" val="1339959837"/>
                    </a:ext>
                  </a:extLst>
                </a:gridCol>
                <a:gridCol w="68981">
                  <a:extLst>
                    <a:ext uri="{9D8B030D-6E8A-4147-A177-3AD203B41FA5}">
                      <a16:colId xmlns:a16="http://schemas.microsoft.com/office/drawing/2014/main" xmlns="" val="119357301"/>
                    </a:ext>
                  </a:extLst>
                </a:gridCol>
                <a:gridCol w="2862808">
                  <a:extLst>
                    <a:ext uri="{9D8B030D-6E8A-4147-A177-3AD203B41FA5}">
                      <a16:colId xmlns:a16="http://schemas.microsoft.com/office/drawing/2014/main" xmlns="" val="2170809857"/>
                    </a:ext>
                  </a:extLst>
                </a:gridCol>
                <a:gridCol w="162477">
                  <a:extLst>
                    <a:ext uri="{9D8B030D-6E8A-4147-A177-3AD203B41FA5}">
                      <a16:colId xmlns:a16="http://schemas.microsoft.com/office/drawing/2014/main" xmlns="" val="746245963"/>
                    </a:ext>
                  </a:extLst>
                </a:gridCol>
                <a:gridCol w="1068096">
                  <a:extLst>
                    <a:ext uri="{9D8B030D-6E8A-4147-A177-3AD203B41FA5}">
                      <a16:colId xmlns:a16="http://schemas.microsoft.com/office/drawing/2014/main" xmlns="" val="1923230473"/>
                    </a:ext>
                  </a:extLst>
                </a:gridCol>
                <a:gridCol w="87289">
                  <a:extLst>
                    <a:ext uri="{9D8B030D-6E8A-4147-A177-3AD203B41FA5}">
                      <a16:colId xmlns:a16="http://schemas.microsoft.com/office/drawing/2014/main" xmlns="" val="9718133"/>
                    </a:ext>
                  </a:extLst>
                </a:gridCol>
                <a:gridCol w="992909">
                  <a:extLst>
                    <a:ext uri="{9D8B030D-6E8A-4147-A177-3AD203B41FA5}">
                      <a16:colId xmlns:a16="http://schemas.microsoft.com/office/drawing/2014/main" xmlns="" val="1405398356"/>
                    </a:ext>
                  </a:extLst>
                </a:gridCol>
              </a:tblGrid>
              <a:tr h="373847">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412275">
                <a:tc>
                  <a:txBody>
                    <a:bodyPr/>
                    <a:lstStyle/>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Year 1</a:t>
                      </a:r>
                    </a:p>
                    <a:p>
                      <a:pPr algn="ct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Jan. 1</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300" u="none" strike="noStrike" dirty="0">
                          <a:solidFill>
                            <a:schemeClr val="tx1"/>
                          </a:solidFill>
                          <a:effectLst/>
                          <a:latin typeface="+mn-lt"/>
                          <a:ea typeface="Tahoma" panose="020B0604030504040204" pitchFamily="34" charset="0"/>
                          <a:cs typeface="Tahoma" panose="020B0604030504040204" pitchFamily="34" charset="0"/>
                        </a:rPr>
                        <a:t>95,000</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48743">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Discount on Bonds Payable</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300" b="1" i="0" u="none" strike="noStrike" dirty="0">
                          <a:solidFill>
                            <a:schemeClr val="tx1"/>
                          </a:solidFill>
                          <a:effectLst/>
                          <a:latin typeface="+mn-lt"/>
                          <a:ea typeface="Tahoma" panose="020B0604030504040204" pitchFamily="34" charset="0"/>
                          <a:cs typeface="Tahoma" panose="020B0604030504040204" pitchFamily="34" charset="0"/>
                        </a:rPr>
                        <a:t> </a:t>
                      </a:r>
                      <a:r>
                        <a:rPr lang="en-US" sz="13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u="none" strike="noStrike" dirty="0">
                          <a:solidFill>
                            <a:schemeClr val="tx1"/>
                          </a:solidFill>
                          <a:effectLst/>
                          <a:latin typeface="+mn-lt"/>
                          <a:ea typeface="Tahoma" panose="020B0604030504040204" pitchFamily="34" charset="0"/>
                          <a:cs typeface="Tahoma" panose="020B0604030504040204" pitchFamily="34" charset="0"/>
                        </a:rPr>
                        <a:t> </a:t>
                      </a:r>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48743">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chemeClr val="tx1"/>
                          </a:solidFill>
                          <a:effectLst/>
                          <a:latin typeface="+mn-lt"/>
                          <a:ea typeface="Tahoma" panose="020B0604030504040204" pitchFamily="34" charset="0"/>
                          <a:cs typeface="Tahoma" panose="020B0604030504040204" pitchFamily="34" charset="0"/>
                        </a:rPr>
                        <a:t>       Bonds Payable</a:t>
                      </a: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chemeClr val="tx1"/>
                          </a:solidFill>
                          <a:effectLst/>
                          <a:latin typeface="+mn-lt"/>
                          <a:ea typeface="Tahoma" panose="020B0604030504040204" pitchFamily="34" charset="0"/>
                          <a:cs typeface="Tahoma" panose="020B0604030504040204" pitchFamily="34" charset="0"/>
                        </a:rPr>
                        <a:t>100,000</a:t>
                      </a:r>
                    </a:p>
                  </a:txBody>
                  <a:tcPr marL="9002" marR="9002" marT="9002"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bl>
          </a:graphicData>
        </a:graphic>
      </p:graphicFrame>
    </p:spTree>
    <p:extLst>
      <p:ext uri="{BB962C8B-B14F-4D97-AF65-F5344CB8AC3E}">
        <p14:creationId xmlns:p14="http://schemas.microsoft.com/office/powerpoint/2010/main" val="3688576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Long-Term Notes Payable</a:t>
            </a:r>
          </a:p>
        </p:txBody>
      </p:sp>
      <p:sp>
        <p:nvSpPr>
          <p:cNvPr id="2" name="Content Placeholder 1"/>
          <p:cNvSpPr>
            <a:spLocks noGrp="1"/>
          </p:cNvSpPr>
          <p:nvPr>
            <p:ph idx="1"/>
          </p:nvPr>
        </p:nvSpPr>
        <p:spPr/>
        <p:txBody>
          <a:bodyPr/>
          <a:lstStyle/>
          <a:p>
            <a:r>
              <a:rPr lang="en-US" sz="2600" dirty="0"/>
              <a:t>Long-term notes are liabilities that usually</a:t>
            </a:r>
            <a:br>
              <a:rPr lang="en-US" sz="2600" dirty="0"/>
            </a:br>
            <a:r>
              <a:rPr lang="en-US" sz="2600" dirty="0"/>
              <a:t>have terms from two to five </a:t>
            </a:r>
            <a:r>
              <a:rPr lang="en-US" sz="2600" dirty="0" smtClean="0"/>
              <a:t>years.</a:t>
            </a:r>
          </a:p>
          <a:p>
            <a:r>
              <a:rPr lang="en-US" sz="2600" dirty="0" smtClean="0"/>
              <a:t>Principal </a:t>
            </a:r>
            <a:r>
              <a:rPr lang="en-US" sz="2600" dirty="0"/>
              <a:t>flows from the lender to a company</a:t>
            </a:r>
            <a:r>
              <a:rPr lang="en-US" sz="2600" dirty="0" smtClean="0"/>
              <a:t>; then </a:t>
            </a:r>
            <a:r>
              <a:rPr lang="en-US" sz="2600" dirty="0"/>
              <a:t>payments flow from the company to the lender.</a:t>
            </a:r>
          </a:p>
          <a:p>
            <a:r>
              <a:rPr lang="en-US" sz="2600" dirty="0"/>
              <a:t>Each payment covers interest for the period and a portion of the principal.</a:t>
            </a:r>
          </a:p>
          <a:p>
            <a:r>
              <a:rPr lang="en-US" sz="2600" dirty="0"/>
              <a:t>With each payment, the interest portion gets smaller and the principal portion gets larger</a:t>
            </a:r>
            <a:r>
              <a:rPr lang="en-US" sz="2600" dirty="0" smtClean="0"/>
              <a:t>.</a:t>
            </a:r>
            <a:endParaRPr lang="en-US" sz="2600" dirty="0"/>
          </a:p>
        </p:txBody>
      </p:sp>
      <p:sp>
        <p:nvSpPr>
          <p:cNvPr id="6" name="Text Placeholder 5"/>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10-</a:t>
            </a:r>
            <a:fld id="{86103F27-AA34-4069-B652-A178AD0674B3}"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200014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Discounted Bond: Partial Balance Sheet Presentation on Jan. 1, Yr. 1</a:t>
            </a:r>
            <a:endParaRPr lang="en-US" sz="3200" b="1" dirty="0">
              <a:solidFill>
                <a:srgbClr val="C30C20"/>
              </a:solidFill>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p:txBody>
          <a:bodyPr/>
          <a:lstStyle/>
          <a:p>
            <a:pPr marL="0" lvl="0" indent="0" algn="ctr" defTabSz="914400" fontAlgn="base">
              <a:spcBef>
                <a:spcPct val="0"/>
              </a:spcBef>
              <a:spcAft>
                <a:spcPct val="0"/>
              </a:spcAft>
              <a:buNone/>
            </a:pPr>
            <a:endParaRPr lang="en-US" sz="18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914400" fontAlgn="base">
              <a:spcBef>
                <a:spcPct val="0"/>
              </a:spcBef>
              <a:spcAft>
                <a:spcPct val="0"/>
              </a:spcAft>
              <a:buNone/>
            </a:pPr>
            <a:endParaRPr lang="en-US" sz="1800" dirty="0">
              <a:solidFill>
                <a:prstClr val="black"/>
              </a:solidFill>
              <a:ea typeface="Tahoma" panose="020B0604030504040204" pitchFamily="34" charset="0"/>
              <a:cs typeface="Tahoma" panose="020B0604030504040204" pitchFamily="34" charset="0"/>
            </a:endParaRPr>
          </a:p>
          <a:p>
            <a:pPr marL="0" lvl="0" indent="0" defTabSz="914400" fontAlgn="base">
              <a:spcBef>
                <a:spcPct val="0"/>
              </a:spcBef>
              <a:spcAft>
                <a:spcPct val="0"/>
              </a:spcAft>
              <a:buNone/>
            </a:pPr>
            <a:endParaRPr lang="en-US" sz="1800" dirty="0" smtClean="0">
              <a:solidFill>
                <a:prstClr val="black"/>
              </a:solidFill>
              <a:ea typeface="Tahoma" panose="020B0604030504040204" pitchFamily="34" charset="0"/>
              <a:cs typeface="Tahoma" panose="020B0604030504040204" pitchFamily="34" charset="0"/>
            </a:endParaRPr>
          </a:p>
          <a:p>
            <a:endParaRPr lang="en-US" sz="1800" dirty="0" smtClean="0"/>
          </a:p>
          <a:p>
            <a:endParaRPr lang="en-US" sz="1800" dirty="0"/>
          </a:p>
          <a:p>
            <a:endParaRPr lang="en-US" sz="1800" dirty="0" smtClean="0"/>
          </a:p>
          <a:p>
            <a:endParaRPr lang="en-US" sz="1800" dirty="0"/>
          </a:p>
          <a:p>
            <a:r>
              <a:rPr lang="en-US" sz="2600" dirty="0" smtClean="0">
                <a:solidFill>
                  <a:srgbClr val="000000"/>
                </a:solidFill>
              </a:rPr>
              <a:t>The </a:t>
            </a:r>
            <a:r>
              <a:rPr lang="en-US" sz="2600" dirty="0">
                <a:solidFill>
                  <a:srgbClr val="000000"/>
                </a:solidFill>
              </a:rPr>
              <a:t>$100,000 is the f</a:t>
            </a:r>
            <a:r>
              <a:rPr lang="en-US" sz="2600" dirty="0" smtClean="0">
                <a:solidFill>
                  <a:srgbClr val="000000"/>
                </a:solidFill>
              </a:rPr>
              <a:t>ace value</a:t>
            </a:r>
            <a:r>
              <a:rPr lang="en-US" sz="2600" dirty="0">
                <a:solidFill>
                  <a:srgbClr val="000000"/>
                </a:solidFill>
              </a:rPr>
              <a:t>.</a:t>
            </a:r>
          </a:p>
          <a:p>
            <a:r>
              <a:rPr lang="en-US" sz="2600" dirty="0">
                <a:solidFill>
                  <a:srgbClr val="000000"/>
                </a:solidFill>
              </a:rPr>
              <a:t>The $95,000 is the c</a:t>
            </a:r>
            <a:r>
              <a:rPr lang="en-US" sz="2600" dirty="0" smtClean="0">
                <a:solidFill>
                  <a:srgbClr val="000000"/>
                </a:solidFill>
              </a:rPr>
              <a:t>arrying </a:t>
            </a:r>
            <a:r>
              <a:rPr lang="en-US" sz="2600" dirty="0">
                <a:solidFill>
                  <a:srgbClr val="000000"/>
                </a:solidFill>
              </a:rPr>
              <a:t>v</a:t>
            </a:r>
            <a:r>
              <a:rPr lang="en-US" sz="2600" dirty="0" smtClean="0">
                <a:solidFill>
                  <a:srgbClr val="000000"/>
                </a:solidFill>
              </a:rPr>
              <a:t>alue</a:t>
            </a:r>
            <a:endParaRPr lang="en-US" sz="2600" dirty="0">
              <a:solidFill>
                <a:srgbClr val="000000"/>
              </a:solidFill>
              <a:ea typeface="Tahoma" panose="020B0604030504040204" pitchFamily="34" charset="0"/>
              <a:cs typeface="Tahoma" panose="020B0604030504040204" pitchFamily="34" charset="0"/>
            </a:endParaRPr>
          </a:p>
          <a:p>
            <a:endParaRPr lang="en-US" dirty="0" smtClean="0"/>
          </a:p>
          <a:p>
            <a:endParaRPr lang="en-US" dirty="0"/>
          </a:p>
        </p:txBody>
      </p:sp>
      <p:sp>
        <p:nvSpPr>
          <p:cNvPr id="6" name="Text Placeholder 5"/>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29</a:t>
            </a:fld>
            <a:endParaRPr lang="en-US" dirty="0">
              <a:solidFill>
                <a:schemeClr val="bg1"/>
              </a:solidFill>
              <a:cs typeface="Arial" charset="0"/>
            </a:endParaRPr>
          </a:p>
        </p:txBody>
      </p:sp>
      <p:sp>
        <p:nvSpPr>
          <p:cNvPr id="8" name="TextBox 7">
            <a:extLst>
              <a:ext uri="{FF2B5EF4-FFF2-40B4-BE49-F238E27FC236}">
                <a16:creationId xmlns:a16="http://schemas.microsoft.com/office/drawing/2014/main" xmlns="" id="{70182C8D-9EDA-4126-AF63-83052050F890}"/>
              </a:ext>
            </a:extLst>
          </p:cNvPr>
          <p:cNvSpPr txBox="1"/>
          <p:nvPr/>
        </p:nvSpPr>
        <p:spPr>
          <a:xfrm>
            <a:off x="457200" y="1905000"/>
            <a:ext cx="8229600" cy="1477328"/>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b="1" dirty="0">
                <a:latin typeface="+mn-lt"/>
                <a:ea typeface="Tahoma" panose="020B0604030504040204" pitchFamily="34" charset="0"/>
                <a:cs typeface="Tahoma" panose="020B0604030504040204" pitchFamily="34" charset="0"/>
              </a:rPr>
              <a:t>Partial Balance Sheet as of January 1, Year 1</a:t>
            </a:r>
          </a:p>
          <a:p>
            <a:r>
              <a:rPr lang="en-US" b="1" dirty="0">
                <a:latin typeface="+mn-lt"/>
                <a:ea typeface="Tahoma" panose="020B0604030504040204" pitchFamily="34" charset="0"/>
                <a:cs typeface="Tahoma" panose="020B0604030504040204" pitchFamily="34" charset="0"/>
              </a:rPr>
              <a:t>Long-term Liabilities:</a:t>
            </a:r>
          </a:p>
          <a:p>
            <a:r>
              <a:rPr lang="en-US" b="1" dirty="0">
                <a:latin typeface="+mn-lt"/>
                <a:ea typeface="Tahoma" panose="020B0604030504040204" pitchFamily="34" charset="0"/>
                <a:cs typeface="Tahoma" panose="020B0604030504040204" pitchFamily="34" charset="0"/>
              </a:rPr>
              <a:t>     Bonds Payable			$100,000</a:t>
            </a:r>
          </a:p>
          <a:p>
            <a:r>
              <a:rPr lang="en-US" b="1" dirty="0">
                <a:latin typeface="+mn-lt"/>
                <a:ea typeface="Tahoma" panose="020B0604030504040204" pitchFamily="34" charset="0"/>
                <a:cs typeface="Tahoma" panose="020B0604030504040204" pitchFamily="34" charset="0"/>
              </a:rPr>
              <a:t>     Less: Discount on Bonds Payable	</a:t>
            </a:r>
            <a:r>
              <a:rPr lang="en-US" b="1" u="sng" dirty="0">
                <a:latin typeface="+mn-lt"/>
                <a:ea typeface="Tahoma" panose="020B0604030504040204" pitchFamily="34" charset="0"/>
                <a:cs typeface="Tahoma" panose="020B0604030504040204" pitchFamily="34" charset="0"/>
              </a:rPr>
              <a:t>      5,000</a:t>
            </a:r>
            <a:r>
              <a:rPr lang="en-US" b="1" dirty="0">
                <a:latin typeface="+mn-lt"/>
                <a:ea typeface="Tahoma" panose="020B0604030504040204" pitchFamily="34" charset="0"/>
                <a:cs typeface="Tahoma" panose="020B0604030504040204" pitchFamily="34" charset="0"/>
              </a:rPr>
              <a:t>	</a:t>
            </a:r>
            <a:r>
              <a:rPr lang="en-US" b="1" dirty="0" smtClean="0">
                <a:latin typeface="+mn-lt"/>
                <a:ea typeface="Tahoma" panose="020B0604030504040204" pitchFamily="34" charset="0"/>
                <a:cs typeface="Tahoma" panose="020B0604030504040204" pitchFamily="34" charset="0"/>
              </a:rPr>
              <a:t>                $</a:t>
            </a:r>
            <a:r>
              <a:rPr lang="en-US" b="1" dirty="0">
                <a:latin typeface="+mn-lt"/>
                <a:ea typeface="Tahoma" panose="020B0604030504040204" pitchFamily="34" charset="0"/>
                <a:cs typeface="Tahoma" panose="020B0604030504040204" pitchFamily="34" charset="0"/>
              </a:rPr>
              <a:t>95,000</a:t>
            </a:r>
          </a:p>
          <a:p>
            <a:endParaRPr lang="en-US" dirty="0">
              <a:latin typeface="+mn-lt"/>
            </a:endParaRPr>
          </a:p>
        </p:txBody>
      </p:sp>
    </p:spTree>
    <p:extLst>
      <p:ext uri="{BB962C8B-B14F-4D97-AF65-F5344CB8AC3E}">
        <p14:creationId xmlns:p14="http://schemas.microsoft.com/office/powerpoint/2010/main" val="1281950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Discounted Bond Amortization</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sz="2600" dirty="0"/>
              <a:t>Amortizing the discount over the term of the bond increases Interest Expense each interest payment period.</a:t>
            </a:r>
          </a:p>
          <a:p>
            <a:pPr eaLnBrk="0" hangingPunct="0">
              <a:defRPr/>
            </a:pPr>
            <a:r>
              <a:rPr lang="en-US" sz="2600" dirty="0"/>
              <a:t>Using the </a:t>
            </a:r>
            <a:r>
              <a:rPr lang="en-US" sz="2600" b="1" dirty="0">
                <a:solidFill>
                  <a:srgbClr val="C30C20"/>
                </a:solidFill>
              </a:rPr>
              <a:t>straight-line method</a:t>
            </a:r>
            <a:r>
              <a:rPr lang="en-US" sz="2600" dirty="0"/>
              <a:t>, the </a:t>
            </a:r>
            <a:r>
              <a:rPr lang="en-US" sz="2600" dirty="0" smtClean="0"/>
              <a:t>discount amortization </a:t>
            </a:r>
            <a:r>
              <a:rPr lang="en-US" sz="2600" dirty="0"/>
              <a:t>will be $1,000 every year. </a:t>
            </a:r>
          </a:p>
          <a:p>
            <a:pPr eaLnBrk="0" hangingPunct="0">
              <a:buClr>
                <a:schemeClr val="tx1"/>
              </a:buClr>
              <a:defRPr/>
            </a:pPr>
            <a:r>
              <a:rPr lang="en-US" sz="2600" b="1" dirty="0">
                <a:solidFill>
                  <a:srgbClr val="C30C20"/>
                </a:solidFill>
              </a:rPr>
              <a:t>$5,000 ÷ 5 years = $1,000</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30</a:t>
            </a:fld>
            <a:endParaRPr lang="en-US" dirty="0">
              <a:solidFill>
                <a:schemeClr val="bg1"/>
              </a:solidFill>
              <a:cs typeface="Arial" charset="0"/>
            </a:endParaRPr>
          </a:p>
        </p:txBody>
      </p:sp>
    </p:spTree>
    <p:extLst>
      <p:ext uri="{BB962C8B-B14F-4D97-AF65-F5344CB8AC3E}">
        <p14:creationId xmlns:p14="http://schemas.microsoft.com/office/powerpoint/2010/main" val="372232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Discounted Bond Example: Dec. 31, Year 1</a:t>
            </a:r>
          </a:p>
        </p:txBody>
      </p:sp>
      <p:sp>
        <p:nvSpPr>
          <p:cNvPr id="2" name="Content Placeholder 1"/>
          <p:cNvSpPr>
            <a:spLocks noGrp="1"/>
          </p:cNvSpPr>
          <p:nvPr>
            <p:ph idx="1"/>
          </p:nvPr>
        </p:nvSpPr>
        <p:spPr/>
        <p:txBody>
          <a:bodyPr/>
          <a:lstStyle/>
          <a:p>
            <a:r>
              <a:rPr lang="en-US" sz="1800" dirty="0"/>
              <a:t>The December 31, Year 1, interest payment (and all other annual interest payments) has the following effect on Mason’s financial statements</a:t>
            </a:r>
            <a:r>
              <a:rPr lang="en-US" sz="1800" dirty="0" smtClean="0"/>
              <a:t>:</a:t>
            </a:r>
          </a:p>
          <a:p>
            <a:endParaRPr lang="en-US" sz="1800" dirty="0"/>
          </a:p>
          <a:p>
            <a:endParaRPr lang="en-US" sz="1800" dirty="0" smtClean="0"/>
          </a:p>
          <a:p>
            <a:endParaRPr lang="en-US" sz="1800" dirty="0"/>
          </a:p>
          <a:p>
            <a:endParaRPr lang="en-US" sz="1800" dirty="0" smtClean="0"/>
          </a:p>
          <a:p>
            <a:r>
              <a:rPr lang="en-US" sz="1800" dirty="0"/>
              <a:t>To record an interest payment, Mason Company would make</a:t>
            </a:r>
            <a:br>
              <a:rPr lang="en-US" sz="1800" dirty="0"/>
            </a:br>
            <a:r>
              <a:rPr lang="en-US" sz="1800" dirty="0"/>
              <a:t>the following entry on each December 31:</a:t>
            </a:r>
          </a:p>
          <a:p>
            <a:endParaRPr lang="en-US" sz="1800" dirty="0"/>
          </a:p>
          <a:p>
            <a:endParaRPr lang="en-US" dirty="0"/>
          </a:p>
        </p:txBody>
      </p:sp>
      <p:sp>
        <p:nvSpPr>
          <p:cNvPr id="4" name="Text Placeholder 3"/>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31</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CBD3031C-7859-47FD-8DE6-8DCCC0E9D850}"/>
              </a:ext>
            </a:extLst>
          </p:cNvPr>
          <p:cNvGraphicFramePr>
            <a:graphicFrameLocks noGrp="1"/>
          </p:cNvGraphicFramePr>
          <p:nvPr>
            <p:extLst>
              <p:ext uri="{D42A27DB-BD31-4B8C-83A1-F6EECF244321}">
                <p14:modId xmlns:p14="http://schemas.microsoft.com/office/powerpoint/2010/main" val="1628472969"/>
              </p:ext>
            </p:extLst>
          </p:nvPr>
        </p:nvGraphicFramePr>
        <p:xfrm>
          <a:off x="533401" y="1981201"/>
          <a:ext cx="7558602" cy="1584148"/>
        </p:xfrm>
        <a:graphic>
          <a:graphicData uri="http://schemas.openxmlformats.org/drawingml/2006/table">
            <a:tbl>
              <a:tblPr firstRow="1" firstCol="1" bandRow="1">
                <a:tableStyleId>{5C22544A-7EE6-4342-B048-85BDC9FD1C3A}</a:tableStyleId>
              </a:tblPr>
              <a:tblGrid>
                <a:gridCol w="831577">
                  <a:extLst>
                    <a:ext uri="{9D8B030D-6E8A-4147-A177-3AD203B41FA5}">
                      <a16:colId xmlns:a16="http://schemas.microsoft.com/office/drawing/2014/main" xmlns="" val="4038268786"/>
                    </a:ext>
                  </a:extLst>
                </a:gridCol>
                <a:gridCol w="140976">
                  <a:extLst>
                    <a:ext uri="{9D8B030D-6E8A-4147-A177-3AD203B41FA5}">
                      <a16:colId xmlns:a16="http://schemas.microsoft.com/office/drawing/2014/main" xmlns="" val="1959332394"/>
                    </a:ext>
                  </a:extLst>
                </a:gridCol>
                <a:gridCol w="893506">
                  <a:extLst>
                    <a:ext uri="{9D8B030D-6E8A-4147-A177-3AD203B41FA5}">
                      <a16:colId xmlns:a16="http://schemas.microsoft.com/office/drawing/2014/main" xmlns="" val="3869363813"/>
                    </a:ext>
                  </a:extLst>
                </a:gridCol>
                <a:gridCol w="140976">
                  <a:extLst>
                    <a:ext uri="{9D8B030D-6E8A-4147-A177-3AD203B41FA5}">
                      <a16:colId xmlns:a16="http://schemas.microsoft.com/office/drawing/2014/main" xmlns="" val="1869294495"/>
                    </a:ext>
                  </a:extLst>
                </a:gridCol>
                <a:gridCol w="826156">
                  <a:extLst>
                    <a:ext uri="{9D8B030D-6E8A-4147-A177-3AD203B41FA5}">
                      <a16:colId xmlns:a16="http://schemas.microsoft.com/office/drawing/2014/main" xmlns="" val="3496316978"/>
                    </a:ext>
                  </a:extLst>
                </a:gridCol>
                <a:gridCol w="140976">
                  <a:extLst>
                    <a:ext uri="{9D8B030D-6E8A-4147-A177-3AD203B41FA5}">
                      <a16:colId xmlns:a16="http://schemas.microsoft.com/office/drawing/2014/main" xmlns="" val="2501135130"/>
                    </a:ext>
                  </a:extLst>
                </a:gridCol>
                <a:gridCol w="890365">
                  <a:extLst>
                    <a:ext uri="{9D8B030D-6E8A-4147-A177-3AD203B41FA5}">
                      <a16:colId xmlns:a16="http://schemas.microsoft.com/office/drawing/2014/main" xmlns="" val="322333968"/>
                    </a:ext>
                  </a:extLst>
                </a:gridCol>
                <a:gridCol w="140976">
                  <a:extLst>
                    <a:ext uri="{9D8B030D-6E8A-4147-A177-3AD203B41FA5}">
                      <a16:colId xmlns:a16="http://schemas.microsoft.com/office/drawing/2014/main" xmlns="" val="1493837017"/>
                    </a:ext>
                  </a:extLst>
                </a:gridCol>
                <a:gridCol w="633529">
                  <a:extLst>
                    <a:ext uri="{9D8B030D-6E8A-4147-A177-3AD203B41FA5}">
                      <a16:colId xmlns:a16="http://schemas.microsoft.com/office/drawing/2014/main" xmlns="" val="850383387"/>
                    </a:ext>
                  </a:extLst>
                </a:gridCol>
                <a:gridCol w="140976">
                  <a:extLst>
                    <a:ext uri="{9D8B030D-6E8A-4147-A177-3AD203B41FA5}">
                      <a16:colId xmlns:a16="http://schemas.microsoft.com/office/drawing/2014/main" xmlns="" val="3141023649"/>
                    </a:ext>
                  </a:extLst>
                </a:gridCol>
                <a:gridCol w="697738">
                  <a:extLst>
                    <a:ext uri="{9D8B030D-6E8A-4147-A177-3AD203B41FA5}">
                      <a16:colId xmlns:a16="http://schemas.microsoft.com/office/drawing/2014/main" xmlns="" val="2880056140"/>
                    </a:ext>
                  </a:extLst>
                </a:gridCol>
                <a:gridCol w="140976">
                  <a:extLst>
                    <a:ext uri="{9D8B030D-6E8A-4147-A177-3AD203B41FA5}">
                      <a16:colId xmlns:a16="http://schemas.microsoft.com/office/drawing/2014/main" xmlns="" val="101508216"/>
                    </a:ext>
                  </a:extLst>
                </a:gridCol>
                <a:gridCol w="728577">
                  <a:extLst>
                    <a:ext uri="{9D8B030D-6E8A-4147-A177-3AD203B41FA5}">
                      <a16:colId xmlns:a16="http://schemas.microsoft.com/office/drawing/2014/main" xmlns="" val="2089963319"/>
                    </a:ext>
                  </a:extLst>
                </a:gridCol>
                <a:gridCol w="140976">
                  <a:extLst>
                    <a:ext uri="{9D8B030D-6E8A-4147-A177-3AD203B41FA5}">
                      <a16:colId xmlns:a16="http://schemas.microsoft.com/office/drawing/2014/main" xmlns="" val="563581978"/>
                    </a:ext>
                  </a:extLst>
                </a:gridCol>
                <a:gridCol w="735625">
                  <a:extLst>
                    <a:ext uri="{9D8B030D-6E8A-4147-A177-3AD203B41FA5}">
                      <a16:colId xmlns:a16="http://schemas.microsoft.com/office/drawing/2014/main" xmlns="" val="4138122333"/>
                    </a:ext>
                  </a:extLst>
                </a:gridCol>
                <a:gridCol w="334697">
                  <a:extLst>
                    <a:ext uri="{9D8B030D-6E8A-4147-A177-3AD203B41FA5}">
                      <a16:colId xmlns:a16="http://schemas.microsoft.com/office/drawing/2014/main" xmlns="" val="2181816611"/>
                    </a:ext>
                  </a:extLst>
                </a:gridCol>
              </a:tblGrid>
              <a:tr h="448464">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Assets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a:t>
                      </a: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Liab.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Stockholders' Equity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smtClean="0">
                          <a:solidFill>
                            <a:schemeClr val="tx1"/>
                          </a:solidFill>
                          <a:effectLst/>
                          <a:latin typeface="+mn-lt"/>
                          <a:ea typeface="Tahoma" panose="020B0604030504040204" pitchFamily="34" charset="0"/>
                          <a:cs typeface="Tahoma" panose="020B0604030504040204" pitchFamily="34" charset="0"/>
                        </a:rPr>
                        <a:t>−</a:t>
                      </a:r>
                      <a:endParaRPr lang="en-US" sz="9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Expenses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a:t>
                      </a: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Cash Flow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583003">
                <a:tc>
                  <a:txBody>
                    <a:bodyPr/>
                    <a:lstStyle/>
                    <a:p>
                      <a:pPr marL="0" marR="0" algn="ctr">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Cash</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a:t>
                      </a: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mn-lt"/>
                          <a:ea typeface="Tahoma" panose="020B0604030504040204" pitchFamily="34" charset="0"/>
                          <a:cs typeface="Tahoma" panose="020B0604030504040204" pitchFamily="34" charset="0"/>
                        </a:rPr>
                        <a:t>Bonds Payable</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mn-lt"/>
                          <a:ea typeface="Tahoma" panose="020B0604030504040204" pitchFamily="34" charset="0"/>
                          <a:cs typeface="Tahoma" panose="020B0604030504040204" pitchFamily="34" charset="0"/>
                        </a:rPr>
                        <a:t>Discount</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 +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Retained Earnings</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200" b="1" dirty="0">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200" b="1" dirty="0" smtClean="0">
                          <a:solidFill>
                            <a:schemeClr val="tx1"/>
                          </a:solidFill>
                          <a:effectLst/>
                          <a:latin typeface="+mn-lt"/>
                          <a:ea typeface="Tahoma" panose="020B0604030504040204" pitchFamily="34" charset="0"/>
                          <a:cs typeface="Tahoma" panose="020B0604030504040204" pitchFamily="34" charset="0"/>
                        </a:rPr>
                        <a:t>−</a:t>
                      </a: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200" b="1" dirty="0">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 =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200" b="1" dirty="0">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 </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600" b="1" dirty="0">
                        <a:latin typeface="+mn-lt"/>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r h="544863">
                <a:tc>
                  <a:txBody>
                    <a:bodyPr/>
                    <a:lstStyle/>
                    <a:p>
                      <a:pPr marL="0" marR="0" algn="ctr">
                        <a:lnSpc>
                          <a:spcPct val="100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(9,000)</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Tahoma" panose="020B0604030504040204" pitchFamily="34" charset="0"/>
                          <a:cs typeface="Tahoma" panose="020B0604030504040204" pitchFamily="34" charset="0"/>
                        </a:rPr>
                        <a:t>n/a</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latin typeface="+mn-lt"/>
                          <a:ea typeface="Tahoma" panose="020B0604030504040204" pitchFamily="34" charset="0"/>
                          <a:cs typeface="Tahoma" panose="020B0604030504040204" pitchFamily="34" charset="0"/>
                        </a:rPr>
                        <a:t>−</a:t>
                      </a: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mn-lt"/>
                          <a:ea typeface="Tahoma" panose="020B0604030504040204" pitchFamily="34" charset="0"/>
                          <a:cs typeface="Tahoma" panose="020B0604030504040204" pitchFamily="34" charset="0"/>
                        </a:rPr>
                        <a:t>(1,000)</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a:t>
                      </a: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mn-lt"/>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(10,000)</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lnSpc>
                          <a:spcPct val="100000"/>
                        </a:lnSpc>
                      </a:pPr>
                      <a:r>
                        <a:rPr lang="en-US" sz="1200" b="1" dirty="0">
                          <a:latin typeface="+mn-lt"/>
                          <a:ea typeface="Tahoma" panose="020B0604030504040204" pitchFamily="34" charset="0"/>
                          <a:cs typeface="Tahoma" panose="020B0604030504040204" pitchFamily="34" charset="0"/>
                        </a:rPr>
                        <a:t>n/a</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200" b="1" dirty="0" smtClean="0">
                          <a:solidFill>
                            <a:schemeClr val="tx1"/>
                          </a:solidFill>
                          <a:effectLst/>
                          <a:latin typeface="+mn-lt"/>
                          <a:ea typeface="Tahoma" panose="020B0604030504040204" pitchFamily="34" charset="0"/>
                          <a:cs typeface="Tahoma" panose="020B0604030504040204" pitchFamily="34" charset="0"/>
                        </a:rPr>
                        <a:t>−</a:t>
                      </a: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200" b="1" dirty="0">
                          <a:latin typeface="+mn-lt"/>
                          <a:ea typeface="Tahoma" panose="020B0604030504040204" pitchFamily="34" charset="0"/>
                          <a:cs typeface="Tahoma" panose="020B0604030504040204" pitchFamily="34" charset="0"/>
                        </a:rPr>
                        <a:t>10,000</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a:t>
                      </a:r>
                    </a:p>
                  </a:txBody>
                  <a:tcPr marL="57788" marR="577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200" b="1" dirty="0">
                          <a:latin typeface="+mn-lt"/>
                          <a:ea typeface="Tahoma" panose="020B0604030504040204" pitchFamily="34" charset="0"/>
                          <a:cs typeface="Tahoma" panose="020B0604030504040204" pitchFamily="34" charset="0"/>
                        </a:rPr>
                        <a:t>(10,000)</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200" b="1" dirty="0">
                        <a:solidFill>
                          <a:schemeClr val="tx1"/>
                        </a:solidFill>
                        <a:effectLst/>
                        <a:latin typeface="+mn-lt"/>
                        <a:ea typeface="Tahoma" panose="020B0604030504040204" pitchFamily="34" charset="0"/>
                        <a:cs typeface="Tahoma" panose="020B0604030504040204" pitchFamily="34" charset="0"/>
                      </a:endParaRP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0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(9,000)</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nSpc>
                          <a:spcPct val="100000"/>
                        </a:lnSpc>
                      </a:pPr>
                      <a:r>
                        <a:rPr lang="en-US" sz="1200" b="1" dirty="0">
                          <a:latin typeface="+mn-lt"/>
                          <a:ea typeface="Tahoma" panose="020B0604030504040204" pitchFamily="34" charset="0"/>
                          <a:cs typeface="Tahoma" panose="020B0604030504040204" pitchFamily="34" charset="0"/>
                        </a:rPr>
                        <a:t>OA</a:t>
                      </a:r>
                    </a:p>
                  </a:txBody>
                  <a:tcPr marL="57788" marR="5778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646418457"/>
                  </a:ext>
                </a:extLst>
              </a:tr>
            </a:tbl>
          </a:graphicData>
        </a:graphic>
      </p:graphicFrame>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331935148"/>
              </p:ext>
            </p:extLst>
          </p:nvPr>
        </p:nvGraphicFramePr>
        <p:xfrm>
          <a:off x="990600" y="4343400"/>
          <a:ext cx="6934200" cy="1569864"/>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 1</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Dec.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Discount on Bonds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9,000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bl>
          </a:graphicData>
        </a:graphic>
      </p:graphicFrame>
    </p:spTree>
    <p:extLst>
      <p:ext uri="{BB962C8B-B14F-4D97-AF65-F5344CB8AC3E}">
        <p14:creationId xmlns:p14="http://schemas.microsoft.com/office/powerpoint/2010/main" val="781879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500" b="1" dirty="0">
                <a:ea typeface="Tahoma" panose="020B0604030504040204" pitchFamily="34" charset="0"/>
                <a:cs typeface="Tahoma" panose="020B0604030504040204" pitchFamily="34" charset="0"/>
              </a:rPr>
              <a:t>Discounted Bond: Partial Balance Sheet Presentation on Dec. 31, Yr. 1 </a:t>
            </a:r>
          </a:p>
        </p:txBody>
      </p:sp>
      <p:sp>
        <p:nvSpPr>
          <p:cNvPr id="4" name="Content Placeholder 3"/>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smtClean="0"/>
          </a:p>
          <a:p>
            <a:r>
              <a:rPr lang="en-US" dirty="0"/>
              <a:t>The $100,000 is the </a:t>
            </a:r>
            <a:r>
              <a:rPr lang="en-US" dirty="0" smtClean="0"/>
              <a:t>face value.</a:t>
            </a:r>
            <a:endParaRPr lang="en-US" dirty="0"/>
          </a:p>
          <a:p>
            <a:r>
              <a:rPr lang="en-US" dirty="0"/>
              <a:t>The $96,000 is the </a:t>
            </a:r>
            <a:r>
              <a:rPr lang="en-US" dirty="0" smtClean="0"/>
              <a:t>carrying value</a:t>
            </a:r>
            <a:r>
              <a:rPr lang="en-US" dirty="0"/>
              <a:t>.</a:t>
            </a:r>
          </a:p>
          <a:p>
            <a:r>
              <a:rPr lang="en-US" dirty="0"/>
              <a:t>The c</a:t>
            </a:r>
            <a:r>
              <a:rPr lang="en-US" dirty="0" smtClean="0"/>
              <a:t>arrying value </a:t>
            </a:r>
            <a:r>
              <a:rPr lang="en-US" dirty="0"/>
              <a:t>will increase to </a:t>
            </a:r>
            <a:r>
              <a:rPr lang="en-US" dirty="0" smtClean="0"/>
              <a:t>exactly </a:t>
            </a:r>
            <a:r>
              <a:rPr lang="en-US" dirty="0"/>
              <a:t>$100,000 on the maturity date. </a:t>
            </a:r>
          </a:p>
          <a:p>
            <a:r>
              <a:rPr lang="en-US" dirty="0"/>
              <a:t>The </a:t>
            </a:r>
            <a:r>
              <a:rPr lang="en-US" dirty="0" smtClean="0"/>
              <a:t>discount </a:t>
            </a:r>
            <a:r>
              <a:rPr lang="en-US" dirty="0"/>
              <a:t>is calculated: </a:t>
            </a:r>
            <a:r>
              <a:rPr lang="en-US" b="1" dirty="0">
                <a:solidFill>
                  <a:srgbClr val="C30C20"/>
                </a:solidFill>
              </a:rPr>
              <a:t>$</a:t>
            </a:r>
            <a:r>
              <a:rPr lang="en-US" b="1" dirty="0" smtClean="0">
                <a:solidFill>
                  <a:srgbClr val="C30C20"/>
                </a:solidFill>
              </a:rPr>
              <a:t>5,000 − $</a:t>
            </a:r>
            <a:r>
              <a:rPr lang="en-US" b="1" dirty="0">
                <a:solidFill>
                  <a:srgbClr val="C30C20"/>
                </a:solidFill>
              </a:rPr>
              <a:t>4,000 = $1,000</a:t>
            </a:r>
          </a:p>
          <a:p>
            <a:endParaRPr lang="en-US" dirty="0"/>
          </a:p>
        </p:txBody>
      </p:sp>
      <p:sp>
        <p:nvSpPr>
          <p:cNvPr id="6" name="Text Placeholder 5"/>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32</a:t>
            </a:fld>
            <a:endParaRPr lang="en-US" dirty="0">
              <a:solidFill>
                <a:schemeClr val="bg1"/>
              </a:solidFill>
              <a:cs typeface="Arial" charset="0"/>
            </a:endParaRPr>
          </a:p>
        </p:txBody>
      </p:sp>
      <p:sp>
        <p:nvSpPr>
          <p:cNvPr id="8" name="TextBox 7">
            <a:extLst>
              <a:ext uri="{FF2B5EF4-FFF2-40B4-BE49-F238E27FC236}">
                <a16:creationId xmlns:a16="http://schemas.microsoft.com/office/drawing/2014/main" xmlns="" id="{70182C8D-9EDA-4126-AF63-83052050F890}"/>
              </a:ext>
            </a:extLst>
          </p:cNvPr>
          <p:cNvSpPr txBox="1"/>
          <p:nvPr/>
        </p:nvSpPr>
        <p:spPr>
          <a:xfrm>
            <a:off x="533400" y="1676400"/>
            <a:ext cx="8229600" cy="1477328"/>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b="1" dirty="0">
                <a:latin typeface="+mn-lt"/>
                <a:ea typeface="Tahoma" panose="020B0604030504040204" pitchFamily="34" charset="0"/>
                <a:cs typeface="Tahoma" panose="020B0604030504040204" pitchFamily="34" charset="0"/>
              </a:rPr>
              <a:t>Partial Balance Sheet as of December 31, Year 1</a:t>
            </a:r>
          </a:p>
          <a:p>
            <a:r>
              <a:rPr lang="en-US" b="1" dirty="0">
                <a:latin typeface="+mn-lt"/>
                <a:ea typeface="Tahoma" panose="020B0604030504040204" pitchFamily="34" charset="0"/>
                <a:cs typeface="Tahoma" panose="020B0604030504040204" pitchFamily="34" charset="0"/>
              </a:rPr>
              <a:t>Long-term Liabilities:</a:t>
            </a:r>
          </a:p>
          <a:p>
            <a:r>
              <a:rPr lang="en-US" b="1" dirty="0">
                <a:latin typeface="+mn-lt"/>
                <a:ea typeface="Tahoma" panose="020B0604030504040204" pitchFamily="34" charset="0"/>
                <a:cs typeface="Tahoma" panose="020B0604030504040204" pitchFamily="34" charset="0"/>
              </a:rPr>
              <a:t>     Bonds Payable			$100,000</a:t>
            </a:r>
          </a:p>
          <a:p>
            <a:r>
              <a:rPr lang="en-US" b="1" dirty="0">
                <a:latin typeface="+mn-lt"/>
                <a:ea typeface="Tahoma" panose="020B0604030504040204" pitchFamily="34" charset="0"/>
                <a:cs typeface="Tahoma" panose="020B0604030504040204" pitchFamily="34" charset="0"/>
              </a:rPr>
              <a:t>     Less: Discount on Bonds Payable	</a:t>
            </a:r>
            <a:r>
              <a:rPr lang="en-US" b="1" u="sng" dirty="0">
                <a:latin typeface="+mn-lt"/>
                <a:ea typeface="Tahoma" panose="020B0604030504040204" pitchFamily="34" charset="0"/>
                <a:cs typeface="Tahoma" panose="020B0604030504040204" pitchFamily="34" charset="0"/>
              </a:rPr>
              <a:t>      4,000</a:t>
            </a:r>
            <a:r>
              <a:rPr lang="en-US" dirty="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                    </a:t>
            </a:r>
            <a:r>
              <a:rPr lang="en-US" b="1" dirty="0" smtClean="0">
                <a:latin typeface="+mn-lt"/>
                <a:ea typeface="Tahoma" panose="020B0604030504040204" pitchFamily="34" charset="0"/>
                <a:cs typeface="Tahoma" panose="020B0604030504040204" pitchFamily="34" charset="0"/>
              </a:rPr>
              <a:t>$</a:t>
            </a:r>
            <a:r>
              <a:rPr lang="en-US" b="1" dirty="0">
                <a:latin typeface="+mn-lt"/>
                <a:ea typeface="Tahoma" panose="020B0604030504040204" pitchFamily="34" charset="0"/>
                <a:cs typeface="Tahoma" panose="020B0604030504040204" pitchFamily="34" charset="0"/>
              </a:rPr>
              <a:t>96,000</a:t>
            </a:r>
          </a:p>
          <a:p>
            <a:endParaRPr lang="en-US" dirty="0">
              <a:latin typeface="+mn-lt"/>
            </a:endParaRPr>
          </a:p>
        </p:txBody>
      </p:sp>
    </p:spTree>
    <p:extLst>
      <p:ext uri="{BB962C8B-B14F-4D97-AF65-F5344CB8AC3E}">
        <p14:creationId xmlns:p14="http://schemas.microsoft.com/office/powerpoint/2010/main" val="539402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Discounted Bond Example: Dec. 31, Year 5</a:t>
            </a:r>
          </a:p>
        </p:txBody>
      </p:sp>
      <p:sp>
        <p:nvSpPr>
          <p:cNvPr id="2" name="Content Placeholder 1"/>
          <p:cNvSpPr>
            <a:spLocks noGrp="1"/>
          </p:cNvSpPr>
          <p:nvPr>
            <p:ph idx="1"/>
          </p:nvPr>
        </p:nvSpPr>
        <p:spPr/>
        <p:txBody>
          <a:bodyPr/>
          <a:lstStyle/>
          <a:p>
            <a:r>
              <a:rPr lang="en-US" sz="2000" dirty="0"/>
              <a:t>The principal repayment on December 31, Year 5, will have </a:t>
            </a:r>
            <a:r>
              <a:rPr lang="en-US" sz="2000" dirty="0" smtClean="0"/>
              <a:t>the following </a:t>
            </a:r>
            <a:r>
              <a:rPr lang="en-US" sz="2000" dirty="0"/>
              <a:t>effect on Mason’s Year 5 financial statements</a:t>
            </a:r>
            <a:r>
              <a:rPr lang="en-US" sz="2000" dirty="0" smtClean="0"/>
              <a:t>:</a:t>
            </a:r>
          </a:p>
          <a:p>
            <a:endParaRPr lang="en-US" sz="2000" dirty="0" smtClean="0"/>
          </a:p>
          <a:p>
            <a:endParaRPr lang="en-US" sz="2000" dirty="0"/>
          </a:p>
          <a:p>
            <a:endParaRPr lang="en-US" sz="2000" dirty="0" smtClean="0"/>
          </a:p>
          <a:p>
            <a:r>
              <a:rPr lang="en-US" sz="2000" dirty="0" smtClean="0"/>
              <a:t>To </a:t>
            </a:r>
            <a:r>
              <a:rPr lang="en-US" sz="2000" dirty="0"/>
              <a:t>record the principal repayment, Mason Company would make the following entry on December 31, Year 5:</a:t>
            </a:r>
          </a:p>
          <a:p>
            <a:endParaRPr lang="en-US" dirty="0">
              <a:latin typeface="Tahoma" pitchFamily="34" charset="0"/>
            </a:endParaRPr>
          </a:p>
          <a:p>
            <a:endParaRPr lang="en-US" dirty="0"/>
          </a:p>
        </p:txBody>
      </p:sp>
      <p:sp>
        <p:nvSpPr>
          <p:cNvPr id="4" name="Text Placeholder 3"/>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33</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CBD3031C-7859-47FD-8DE6-8DCCC0E9D850}"/>
              </a:ext>
            </a:extLst>
          </p:cNvPr>
          <p:cNvGraphicFramePr>
            <a:graphicFrameLocks noGrp="1"/>
          </p:cNvGraphicFramePr>
          <p:nvPr>
            <p:extLst>
              <p:ext uri="{D42A27DB-BD31-4B8C-83A1-F6EECF244321}">
                <p14:modId xmlns:p14="http://schemas.microsoft.com/office/powerpoint/2010/main" val="2469201221"/>
              </p:ext>
            </p:extLst>
          </p:nvPr>
        </p:nvGraphicFramePr>
        <p:xfrm>
          <a:off x="304800" y="2057400"/>
          <a:ext cx="8467721" cy="1125169"/>
        </p:xfrm>
        <a:graphic>
          <a:graphicData uri="http://schemas.openxmlformats.org/drawingml/2006/table">
            <a:tbl>
              <a:tblPr firstRow="1" firstCol="1" bandRow="1">
                <a:tableStyleId>{5C22544A-7EE6-4342-B048-85BDC9FD1C3A}</a:tableStyleId>
              </a:tblPr>
              <a:tblGrid>
                <a:gridCol w="1144270">
                  <a:extLst>
                    <a:ext uri="{9D8B030D-6E8A-4147-A177-3AD203B41FA5}">
                      <a16:colId xmlns:a16="http://schemas.microsoft.com/office/drawing/2014/main" xmlns="" val="4038268786"/>
                    </a:ext>
                  </a:extLst>
                </a:gridCol>
                <a:gridCol w="153852">
                  <a:extLst>
                    <a:ext uri="{9D8B030D-6E8A-4147-A177-3AD203B41FA5}">
                      <a16:colId xmlns:a16="http://schemas.microsoft.com/office/drawing/2014/main" xmlns="" val="1959332394"/>
                    </a:ext>
                  </a:extLst>
                </a:gridCol>
                <a:gridCol w="1521278">
                  <a:extLst>
                    <a:ext uri="{9D8B030D-6E8A-4147-A177-3AD203B41FA5}">
                      <a16:colId xmlns:a16="http://schemas.microsoft.com/office/drawing/2014/main" xmlns="" val="3869363813"/>
                    </a:ext>
                  </a:extLst>
                </a:gridCol>
                <a:gridCol w="152272">
                  <a:extLst>
                    <a:ext uri="{9D8B030D-6E8A-4147-A177-3AD203B41FA5}">
                      <a16:colId xmlns:a16="http://schemas.microsoft.com/office/drawing/2014/main" xmlns="" val="2501135130"/>
                    </a:ext>
                  </a:extLst>
                </a:gridCol>
                <a:gridCol w="1188847">
                  <a:extLst>
                    <a:ext uri="{9D8B030D-6E8A-4147-A177-3AD203B41FA5}">
                      <a16:colId xmlns:a16="http://schemas.microsoft.com/office/drawing/2014/main" xmlns="" val="322333968"/>
                    </a:ext>
                  </a:extLst>
                </a:gridCol>
                <a:gridCol w="152272">
                  <a:extLst>
                    <a:ext uri="{9D8B030D-6E8A-4147-A177-3AD203B41FA5}">
                      <a16:colId xmlns:a16="http://schemas.microsoft.com/office/drawing/2014/main" xmlns="" val="1493837017"/>
                    </a:ext>
                  </a:extLst>
                </a:gridCol>
                <a:gridCol w="695452">
                  <a:extLst>
                    <a:ext uri="{9D8B030D-6E8A-4147-A177-3AD203B41FA5}">
                      <a16:colId xmlns:a16="http://schemas.microsoft.com/office/drawing/2014/main" xmlns="" val="850383387"/>
                    </a:ext>
                  </a:extLst>
                </a:gridCol>
                <a:gridCol w="152272">
                  <a:extLst>
                    <a:ext uri="{9D8B030D-6E8A-4147-A177-3AD203B41FA5}">
                      <a16:colId xmlns:a16="http://schemas.microsoft.com/office/drawing/2014/main" xmlns="" val="3141023649"/>
                    </a:ext>
                  </a:extLst>
                </a:gridCol>
                <a:gridCol w="765937">
                  <a:extLst>
                    <a:ext uri="{9D8B030D-6E8A-4147-A177-3AD203B41FA5}">
                      <a16:colId xmlns:a16="http://schemas.microsoft.com/office/drawing/2014/main" xmlns="" val="2880056140"/>
                    </a:ext>
                  </a:extLst>
                </a:gridCol>
                <a:gridCol w="152272">
                  <a:extLst>
                    <a:ext uri="{9D8B030D-6E8A-4147-A177-3AD203B41FA5}">
                      <a16:colId xmlns:a16="http://schemas.microsoft.com/office/drawing/2014/main" xmlns="" val="101508216"/>
                    </a:ext>
                  </a:extLst>
                </a:gridCol>
                <a:gridCol w="765937">
                  <a:extLst>
                    <a:ext uri="{9D8B030D-6E8A-4147-A177-3AD203B41FA5}">
                      <a16:colId xmlns:a16="http://schemas.microsoft.com/office/drawing/2014/main" xmlns="" val="2089963319"/>
                    </a:ext>
                  </a:extLst>
                </a:gridCol>
                <a:gridCol w="152272">
                  <a:extLst>
                    <a:ext uri="{9D8B030D-6E8A-4147-A177-3AD203B41FA5}">
                      <a16:colId xmlns:a16="http://schemas.microsoft.com/office/drawing/2014/main" xmlns="" val="563581978"/>
                    </a:ext>
                  </a:extLst>
                </a:gridCol>
                <a:gridCol w="977392">
                  <a:extLst>
                    <a:ext uri="{9D8B030D-6E8A-4147-A177-3AD203B41FA5}">
                      <a16:colId xmlns:a16="http://schemas.microsoft.com/office/drawing/2014/main" xmlns="" val="4138122333"/>
                    </a:ext>
                  </a:extLst>
                </a:gridCol>
                <a:gridCol w="493396">
                  <a:extLst>
                    <a:ext uri="{9D8B030D-6E8A-4147-A177-3AD203B41FA5}">
                      <a16:colId xmlns:a16="http://schemas.microsoft.com/office/drawing/2014/main" xmlns="" val="2181816611"/>
                    </a:ext>
                  </a:extLst>
                </a:gridCol>
              </a:tblGrid>
              <a:tr h="475139">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Assets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t>
                      </a:r>
                    </a:p>
                  </a:txBody>
                  <a:tcPr marL="63436" marR="63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Liab.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Stockholders' Equity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Revenue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ＭＳ ゴシック"/>
                          <a:cs typeface="ＭＳ ゴシック"/>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3436" marR="63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Expenses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t>
                      </a:r>
                    </a:p>
                  </a:txBody>
                  <a:tcPr marL="63436" marR="63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Net Income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Cash Flow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633519">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a:t>
                      </a:r>
                    </a:p>
                  </a:txBody>
                  <a:tcPr marL="63436" marR="63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n/a</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ＭＳ ゴシック"/>
                          <a:cs typeface="ＭＳ ゴシック"/>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3436" marR="63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(100,000)</a:t>
                      </a:r>
                    </a:p>
                    <a:p>
                      <a:pPr marL="0" marR="0" algn="ctr">
                        <a:lnSpc>
                          <a:spcPct val="107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r>
                        <a:rPr lang="en-US" sz="1700" b="0" dirty="0">
                          <a:latin typeface="+mn-lt"/>
                        </a:rPr>
                        <a:t>FA</a:t>
                      </a:r>
                    </a:p>
                    <a:p>
                      <a:endParaRPr lang="en-US" sz="1700" b="0" dirty="0">
                        <a:latin typeface="+mn-lt"/>
                      </a:endParaRPr>
                    </a:p>
                  </a:txBody>
                  <a:tcPr marL="63436" marR="634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1351921255"/>
              </p:ext>
            </p:extLst>
          </p:nvPr>
        </p:nvGraphicFramePr>
        <p:xfrm>
          <a:off x="990600" y="4267200"/>
          <a:ext cx="6934200" cy="1200845"/>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 5</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Dec.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Bonds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100,000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bl>
          </a:graphicData>
        </a:graphic>
      </p:graphicFrame>
    </p:spTree>
    <p:extLst>
      <p:ext uri="{BB962C8B-B14F-4D97-AF65-F5344CB8AC3E}">
        <p14:creationId xmlns:p14="http://schemas.microsoft.com/office/powerpoint/2010/main" val="3499364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800" b="1" dirty="0">
                <a:ea typeface="Tahoma" panose="020B0604030504040204" pitchFamily="34" charset="0"/>
                <a:cs typeface="Tahoma" panose="020B0604030504040204" pitchFamily="34" charset="0"/>
              </a:rPr>
              <a:t>Effect of Semiannual Interest Payments</a:t>
            </a:r>
          </a:p>
        </p:txBody>
      </p:sp>
      <p:sp>
        <p:nvSpPr>
          <p:cNvPr id="2" name="Content Placeholder 1"/>
          <p:cNvSpPr>
            <a:spLocks noGrp="1"/>
          </p:cNvSpPr>
          <p:nvPr>
            <p:ph idx="1"/>
          </p:nvPr>
        </p:nvSpPr>
        <p:spPr/>
        <p:txBody>
          <a:bodyPr/>
          <a:lstStyle/>
          <a:p>
            <a:pPr eaLnBrk="0" hangingPunct="0"/>
            <a:r>
              <a:rPr lang="en-US" dirty="0"/>
              <a:t>For semiannual interest payments, the </a:t>
            </a:r>
            <a:r>
              <a:rPr lang="en-US" dirty="0" smtClean="0"/>
              <a:t>company would </a:t>
            </a:r>
            <a:r>
              <a:rPr lang="en-US" dirty="0"/>
              <a:t>make payments of $4,500 on June 30 </a:t>
            </a:r>
            <a:r>
              <a:rPr lang="en-US" dirty="0" smtClean="0"/>
              <a:t>and December </a:t>
            </a:r>
            <a:r>
              <a:rPr lang="en-US" dirty="0"/>
              <a:t>31 of each year.</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34</a:t>
            </a:fld>
            <a:endParaRPr lang="en-US" dirty="0">
              <a:solidFill>
                <a:schemeClr val="bg1"/>
              </a:solidFill>
              <a:cs typeface="Arial" charset="0"/>
            </a:endParaRPr>
          </a:p>
        </p:txBody>
      </p:sp>
      <p:graphicFrame>
        <p:nvGraphicFramePr>
          <p:cNvPr id="6" name="Table 5">
            <a:extLst>
              <a:ext uri="{FF2B5EF4-FFF2-40B4-BE49-F238E27FC236}">
                <a16:creationId xmlns:a16="http://schemas.microsoft.com/office/drawing/2014/main" xmlns="" id="{E394F147-1087-41CA-A193-1EEC67DC0969}"/>
              </a:ext>
            </a:extLst>
          </p:cNvPr>
          <p:cNvGraphicFramePr>
            <a:graphicFrameLocks noGrp="1"/>
          </p:cNvGraphicFramePr>
          <p:nvPr>
            <p:extLst>
              <p:ext uri="{D42A27DB-BD31-4B8C-83A1-F6EECF244321}">
                <p14:modId xmlns:p14="http://schemas.microsoft.com/office/powerpoint/2010/main" val="646489514"/>
              </p:ext>
            </p:extLst>
          </p:nvPr>
        </p:nvGraphicFramePr>
        <p:xfrm>
          <a:off x="1219200" y="2667000"/>
          <a:ext cx="6934200" cy="2542876"/>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June 30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5,000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Discount on Bonds Payable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500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Cash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4,500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5906359"/>
                  </a:ext>
                </a:extLst>
              </a:tr>
              <a:tr h="369019">
                <a:tc>
                  <a:txBody>
                    <a:bodyPr/>
                    <a:lstStyle/>
                    <a:p>
                      <a:pPr algn="ct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Dec. 31</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5,000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0159014"/>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Discount on Bonds Payable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500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08958994"/>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Cash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4,500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33174630"/>
                  </a:ext>
                </a:extLst>
              </a:tr>
            </a:tbl>
          </a:graphicData>
        </a:graphic>
      </p:graphicFrame>
    </p:spTree>
    <p:extLst>
      <p:ext uri="{BB962C8B-B14F-4D97-AF65-F5344CB8AC3E}">
        <p14:creationId xmlns:p14="http://schemas.microsoft.com/office/powerpoint/2010/main" val="454723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10-5: Use the straight-line method to amortize bond premiums.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35</a:t>
            </a:fld>
            <a:endParaRPr lang="en-US" dirty="0">
              <a:solidFill>
                <a:schemeClr val="bg1"/>
              </a:solidFill>
              <a:cs typeface="Arial" charset="0"/>
            </a:endParaRPr>
          </a:p>
        </p:txBody>
      </p:sp>
    </p:spTree>
    <p:extLst>
      <p:ext uri="{BB962C8B-B14F-4D97-AF65-F5344CB8AC3E}">
        <p14:creationId xmlns:p14="http://schemas.microsoft.com/office/powerpoint/2010/main" val="3018799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b="1" dirty="0">
                <a:ea typeface="Tahoma" panose="020B0604030504040204" pitchFamily="34" charset="0"/>
                <a:cs typeface="Tahoma" panose="020B0604030504040204" pitchFamily="34" charset="0"/>
              </a:rPr>
              <a:t>Bonds Issued at a Premium</a:t>
            </a:r>
          </a:p>
        </p:txBody>
      </p:sp>
      <p:sp>
        <p:nvSpPr>
          <p:cNvPr id="2" name="Content Placeholder 1"/>
          <p:cNvSpPr>
            <a:spLocks noGrp="1"/>
          </p:cNvSpPr>
          <p:nvPr>
            <p:ph idx="1"/>
          </p:nvPr>
        </p:nvSpPr>
        <p:spPr/>
        <p:txBody>
          <a:bodyPr/>
          <a:lstStyle/>
          <a:p>
            <a:pPr>
              <a:defRPr/>
            </a:pPr>
            <a:r>
              <a:rPr lang="en-US" sz="2600" dirty="0" smtClean="0"/>
              <a:t>If </a:t>
            </a:r>
            <a:r>
              <a:rPr lang="en-US" sz="2600" dirty="0"/>
              <a:t>bonds of other companies are yielding less than 9%, investors will be willing to pay more than the face amount for Mason’s </a:t>
            </a:r>
            <a:r>
              <a:rPr lang="en-US" sz="2600" dirty="0" smtClean="0"/>
              <a:t>9% </a:t>
            </a:r>
            <a:r>
              <a:rPr lang="en-US" sz="2600" dirty="0"/>
              <a:t>bonds</a:t>
            </a:r>
            <a:r>
              <a:rPr lang="en-US" sz="2600" dirty="0" smtClean="0"/>
              <a:t>. </a:t>
            </a:r>
            <a:r>
              <a:rPr lang="en-US" sz="2600" dirty="0"/>
              <a:t>The issue price of Mason’s 9% bonds will rise because of investor demand for the 9% bonds</a:t>
            </a:r>
            <a:r>
              <a:rPr lang="en-US" sz="2600" dirty="0" smtClean="0"/>
              <a:t>. The </a:t>
            </a:r>
            <a:r>
              <a:rPr lang="en-US" sz="2600" dirty="0"/>
              <a:t>difference between the higher issue price and the principal of $100,000 is called a premium.</a:t>
            </a:r>
            <a:br>
              <a:rPr lang="en-US" sz="2600" dirty="0"/>
            </a:br>
            <a:endParaRPr lang="en-US" sz="2600" dirty="0" smtClean="0"/>
          </a:p>
          <a:p>
            <a:pPr>
              <a:defRPr/>
            </a:pPr>
            <a:r>
              <a:rPr lang="en-US" sz="2600" dirty="0" smtClean="0"/>
              <a:t>Let’s </a:t>
            </a:r>
            <a:r>
              <a:rPr lang="en-US" sz="2600" dirty="0"/>
              <a:t>continue the Mason Company example.</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36</a:t>
            </a:fld>
            <a:endParaRPr lang="en-US" dirty="0">
              <a:solidFill>
                <a:schemeClr val="bg1"/>
              </a:solidFill>
              <a:cs typeface="Arial" charset="0"/>
            </a:endParaRPr>
          </a:p>
        </p:txBody>
      </p:sp>
    </p:spTree>
    <p:extLst>
      <p:ext uri="{BB962C8B-B14F-4D97-AF65-F5344CB8AC3E}">
        <p14:creationId xmlns:p14="http://schemas.microsoft.com/office/powerpoint/2010/main" val="3605631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Premium Bond Example</a:t>
            </a:r>
            <a:endParaRPr lang="en-US" sz="3200" b="1"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a:buClr>
                <a:schemeClr val="hlink"/>
              </a:buClr>
              <a:buSzPct val="110000"/>
              <a:buNone/>
              <a:defRPr/>
            </a:pPr>
            <a:r>
              <a:rPr lang="en-US" sz="2200" dirty="0"/>
              <a:t>Mason Company issues bonds on January 1, Year 1.</a:t>
            </a:r>
          </a:p>
          <a:p>
            <a:pPr>
              <a:spcBef>
                <a:spcPct val="5000"/>
              </a:spcBef>
              <a:buClr>
                <a:schemeClr val="tx1"/>
              </a:buClr>
              <a:buSzPct val="110000"/>
              <a:defRPr/>
            </a:pPr>
            <a:r>
              <a:rPr lang="en-US" sz="2200" dirty="0"/>
              <a:t>	Principal = $100,000</a:t>
            </a:r>
          </a:p>
          <a:p>
            <a:pPr>
              <a:spcBef>
                <a:spcPct val="5000"/>
              </a:spcBef>
              <a:buClr>
                <a:schemeClr val="tx1"/>
              </a:buClr>
              <a:buSzPct val="110000"/>
              <a:defRPr/>
            </a:pPr>
            <a:r>
              <a:rPr lang="en-US" sz="2200" dirty="0"/>
              <a:t>	Issue Price = $105,000</a:t>
            </a:r>
          </a:p>
          <a:p>
            <a:pPr>
              <a:spcBef>
                <a:spcPct val="5000"/>
              </a:spcBef>
              <a:buClr>
                <a:schemeClr val="tx1"/>
              </a:buClr>
              <a:buSzPct val="110000"/>
              <a:defRPr/>
            </a:pPr>
            <a:r>
              <a:rPr lang="en-US" sz="2200" dirty="0"/>
              <a:t>	Stated Interest Rate = 9%</a:t>
            </a:r>
          </a:p>
          <a:p>
            <a:pPr>
              <a:spcBef>
                <a:spcPct val="5000"/>
              </a:spcBef>
              <a:buClr>
                <a:schemeClr val="tx1"/>
              </a:buClr>
              <a:buSzPct val="110000"/>
              <a:defRPr/>
            </a:pPr>
            <a:r>
              <a:rPr lang="en-US" sz="2200" dirty="0"/>
              <a:t>	Interest Date = 12/31</a:t>
            </a:r>
          </a:p>
          <a:p>
            <a:pPr>
              <a:spcBef>
                <a:spcPct val="5000"/>
              </a:spcBef>
              <a:buClr>
                <a:schemeClr val="tx1"/>
              </a:buClr>
              <a:buSzPct val="110000"/>
              <a:defRPr/>
            </a:pPr>
            <a:r>
              <a:rPr lang="en-US" sz="2200" dirty="0"/>
              <a:t>	Maturity Date = 5 years</a:t>
            </a:r>
          </a:p>
          <a:p>
            <a:pPr>
              <a:spcBef>
                <a:spcPct val="5000"/>
              </a:spcBef>
              <a:buClr>
                <a:schemeClr val="hlink"/>
              </a:buClr>
              <a:buSzPct val="110000"/>
              <a:buNone/>
              <a:defRPr/>
            </a:pPr>
            <a:r>
              <a:rPr lang="en-US" sz="2200" dirty="0" smtClean="0"/>
              <a:t>The </a:t>
            </a:r>
            <a:r>
              <a:rPr lang="en-US" sz="2200" dirty="0"/>
              <a:t>issue price is the only change from the original </a:t>
            </a:r>
            <a:r>
              <a:rPr lang="en-US" sz="2200" dirty="0" smtClean="0"/>
              <a:t>Mason example.</a:t>
            </a:r>
            <a:endParaRPr lang="en-US" sz="2200"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37</a:t>
            </a:fld>
            <a:endParaRPr lang="en-US" dirty="0">
              <a:solidFill>
                <a:schemeClr val="bg1"/>
              </a:solidFill>
              <a:cs typeface="Arial" charset="0"/>
            </a:endParaRPr>
          </a:p>
        </p:txBody>
      </p:sp>
      <p:graphicFrame>
        <p:nvGraphicFramePr>
          <p:cNvPr id="2" name="Table 1">
            <a:extLst>
              <a:ext uri="{FF2B5EF4-FFF2-40B4-BE49-F238E27FC236}">
                <a16:creationId xmlns:a16="http://schemas.microsoft.com/office/drawing/2014/main" xmlns="" id="{5B3938BC-BA8F-44E4-B06B-AE0BB381B2E8}"/>
              </a:ext>
            </a:extLst>
          </p:cNvPr>
          <p:cNvGraphicFramePr>
            <a:graphicFrameLocks noGrp="1"/>
          </p:cNvGraphicFramePr>
          <p:nvPr>
            <p:extLst>
              <p:ext uri="{D42A27DB-BD31-4B8C-83A1-F6EECF244321}">
                <p14:modId xmlns:p14="http://schemas.microsoft.com/office/powerpoint/2010/main" val="566477813"/>
              </p:ext>
            </p:extLst>
          </p:nvPr>
        </p:nvGraphicFramePr>
        <p:xfrm>
          <a:off x="685800" y="4648200"/>
          <a:ext cx="7848601" cy="1010920"/>
        </p:xfrm>
        <a:graphic>
          <a:graphicData uri="http://schemas.openxmlformats.org/drawingml/2006/table">
            <a:tbl>
              <a:tblPr firstRow="1" bandRow="1">
                <a:tableStyleId>{5C22544A-7EE6-4342-B048-85BDC9FD1C3A}</a:tableStyleId>
              </a:tblPr>
              <a:tblGrid>
                <a:gridCol w="2138486">
                  <a:extLst>
                    <a:ext uri="{9D8B030D-6E8A-4147-A177-3AD203B41FA5}">
                      <a16:colId xmlns:a16="http://schemas.microsoft.com/office/drawing/2014/main" xmlns="" val="2975836734"/>
                    </a:ext>
                  </a:extLst>
                </a:gridCol>
                <a:gridCol w="464888">
                  <a:extLst>
                    <a:ext uri="{9D8B030D-6E8A-4147-A177-3AD203B41FA5}">
                      <a16:colId xmlns:a16="http://schemas.microsoft.com/office/drawing/2014/main" xmlns="" val="2898439443"/>
                    </a:ext>
                  </a:extLst>
                </a:gridCol>
                <a:gridCol w="2696352">
                  <a:extLst>
                    <a:ext uri="{9D8B030D-6E8A-4147-A177-3AD203B41FA5}">
                      <a16:colId xmlns:a16="http://schemas.microsoft.com/office/drawing/2014/main" xmlns="" val="2943147143"/>
                    </a:ext>
                  </a:extLst>
                </a:gridCol>
                <a:gridCol w="913751">
                  <a:extLst>
                    <a:ext uri="{9D8B030D-6E8A-4147-A177-3AD203B41FA5}">
                      <a16:colId xmlns:a16="http://schemas.microsoft.com/office/drawing/2014/main" xmlns="" val="493219953"/>
                    </a:ext>
                  </a:extLst>
                </a:gridCol>
                <a:gridCol w="1635124">
                  <a:extLst>
                    <a:ext uri="{9D8B030D-6E8A-4147-A177-3AD203B41FA5}">
                      <a16:colId xmlns:a16="http://schemas.microsoft.com/office/drawing/2014/main" xmlns="" val="1527599114"/>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Tahoma" panose="020B0604030504040204" pitchFamily="34" charset="0"/>
                          <a:cs typeface="Tahoma" panose="020B0604030504040204" pitchFamily="34" charset="0"/>
                        </a:rPr>
                        <a:t>Cash Proceeds</a:t>
                      </a:r>
                    </a:p>
                    <a:p>
                      <a:pPr algn="ctr"/>
                      <a:endParaRPr lang="en-US"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latin typeface="+mn-lt"/>
                          <a:ea typeface="ＭＳ ゴシック"/>
                          <a:cs typeface="ＭＳ ゴシック"/>
                        </a:rPr>
                        <a:t>−</a:t>
                      </a:r>
                      <a:endParaRPr lang="en-US"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Tahoma" panose="020B0604030504040204" pitchFamily="34" charset="0"/>
                          <a:cs typeface="Tahoma" panose="020B0604030504040204" pitchFamily="34" charset="0"/>
                        </a:rPr>
                        <a:t>Bonds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latin typeface="+mn-lt"/>
                          <a:ea typeface="Tahoma" panose="020B0604030504040204" pitchFamily="34" charset="0"/>
                          <a:cs typeface="Tahoma" panose="020B0604030504040204" pitchFamily="34" charset="0"/>
                        </a:rPr>
                        <a:t>=</a:t>
                      </a:r>
                      <a:endParaRPr lang="en-US"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a:solidFill>
                            <a:schemeClr val="tx1"/>
                          </a:solidFill>
                          <a:latin typeface="+mn-lt"/>
                          <a:ea typeface="Tahoma" panose="020B0604030504040204" pitchFamily="34" charset="0"/>
                          <a:cs typeface="Tahoma" panose="020B0604030504040204" pitchFamily="34" charset="0"/>
                        </a:rPr>
                        <a:t>Premium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679949882"/>
                  </a:ext>
                </a:extLst>
              </a:tr>
              <a:tr h="370840">
                <a:tc>
                  <a:txBody>
                    <a:bodyPr/>
                    <a:lstStyle/>
                    <a:p>
                      <a:pPr algn="ctr"/>
                      <a:r>
                        <a:rPr lang="en-US" b="1" dirty="0">
                          <a:latin typeface="+mn-lt"/>
                          <a:ea typeface="Tahoma" panose="020B0604030504040204" pitchFamily="34" charset="0"/>
                          <a:cs typeface="Tahoma" panose="020B0604030504040204" pitchFamily="34" charset="0"/>
                        </a:rPr>
                        <a:t>$105,000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smtClean="0">
                          <a:latin typeface="+mn-lt"/>
                          <a:ea typeface="ＭＳ ゴシック"/>
                          <a:cs typeface="ＭＳ ゴシック"/>
                        </a:rPr>
                        <a:t>−</a:t>
                      </a:r>
                      <a:endParaRPr lang="en-US" b="1" dirty="0">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latin typeface="+mn-lt"/>
                          <a:ea typeface="Tahoma" panose="020B0604030504040204" pitchFamily="34" charset="0"/>
                          <a:cs typeface="Tahoma" panose="020B0604030504040204" pitchFamily="34" charset="0"/>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smtClean="0">
                          <a:latin typeface="+mn-lt"/>
                          <a:ea typeface="Tahoma" panose="020B0604030504040204" pitchFamily="34" charset="0"/>
                          <a:cs typeface="Tahoma" panose="020B0604030504040204" pitchFamily="34" charset="0"/>
                        </a:rPr>
                        <a:t>=</a:t>
                      </a:r>
                      <a:endParaRPr lang="en-US" b="1" dirty="0">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latin typeface="+mn-lt"/>
                          <a:ea typeface="Tahoma" panose="020B0604030504040204" pitchFamily="34" charset="0"/>
                          <a:cs typeface="Tahoma" panose="020B060403050404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834999865"/>
                  </a:ext>
                </a:extLst>
              </a:tr>
            </a:tbl>
          </a:graphicData>
        </a:graphic>
      </p:graphicFrame>
    </p:spTree>
    <p:extLst>
      <p:ext uri="{BB962C8B-B14F-4D97-AF65-F5344CB8AC3E}">
        <p14:creationId xmlns:p14="http://schemas.microsoft.com/office/powerpoint/2010/main" val="1762197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Premium Bond Example: Jan</a:t>
            </a:r>
            <a:r>
              <a:rPr lang="en-US" b="1" dirty="0" smtClean="0">
                <a:ea typeface="Tahoma" panose="020B0604030504040204" pitchFamily="34" charset="0"/>
                <a:cs typeface="Tahoma" panose="020B0604030504040204" pitchFamily="34" charset="0"/>
              </a:rPr>
              <a:t>. 1</a:t>
            </a:r>
            <a:r>
              <a:rPr lang="en-US" b="1" dirty="0">
                <a:ea typeface="Tahoma" panose="020B0604030504040204" pitchFamily="34" charset="0"/>
                <a:cs typeface="Tahoma" panose="020B0604030504040204" pitchFamily="34" charset="0"/>
              </a:rPr>
              <a:t>,Year 1</a:t>
            </a:r>
          </a:p>
        </p:txBody>
      </p:sp>
      <p:sp>
        <p:nvSpPr>
          <p:cNvPr id="2" name="Content Placeholder 1"/>
          <p:cNvSpPr>
            <a:spLocks noGrp="1"/>
          </p:cNvSpPr>
          <p:nvPr>
            <p:ph idx="1"/>
          </p:nvPr>
        </p:nvSpPr>
        <p:spPr/>
        <p:txBody>
          <a:bodyPr/>
          <a:lstStyle/>
          <a:p>
            <a:r>
              <a:rPr lang="en-US" sz="1800" dirty="0"/>
              <a:t>Issuing the bonds at a premium has the following effect on Mason’s Year 1 financial statements:</a:t>
            </a:r>
          </a:p>
          <a:p>
            <a:endParaRPr lang="en-US" sz="1800" dirty="0" smtClean="0"/>
          </a:p>
          <a:p>
            <a:endParaRPr lang="en-US" sz="1800" dirty="0"/>
          </a:p>
          <a:p>
            <a:endParaRPr lang="en-US" sz="1800" dirty="0" smtClean="0"/>
          </a:p>
          <a:p>
            <a:endParaRPr lang="en-US" sz="1800" dirty="0" smtClean="0"/>
          </a:p>
          <a:p>
            <a:r>
              <a:rPr lang="en-US" sz="1800" dirty="0"/>
              <a:t>To record the bond issue, Mason Company would make the following entry on January 1, Year 1:</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38</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CBD3031C-7859-47FD-8DE6-8DCCC0E9D850}"/>
              </a:ext>
            </a:extLst>
          </p:cNvPr>
          <p:cNvGraphicFramePr>
            <a:graphicFrameLocks noGrp="1"/>
          </p:cNvGraphicFramePr>
          <p:nvPr>
            <p:extLst>
              <p:ext uri="{D42A27DB-BD31-4B8C-83A1-F6EECF244321}">
                <p14:modId xmlns:p14="http://schemas.microsoft.com/office/powerpoint/2010/main" val="18422918"/>
              </p:ext>
            </p:extLst>
          </p:nvPr>
        </p:nvGraphicFramePr>
        <p:xfrm>
          <a:off x="685800" y="1905000"/>
          <a:ext cx="8094299" cy="1694573"/>
        </p:xfrm>
        <a:graphic>
          <a:graphicData uri="http://schemas.openxmlformats.org/drawingml/2006/table">
            <a:tbl>
              <a:tblPr firstRow="1" firstCol="1" bandRow="1">
                <a:tableStyleId>{5C22544A-7EE6-4342-B048-85BDC9FD1C3A}</a:tableStyleId>
              </a:tblPr>
              <a:tblGrid>
                <a:gridCol w="891933">
                  <a:extLst>
                    <a:ext uri="{9D8B030D-6E8A-4147-A177-3AD203B41FA5}">
                      <a16:colId xmlns:a16="http://schemas.microsoft.com/office/drawing/2014/main" xmlns="" val="4038268786"/>
                    </a:ext>
                  </a:extLst>
                </a:gridCol>
                <a:gridCol w="149364">
                  <a:extLst>
                    <a:ext uri="{9D8B030D-6E8A-4147-A177-3AD203B41FA5}">
                      <a16:colId xmlns:a16="http://schemas.microsoft.com/office/drawing/2014/main" xmlns="" val="1959332394"/>
                    </a:ext>
                  </a:extLst>
                </a:gridCol>
                <a:gridCol w="958357">
                  <a:extLst>
                    <a:ext uri="{9D8B030D-6E8A-4147-A177-3AD203B41FA5}">
                      <a16:colId xmlns:a16="http://schemas.microsoft.com/office/drawing/2014/main" xmlns="" val="3869363813"/>
                    </a:ext>
                  </a:extLst>
                </a:gridCol>
                <a:gridCol w="149364">
                  <a:extLst>
                    <a:ext uri="{9D8B030D-6E8A-4147-A177-3AD203B41FA5}">
                      <a16:colId xmlns:a16="http://schemas.microsoft.com/office/drawing/2014/main" xmlns="" val="1869294495"/>
                    </a:ext>
                  </a:extLst>
                </a:gridCol>
                <a:gridCol w="954988">
                  <a:extLst>
                    <a:ext uri="{9D8B030D-6E8A-4147-A177-3AD203B41FA5}">
                      <a16:colId xmlns:a16="http://schemas.microsoft.com/office/drawing/2014/main" xmlns="" val="3496316978"/>
                    </a:ext>
                  </a:extLst>
                </a:gridCol>
                <a:gridCol w="149364">
                  <a:extLst>
                    <a:ext uri="{9D8B030D-6E8A-4147-A177-3AD203B41FA5}">
                      <a16:colId xmlns:a16="http://schemas.microsoft.com/office/drawing/2014/main" xmlns="" val="2501135130"/>
                    </a:ext>
                  </a:extLst>
                </a:gridCol>
                <a:gridCol w="1023858">
                  <a:extLst>
                    <a:ext uri="{9D8B030D-6E8A-4147-A177-3AD203B41FA5}">
                      <a16:colId xmlns:a16="http://schemas.microsoft.com/office/drawing/2014/main" xmlns="" val="322333968"/>
                    </a:ext>
                  </a:extLst>
                </a:gridCol>
                <a:gridCol w="149364">
                  <a:extLst>
                    <a:ext uri="{9D8B030D-6E8A-4147-A177-3AD203B41FA5}">
                      <a16:colId xmlns:a16="http://schemas.microsoft.com/office/drawing/2014/main" xmlns="" val="1493837017"/>
                    </a:ext>
                  </a:extLst>
                </a:gridCol>
                <a:gridCol w="679511">
                  <a:extLst>
                    <a:ext uri="{9D8B030D-6E8A-4147-A177-3AD203B41FA5}">
                      <a16:colId xmlns:a16="http://schemas.microsoft.com/office/drawing/2014/main" xmlns="" val="850383387"/>
                    </a:ext>
                  </a:extLst>
                </a:gridCol>
                <a:gridCol w="149364">
                  <a:extLst>
                    <a:ext uri="{9D8B030D-6E8A-4147-A177-3AD203B41FA5}">
                      <a16:colId xmlns:a16="http://schemas.microsoft.com/office/drawing/2014/main" xmlns="" val="3141023649"/>
                    </a:ext>
                  </a:extLst>
                </a:gridCol>
                <a:gridCol w="748380">
                  <a:extLst>
                    <a:ext uri="{9D8B030D-6E8A-4147-A177-3AD203B41FA5}">
                      <a16:colId xmlns:a16="http://schemas.microsoft.com/office/drawing/2014/main" xmlns="" val="2880056140"/>
                    </a:ext>
                  </a:extLst>
                </a:gridCol>
                <a:gridCol w="149364">
                  <a:extLst>
                    <a:ext uri="{9D8B030D-6E8A-4147-A177-3AD203B41FA5}">
                      <a16:colId xmlns:a16="http://schemas.microsoft.com/office/drawing/2014/main" xmlns="" val="101508216"/>
                    </a:ext>
                  </a:extLst>
                </a:gridCol>
                <a:gridCol w="643719">
                  <a:extLst>
                    <a:ext uri="{9D8B030D-6E8A-4147-A177-3AD203B41FA5}">
                      <a16:colId xmlns:a16="http://schemas.microsoft.com/office/drawing/2014/main" xmlns="" val="2089963319"/>
                    </a:ext>
                  </a:extLst>
                </a:gridCol>
                <a:gridCol w="149364">
                  <a:extLst>
                    <a:ext uri="{9D8B030D-6E8A-4147-A177-3AD203B41FA5}">
                      <a16:colId xmlns:a16="http://schemas.microsoft.com/office/drawing/2014/main" xmlns="" val="563581978"/>
                    </a:ext>
                  </a:extLst>
                </a:gridCol>
                <a:gridCol w="789016">
                  <a:extLst>
                    <a:ext uri="{9D8B030D-6E8A-4147-A177-3AD203B41FA5}">
                      <a16:colId xmlns:a16="http://schemas.microsoft.com/office/drawing/2014/main" xmlns="" val="4138122333"/>
                    </a:ext>
                  </a:extLst>
                </a:gridCol>
                <a:gridCol w="358989">
                  <a:extLst>
                    <a:ext uri="{9D8B030D-6E8A-4147-A177-3AD203B41FA5}">
                      <a16:colId xmlns:a16="http://schemas.microsoft.com/office/drawing/2014/main" xmlns="" val="2181816611"/>
                    </a:ext>
                  </a:extLst>
                </a:gridCol>
              </a:tblGrid>
              <a:tr h="464248">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Assets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900" dirty="0" smtClean="0">
                          <a:solidFill>
                            <a:schemeClr val="tx1"/>
                          </a:solidFill>
                          <a:effectLst/>
                          <a:latin typeface="+mn-lt"/>
                          <a:ea typeface="Tahoma" panose="020B0604030504040204" pitchFamily="34" charset="0"/>
                          <a:cs typeface="Tahoma" panose="020B0604030504040204" pitchFamily="34" charset="0"/>
                        </a:rPr>
                        <a:t>=</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Liab.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Stockholders' Equity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Revenue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smtClean="0">
                          <a:solidFill>
                            <a:schemeClr val="tx1"/>
                          </a:solidFill>
                          <a:effectLst/>
                          <a:latin typeface="+mn-lt"/>
                          <a:ea typeface="ＭＳ ゴシック"/>
                          <a:cs typeface="ＭＳ ゴシック"/>
                        </a:rPr>
                        <a:t>−</a:t>
                      </a:r>
                      <a:endParaRPr lang="en-US" sz="90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Expenses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a:t>
                      </a: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 Net Income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900" b="1" dirty="0">
                          <a:solidFill>
                            <a:schemeClr val="tx1"/>
                          </a:solidFill>
                          <a:effectLst/>
                          <a:latin typeface="+mn-lt"/>
                          <a:ea typeface="Tahoma" panose="020B0604030504040204" pitchFamily="34" charset="0"/>
                          <a:cs typeface="Tahoma" panose="020B0604030504040204" pitchFamily="34" charset="0"/>
                        </a:rPr>
                        <a:t>Cash Flow </a:t>
                      </a:r>
                      <a:r>
                        <a:rPr lang="en-US" sz="900"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618998">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Cash</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300" b="1" dirty="0" smtClean="0">
                          <a:solidFill>
                            <a:schemeClr val="tx1"/>
                          </a:solidFill>
                          <a:effectLst/>
                          <a:latin typeface="+mn-lt"/>
                          <a:ea typeface="Tahoma" panose="020B0604030504040204" pitchFamily="34" charset="0"/>
                          <a:cs typeface="Tahoma" panose="020B0604030504040204" pitchFamily="34" charset="0"/>
                        </a:rPr>
                        <a:t>=</a:t>
                      </a: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mn-lt"/>
                          <a:ea typeface="Tahoma" panose="020B0604030504040204" pitchFamily="34" charset="0"/>
                          <a:cs typeface="Tahoma" panose="020B0604030504040204" pitchFamily="34" charset="0"/>
                        </a:rPr>
                        <a:t>Bonds Payable</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mn-lt"/>
                          <a:ea typeface="Tahoma" panose="020B0604030504040204" pitchFamily="34" charset="0"/>
                          <a:cs typeface="Tahoma" panose="020B0604030504040204" pitchFamily="34" charset="0"/>
                        </a:rPr>
                        <a:t>Premium</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300" b="1" dirty="0" smtClean="0">
                          <a:solidFill>
                            <a:schemeClr val="tx1"/>
                          </a:solidFill>
                          <a:effectLst/>
                          <a:latin typeface="+mn-lt"/>
                          <a:ea typeface="Tahoma" panose="020B0604030504040204" pitchFamily="34" charset="0"/>
                          <a:cs typeface="Tahoma" panose="020B0604030504040204" pitchFamily="34" charset="0"/>
                        </a:rPr>
                        <a:t>+</a:t>
                      </a: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Retained Earnings</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300" b="1" dirty="0">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1" dirty="0" smtClean="0">
                          <a:solidFill>
                            <a:schemeClr val="tx1"/>
                          </a:solidFill>
                          <a:effectLst/>
                          <a:latin typeface="+mn-lt"/>
                          <a:ea typeface="ＭＳ ゴシック"/>
                          <a:cs typeface="ＭＳ ゴシック"/>
                        </a:rPr>
                        <a:t>−</a:t>
                      </a: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300" b="1" dirty="0">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 =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300" b="1" dirty="0">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 </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600" dirty="0">
                        <a:latin typeface="+mn-lt"/>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r h="578502">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105,000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smtClean="0">
                          <a:solidFill>
                            <a:schemeClr val="tx1"/>
                          </a:solidFill>
                          <a:effectLst/>
                          <a:latin typeface="+mn-lt"/>
                          <a:ea typeface="ＭＳ ゴシック"/>
                          <a:cs typeface="ＭＳ ゴシック"/>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5,000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0" dirty="0">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0" dirty="0">
                        <a:latin typeface="+mn-lt"/>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0" dirty="0" smtClean="0">
                          <a:solidFill>
                            <a:schemeClr val="tx1"/>
                          </a:solidFill>
                          <a:effectLst/>
                          <a:latin typeface="+mn-lt"/>
                          <a:ea typeface="ＭＳ ゴシック"/>
                          <a:cs typeface="ＭＳ ゴシック"/>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n/a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105,000</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nSpc>
                          <a:spcPct val="100000"/>
                        </a:lnSpc>
                      </a:pPr>
                      <a:r>
                        <a:rPr lang="en-US" sz="1300" b="0" dirty="0">
                          <a:latin typeface="+mn-lt"/>
                          <a:ea typeface="Tahoma" panose="020B0604030504040204" pitchFamily="34" charset="0"/>
                          <a:cs typeface="Tahoma" panose="020B0604030504040204" pitchFamily="34" charset="0"/>
                        </a:rPr>
                        <a:t>FA</a:t>
                      </a:r>
                    </a:p>
                  </a:txBody>
                  <a:tcPr marL="61982" marR="619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646418457"/>
                  </a:ext>
                </a:extLst>
              </a:tr>
            </a:tbl>
          </a:graphicData>
        </a:graphic>
      </p:graphicFrame>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692651845"/>
              </p:ext>
            </p:extLst>
          </p:nvPr>
        </p:nvGraphicFramePr>
        <p:xfrm>
          <a:off x="1066800" y="4343400"/>
          <a:ext cx="6934200" cy="1569864"/>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 1</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Jan. 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Cash</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105,000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Premium on Bonds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1" i="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Bonds Payable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100,000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bl>
          </a:graphicData>
        </a:graphic>
      </p:graphicFrame>
    </p:spTree>
    <p:extLst>
      <p:ext uri="{BB962C8B-B14F-4D97-AF65-F5344CB8AC3E}">
        <p14:creationId xmlns:p14="http://schemas.microsoft.com/office/powerpoint/2010/main" val="1064945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Long-Term Notes Payable </a:t>
            </a:r>
            <a:r>
              <a:rPr lang="en-US" sz="4000" b="1" dirty="0" smtClean="0">
                <a:solidFill>
                  <a:srgbClr val="C30C20"/>
                </a:solidFill>
                <a:ea typeface="Tahoma" panose="020B0604030504040204" pitchFamily="34" charset="0"/>
                <a:cs typeface="Tahoma" panose="020B0604030504040204" pitchFamily="34" charset="0"/>
              </a:rPr>
              <a:t>(Continued</a:t>
            </a:r>
            <a:r>
              <a:rPr lang="en-US" sz="4000" b="1" dirty="0">
                <a:solidFill>
                  <a:srgbClr val="C30C20"/>
                </a:solidFill>
                <a:ea typeface="Tahoma" panose="020B0604030504040204" pitchFamily="34" charset="0"/>
                <a:cs typeface="Tahoma" panose="020B0604030504040204" pitchFamily="34" charset="0"/>
              </a:rPr>
              <a:t>)</a:t>
            </a:r>
          </a:p>
        </p:txBody>
      </p:sp>
      <p:sp>
        <p:nvSpPr>
          <p:cNvPr id="4" name="Content Placeholder 3"/>
          <p:cNvSpPr>
            <a:spLocks noGrp="1"/>
          </p:cNvSpPr>
          <p:nvPr>
            <p:ph idx="1"/>
          </p:nvPr>
        </p:nvSpPr>
        <p:spPr/>
        <p:txBody>
          <a:bodyPr/>
          <a:lstStyle/>
          <a:p>
            <a:pPr fontAlgn="auto">
              <a:lnSpc>
                <a:spcPct val="90000"/>
              </a:lnSpc>
              <a:buFont typeface="Times New Roman" pitchFamily="18" charset="0"/>
              <a:buNone/>
              <a:defRPr/>
            </a:pPr>
            <a:r>
              <a:rPr lang="en-US" sz="2600" b="1" dirty="0">
                <a:solidFill>
                  <a:srgbClr val="C30C20"/>
                </a:solidFill>
              </a:rPr>
              <a:t>Applying payments to principal and interest </a:t>
            </a:r>
          </a:p>
          <a:p>
            <a:pPr marL="457200" indent="-457200" fontAlgn="auto">
              <a:lnSpc>
                <a:spcPct val="90000"/>
              </a:lnSpc>
              <a:buClr>
                <a:schemeClr val="tx1"/>
              </a:buClr>
              <a:buFont typeface="+mj-lt"/>
              <a:buAutoNum type="arabicPeriod"/>
              <a:defRPr/>
            </a:pPr>
            <a:r>
              <a:rPr lang="en-US" sz="2600" dirty="0"/>
              <a:t>Identify the unpaid principal balance.</a:t>
            </a:r>
          </a:p>
          <a:p>
            <a:pPr marL="457200" indent="-457200" fontAlgn="auto">
              <a:lnSpc>
                <a:spcPct val="90000"/>
              </a:lnSpc>
              <a:spcBef>
                <a:spcPct val="40000"/>
              </a:spcBef>
              <a:buClr>
                <a:schemeClr val="tx1"/>
              </a:buClr>
              <a:buFont typeface="+mj-lt"/>
              <a:buAutoNum type="arabicPeriod"/>
              <a:defRPr/>
            </a:pPr>
            <a:r>
              <a:rPr lang="en-US" sz="2600" dirty="0"/>
              <a:t>Amount applied to interest = Unpaid principal balance × Interest </a:t>
            </a:r>
            <a:r>
              <a:rPr lang="en-US" sz="2600" dirty="0" smtClean="0"/>
              <a:t>rate</a:t>
            </a:r>
            <a:endParaRPr lang="en-US" sz="2600" dirty="0"/>
          </a:p>
          <a:p>
            <a:pPr marL="457200" indent="-457200" fontAlgn="auto">
              <a:lnSpc>
                <a:spcPct val="90000"/>
              </a:lnSpc>
              <a:spcBef>
                <a:spcPct val="40000"/>
              </a:spcBef>
              <a:buClr>
                <a:schemeClr val="tx1"/>
              </a:buClr>
              <a:buFont typeface="+mj-lt"/>
              <a:buAutoNum type="arabicPeriod"/>
              <a:defRPr/>
            </a:pPr>
            <a:r>
              <a:rPr lang="en-US" sz="2600" dirty="0"/>
              <a:t>Amount applied to principal = Cash payment – Amount applied to interest in (2</a:t>
            </a:r>
            <a:r>
              <a:rPr lang="en-US" sz="2600" dirty="0" smtClean="0"/>
              <a:t>)</a:t>
            </a:r>
            <a:endParaRPr lang="en-US" sz="2600" dirty="0"/>
          </a:p>
          <a:p>
            <a:pPr marL="457200" indent="-457200" fontAlgn="auto">
              <a:lnSpc>
                <a:spcPct val="90000"/>
              </a:lnSpc>
              <a:spcBef>
                <a:spcPct val="40000"/>
              </a:spcBef>
              <a:buClr>
                <a:schemeClr val="tx1"/>
              </a:buClr>
              <a:buFont typeface="+mj-lt"/>
              <a:buAutoNum type="arabicPeriod"/>
              <a:defRPr/>
            </a:pPr>
            <a:r>
              <a:rPr lang="en-US" sz="2600" dirty="0"/>
              <a:t>Unpaid principal balance = Unpaid principal balance in (1)</a:t>
            </a:r>
            <a:r>
              <a:rPr lang="en-US" sz="2600" dirty="0">
                <a:sym typeface="Wingdings" pitchFamily="2" charset="2"/>
              </a:rPr>
              <a:t> </a:t>
            </a:r>
            <a:r>
              <a:rPr lang="en-US" sz="2600" dirty="0"/>
              <a:t>– Amount applied to </a:t>
            </a:r>
            <a:r>
              <a:rPr lang="en-US" sz="2600" dirty="0" smtClean="0"/>
              <a:t>principal in </a:t>
            </a:r>
            <a:r>
              <a:rPr lang="en-US" sz="2600" dirty="0"/>
              <a:t>(3</a:t>
            </a:r>
            <a:r>
              <a:rPr lang="en-US" sz="2600" dirty="0" smtClean="0"/>
              <a:t>)</a:t>
            </a:r>
            <a:endParaRPr lang="en-US" sz="2600" dirty="0"/>
          </a:p>
          <a:p>
            <a:endParaRPr lang="en-US" dirty="0"/>
          </a:p>
        </p:txBody>
      </p:sp>
      <p:sp>
        <p:nvSpPr>
          <p:cNvPr id="8" name="Text Placeholder 7"/>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305800" y="6477000"/>
            <a:ext cx="838200" cy="381000"/>
          </a:xfrm>
          <a:prstGeom prst="rect">
            <a:avLst/>
          </a:prstGeom>
        </p:spPr>
        <p:txBody>
          <a:bodyPr/>
          <a:lstStyle/>
          <a:p>
            <a:pPr>
              <a:defRPr/>
            </a:pPr>
            <a:r>
              <a:rPr lang="en-US" dirty="0">
                <a:solidFill>
                  <a:schemeClr val="bg1"/>
                </a:solidFill>
              </a:rPr>
              <a:t>  10-</a:t>
            </a:r>
            <a:fld id="{86103F27-AA34-4069-B652-A178AD0674B3}"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3681066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Premium Bond: Partial Balance Sheet Presentation on Jan. 1, Yr. 1</a:t>
            </a:r>
            <a:endParaRPr lang="en-US" sz="3200" b="1" dirty="0">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p:txBody>
          <a:bodyPr/>
          <a:lstStyle/>
          <a:p>
            <a:pPr marL="0" indent="0">
              <a:buNone/>
            </a:pPr>
            <a:endParaRPr lang="en-US" b="1" dirty="0" smtClean="0"/>
          </a:p>
          <a:p>
            <a:endParaRPr lang="en-US" b="1" dirty="0"/>
          </a:p>
          <a:p>
            <a:endParaRPr lang="en-US" b="1" dirty="0" smtClean="0"/>
          </a:p>
          <a:p>
            <a:endParaRPr lang="en-US" b="1" dirty="0"/>
          </a:p>
          <a:p>
            <a:pPr marL="0" indent="0">
              <a:buNone/>
            </a:pPr>
            <a:endParaRPr lang="en-US" b="1" dirty="0"/>
          </a:p>
          <a:p>
            <a:r>
              <a:rPr lang="en-US" dirty="0" smtClean="0"/>
              <a:t>The </a:t>
            </a:r>
            <a:r>
              <a:rPr lang="en-US" dirty="0"/>
              <a:t>$100,000 is the </a:t>
            </a:r>
            <a:r>
              <a:rPr lang="en-US" dirty="0" smtClean="0"/>
              <a:t>face </a:t>
            </a:r>
            <a:r>
              <a:rPr lang="en-US" dirty="0"/>
              <a:t>v</a:t>
            </a:r>
            <a:r>
              <a:rPr lang="en-US" dirty="0" smtClean="0"/>
              <a:t>alue</a:t>
            </a:r>
            <a:r>
              <a:rPr lang="en-US" dirty="0"/>
              <a:t>.</a:t>
            </a:r>
          </a:p>
          <a:p>
            <a:r>
              <a:rPr lang="en-US" dirty="0"/>
              <a:t>The $105,000 is the c</a:t>
            </a:r>
            <a:r>
              <a:rPr lang="en-US" dirty="0" smtClean="0"/>
              <a:t>arrying value</a:t>
            </a:r>
            <a:r>
              <a:rPr lang="en-US" dirty="0"/>
              <a:t>.</a:t>
            </a:r>
          </a:p>
          <a:p>
            <a:endParaRPr lang="en-US" dirty="0"/>
          </a:p>
        </p:txBody>
      </p:sp>
      <p:sp>
        <p:nvSpPr>
          <p:cNvPr id="6" name="Text Placeholder 5"/>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39</a:t>
            </a:fld>
            <a:endParaRPr lang="en-US" dirty="0">
              <a:solidFill>
                <a:schemeClr val="bg1"/>
              </a:solidFill>
              <a:cs typeface="Arial" charset="0"/>
            </a:endParaRPr>
          </a:p>
        </p:txBody>
      </p:sp>
      <p:sp>
        <p:nvSpPr>
          <p:cNvPr id="3" name="TextBox 2">
            <a:extLst>
              <a:ext uri="{FF2B5EF4-FFF2-40B4-BE49-F238E27FC236}">
                <a16:creationId xmlns:a16="http://schemas.microsoft.com/office/drawing/2014/main" xmlns="" id="{70182C8D-9EDA-4126-AF63-83052050F890}"/>
              </a:ext>
            </a:extLst>
          </p:cNvPr>
          <p:cNvSpPr txBox="1"/>
          <p:nvPr/>
        </p:nvSpPr>
        <p:spPr>
          <a:xfrm>
            <a:off x="381000" y="1905000"/>
            <a:ext cx="8229600" cy="1477328"/>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b="1" dirty="0">
                <a:latin typeface="+mn-lt"/>
                <a:ea typeface="Tahoma" panose="020B0604030504040204" pitchFamily="34" charset="0"/>
                <a:cs typeface="Tahoma" panose="020B0604030504040204" pitchFamily="34" charset="0"/>
              </a:rPr>
              <a:t>Partial Balance Sheet as of January 1, Year 1</a:t>
            </a:r>
          </a:p>
          <a:p>
            <a:r>
              <a:rPr lang="en-US" b="1" dirty="0">
                <a:latin typeface="+mn-lt"/>
                <a:ea typeface="Tahoma" panose="020B0604030504040204" pitchFamily="34" charset="0"/>
                <a:cs typeface="Tahoma" panose="020B0604030504040204" pitchFamily="34" charset="0"/>
              </a:rPr>
              <a:t>Long-term Liabilities:</a:t>
            </a:r>
          </a:p>
          <a:p>
            <a:r>
              <a:rPr lang="en-US" b="1" dirty="0">
                <a:latin typeface="+mn-lt"/>
                <a:ea typeface="Tahoma" panose="020B0604030504040204" pitchFamily="34" charset="0"/>
                <a:cs typeface="Tahoma" panose="020B0604030504040204" pitchFamily="34" charset="0"/>
              </a:rPr>
              <a:t>     Bonds Payable			$100,000</a:t>
            </a:r>
          </a:p>
          <a:p>
            <a:r>
              <a:rPr lang="en-US" b="1" dirty="0">
                <a:latin typeface="+mn-lt"/>
                <a:ea typeface="Tahoma" panose="020B0604030504040204" pitchFamily="34" charset="0"/>
                <a:cs typeface="Tahoma" panose="020B0604030504040204" pitchFamily="34" charset="0"/>
              </a:rPr>
              <a:t>     Add: Premium on Bonds Payable	</a:t>
            </a:r>
            <a:r>
              <a:rPr lang="en-US" b="1" u="sng" dirty="0">
                <a:latin typeface="+mn-lt"/>
                <a:ea typeface="Tahoma" panose="020B0604030504040204" pitchFamily="34" charset="0"/>
                <a:cs typeface="Tahoma" panose="020B0604030504040204" pitchFamily="34" charset="0"/>
              </a:rPr>
              <a:t>      5,000</a:t>
            </a:r>
            <a:r>
              <a:rPr lang="en-US" b="1" dirty="0">
                <a:latin typeface="+mn-lt"/>
                <a:ea typeface="Tahoma" panose="020B0604030504040204" pitchFamily="34" charset="0"/>
                <a:cs typeface="Tahoma" panose="020B0604030504040204" pitchFamily="34" charset="0"/>
              </a:rPr>
              <a:t>	</a:t>
            </a:r>
            <a:r>
              <a:rPr lang="en-US" b="1" dirty="0" smtClean="0">
                <a:latin typeface="+mn-lt"/>
                <a:ea typeface="Tahoma" panose="020B0604030504040204" pitchFamily="34" charset="0"/>
                <a:cs typeface="Tahoma" panose="020B0604030504040204" pitchFamily="34" charset="0"/>
              </a:rPr>
              <a:t>                       $</a:t>
            </a:r>
            <a:r>
              <a:rPr lang="en-US" b="1" dirty="0">
                <a:latin typeface="+mn-lt"/>
                <a:ea typeface="Tahoma" panose="020B0604030504040204" pitchFamily="34" charset="0"/>
                <a:cs typeface="Tahoma" panose="020B0604030504040204" pitchFamily="34" charset="0"/>
              </a:rPr>
              <a:t>105,000</a:t>
            </a:r>
          </a:p>
          <a:p>
            <a:endParaRPr lang="en-US" dirty="0">
              <a:latin typeface="+mn-lt"/>
            </a:endParaRPr>
          </a:p>
        </p:txBody>
      </p:sp>
    </p:spTree>
    <p:extLst>
      <p:ext uri="{BB962C8B-B14F-4D97-AF65-F5344CB8AC3E}">
        <p14:creationId xmlns:p14="http://schemas.microsoft.com/office/powerpoint/2010/main" val="1310312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Premium Bond Amortization</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sz="2600" dirty="0"/>
              <a:t>Amortizing the premium over the term of the bond decreases Interest Expense each interest payment period.</a:t>
            </a:r>
          </a:p>
          <a:p>
            <a:pPr eaLnBrk="0" hangingPunct="0">
              <a:defRPr/>
            </a:pPr>
            <a:r>
              <a:rPr lang="en-US" sz="2600" dirty="0"/>
              <a:t>Using the </a:t>
            </a:r>
            <a:r>
              <a:rPr lang="en-US" sz="2600" b="1" dirty="0">
                <a:solidFill>
                  <a:schemeClr val="bg2"/>
                </a:solidFill>
              </a:rPr>
              <a:t>straight-line method</a:t>
            </a:r>
            <a:r>
              <a:rPr lang="en-US" sz="2600" dirty="0"/>
              <a:t>, the premium amortization will be $1,000 every year. </a:t>
            </a:r>
          </a:p>
          <a:p>
            <a:pPr eaLnBrk="0" hangingPunct="0">
              <a:buClr>
                <a:schemeClr val="tx1"/>
              </a:buClr>
              <a:defRPr/>
            </a:pPr>
            <a:r>
              <a:rPr lang="en-US" sz="2600" b="1" dirty="0">
                <a:solidFill>
                  <a:schemeClr val="bg2"/>
                </a:solidFill>
              </a:rPr>
              <a:t>$5,000 ÷ 5 years = $1,000</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40</a:t>
            </a:fld>
            <a:endParaRPr lang="en-US" dirty="0">
              <a:solidFill>
                <a:schemeClr val="bg1"/>
              </a:solidFill>
              <a:cs typeface="Arial" charset="0"/>
            </a:endParaRPr>
          </a:p>
        </p:txBody>
      </p:sp>
    </p:spTree>
    <p:extLst>
      <p:ext uri="{BB962C8B-B14F-4D97-AF65-F5344CB8AC3E}">
        <p14:creationId xmlns:p14="http://schemas.microsoft.com/office/powerpoint/2010/main" val="3279546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Premium Bond Example: Dec. 31, Year 1</a:t>
            </a:r>
          </a:p>
        </p:txBody>
      </p:sp>
      <p:sp>
        <p:nvSpPr>
          <p:cNvPr id="2" name="Content Placeholder 1"/>
          <p:cNvSpPr>
            <a:spLocks noGrp="1"/>
          </p:cNvSpPr>
          <p:nvPr>
            <p:ph idx="1"/>
          </p:nvPr>
        </p:nvSpPr>
        <p:spPr/>
        <p:txBody>
          <a:bodyPr/>
          <a:lstStyle/>
          <a:p>
            <a:r>
              <a:rPr lang="en-US" sz="1800" dirty="0"/>
              <a:t>The December 31, Year 1, interest payment (and all other annual interest payments) has the following effect on Mason’s financial statements</a:t>
            </a:r>
            <a:r>
              <a:rPr lang="en-US" sz="1800" dirty="0" smtClean="0"/>
              <a:t>:</a:t>
            </a:r>
          </a:p>
          <a:p>
            <a:pPr>
              <a:lnSpc>
                <a:spcPct val="50000"/>
              </a:lnSpc>
            </a:pPr>
            <a:endParaRPr lang="en-US" sz="1800" dirty="0"/>
          </a:p>
          <a:p>
            <a:endParaRPr lang="en-US" sz="1800" dirty="0" smtClean="0"/>
          </a:p>
          <a:p>
            <a:endParaRPr lang="en-US" sz="1800" dirty="0"/>
          </a:p>
          <a:p>
            <a:endParaRPr lang="en-US" sz="1800" dirty="0"/>
          </a:p>
          <a:p>
            <a:pPr>
              <a:lnSpc>
                <a:spcPct val="50000"/>
              </a:lnSpc>
            </a:pPr>
            <a:endParaRPr lang="en-US" sz="1800" dirty="0" smtClean="0"/>
          </a:p>
          <a:p>
            <a:r>
              <a:rPr lang="en-US" sz="1800" dirty="0" smtClean="0"/>
              <a:t>To </a:t>
            </a:r>
            <a:r>
              <a:rPr lang="en-US" sz="1800" dirty="0"/>
              <a:t>record an interest payment, Mason Company would </a:t>
            </a:r>
            <a:r>
              <a:rPr lang="en-US" sz="1800" dirty="0" smtClean="0"/>
              <a:t>make the </a:t>
            </a:r>
            <a:r>
              <a:rPr lang="en-US" sz="1800" dirty="0"/>
              <a:t>following entry on each December 31:</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41</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CBD3031C-7859-47FD-8DE6-8DCCC0E9D850}"/>
              </a:ext>
            </a:extLst>
          </p:cNvPr>
          <p:cNvGraphicFramePr>
            <a:graphicFrameLocks noGrp="1"/>
          </p:cNvGraphicFramePr>
          <p:nvPr>
            <p:extLst>
              <p:ext uri="{D42A27DB-BD31-4B8C-83A1-F6EECF244321}">
                <p14:modId xmlns:p14="http://schemas.microsoft.com/office/powerpoint/2010/main" val="2307364069"/>
              </p:ext>
            </p:extLst>
          </p:nvPr>
        </p:nvGraphicFramePr>
        <p:xfrm>
          <a:off x="207040" y="1994338"/>
          <a:ext cx="8712911" cy="1825490"/>
        </p:xfrm>
        <a:graphic>
          <a:graphicData uri="http://schemas.openxmlformats.org/drawingml/2006/table">
            <a:tbl>
              <a:tblPr firstRow="1" firstCol="1" bandRow="1">
                <a:tableStyleId>{5C22544A-7EE6-4342-B048-85BDC9FD1C3A}</a:tableStyleId>
              </a:tblPr>
              <a:tblGrid>
                <a:gridCol w="961630">
                  <a:extLst>
                    <a:ext uri="{9D8B030D-6E8A-4147-A177-3AD203B41FA5}">
                      <a16:colId xmlns:a16="http://schemas.microsoft.com/office/drawing/2014/main" xmlns="" val="4038268786"/>
                    </a:ext>
                  </a:extLst>
                </a:gridCol>
                <a:gridCol w="159052">
                  <a:extLst>
                    <a:ext uri="{9D8B030D-6E8A-4147-A177-3AD203B41FA5}">
                      <a16:colId xmlns:a16="http://schemas.microsoft.com/office/drawing/2014/main" xmlns="" val="1959332394"/>
                    </a:ext>
                  </a:extLst>
                </a:gridCol>
                <a:gridCol w="1033244">
                  <a:extLst>
                    <a:ext uri="{9D8B030D-6E8A-4147-A177-3AD203B41FA5}">
                      <a16:colId xmlns:a16="http://schemas.microsoft.com/office/drawing/2014/main" xmlns="" val="3869363813"/>
                    </a:ext>
                  </a:extLst>
                </a:gridCol>
                <a:gridCol w="159052">
                  <a:extLst>
                    <a:ext uri="{9D8B030D-6E8A-4147-A177-3AD203B41FA5}">
                      <a16:colId xmlns:a16="http://schemas.microsoft.com/office/drawing/2014/main" xmlns="" val="1869294495"/>
                    </a:ext>
                  </a:extLst>
                </a:gridCol>
                <a:gridCol w="955361">
                  <a:extLst>
                    <a:ext uri="{9D8B030D-6E8A-4147-A177-3AD203B41FA5}">
                      <a16:colId xmlns:a16="http://schemas.microsoft.com/office/drawing/2014/main" xmlns="" val="3496316978"/>
                    </a:ext>
                  </a:extLst>
                </a:gridCol>
                <a:gridCol w="159052">
                  <a:extLst>
                    <a:ext uri="{9D8B030D-6E8A-4147-A177-3AD203B41FA5}">
                      <a16:colId xmlns:a16="http://schemas.microsoft.com/office/drawing/2014/main" xmlns="" val="2501135130"/>
                    </a:ext>
                  </a:extLst>
                </a:gridCol>
                <a:gridCol w="1029612">
                  <a:extLst>
                    <a:ext uri="{9D8B030D-6E8A-4147-A177-3AD203B41FA5}">
                      <a16:colId xmlns:a16="http://schemas.microsoft.com/office/drawing/2014/main" xmlns="" val="322333968"/>
                    </a:ext>
                  </a:extLst>
                </a:gridCol>
                <a:gridCol w="159052">
                  <a:extLst>
                    <a:ext uri="{9D8B030D-6E8A-4147-A177-3AD203B41FA5}">
                      <a16:colId xmlns:a16="http://schemas.microsoft.com/office/drawing/2014/main" xmlns="" val="1493837017"/>
                    </a:ext>
                  </a:extLst>
                </a:gridCol>
                <a:gridCol w="732609">
                  <a:extLst>
                    <a:ext uri="{9D8B030D-6E8A-4147-A177-3AD203B41FA5}">
                      <a16:colId xmlns:a16="http://schemas.microsoft.com/office/drawing/2014/main" xmlns="" val="850383387"/>
                    </a:ext>
                  </a:extLst>
                </a:gridCol>
                <a:gridCol w="159052">
                  <a:extLst>
                    <a:ext uri="{9D8B030D-6E8A-4147-A177-3AD203B41FA5}">
                      <a16:colId xmlns:a16="http://schemas.microsoft.com/office/drawing/2014/main" xmlns="" val="3141023649"/>
                    </a:ext>
                  </a:extLst>
                </a:gridCol>
                <a:gridCol w="806859">
                  <a:extLst>
                    <a:ext uri="{9D8B030D-6E8A-4147-A177-3AD203B41FA5}">
                      <a16:colId xmlns:a16="http://schemas.microsoft.com/office/drawing/2014/main" xmlns="" val="2880056140"/>
                    </a:ext>
                  </a:extLst>
                </a:gridCol>
                <a:gridCol w="159052">
                  <a:extLst>
                    <a:ext uri="{9D8B030D-6E8A-4147-A177-3AD203B41FA5}">
                      <a16:colId xmlns:a16="http://schemas.microsoft.com/office/drawing/2014/main" xmlns="" val="101508216"/>
                    </a:ext>
                  </a:extLst>
                </a:gridCol>
                <a:gridCol w="842521">
                  <a:extLst>
                    <a:ext uri="{9D8B030D-6E8A-4147-A177-3AD203B41FA5}">
                      <a16:colId xmlns:a16="http://schemas.microsoft.com/office/drawing/2014/main" xmlns="" val="2089963319"/>
                    </a:ext>
                  </a:extLst>
                </a:gridCol>
                <a:gridCol w="159052">
                  <a:extLst>
                    <a:ext uri="{9D8B030D-6E8A-4147-A177-3AD203B41FA5}">
                      <a16:colId xmlns:a16="http://schemas.microsoft.com/office/drawing/2014/main" xmlns="" val="563581978"/>
                    </a:ext>
                  </a:extLst>
                </a:gridCol>
                <a:gridCol w="850670">
                  <a:extLst>
                    <a:ext uri="{9D8B030D-6E8A-4147-A177-3AD203B41FA5}">
                      <a16:colId xmlns:a16="http://schemas.microsoft.com/office/drawing/2014/main" xmlns="" val="4138122333"/>
                    </a:ext>
                  </a:extLst>
                </a:gridCol>
                <a:gridCol w="387041">
                  <a:extLst>
                    <a:ext uri="{9D8B030D-6E8A-4147-A177-3AD203B41FA5}">
                      <a16:colId xmlns:a16="http://schemas.microsoft.com/office/drawing/2014/main" xmlns="" val="2181816611"/>
                    </a:ext>
                  </a:extLst>
                </a:gridCol>
              </a:tblGrid>
              <a:tr h="500525">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smtClean="0">
                          <a:solidFill>
                            <a:schemeClr val="tx1"/>
                          </a:solidFill>
                          <a:effectLst/>
                          <a:latin typeface="+mn-lt"/>
                          <a:ea typeface="Tahoma" panose="020B0604030504040204" pitchFamily="34" charset="0"/>
                          <a:cs typeface="Tahoma" panose="020B0604030504040204" pitchFamily="34" charset="0"/>
                        </a:rPr>
                        <a:t>−</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Cash Flow </a:t>
                      </a:r>
                      <a:r>
                        <a:rPr lang="en-US" sz="1000" dirty="0">
                          <a:solidFill>
                            <a:schemeClr val="tx1"/>
                          </a:solidFill>
                          <a:effectLst/>
                          <a:latin typeface="+mn-lt"/>
                          <a:ea typeface="Tahoma" panose="020B0604030504040204" pitchFamily="34" charset="0"/>
                          <a:cs typeface="Tahoma" panose="020B0604030504040204" pitchFamily="34" charset="0"/>
                        </a:rPr>
                        <a:t>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667367">
                <a:tc>
                  <a:txBody>
                    <a:bodyPr/>
                    <a:lstStyle/>
                    <a:p>
                      <a:pPr marL="0" marR="0" algn="ctr">
                        <a:lnSpc>
                          <a:spcPct val="107000"/>
                        </a:lnSpc>
                        <a:spcBef>
                          <a:spcPts val="0"/>
                        </a:spcBef>
                        <a:spcAft>
                          <a:spcPts val="0"/>
                        </a:spcAft>
                      </a:pPr>
                      <a:r>
                        <a:rPr lang="en-US" sz="1400" b="1" dirty="0">
                          <a:solidFill>
                            <a:schemeClr val="tx1"/>
                          </a:solidFill>
                          <a:effectLst/>
                          <a:latin typeface="+mn-lt"/>
                          <a:ea typeface="Tahoma" panose="020B0604030504040204" pitchFamily="34" charset="0"/>
                          <a:cs typeface="Tahoma" panose="020B0604030504040204" pitchFamily="34" charset="0"/>
                        </a:rPr>
                        <a:t>Cash</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Tahoma" panose="020B0604030504040204" pitchFamily="34" charset="0"/>
                          <a:cs typeface="Tahoma" panose="020B0604030504040204" pitchFamily="34" charset="0"/>
                        </a:rPr>
                        <a:t>=</a:t>
                      </a: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mn-lt"/>
                          <a:ea typeface="Tahoma" panose="020B0604030504040204" pitchFamily="34" charset="0"/>
                          <a:cs typeface="Tahoma" panose="020B0604030504040204" pitchFamily="34" charset="0"/>
                        </a:rPr>
                        <a:t>Bonds Payable</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mn-lt"/>
                          <a:ea typeface="Tahoma" panose="020B0604030504040204" pitchFamily="34" charset="0"/>
                          <a:cs typeface="Tahoma" panose="020B0604030504040204" pitchFamily="34" charset="0"/>
                        </a:rPr>
                        <a:t>Discount</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Tahoma" panose="020B0604030504040204" pitchFamily="34" charset="0"/>
                          <a:cs typeface="Tahoma" panose="020B0604030504040204" pitchFamily="34" charset="0"/>
                        </a:rPr>
                        <a:t> +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Tahoma" panose="020B0604030504040204" pitchFamily="34" charset="0"/>
                          <a:cs typeface="Tahoma" panose="020B0604030504040204" pitchFamily="34" charset="0"/>
                        </a:rPr>
                        <a:t>Retained Earnings</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400" b="1" dirty="0">
                          <a:solidFill>
                            <a:schemeClr val="tx1"/>
                          </a:solidFill>
                          <a:effectLst/>
                          <a:latin typeface="+mn-lt"/>
                          <a:ea typeface="Tahoma" panose="020B0604030504040204" pitchFamily="34" charset="0"/>
                          <a:cs typeface="Tahoma" panose="020B0604030504040204" pitchFamily="34" charset="0"/>
                        </a:rPr>
                        <a:t>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400" b="1" dirty="0">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1" dirty="0" smtClean="0">
                          <a:solidFill>
                            <a:schemeClr val="tx1"/>
                          </a:solidFill>
                          <a:effectLst/>
                          <a:latin typeface="+mn-lt"/>
                          <a:ea typeface="Tahoma" panose="020B0604030504040204" pitchFamily="34" charset="0"/>
                          <a:cs typeface="Tahoma" panose="020B0604030504040204" pitchFamily="34" charset="0"/>
                        </a:rPr>
                        <a:t>−</a:t>
                      </a:r>
                      <a:endParaRPr lang="en-US" sz="1400" b="1"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400" b="1" dirty="0">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Tahoma" panose="020B0604030504040204" pitchFamily="34" charset="0"/>
                          <a:cs typeface="Tahoma" panose="020B0604030504040204" pitchFamily="34" charset="0"/>
                        </a:rPr>
                        <a:t> =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400" b="1" dirty="0">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400" b="1" dirty="0">
                          <a:solidFill>
                            <a:schemeClr val="tx1"/>
                          </a:solidFill>
                          <a:effectLst/>
                          <a:latin typeface="+mn-lt"/>
                          <a:ea typeface="Tahoma" panose="020B0604030504040204" pitchFamily="34" charset="0"/>
                          <a:cs typeface="Tahoma" panose="020B0604030504040204" pitchFamily="34" charset="0"/>
                        </a:rPr>
                        <a:t> </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endParaRPr lang="en-US" sz="1400" b="1"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800" dirty="0">
                        <a:latin typeface="+mn-lt"/>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r h="623707">
                <a:tc>
                  <a:txBody>
                    <a:bodyPr/>
                    <a:lstStyle/>
                    <a:p>
                      <a:pPr marL="0" marR="0" algn="ctr">
                        <a:lnSpc>
                          <a:spcPct val="100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(9,000)</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mn-lt"/>
                          <a:ea typeface="Tahoma" panose="020B0604030504040204" pitchFamily="34" charset="0"/>
                          <a:cs typeface="Tahoma" panose="020B0604030504040204" pitchFamily="34" charset="0"/>
                        </a:rPr>
                        <a:t>n/a</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ea typeface="Tahoma" panose="020B0604030504040204" pitchFamily="34" charset="0"/>
                          <a:cs typeface="Tahoma" panose="020B0604030504040204" pitchFamily="34" charset="0"/>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mn-lt"/>
                          <a:ea typeface="Tahoma" panose="020B0604030504040204" pitchFamily="34" charset="0"/>
                          <a:cs typeface="Tahoma" panose="020B0604030504040204" pitchFamily="34" charset="0"/>
                        </a:rPr>
                        <a:t>(1,000)</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a:t>
                      </a: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dirty="0">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dirty="0">
                        <a:latin typeface="+mn-lt"/>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(8,000)</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lnSpc>
                          <a:spcPct val="100000"/>
                        </a:lnSpc>
                      </a:pPr>
                      <a:r>
                        <a:rPr lang="en-US" sz="1400" b="0" dirty="0">
                          <a:latin typeface="+mn-lt"/>
                          <a:ea typeface="Tahoma" panose="020B0604030504040204" pitchFamily="34" charset="0"/>
                          <a:cs typeface="Tahoma" panose="020B0604030504040204" pitchFamily="34" charset="0"/>
                        </a:rPr>
                        <a:t>n/a</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ea typeface="Tahoma" panose="020B0604030504040204" pitchFamily="34" charset="0"/>
                          <a:cs typeface="Tahoma" panose="020B0604030504040204" pitchFamily="34" charset="0"/>
                        </a:rPr>
                        <a:t>−</a:t>
                      </a: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400" b="0" dirty="0">
                          <a:latin typeface="+mn-lt"/>
                          <a:ea typeface="Tahoma" panose="020B0604030504040204" pitchFamily="34" charset="0"/>
                          <a:cs typeface="Tahoma" panose="020B0604030504040204" pitchFamily="34" charset="0"/>
                        </a:rPr>
                        <a:t>8,000</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a:t>
                      </a:r>
                    </a:p>
                  </a:txBody>
                  <a:tcPr marL="66826" marR="66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400" b="0" dirty="0">
                          <a:latin typeface="+mn-lt"/>
                          <a:ea typeface="Tahoma" panose="020B0604030504040204" pitchFamily="34" charset="0"/>
                          <a:cs typeface="Tahoma" panose="020B0604030504040204" pitchFamily="34" charset="0"/>
                        </a:rPr>
                        <a:t>(8,000)</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400" b="0" dirty="0">
                        <a:solidFill>
                          <a:schemeClr val="tx1"/>
                        </a:solidFill>
                        <a:effectLst/>
                        <a:latin typeface="+mn-lt"/>
                        <a:ea typeface="Tahoma" panose="020B0604030504040204" pitchFamily="34" charset="0"/>
                        <a:cs typeface="Tahoma" panose="020B0604030504040204" pitchFamily="34" charset="0"/>
                      </a:endParaRP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0000"/>
                        </a:lnSpc>
                        <a:spcBef>
                          <a:spcPts val="0"/>
                        </a:spcBef>
                        <a:spcAft>
                          <a:spcPts val="0"/>
                        </a:spcAft>
                      </a:pPr>
                      <a:r>
                        <a:rPr lang="en-US" sz="1400" b="0" dirty="0">
                          <a:solidFill>
                            <a:schemeClr val="tx1"/>
                          </a:solidFill>
                          <a:effectLst/>
                          <a:latin typeface="+mn-lt"/>
                          <a:ea typeface="Tahoma" panose="020B0604030504040204" pitchFamily="34" charset="0"/>
                          <a:cs typeface="Tahoma" panose="020B0604030504040204" pitchFamily="34" charset="0"/>
                        </a:rPr>
                        <a:t>(9,000)</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nSpc>
                          <a:spcPct val="100000"/>
                        </a:lnSpc>
                      </a:pPr>
                      <a:r>
                        <a:rPr lang="en-US" sz="1400" b="0" dirty="0">
                          <a:latin typeface="+mn-lt"/>
                          <a:ea typeface="Tahoma" panose="020B0604030504040204" pitchFamily="34" charset="0"/>
                          <a:cs typeface="Tahoma" panose="020B0604030504040204" pitchFamily="34" charset="0"/>
                        </a:rPr>
                        <a:t>OA</a:t>
                      </a:r>
                    </a:p>
                  </a:txBody>
                  <a:tcPr marL="66826" marR="6682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646418457"/>
                  </a:ext>
                </a:extLst>
              </a:tr>
            </a:tbl>
          </a:graphicData>
        </a:graphic>
      </p:graphicFrame>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2491754648"/>
              </p:ext>
            </p:extLst>
          </p:nvPr>
        </p:nvGraphicFramePr>
        <p:xfrm>
          <a:off x="990600" y="4572000"/>
          <a:ext cx="6934200" cy="1569864"/>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 1</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Dec.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Interest Expense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8,000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Premium on Bonds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3639741"/>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9,000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bl>
          </a:graphicData>
        </a:graphic>
      </p:graphicFrame>
    </p:spTree>
    <p:extLst>
      <p:ext uri="{BB962C8B-B14F-4D97-AF65-F5344CB8AC3E}">
        <p14:creationId xmlns:p14="http://schemas.microsoft.com/office/powerpoint/2010/main" val="4247221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Premium Bond: Partial Balance Sheet Presentation on Dec. 31, Yr. 1 </a:t>
            </a:r>
          </a:p>
        </p:txBody>
      </p:sp>
      <p:sp>
        <p:nvSpPr>
          <p:cNvPr id="4" name="Content Placeholder 3"/>
          <p:cNvSpPr>
            <a:spLocks noGrp="1"/>
          </p:cNvSpPr>
          <p:nvPr>
            <p:ph idx="1"/>
          </p:nvPr>
        </p:nvSpPr>
        <p:spPr/>
        <p:txBody>
          <a:bodyPr/>
          <a:lstStyle/>
          <a:p>
            <a:endParaRPr lang="en-US" b="1" dirty="0" smtClean="0"/>
          </a:p>
          <a:p>
            <a:endParaRPr lang="en-US" b="1" dirty="0"/>
          </a:p>
          <a:p>
            <a:endParaRPr lang="en-US" b="1" dirty="0" smtClean="0"/>
          </a:p>
          <a:p>
            <a:endParaRPr lang="en-US" b="1" dirty="0"/>
          </a:p>
          <a:p>
            <a:r>
              <a:rPr lang="en-US" dirty="0" smtClean="0"/>
              <a:t>The </a:t>
            </a:r>
            <a:r>
              <a:rPr lang="en-US" dirty="0"/>
              <a:t>$100,000 is the </a:t>
            </a:r>
            <a:r>
              <a:rPr lang="en-US" dirty="0" smtClean="0"/>
              <a:t>face </a:t>
            </a:r>
            <a:r>
              <a:rPr lang="en-US" dirty="0"/>
              <a:t>v</a:t>
            </a:r>
            <a:r>
              <a:rPr lang="en-US" dirty="0" smtClean="0"/>
              <a:t>alue</a:t>
            </a:r>
            <a:r>
              <a:rPr lang="en-US" dirty="0"/>
              <a:t>.</a:t>
            </a:r>
          </a:p>
          <a:p>
            <a:r>
              <a:rPr lang="en-US" dirty="0"/>
              <a:t>The $104,000 is the </a:t>
            </a:r>
            <a:r>
              <a:rPr lang="en-US" dirty="0" smtClean="0"/>
              <a:t>carrying </a:t>
            </a:r>
            <a:r>
              <a:rPr lang="en-US" dirty="0"/>
              <a:t>v</a:t>
            </a:r>
            <a:r>
              <a:rPr lang="en-US" dirty="0" smtClean="0"/>
              <a:t>alue</a:t>
            </a:r>
            <a:r>
              <a:rPr lang="en-US" dirty="0"/>
              <a:t>.</a:t>
            </a:r>
          </a:p>
          <a:p>
            <a:r>
              <a:rPr lang="en-US" dirty="0"/>
              <a:t>The </a:t>
            </a:r>
            <a:r>
              <a:rPr lang="en-US" dirty="0" smtClean="0"/>
              <a:t>carrying </a:t>
            </a:r>
            <a:r>
              <a:rPr lang="en-US" dirty="0"/>
              <a:t>v</a:t>
            </a:r>
            <a:r>
              <a:rPr lang="en-US" dirty="0" smtClean="0"/>
              <a:t>alue </a:t>
            </a:r>
            <a:r>
              <a:rPr lang="en-US" dirty="0"/>
              <a:t>will decrease to  exactly $100,000 on the maturity date. </a:t>
            </a:r>
          </a:p>
          <a:p>
            <a:r>
              <a:rPr lang="en-US" dirty="0"/>
              <a:t>The </a:t>
            </a:r>
            <a:r>
              <a:rPr lang="en-US" dirty="0" smtClean="0"/>
              <a:t>premium </a:t>
            </a:r>
            <a:r>
              <a:rPr lang="en-US" dirty="0"/>
              <a:t>is calculated: </a:t>
            </a:r>
            <a:r>
              <a:rPr lang="en-US" b="1" dirty="0">
                <a:solidFill>
                  <a:srgbClr val="C30C20"/>
                </a:solidFill>
              </a:rPr>
              <a:t>$</a:t>
            </a:r>
            <a:r>
              <a:rPr lang="en-US" b="1" dirty="0" smtClean="0">
                <a:solidFill>
                  <a:srgbClr val="C30C20"/>
                </a:solidFill>
              </a:rPr>
              <a:t>5,000 − $</a:t>
            </a:r>
            <a:r>
              <a:rPr lang="en-US" b="1" dirty="0">
                <a:solidFill>
                  <a:srgbClr val="C30C20"/>
                </a:solidFill>
              </a:rPr>
              <a:t>1,000 = $4,000</a:t>
            </a:r>
          </a:p>
          <a:p>
            <a:endParaRPr lang="en-US" dirty="0"/>
          </a:p>
        </p:txBody>
      </p:sp>
      <p:sp>
        <p:nvSpPr>
          <p:cNvPr id="6" name="Text Placeholder 5"/>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42</a:t>
            </a:fld>
            <a:endParaRPr lang="en-US" dirty="0">
              <a:solidFill>
                <a:schemeClr val="bg1"/>
              </a:solidFill>
              <a:cs typeface="Arial" charset="0"/>
            </a:endParaRPr>
          </a:p>
        </p:txBody>
      </p:sp>
      <p:sp>
        <p:nvSpPr>
          <p:cNvPr id="3" name="TextBox 2">
            <a:extLst>
              <a:ext uri="{FF2B5EF4-FFF2-40B4-BE49-F238E27FC236}">
                <a16:creationId xmlns:a16="http://schemas.microsoft.com/office/drawing/2014/main" xmlns="" id="{70182C8D-9EDA-4126-AF63-83052050F890}"/>
              </a:ext>
            </a:extLst>
          </p:cNvPr>
          <p:cNvSpPr txBox="1"/>
          <p:nvPr/>
        </p:nvSpPr>
        <p:spPr>
          <a:xfrm>
            <a:off x="457200" y="1524000"/>
            <a:ext cx="8229600" cy="1477328"/>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b="1" dirty="0">
                <a:latin typeface="+mn-lt"/>
                <a:ea typeface="Tahoma" panose="020B0604030504040204" pitchFamily="34" charset="0"/>
                <a:cs typeface="Tahoma" panose="020B0604030504040204" pitchFamily="34" charset="0"/>
              </a:rPr>
              <a:t>Partial Balance Sheet as of December 31, Year 1</a:t>
            </a:r>
          </a:p>
          <a:p>
            <a:r>
              <a:rPr lang="en-US" b="1" dirty="0">
                <a:latin typeface="+mn-lt"/>
                <a:ea typeface="Tahoma" panose="020B0604030504040204" pitchFamily="34" charset="0"/>
                <a:cs typeface="Tahoma" panose="020B0604030504040204" pitchFamily="34" charset="0"/>
              </a:rPr>
              <a:t>Long-term Liabilities:</a:t>
            </a:r>
          </a:p>
          <a:p>
            <a:r>
              <a:rPr lang="en-US" b="1" dirty="0">
                <a:latin typeface="+mn-lt"/>
                <a:ea typeface="Tahoma" panose="020B0604030504040204" pitchFamily="34" charset="0"/>
                <a:cs typeface="Tahoma" panose="020B0604030504040204" pitchFamily="34" charset="0"/>
              </a:rPr>
              <a:t>     Bonds Payable			$100,000</a:t>
            </a:r>
          </a:p>
          <a:p>
            <a:r>
              <a:rPr lang="en-US" b="1" dirty="0">
                <a:latin typeface="+mn-lt"/>
                <a:ea typeface="Tahoma" panose="020B0604030504040204" pitchFamily="34" charset="0"/>
                <a:cs typeface="Tahoma" panose="020B0604030504040204" pitchFamily="34" charset="0"/>
              </a:rPr>
              <a:t>     Less: Discount on Bonds Payable	</a:t>
            </a:r>
            <a:r>
              <a:rPr lang="en-US" b="1" u="sng" dirty="0">
                <a:latin typeface="+mn-lt"/>
                <a:ea typeface="Tahoma" panose="020B0604030504040204" pitchFamily="34" charset="0"/>
                <a:cs typeface="Tahoma" panose="020B0604030504040204" pitchFamily="34" charset="0"/>
              </a:rPr>
              <a:t>      4,000</a:t>
            </a:r>
            <a:r>
              <a:rPr lang="en-US" dirty="0">
                <a:latin typeface="+mn-lt"/>
                <a:ea typeface="Tahoma" panose="020B0604030504040204" pitchFamily="34" charset="0"/>
                <a:cs typeface="Tahoma" panose="020B0604030504040204" pitchFamily="34" charset="0"/>
              </a:rPr>
              <a:t>	</a:t>
            </a:r>
            <a:r>
              <a:rPr lang="en-US" dirty="0" smtClean="0">
                <a:latin typeface="+mn-lt"/>
                <a:ea typeface="Tahoma" panose="020B0604030504040204" pitchFamily="34" charset="0"/>
                <a:cs typeface="Tahoma" panose="020B0604030504040204" pitchFamily="34" charset="0"/>
              </a:rPr>
              <a:t>                            </a:t>
            </a:r>
            <a:r>
              <a:rPr lang="en-US" b="1" dirty="0" smtClean="0">
                <a:latin typeface="+mn-lt"/>
                <a:ea typeface="Tahoma" panose="020B0604030504040204" pitchFamily="34" charset="0"/>
                <a:cs typeface="Tahoma" panose="020B0604030504040204" pitchFamily="34" charset="0"/>
              </a:rPr>
              <a:t>$</a:t>
            </a:r>
            <a:r>
              <a:rPr lang="en-US" b="1" dirty="0">
                <a:latin typeface="+mn-lt"/>
                <a:ea typeface="Tahoma" panose="020B0604030504040204" pitchFamily="34" charset="0"/>
                <a:cs typeface="Tahoma" panose="020B0604030504040204" pitchFamily="34" charset="0"/>
              </a:rPr>
              <a:t>104,000</a:t>
            </a:r>
          </a:p>
          <a:p>
            <a:endParaRPr lang="en-US" dirty="0">
              <a:latin typeface="+mn-lt"/>
            </a:endParaRPr>
          </a:p>
        </p:txBody>
      </p:sp>
    </p:spTree>
    <p:extLst>
      <p:ext uri="{BB962C8B-B14F-4D97-AF65-F5344CB8AC3E}">
        <p14:creationId xmlns:p14="http://schemas.microsoft.com/office/powerpoint/2010/main" val="2215193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Premium Bond Example: Dec. 31, Year 5</a:t>
            </a:r>
          </a:p>
        </p:txBody>
      </p:sp>
      <p:sp>
        <p:nvSpPr>
          <p:cNvPr id="2" name="Content Placeholder 1"/>
          <p:cNvSpPr>
            <a:spLocks noGrp="1"/>
          </p:cNvSpPr>
          <p:nvPr>
            <p:ph idx="1"/>
          </p:nvPr>
        </p:nvSpPr>
        <p:spPr/>
        <p:txBody>
          <a:bodyPr/>
          <a:lstStyle/>
          <a:p>
            <a:r>
              <a:rPr lang="en-US" sz="2000" dirty="0"/>
              <a:t>The principal repayment on December 31, Year 5, will have </a:t>
            </a:r>
            <a:r>
              <a:rPr lang="en-US" sz="2000" dirty="0" smtClean="0"/>
              <a:t>the following </a:t>
            </a:r>
            <a:r>
              <a:rPr lang="en-US" sz="2000" dirty="0"/>
              <a:t>effect on Mason’s Year 5 financial statements</a:t>
            </a:r>
            <a:r>
              <a:rPr lang="en-US" sz="2000" dirty="0" smtClean="0"/>
              <a:t>:</a:t>
            </a:r>
          </a:p>
          <a:p>
            <a:pPr marL="0" indent="0">
              <a:buNone/>
            </a:pPr>
            <a:endParaRPr lang="en-US" sz="2000" dirty="0" smtClean="0"/>
          </a:p>
          <a:p>
            <a:endParaRPr lang="en-US" sz="2000" dirty="0"/>
          </a:p>
          <a:p>
            <a:endParaRPr lang="en-US" sz="2000" dirty="0"/>
          </a:p>
          <a:p>
            <a:r>
              <a:rPr lang="en-US" sz="2000" dirty="0"/>
              <a:t>To record an the principal repayment, Mason Company would make the following entry on December 31, Year 5:</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43</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CBD3031C-7859-47FD-8DE6-8DCCC0E9D850}"/>
              </a:ext>
            </a:extLst>
          </p:cNvPr>
          <p:cNvGraphicFramePr>
            <a:graphicFrameLocks noGrp="1"/>
          </p:cNvGraphicFramePr>
          <p:nvPr>
            <p:extLst>
              <p:ext uri="{D42A27DB-BD31-4B8C-83A1-F6EECF244321}">
                <p14:modId xmlns:p14="http://schemas.microsoft.com/office/powerpoint/2010/main" val="1736903300"/>
              </p:ext>
            </p:extLst>
          </p:nvPr>
        </p:nvGraphicFramePr>
        <p:xfrm>
          <a:off x="609600" y="2057400"/>
          <a:ext cx="8355998" cy="1104739"/>
        </p:xfrm>
        <a:graphic>
          <a:graphicData uri="http://schemas.openxmlformats.org/drawingml/2006/table">
            <a:tbl>
              <a:tblPr firstRow="1" firstCol="1" bandRow="1">
                <a:tableStyleId>{5C22544A-7EE6-4342-B048-85BDC9FD1C3A}</a:tableStyleId>
              </a:tblPr>
              <a:tblGrid>
                <a:gridCol w="1128942">
                  <a:extLst>
                    <a:ext uri="{9D8B030D-6E8A-4147-A177-3AD203B41FA5}">
                      <a16:colId xmlns:a16="http://schemas.microsoft.com/office/drawing/2014/main" xmlns="" val="4038268786"/>
                    </a:ext>
                  </a:extLst>
                </a:gridCol>
                <a:gridCol w="151791">
                  <a:extLst>
                    <a:ext uri="{9D8B030D-6E8A-4147-A177-3AD203B41FA5}">
                      <a16:colId xmlns:a16="http://schemas.microsoft.com/office/drawing/2014/main" xmlns="" val="1959332394"/>
                    </a:ext>
                  </a:extLst>
                </a:gridCol>
                <a:gridCol w="1500899">
                  <a:extLst>
                    <a:ext uri="{9D8B030D-6E8A-4147-A177-3AD203B41FA5}">
                      <a16:colId xmlns:a16="http://schemas.microsoft.com/office/drawing/2014/main" xmlns="" val="3869363813"/>
                    </a:ext>
                  </a:extLst>
                </a:gridCol>
                <a:gridCol w="150574">
                  <a:extLst>
                    <a:ext uri="{9D8B030D-6E8A-4147-A177-3AD203B41FA5}">
                      <a16:colId xmlns:a16="http://schemas.microsoft.com/office/drawing/2014/main" xmlns="" val="2501135130"/>
                    </a:ext>
                  </a:extLst>
                </a:gridCol>
                <a:gridCol w="1172921">
                  <a:extLst>
                    <a:ext uri="{9D8B030D-6E8A-4147-A177-3AD203B41FA5}">
                      <a16:colId xmlns:a16="http://schemas.microsoft.com/office/drawing/2014/main" xmlns="" val="322333968"/>
                    </a:ext>
                  </a:extLst>
                </a:gridCol>
                <a:gridCol w="150574">
                  <a:extLst>
                    <a:ext uri="{9D8B030D-6E8A-4147-A177-3AD203B41FA5}">
                      <a16:colId xmlns:a16="http://schemas.microsoft.com/office/drawing/2014/main" xmlns="" val="1493837017"/>
                    </a:ext>
                  </a:extLst>
                </a:gridCol>
                <a:gridCol w="686136">
                  <a:extLst>
                    <a:ext uri="{9D8B030D-6E8A-4147-A177-3AD203B41FA5}">
                      <a16:colId xmlns:a16="http://schemas.microsoft.com/office/drawing/2014/main" xmlns="" val="850383387"/>
                    </a:ext>
                  </a:extLst>
                </a:gridCol>
                <a:gridCol w="150574">
                  <a:extLst>
                    <a:ext uri="{9D8B030D-6E8A-4147-A177-3AD203B41FA5}">
                      <a16:colId xmlns:a16="http://schemas.microsoft.com/office/drawing/2014/main" xmlns="" val="3141023649"/>
                    </a:ext>
                  </a:extLst>
                </a:gridCol>
                <a:gridCol w="755677">
                  <a:extLst>
                    <a:ext uri="{9D8B030D-6E8A-4147-A177-3AD203B41FA5}">
                      <a16:colId xmlns:a16="http://schemas.microsoft.com/office/drawing/2014/main" xmlns="" val="2880056140"/>
                    </a:ext>
                  </a:extLst>
                </a:gridCol>
                <a:gridCol w="150574">
                  <a:extLst>
                    <a:ext uri="{9D8B030D-6E8A-4147-A177-3AD203B41FA5}">
                      <a16:colId xmlns:a16="http://schemas.microsoft.com/office/drawing/2014/main" xmlns="" val="101508216"/>
                    </a:ext>
                  </a:extLst>
                </a:gridCol>
                <a:gridCol w="755677">
                  <a:extLst>
                    <a:ext uri="{9D8B030D-6E8A-4147-A177-3AD203B41FA5}">
                      <a16:colId xmlns:a16="http://schemas.microsoft.com/office/drawing/2014/main" xmlns="" val="2089963319"/>
                    </a:ext>
                  </a:extLst>
                </a:gridCol>
                <a:gridCol w="150574">
                  <a:extLst>
                    <a:ext uri="{9D8B030D-6E8A-4147-A177-3AD203B41FA5}">
                      <a16:colId xmlns:a16="http://schemas.microsoft.com/office/drawing/2014/main" xmlns="" val="563581978"/>
                    </a:ext>
                  </a:extLst>
                </a:gridCol>
                <a:gridCol w="964299">
                  <a:extLst>
                    <a:ext uri="{9D8B030D-6E8A-4147-A177-3AD203B41FA5}">
                      <a16:colId xmlns:a16="http://schemas.microsoft.com/office/drawing/2014/main" xmlns="" val="4138122333"/>
                    </a:ext>
                  </a:extLst>
                </a:gridCol>
                <a:gridCol w="486786">
                  <a:extLst>
                    <a:ext uri="{9D8B030D-6E8A-4147-A177-3AD203B41FA5}">
                      <a16:colId xmlns:a16="http://schemas.microsoft.com/office/drawing/2014/main" xmlns="" val="2181816611"/>
                    </a:ext>
                  </a:extLst>
                </a:gridCol>
              </a:tblGrid>
              <a:tr h="468774">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Assets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t>
                      </a:r>
                    </a:p>
                  </a:txBody>
                  <a:tcPr marL="62587" marR="62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Liab.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Tahoma" panose="020B0604030504040204" pitchFamily="34" charset="0"/>
                          <a:cs typeface="Tahoma" panose="020B0604030504040204" pitchFamily="34" charset="0"/>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2587" marR="62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Stockholders' Equity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Revenue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Tahoma" panose="020B0604030504040204" pitchFamily="34" charset="0"/>
                          <a:cs typeface="Tahoma" panose="020B0604030504040204" pitchFamily="34" charset="0"/>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2587" marR="62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Expenses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t>
                      </a:r>
                    </a:p>
                  </a:txBody>
                  <a:tcPr marL="62587" marR="62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Net Income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Cash Flow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625033">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a:t>
                      </a:r>
                    </a:p>
                  </a:txBody>
                  <a:tcPr marL="62587" marR="62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n/a</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2587" marR="62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(100,000)</a:t>
                      </a:r>
                    </a:p>
                    <a:p>
                      <a:pPr marL="0" marR="0" algn="ctr">
                        <a:lnSpc>
                          <a:spcPct val="107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r>
                        <a:rPr lang="en-US" sz="1600" b="0" dirty="0">
                          <a:latin typeface="+mn-lt"/>
                        </a:rPr>
                        <a:t>FA</a:t>
                      </a:r>
                    </a:p>
                    <a:p>
                      <a:endParaRPr lang="en-US" sz="1600" b="0" dirty="0">
                        <a:latin typeface="+mn-lt"/>
                      </a:endParaRPr>
                    </a:p>
                  </a:txBody>
                  <a:tcPr marL="62587" marR="6258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3214245804"/>
              </p:ext>
            </p:extLst>
          </p:nvPr>
        </p:nvGraphicFramePr>
        <p:xfrm>
          <a:off x="1066800" y="4343400"/>
          <a:ext cx="6934200" cy="1200845"/>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xmlns="" val="1339959837"/>
                    </a:ext>
                  </a:extLst>
                </a:gridCol>
                <a:gridCol w="72992">
                  <a:extLst>
                    <a:ext uri="{9D8B030D-6E8A-4147-A177-3AD203B41FA5}">
                      <a16:colId xmlns:a16="http://schemas.microsoft.com/office/drawing/2014/main" xmlns="" val="119357301"/>
                    </a:ext>
                  </a:extLst>
                </a:gridCol>
                <a:gridCol w="3029250">
                  <a:extLst>
                    <a:ext uri="{9D8B030D-6E8A-4147-A177-3AD203B41FA5}">
                      <a16:colId xmlns:a16="http://schemas.microsoft.com/office/drawing/2014/main" xmlns="" val="2170809857"/>
                    </a:ext>
                  </a:extLst>
                </a:gridCol>
                <a:gridCol w="171923">
                  <a:extLst>
                    <a:ext uri="{9D8B030D-6E8A-4147-A177-3AD203B41FA5}">
                      <a16:colId xmlns:a16="http://schemas.microsoft.com/office/drawing/2014/main" xmlns="" val="746245963"/>
                    </a:ext>
                  </a:extLst>
                </a:gridCol>
                <a:gridCol w="1130195">
                  <a:extLst>
                    <a:ext uri="{9D8B030D-6E8A-4147-A177-3AD203B41FA5}">
                      <a16:colId xmlns:a16="http://schemas.microsoft.com/office/drawing/2014/main" xmlns="" val="1923230473"/>
                    </a:ext>
                  </a:extLst>
                </a:gridCol>
                <a:gridCol w="92364">
                  <a:extLst>
                    <a:ext uri="{9D8B030D-6E8A-4147-A177-3AD203B41FA5}">
                      <a16:colId xmlns:a16="http://schemas.microsoft.com/office/drawing/2014/main" xmlns="" val="9718133"/>
                    </a:ext>
                  </a:extLst>
                </a:gridCol>
                <a:gridCol w="1050636">
                  <a:extLst>
                    <a:ext uri="{9D8B030D-6E8A-4147-A177-3AD203B41FA5}">
                      <a16:colId xmlns:a16="http://schemas.microsoft.com/office/drawing/2014/main" xmlns="" val="1405398356"/>
                    </a:ext>
                  </a:extLst>
                </a:gridCol>
              </a:tblGrid>
              <a:tr h="395582">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02199">
                <a:tc>
                  <a:txBody>
                    <a:bodyPr/>
                    <a:lstStyle/>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Year 5</a:t>
                      </a:r>
                    </a:p>
                    <a:p>
                      <a:pPr algn="ct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Dec. 31</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Bonds Payable</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u="none" strike="noStrike" dirty="0">
                          <a:solidFill>
                            <a:schemeClr val="tx1"/>
                          </a:solidFill>
                          <a:effectLst/>
                          <a:latin typeface="+mn-lt"/>
                          <a:ea typeface="Tahoma" panose="020B0604030504040204" pitchFamily="34" charset="0"/>
                          <a:cs typeface="Tahoma" panose="020B0604030504040204" pitchFamily="34" charset="0"/>
                        </a:rPr>
                        <a:t>100,000</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1"/>
                          </a:solidFill>
                          <a:effectLst/>
                          <a:latin typeface="+mn-lt"/>
                          <a:ea typeface="Tahoma" panose="020B0604030504040204" pitchFamily="34" charset="0"/>
                          <a:cs typeface="Tahoma" panose="020B0604030504040204" pitchFamily="34" charset="0"/>
                        </a:rPr>
                        <a:t> </a:t>
                      </a:r>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69019">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       Cash</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tx1"/>
                        </a:solidFill>
                        <a:effectLst/>
                        <a:latin typeface="+mn-lt"/>
                        <a:ea typeface="Tahoma" panose="020B0604030504040204" pitchFamily="34" charset="0"/>
                        <a:cs typeface="Tahoma" panose="020B060403050404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mn-lt"/>
                          <a:ea typeface="Tahoma" panose="020B0604030504040204" pitchFamily="34" charset="0"/>
                          <a:cs typeface="Tahoma" panose="020B0604030504040204" pitchFamily="34" charset="0"/>
                        </a:rPr>
                        <a:t>100,000</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bl>
          </a:graphicData>
        </a:graphic>
      </p:graphicFrame>
    </p:spTree>
    <p:extLst>
      <p:ext uri="{BB962C8B-B14F-4D97-AF65-F5344CB8AC3E}">
        <p14:creationId xmlns:p14="http://schemas.microsoft.com/office/powerpoint/2010/main" val="1757998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The Market Rate of Interest</a:t>
            </a:r>
          </a:p>
        </p:txBody>
      </p:sp>
      <p:sp>
        <p:nvSpPr>
          <p:cNvPr id="3" name="Content Placeholder 2"/>
          <p:cNvSpPr>
            <a:spLocks noGrp="1"/>
          </p:cNvSpPr>
          <p:nvPr>
            <p:ph idx="1"/>
          </p:nvPr>
        </p:nvSpPr>
        <p:spPr/>
        <p:txBody>
          <a:bodyPr/>
          <a:lstStyle/>
          <a:p>
            <a:r>
              <a:rPr lang="en-US" dirty="0"/>
              <a:t>The selling price of a bond is determined by the market rate of interest versus the stated rate of interest.</a:t>
            </a:r>
            <a:endParaRPr lang="en-US" dirty="0">
              <a:latin typeface="Tahoma" pitchFamily="34" charset="0"/>
            </a:endParaRPr>
          </a:p>
          <a:p>
            <a:pPr marL="0" indent="0">
              <a:buNone/>
            </a:pPr>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44</a:t>
            </a:fld>
            <a:endParaRPr lang="en-US" dirty="0">
              <a:solidFill>
                <a:schemeClr val="bg1"/>
              </a:solidFill>
              <a:cs typeface="Arial" charset="0"/>
            </a:endParaRPr>
          </a:p>
        </p:txBody>
      </p:sp>
      <p:graphicFrame>
        <p:nvGraphicFramePr>
          <p:cNvPr id="2" name="Table 1">
            <a:extLst>
              <a:ext uri="{FF2B5EF4-FFF2-40B4-BE49-F238E27FC236}">
                <a16:creationId xmlns:a16="http://schemas.microsoft.com/office/drawing/2014/main" xmlns="" id="{D7834F58-74ED-4B98-AF56-1C9AB9BD77D2}"/>
              </a:ext>
            </a:extLst>
          </p:cNvPr>
          <p:cNvGraphicFramePr>
            <a:graphicFrameLocks noGrp="1"/>
          </p:cNvGraphicFramePr>
          <p:nvPr>
            <p:extLst>
              <p:ext uri="{D42A27DB-BD31-4B8C-83A1-F6EECF244321}">
                <p14:modId xmlns:p14="http://schemas.microsoft.com/office/powerpoint/2010/main" val="3264746948"/>
              </p:ext>
            </p:extLst>
          </p:nvPr>
        </p:nvGraphicFramePr>
        <p:xfrm>
          <a:off x="996125" y="2209800"/>
          <a:ext cx="7325717" cy="3206703"/>
        </p:xfrm>
        <a:graphic>
          <a:graphicData uri="http://schemas.openxmlformats.org/drawingml/2006/table">
            <a:tbl>
              <a:tblPr>
                <a:tableStyleId>{5C22544A-7EE6-4342-B048-85BDC9FD1C3A}</a:tableStyleId>
              </a:tblPr>
              <a:tblGrid>
                <a:gridCol w="854217">
                  <a:extLst>
                    <a:ext uri="{9D8B030D-6E8A-4147-A177-3AD203B41FA5}">
                      <a16:colId xmlns:a16="http://schemas.microsoft.com/office/drawing/2014/main" xmlns="" val="2904785604"/>
                    </a:ext>
                  </a:extLst>
                </a:gridCol>
                <a:gridCol w="324634">
                  <a:extLst>
                    <a:ext uri="{9D8B030D-6E8A-4147-A177-3AD203B41FA5}">
                      <a16:colId xmlns:a16="http://schemas.microsoft.com/office/drawing/2014/main" xmlns="" val="3080431524"/>
                    </a:ext>
                  </a:extLst>
                </a:gridCol>
                <a:gridCol w="872311">
                  <a:extLst>
                    <a:ext uri="{9D8B030D-6E8A-4147-A177-3AD203B41FA5}">
                      <a16:colId xmlns:a16="http://schemas.microsoft.com/office/drawing/2014/main" xmlns="" val="3582657353"/>
                    </a:ext>
                  </a:extLst>
                </a:gridCol>
                <a:gridCol w="811762">
                  <a:extLst>
                    <a:ext uri="{9D8B030D-6E8A-4147-A177-3AD203B41FA5}">
                      <a16:colId xmlns:a16="http://schemas.microsoft.com/office/drawing/2014/main" xmlns="" val="3083619771"/>
                    </a:ext>
                  </a:extLst>
                </a:gridCol>
                <a:gridCol w="252611">
                  <a:extLst>
                    <a:ext uri="{9D8B030D-6E8A-4147-A177-3AD203B41FA5}">
                      <a16:colId xmlns:a16="http://schemas.microsoft.com/office/drawing/2014/main" xmlns="" val="1492283630"/>
                    </a:ext>
                  </a:extLst>
                </a:gridCol>
                <a:gridCol w="1278770">
                  <a:extLst>
                    <a:ext uri="{9D8B030D-6E8A-4147-A177-3AD203B41FA5}">
                      <a16:colId xmlns:a16="http://schemas.microsoft.com/office/drawing/2014/main" xmlns="" val="3140236242"/>
                    </a:ext>
                  </a:extLst>
                </a:gridCol>
                <a:gridCol w="2931412">
                  <a:extLst>
                    <a:ext uri="{9D8B030D-6E8A-4147-A177-3AD203B41FA5}">
                      <a16:colId xmlns:a16="http://schemas.microsoft.com/office/drawing/2014/main" xmlns="" val="1477823396"/>
                    </a:ext>
                  </a:extLst>
                </a:gridCol>
              </a:tblGrid>
              <a:tr h="685254">
                <a:tc gridSpan="3">
                  <a:txBody>
                    <a:bodyPr/>
                    <a:lstStyle/>
                    <a:p>
                      <a:pPr algn="ctr" fontAlgn="b"/>
                      <a:r>
                        <a:rPr lang="en-US" sz="1500" b="1" u="none" strike="noStrike" dirty="0">
                          <a:effectLst/>
                          <a:latin typeface="+mn-lt"/>
                          <a:ea typeface="Tahoma" panose="020B0604030504040204" pitchFamily="34" charset="0"/>
                          <a:cs typeface="Tahoma" panose="020B0604030504040204" pitchFamily="34" charset="0"/>
                        </a:rPr>
                        <a:t>Interest</a:t>
                      </a:r>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500" b="1" u="none" strike="noStrike" dirty="0">
                          <a:effectLst/>
                          <a:latin typeface="+mn-lt"/>
                          <a:ea typeface="Tahoma" panose="020B0604030504040204" pitchFamily="34" charset="0"/>
                          <a:cs typeface="Tahoma" panose="020B0604030504040204" pitchFamily="34" charset="0"/>
                        </a:rPr>
                        <a:t>Rates</a:t>
                      </a:r>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500" b="1" u="none" strike="noStrike" dirty="0">
                          <a:effectLst/>
                          <a:latin typeface="+mn-lt"/>
                          <a:ea typeface="Tahoma" panose="020B0604030504040204" pitchFamily="34" charset="0"/>
                          <a:cs typeface="Tahoma" panose="020B0604030504040204" pitchFamily="34" charset="0"/>
                        </a:rPr>
                        <a:t>Bond</a:t>
                      </a:r>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500" b="1" u="none" strike="noStrike" dirty="0">
                          <a:effectLst/>
                          <a:latin typeface="+mn-lt"/>
                          <a:ea typeface="Tahoma" panose="020B0604030504040204" pitchFamily="34" charset="0"/>
                          <a:cs typeface="Tahoma" panose="020B0604030504040204" pitchFamily="34" charset="0"/>
                        </a:rPr>
                        <a:t>Price</a:t>
                      </a:r>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a:txBody>
                    <a:bodyPr/>
                    <a:lstStyle/>
                    <a:p>
                      <a:pPr algn="ctr" fontAlgn="b"/>
                      <a:r>
                        <a:rPr lang="en-US" sz="1500" b="1" u="none" strike="noStrike" dirty="0">
                          <a:effectLst/>
                          <a:latin typeface="+mn-lt"/>
                          <a:ea typeface="Tahoma" panose="020B0604030504040204" pitchFamily="34" charset="0"/>
                          <a:cs typeface="Tahoma" panose="020B0604030504040204" pitchFamily="34" charset="0"/>
                        </a:rPr>
                        <a:t>Accounting for</a:t>
                      </a:r>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500" b="1" u="none" strike="noStrike" dirty="0">
                          <a:effectLst/>
                          <a:latin typeface="+mn-lt"/>
                          <a:ea typeface="Tahoma" panose="020B0604030504040204" pitchFamily="34" charset="0"/>
                          <a:cs typeface="Tahoma" panose="020B0604030504040204" pitchFamily="34" charset="0"/>
                        </a:rPr>
                        <a:t>the Difference</a:t>
                      </a:r>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465476156"/>
                  </a:ext>
                </a:extLst>
              </a:tr>
              <a:tr h="246296">
                <a:tc gridSpan="3">
                  <a:txBody>
                    <a:bodyPr/>
                    <a:lstStyle/>
                    <a:p>
                      <a:pPr algn="ctr" fontAlgn="b"/>
                      <a:endParaRPr lang="en-US" sz="9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hMerge="1">
                  <a:txBody>
                    <a:bodyPr/>
                    <a:lstStyle/>
                    <a:p>
                      <a:endParaRPr lang="en-US"/>
                    </a:p>
                  </a:txBody>
                  <a:tcPr/>
                </a:tc>
                <a:tc hMerge="1">
                  <a:txBody>
                    <a:bodyPr/>
                    <a:lstStyle/>
                    <a:p>
                      <a:endParaRPr lang="en-US"/>
                    </a:p>
                  </a:txBody>
                  <a:tcPr/>
                </a:tc>
                <a:tc gridSpan="3">
                  <a:txBody>
                    <a:bodyPr/>
                    <a:lstStyle/>
                    <a:p>
                      <a:pPr algn="ctr" fontAlgn="b"/>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tc hMerge="1">
                  <a:txBody>
                    <a:bodyPr/>
                    <a:lstStyle/>
                    <a:p>
                      <a:endParaRPr lang="en-US"/>
                    </a:p>
                  </a:txBody>
                  <a:tcPr/>
                </a:tc>
                <a:tc hMerge="1">
                  <a:txBody>
                    <a:bodyPr/>
                    <a:lstStyle/>
                    <a:p>
                      <a:endParaRPr lang="en-US"/>
                    </a:p>
                  </a:txBody>
                  <a:tcPr/>
                </a:tc>
                <a:tc>
                  <a:txBody>
                    <a:bodyPr/>
                    <a:lstStyle/>
                    <a:p>
                      <a:pPr algn="ctr" fontAlgn="b"/>
                      <a:endParaRPr lang="en-US" sz="15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3CBA"/>
                    </a:solidFill>
                  </a:tcPr>
                </a:tc>
                <a:extLst>
                  <a:ext uri="{0D108BD9-81ED-4DB2-BD59-A6C34878D82A}">
                    <a16:rowId xmlns:a16="http://schemas.microsoft.com/office/drawing/2014/main" xmlns="" val="2340228584"/>
                  </a:ext>
                </a:extLst>
              </a:tr>
              <a:tr h="603022">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Stated</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Rate</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txBody>
                  <a:tcPr marL="10525" marR="10525" marT="10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Market</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Rate</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Bond</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Price</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txBody>
                  <a:tcPr marL="10525" marR="10525" marT="10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Face Value</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of the Bond</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There is no difference</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to account for.</a:t>
                      </a:r>
                      <a:endParaRPr lang="en-US" sz="1300" b="1" i="0" u="none" strike="noStrike" dirty="0">
                        <a:solidFill>
                          <a:srgbClr val="0000FF"/>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73908539"/>
                  </a:ext>
                </a:extLst>
              </a:tr>
              <a:tr h="216655">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4506994"/>
                  </a:ext>
                </a:extLst>
              </a:tr>
              <a:tr h="589317">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Stated</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Rate</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&lt; </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p>
                      <a:pPr algn="ctr" fontAlgn="b"/>
                      <a:r>
                        <a:rPr lang="en-US" sz="1300" b="1"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Market</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Rate</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Bond</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Price</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u="none" strike="noStrike" dirty="0" smtClean="0">
                          <a:effectLst/>
                          <a:latin typeface="+mn-lt"/>
                          <a:ea typeface="Tahoma" panose="020B0604030504040204" pitchFamily="34" charset="0"/>
                          <a:cs typeface="Tahoma" panose="020B0604030504040204" pitchFamily="34" charset="0"/>
                        </a:rPr>
                        <a:t>&lt;</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txBody>
                  <a:tcPr marL="10525" marR="10525" marT="10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Face Value</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of the Bond</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The difference is accounted</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for as a bond discount.</a:t>
                      </a:r>
                      <a:endParaRPr lang="en-US" sz="1300" b="1" i="0" u="none" strike="noStrike" dirty="0">
                        <a:solidFill>
                          <a:srgbClr val="FF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1055491"/>
                  </a:ext>
                </a:extLst>
              </a:tr>
              <a:tr h="276842">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8635648"/>
                  </a:ext>
                </a:extLst>
              </a:tr>
              <a:tr h="589317">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Stated</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Rate</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 &gt;</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300" b="1" u="none" strike="noStrike" dirty="0">
                          <a:effectLst/>
                          <a:latin typeface="+mn-lt"/>
                          <a:ea typeface="Tahoma" panose="020B0604030504040204" pitchFamily="34" charset="0"/>
                          <a:cs typeface="Tahoma" panose="020B0604030504040204" pitchFamily="34" charset="0"/>
                        </a:rPr>
                        <a:t> </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Market</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Rate</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Bond</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Price</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u="none" strike="noStrike" dirty="0">
                          <a:effectLst/>
                          <a:latin typeface="+mn-lt"/>
                          <a:ea typeface="Tahoma" panose="020B0604030504040204" pitchFamily="34" charset="0"/>
                          <a:cs typeface="Tahoma" panose="020B0604030504040204" pitchFamily="34" charset="0"/>
                        </a:rPr>
                        <a:t>&gt;</a:t>
                      </a:r>
                    </a:p>
                    <a:p>
                      <a:pPr algn="ctr" fontAlgn="b"/>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Face Value</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of the Bond</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u="none" strike="noStrike" dirty="0">
                          <a:effectLst/>
                          <a:latin typeface="+mn-lt"/>
                          <a:ea typeface="Tahoma" panose="020B0604030504040204" pitchFamily="34" charset="0"/>
                          <a:cs typeface="Tahoma" panose="020B0604030504040204" pitchFamily="34" charset="0"/>
                        </a:rPr>
                        <a:t>The difference is accounted</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b"/>
                      <a:r>
                        <a:rPr lang="en-US" sz="1300" u="none" strike="noStrike" dirty="0">
                          <a:effectLst/>
                          <a:latin typeface="+mn-lt"/>
                          <a:ea typeface="Tahoma" panose="020B0604030504040204" pitchFamily="34" charset="0"/>
                          <a:cs typeface="Tahoma" panose="020B0604030504040204" pitchFamily="34" charset="0"/>
                        </a:rPr>
                        <a:t>for as a bond premium.</a:t>
                      </a:r>
                      <a:endParaRPr lang="en-US" sz="1300" b="1" i="0" u="none" strike="noStrike" dirty="0">
                        <a:solidFill>
                          <a:srgbClr val="000000"/>
                        </a:solidFill>
                        <a:effectLst/>
                        <a:latin typeface="+mn-lt"/>
                        <a:ea typeface="Tahoma" panose="020B0604030504040204" pitchFamily="34" charset="0"/>
                        <a:cs typeface="Tahoma" panose="020B0604030504040204" pitchFamily="34" charset="0"/>
                      </a:endParaRPr>
                    </a:p>
                  </a:txBody>
                  <a:tcPr marL="10525" marR="10525" marT="10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7162478"/>
                  </a:ext>
                </a:extLst>
              </a:tr>
            </a:tbl>
          </a:graphicData>
        </a:graphic>
      </p:graphicFrame>
    </p:spTree>
    <p:extLst>
      <p:ext uri="{BB962C8B-B14F-4D97-AF65-F5344CB8AC3E}">
        <p14:creationId xmlns:p14="http://schemas.microsoft.com/office/powerpoint/2010/main" val="1212549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Bond Redemptions</a:t>
            </a:r>
          </a:p>
        </p:txBody>
      </p:sp>
      <p:sp>
        <p:nvSpPr>
          <p:cNvPr id="2" name="Content Placeholder 1"/>
          <p:cNvSpPr>
            <a:spLocks noGrp="1"/>
          </p:cNvSpPr>
          <p:nvPr>
            <p:ph idx="1"/>
          </p:nvPr>
        </p:nvSpPr>
        <p:spPr/>
        <p:txBody>
          <a:bodyPr/>
          <a:lstStyle/>
          <a:p>
            <a:r>
              <a:rPr lang="en-US" sz="2600" dirty="0"/>
              <a:t>Companies may redeem bonds with a call provision prior to the maturity date.</a:t>
            </a:r>
          </a:p>
          <a:p>
            <a:r>
              <a:rPr lang="en-US" sz="2600" dirty="0"/>
              <a:t>Gains or losses incurred as a result of early redemption of bonds should be reported as other income or other expense on the income statement.</a:t>
            </a:r>
          </a:p>
          <a:p>
            <a:pPr marL="0" indent="0">
              <a:buNone/>
            </a:pPr>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45</a:t>
            </a:fld>
            <a:endParaRPr lang="en-US" dirty="0">
              <a:solidFill>
                <a:schemeClr val="bg1"/>
              </a:solidFill>
              <a:cs typeface="Arial" charset="0"/>
            </a:endParaRPr>
          </a:p>
        </p:txBody>
      </p:sp>
    </p:spTree>
    <p:extLst>
      <p:ext uri="{BB962C8B-B14F-4D97-AF65-F5344CB8AC3E}">
        <p14:creationId xmlns:p14="http://schemas.microsoft.com/office/powerpoint/2010/main" val="2712453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Bond Redemption Example</a:t>
            </a:r>
          </a:p>
        </p:txBody>
      </p:sp>
      <p:sp>
        <p:nvSpPr>
          <p:cNvPr id="3" name="Content Placeholder 2"/>
          <p:cNvSpPr>
            <a:spLocks noGrp="1"/>
          </p:cNvSpPr>
          <p:nvPr>
            <p:ph idx="1"/>
          </p:nvPr>
        </p:nvSpPr>
        <p:spPr/>
        <p:txBody>
          <a:bodyPr/>
          <a:lstStyle/>
          <a:p>
            <a:r>
              <a:rPr lang="en-US" sz="2600" dirty="0"/>
              <a:t>On Jan. 1, Year </a:t>
            </a:r>
            <a:r>
              <a:rPr lang="en-US" sz="2600" dirty="0" smtClean="0"/>
              <a:t>4, </a:t>
            </a:r>
            <a:r>
              <a:rPr lang="en-US" sz="2600" dirty="0"/>
              <a:t>three years after issue of the bonds, Mason Company redeems its 9% bonds that were sold at a </a:t>
            </a:r>
            <a:r>
              <a:rPr lang="en-US" sz="2600" b="1" dirty="0">
                <a:solidFill>
                  <a:srgbClr val="C00000"/>
                </a:solidFill>
              </a:rPr>
              <a:t>discount</a:t>
            </a:r>
            <a:r>
              <a:rPr lang="en-US" sz="2600" dirty="0"/>
              <a:t>. The bonds have a call provision requiring Mason to pay a call price of $1,030 for each $1,000 bond.  On the call date, the bonds have a carrying value of $98,000.</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10-46</a:t>
            </a:r>
          </a:p>
        </p:txBody>
      </p:sp>
      <p:graphicFrame>
        <p:nvGraphicFramePr>
          <p:cNvPr id="2" name="Table 1">
            <a:extLst>
              <a:ext uri="{FF2B5EF4-FFF2-40B4-BE49-F238E27FC236}">
                <a16:creationId xmlns:a16="http://schemas.microsoft.com/office/drawing/2014/main" xmlns="" id="{6D6F02D8-15B7-41DF-B9D0-65F239A821EA}"/>
              </a:ext>
            </a:extLst>
          </p:cNvPr>
          <p:cNvGraphicFramePr>
            <a:graphicFrameLocks noGrp="1"/>
          </p:cNvGraphicFramePr>
          <p:nvPr>
            <p:extLst>
              <p:ext uri="{D42A27DB-BD31-4B8C-83A1-F6EECF244321}">
                <p14:modId xmlns:p14="http://schemas.microsoft.com/office/powerpoint/2010/main" val="3225705094"/>
              </p:ext>
            </p:extLst>
          </p:nvPr>
        </p:nvGraphicFramePr>
        <p:xfrm>
          <a:off x="2057400" y="4038600"/>
          <a:ext cx="5410200" cy="1188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378065151"/>
                    </a:ext>
                  </a:extLst>
                </a:gridCol>
                <a:gridCol w="2362200">
                  <a:extLst>
                    <a:ext uri="{9D8B030D-6E8A-4147-A177-3AD203B41FA5}">
                      <a16:colId xmlns:a16="http://schemas.microsoft.com/office/drawing/2014/main" xmlns="" val="200634952"/>
                    </a:ext>
                  </a:extLst>
                </a:gridCol>
              </a:tblGrid>
              <a:tr h="370840">
                <a:tc>
                  <a:txBody>
                    <a:bodyPr/>
                    <a:lstStyle/>
                    <a:p>
                      <a:r>
                        <a:rPr lang="en-US" sz="2000" dirty="0">
                          <a:solidFill>
                            <a:schemeClr val="tx1"/>
                          </a:solidFill>
                          <a:latin typeface="+mn-lt"/>
                          <a:ea typeface="Tahoma" panose="020B0604030504040204" pitchFamily="34" charset="0"/>
                          <a:cs typeface="Tahoma" panose="020B0604030504040204" pitchFamily="34" charset="0"/>
                        </a:rPr>
                        <a:t>Amount Paid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1" dirty="0">
                          <a:solidFill>
                            <a:schemeClr val="tx1"/>
                          </a:solidFill>
                          <a:latin typeface="+mn-lt"/>
                          <a:ea typeface="Tahoma" panose="020B0604030504040204" pitchFamily="34" charset="0"/>
                          <a:cs typeface="Tahoma" panose="020B0604030504040204" pitchFamily="34" charset="0"/>
                        </a:rPr>
                        <a:t>$103,000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4233792224"/>
                  </a:ext>
                </a:extLst>
              </a:tr>
              <a:tr h="370840">
                <a:tc>
                  <a:txBody>
                    <a:bodyPr/>
                    <a:lstStyle/>
                    <a:p>
                      <a:r>
                        <a:rPr lang="en-US" sz="2000" b="1" dirty="0">
                          <a:solidFill>
                            <a:schemeClr val="tx1"/>
                          </a:solidFill>
                          <a:latin typeface="+mn-lt"/>
                          <a:ea typeface="Tahoma" panose="020B0604030504040204" pitchFamily="34" charset="0"/>
                          <a:cs typeface="Tahoma" panose="020B0604030504040204" pitchFamily="34" charset="0"/>
                        </a:rPr>
                        <a:t>Carrying 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1" u="sng" dirty="0">
                          <a:solidFill>
                            <a:schemeClr val="tx1"/>
                          </a:solidFill>
                          <a:latin typeface="+mn-lt"/>
                          <a:ea typeface="Tahoma" panose="020B0604030504040204" pitchFamily="34" charset="0"/>
                          <a:cs typeface="Tahoma" panose="020B0604030504040204" pitchFamily="34" charset="0"/>
                        </a:rPr>
                        <a:t>98,000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142115341"/>
                  </a:ext>
                </a:extLst>
              </a:tr>
              <a:tr h="370840">
                <a:tc>
                  <a:txBody>
                    <a:bodyPr/>
                    <a:lstStyle/>
                    <a:p>
                      <a:r>
                        <a:rPr lang="en-US" sz="2000" b="1" dirty="0">
                          <a:solidFill>
                            <a:schemeClr val="tx1"/>
                          </a:solidFill>
                          <a:latin typeface="+mn-lt"/>
                          <a:ea typeface="Tahoma" panose="020B0604030504040204" pitchFamily="34" charset="0"/>
                          <a:cs typeface="Tahoma" panose="020B0604030504040204" pitchFamily="34" charset="0"/>
                        </a:rPr>
                        <a:t>Loss on redemption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1" u="dbl" baseline="0" dirty="0">
                          <a:solidFill>
                            <a:schemeClr val="tx1"/>
                          </a:solidFill>
                          <a:latin typeface="+mn-lt"/>
                          <a:ea typeface="Tahoma" panose="020B0604030504040204" pitchFamily="34" charset="0"/>
                          <a:cs typeface="Tahoma" panose="020B060403050404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114125179"/>
                  </a:ext>
                </a:extLst>
              </a:tr>
            </a:tbl>
          </a:graphicData>
        </a:graphic>
      </p:graphicFrame>
    </p:spTree>
    <p:extLst>
      <p:ext uri="{BB962C8B-B14F-4D97-AF65-F5344CB8AC3E}">
        <p14:creationId xmlns:p14="http://schemas.microsoft.com/office/powerpoint/2010/main" val="562900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Bond Redemption Example</a:t>
            </a:r>
          </a:p>
        </p:txBody>
      </p:sp>
      <p:sp>
        <p:nvSpPr>
          <p:cNvPr id="2" name="Content Placeholder 1"/>
          <p:cNvSpPr>
            <a:spLocks noGrp="1"/>
          </p:cNvSpPr>
          <p:nvPr>
            <p:ph idx="1"/>
          </p:nvPr>
        </p:nvSpPr>
        <p:spPr/>
        <p:txBody>
          <a:bodyPr/>
          <a:lstStyle/>
          <a:p>
            <a:r>
              <a:rPr lang="en-US" sz="1800" dirty="0"/>
              <a:t>The bond redemption on January 1, Year 4, will have</a:t>
            </a:r>
            <a:br>
              <a:rPr lang="en-US" sz="1800" dirty="0"/>
            </a:br>
            <a:r>
              <a:rPr lang="en-US" sz="1800" dirty="0"/>
              <a:t>the following effect on Mason’s Year 4 financial statements</a:t>
            </a:r>
            <a:r>
              <a:rPr lang="en-US" sz="1800" dirty="0" smtClean="0"/>
              <a:t>:</a:t>
            </a:r>
          </a:p>
          <a:p>
            <a:endParaRPr lang="en-US" sz="1800" dirty="0"/>
          </a:p>
          <a:p>
            <a:endParaRPr lang="en-US" sz="1800" dirty="0" smtClean="0"/>
          </a:p>
          <a:p>
            <a:endParaRPr lang="en-US" sz="1800" dirty="0"/>
          </a:p>
          <a:p>
            <a:endParaRPr lang="en-US" sz="1800" dirty="0"/>
          </a:p>
          <a:p>
            <a:r>
              <a:rPr lang="en-US" sz="1800" dirty="0"/>
              <a:t>To record the bond redemption, Mason Company would </a:t>
            </a:r>
            <a:r>
              <a:rPr lang="en-US" sz="1800" dirty="0" smtClean="0"/>
              <a:t>make the </a:t>
            </a:r>
            <a:r>
              <a:rPr lang="en-US" sz="1800" dirty="0"/>
              <a:t>following entry on January 1, Year 4:</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50178"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E181C592-9CB6-4767-AAFF-C18801F70F3D}" type="slidenum">
              <a:rPr lang="en-US" smtClean="0">
                <a:solidFill>
                  <a:schemeClr val="bg1"/>
                </a:solidFill>
                <a:cs typeface="Arial" charset="0"/>
              </a:rPr>
              <a:pPr/>
              <a:t>47</a:t>
            </a:fld>
            <a:endParaRPr lang="en-US" dirty="0">
              <a:solidFill>
                <a:schemeClr val="bg1"/>
              </a:solidFill>
              <a:cs typeface="Arial" charset="0"/>
            </a:endParaRPr>
          </a:p>
        </p:txBody>
      </p:sp>
      <p:graphicFrame>
        <p:nvGraphicFramePr>
          <p:cNvPr id="9" name="Table 8">
            <a:extLst>
              <a:ext uri="{FF2B5EF4-FFF2-40B4-BE49-F238E27FC236}">
                <a16:creationId xmlns:a16="http://schemas.microsoft.com/office/drawing/2014/main" xmlns="" id="{7AC76BFA-81BE-4B65-B825-74C26085190E}"/>
              </a:ext>
            </a:extLst>
          </p:cNvPr>
          <p:cNvGraphicFramePr>
            <a:graphicFrameLocks noGrp="1"/>
          </p:cNvGraphicFramePr>
          <p:nvPr>
            <p:extLst>
              <p:ext uri="{D42A27DB-BD31-4B8C-83A1-F6EECF244321}">
                <p14:modId xmlns:p14="http://schemas.microsoft.com/office/powerpoint/2010/main" val="11154752"/>
              </p:ext>
            </p:extLst>
          </p:nvPr>
        </p:nvGraphicFramePr>
        <p:xfrm>
          <a:off x="1219200" y="4267200"/>
          <a:ext cx="6172199" cy="1725818"/>
        </p:xfrm>
        <a:graphic>
          <a:graphicData uri="http://schemas.openxmlformats.org/drawingml/2006/table">
            <a:tbl>
              <a:tblPr>
                <a:tableStyleId>{5C22544A-7EE6-4342-B048-85BDC9FD1C3A}</a:tableStyleId>
              </a:tblPr>
              <a:tblGrid>
                <a:gridCol w="1234440">
                  <a:extLst>
                    <a:ext uri="{9D8B030D-6E8A-4147-A177-3AD203B41FA5}">
                      <a16:colId xmlns:a16="http://schemas.microsoft.com/office/drawing/2014/main" xmlns="" val="1339959837"/>
                    </a:ext>
                  </a:extLst>
                </a:gridCol>
                <a:gridCol w="64971">
                  <a:extLst>
                    <a:ext uri="{9D8B030D-6E8A-4147-A177-3AD203B41FA5}">
                      <a16:colId xmlns:a16="http://schemas.microsoft.com/office/drawing/2014/main" xmlns="" val="119357301"/>
                    </a:ext>
                  </a:extLst>
                </a:gridCol>
                <a:gridCol w="2696365">
                  <a:extLst>
                    <a:ext uri="{9D8B030D-6E8A-4147-A177-3AD203B41FA5}">
                      <a16:colId xmlns:a16="http://schemas.microsoft.com/office/drawing/2014/main" xmlns="" val="2170809857"/>
                    </a:ext>
                  </a:extLst>
                </a:gridCol>
                <a:gridCol w="153030">
                  <a:extLst>
                    <a:ext uri="{9D8B030D-6E8A-4147-A177-3AD203B41FA5}">
                      <a16:colId xmlns:a16="http://schemas.microsoft.com/office/drawing/2014/main" xmlns="" val="746245963"/>
                    </a:ext>
                  </a:extLst>
                </a:gridCol>
                <a:gridCol w="1005998">
                  <a:extLst>
                    <a:ext uri="{9D8B030D-6E8A-4147-A177-3AD203B41FA5}">
                      <a16:colId xmlns:a16="http://schemas.microsoft.com/office/drawing/2014/main" xmlns="" val="1923230473"/>
                    </a:ext>
                  </a:extLst>
                </a:gridCol>
                <a:gridCol w="82214">
                  <a:extLst>
                    <a:ext uri="{9D8B030D-6E8A-4147-A177-3AD203B41FA5}">
                      <a16:colId xmlns:a16="http://schemas.microsoft.com/office/drawing/2014/main" xmlns="" val="9718133"/>
                    </a:ext>
                  </a:extLst>
                </a:gridCol>
                <a:gridCol w="935181">
                  <a:extLst>
                    <a:ext uri="{9D8B030D-6E8A-4147-A177-3AD203B41FA5}">
                      <a16:colId xmlns:a16="http://schemas.microsoft.com/office/drawing/2014/main" xmlns="" val="1405398356"/>
                    </a:ext>
                  </a:extLst>
                </a:gridCol>
              </a:tblGrid>
              <a:tr h="352111">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Date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Account Title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Debit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Credit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62839657"/>
                  </a:ext>
                </a:extLst>
              </a:tr>
              <a:tr h="388306">
                <a:tc>
                  <a:txBody>
                    <a:bodyPr/>
                    <a:lstStyle/>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Year 4</a:t>
                      </a:r>
                    </a:p>
                    <a:p>
                      <a:pPr algn="ct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Jan. 1</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Bonds Payable</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u="none" strike="noStrike" dirty="0">
                          <a:solidFill>
                            <a:schemeClr val="tx1"/>
                          </a:solidFill>
                          <a:effectLst/>
                          <a:latin typeface="+mn-lt"/>
                          <a:ea typeface="Tahoma" panose="020B0604030504040204" pitchFamily="34" charset="0"/>
                          <a:cs typeface="Tahoma" panose="020B0604030504040204" pitchFamily="34" charset="0"/>
                        </a:rPr>
                        <a:t>100,000</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u="none" strike="noStrike" dirty="0">
                          <a:solidFill>
                            <a:schemeClr val="tx1"/>
                          </a:solidFill>
                          <a:effectLst/>
                          <a:latin typeface="+mn-lt"/>
                          <a:ea typeface="Tahoma" panose="020B0604030504040204" pitchFamily="34" charset="0"/>
                          <a:cs typeface="Tahoma" panose="020B0604030504040204" pitchFamily="34" charset="0"/>
                        </a:rPr>
                        <a:t> </a:t>
                      </a:r>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048506"/>
                  </a:ext>
                </a:extLst>
              </a:tr>
              <a:tr h="328467">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 Loss on Bond Redemption      </a:t>
                      </a: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5,000</a:t>
                      </a: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988451"/>
                  </a:ext>
                </a:extLst>
              </a:tr>
              <a:tr h="328467">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        Discount on Bonds Payable</a:t>
                      </a: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2,000</a:t>
                      </a: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7779382"/>
                  </a:ext>
                </a:extLst>
              </a:tr>
              <a:tr h="328467">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1"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        Cash</a:t>
                      </a: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tx1"/>
                        </a:solidFill>
                        <a:effectLst/>
                        <a:latin typeface="+mn-lt"/>
                        <a:ea typeface="Tahoma" panose="020B0604030504040204" pitchFamily="34" charset="0"/>
                        <a:cs typeface="Tahoma" panose="020B0604030504040204" pitchFamily="34" charset="0"/>
                      </a:endParaRP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mn-lt"/>
                          <a:ea typeface="Tahoma" panose="020B0604030504040204" pitchFamily="34" charset="0"/>
                          <a:cs typeface="Tahoma" panose="020B0604030504040204" pitchFamily="34" charset="0"/>
                        </a:rPr>
                        <a:t>103,000</a:t>
                      </a:r>
                    </a:p>
                  </a:txBody>
                  <a:tcPr marL="8478" marR="8478" marT="8478"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6460610"/>
                  </a:ext>
                </a:extLst>
              </a:tr>
            </a:tbl>
          </a:graphicData>
        </a:graphic>
      </p:graphicFrame>
      <p:graphicFrame>
        <p:nvGraphicFramePr>
          <p:cNvPr id="3" name="Table 2">
            <a:extLst>
              <a:ext uri="{FF2B5EF4-FFF2-40B4-BE49-F238E27FC236}">
                <a16:creationId xmlns:a16="http://schemas.microsoft.com/office/drawing/2014/main" xmlns="" id="{CE67D8CA-F654-443C-A8E3-B400D43AC44A}"/>
              </a:ext>
            </a:extLst>
          </p:cNvPr>
          <p:cNvGraphicFramePr>
            <a:graphicFrameLocks noGrp="1"/>
          </p:cNvGraphicFramePr>
          <p:nvPr>
            <p:extLst>
              <p:ext uri="{D42A27DB-BD31-4B8C-83A1-F6EECF244321}">
                <p14:modId xmlns:p14="http://schemas.microsoft.com/office/powerpoint/2010/main" val="45139608"/>
              </p:ext>
            </p:extLst>
          </p:nvPr>
        </p:nvGraphicFramePr>
        <p:xfrm>
          <a:off x="381001" y="1931348"/>
          <a:ext cx="8392099" cy="1719529"/>
        </p:xfrm>
        <a:graphic>
          <a:graphicData uri="http://schemas.openxmlformats.org/drawingml/2006/table">
            <a:tbl>
              <a:tblPr firstRow="1" firstCol="1" bandRow="1">
                <a:tableStyleId>{5C22544A-7EE6-4342-B048-85BDC9FD1C3A}</a:tableStyleId>
              </a:tblPr>
              <a:tblGrid>
                <a:gridCol w="898385">
                  <a:extLst>
                    <a:ext uri="{9D8B030D-6E8A-4147-A177-3AD203B41FA5}">
                      <a16:colId xmlns:a16="http://schemas.microsoft.com/office/drawing/2014/main" xmlns="" val="3866207952"/>
                    </a:ext>
                  </a:extLst>
                </a:gridCol>
                <a:gridCol w="151334">
                  <a:extLst>
                    <a:ext uri="{9D8B030D-6E8A-4147-A177-3AD203B41FA5}">
                      <a16:colId xmlns:a16="http://schemas.microsoft.com/office/drawing/2014/main" xmlns="" val="3027278533"/>
                    </a:ext>
                  </a:extLst>
                </a:gridCol>
                <a:gridCol w="1128948">
                  <a:extLst>
                    <a:ext uri="{9D8B030D-6E8A-4147-A177-3AD203B41FA5}">
                      <a16:colId xmlns:a16="http://schemas.microsoft.com/office/drawing/2014/main" xmlns="" val="2192687996"/>
                    </a:ext>
                  </a:extLst>
                </a:gridCol>
                <a:gridCol w="151334">
                  <a:extLst>
                    <a:ext uri="{9D8B030D-6E8A-4147-A177-3AD203B41FA5}">
                      <a16:colId xmlns:a16="http://schemas.microsoft.com/office/drawing/2014/main" xmlns="" val="3548256947"/>
                    </a:ext>
                  </a:extLst>
                </a:gridCol>
                <a:gridCol w="892528">
                  <a:extLst>
                    <a:ext uri="{9D8B030D-6E8A-4147-A177-3AD203B41FA5}">
                      <a16:colId xmlns:a16="http://schemas.microsoft.com/office/drawing/2014/main" xmlns="" val="4263990546"/>
                    </a:ext>
                  </a:extLst>
                </a:gridCol>
                <a:gridCol w="151334">
                  <a:extLst>
                    <a:ext uri="{9D8B030D-6E8A-4147-A177-3AD203B41FA5}">
                      <a16:colId xmlns:a16="http://schemas.microsoft.com/office/drawing/2014/main" xmlns="" val="2679869526"/>
                    </a:ext>
                  </a:extLst>
                </a:gridCol>
                <a:gridCol w="961896">
                  <a:extLst>
                    <a:ext uri="{9D8B030D-6E8A-4147-A177-3AD203B41FA5}">
                      <a16:colId xmlns:a16="http://schemas.microsoft.com/office/drawing/2014/main" xmlns="" val="250998797"/>
                    </a:ext>
                  </a:extLst>
                </a:gridCol>
                <a:gridCol w="151334">
                  <a:extLst>
                    <a:ext uri="{9D8B030D-6E8A-4147-A177-3AD203B41FA5}">
                      <a16:colId xmlns:a16="http://schemas.microsoft.com/office/drawing/2014/main" xmlns="" val="3144028118"/>
                    </a:ext>
                  </a:extLst>
                </a:gridCol>
                <a:gridCol w="684426">
                  <a:extLst>
                    <a:ext uri="{9D8B030D-6E8A-4147-A177-3AD203B41FA5}">
                      <a16:colId xmlns:a16="http://schemas.microsoft.com/office/drawing/2014/main" xmlns="" val="1582046115"/>
                    </a:ext>
                  </a:extLst>
                </a:gridCol>
                <a:gridCol w="151334">
                  <a:extLst>
                    <a:ext uri="{9D8B030D-6E8A-4147-A177-3AD203B41FA5}">
                      <a16:colId xmlns:a16="http://schemas.microsoft.com/office/drawing/2014/main" xmlns="" val="3117491671"/>
                    </a:ext>
                  </a:extLst>
                </a:gridCol>
                <a:gridCol w="753793">
                  <a:extLst>
                    <a:ext uri="{9D8B030D-6E8A-4147-A177-3AD203B41FA5}">
                      <a16:colId xmlns:a16="http://schemas.microsoft.com/office/drawing/2014/main" xmlns="" val="4124821970"/>
                    </a:ext>
                  </a:extLst>
                </a:gridCol>
                <a:gridCol w="151334">
                  <a:extLst>
                    <a:ext uri="{9D8B030D-6E8A-4147-A177-3AD203B41FA5}">
                      <a16:colId xmlns:a16="http://schemas.microsoft.com/office/drawing/2014/main" xmlns="" val="4181108376"/>
                    </a:ext>
                  </a:extLst>
                </a:gridCol>
                <a:gridCol w="753793">
                  <a:extLst>
                    <a:ext uri="{9D8B030D-6E8A-4147-A177-3AD203B41FA5}">
                      <a16:colId xmlns:a16="http://schemas.microsoft.com/office/drawing/2014/main" xmlns="" val="3862473238"/>
                    </a:ext>
                  </a:extLst>
                </a:gridCol>
                <a:gridCol w="151334">
                  <a:extLst>
                    <a:ext uri="{9D8B030D-6E8A-4147-A177-3AD203B41FA5}">
                      <a16:colId xmlns:a16="http://schemas.microsoft.com/office/drawing/2014/main" xmlns="" val="1966174197"/>
                    </a:ext>
                  </a:extLst>
                </a:gridCol>
                <a:gridCol w="897407">
                  <a:extLst>
                    <a:ext uri="{9D8B030D-6E8A-4147-A177-3AD203B41FA5}">
                      <a16:colId xmlns:a16="http://schemas.microsoft.com/office/drawing/2014/main" xmlns="" val="3007634688"/>
                    </a:ext>
                  </a:extLst>
                </a:gridCol>
                <a:gridCol w="361585">
                  <a:extLst>
                    <a:ext uri="{9D8B030D-6E8A-4147-A177-3AD203B41FA5}">
                      <a16:colId xmlns:a16="http://schemas.microsoft.com/office/drawing/2014/main" xmlns="" val="4133382485"/>
                    </a:ext>
                  </a:extLst>
                </a:gridCol>
              </a:tblGrid>
              <a:tr h="473578">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Assets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Liab.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Stockholders' Equity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Revenue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smtClean="0">
                          <a:solidFill>
                            <a:schemeClr val="tx1"/>
                          </a:solidFill>
                          <a:effectLst/>
                          <a:latin typeface="+mn-lt"/>
                          <a:ea typeface="Tahoma" panose="020B0604030504040204" pitchFamily="34" charset="0"/>
                          <a:cs typeface="Tahoma" panose="020B0604030504040204" pitchFamily="34" charset="0"/>
                        </a:rPr>
                        <a:t>−</a:t>
                      </a:r>
                      <a:endParaRPr lang="en-US" sz="1000"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Expenses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a:t>
                      </a: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 Net Income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dirty="0">
                          <a:solidFill>
                            <a:schemeClr val="tx1"/>
                          </a:solidFill>
                          <a:effectLst/>
                          <a:latin typeface="+mn-lt"/>
                          <a:ea typeface="Tahoma" panose="020B0604030504040204" pitchFamily="34" charset="0"/>
                          <a:cs typeface="Tahoma" panose="020B0604030504040204" pitchFamily="34" charset="0"/>
                        </a:rPr>
                        <a:t>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1" dirty="0">
                          <a:solidFill>
                            <a:schemeClr val="tx1"/>
                          </a:solidFill>
                          <a:effectLst/>
                          <a:latin typeface="+mn-lt"/>
                          <a:ea typeface="Tahoma" panose="020B0604030504040204" pitchFamily="34" charset="0"/>
                          <a:cs typeface="Tahoma" panose="020B0604030504040204" pitchFamily="34" charset="0"/>
                        </a:rPr>
                        <a:t>Cash Flow </a:t>
                      </a:r>
                      <a:r>
                        <a:rPr lang="en-US" sz="1000" dirty="0">
                          <a:solidFill>
                            <a:schemeClr val="tx1"/>
                          </a:solidFill>
                          <a:effectLst/>
                          <a:latin typeface="+mn-lt"/>
                          <a:ea typeface="Tahoma" panose="020B0604030504040204" pitchFamily="34" charset="0"/>
                          <a:cs typeface="Tahoma" panose="020B0604030504040204" pitchFamily="34" charset="0"/>
                        </a:rPr>
                        <a:t>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069333112"/>
                  </a:ext>
                </a:extLst>
              </a:tr>
              <a:tr h="628836">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Cash</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a:t>
                      </a: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mn-lt"/>
                          <a:ea typeface="Tahoma" panose="020B0604030504040204" pitchFamily="34" charset="0"/>
                          <a:cs typeface="Tahoma" panose="020B0604030504040204" pitchFamily="34" charset="0"/>
                        </a:rPr>
                        <a:t>Bonds Payable</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300" b="1" dirty="0">
                          <a:solidFill>
                            <a:schemeClr val="tx1"/>
                          </a:solidFill>
                          <a:effectLst/>
                          <a:latin typeface="+mn-lt"/>
                          <a:ea typeface="Tahoma" panose="020B0604030504040204" pitchFamily="34" charset="0"/>
                          <a:cs typeface="Tahoma" panose="020B0604030504040204" pitchFamily="34" charset="0"/>
                        </a:rPr>
                        <a:t>Discount</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 +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Retained Earnings</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300" b="1" dirty="0">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1" dirty="0" smtClean="0">
                          <a:solidFill>
                            <a:schemeClr val="tx1"/>
                          </a:solidFill>
                          <a:effectLst/>
                          <a:latin typeface="+mn-lt"/>
                          <a:ea typeface="Tahoma" panose="020B0604030504040204" pitchFamily="34" charset="0"/>
                          <a:cs typeface="Tahoma" panose="020B0604030504040204" pitchFamily="34" charset="0"/>
                        </a:rPr>
                        <a:t>−</a:t>
                      </a: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300" b="1" dirty="0">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 =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300" b="1" dirty="0">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300" b="1" dirty="0">
                          <a:solidFill>
                            <a:schemeClr val="tx1"/>
                          </a:solidFill>
                          <a:effectLst/>
                          <a:latin typeface="+mn-lt"/>
                          <a:ea typeface="Tahoma" panose="020B0604030504040204" pitchFamily="34" charset="0"/>
                          <a:cs typeface="Tahoma" panose="020B0604030504040204" pitchFamily="34" charset="0"/>
                        </a:rPr>
                        <a:t> </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endParaRPr lang="en-US" sz="1300" b="1"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600" dirty="0">
                        <a:latin typeface="+mn-lt"/>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806300514"/>
                  </a:ext>
                </a:extLst>
              </a:tr>
              <a:tr h="587698">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(103,000)</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tx1"/>
                          </a:solidFill>
                          <a:effectLst/>
                          <a:latin typeface="+mn-lt"/>
                          <a:ea typeface="Tahoma" panose="020B0604030504040204" pitchFamily="34" charset="0"/>
                          <a:cs typeface="Tahoma" panose="020B0604030504040204" pitchFamily="34" charset="0"/>
                        </a:rPr>
                        <a:t>2,000</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a:t>
                      </a: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0" dirty="0">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0" dirty="0">
                        <a:latin typeface="+mn-lt"/>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(5,000)</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n/a</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5,000</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a:t>
                      </a:r>
                    </a:p>
                  </a:txBody>
                  <a:tcPr marL="62967" marR="62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300" b="0" dirty="0">
                          <a:latin typeface="+mn-lt"/>
                          <a:ea typeface="Tahoma" panose="020B0604030504040204" pitchFamily="34" charset="0"/>
                          <a:cs typeface="Tahoma" panose="020B0604030504040204" pitchFamily="34" charset="0"/>
                        </a:rPr>
                        <a:t>(5,000)</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0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(103,000)</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nSpc>
                          <a:spcPct val="100000"/>
                        </a:lnSpc>
                      </a:pPr>
                      <a:r>
                        <a:rPr lang="en-US" sz="1300" b="0" dirty="0">
                          <a:latin typeface="+mn-lt"/>
                          <a:ea typeface="Tahoma" panose="020B0604030504040204" pitchFamily="34" charset="0"/>
                          <a:cs typeface="Tahoma" panose="020B0604030504040204" pitchFamily="34" charset="0"/>
                        </a:rPr>
                        <a:t>FA</a:t>
                      </a:r>
                    </a:p>
                  </a:txBody>
                  <a:tcPr marL="62967" marR="6296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739705448"/>
                  </a:ext>
                </a:extLst>
              </a:tr>
            </a:tbl>
          </a:graphicData>
        </a:graphic>
      </p:graphicFrame>
    </p:spTree>
    <p:extLst>
      <p:ext uri="{BB962C8B-B14F-4D97-AF65-F5344CB8AC3E}">
        <p14:creationId xmlns:p14="http://schemas.microsoft.com/office/powerpoint/2010/main" val="295828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10-6: Use the effective interest rate method to amortize bond discounts.</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48</a:t>
            </a:fld>
            <a:endParaRPr lang="en-US" dirty="0">
              <a:solidFill>
                <a:schemeClr val="bg1"/>
              </a:solidFill>
              <a:cs typeface="Arial" charset="0"/>
            </a:endParaRPr>
          </a:p>
        </p:txBody>
      </p:sp>
    </p:spTree>
    <p:extLst>
      <p:ext uri="{BB962C8B-B14F-4D97-AF65-F5344CB8AC3E}">
        <p14:creationId xmlns:p14="http://schemas.microsoft.com/office/powerpoint/2010/main" val="507618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Long-Term Notes Payable Example</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defRPr/>
            </a:pPr>
            <a:r>
              <a:rPr lang="en-US" sz="2600" dirty="0"/>
              <a:t>On January 1, Year 1, Blair Company issued a $100,000 face value long-term note to National Bank. </a:t>
            </a:r>
            <a:r>
              <a:rPr lang="en-US" sz="2600" dirty="0" smtClean="0"/>
              <a:t>The </a:t>
            </a:r>
            <a:r>
              <a:rPr lang="en-US" sz="2600" dirty="0"/>
              <a:t>note had a 9% annual interest rate and a five-year term</a:t>
            </a:r>
            <a:r>
              <a:rPr lang="en-US" sz="2600" dirty="0" smtClean="0"/>
              <a:t>. </a:t>
            </a:r>
            <a:r>
              <a:rPr lang="en-US" sz="2600" dirty="0"/>
              <a:t>The loan agreement called for five equal payments of $25,709 to be made on December 31 of each year.</a:t>
            </a:r>
          </a:p>
          <a:p>
            <a:pPr>
              <a:lnSpc>
                <a:spcPct val="95000"/>
              </a:lnSpc>
              <a:defRPr/>
            </a:pPr>
            <a:r>
              <a:rPr lang="en-US" sz="2600" dirty="0"/>
              <a:t>Prepare an amortization table for Blair’s note</a:t>
            </a:r>
            <a:r>
              <a:rPr lang="en-US" sz="2600" dirty="0" smtClean="0"/>
              <a:t>.</a:t>
            </a:r>
          </a:p>
          <a:p>
            <a:pPr marL="0" indent="0" algn="ctr">
              <a:lnSpc>
                <a:spcPct val="95000"/>
              </a:lnSpc>
              <a:buNone/>
              <a:defRPr/>
            </a:pPr>
            <a:endParaRPr lang="en-US" dirty="0">
              <a:latin typeface="Tahoma" pitchFamily="34" charset="0"/>
            </a:endParaRP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4</a:t>
            </a:fld>
            <a:endParaRPr lang="en-US" dirty="0">
              <a:solidFill>
                <a:schemeClr val="bg1"/>
              </a:solidFill>
              <a:cs typeface="Arial" charset="0"/>
            </a:endParaRPr>
          </a:p>
        </p:txBody>
      </p:sp>
    </p:spTree>
    <p:extLst>
      <p:ext uri="{BB962C8B-B14F-4D97-AF65-F5344CB8AC3E}">
        <p14:creationId xmlns:p14="http://schemas.microsoft.com/office/powerpoint/2010/main" val="2176043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DA3F946-8C86-486B-B4D3-686BC2CA9824}"/>
              </a:ext>
            </a:extLst>
          </p:cNvPr>
          <p:cNvSpPr>
            <a:spLocks noGrp="1"/>
          </p:cNvSpPr>
          <p:nvPr>
            <p:ph type="title"/>
          </p:nvPr>
        </p:nvSpPr>
        <p:spPr/>
        <p:txBody>
          <a:bodyPr/>
          <a:lstStyle/>
          <a:p>
            <a:r>
              <a:rPr lang="en-US" b="1" dirty="0">
                <a:ea typeface="Tahoma" panose="020B0604030504040204" pitchFamily="34" charset="0"/>
                <a:cs typeface="Tahoma" panose="020B0604030504040204" pitchFamily="34" charset="0"/>
              </a:rPr>
              <a:t>Effective Interest Rate Method</a:t>
            </a:r>
          </a:p>
        </p:txBody>
      </p:sp>
      <p:sp>
        <p:nvSpPr>
          <p:cNvPr id="2" name="Content Placeholder 1"/>
          <p:cNvSpPr>
            <a:spLocks noGrp="1"/>
          </p:cNvSpPr>
          <p:nvPr>
            <p:ph idx="1"/>
          </p:nvPr>
        </p:nvSpPr>
        <p:spPr/>
        <p:txBody>
          <a:bodyPr/>
          <a:lstStyle/>
          <a:p>
            <a:r>
              <a:rPr lang="en-US" sz="2600" dirty="0">
                <a:solidFill>
                  <a:srgbClr val="000000"/>
                </a:solidFill>
              </a:rPr>
              <a:t>Effective interest is a </a:t>
            </a:r>
            <a:r>
              <a:rPr lang="en-US" sz="2600" dirty="0" smtClean="0">
                <a:solidFill>
                  <a:srgbClr val="000000"/>
                </a:solidFill>
              </a:rPr>
              <a:t>more </a:t>
            </a:r>
            <a:r>
              <a:rPr lang="en-US" sz="2600" dirty="0">
                <a:solidFill>
                  <a:srgbClr val="000000"/>
                </a:solidFill>
              </a:rPr>
              <a:t>accurate way to amortize bond discounts and premiums.</a:t>
            </a:r>
          </a:p>
          <a:p>
            <a:r>
              <a:rPr lang="en-US" sz="2600" dirty="0">
                <a:solidFill>
                  <a:srgbClr val="000000"/>
                </a:solidFill>
              </a:rPr>
              <a:t>It correctly reflects the bond’s changing carrying value</a:t>
            </a:r>
            <a:r>
              <a:rPr lang="en-US" sz="2600" dirty="0" smtClean="0">
                <a:solidFill>
                  <a:srgbClr val="000000"/>
                </a:solidFill>
              </a:rPr>
              <a:t>.</a:t>
            </a:r>
            <a:endParaRPr lang="en-US" sz="2600" dirty="0">
              <a:solidFill>
                <a:srgbClr val="000000"/>
              </a:solidFill>
            </a:endParaRP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49</a:t>
            </a:fld>
            <a:endParaRPr lang="en-US" dirty="0">
              <a:solidFill>
                <a:schemeClr val="bg1"/>
              </a:solidFill>
              <a:cs typeface="Arial" charset="0"/>
            </a:endParaRPr>
          </a:p>
        </p:txBody>
      </p:sp>
    </p:spTree>
    <p:extLst>
      <p:ext uri="{BB962C8B-B14F-4D97-AF65-F5344CB8AC3E}">
        <p14:creationId xmlns:p14="http://schemas.microsoft.com/office/powerpoint/2010/main" val="3292160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b="1" dirty="0">
                <a:ea typeface="Tahoma" panose="020B0604030504040204" pitchFamily="34" charset="0"/>
                <a:cs typeface="Tahoma" panose="020B0604030504040204" pitchFamily="34" charset="0"/>
              </a:rPr>
              <a:t>Using the Effective Interest Rate Method</a:t>
            </a:r>
          </a:p>
        </p:txBody>
      </p:sp>
      <p:sp>
        <p:nvSpPr>
          <p:cNvPr id="2" name="Content Placeholder 1"/>
          <p:cNvSpPr>
            <a:spLocks noGrp="1"/>
          </p:cNvSpPr>
          <p:nvPr>
            <p:ph idx="1"/>
          </p:nvPr>
        </p:nvSpPr>
        <p:spPr/>
        <p:txBody>
          <a:bodyPr/>
          <a:lstStyle/>
          <a:p>
            <a:r>
              <a:rPr lang="en-US" dirty="0"/>
              <a:t>Let’s assume Mason Company uses the effective interest method on its $100,000 </a:t>
            </a:r>
            <a:r>
              <a:rPr lang="en-US" dirty="0" smtClean="0"/>
              <a:t>bond.</a:t>
            </a:r>
          </a:p>
          <a:p>
            <a:pPr>
              <a:buClr>
                <a:schemeClr val="tx1"/>
              </a:buClr>
            </a:pPr>
            <a:r>
              <a:rPr lang="en-US" sz="2600" b="1" dirty="0" smtClean="0">
                <a:solidFill>
                  <a:schemeClr val="bg2"/>
                </a:solidFill>
              </a:rPr>
              <a:t>Step </a:t>
            </a:r>
            <a:r>
              <a:rPr lang="en-US" sz="2600" b="1" dirty="0">
                <a:solidFill>
                  <a:schemeClr val="bg2"/>
                </a:solidFill>
              </a:rPr>
              <a:t>1</a:t>
            </a:r>
            <a:r>
              <a:rPr lang="en-US" sz="2600" b="1" dirty="0" smtClean="0">
                <a:solidFill>
                  <a:schemeClr val="bg2"/>
                </a:solidFill>
              </a:rPr>
              <a:t>: </a:t>
            </a:r>
            <a:r>
              <a:rPr lang="en-US" sz="2600" dirty="0" smtClean="0"/>
              <a:t>Determine </a:t>
            </a:r>
            <a:r>
              <a:rPr lang="en-US" sz="2600" dirty="0"/>
              <a:t>the cash payment for </a:t>
            </a:r>
            <a:r>
              <a:rPr lang="en-US" sz="2600" dirty="0" smtClean="0"/>
              <a:t>interest:</a:t>
            </a:r>
          </a:p>
          <a:p>
            <a:pPr marL="0" indent="0">
              <a:buNone/>
              <a:defRPr/>
            </a:pPr>
            <a:endParaRPr lang="en-US" b="1" dirty="0">
              <a:solidFill>
                <a:schemeClr val="bg2"/>
              </a:solidFill>
            </a:endParaRPr>
          </a:p>
        </p:txBody>
      </p:sp>
      <p:sp>
        <p:nvSpPr>
          <p:cNvPr id="10" name="Text Placeholder 9"/>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50</a:t>
            </a:fld>
            <a:endParaRPr lang="en-US" dirty="0">
              <a:solidFill>
                <a:schemeClr val="bg1"/>
              </a:solidFill>
              <a:cs typeface="Arial" charset="0"/>
            </a:endParaRPr>
          </a:p>
        </p:txBody>
      </p:sp>
      <p:sp>
        <p:nvSpPr>
          <p:cNvPr id="7" name="Text Box 11">
            <a:extLst>
              <a:ext uri="{FF2B5EF4-FFF2-40B4-BE49-F238E27FC236}">
                <a16:creationId xmlns:a16="http://schemas.microsoft.com/office/drawing/2014/main" xmlns="" id="{143A4FC3-1381-4E96-B72F-09F61253266C}"/>
              </a:ext>
            </a:extLst>
          </p:cNvPr>
          <p:cNvSpPr txBox="1">
            <a:spLocks noChangeArrowheads="1"/>
          </p:cNvSpPr>
          <p:nvPr/>
        </p:nvSpPr>
        <p:spPr bwMode="auto">
          <a:xfrm>
            <a:off x="1047289" y="3048000"/>
            <a:ext cx="3318336" cy="1200328"/>
          </a:xfrm>
          <a:prstGeom prst="rect">
            <a:avLst/>
          </a:prstGeom>
          <a:noFill/>
          <a:ln w="28575">
            <a:solidFill>
              <a:schemeClr val="tx1"/>
            </a:solidFill>
            <a:miter lim="800000"/>
            <a:headEnd/>
            <a:tailEnd/>
          </a:ln>
          <a:effectLst/>
        </p:spPr>
        <p:txBody>
          <a:bodyPr wrap="none">
            <a:spAutoFit/>
          </a:bodyPr>
          <a:lstStyle/>
          <a:p>
            <a:pPr algn="r">
              <a:defRPr/>
            </a:pPr>
            <a:r>
              <a:rPr lang="en-US" sz="2400" b="1" dirty="0">
                <a:solidFill>
                  <a:srgbClr val="C30C20"/>
                </a:solidFill>
                <a:latin typeface="+mn-lt"/>
                <a:cs typeface="+mn-cs"/>
              </a:rPr>
              <a:t>Face value of bond</a:t>
            </a:r>
          </a:p>
          <a:p>
            <a:pPr algn="r">
              <a:defRPr/>
            </a:pPr>
            <a:r>
              <a:rPr lang="en-US" sz="2400" b="1" u="sng" dirty="0" smtClean="0">
                <a:solidFill>
                  <a:srgbClr val="C30C20"/>
                </a:solidFill>
                <a:latin typeface="+mn-lt"/>
                <a:cs typeface="+mn-cs"/>
              </a:rPr>
              <a:t>×  </a:t>
            </a:r>
            <a:r>
              <a:rPr lang="en-US" sz="2400" b="1" u="sng" dirty="0">
                <a:solidFill>
                  <a:srgbClr val="C30C20"/>
                </a:solidFill>
                <a:latin typeface="+mn-lt"/>
                <a:cs typeface="+mn-cs"/>
              </a:rPr>
              <a:t>Stated rate of interest</a:t>
            </a:r>
          </a:p>
          <a:p>
            <a:pPr algn="r">
              <a:defRPr/>
            </a:pPr>
            <a:r>
              <a:rPr lang="en-US" sz="2400" b="1" dirty="0">
                <a:solidFill>
                  <a:srgbClr val="C30C20"/>
                </a:solidFill>
                <a:latin typeface="+mn-lt"/>
                <a:cs typeface="+mn-cs"/>
              </a:rPr>
              <a:t>Cash payment</a:t>
            </a:r>
          </a:p>
        </p:txBody>
      </p:sp>
      <p:sp>
        <p:nvSpPr>
          <p:cNvPr id="8" name="Text Box 11">
            <a:extLst>
              <a:ext uri="{FF2B5EF4-FFF2-40B4-BE49-F238E27FC236}">
                <a16:creationId xmlns:a16="http://schemas.microsoft.com/office/drawing/2014/main" xmlns="" id="{FDD4C777-C0E2-46A1-A269-EBAA347C830E}"/>
              </a:ext>
            </a:extLst>
          </p:cNvPr>
          <p:cNvSpPr txBox="1">
            <a:spLocks noChangeArrowheads="1"/>
          </p:cNvSpPr>
          <p:nvPr/>
        </p:nvSpPr>
        <p:spPr bwMode="auto">
          <a:xfrm>
            <a:off x="6019800" y="3048000"/>
            <a:ext cx="1714500" cy="1200150"/>
          </a:xfrm>
          <a:prstGeom prst="rect">
            <a:avLst/>
          </a:prstGeom>
          <a:noFill/>
          <a:ln w="28575">
            <a:solidFill>
              <a:schemeClr val="tx1"/>
            </a:solidFill>
            <a:miter lim="800000"/>
            <a:headEnd/>
            <a:tailEnd/>
          </a:ln>
          <a:effectLst/>
        </p:spPr>
        <p:txBody>
          <a:bodyPr wrap="square">
            <a:spAutoFit/>
          </a:bodyPr>
          <a:lstStyle/>
          <a:p>
            <a:pPr algn="r">
              <a:defRPr/>
            </a:pPr>
            <a:r>
              <a:rPr lang="en-US" sz="2400" b="1" dirty="0">
                <a:solidFill>
                  <a:srgbClr val="C30C20"/>
                </a:solidFill>
                <a:latin typeface="+mn-lt"/>
                <a:cs typeface="+mn-cs"/>
              </a:rPr>
              <a:t>$ 100,000</a:t>
            </a:r>
          </a:p>
          <a:p>
            <a:pPr algn="r">
              <a:defRPr/>
            </a:pPr>
            <a:r>
              <a:rPr lang="en-US" sz="2400" b="1" u="sng" dirty="0" smtClean="0">
                <a:solidFill>
                  <a:srgbClr val="C30C20"/>
                </a:solidFill>
                <a:latin typeface="+mn-lt"/>
                <a:cs typeface="+mn-cs"/>
              </a:rPr>
              <a:t>×        </a:t>
            </a:r>
            <a:r>
              <a:rPr lang="en-US" sz="2400" b="1" u="sng" dirty="0">
                <a:solidFill>
                  <a:srgbClr val="C30C20"/>
                </a:solidFill>
                <a:latin typeface="+mn-lt"/>
                <a:cs typeface="+mn-cs"/>
              </a:rPr>
              <a:t>.09</a:t>
            </a:r>
          </a:p>
          <a:p>
            <a:pPr algn="r">
              <a:defRPr/>
            </a:pPr>
            <a:r>
              <a:rPr lang="en-US" sz="2400" b="1" dirty="0">
                <a:solidFill>
                  <a:srgbClr val="C30C20"/>
                </a:solidFill>
                <a:latin typeface="+mn-lt"/>
                <a:cs typeface="+mn-cs"/>
              </a:rPr>
              <a:t>$    9,000</a:t>
            </a:r>
          </a:p>
        </p:txBody>
      </p:sp>
    </p:spTree>
    <p:extLst>
      <p:ext uri="{BB962C8B-B14F-4D97-AF65-F5344CB8AC3E}">
        <p14:creationId xmlns:p14="http://schemas.microsoft.com/office/powerpoint/2010/main" val="2860808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000" b="1" dirty="0">
                <a:ea typeface="Tahoma" panose="020B0604030504040204" pitchFamily="34" charset="0"/>
                <a:cs typeface="Tahoma" panose="020B0604030504040204" pitchFamily="34" charset="0"/>
              </a:rPr>
              <a:t>Using the Effective Interest Rate Method </a:t>
            </a:r>
            <a:r>
              <a:rPr lang="en-US" sz="3000" b="1" dirty="0" smtClean="0">
                <a:ea typeface="Tahoma" panose="020B0604030504040204" pitchFamily="34" charset="0"/>
                <a:cs typeface="Tahoma" panose="020B0604030504040204" pitchFamily="34" charset="0"/>
              </a:rPr>
              <a:t>(Continued</a:t>
            </a:r>
            <a:r>
              <a:rPr lang="en-US" sz="3000" b="1" dirty="0">
                <a:ea typeface="Tahoma" panose="020B0604030504040204" pitchFamily="34" charset="0"/>
                <a:cs typeface="Tahoma" panose="020B0604030504040204" pitchFamily="34" charset="0"/>
              </a:rPr>
              <a:t>)</a:t>
            </a:r>
            <a:br>
              <a:rPr lang="en-US" sz="3000" b="1" dirty="0">
                <a:ea typeface="Tahoma" panose="020B0604030504040204" pitchFamily="34" charset="0"/>
                <a:cs typeface="Tahoma" panose="020B0604030504040204" pitchFamily="34" charset="0"/>
              </a:rPr>
            </a:br>
            <a:endParaRPr lang="en-US" sz="30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buClr>
                <a:schemeClr val="tx1"/>
              </a:buClr>
              <a:defRPr/>
            </a:pPr>
            <a:r>
              <a:rPr lang="en-US" sz="2600" b="1" dirty="0">
                <a:solidFill>
                  <a:srgbClr val="C30C20"/>
                </a:solidFill>
              </a:rPr>
              <a:t>Step 2</a:t>
            </a:r>
            <a:r>
              <a:rPr lang="en-US" sz="2600" b="1" dirty="0" smtClean="0">
                <a:solidFill>
                  <a:srgbClr val="C30C20"/>
                </a:solidFill>
              </a:rPr>
              <a:t>: </a:t>
            </a:r>
            <a:r>
              <a:rPr lang="en-US" sz="2600" dirty="0" smtClean="0">
                <a:solidFill>
                  <a:srgbClr val="000000"/>
                </a:solidFill>
              </a:rPr>
              <a:t>Determine </a:t>
            </a:r>
            <a:r>
              <a:rPr lang="en-US" sz="2600" dirty="0">
                <a:solidFill>
                  <a:srgbClr val="000000"/>
                </a:solidFill>
              </a:rPr>
              <a:t>the amount of interest </a:t>
            </a:r>
            <a:r>
              <a:rPr lang="en-US" sz="2600" dirty="0" smtClean="0">
                <a:solidFill>
                  <a:srgbClr val="000000"/>
                </a:solidFill>
              </a:rPr>
              <a:t>expense</a:t>
            </a:r>
          </a:p>
          <a:p>
            <a:pPr marL="0" indent="0">
              <a:buNone/>
              <a:defRPr/>
            </a:pPr>
            <a:r>
              <a:rPr lang="en-US" b="1" dirty="0">
                <a:solidFill>
                  <a:srgbClr val="C30C20"/>
                </a:solidFill>
              </a:rPr>
              <a:t>$100,000 face value </a:t>
            </a:r>
            <a:r>
              <a:rPr lang="en-US" b="1" dirty="0" smtClean="0">
                <a:solidFill>
                  <a:srgbClr val="C30C20"/>
                </a:solidFill>
              </a:rPr>
              <a:t>− </a:t>
            </a:r>
            <a:r>
              <a:rPr lang="en-US" b="1" dirty="0">
                <a:solidFill>
                  <a:srgbClr val="C30C20"/>
                </a:solidFill>
              </a:rPr>
              <a:t>$5,000 discount = $95,000 carrying value</a:t>
            </a:r>
          </a:p>
          <a:p>
            <a:pPr marL="0" indent="0">
              <a:buNone/>
              <a:defRPr/>
            </a:pPr>
            <a:endParaRPr lang="en-US" b="1" dirty="0">
              <a:solidFill>
                <a:srgbClr val="C30C20"/>
              </a:solidFill>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51</a:t>
            </a:fld>
            <a:endParaRPr lang="en-US" dirty="0">
              <a:solidFill>
                <a:schemeClr val="bg1"/>
              </a:solidFill>
              <a:cs typeface="Arial" charset="0"/>
            </a:endParaRPr>
          </a:p>
        </p:txBody>
      </p:sp>
      <p:sp>
        <p:nvSpPr>
          <p:cNvPr id="7" name="Text Box 11">
            <a:extLst>
              <a:ext uri="{FF2B5EF4-FFF2-40B4-BE49-F238E27FC236}">
                <a16:creationId xmlns:a16="http://schemas.microsoft.com/office/drawing/2014/main" xmlns="" id="{143A4FC3-1381-4E96-B72F-09F61253266C}"/>
              </a:ext>
            </a:extLst>
          </p:cNvPr>
          <p:cNvSpPr txBox="1">
            <a:spLocks noChangeArrowheads="1"/>
          </p:cNvSpPr>
          <p:nvPr/>
        </p:nvSpPr>
        <p:spPr bwMode="auto">
          <a:xfrm>
            <a:off x="609600" y="2819400"/>
            <a:ext cx="4098798" cy="1200328"/>
          </a:xfrm>
          <a:prstGeom prst="rect">
            <a:avLst/>
          </a:prstGeom>
          <a:noFill/>
          <a:ln w="28575">
            <a:solidFill>
              <a:schemeClr val="tx1"/>
            </a:solidFill>
            <a:miter lim="800000"/>
            <a:headEnd/>
            <a:tailEnd/>
          </a:ln>
          <a:effectLst/>
        </p:spPr>
        <p:txBody>
          <a:bodyPr wrap="none">
            <a:spAutoFit/>
          </a:bodyPr>
          <a:lstStyle/>
          <a:p>
            <a:pPr algn="r">
              <a:defRPr/>
            </a:pPr>
            <a:r>
              <a:rPr lang="en-US" sz="2400" b="1" dirty="0">
                <a:solidFill>
                  <a:srgbClr val="C30C20"/>
                </a:solidFill>
                <a:latin typeface="+mn-lt"/>
              </a:rPr>
              <a:t>Carrying value of bond liability</a:t>
            </a:r>
          </a:p>
          <a:p>
            <a:pPr algn="r">
              <a:defRPr/>
            </a:pPr>
            <a:r>
              <a:rPr lang="en-US" sz="2400" b="1" u="sng" dirty="0" smtClean="0">
                <a:solidFill>
                  <a:srgbClr val="C30C20"/>
                </a:solidFill>
                <a:latin typeface="+mn-lt"/>
              </a:rPr>
              <a:t>×      </a:t>
            </a:r>
            <a:r>
              <a:rPr lang="en-US" sz="2400" b="1" u="sng" dirty="0">
                <a:solidFill>
                  <a:srgbClr val="C30C20"/>
                </a:solidFill>
                <a:latin typeface="+mn-lt"/>
              </a:rPr>
              <a:t>Effective rate of interest</a:t>
            </a:r>
          </a:p>
          <a:p>
            <a:pPr algn="r">
              <a:defRPr/>
            </a:pPr>
            <a:r>
              <a:rPr lang="en-US" sz="2400" b="1" dirty="0">
                <a:solidFill>
                  <a:srgbClr val="C30C20"/>
                </a:solidFill>
                <a:latin typeface="+mn-lt"/>
              </a:rPr>
              <a:t>Interest expense</a:t>
            </a:r>
          </a:p>
        </p:txBody>
      </p:sp>
      <p:sp>
        <p:nvSpPr>
          <p:cNvPr id="8" name="Text Box 11">
            <a:extLst>
              <a:ext uri="{FF2B5EF4-FFF2-40B4-BE49-F238E27FC236}">
                <a16:creationId xmlns:a16="http://schemas.microsoft.com/office/drawing/2014/main" xmlns="" id="{FDD4C777-C0E2-46A1-A269-EBAA347C830E}"/>
              </a:ext>
            </a:extLst>
          </p:cNvPr>
          <p:cNvSpPr txBox="1">
            <a:spLocks noChangeArrowheads="1"/>
          </p:cNvSpPr>
          <p:nvPr/>
        </p:nvSpPr>
        <p:spPr bwMode="auto">
          <a:xfrm>
            <a:off x="6019800" y="2819400"/>
            <a:ext cx="1714500" cy="1200329"/>
          </a:xfrm>
          <a:prstGeom prst="rect">
            <a:avLst/>
          </a:prstGeom>
          <a:noFill/>
          <a:ln w="28575">
            <a:solidFill>
              <a:schemeClr val="tx1"/>
            </a:solidFill>
            <a:miter lim="800000"/>
            <a:headEnd/>
            <a:tailEnd/>
          </a:ln>
          <a:effectLst/>
        </p:spPr>
        <p:txBody>
          <a:bodyPr wrap="square">
            <a:spAutoFit/>
          </a:bodyPr>
          <a:lstStyle/>
          <a:p>
            <a:pPr algn="r">
              <a:defRPr/>
            </a:pPr>
            <a:r>
              <a:rPr lang="en-US" sz="2400" b="1" dirty="0">
                <a:solidFill>
                  <a:srgbClr val="C30C20"/>
                </a:solidFill>
                <a:latin typeface="+mn-lt"/>
              </a:rPr>
              <a:t>$ 95,000</a:t>
            </a:r>
          </a:p>
          <a:p>
            <a:pPr algn="r">
              <a:defRPr/>
            </a:pPr>
            <a:r>
              <a:rPr lang="en-US" sz="2400" b="1" u="sng" dirty="0" smtClean="0">
                <a:solidFill>
                  <a:srgbClr val="C30C20"/>
                </a:solidFill>
                <a:latin typeface="+mn-lt"/>
              </a:rPr>
              <a:t>×   </a:t>
            </a:r>
            <a:r>
              <a:rPr lang="en-US" sz="2400" b="1" u="sng" dirty="0">
                <a:solidFill>
                  <a:srgbClr val="C30C20"/>
                </a:solidFill>
                <a:latin typeface="+mn-lt"/>
              </a:rPr>
              <a:t>.1033</a:t>
            </a:r>
          </a:p>
          <a:p>
            <a:pPr algn="r">
              <a:defRPr/>
            </a:pPr>
            <a:r>
              <a:rPr lang="en-US" sz="2400" b="1" dirty="0">
                <a:solidFill>
                  <a:srgbClr val="C30C20"/>
                </a:solidFill>
                <a:latin typeface="+mn-lt"/>
              </a:rPr>
              <a:t>$   9,814</a:t>
            </a:r>
          </a:p>
        </p:txBody>
      </p:sp>
    </p:spTree>
    <p:extLst>
      <p:ext uri="{BB962C8B-B14F-4D97-AF65-F5344CB8AC3E}">
        <p14:creationId xmlns:p14="http://schemas.microsoft.com/office/powerpoint/2010/main" val="39187752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800" b="1" dirty="0">
                <a:ea typeface="Tahoma" panose="020B0604030504040204" pitchFamily="34" charset="0"/>
                <a:cs typeface="Tahoma" panose="020B0604030504040204" pitchFamily="34" charset="0"/>
              </a:rPr>
              <a:t>Using the Effective Interest Rate Method </a:t>
            </a:r>
            <a:r>
              <a:rPr lang="en-US" sz="2800" b="1" dirty="0" smtClean="0">
                <a:ea typeface="Tahoma" panose="020B0604030504040204" pitchFamily="34" charset="0"/>
                <a:cs typeface="Tahoma" panose="020B0604030504040204" pitchFamily="34" charset="0"/>
              </a:rPr>
              <a:t>(Concluded</a:t>
            </a:r>
            <a:r>
              <a:rPr lang="en-US" sz="2800" b="1" dirty="0">
                <a:ea typeface="Tahoma" panose="020B0604030504040204" pitchFamily="34" charset="0"/>
                <a:cs typeface="Tahoma" panose="020B0604030504040204" pitchFamily="34" charset="0"/>
              </a:rPr>
              <a:t>)</a:t>
            </a:r>
            <a:br>
              <a:rPr lang="en-US" sz="2800" b="1" dirty="0">
                <a:ea typeface="Tahoma" panose="020B0604030504040204" pitchFamily="34" charset="0"/>
                <a:cs typeface="Tahoma" panose="020B0604030504040204" pitchFamily="34" charset="0"/>
              </a:rPr>
            </a:br>
            <a:endParaRPr lang="en-US" sz="28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a:buClr>
                <a:schemeClr val="tx1"/>
              </a:buClr>
              <a:defRPr/>
            </a:pPr>
            <a:r>
              <a:rPr lang="en-US" b="1" dirty="0">
                <a:solidFill>
                  <a:srgbClr val="C30C20"/>
                </a:solidFill>
              </a:rPr>
              <a:t>Step 3</a:t>
            </a:r>
            <a:r>
              <a:rPr lang="en-US" b="1" dirty="0" smtClean="0">
                <a:solidFill>
                  <a:srgbClr val="C30C20"/>
                </a:solidFill>
              </a:rPr>
              <a:t>: </a:t>
            </a:r>
            <a:r>
              <a:rPr lang="en-US" dirty="0" smtClean="0">
                <a:solidFill>
                  <a:srgbClr val="000000"/>
                </a:solidFill>
              </a:rPr>
              <a:t>Determine </a:t>
            </a:r>
            <a:r>
              <a:rPr lang="en-US" dirty="0">
                <a:solidFill>
                  <a:srgbClr val="000000"/>
                </a:solidFill>
              </a:rPr>
              <a:t>the amount of amortization of the bond discount</a:t>
            </a:r>
            <a:r>
              <a:rPr lang="en-US" dirty="0" smtClean="0">
                <a:solidFill>
                  <a:srgbClr val="000000"/>
                </a:solidFill>
              </a:rPr>
              <a:t>.</a:t>
            </a:r>
          </a:p>
          <a:p>
            <a:pPr marL="0" indent="0">
              <a:buClr>
                <a:schemeClr val="tx1"/>
              </a:buClr>
              <a:buNone/>
              <a:defRPr/>
            </a:pPr>
            <a:endParaRPr lang="en-US" dirty="0">
              <a:solidFill>
                <a:srgbClr val="000000"/>
              </a:solidFill>
            </a:endParaRPr>
          </a:p>
          <a:p>
            <a:pPr marL="0" indent="0">
              <a:buClr>
                <a:schemeClr val="tx1"/>
              </a:buClr>
              <a:buNone/>
              <a:defRPr/>
            </a:pPr>
            <a:endParaRPr lang="en-US" dirty="0" smtClean="0">
              <a:solidFill>
                <a:srgbClr val="000000"/>
              </a:solidFill>
            </a:endParaRPr>
          </a:p>
          <a:p>
            <a:pPr marL="0" indent="0">
              <a:buClr>
                <a:schemeClr val="tx1"/>
              </a:buClr>
              <a:buNone/>
              <a:defRPr/>
            </a:pPr>
            <a:endParaRPr lang="en-US" dirty="0">
              <a:solidFill>
                <a:srgbClr val="000000"/>
              </a:solidFill>
            </a:endParaRPr>
          </a:p>
          <a:p>
            <a:pPr>
              <a:buClr>
                <a:schemeClr val="tx1"/>
              </a:buClr>
              <a:defRPr/>
            </a:pPr>
            <a:r>
              <a:rPr lang="en-US" b="1" dirty="0">
                <a:solidFill>
                  <a:srgbClr val="C30C20"/>
                </a:solidFill>
              </a:rPr>
              <a:t>Step 4</a:t>
            </a:r>
            <a:r>
              <a:rPr lang="en-US" b="1" dirty="0" smtClean="0">
                <a:solidFill>
                  <a:srgbClr val="C30C20"/>
                </a:solidFill>
              </a:rPr>
              <a:t>: </a:t>
            </a:r>
            <a:r>
              <a:rPr lang="en-US" dirty="0" smtClean="0"/>
              <a:t>Update </a:t>
            </a:r>
            <a:r>
              <a:rPr lang="en-US" dirty="0"/>
              <a:t>the carrying value of the bond liability.</a:t>
            </a:r>
          </a:p>
          <a:p>
            <a:pPr marL="0" indent="0">
              <a:buNone/>
              <a:defRPr/>
            </a:pPr>
            <a:endParaRPr lang="en-US" dirty="0">
              <a:solidFill>
                <a:srgbClr val="000000"/>
              </a:solidFill>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52</a:t>
            </a:fld>
            <a:endParaRPr lang="en-US" dirty="0">
              <a:solidFill>
                <a:schemeClr val="bg1"/>
              </a:solidFill>
              <a:cs typeface="Arial" charset="0"/>
            </a:endParaRPr>
          </a:p>
        </p:txBody>
      </p:sp>
      <p:sp>
        <p:nvSpPr>
          <p:cNvPr id="7" name="Text Box 11">
            <a:extLst>
              <a:ext uri="{FF2B5EF4-FFF2-40B4-BE49-F238E27FC236}">
                <a16:creationId xmlns:a16="http://schemas.microsoft.com/office/drawing/2014/main" xmlns="" id="{143A4FC3-1381-4E96-B72F-09F61253266C}"/>
              </a:ext>
            </a:extLst>
          </p:cNvPr>
          <p:cNvSpPr txBox="1">
            <a:spLocks noChangeArrowheads="1"/>
          </p:cNvSpPr>
          <p:nvPr/>
        </p:nvSpPr>
        <p:spPr bwMode="auto">
          <a:xfrm>
            <a:off x="1524000" y="2133600"/>
            <a:ext cx="3021580" cy="1200328"/>
          </a:xfrm>
          <a:prstGeom prst="rect">
            <a:avLst/>
          </a:prstGeom>
          <a:noFill/>
          <a:ln w="28575">
            <a:solidFill>
              <a:schemeClr val="tx1"/>
            </a:solidFill>
            <a:miter lim="800000"/>
            <a:headEnd/>
            <a:tailEnd/>
          </a:ln>
          <a:effectLst/>
        </p:spPr>
        <p:txBody>
          <a:bodyPr wrap="none">
            <a:spAutoFit/>
          </a:bodyPr>
          <a:lstStyle/>
          <a:p>
            <a:pPr algn="r">
              <a:defRPr/>
            </a:pPr>
            <a:r>
              <a:rPr lang="en-US" sz="2400" b="1" dirty="0">
                <a:solidFill>
                  <a:schemeClr val="bg2"/>
                </a:solidFill>
                <a:latin typeface="+mn-lt"/>
              </a:rPr>
              <a:t>Interest expense</a:t>
            </a:r>
          </a:p>
          <a:p>
            <a:pPr algn="r">
              <a:defRPr/>
            </a:pPr>
            <a:r>
              <a:rPr lang="en-US" sz="2400" b="1" u="sng" dirty="0" smtClean="0">
                <a:solidFill>
                  <a:schemeClr val="bg2"/>
                </a:solidFill>
                <a:latin typeface="+mn-lt"/>
              </a:rPr>
              <a:t>−       </a:t>
            </a:r>
            <a:r>
              <a:rPr lang="en-US" sz="2400" b="1" u="sng" dirty="0">
                <a:solidFill>
                  <a:schemeClr val="bg2"/>
                </a:solidFill>
                <a:latin typeface="+mn-lt"/>
              </a:rPr>
              <a:t>Cash payment</a:t>
            </a:r>
          </a:p>
          <a:p>
            <a:pPr algn="r">
              <a:defRPr/>
            </a:pPr>
            <a:r>
              <a:rPr lang="en-US" sz="2400" b="1" dirty="0">
                <a:solidFill>
                  <a:schemeClr val="bg2"/>
                </a:solidFill>
                <a:latin typeface="+mn-lt"/>
              </a:rPr>
              <a:t>Discount amortization</a:t>
            </a:r>
          </a:p>
        </p:txBody>
      </p:sp>
      <p:sp>
        <p:nvSpPr>
          <p:cNvPr id="8" name="Text Box 11">
            <a:extLst>
              <a:ext uri="{FF2B5EF4-FFF2-40B4-BE49-F238E27FC236}">
                <a16:creationId xmlns:a16="http://schemas.microsoft.com/office/drawing/2014/main" xmlns="" id="{FDD4C777-C0E2-46A1-A269-EBAA347C830E}"/>
              </a:ext>
            </a:extLst>
          </p:cNvPr>
          <p:cNvSpPr txBox="1">
            <a:spLocks noChangeArrowheads="1"/>
          </p:cNvSpPr>
          <p:nvPr/>
        </p:nvSpPr>
        <p:spPr bwMode="auto">
          <a:xfrm>
            <a:off x="5758940" y="2133599"/>
            <a:ext cx="1714500" cy="1200329"/>
          </a:xfrm>
          <a:prstGeom prst="rect">
            <a:avLst/>
          </a:prstGeom>
          <a:noFill/>
          <a:ln w="28575">
            <a:solidFill>
              <a:schemeClr val="tx1"/>
            </a:solidFill>
            <a:miter lim="800000"/>
            <a:headEnd/>
            <a:tailEnd/>
          </a:ln>
          <a:effectLst/>
        </p:spPr>
        <p:txBody>
          <a:bodyPr wrap="square">
            <a:spAutoFit/>
          </a:bodyPr>
          <a:lstStyle/>
          <a:p>
            <a:pPr algn="r">
              <a:defRPr/>
            </a:pPr>
            <a:r>
              <a:rPr lang="en-US" sz="2400" b="1" dirty="0">
                <a:solidFill>
                  <a:srgbClr val="C30C20"/>
                </a:solidFill>
                <a:latin typeface="+mn-lt"/>
              </a:rPr>
              <a:t>$ 9,814</a:t>
            </a:r>
          </a:p>
          <a:p>
            <a:pPr algn="r">
              <a:defRPr/>
            </a:pPr>
            <a:r>
              <a:rPr lang="en-US" sz="2400" b="1" u="sng" dirty="0" smtClean="0">
                <a:solidFill>
                  <a:srgbClr val="C30C20"/>
                </a:solidFill>
                <a:latin typeface="+mn-lt"/>
              </a:rPr>
              <a:t>− </a:t>
            </a:r>
            <a:r>
              <a:rPr lang="en-US" sz="2400" b="1" u="sng" dirty="0">
                <a:solidFill>
                  <a:srgbClr val="C30C20"/>
                </a:solidFill>
                <a:latin typeface="+mn-lt"/>
              </a:rPr>
              <a:t>9,000</a:t>
            </a:r>
          </a:p>
          <a:p>
            <a:pPr algn="r">
              <a:defRPr/>
            </a:pPr>
            <a:r>
              <a:rPr lang="en-US" sz="2400" b="1" dirty="0">
                <a:solidFill>
                  <a:srgbClr val="C30C20"/>
                </a:solidFill>
                <a:latin typeface="+mn-lt"/>
              </a:rPr>
              <a:t>$   814</a:t>
            </a:r>
          </a:p>
        </p:txBody>
      </p:sp>
      <p:sp>
        <p:nvSpPr>
          <p:cNvPr id="11" name="Text Box 11">
            <a:extLst>
              <a:ext uri="{FF2B5EF4-FFF2-40B4-BE49-F238E27FC236}">
                <a16:creationId xmlns:a16="http://schemas.microsoft.com/office/drawing/2014/main" xmlns="" id="{3CA45487-2CC0-4E64-82BD-4BEC05420439}"/>
              </a:ext>
            </a:extLst>
          </p:cNvPr>
          <p:cNvSpPr txBox="1">
            <a:spLocks noChangeArrowheads="1"/>
          </p:cNvSpPr>
          <p:nvPr/>
        </p:nvSpPr>
        <p:spPr bwMode="auto">
          <a:xfrm>
            <a:off x="1287655" y="4419600"/>
            <a:ext cx="3546113" cy="1200328"/>
          </a:xfrm>
          <a:prstGeom prst="rect">
            <a:avLst/>
          </a:prstGeom>
          <a:noFill/>
          <a:ln w="28575">
            <a:solidFill>
              <a:schemeClr val="tx1"/>
            </a:solidFill>
            <a:miter lim="800000"/>
            <a:headEnd/>
            <a:tailEnd/>
          </a:ln>
          <a:effectLst/>
        </p:spPr>
        <p:txBody>
          <a:bodyPr wrap="none">
            <a:spAutoFit/>
          </a:bodyPr>
          <a:lstStyle/>
          <a:p>
            <a:pPr algn="r">
              <a:defRPr/>
            </a:pPr>
            <a:r>
              <a:rPr lang="en-US" sz="2400" b="1" dirty="0">
                <a:solidFill>
                  <a:schemeClr val="bg2"/>
                </a:solidFill>
                <a:latin typeface="+mn-lt"/>
              </a:rPr>
              <a:t>Discount amortization</a:t>
            </a:r>
          </a:p>
          <a:p>
            <a:pPr algn="r">
              <a:defRPr/>
            </a:pPr>
            <a:r>
              <a:rPr lang="en-US" sz="2400" b="1" u="sng" dirty="0">
                <a:solidFill>
                  <a:schemeClr val="bg2"/>
                </a:solidFill>
                <a:latin typeface="+mn-lt"/>
              </a:rPr>
              <a:t>+ Beginning carrying value</a:t>
            </a:r>
          </a:p>
          <a:p>
            <a:pPr algn="r">
              <a:defRPr/>
            </a:pPr>
            <a:r>
              <a:rPr lang="en-US" sz="2400" b="1" dirty="0">
                <a:solidFill>
                  <a:schemeClr val="bg2"/>
                </a:solidFill>
                <a:latin typeface="+mn-lt"/>
              </a:rPr>
              <a:t>Ending carrying value</a:t>
            </a:r>
          </a:p>
        </p:txBody>
      </p:sp>
      <p:sp>
        <p:nvSpPr>
          <p:cNvPr id="12" name="Text Box 11">
            <a:extLst>
              <a:ext uri="{FF2B5EF4-FFF2-40B4-BE49-F238E27FC236}">
                <a16:creationId xmlns:a16="http://schemas.microsoft.com/office/drawing/2014/main" xmlns="" id="{679A4776-2223-4B02-9763-DFDBFF8FF4E6}"/>
              </a:ext>
            </a:extLst>
          </p:cNvPr>
          <p:cNvSpPr txBox="1">
            <a:spLocks noChangeArrowheads="1"/>
          </p:cNvSpPr>
          <p:nvPr/>
        </p:nvSpPr>
        <p:spPr bwMode="auto">
          <a:xfrm>
            <a:off x="5791200" y="4419600"/>
            <a:ext cx="1714500" cy="1200329"/>
          </a:xfrm>
          <a:prstGeom prst="rect">
            <a:avLst/>
          </a:prstGeom>
          <a:noFill/>
          <a:ln w="28575">
            <a:solidFill>
              <a:schemeClr val="tx1"/>
            </a:solidFill>
            <a:miter lim="800000"/>
            <a:headEnd/>
            <a:tailEnd/>
          </a:ln>
          <a:effectLst/>
        </p:spPr>
        <p:txBody>
          <a:bodyPr wrap="square">
            <a:spAutoFit/>
          </a:bodyPr>
          <a:lstStyle/>
          <a:p>
            <a:pPr algn="r">
              <a:defRPr/>
            </a:pPr>
            <a:r>
              <a:rPr lang="en-US" sz="2400" b="1" dirty="0">
                <a:solidFill>
                  <a:srgbClr val="C30C20"/>
                </a:solidFill>
                <a:latin typeface="+mn-lt"/>
              </a:rPr>
              <a:t>$      814</a:t>
            </a:r>
          </a:p>
          <a:p>
            <a:pPr algn="r">
              <a:defRPr/>
            </a:pPr>
            <a:r>
              <a:rPr lang="en-US" sz="2400" b="1" u="sng" dirty="0" smtClean="0">
                <a:solidFill>
                  <a:srgbClr val="C30C20"/>
                </a:solidFill>
                <a:latin typeface="+mn-lt"/>
              </a:rPr>
              <a:t>+ </a:t>
            </a:r>
            <a:r>
              <a:rPr lang="en-US" sz="2400" b="1" u="sng" dirty="0">
                <a:solidFill>
                  <a:srgbClr val="C30C20"/>
                </a:solidFill>
                <a:latin typeface="+mn-lt"/>
              </a:rPr>
              <a:t>$ 95,000</a:t>
            </a:r>
          </a:p>
          <a:p>
            <a:pPr algn="r">
              <a:defRPr/>
            </a:pPr>
            <a:r>
              <a:rPr lang="en-US" sz="2400" b="1" dirty="0">
                <a:solidFill>
                  <a:srgbClr val="C30C20"/>
                </a:solidFill>
                <a:latin typeface="+mn-lt"/>
              </a:rPr>
              <a:t>$ 95,814</a:t>
            </a:r>
          </a:p>
        </p:txBody>
      </p:sp>
    </p:spTree>
    <p:extLst>
      <p:ext uri="{BB962C8B-B14F-4D97-AF65-F5344CB8AC3E}">
        <p14:creationId xmlns:p14="http://schemas.microsoft.com/office/powerpoint/2010/main" val="37982820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100" b="1" dirty="0">
                <a:ea typeface="Tahoma" panose="020B0604030504040204" pitchFamily="34" charset="0"/>
                <a:cs typeface="Tahoma" panose="020B0604030504040204" pitchFamily="34" charset="0"/>
              </a:rPr>
              <a:t>The Effects of the Effective Interest Rate Method </a:t>
            </a:r>
            <a:br>
              <a:rPr lang="en-US" sz="3100" b="1" dirty="0">
                <a:ea typeface="Tahoma" panose="020B0604030504040204" pitchFamily="34" charset="0"/>
                <a:cs typeface="Tahoma" panose="020B0604030504040204" pitchFamily="34" charset="0"/>
              </a:rPr>
            </a:br>
            <a:endParaRPr lang="en-US" sz="31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b="1" dirty="0">
                <a:solidFill>
                  <a:srgbClr val="C30C20"/>
                </a:solidFill>
              </a:rPr>
              <a:t>* The decrease in the amount of the discount increases the amount of the bond liability</a:t>
            </a:r>
            <a:r>
              <a:rPr lang="en-US" b="1" dirty="0" smtClean="0">
                <a:solidFill>
                  <a:srgbClr val="C30C20"/>
                </a:solidFill>
              </a:rPr>
              <a:t>.</a:t>
            </a:r>
            <a:endParaRPr lang="en-US" b="1" dirty="0">
              <a:solidFill>
                <a:srgbClr val="C30C20"/>
              </a:solidFill>
            </a:endParaRP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53</a:t>
            </a:fld>
            <a:endParaRPr lang="en-US" dirty="0">
              <a:solidFill>
                <a:schemeClr val="bg1"/>
              </a:solidFill>
              <a:cs typeface="Arial" charset="0"/>
            </a:endParaRPr>
          </a:p>
        </p:txBody>
      </p:sp>
      <p:graphicFrame>
        <p:nvGraphicFramePr>
          <p:cNvPr id="13" name="Table 12">
            <a:extLst>
              <a:ext uri="{FF2B5EF4-FFF2-40B4-BE49-F238E27FC236}">
                <a16:creationId xmlns:a16="http://schemas.microsoft.com/office/drawing/2014/main" xmlns="" id="{D63E02A4-4C5F-4B7C-B834-807B357DDDD8}"/>
              </a:ext>
            </a:extLst>
          </p:cNvPr>
          <p:cNvGraphicFramePr>
            <a:graphicFrameLocks noGrp="1"/>
          </p:cNvGraphicFramePr>
          <p:nvPr>
            <p:extLst>
              <p:ext uri="{D42A27DB-BD31-4B8C-83A1-F6EECF244321}">
                <p14:modId xmlns:p14="http://schemas.microsoft.com/office/powerpoint/2010/main" val="1673141373"/>
              </p:ext>
            </p:extLst>
          </p:nvPr>
        </p:nvGraphicFramePr>
        <p:xfrm>
          <a:off x="533400" y="1447800"/>
          <a:ext cx="8153401" cy="1969917"/>
        </p:xfrm>
        <a:graphic>
          <a:graphicData uri="http://schemas.openxmlformats.org/drawingml/2006/table">
            <a:tbl>
              <a:tblPr firstRow="1" firstCol="1" bandRow="1">
                <a:tableStyleId>{5C22544A-7EE6-4342-B048-85BDC9FD1C3A}</a:tableStyleId>
              </a:tblPr>
              <a:tblGrid>
                <a:gridCol w="1031276">
                  <a:extLst>
                    <a:ext uri="{9D8B030D-6E8A-4147-A177-3AD203B41FA5}">
                      <a16:colId xmlns:a16="http://schemas.microsoft.com/office/drawing/2014/main" xmlns="" val="3866207952"/>
                    </a:ext>
                  </a:extLst>
                </a:gridCol>
                <a:gridCol w="171335">
                  <a:extLst>
                    <a:ext uri="{9D8B030D-6E8A-4147-A177-3AD203B41FA5}">
                      <a16:colId xmlns:a16="http://schemas.microsoft.com/office/drawing/2014/main" xmlns="" val="3027278533"/>
                    </a:ext>
                  </a:extLst>
                </a:gridCol>
                <a:gridCol w="1028448">
                  <a:extLst>
                    <a:ext uri="{9D8B030D-6E8A-4147-A177-3AD203B41FA5}">
                      <a16:colId xmlns:a16="http://schemas.microsoft.com/office/drawing/2014/main" xmlns="" val="2192687996"/>
                    </a:ext>
                  </a:extLst>
                </a:gridCol>
                <a:gridCol w="171335">
                  <a:extLst>
                    <a:ext uri="{9D8B030D-6E8A-4147-A177-3AD203B41FA5}">
                      <a16:colId xmlns:a16="http://schemas.microsoft.com/office/drawing/2014/main" xmlns="" val="2679869526"/>
                    </a:ext>
                  </a:extLst>
                </a:gridCol>
                <a:gridCol w="1104182">
                  <a:extLst>
                    <a:ext uri="{9D8B030D-6E8A-4147-A177-3AD203B41FA5}">
                      <a16:colId xmlns:a16="http://schemas.microsoft.com/office/drawing/2014/main" xmlns="" val="250998797"/>
                    </a:ext>
                  </a:extLst>
                </a:gridCol>
                <a:gridCol w="171335">
                  <a:extLst>
                    <a:ext uri="{9D8B030D-6E8A-4147-A177-3AD203B41FA5}">
                      <a16:colId xmlns:a16="http://schemas.microsoft.com/office/drawing/2014/main" xmlns="" val="3144028118"/>
                    </a:ext>
                  </a:extLst>
                </a:gridCol>
                <a:gridCol w="785668">
                  <a:extLst>
                    <a:ext uri="{9D8B030D-6E8A-4147-A177-3AD203B41FA5}">
                      <a16:colId xmlns:a16="http://schemas.microsoft.com/office/drawing/2014/main" xmlns="" val="1582046115"/>
                    </a:ext>
                  </a:extLst>
                </a:gridCol>
                <a:gridCol w="171335">
                  <a:extLst>
                    <a:ext uri="{9D8B030D-6E8A-4147-A177-3AD203B41FA5}">
                      <a16:colId xmlns:a16="http://schemas.microsoft.com/office/drawing/2014/main" xmlns="" val="3117491671"/>
                    </a:ext>
                  </a:extLst>
                </a:gridCol>
                <a:gridCol w="865296">
                  <a:extLst>
                    <a:ext uri="{9D8B030D-6E8A-4147-A177-3AD203B41FA5}">
                      <a16:colId xmlns:a16="http://schemas.microsoft.com/office/drawing/2014/main" xmlns="" val="4124821970"/>
                    </a:ext>
                  </a:extLst>
                </a:gridCol>
                <a:gridCol w="171335">
                  <a:extLst>
                    <a:ext uri="{9D8B030D-6E8A-4147-A177-3AD203B41FA5}">
                      <a16:colId xmlns:a16="http://schemas.microsoft.com/office/drawing/2014/main" xmlns="" val="4181108376"/>
                    </a:ext>
                  </a:extLst>
                </a:gridCol>
                <a:gridCol w="865296">
                  <a:extLst>
                    <a:ext uri="{9D8B030D-6E8A-4147-A177-3AD203B41FA5}">
                      <a16:colId xmlns:a16="http://schemas.microsoft.com/office/drawing/2014/main" xmlns="" val="3862473238"/>
                    </a:ext>
                  </a:extLst>
                </a:gridCol>
                <a:gridCol w="171335">
                  <a:extLst>
                    <a:ext uri="{9D8B030D-6E8A-4147-A177-3AD203B41FA5}">
                      <a16:colId xmlns:a16="http://schemas.microsoft.com/office/drawing/2014/main" xmlns="" val="1966174197"/>
                    </a:ext>
                  </a:extLst>
                </a:gridCol>
                <a:gridCol w="1030153">
                  <a:extLst>
                    <a:ext uri="{9D8B030D-6E8A-4147-A177-3AD203B41FA5}">
                      <a16:colId xmlns:a16="http://schemas.microsoft.com/office/drawing/2014/main" xmlns="" val="3007634688"/>
                    </a:ext>
                  </a:extLst>
                </a:gridCol>
                <a:gridCol w="415072">
                  <a:extLst>
                    <a:ext uri="{9D8B030D-6E8A-4147-A177-3AD203B41FA5}">
                      <a16:colId xmlns:a16="http://schemas.microsoft.com/office/drawing/2014/main" xmlns="" val="4133382485"/>
                    </a:ext>
                  </a:extLst>
                </a:gridCol>
              </a:tblGrid>
              <a:tr h="550312">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Assets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a:t>
                      </a:r>
                    </a:p>
                  </a:txBody>
                  <a:tcPr marL="72282" marR="72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Liab.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Stockholders' Equity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Revenue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smtClean="0">
                          <a:solidFill>
                            <a:schemeClr val="tx1"/>
                          </a:solidFill>
                          <a:effectLst/>
                          <a:latin typeface="+mn-lt"/>
                          <a:ea typeface="Tahoma" panose="020B0604030504040204" pitchFamily="34" charset="0"/>
                          <a:cs typeface="Tahoma" panose="020B0604030504040204" pitchFamily="34" charset="0"/>
                        </a:rPr>
                        <a:t>−</a:t>
                      </a:r>
                      <a:endParaRPr lang="en-US" sz="1100" dirty="0">
                        <a:solidFill>
                          <a:schemeClr val="tx1"/>
                        </a:solidFill>
                        <a:effectLst/>
                        <a:latin typeface="+mn-lt"/>
                        <a:ea typeface="Tahoma" panose="020B0604030504040204" pitchFamily="34" charset="0"/>
                        <a:cs typeface="Tahoma" panose="020B0604030504040204" pitchFamily="34" charset="0"/>
                      </a:endParaRPr>
                    </a:p>
                  </a:txBody>
                  <a:tcPr marL="72282" marR="72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Expenses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a:t>
                      </a:r>
                    </a:p>
                  </a:txBody>
                  <a:tcPr marL="72282" marR="72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 Net Income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100" dirty="0">
                          <a:solidFill>
                            <a:schemeClr val="tx1"/>
                          </a:solidFill>
                          <a:effectLst/>
                          <a:latin typeface="+mn-lt"/>
                          <a:ea typeface="Tahoma" panose="020B0604030504040204" pitchFamily="34" charset="0"/>
                          <a:cs typeface="Tahoma" panose="020B0604030504040204" pitchFamily="34" charset="0"/>
                        </a:rPr>
                        <a:t>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100" b="1" dirty="0">
                          <a:solidFill>
                            <a:schemeClr val="tx1"/>
                          </a:solidFill>
                          <a:effectLst/>
                          <a:latin typeface="+mn-lt"/>
                          <a:ea typeface="Tahoma" panose="020B0604030504040204" pitchFamily="34" charset="0"/>
                          <a:cs typeface="Tahoma" panose="020B0604030504040204" pitchFamily="34" charset="0"/>
                        </a:rPr>
                        <a:t>Cash Flow </a:t>
                      </a:r>
                      <a:r>
                        <a:rPr lang="en-US" sz="1100" dirty="0">
                          <a:solidFill>
                            <a:schemeClr val="tx1"/>
                          </a:solidFill>
                          <a:effectLst/>
                          <a:latin typeface="+mn-lt"/>
                          <a:ea typeface="Tahoma" panose="020B0604030504040204" pitchFamily="34" charset="0"/>
                          <a:cs typeface="Tahoma" panose="020B0604030504040204" pitchFamily="34" charset="0"/>
                        </a:rPr>
                        <a:t>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069333112"/>
                  </a:ext>
                </a:extLst>
              </a:tr>
              <a:tr h="733749">
                <a:tc>
                  <a:txBody>
                    <a:bodyPr/>
                    <a:lstStyle/>
                    <a:p>
                      <a:pPr marL="0" marR="0" algn="ctr">
                        <a:lnSpc>
                          <a:spcPct val="107000"/>
                        </a:lnSpc>
                        <a:spcBef>
                          <a:spcPts val="0"/>
                        </a:spcBef>
                        <a:spcAft>
                          <a:spcPts val="0"/>
                        </a:spcAft>
                      </a:pPr>
                      <a:r>
                        <a:rPr lang="en-US" sz="1500" b="1" dirty="0">
                          <a:solidFill>
                            <a:schemeClr val="tx1"/>
                          </a:solidFill>
                          <a:effectLst/>
                          <a:latin typeface="+mn-lt"/>
                          <a:ea typeface="Tahoma" panose="020B0604030504040204" pitchFamily="34" charset="0"/>
                          <a:cs typeface="Tahoma" panose="020B0604030504040204" pitchFamily="34" charset="0"/>
                        </a:rPr>
                        <a:t>Cash</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500" b="1" dirty="0">
                          <a:solidFill>
                            <a:schemeClr val="tx1"/>
                          </a:solidFill>
                          <a:effectLst/>
                          <a:latin typeface="+mn-lt"/>
                          <a:ea typeface="Tahoma" panose="020B0604030504040204" pitchFamily="34" charset="0"/>
                          <a:cs typeface="Tahoma" panose="020B0604030504040204" pitchFamily="34" charset="0"/>
                        </a:rPr>
                        <a:t>=</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b="1" dirty="0">
                          <a:solidFill>
                            <a:schemeClr val="tx1"/>
                          </a:solidFill>
                          <a:effectLst/>
                          <a:latin typeface="+mn-lt"/>
                          <a:ea typeface="Tahoma" panose="020B0604030504040204" pitchFamily="34" charset="0"/>
                          <a:cs typeface="Tahoma" panose="020B0604030504040204" pitchFamily="34" charset="0"/>
                        </a:rPr>
                        <a:t>Bonds Payable</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500" b="1" dirty="0">
                          <a:solidFill>
                            <a:schemeClr val="tx1"/>
                          </a:solidFill>
                          <a:effectLst/>
                          <a:latin typeface="+mn-lt"/>
                          <a:ea typeface="Tahoma" panose="020B0604030504040204" pitchFamily="34" charset="0"/>
                          <a:cs typeface="Tahoma" panose="020B0604030504040204" pitchFamily="34" charset="0"/>
                        </a:rPr>
                        <a:t> +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500" b="1" dirty="0">
                          <a:solidFill>
                            <a:schemeClr val="tx1"/>
                          </a:solidFill>
                          <a:effectLst/>
                          <a:latin typeface="+mn-lt"/>
                          <a:ea typeface="Tahoma" panose="020B0604030504040204" pitchFamily="34" charset="0"/>
                          <a:cs typeface="Tahoma" panose="020B0604030504040204" pitchFamily="34" charset="0"/>
                        </a:rPr>
                        <a:t>Retained Earnings</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500" b="1" dirty="0">
                          <a:solidFill>
                            <a:schemeClr val="tx1"/>
                          </a:solidFill>
                          <a:effectLst/>
                          <a:latin typeface="+mn-lt"/>
                          <a:ea typeface="Tahoma" panose="020B0604030504040204" pitchFamily="34" charset="0"/>
                          <a:cs typeface="Tahoma" panose="020B0604030504040204" pitchFamily="34" charset="0"/>
                        </a:rPr>
                        <a:t>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500" b="1" dirty="0">
                        <a:latin typeface="+mn-lt"/>
                        <a:ea typeface="Tahoma" panose="020B0604030504040204" pitchFamily="34" charset="0"/>
                        <a:cs typeface="Tahoma" panose="020B0604030504040204" pitchFamily="34" charset="0"/>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500" b="1" dirty="0" smtClean="0">
                          <a:solidFill>
                            <a:schemeClr val="tx1"/>
                          </a:solidFill>
                          <a:effectLst/>
                          <a:latin typeface="+mn-lt"/>
                          <a:ea typeface="Tahoma" panose="020B0604030504040204" pitchFamily="34" charset="0"/>
                          <a:cs typeface="Tahoma" panose="020B0604030504040204" pitchFamily="34" charset="0"/>
                        </a:rPr>
                        <a:t>−</a:t>
                      </a:r>
                      <a:endParaRPr lang="en-US" sz="1500" b="1" dirty="0">
                        <a:solidFill>
                          <a:schemeClr val="tx1"/>
                        </a:solidFill>
                        <a:effectLst/>
                        <a:latin typeface="+mn-lt"/>
                        <a:ea typeface="Tahoma" panose="020B0604030504040204" pitchFamily="34" charset="0"/>
                        <a:cs typeface="Tahoma" panose="020B0604030504040204" pitchFamily="34" charset="0"/>
                      </a:endParaRPr>
                    </a:p>
                  </a:txBody>
                  <a:tcPr marL="72282" marR="72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500" b="1" dirty="0">
                        <a:latin typeface="+mn-lt"/>
                        <a:ea typeface="Tahoma" panose="020B0604030504040204" pitchFamily="34" charset="0"/>
                        <a:cs typeface="Tahoma" panose="020B0604030504040204" pitchFamily="34" charset="0"/>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500" b="1" dirty="0">
                          <a:solidFill>
                            <a:schemeClr val="tx1"/>
                          </a:solidFill>
                          <a:effectLst/>
                          <a:latin typeface="+mn-lt"/>
                          <a:ea typeface="Tahoma" panose="020B0604030504040204" pitchFamily="34" charset="0"/>
                          <a:cs typeface="Tahoma" panose="020B0604030504040204" pitchFamily="34" charset="0"/>
                        </a:rPr>
                        <a:t> =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500" b="1" dirty="0">
                        <a:latin typeface="+mn-lt"/>
                        <a:ea typeface="Tahoma" panose="020B0604030504040204" pitchFamily="34" charset="0"/>
                        <a:cs typeface="Tahoma" panose="020B0604030504040204" pitchFamily="34" charset="0"/>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500" b="1" dirty="0">
                          <a:solidFill>
                            <a:schemeClr val="tx1"/>
                          </a:solidFill>
                          <a:effectLst/>
                          <a:latin typeface="+mn-lt"/>
                          <a:ea typeface="Tahoma" panose="020B0604030504040204" pitchFamily="34" charset="0"/>
                          <a:cs typeface="Tahoma" panose="020B0604030504040204" pitchFamily="34" charset="0"/>
                        </a:rPr>
                        <a:t> </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endParaRPr lang="en-US" sz="1500" b="1" dirty="0">
                        <a:solidFill>
                          <a:schemeClr val="tx1"/>
                        </a:solidFill>
                        <a:effectLst/>
                        <a:latin typeface="+mn-lt"/>
                        <a:ea typeface="Tahoma" panose="020B0604030504040204" pitchFamily="34" charset="0"/>
                        <a:cs typeface="Tahoma" panose="020B0604030504040204" pitchFamily="34" charset="0"/>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1900" dirty="0">
                        <a:latin typeface="+mn-lt"/>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806300514"/>
                  </a:ext>
                </a:extLst>
              </a:tr>
              <a:tr h="685747">
                <a:tc>
                  <a:txBody>
                    <a:bodyPr/>
                    <a:lstStyle/>
                    <a:p>
                      <a:pPr marL="0" marR="0" algn="ctr">
                        <a:lnSpc>
                          <a:spcPct val="100000"/>
                        </a:lnSpc>
                        <a:spcBef>
                          <a:spcPts val="0"/>
                        </a:spcBef>
                        <a:spcAft>
                          <a:spcPts val="0"/>
                        </a:spcAft>
                      </a:pPr>
                      <a:r>
                        <a:rPr lang="en-US" sz="1500" b="0" dirty="0">
                          <a:solidFill>
                            <a:schemeClr val="tx1"/>
                          </a:solidFill>
                          <a:effectLst/>
                          <a:latin typeface="+mn-lt"/>
                          <a:ea typeface="Tahoma" panose="020B0604030504040204" pitchFamily="34" charset="0"/>
                          <a:cs typeface="Tahoma" panose="020B0604030504040204" pitchFamily="34" charset="0"/>
                        </a:rPr>
                        <a:t>(9,000)</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500" b="0" dirty="0">
                        <a:solidFill>
                          <a:schemeClr val="tx1"/>
                        </a:solidFill>
                        <a:effectLst/>
                        <a:latin typeface="+mn-lt"/>
                        <a:ea typeface="Tahoma" panose="020B0604030504040204" pitchFamily="34" charset="0"/>
                        <a:cs typeface="Tahoma" panose="020B0604030504040204" pitchFamily="34" charset="0"/>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effectLst/>
                          <a:latin typeface="+mn-lt"/>
                          <a:ea typeface="Tahoma" panose="020B0604030504040204" pitchFamily="34" charset="0"/>
                          <a:cs typeface="Tahoma" panose="020B0604030504040204" pitchFamily="34" charset="0"/>
                        </a:rPr>
                        <a:t>814*</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500" b="0" dirty="0">
                          <a:solidFill>
                            <a:schemeClr val="tx1"/>
                          </a:solidFill>
                          <a:effectLst/>
                          <a:latin typeface="+mn-lt"/>
                          <a:ea typeface="Tahoma" panose="020B0604030504040204" pitchFamily="34" charset="0"/>
                          <a:cs typeface="Tahoma" panose="020B0604030504040204" pitchFamily="34" charset="0"/>
                        </a:rPr>
                        <a:t>=</a:t>
                      </a:r>
                    </a:p>
                  </a:txBody>
                  <a:tcPr marL="72282" marR="72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latin typeface="+mn-lt"/>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1500" b="0" dirty="0">
                          <a:solidFill>
                            <a:schemeClr val="tx1"/>
                          </a:solidFill>
                          <a:effectLst/>
                          <a:latin typeface="+mn-lt"/>
                          <a:ea typeface="Tahoma" panose="020B0604030504040204" pitchFamily="34" charset="0"/>
                          <a:cs typeface="Tahoma" panose="020B0604030504040204" pitchFamily="34" charset="0"/>
                        </a:rPr>
                        <a:t>(9,814)</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500" b="0" dirty="0">
                        <a:solidFill>
                          <a:schemeClr val="tx1"/>
                        </a:solidFill>
                        <a:effectLst/>
                        <a:latin typeface="+mn-lt"/>
                        <a:ea typeface="Tahoma" panose="020B0604030504040204" pitchFamily="34" charset="0"/>
                        <a:cs typeface="Tahoma" panose="020B0604030504040204" pitchFamily="34" charset="0"/>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lnSpc>
                          <a:spcPct val="100000"/>
                        </a:lnSpc>
                      </a:pPr>
                      <a:r>
                        <a:rPr lang="en-US" sz="1500" b="0" dirty="0">
                          <a:latin typeface="+mn-lt"/>
                          <a:ea typeface="Tahoma" panose="020B0604030504040204" pitchFamily="34" charset="0"/>
                          <a:cs typeface="Tahoma" panose="020B0604030504040204" pitchFamily="34" charset="0"/>
                        </a:rPr>
                        <a:t>n/a</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500" b="0" dirty="0" smtClean="0">
                          <a:solidFill>
                            <a:schemeClr val="tx1"/>
                          </a:solidFill>
                          <a:effectLst/>
                          <a:latin typeface="+mn-lt"/>
                          <a:ea typeface="Tahoma" panose="020B0604030504040204" pitchFamily="34" charset="0"/>
                          <a:cs typeface="Tahoma" panose="020B0604030504040204" pitchFamily="34" charset="0"/>
                        </a:rPr>
                        <a:t>−</a:t>
                      </a:r>
                      <a:endParaRPr lang="en-US" sz="1500" b="0" dirty="0">
                        <a:solidFill>
                          <a:schemeClr val="tx1"/>
                        </a:solidFill>
                        <a:effectLst/>
                        <a:latin typeface="+mn-lt"/>
                        <a:ea typeface="Tahoma" panose="020B0604030504040204" pitchFamily="34" charset="0"/>
                        <a:cs typeface="Tahoma" panose="020B0604030504040204" pitchFamily="34" charset="0"/>
                      </a:endParaRPr>
                    </a:p>
                  </a:txBody>
                  <a:tcPr marL="72282" marR="72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500" b="0" dirty="0">
                          <a:latin typeface="+mn-lt"/>
                          <a:ea typeface="Tahoma" panose="020B0604030504040204" pitchFamily="34" charset="0"/>
                          <a:cs typeface="Tahoma" panose="020B0604030504040204" pitchFamily="34" charset="0"/>
                        </a:rPr>
                        <a:t>9,814</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500" b="0" dirty="0">
                          <a:solidFill>
                            <a:schemeClr val="tx1"/>
                          </a:solidFill>
                          <a:effectLst/>
                          <a:latin typeface="+mn-lt"/>
                          <a:ea typeface="Tahoma" panose="020B0604030504040204" pitchFamily="34" charset="0"/>
                          <a:cs typeface="Tahoma" panose="020B0604030504040204" pitchFamily="34" charset="0"/>
                        </a:rPr>
                        <a:t>=</a:t>
                      </a:r>
                    </a:p>
                  </a:txBody>
                  <a:tcPr marL="72282" marR="72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500" b="0" dirty="0">
                          <a:latin typeface="+mn-lt"/>
                          <a:ea typeface="Tahoma" panose="020B0604030504040204" pitchFamily="34" charset="0"/>
                          <a:cs typeface="Tahoma" panose="020B0604030504040204" pitchFamily="34" charset="0"/>
                        </a:rPr>
                        <a:t>(9,814)</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500" b="0" dirty="0">
                        <a:solidFill>
                          <a:schemeClr val="tx1"/>
                        </a:solidFill>
                        <a:effectLst/>
                        <a:latin typeface="+mn-lt"/>
                        <a:ea typeface="Tahoma" panose="020B0604030504040204" pitchFamily="34" charset="0"/>
                        <a:cs typeface="Tahoma" panose="020B0604030504040204" pitchFamily="34" charset="0"/>
                      </a:endParaRP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0000"/>
                        </a:lnSpc>
                        <a:spcBef>
                          <a:spcPts val="0"/>
                        </a:spcBef>
                        <a:spcAft>
                          <a:spcPts val="0"/>
                        </a:spcAft>
                      </a:pPr>
                      <a:r>
                        <a:rPr lang="en-US" sz="1500" b="0" dirty="0">
                          <a:solidFill>
                            <a:schemeClr val="tx1"/>
                          </a:solidFill>
                          <a:effectLst/>
                          <a:latin typeface="+mn-lt"/>
                          <a:ea typeface="Tahoma" panose="020B0604030504040204" pitchFamily="34" charset="0"/>
                          <a:cs typeface="Tahoma" panose="020B0604030504040204" pitchFamily="34" charset="0"/>
                        </a:rPr>
                        <a:t>(9,000)</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nSpc>
                          <a:spcPct val="100000"/>
                        </a:lnSpc>
                      </a:pPr>
                      <a:r>
                        <a:rPr lang="en-US" sz="1500" b="0" dirty="0">
                          <a:latin typeface="+mn-lt"/>
                          <a:ea typeface="Tahoma" panose="020B0604030504040204" pitchFamily="34" charset="0"/>
                          <a:cs typeface="Tahoma" panose="020B0604030504040204" pitchFamily="34" charset="0"/>
                        </a:rPr>
                        <a:t>OA</a:t>
                      </a:r>
                    </a:p>
                  </a:txBody>
                  <a:tcPr marL="72282" marR="72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739705448"/>
                  </a:ext>
                </a:extLst>
              </a:tr>
            </a:tbl>
          </a:graphicData>
        </a:graphic>
      </p:graphicFrame>
    </p:spTree>
    <p:extLst>
      <p:ext uri="{BB962C8B-B14F-4D97-AF65-F5344CB8AC3E}">
        <p14:creationId xmlns:p14="http://schemas.microsoft.com/office/powerpoint/2010/main" val="1873118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800" b="1" dirty="0">
                <a:ea typeface="Tahoma" panose="020B0604030504040204" pitchFamily="34" charset="0"/>
                <a:cs typeface="Tahoma" panose="020B0604030504040204" pitchFamily="34" charset="0"/>
              </a:rPr>
              <a:t>Exhibit 10.9: Amortization Schedule for Bond Discount</a:t>
            </a:r>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lnSpc>
                <a:spcPct val="50000"/>
              </a:lnSpc>
              <a:buNone/>
            </a:pPr>
            <a:endParaRPr lang="en-US" dirty="0" smtClean="0"/>
          </a:p>
          <a:p>
            <a:r>
              <a:rPr lang="en-US" dirty="0" smtClean="0"/>
              <a:t>Notice </a:t>
            </a:r>
            <a:r>
              <a:rPr lang="en-US" dirty="0"/>
              <a:t>that when using the effective interest method, interest expense increases each year. </a:t>
            </a:r>
          </a:p>
          <a:p>
            <a:endParaRPr lang="en-US" dirty="0"/>
          </a:p>
        </p:txBody>
      </p:sp>
      <p:sp>
        <p:nvSpPr>
          <p:cNvPr id="7" name="Text Placeholder 6"/>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54</a:t>
            </a:fld>
            <a:endParaRPr lang="en-US" dirty="0">
              <a:solidFill>
                <a:schemeClr val="bg1"/>
              </a:solidFill>
              <a:cs typeface="Arial" charset="0"/>
            </a:endParaRPr>
          </a:p>
        </p:txBody>
      </p:sp>
      <p:graphicFrame>
        <p:nvGraphicFramePr>
          <p:cNvPr id="3" name="Table 2">
            <a:extLst>
              <a:ext uri="{FF2B5EF4-FFF2-40B4-BE49-F238E27FC236}">
                <a16:creationId xmlns:a16="http://schemas.microsoft.com/office/drawing/2014/main" xmlns="" id="{97D2DB72-44C6-41F5-9BE9-C8027EA29798}"/>
              </a:ext>
            </a:extLst>
          </p:cNvPr>
          <p:cNvGraphicFramePr>
            <a:graphicFrameLocks noGrp="1"/>
          </p:cNvGraphicFramePr>
          <p:nvPr>
            <p:extLst>
              <p:ext uri="{D42A27DB-BD31-4B8C-83A1-F6EECF244321}">
                <p14:modId xmlns:p14="http://schemas.microsoft.com/office/powerpoint/2010/main" val="2097810770"/>
              </p:ext>
            </p:extLst>
          </p:nvPr>
        </p:nvGraphicFramePr>
        <p:xfrm>
          <a:off x="762000" y="1219200"/>
          <a:ext cx="7543801" cy="3235960"/>
        </p:xfrm>
        <a:graphic>
          <a:graphicData uri="http://schemas.openxmlformats.org/drawingml/2006/table">
            <a:tbl>
              <a:tblPr firstRow="1" bandRow="1">
                <a:tableStyleId>{5C22544A-7EE6-4342-B048-85BDC9FD1C3A}</a:tableStyleId>
              </a:tblPr>
              <a:tblGrid>
                <a:gridCol w="1791653">
                  <a:extLst>
                    <a:ext uri="{9D8B030D-6E8A-4147-A177-3AD203B41FA5}">
                      <a16:colId xmlns:a16="http://schemas.microsoft.com/office/drawing/2014/main" xmlns="" val="4033435882"/>
                    </a:ext>
                  </a:extLst>
                </a:gridCol>
                <a:gridCol w="1142048">
                  <a:extLst>
                    <a:ext uri="{9D8B030D-6E8A-4147-A177-3AD203B41FA5}">
                      <a16:colId xmlns:a16="http://schemas.microsoft.com/office/drawing/2014/main" xmlns="" val="4150265840"/>
                    </a:ext>
                  </a:extLst>
                </a:gridCol>
                <a:gridCol w="1341120">
                  <a:extLst>
                    <a:ext uri="{9D8B030D-6E8A-4147-A177-3AD203B41FA5}">
                      <a16:colId xmlns:a16="http://schemas.microsoft.com/office/drawing/2014/main" xmlns="" val="3858063665"/>
                    </a:ext>
                  </a:extLst>
                </a:gridCol>
                <a:gridCol w="1676400">
                  <a:extLst>
                    <a:ext uri="{9D8B030D-6E8A-4147-A177-3AD203B41FA5}">
                      <a16:colId xmlns:a16="http://schemas.microsoft.com/office/drawing/2014/main" xmlns="" val="2489965321"/>
                    </a:ext>
                  </a:extLst>
                </a:gridCol>
                <a:gridCol w="1592580">
                  <a:extLst>
                    <a:ext uri="{9D8B030D-6E8A-4147-A177-3AD203B41FA5}">
                      <a16:colId xmlns:a16="http://schemas.microsoft.com/office/drawing/2014/main" xmlns="" val="2715285490"/>
                    </a:ext>
                  </a:extLst>
                </a:gridCol>
              </a:tblGrid>
              <a:tr h="370840">
                <a:tc>
                  <a:txBody>
                    <a:bodyPr/>
                    <a:lstStyle/>
                    <a:p>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latin typeface="+mn-lt"/>
                        </a:rPr>
                        <a:t>(A) Cash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latin typeface="+mn-lt"/>
                        </a:rPr>
                        <a:t>(B) Interest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latin typeface="+mn-lt"/>
                        </a:rPr>
                        <a:t>(C) Discount Amortization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latin typeface="+mn-lt"/>
                        </a:rPr>
                        <a:t>(D) Carrying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003759569"/>
                  </a:ext>
                </a:extLst>
              </a:tr>
              <a:tr h="370840">
                <a:tc>
                  <a:txBody>
                    <a:bodyPr/>
                    <a:lstStyle/>
                    <a:p>
                      <a:r>
                        <a:rPr lang="en-US" dirty="0">
                          <a:latin typeface="+mn-lt"/>
                        </a:rPr>
                        <a:t>Jan. 1, Yr.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402935965"/>
                  </a:ext>
                </a:extLst>
              </a:tr>
              <a:tr h="370840">
                <a:tc>
                  <a:txBody>
                    <a:bodyPr/>
                    <a:lstStyle/>
                    <a:p>
                      <a:r>
                        <a:rPr lang="en-US" dirty="0">
                          <a:latin typeface="+mn-lt"/>
                        </a:rPr>
                        <a:t>Dec. 31, Yr.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n-US" dirty="0">
                          <a:latin typeface="+mn-lt"/>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$9,814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$814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95,814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96877695"/>
                  </a:ext>
                </a:extLst>
              </a:tr>
              <a:tr h="370840">
                <a:tc>
                  <a:txBody>
                    <a:bodyPr/>
                    <a:lstStyle/>
                    <a:p>
                      <a:r>
                        <a:rPr lang="en-US" dirty="0">
                          <a:latin typeface="+mn-lt"/>
                        </a:rPr>
                        <a:t>Dec. 31, Yr.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latin typeface="+mn-lt"/>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9,898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898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96,712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43031591"/>
                  </a:ext>
                </a:extLst>
              </a:tr>
              <a:tr h="370840">
                <a:tc>
                  <a:txBody>
                    <a:bodyPr/>
                    <a:lstStyle/>
                    <a:p>
                      <a:r>
                        <a:rPr lang="en-US" dirty="0">
                          <a:latin typeface="+mn-lt"/>
                        </a:rPr>
                        <a:t>Dec. 31, Yr.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latin typeface="+mn-lt"/>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97,702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08143232"/>
                  </a:ext>
                </a:extLst>
              </a:tr>
              <a:tr h="370840">
                <a:tc>
                  <a:txBody>
                    <a:bodyPr/>
                    <a:lstStyle/>
                    <a:p>
                      <a:r>
                        <a:rPr lang="en-US" dirty="0">
                          <a:latin typeface="+mn-lt"/>
                        </a:rPr>
                        <a:t>Dec. 31, Yr.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latin typeface="+mn-lt"/>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10,093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1,093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98,795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196565009"/>
                  </a:ext>
                </a:extLst>
              </a:tr>
              <a:tr h="370840">
                <a:tc>
                  <a:txBody>
                    <a:bodyPr/>
                    <a:lstStyle/>
                    <a:p>
                      <a:r>
                        <a:rPr lang="en-US" dirty="0">
                          <a:latin typeface="+mn-lt"/>
                        </a:rPr>
                        <a:t>Dec. 31, Yr.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u="sng" dirty="0">
                          <a:latin typeface="+mn-lt"/>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sng" dirty="0">
                          <a:latin typeface="+mn-lt"/>
                        </a:rPr>
                        <a:t>10,205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sng" dirty="0">
                          <a:latin typeface="+mn-lt"/>
                        </a:rPr>
                        <a:t>1,205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latin typeface="+mn-lt"/>
                        </a:rPr>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9999339"/>
                  </a:ext>
                </a:extLst>
              </a:tr>
              <a:tr h="370840">
                <a:tc>
                  <a:txBody>
                    <a:bodyPr/>
                    <a:lstStyle/>
                    <a:p>
                      <a:r>
                        <a:rPr lang="en-US" dirty="0">
                          <a:latin typeface="+mn-lt"/>
                        </a:rPr>
                        <a:t>Totals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n-US" u="dbl" baseline="0" dirty="0">
                          <a:latin typeface="+mn-lt"/>
                        </a:rPr>
                        <a:t>$45,000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dbl" baseline="0" dirty="0">
                          <a:latin typeface="+mn-lt"/>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dbl" baseline="0" dirty="0">
                          <a:latin typeface="+mn-lt"/>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376948422"/>
                  </a:ext>
                </a:extLst>
              </a:tr>
            </a:tbl>
          </a:graphicData>
        </a:graphic>
      </p:graphicFrame>
    </p:spTree>
    <p:extLst>
      <p:ext uri="{BB962C8B-B14F-4D97-AF65-F5344CB8AC3E}">
        <p14:creationId xmlns:p14="http://schemas.microsoft.com/office/powerpoint/2010/main" val="3817004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10-7: Use the effective interest rate method to amortize bond premiums.</a:t>
            </a: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55</a:t>
            </a:fld>
            <a:endParaRPr lang="en-US" dirty="0">
              <a:solidFill>
                <a:schemeClr val="bg1"/>
              </a:solidFill>
              <a:cs typeface="Arial" charset="0"/>
            </a:endParaRPr>
          </a:p>
        </p:txBody>
      </p:sp>
    </p:spTree>
    <p:extLst>
      <p:ext uri="{BB962C8B-B14F-4D97-AF65-F5344CB8AC3E}">
        <p14:creationId xmlns:p14="http://schemas.microsoft.com/office/powerpoint/2010/main" val="3558401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700" b="1" dirty="0">
                <a:ea typeface="Tahoma" panose="020B0604030504040204" pitchFamily="34" charset="0"/>
                <a:cs typeface="Tahoma" panose="020B0604030504040204" pitchFamily="34" charset="0"/>
              </a:rPr>
              <a:t>Exhibit 10.11: Amortization Schedule for Bond Premium</a:t>
            </a:r>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a:lnSpc>
                <a:spcPct val="50000"/>
              </a:lnSpc>
            </a:pPr>
            <a:endParaRPr lang="en-US" dirty="0" smtClean="0"/>
          </a:p>
          <a:p>
            <a:r>
              <a:rPr lang="en-US" dirty="0" smtClean="0"/>
              <a:t>Notice </a:t>
            </a:r>
            <a:r>
              <a:rPr lang="en-US" dirty="0"/>
              <a:t>that when using the effective interest method to amortize a bond premium, interest expense decreases each year. </a:t>
            </a:r>
          </a:p>
          <a:p>
            <a:endParaRPr lang="en-US" b="1" dirty="0"/>
          </a:p>
        </p:txBody>
      </p:sp>
      <p:sp>
        <p:nvSpPr>
          <p:cNvPr id="7" name="Text Placeholder 6"/>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56</a:t>
            </a:fld>
            <a:endParaRPr lang="en-US" dirty="0">
              <a:solidFill>
                <a:schemeClr val="bg1"/>
              </a:solidFill>
              <a:cs typeface="Arial" charset="0"/>
            </a:endParaRPr>
          </a:p>
        </p:txBody>
      </p:sp>
      <p:graphicFrame>
        <p:nvGraphicFramePr>
          <p:cNvPr id="3" name="Table 2">
            <a:extLst>
              <a:ext uri="{FF2B5EF4-FFF2-40B4-BE49-F238E27FC236}">
                <a16:creationId xmlns:a16="http://schemas.microsoft.com/office/drawing/2014/main" xmlns="" id="{97D2DB72-44C6-41F5-9BE9-C8027EA29798}"/>
              </a:ext>
            </a:extLst>
          </p:cNvPr>
          <p:cNvGraphicFramePr>
            <a:graphicFrameLocks noGrp="1"/>
          </p:cNvGraphicFramePr>
          <p:nvPr>
            <p:extLst>
              <p:ext uri="{D42A27DB-BD31-4B8C-83A1-F6EECF244321}">
                <p14:modId xmlns:p14="http://schemas.microsoft.com/office/powerpoint/2010/main" val="2188394841"/>
              </p:ext>
            </p:extLst>
          </p:nvPr>
        </p:nvGraphicFramePr>
        <p:xfrm>
          <a:off x="685800" y="1219200"/>
          <a:ext cx="7543801" cy="3235960"/>
        </p:xfrm>
        <a:graphic>
          <a:graphicData uri="http://schemas.openxmlformats.org/drawingml/2006/table">
            <a:tbl>
              <a:tblPr firstRow="1" bandRow="1">
                <a:tableStyleId>{5C22544A-7EE6-4342-B048-85BDC9FD1C3A}</a:tableStyleId>
              </a:tblPr>
              <a:tblGrid>
                <a:gridCol w="1791653">
                  <a:extLst>
                    <a:ext uri="{9D8B030D-6E8A-4147-A177-3AD203B41FA5}">
                      <a16:colId xmlns:a16="http://schemas.microsoft.com/office/drawing/2014/main" xmlns="" val="4033435882"/>
                    </a:ext>
                  </a:extLst>
                </a:gridCol>
                <a:gridCol w="1142048">
                  <a:extLst>
                    <a:ext uri="{9D8B030D-6E8A-4147-A177-3AD203B41FA5}">
                      <a16:colId xmlns:a16="http://schemas.microsoft.com/office/drawing/2014/main" xmlns="" val="4150265840"/>
                    </a:ext>
                  </a:extLst>
                </a:gridCol>
                <a:gridCol w="1341120">
                  <a:extLst>
                    <a:ext uri="{9D8B030D-6E8A-4147-A177-3AD203B41FA5}">
                      <a16:colId xmlns:a16="http://schemas.microsoft.com/office/drawing/2014/main" xmlns="" val="3858063665"/>
                    </a:ext>
                  </a:extLst>
                </a:gridCol>
                <a:gridCol w="1676400">
                  <a:extLst>
                    <a:ext uri="{9D8B030D-6E8A-4147-A177-3AD203B41FA5}">
                      <a16:colId xmlns:a16="http://schemas.microsoft.com/office/drawing/2014/main" xmlns="" val="2489965321"/>
                    </a:ext>
                  </a:extLst>
                </a:gridCol>
                <a:gridCol w="1592580">
                  <a:extLst>
                    <a:ext uri="{9D8B030D-6E8A-4147-A177-3AD203B41FA5}">
                      <a16:colId xmlns:a16="http://schemas.microsoft.com/office/drawing/2014/main" xmlns="" val="2715285490"/>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rPr>
                        <a:t>(A) Cash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rPr>
                        <a:t>(B) Interest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rPr>
                        <a:t>(C) Discount Amortization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a:solidFill>
                            <a:schemeClr val="tx1"/>
                          </a:solidFill>
                        </a:rPr>
                        <a:t>(D) Carrying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003759569"/>
                  </a:ext>
                </a:extLst>
              </a:tr>
              <a:tr h="370840">
                <a:tc>
                  <a:txBody>
                    <a:bodyPr/>
                    <a:lstStyle/>
                    <a:p>
                      <a:r>
                        <a:rPr lang="en-US" dirty="0"/>
                        <a:t>Jan. 1, Yr.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$107,985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402935965"/>
                  </a:ext>
                </a:extLst>
              </a:tr>
              <a:tr h="370840">
                <a:tc>
                  <a:txBody>
                    <a:bodyPr/>
                    <a:lstStyle/>
                    <a:p>
                      <a:r>
                        <a:rPr lang="en-US" dirty="0"/>
                        <a:t>Dec. 31, Yr.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$8,639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$1,316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106,624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96877695"/>
                  </a:ext>
                </a:extLst>
              </a:tr>
              <a:tr h="370840">
                <a:tc>
                  <a:txBody>
                    <a:bodyPr/>
                    <a:lstStyle/>
                    <a:p>
                      <a:r>
                        <a:rPr lang="en-US" dirty="0"/>
                        <a:t>Dec. 31, Yr.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8,530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1,470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105,154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43031591"/>
                  </a:ext>
                </a:extLst>
              </a:tr>
              <a:tr h="370840">
                <a:tc>
                  <a:txBody>
                    <a:bodyPr/>
                    <a:lstStyle/>
                    <a:p>
                      <a:r>
                        <a:rPr lang="en-US" dirty="0"/>
                        <a:t>Dec. 31, Yr.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8,413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103,567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08143232"/>
                  </a:ext>
                </a:extLst>
              </a:tr>
              <a:tr h="370840">
                <a:tc>
                  <a:txBody>
                    <a:bodyPr/>
                    <a:lstStyle/>
                    <a:p>
                      <a:r>
                        <a:rPr lang="en-US" dirty="0"/>
                        <a:t>Dec. 31, Yr.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8,285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1,715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101,852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196565009"/>
                  </a:ext>
                </a:extLst>
              </a:tr>
              <a:tr h="370840">
                <a:tc>
                  <a:txBody>
                    <a:bodyPr/>
                    <a:lstStyle/>
                    <a:p>
                      <a:r>
                        <a:rPr lang="en-US" dirty="0"/>
                        <a:t>Dec. 31, Yr.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u="sng"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sng" dirty="0"/>
                        <a:t>8,148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sng" dirty="0"/>
                        <a:t>1,852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dirty="0"/>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9999339"/>
                  </a:ext>
                </a:extLst>
              </a:tr>
              <a:tr h="370840">
                <a:tc>
                  <a:txBody>
                    <a:bodyPr/>
                    <a:lstStyle/>
                    <a:p>
                      <a:r>
                        <a:rPr lang="en-US" dirty="0"/>
                        <a:t>Totals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lang="en-US" u="dbl" baseline="0" dirty="0"/>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dbl" baseline="0" dirty="0"/>
                        <a:t>$42,015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u="dbl" baseline="0" dirty="0"/>
                        <a:t>$7,985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376948422"/>
                  </a:ext>
                </a:extLst>
              </a:tr>
            </a:tbl>
          </a:graphicData>
        </a:graphic>
      </p:graphicFrame>
    </p:spTree>
    <p:extLst>
      <p:ext uri="{BB962C8B-B14F-4D97-AF65-F5344CB8AC3E}">
        <p14:creationId xmlns:p14="http://schemas.microsoft.com/office/powerpoint/2010/main" val="189566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100" b="1" dirty="0">
                <a:ea typeface="Tahoma" panose="020B0604030504040204" pitchFamily="34" charset="0"/>
                <a:cs typeface="Tahoma" panose="020B0604030504040204" pitchFamily="34" charset="0"/>
              </a:rPr>
              <a:t>The Effects of the Effective Interest Rate Method </a:t>
            </a:r>
            <a:br>
              <a:rPr lang="en-US" sz="3100" b="1" dirty="0">
                <a:ea typeface="Tahoma" panose="020B0604030504040204" pitchFamily="34" charset="0"/>
                <a:cs typeface="Tahoma" panose="020B0604030504040204" pitchFamily="34" charset="0"/>
              </a:rPr>
            </a:br>
            <a:endParaRPr lang="en-US" sz="31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pPr marL="0" indent="0">
              <a:buNone/>
            </a:pPr>
            <a:r>
              <a:rPr lang="en-US" b="1" dirty="0" smtClean="0">
                <a:solidFill>
                  <a:srgbClr val="C30C20"/>
                </a:solidFill>
              </a:rPr>
              <a:t>* </a:t>
            </a:r>
            <a:r>
              <a:rPr lang="en-US" b="1" dirty="0">
                <a:solidFill>
                  <a:srgbClr val="C30C20"/>
                </a:solidFill>
              </a:rPr>
              <a:t>The decrease in the amount of the premium decreases the </a:t>
            </a:r>
            <a:r>
              <a:rPr lang="en-US" b="1" dirty="0" smtClean="0">
                <a:solidFill>
                  <a:srgbClr val="C30C20"/>
                </a:solidFill>
              </a:rPr>
              <a:t>                                                      amount </a:t>
            </a:r>
            <a:r>
              <a:rPr lang="en-US" b="1" dirty="0">
                <a:solidFill>
                  <a:srgbClr val="C30C20"/>
                </a:solidFill>
              </a:rPr>
              <a:t>of the bond liability.</a:t>
            </a:r>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57</a:t>
            </a:fld>
            <a:endParaRPr lang="en-US" dirty="0">
              <a:solidFill>
                <a:schemeClr val="bg1"/>
              </a:solidFill>
              <a:cs typeface="Arial" charset="0"/>
            </a:endParaRPr>
          </a:p>
        </p:txBody>
      </p:sp>
      <p:graphicFrame>
        <p:nvGraphicFramePr>
          <p:cNvPr id="13" name="Table 12">
            <a:extLst>
              <a:ext uri="{FF2B5EF4-FFF2-40B4-BE49-F238E27FC236}">
                <a16:creationId xmlns:a16="http://schemas.microsoft.com/office/drawing/2014/main" xmlns="" id="{D63E02A4-4C5F-4B7C-B834-807B357DDDD8}"/>
              </a:ext>
            </a:extLst>
          </p:cNvPr>
          <p:cNvGraphicFramePr>
            <a:graphicFrameLocks noGrp="1"/>
          </p:cNvGraphicFramePr>
          <p:nvPr>
            <p:extLst>
              <p:ext uri="{D42A27DB-BD31-4B8C-83A1-F6EECF244321}">
                <p14:modId xmlns:p14="http://schemas.microsoft.com/office/powerpoint/2010/main" val="1804876271"/>
              </p:ext>
            </p:extLst>
          </p:nvPr>
        </p:nvGraphicFramePr>
        <p:xfrm>
          <a:off x="228600" y="1752600"/>
          <a:ext cx="8697632" cy="2101291"/>
        </p:xfrm>
        <a:graphic>
          <a:graphicData uri="http://schemas.openxmlformats.org/drawingml/2006/table">
            <a:tbl>
              <a:tblPr firstRow="1" firstCol="1" bandRow="1">
                <a:tableStyleId>{5C22544A-7EE6-4342-B048-85BDC9FD1C3A}</a:tableStyleId>
              </a:tblPr>
              <a:tblGrid>
                <a:gridCol w="1100113">
                  <a:extLst>
                    <a:ext uri="{9D8B030D-6E8A-4147-A177-3AD203B41FA5}">
                      <a16:colId xmlns:a16="http://schemas.microsoft.com/office/drawing/2014/main" xmlns="" val="3866207952"/>
                    </a:ext>
                  </a:extLst>
                </a:gridCol>
                <a:gridCol w="182771">
                  <a:extLst>
                    <a:ext uri="{9D8B030D-6E8A-4147-A177-3AD203B41FA5}">
                      <a16:colId xmlns:a16="http://schemas.microsoft.com/office/drawing/2014/main" xmlns="" val="3027278533"/>
                    </a:ext>
                  </a:extLst>
                </a:gridCol>
                <a:gridCol w="1097096">
                  <a:extLst>
                    <a:ext uri="{9D8B030D-6E8A-4147-A177-3AD203B41FA5}">
                      <a16:colId xmlns:a16="http://schemas.microsoft.com/office/drawing/2014/main" xmlns="" val="2192687996"/>
                    </a:ext>
                  </a:extLst>
                </a:gridCol>
                <a:gridCol w="182771">
                  <a:extLst>
                    <a:ext uri="{9D8B030D-6E8A-4147-A177-3AD203B41FA5}">
                      <a16:colId xmlns:a16="http://schemas.microsoft.com/office/drawing/2014/main" xmlns="" val="2679869526"/>
                    </a:ext>
                  </a:extLst>
                </a:gridCol>
                <a:gridCol w="1177885">
                  <a:extLst>
                    <a:ext uri="{9D8B030D-6E8A-4147-A177-3AD203B41FA5}">
                      <a16:colId xmlns:a16="http://schemas.microsoft.com/office/drawing/2014/main" xmlns="" val="250998797"/>
                    </a:ext>
                  </a:extLst>
                </a:gridCol>
                <a:gridCol w="182771">
                  <a:extLst>
                    <a:ext uri="{9D8B030D-6E8A-4147-A177-3AD203B41FA5}">
                      <a16:colId xmlns:a16="http://schemas.microsoft.com/office/drawing/2014/main" xmlns="" val="3144028118"/>
                    </a:ext>
                  </a:extLst>
                </a:gridCol>
                <a:gridCol w="838111">
                  <a:extLst>
                    <a:ext uri="{9D8B030D-6E8A-4147-A177-3AD203B41FA5}">
                      <a16:colId xmlns:a16="http://schemas.microsoft.com/office/drawing/2014/main" xmlns="" val="1582046115"/>
                    </a:ext>
                  </a:extLst>
                </a:gridCol>
                <a:gridCol w="182771">
                  <a:extLst>
                    <a:ext uri="{9D8B030D-6E8A-4147-A177-3AD203B41FA5}">
                      <a16:colId xmlns:a16="http://schemas.microsoft.com/office/drawing/2014/main" xmlns="" val="3117491671"/>
                    </a:ext>
                  </a:extLst>
                </a:gridCol>
                <a:gridCol w="923054">
                  <a:extLst>
                    <a:ext uri="{9D8B030D-6E8A-4147-A177-3AD203B41FA5}">
                      <a16:colId xmlns:a16="http://schemas.microsoft.com/office/drawing/2014/main" xmlns="" val="4124821970"/>
                    </a:ext>
                  </a:extLst>
                </a:gridCol>
                <a:gridCol w="182771">
                  <a:extLst>
                    <a:ext uri="{9D8B030D-6E8A-4147-A177-3AD203B41FA5}">
                      <a16:colId xmlns:a16="http://schemas.microsoft.com/office/drawing/2014/main" xmlns="" val="4181108376"/>
                    </a:ext>
                  </a:extLst>
                </a:gridCol>
                <a:gridCol w="923054">
                  <a:extLst>
                    <a:ext uri="{9D8B030D-6E8A-4147-A177-3AD203B41FA5}">
                      <a16:colId xmlns:a16="http://schemas.microsoft.com/office/drawing/2014/main" xmlns="" val="3862473238"/>
                    </a:ext>
                  </a:extLst>
                </a:gridCol>
                <a:gridCol w="182771">
                  <a:extLst>
                    <a:ext uri="{9D8B030D-6E8A-4147-A177-3AD203B41FA5}">
                      <a16:colId xmlns:a16="http://schemas.microsoft.com/office/drawing/2014/main" xmlns="" val="1966174197"/>
                    </a:ext>
                  </a:extLst>
                </a:gridCol>
                <a:gridCol w="1098915">
                  <a:extLst>
                    <a:ext uri="{9D8B030D-6E8A-4147-A177-3AD203B41FA5}">
                      <a16:colId xmlns:a16="http://schemas.microsoft.com/office/drawing/2014/main" xmlns="" val="3007634688"/>
                    </a:ext>
                  </a:extLst>
                </a:gridCol>
                <a:gridCol w="442778">
                  <a:extLst>
                    <a:ext uri="{9D8B030D-6E8A-4147-A177-3AD203B41FA5}">
                      <a16:colId xmlns:a16="http://schemas.microsoft.com/office/drawing/2014/main" xmlns="" val="4133382485"/>
                    </a:ext>
                  </a:extLst>
                </a:gridCol>
              </a:tblGrid>
              <a:tr h="577529">
                <a:tc>
                  <a:txBody>
                    <a:bodyPr/>
                    <a:lstStyle/>
                    <a:p>
                      <a:pPr marL="0" marR="0" algn="ctr">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Assets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 Liab.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 + </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 Stockholders' Equity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 Revenue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200" dirty="0" smtClean="0">
                          <a:solidFill>
                            <a:schemeClr val="tx1"/>
                          </a:solidFill>
                          <a:effectLst/>
                          <a:latin typeface="+mn-lt"/>
                          <a:ea typeface="ＭＳ ゴシック"/>
                          <a:cs typeface="ＭＳ ゴシック"/>
                        </a:rPr>
                        <a:t>−</a:t>
                      </a:r>
                      <a:endParaRPr lang="en-US" sz="1200" dirty="0">
                        <a:solidFill>
                          <a:schemeClr val="tx1"/>
                        </a:solidFill>
                        <a:effectLst/>
                        <a:latin typeface="+mn-lt"/>
                        <a:ea typeface="Tahoma" panose="020B0604030504040204" pitchFamily="34" charset="0"/>
                        <a:cs typeface="Tahoma" panose="020B0604030504040204" pitchFamily="34" charset="0"/>
                      </a:endParaRP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 Expenses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 Net Income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200" dirty="0">
                          <a:solidFill>
                            <a:schemeClr val="tx1"/>
                          </a:solidFill>
                          <a:effectLst/>
                          <a:latin typeface="+mn-lt"/>
                          <a:ea typeface="Tahoma" panose="020B0604030504040204" pitchFamily="34" charset="0"/>
                          <a:cs typeface="Tahoma" panose="020B0604030504040204" pitchFamily="34" charset="0"/>
                        </a:rPr>
                        <a:t>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200" b="1" dirty="0">
                          <a:solidFill>
                            <a:schemeClr val="tx1"/>
                          </a:solidFill>
                          <a:effectLst/>
                          <a:latin typeface="+mn-lt"/>
                          <a:ea typeface="Tahoma" panose="020B0604030504040204" pitchFamily="34" charset="0"/>
                          <a:cs typeface="Tahoma" panose="020B0604030504040204" pitchFamily="34" charset="0"/>
                        </a:rPr>
                        <a:t>Cash Flow </a:t>
                      </a:r>
                      <a:r>
                        <a:rPr lang="en-US" sz="1200" dirty="0">
                          <a:solidFill>
                            <a:schemeClr val="tx1"/>
                          </a:solidFill>
                          <a:effectLst/>
                          <a:latin typeface="+mn-lt"/>
                          <a:ea typeface="Tahoma" panose="020B0604030504040204" pitchFamily="34" charset="0"/>
                          <a:cs typeface="Tahoma" panose="020B0604030504040204" pitchFamily="34" charset="0"/>
                        </a:rPr>
                        <a:t>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069333112"/>
                  </a:ext>
                </a:extLst>
              </a:tr>
              <a:tr h="770039">
                <a:tc>
                  <a:txBody>
                    <a:bodyPr/>
                    <a:lstStyle/>
                    <a:p>
                      <a:pPr marL="0" marR="0" algn="ctr">
                        <a:lnSpc>
                          <a:spcPct val="107000"/>
                        </a:lnSpc>
                        <a:spcBef>
                          <a:spcPts val="0"/>
                        </a:spcBef>
                        <a:spcAft>
                          <a:spcPts val="0"/>
                        </a:spcAft>
                      </a:pPr>
                      <a:r>
                        <a:rPr lang="en-US" sz="1600" b="1" dirty="0">
                          <a:solidFill>
                            <a:schemeClr val="tx1"/>
                          </a:solidFill>
                          <a:effectLst/>
                          <a:latin typeface="+mn-lt"/>
                          <a:ea typeface="Tahoma" panose="020B0604030504040204" pitchFamily="34" charset="0"/>
                          <a:cs typeface="Tahoma" panose="020B0604030504040204" pitchFamily="34" charset="0"/>
                        </a:rPr>
                        <a:t>Cash</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600" b="1" dirty="0">
                          <a:solidFill>
                            <a:schemeClr val="tx1"/>
                          </a:solidFill>
                          <a:effectLst/>
                          <a:latin typeface="+mn-lt"/>
                          <a:ea typeface="Tahoma" panose="020B0604030504040204" pitchFamily="34" charset="0"/>
                          <a:cs typeface="Tahoma" panose="020B0604030504040204" pitchFamily="34" charset="0"/>
                        </a:rPr>
                        <a:t>=</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a:solidFill>
                            <a:schemeClr val="tx1"/>
                          </a:solidFill>
                          <a:effectLst/>
                          <a:latin typeface="+mn-lt"/>
                          <a:ea typeface="Tahoma" panose="020B0604030504040204" pitchFamily="34" charset="0"/>
                          <a:cs typeface="Tahoma" panose="020B0604030504040204" pitchFamily="34" charset="0"/>
                        </a:rPr>
                        <a:t>Bonds Payable</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600" b="1" dirty="0">
                          <a:solidFill>
                            <a:schemeClr val="tx1"/>
                          </a:solidFill>
                          <a:effectLst/>
                          <a:latin typeface="+mn-lt"/>
                          <a:ea typeface="Tahoma" panose="020B0604030504040204" pitchFamily="34" charset="0"/>
                          <a:cs typeface="Tahoma" panose="020B0604030504040204" pitchFamily="34" charset="0"/>
                        </a:rPr>
                        <a:t> + </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dirty="0">
                          <a:solidFill>
                            <a:schemeClr val="tx1"/>
                          </a:solidFill>
                          <a:effectLst/>
                          <a:latin typeface="+mn-lt"/>
                          <a:ea typeface="Tahoma" panose="020B0604030504040204" pitchFamily="34" charset="0"/>
                          <a:cs typeface="Tahoma" panose="020B0604030504040204" pitchFamily="34" charset="0"/>
                        </a:rPr>
                        <a:t>Retained Earnings</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600" b="1" dirty="0">
                          <a:solidFill>
                            <a:schemeClr val="tx1"/>
                          </a:solidFill>
                          <a:effectLst/>
                          <a:latin typeface="+mn-lt"/>
                          <a:ea typeface="Tahoma" panose="020B0604030504040204" pitchFamily="34" charset="0"/>
                          <a:cs typeface="Tahoma" panose="020B0604030504040204" pitchFamily="34" charset="0"/>
                        </a:rPr>
                        <a:t>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endParaRPr lang="en-US" sz="1600" b="1" dirty="0">
                        <a:latin typeface="+mn-lt"/>
                        <a:ea typeface="Tahoma" panose="020B0604030504040204" pitchFamily="34" charset="0"/>
                        <a:cs typeface="Tahoma" panose="020B0604030504040204" pitchFamily="34" charset="0"/>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600" b="1" dirty="0" smtClean="0">
                          <a:solidFill>
                            <a:schemeClr val="tx1"/>
                          </a:solidFill>
                          <a:effectLst/>
                          <a:latin typeface="+mn-lt"/>
                          <a:ea typeface="ＭＳ ゴシック"/>
                          <a:cs typeface="ＭＳ ゴシック"/>
                        </a:rPr>
                        <a:t>−</a:t>
                      </a:r>
                      <a:endParaRPr lang="en-US" sz="1600" b="1" dirty="0">
                        <a:solidFill>
                          <a:schemeClr val="tx1"/>
                        </a:solidFill>
                        <a:effectLst/>
                        <a:latin typeface="+mn-lt"/>
                        <a:ea typeface="Tahoma" panose="020B0604030504040204" pitchFamily="34" charset="0"/>
                        <a:cs typeface="Tahoma" panose="020B0604030504040204" pitchFamily="34" charset="0"/>
                      </a:endParaRP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600" b="1" dirty="0">
                        <a:latin typeface="+mn-lt"/>
                        <a:ea typeface="Tahoma" panose="020B0604030504040204" pitchFamily="34" charset="0"/>
                        <a:cs typeface="Tahoma" panose="020B0604030504040204" pitchFamily="34" charset="0"/>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600" b="1" dirty="0">
                          <a:solidFill>
                            <a:schemeClr val="tx1"/>
                          </a:solidFill>
                          <a:effectLst/>
                          <a:latin typeface="+mn-lt"/>
                          <a:ea typeface="Tahoma" panose="020B0604030504040204" pitchFamily="34" charset="0"/>
                          <a:cs typeface="Tahoma" panose="020B0604030504040204" pitchFamily="34" charset="0"/>
                        </a:rPr>
                        <a:t> = </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endParaRPr lang="en-US" sz="1600" b="1" dirty="0">
                        <a:latin typeface="+mn-lt"/>
                        <a:ea typeface="Tahoma" panose="020B0604030504040204" pitchFamily="34" charset="0"/>
                        <a:cs typeface="Tahoma" panose="020B0604030504040204" pitchFamily="34" charset="0"/>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600" b="1" dirty="0">
                          <a:solidFill>
                            <a:schemeClr val="tx1"/>
                          </a:solidFill>
                          <a:effectLst/>
                          <a:latin typeface="+mn-lt"/>
                          <a:ea typeface="Tahoma" panose="020B0604030504040204" pitchFamily="34" charset="0"/>
                          <a:cs typeface="Tahoma" panose="020B0604030504040204" pitchFamily="34" charset="0"/>
                        </a:rPr>
                        <a:t> </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endParaRPr lang="en-US" sz="1600" b="1" dirty="0">
                        <a:solidFill>
                          <a:schemeClr val="tx1"/>
                        </a:solidFill>
                        <a:effectLst/>
                        <a:latin typeface="+mn-lt"/>
                        <a:ea typeface="Tahoma" panose="020B0604030504040204" pitchFamily="34" charset="0"/>
                        <a:cs typeface="Tahoma" panose="020B0604030504040204" pitchFamily="34" charset="0"/>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endParaRPr lang="en-US" sz="2000" dirty="0">
                        <a:latin typeface="+mn-lt"/>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806300514"/>
                  </a:ext>
                </a:extLst>
              </a:tr>
              <a:tr h="719662">
                <a:tc>
                  <a:txBody>
                    <a:bodyPr/>
                    <a:lstStyle/>
                    <a:p>
                      <a:pPr marL="0" marR="0" algn="ctr">
                        <a:lnSpc>
                          <a:spcPct val="100000"/>
                        </a:lnSpc>
                        <a:spcBef>
                          <a:spcPts val="0"/>
                        </a:spcBef>
                        <a:spcAft>
                          <a:spcPts val="0"/>
                        </a:spcAft>
                      </a:pPr>
                      <a:r>
                        <a:rPr lang="en-US" sz="1600" b="0" dirty="0">
                          <a:solidFill>
                            <a:schemeClr val="tx1"/>
                          </a:solidFill>
                          <a:effectLst/>
                          <a:latin typeface="+mn-lt"/>
                          <a:ea typeface="Tahoma" panose="020B0604030504040204" pitchFamily="34" charset="0"/>
                          <a:cs typeface="Tahoma" panose="020B0604030504040204" pitchFamily="34" charset="0"/>
                        </a:rPr>
                        <a:t>(10,000)</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0000"/>
                        </a:lnSpc>
                        <a:spcBef>
                          <a:spcPts val="0"/>
                        </a:spcBef>
                        <a:spcAft>
                          <a:spcPts val="0"/>
                        </a:spcAft>
                      </a:pPr>
                      <a:endParaRPr lang="en-US" sz="1600" b="0" dirty="0">
                        <a:solidFill>
                          <a:schemeClr val="tx1"/>
                        </a:solidFill>
                        <a:effectLst/>
                        <a:latin typeface="+mn-lt"/>
                        <a:ea typeface="Tahoma" panose="020B0604030504040204" pitchFamily="34" charset="0"/>
                        <a:cs typeface="Tahoma" panose="020B0604030504040204" pitchFamily="34" charset="0"/>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mn-lt"/>
                          <a:ea typeface="Tahoma" panose="020B0604030504040204" pitchFamily="34" charset="0"/>
                          <a:cs typeface="Tahoma" panose="020B0604030504040204" pitchFamily="34" charset="0"/>
                        </a:rPr>
                        <a:t>(1,316)*</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Tahoma" panose="020B0604030504040204" pitchFamily="34" charset="0"/>
                          <a:cs typeface="Tahoma" panose="020B0604030504040204" pitchFamily="34" charset="0"/>
                        </a:rPr>
                        <a:t>=</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0" dirty="0">
                        <a:latin typeface="+mn-lt"/>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0" dirty="0">
                        <a:latin typeface="+mn-lt"/>
                        <a:ea typeface="Tahoma" panose="020B0604030504040204" pitchFamily="34" charset="0"/>
                        <a:cs typeface="Tahoma" panose="020B0604030504040204" pitchFamily="34" charset="0"/>
                      </a:endParaRPr>
                    </a:p>
                    <a:p>
                      <a:pPr marL="0" marR="0" algn="ctr">
                        <a:lnSpc>
                          <a:spcPct val="100000"/>
                        </a:lnSpc>
                        <a:spcBef>
                          <a:spcPts val="0"/>
                        </a:spcBef>
                        <a:spcAft>
                          <a:spcPts val="0"/>
                        </a:spcAft>
                      </a:pPr>
                      <a:r>
                        <a:rPr lang="en-US" sz="1600" b="0" dirty="0">
                          <a:solidFill>
                            <a:schemeClr val="tx1"/>
                          </a:solidFill>
                          <a:effectLst/>
                          <a:latin typeface="+mn-lt"/>
                          <a:ea typeface="Tahoma" panose="020B0604030504040204" pitchFamily="34" charset="0"/>
                          <a:cs typeface="Tahoma" panose="020B0604030504040204" pitchFamily="34" charset="0"/>
                        </a:rPr>
                        <a:t>(8,639)</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0000"/>
                        </a:lnSpc>
                        <a:spcBef>
                          <a:spcPts val="0"/>
                        </a:spcBef>
                        <a:spcAft>
                          <a:spcPts val="0"/>
                        </a:spcAft>
                      </a:pPr>
                      <a:endParaRPr lang="en-US" sz="1600" b="0" dirty="0">
                        <a:solidFill>
                          <a:schemeClr val="tx1"/>
                        </a:solidFill>
                        <a:effectLst/>
                        <a:latin typeface="+mn-lt"/>
                        <a:ea typeface="Tahoma" panose="020B0604030504040204" pitchFamily="34" charset="0"/>
                        <a:cs typeface="Tahoma" panose="020B0604030504040204" pitchFamily="34" charset="0"/>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lnSpc>
                          <a:spcPct val="100000"/>
                        </a:lnSpc>
                      </a:pPr>
                      <a:r>
                        <a:rPr lang="en-US" sz="1600" b="0" dirty="0">
                          <a:latin typeface="+mn-lt"/>
                          <a:ea typeface="Tahoma" panose="020B0604030504040204" pitchFamily="34" charset="0"/>
                          <a:cs typeface="Tahoma" panose="020B0604030504040204" pitchFamily="34" charset="0"/>
                        </a:rPr>
                        <a:t>n/a</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600" b="0" smtClean="0">
                          <a:solidFill>
                            <a:schemeClr val="tx1"/>
                          </a:solidFill>
                          <a:effectLst/>
                          <a:latin typeface="+mn-lt"/>
                          <a:ea typeface="Tahoma" panose="020B0604030504040204" pitchFamily="34" charset="0"/>
                          <a:cs typeface="Tahoma" panose="020B0604030504040204" pitchFamily="34" charset="0"/>
                        </a:rPr>
                        <a:t>−</a:t>
                      </a:r>
                      <a:endParaRPr lang="en-US" sz="1600" b="0" dirty="0">
                        <a:solidFill>
                          <a:schemeClr val="tx1"/>
                        </a:solidFill>
                        <a:effectLst/>
                        <a:latin typeface="+mn-lt"/>
                        <a:ea typeface="Tahoma" panose="020B0604030504040204" pitchFamily="34" charset="0"/>
                        <a:cs typeface="Tahoma" panose="020B0604030504040204" pitchFamily="34" charset="0"/>
                      </a:endParaRP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600" b="0" dirty="0">
                          <a:latin typeface="+mn-lt"/>
                          <a:ea typeface="Tahoma" panose="020B0604030504040204" pitchFamily="34" charset="0"/>
                          <a:cs typeface="Tahoma" panose="020B0604030504040204" pitchFamily="34" charset="0"/>
                        </a:rPr>
                        <a:t>8,639</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Tahoma" panose="020B0604030504040204" pitchFamily="34" charset="0"/>
                          <a:cs typeface="Tahoma" panose="020B0604030504040204" pitchFamily="34" charset="0"/>
                        </a:rPr>
                        <a:t>=</a:t>
                      </a:r>
                    </a:p>
                  </a:txBody>
                  <a:tcPr marL="77107" marR="771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ct val="100000"/>
                        </a:lnSpc>
                      </a:pPr>
                      <a:r>
                        <a:rPr lang="en-US" sz="1600" b="0" dirty="0">
                          <a:latin typeface="+mn-lt"/>
                          <a:ea typeface="Tahoma" panose="020B0604030504040204" pitchFamily="34" charset="0"/>
                          <a:cs typeface="Tahoma" panose="020B0604030504040204" pitchFamily="34" charset="0"/>
                        </a:rPr>
                        <a:t>(8,639)</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0000"/>
                        </a:lnSpc>
                        <a:spcBef>
                          <a:spcPts val="0"/>
                        </a:spcBef>
                        <a:spcAft>
                          <a:spcPts val="0"/>
                        </a:spcAft>
                      </a:pPr>
                      <a:endParaRPr lang="en-US" sz="1600" b="0" dirty="0">
                        <a:solidFill>
                          <a:schemeClr val="tx1"/>
                        </a:solidFill>
                        <a:effectLst/>
                        <a:latin typeface="+mn-lt"/>
                        <a:ea typeface="Tahoma" panose="020B0604030504040204" pitchFamily="34" charset="0"/>
                        <a:cs typeface="Tahoma" panose="020B0604030504040204" pitchFamily="34" charset="0"/>
                      </a:endParaRP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0000"/>
                        </a:lnSpc>
                        <a:spcBef>
                          <a:spcPts val="0"/>
                        </a:spcBef>
                        <a:spcAft>
                          <a:spcPts val="0"/>
                        </a:spcAft>
                      </a:pPr>
                      <a:r>
                        <a:rPr lang="en-US" sz="1600" b="0" dirty="0">
                          <a:solidFill>
                            <a:schemeClr val="tx1"/>
                          </a:solidFill>
                          <a:effectLst/>
                          <a:latin typeface="+mn-lt"/>
                          <a:ea typeface="Tahoma" panose="020B0604030504040204" pitchFamily="34" charset="0"/>
                          <a:cs typeface="Tahoma" panose="020B0604030504040204" pitchFamily="34" charset="0"/>
                        </a:rPr>
                        <a:t>(10,000)</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pPr>
                        <a:lnSpc>
                          <a:spcPct val="100000"/>
                        </a:lnSpc>
                      </a:pPr>
                      <a:r>
                        <a:rPr lang="en-US" sz="1600" b="0" dirty="0">
                          <a:latin typeface="+mn-lt"/>
                          <a:ea typeface="Tahoma" panose="020B0604030504040204" pitchFamily="34" charset="0"/>
                          <a:cs typeface="Tahoma" panose="020B0604030504040204" pitchFamily="34" charset="0"/>
                        </a:rPr>
                        <a:t>OA</a:t>
                      </a:r>
                    </a:p>
                  </a:txBody>
                  <a:tcPr marL="77107" marR="7710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739705448"/>
                  </a:ext>
                </a:extLst>
              </a:tr>
            </a:tbl>
          </a:graphicData>
        </a:graphic>
      </p:graphicFrame>
    </p:spTree>
    <p:extLst>
      <p:ext uri="{BB962C8B-B14F-4D97-AF65-F5344CB8AC3E}">
        <p14:creationId xmlns:p14="http://schemas.microsoft.com/office/powerpoint/2010/main" val="3982975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10-8: Explain the advantages and disadvantages of debt financing.</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10-</a:t>
            </a:r>
            <a:fld id="{8E04DE85-5BF3-4C03-A70B-7F1A18BE4AC7}" type="slidenum">
              <a:rPr lang="en-US" smtClean="0">
                <a:solidFill>
                  <a:schemeClr val="bg1"/>
                </a:solidFill>
                <a:cs typeface="Arial" charset="0"/>
              </a:rPr>
              <a:pPr/>
              <a:t>58</a:t>
            </a:fld>
            <a:endParaRPr lang="en-US" dirty="0">
              <a:solidFill>
                <a:schemeClr val="bg1"/>
              </a:solidFill>
              <a:cs typeface="Arial" charset="0"/>
            </a:endParaRPr>
          </a:p>
        </p:txBody>
      </p:sp>
    </p:spTree>
    <p:extLst>
      <p:ext uri="{BB962C8B-B14F-4D97-AF65-F5344CB8AC3E}">
        <p14:creationId xmlns:p14="http://schemas.microsoft.com/office/powerpoint/2010/main" val="4054923331"/>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Exhibit 10.1: Amortization for Installment Note Payable</a:t>
            </a:r>
            <a:endParaRPr lang="en-US" sz="3200" b="1" dirty="0">
              <a:ea typeface="Tahoma" panose="020B0604030504040204" pitchFamily="34" charset="0"/>
              <a:cs typeface="Tahoma" panose="020B0604030504040204" pitchFamily="34" charset="0"/>
            </a:endParaRP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29174156"/>
              </p:ext>
            </p:extLst>
          </p:nvPr>
        </p:nvGraphicFramePr>
        <p:xfrm>
          <a:off x="381000" y="1828800"/>
          <a:ext cx="8405160" cy="3052254"/>
        </p:xfrm>
        <a:graphic>
          <a:graphicData uri="http://schemas.openxmlformats.org/drawingml/2006/table">
            <a:tbl>
              <a:tblPr firstRow="1" firstCol="1" bandRow="1"/>
              <a:tblGrid>
                <a:gridCol w="1400860"/>
                <a:gridCol w="1400860"/>
                <a:gridCol w="1400860"/>
                <a:gridCol w="1400860"/>
                <a:gridCol w="1400860"/>
                <a:gridCol w="1400860"/>
              </a:tblGrid>
              <a:tr h="980866">
                <a:tc>
                  <a:txBody>
                    <a:bodyPr/>
                    <a:lstStyle/>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Accounting Period</a:t>
                      </a:r>
                    </a:p>
                    <a:p>
                      <a:pPr marL="0" marR="0" 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Column A</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Principal Balance on Jan. 1</a:t>
                      </a:r>
                    </a:p>
                    <a:p>
                      <a:pPr marL="0" marR="0" algn="ctr">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Column B</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Cash Payment on Dec. 31 Column C</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Interest Expense Column D</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Principal Repayment Column E</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Principal Balance on Dec. 31 Column F</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16437">
                <a:tc>
                  <a:txBody>
                    <a:bodyPr/>
                    <a:lstStyle/>
                    <a:p>
                      <a:pPr marL="0" marR="0">
                        <a:lnSpc>
                          <a:spcPct val="107000"/>
                        </a:lnSpc>
                        <a:spcBef>
                          <a:spcPts val="0"/>
                        </a:spcBef>
                        <a:spcAft>
                          <a:spcPts val="800"/>
                        </a:spcAft>
                      </a:pPr>
                      <a:r>
                        <a:rPr lang="en-US" sz="1500">
                          <a:effectLst/>
                          <a:latin typeface="+mn-lt"/>
                          <a:ea typeface="Calibri" panose="020F0502020204030204" pitchFamily="34" charset="0"/>
                          <a:cs typeface="Times New Roman" panose="02020603050405020304" pitchFamily="18" charset="0"/>
                        </a:rPr>
                        <a:t>Year 1</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$100,000</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$25,709</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$9,000</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$16,709</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$83,291</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16437">
                <a:tc>
                  <a:txBody>
                    <a:bodyPr/>
                    <a:lstStyle/>
                    <a:p>
                      <a:pPr marL="0" marR="0">
                        <a:lnSpc>
                          <a:spcPct val="107000"/>
                        </a:lnSpc>
                        <a:spcBef>
                          <a:spcPts val="0"/>
                        </a:spcBef>
                        <a:spcAft>
                          <a:spcPts val="800"/>
                        </a:spcAft>
                      </a:pPr>
                      <a:r>
                        <a:rPr lang="en-US" sz="1500">
                          <a:effectLst/>
                          <a:latin typeface="+mn-lt"/>
                          <a:ea typeface="Calibri" panose="020F0502020204030204" pitchFamily="34" charset="0"/>
                          <a:cs typeface="Times New Roman" panose="02020603050405020304" pitchFamily="18" charset="0"/>
                        </a:rPr>
                        <a:t>Year 2</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83,291</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25,709</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7,496</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18,213</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65,078</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16437">
                <a:tc>
                  <a:txBody>
                    <a:bodyPr/>
                    <a:lstStyle/>
                    <a:p>
                      <a:pPr marL="0" marR="0">
                        <a:lnSpc>
                          <a:spcPct val="107000"/>
                        </a:lnSpc>
                        <a:spcBef>
                          <a:spcPts val="0"/>
                        </a:spcBef>
                        <a:spcAft>
                          <a:spcPts val="800"/>
                        </a:spcAft>
                      </a:pPr>
                      <a:r>
                        <a:rPr lang="en-US" sz="1500">
                          <a:effectLst/>
                          <a:latin typeface="+mn-lt"/>
                          <a:ea typeface="Calibri" panose="020F0502020204030204" pitchFamily="34" charset="0"/>
                          <a:cs typeface="Times New Roman" panose="02020603050405020304" pitchFamily="18" charset="0"/>
                        </a:rPr>
                        <a:t>Year 3 </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65,078</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25,709</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5,857</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19,852</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45,226</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16437">
                <a:tc>
                  <a:txBody>
                    <a:bodyPr/>
                    <a:lstStyle/>
                    <a:p>
                      <a:pPr marL="0" marR="0">
                        <a:lnSpc>
                          <a:spcPct val="107000"/>
                        </a:lnSpc>
                        <a:spcBef>
                          <a:spcPts val="0"/>
                        </a:spcBef>
                        <a:spcAft>
                          <a:spcPts val="800"/>
                        </a:spcAft>
                      </a:pPr>
                      <a:r>
                        <a:rPr lang="en-US" sz="1500">
                          <a:effectLst/>
                          <a:latin typeface="+mn-lt"/>
                          <a:ea typeface="Calibri" panose="020F0502020204030204" pitchFamily="34" charset="0"/>
                          <a:cs typeface="Times New Roman" panose="02020603050405020304" pitchFamily="18" charset="0"/>
                        </a:rPr>
                        <a:t>Year 4</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45,226</a:t>
                      </a:r>
                      <a:endParaRPr lang="en-US" sz="1500" dirty="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25,709</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4,070</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21,639</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23,587</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16437">
                <a:tc>
                  <a:txBody>
                    <a:bodyPr/>
                    <a:lstStyle/>
                    <a:p>
                      <a:pPr marL="0" marR="0">
                        <a:lnSpc>
                          <a:spcPct val="107000"/>
                        </a:lnSpc>
                        <a:spcBef>
                          <a:spcPts val="0"/>
                        </a:spcBef>
                        <a:spcAft>
                          <a:spcPts val="800"/>
                        </a:spcAft>
                      </a:pPr>
                      <a:r>
                        <a:rPr lang="en-US" sz="1500">
                          <a:effectLst/>
                          <a:latin typeface="+mn-lt"/>
                          <a:ea typeface="Calibri" panose="020F0502020204030204" pitchFamily="34" charset="0"/>
                          <a:cs typeface="Times New Roman" panose="02020603050405020304" pitchFamily="18" charset="0"/>
                        </a:rPr>
                        <a:t>Year 5</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23,587</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25,710*</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2,123</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23,587</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900">
                          <a:effectLst/>
                          <a:latin typeface="+mn-lt"/>
                          <a:ea typeface="Calibri" panose="020F0502020204030204" pitchFamily="34" charset="0"/>
                          <a:cs typeface="Times New Roman" panose="02020603050405020304" pitchFamily="18" charset="0"/>
                        </a:rPr>
                        <a:t>0</a:t>
                      </a:r>
                      <a:endParaRPr lang="en-US" sz="1500">
                        <a:effectLst/>
                        <a:latin typeface="+mn-lt"/>
                        <a:ea typeface="Calibri" panose="020F0502020204030204" pitchFamily="34" charset="0"/>
                        <a:cs typeface="Times New Roman" panose="02020603050405020304" pitchFamily="18" charset="0"/>
                      </a:endParaRP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484947">
                <a:tc gridSpan="6">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*All computations are rounded to the nearest dollar. To fully liquidate the liability, the final payment is one dollar more than the others because of rounding differences.</a:t>
                      </a:r>
                    </a:p>
                  </a:txBody>
                  <a:tcPr marL="94795" marR="94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984998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2700" b="1" dirty="0">
                <a:ea typeface="Tahoma" panose="020B0604030504040204" pitchFamily="34" charset="0"/>
                <a:cs typeface="Tahoma" panose="020B0604030504040204" pitchFamily="34" charset="0"/>
              </a:rPr>
              <a:t>Financial Leverage and Tax Advantage of Debt Financing</a:t>
            </a:r>
          </a:p>
        </p:txBody>
      </p:sp>
      <p:sp>
        <p:nvSpPr>
          <p:cNvPr id="3" name="Content Placeholder 2"/>
          <p:cNvSpPr>
            <a:spLocks noGrp="1"/>
          </p:cNvSpPr>
          <p:nvPr>
            <p:ph idx="1"/>
          </p:nvPr>
        </p:nvSpPr>
        <p:spPr/>
        <p:txBody>
          <a:bodyPr/>
          <a:lstStyle/>
          <a:p>
            <a:pPr marL="0" indent="0">
              <a:buNone/>
            </a:pPr>
            <a:r>
              <a:rPr lang="en-US" sz="1800" dirty="0"/>
              <a:t>Financial leverage: </a:t>
            </a:r>
            <a:r>
              <a:rPr lang="en-US" sz="1800" dirty="0" smtClean="0"/>
              <a:t>Debt </a:t>
            </a:r>
            <a:r>
              <a:rPr lang="en-US" sz="1800" dirty="0"/>
              <a:t>financing can increase return on equity when the borrower earns more on the borrowed funds than it pays in interest. </a:t>
            </a:r>
            <a:r>
              <a:rPr lang="en-US" sz="1800" dirty="0" smtClean="0"/>
              <a:t>As </a:t>
            </a:r>
            <a:r>
              <a:rPr lang="en-US" sz="1800" dirty="0"/>
              <a:t>this example shows, the cost of financing is the same, but debt financing has a tax advantage.</a:t>
            </a:r>
          </a:p>
          <a:p>
            <a:endParaRPr lang="en-US" dirty="0"/>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59</a:t>
            </a:fld>
            <a:endParaRPr lang="en-US" dirty="0">
              <a:solidFill>
                <a:schemeClr val="bg1"/>
              </a:solidFill>
              <a:cs typeface="Arial" charset="0"/>
            </a:endParaRPr>
          </a:p>
        </p:txBody>
      </p:sp>
      <p:graphicFrame>
        <p:nvGraphicFramePr>
          <p:cNvPr id="2" name="Table 1">
            <a:extLst>
              <a:ext uri="{FF2B5EF4-FFF2-40B4-BE49-F238E27FC236}">
                <a16:creationId xmlns:a16="http://schemas.microsoft.com/office/drawing/2014/main" xmlns="" id="{1D181252-D219-4310-B36E-D62F976AD8E2}"/>
              </a:ext>
            </a:extLst>
          </p:cNvPr>
          <p:cNvGraphicFramePr>
            <a:graphicFrameLocks noGrp="1"/>
          </p:cNvGraphicFramePr>
          <p:nvPr>
            <p:extLst>
              <p:ext uri="{D42A27DB-BD31-4B8C-83A1-F6EECF244321}">
                <p14:modId xmlns:p14="http://schemas.microsoft.com/office/powerpoint/2010/main" val="1289743706"/>
              </p:ext>
            </p:extLst>
          </p:nvPr>
        </p:nvGraphicFramePr>
        <p:xfrm>
          <a:off x="1066800" y="2286000"/>
          <a:ext cx="6882321" cy="3554611"/>
        </p:xfrm>
        <a:graphic>
          <a:graphicData uri="http://schemas.openxmlformats.org/drawingml/2006/table">
            <a:tbl>
              <a:tblPr firstRow="1" bandRow="1">
                <a:tableStyleId>{5C22544A-7EE6-4342-B048-85BDC9FD1C3A}</a:tableStyleId>
              </a:tblPr>
              <a:tblGrid>
                <a:gridCol w="3379029">
                  <a:extLst>
                    <a:ext uri="{9D8B030D-6E8A-4147-A177-3AD203B41FA5}">
                      <a16:colId xmlns:a16="http://schemas.microsoft.com/office/drawing/2014/main" xmlns="" val="3545146960"/>
                    </a:ext>
                  </a:extLst>
                </a:gridCol>
                <a:gridCol w="1769967">
                  <a:extLst>
                    <a:ext uri="{9D8B030D-6E8A-4147-A177-3AD203B41FA5}">
                      <a16:colId xmlns:a16="http://schemas.microsoft.com/office/drawing/2014/main" xmlns="" val="1112937088"/>
                    </a:ext>
                  </a:extLst>
                </a:gridCol>
                <a:gridCol w="1733325">
                  <a:extLst>
                    <a:ext uri="{9D8B030D-6E8A-4147-A177-3AD203B41FA5}">
                      <a16:colId xmlns:a16="http://schemas.microsoft.com/office/drawing/2014/main" xmlns="" val="481858099"/>
                    </a:ext>
                  </a:extLst>
                </a:gridCol>
              </a:tblGrid>
              <a:tr h="330351">
                <a:tc gridSpan="3">
                  <a:txBody>
                    <a:bodyPr/>
                    <a:lstStyle/>
                    <a:p>
                      <a:pPr algn="ctr"/>
                      <a:r>
                        <a:rPr lang="en-US" sz="1600" dirty="0">
                          <a:latin typeface="+mn-lt"/>
                        </a:rPr>
                        <a:t>Computation of Addition to Retained Earnings</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70262072"/>
                  </a:ext>
                </a:extLst>
              </a:tr>
              <a:tr h="322426">
                <a:tc>
                  <a:txBody>
                    <a:bodyPr/>
                    <a:lstStyle/>
                    <a:p>
                      <a:endParaRPr lang="en-US" sz="1400" dirty="0">
                        <a:latin typeface="+mn-lt"/>
                        <a:ea typeface="Tahoma" panose="020B0604030504040204" pitchFamily="34" charset="0"/>
                        <a:cs typeface="Tahoma" panose="020B0604030504040204" pitchFamily="34" charset="0"/>
                      </a:endParaRP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mn-lt"/>
                          <a:ea typeface="Tahoma" panose="020B0604030504040204" pitchFamily="34" charset="0"/>
                          <a:cs typeface="Tahoma" panose="020B0604030504040204" pitchFamily="34" charset="0"/>
                        </a:rPr>
                        <a:t>Equity Financing</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mn-lt"/>
                          <a:ea typeface="Tahoma" panose="020B0604030504040204" pitchFamily="34" charset="0"/>
                          <a:cs typeface="Tahoma" panose="020B0604030504040204" pitchFamily="34" charset="0"/>
                        </a:rPr>
                        <a:t>Debt Financing</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0285178"/>
                  </a:ext>
                </a:extLst>
              </a:tr>
              <a:tr h="3224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mn-lt"/>
                          <a:ea typeface="Tahoma" panose="020B0604030504040204" pitchFamily="34" charset="0"/>
                          <a:cs typeface="Tahoma" panose="020B0604030504040204" pitchFamily="34" charset="0"/>
                        </a:rPr>
                        <a:t>Revenue</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$60,000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$60,000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2908108"/>
                  </a:ext>
                </a:extLst>
              </a:tr>
              <a:tr h="322426">
                <a:tc>
                  <a:txBody>
                    <a:bodyPr/>
                    <a:lstStyle/>
                    <a:p>
                      <a:r>
                        <a:rPr lang="en-US" sz="1400" dirty="0">
                          <a:latin typeface="+mn-lt"/>
                          <a:ea typeface="Tahoma" panose="020B0604030504040204" pitchFamily="34" charset="0"/>
                          <a:cs typeface="Tahoma" panose="020B0604030504040204" pitchFamily="34" charset="0"/>
                        </a:rPr>
                        <a:t>Expense (excluding interest)</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u="sng" dirty="0">
                          <a:latin typeface="+mn-lt"/>
                          <a:ea typeface="Tahoma" panose="020B0604030504040204" pitchFamily="34" charset="0"/>
                          <a:cs typeface="Tahoma" panose="020B0604030504040204" pitchFamily="34" charset="0"/>
                        </a:rPr>
                        <a:t>(40,000) </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sng" dirty="0">
                          <a:latin typeface="+mn-lt"/>
                          <a:ea typeface="Tahoma" panose="020B0604030504040204" pitchFamily="34" charset="0"/>
                          <a:cs typeface="Tahoma" panose="020B0604030504040204" pitchFamily="34" charset="0"/>
                        </a:rPr>
                        <a:t>(40,000)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6898691"/>
                  </a:ext>
                </a:extLst>
              </a:tr>
              <a:tr h="322426">
                <a:tc>
                  <a:txBody>
                    <a:bodyPr/>
                    <a:lstStyle/>
                    <a:p>
                      <a:r>
                        <a:rPr lang="en-US" sz="1400" dirty="0">
                          <a:latin typeface="+mn-lt"/>
                          <a:ea typeface="Tahoma" panose="020B0604030504040204" pitchFamily="34" charset="0"/>
                          <a:cs typeface="Tahoma" panose="020B0604030504040204" pitchFamily="34" charset="0"/>
                        </a:rPr>
                        <a:t>Earnings before interest and taxes</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20,000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20,000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31901436"/>
                  </a:ext>
                </a:extLst>
              </a:tr>
              <a:tr h="322426">
                <a:tc>
                  <a:txBody>
                    <a:bodyPr/>
                    <a:lstStyle/>
                    <a:p>
                      <a:r>
                        <a:rPr lang="en-US" sz="1400" dirty="0">
                          <a:latin typeface="+mn-lt"/>
                          <a:ea typeface="Tahoma" panose="020B0604030504040204" pitchFamily="34" charset="0"/>
                          <a:cs typeface="Tahoma" panose="020B0604030504040204" pitchFamily="34" charset="0"/>
                        </a:rPr>
                        <a:t>Interest ($100,000 </a:t>
                      </a:r>
                      <a:r>
                        <a:rPr lang="en-US" sz="1400" dirty="0" smtClean="0">
                          <a:latin typeface="+mn-lt"/>
                          <a:ea typeface="Tahoma" panose="020B0604030504040204" pitchFamily="34" charset="0"/>
                          <a:cs typeface="Tahoma" panose="020B0604030504040204" pitchFamily="34" charset="0"/>
                        </a:rPr>
                        <a:t>× </a:t>
                      </a:r>
                      <a:r>
                        <a:rPr lang="en-US" sz="1400" dirty="0">
                          <a:latin typeface="+mn-lt"/>
                          <a:ea typeface="Tahoma" panose="020B0604030504040204" pitchFamily="34" charset="0"/>
                          <a:cs typeface="Tahoma" panose="020B0604030504040204" pitchFamily="34" charset="0"/>
                        </a:rPr>
                        <a:t>8%)</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sng" dirty="0">
                          <a:latin typeface="+mn-lt"/>
                          <a:ea typeface="Tahoma" panose="020B0604030504040204" pitchFamily="34" charset="0"/>
                          <a:cs typeface="Tahoma" panose="020B0604030504040204" pitchFamily="34" charset="0"/>
                        </a:rPr>
                        <a:t>         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sng" dirty="0">
                          <a:latin typeface="+mn-lt"/>
                          <a:ea typeface="Tahoma" panose="020B0604030504040204" pitchFamily="34" charset="0"/>
                          <a:cs typeface="Tahoma" panose="020B0604030504040204" pitchFamily="34" charset="0"/>
                        </a:rPr>
                        <a:t>(8,000)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4793965"/>
                  </a:ext>
                </a:extLst>
              </a:tr>
              <a:tr h="322426">
                <a:tc>
                  <a:txBody>
                    <a:bodyPr/>
                    <a:lstStyle/>
                    <a:p>
                      <a:r>
                        <a:rPr lang="en-US" sz="1400" dirty="0">
                          <a:latin typeface="+mn-lt"/>
                          <a:ea typeface="Tahoma" panose="020B0604030504040204" pitchFamily="34" charset="0"/>
                          <a:cs typeface="Tahoma" panose="020B0604030504040204" pitchFamily="34" charset="0"/>
                        </a:rPr>
                        <a:t>Pretax Income</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20,000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12,000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1474592"/>
                  </a:ext>
                </a:extLst>
              </a:tr>
              <a:tr h="322426">
                <a:tc>
                  <a:txBody>
                    <a:bodyPr/>
                    <a:lstStyle/>
                    <a:p>
                      <a:r>
                        <a:rPr lang="en-US" sz="1400" dirty="0">
                          <a:latin typeface="+mn-lt"/>
                          <a:ea typeface="Tahoma" panose="020B0604030504040204" pitchFamily="34" charset="0"/>
                          <a:cs typeface="Tahoma" panose="020B0604030504040204" pitchFamily="34" charset="0"/>
                        </a:rPr>
                        <a:t>Income tax (30%)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sng" dirty="0">
                          <a:latin typeface="+mn-lt"/>
                          <a:ea typeface="Tahoma" panose="020B0604030504040204" pitchFamily="34" charset="0"/>
                          <a:cs typeface="Tahoma" panose="020B0604030504040204" pitchFamily="34" charset="0"/>
                        </a:rPr>
                        <a:t>(6,000)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sng" dirty="0">
                          <a:latin typeface="+mn-lt"/>
                          <a:ea typeface="Tahoma" panose="020B0604030504040204" pitchFamily="34" charset="0"/>
                          <a:cs typeface="Tahoma" panose="020B0604030504040204" pitchFamily="34" charset="0"/>
                        </a:rPr>
                        <a:t>(3,600)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93661798"/>
                  </a:ext>
                </a:extLst>
              </a:tr>
              <a:tr h="322426">
                <a:tc>
                  <a:txBody>
                    <a:bodyPr/>
                    <a:lstStyle/>
                    <a:p>
                      <a:r>
                        <a:rPr lang="en-US" sz="1400" dirty="0">
                          <a:latin typeface="+mn-lt"/>
                          <a:ea typeface="Tahoma" panose="020B0604030504040204" pitchFamily="34" charset="0"/>
                          <a:cs typeface="Tahoma" panose="020B0604030504040204" pitchFamily="34" charset="0"/>
                        </a:rPr>
                        <a:t>Net Income</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14,000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mn-lt"/>
                          <a:ea typeface="Tahoma" panose="020B0604030504040204" pitchFamily="34" charset="0"/>
                          <a:cs typeface="Tahoma" panose="020B0604030504040204" pitchFamily="34" charset="0"/>
                        </a:rPr>
                        <a:t>8,400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4547080"/>
                  </a:ext>
                </a:extLst>
              </a:tr>
              <a:tr h="322426">
                <a:tc>
                  <a:txBody>
                    <a:bodyPr/>
                    <a:lstStyle/>
                    <a:p>
                      <a:r>
                        <a:rPr lang="en-US" sz="1400" dirty="0">
                          <a:latin typeface="+mn-lt"/>
                          <a:ea typeface="Tahoma" panose="020B0604030504040204" pitchFamily="34" charset="0"/>
                          <a:cs typeface="Tahoma" panose="020B0604030504040204" pitchFamily="34" charset="0"/>
                        </a:rPr>
                        <a:t>Dividend</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sng" dirty="0">
                          <a:latin typeface="+mn-lt"/>
                          <a:ea typeface="Tahoma" panose="020B0604030504040204" pitchFamily="34" charset="0"/>
                          <a:cs typeface="Tahoma" panose="020B0604030504040204" pitchFamily="34" charset="0"/>
                        </a:rPr>
                        <a:t>(8,000)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sng" dirty="0">
                          <a:latin typeface="+mn-lt"/>
                          <a:ea typeface="Tahoma" panose="020B0604030504040204" pitchFamily="34" charset="0"/>
                          <a:cs typeface="Tahoma" panose="020B0604030504040204" pitchFamily="34" charset="0"/>
                        </a:rPr>
                        <a:t>       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4722767"/>
                  </a:ext>
                </a:extLst>
              </a:tr>
              <a:tr h="322426">
                <a:tc>
                  <a:txBody>
                    <a:bodyPr/>
                    <a:lstStyle/>
                    <a:p>
                      <a:r>
                        <a:rPr lang="en-US" sz="1400" dirty="0">
                          <a:latin typeface="+mn-lt"/>
                          <a:ea typeface="Tahoma" panose="020B0604030504040204" pitchFamily="34" charset="0"/>
                          <a:cs typeface="Tahoma" panose="020B0604030504040204" pitchFamily="34" charset="0"/>
                        </a:rPr>
                        <a:t>Addition to Retained Earnings</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dbl" baseline="0" dirty="0">
                          <a:latin typeface="+mn-lt"/>
                          <a:ea typeface="Tahoma" panose="020B0604030504040204" pitchFamily="34" charset="0"/>
                          <a:cs typeface="Tahoma" panose="020B0604030504040204" pitchFamily="34" charset="0"/>
                        </a:rPr>
                        <a:t>$6,000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u="dbl" baseline="0" dirty="0">
                          <a:latin typeface="+mn-lt"/>
                          <a:ea typeface="Tahoma" panose="020B0604030504040204" pitchFamily="34" charset="0"/>
                          <a:cs typeface="Tahoma" panose="020B0604030504040204" pitchFamily="34" charset="0"/>
                        </a:rPr>
                        <a:t>$8,400</a:t>
                      </a:r>
                    </a:p>
                  </a:txBody>
                  <a:tcPr marL="82588" marR="82588" marT="41294" marB="41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8019880"/>
                  </a:ext>
                </a:extLst>
              </a:tr>
            </a:tbl>
          </a:graphicData>
        </a:graphic>
      </p:graphicFrame>
    </p:spTree>
    <p:extLst>
      <p:ext uri="{BB962C8B-B14F-4D97-AF65-F5344CB8AC3E}">
        <p14:creationId xmlns:p14="http://schemas.microsoft.com/office/powerpoint/2010/main" val="3061079006"/>
      </p:ext>
    </p:extLst>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Times Interest Earned Ratio</a:t>
            </a:r>
          </a:p>
        </p:txBody>
      </p:sp>
      <p:sp>
        <p:nvSpPr>
          <p:cNvPr id="2" name="Content Placeholder 1"/>
          <p:cNvSpPr>
            <a:spLocks noGrp="1"/>
          </p:cNvSpPr>
          <p:nvPr>
            <p:ph idx="1"/>
          </p:nvPr>
        </p:nvSpPr>
        <p:spPr/>
        <p:txBody>
          <a:bodyPr/>
          <a:lstStyle/>
          <a:p>
            <a:pPr marL="0" indent="0">
              <a:buNone/>
            </a:pPr>
            <a:r>
              <a:rPr lang="en-US" sz="1900" b="1" dirty="0">
                <a:solidFill>
                  <a:schemeClr val="bg2"/>
                </a:solidFill>
              </a:rPr>
              <a:t>Times Interest Earned =  (Net income + Interest expense + Income tax expense</a:t>
            </a:r>
            <a:r>
              <a:rPr lang="en-US" sz="1900" b="1" dirty="0" smtClean="0">
                <a:solidFill>
                  <a:schemeClr val="bg2"/>
                </a:solidFill>
              </a:rPr>
              <a:t>)</a:t>
            </a:r>
          </a:p>
          <a:p>
            <a:pPr marL="0" indent="0">
              <a:lnSpc>
                <a:spcPct val="80000"/>
              </a:lnSpc>
              <a:buNone/>
            </a:pPr>
            <a:r>
              <a:rPr lang="en-US" sz="1900" b="1" dirty="0" smtClean="0">
                <a:solidFill>
                  <a:schemeClr val="bg2"/>
                </a:solidFill>
              </a:rPr>
              <a:t>                                                                              Interest Expense</a:t>
            </a:r>
            <a:endParaRPr lang="en-US" b="1" dirty="0">
              <a:solidFill>
                <a:schemeClr val="bg2"/>
              </a:solidFill>
            </a:endParaRPr>
          </a:p>
          <a:p>
            <a:r>
              <a:rPr lang="en-US" dirty="0"/>
              <a:t>The numerator for this ratio is commonly called </a:t>
            </a:r>
            <a:r>
              <a:rPr lang="en-US" b="1" dirty="0">
                <a:solidFill>
                  <a:srgbClr val="C30C20"/>
                </a:solidFill>
              </a:rPr>
              <a:t>EBIT</a:t>
            </a:r>
            <a:r>
              <a:rPr lang="en-US" dirty="0"/>
              <a:t> or Earnings before interest and taxes.</a:t>
            </a:r>
          </a:p>
          <a:p>
            <a:r>
              <a:rPr lang="en-US" dirty="0"/>
              <a:t>The ratio shows the amount of resources generated for each dollar of interest expense. </a:t>
            </a:r>
            <a:r>
              <a:rPr lang="en-US" dirty="0" smtClean="0"/>
              <a:t>In </a:t>
            </a:r>
            <a:r>
              <a:rPr lang="en-US" dirty="0"/>
              <a:t>general, a high ratio is viewed </a:t>
            </a:r>
            <a:r>
              <a:rPr lang="en-US" dirty="0" smtClean="0"/>
              <a:t>as more favorable than </a:t>
            </a:r>
            <a:r>
              <a:rPr lang="en-US" dirty="0"/>
              <a:t>a low ratio.</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60</a:t>
            </a:fld>
            <a:endParaRPr lang="en-US" dirty="0">
              <a:solidFill>
                <a:schemeClr val="bg1"/>
              </a:solidFill>
              <a:cs typeface="Arial" charset="0"/>
            </a:endParaRPr>
          </a:p>
        </p:txBody>
      </p:sp>
      <p:cxnSp>
        <p:nvCxnSpPr>
          <p:cNvPr id="10" name="Straight Connector 9"/>
          <p:cNvCxnSpPr/>
          <p:nvPr/>
        </p:nvCxnSpPr>
        <p:spPr>
          <a:xfrm>
            <a:off x="3048000" y="1600200"/>
            <a:ext cx="5410200"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173223"/>
      </p:ext>
    </p:extLst>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038600"/>
            <a:ext cx="5257800" cy="1371600"/>
          </a:xfrm>
        </p:spPr>
        <p:txBody>
          <a:bodyPr/>
          <a:lstStyle/>
          <a:p>
            <a:r>
              <a:rPr lang="en-US" b="1" dirty="0">
                <a:ea typeface="Tahoma" panose="020B0604030504040204" pitchFamily="34" charset="0"/>
                <a:cs typeface="Tahoma" panose="020B0604030504040204" pitchFamily="34" charset="0"/>
              </a:rPr>
              <a:t>End of Chapter 10</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2989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800" b="1" dirty="0">
                <a:ea typeface="Tahoma" panose="020B0604030504040204" pitchFamily="34" charset="0"/>
                <a:cs typeface="Tahoma" panose="020B0604030504040204" pitchFamily="34" charset="0"/>
              </a:rPr>
              <a:t>The Relationship of Principal to Interest</a:t>
            </a:r>
          </a:p>
        </p:txBody>
      </p:sp>
      <p:sp>
        <p:nvSpPr>
          <p:cNvPr id="2" name="Content Placeholder 1"/>
          <p:cNvSpPr>
            <a:spLocks noGrp="1"/>
          </p:cNvSpPr>
          <p:nvPr>
            <p:ph idx="1"/>
          </p:nvPr>
        </p:nvSpPr>
        <p:spPr/>
        <p:txBody>
          <a:bodyPr/>
          <a:lstStyle/>
          <a:p>
            <a:pPr>
              <a:buClr>
                <a:schemeClr val="tx1"/>
              </a:buClr>
            </a:pPr>
            <a:r>
              <a:rPr lang="en-US" b="1" dirty="0">
                <a:solidFill>
                  <a:schemeClr val="bg2"/>
                </a:solidFill>
              </a:rPr>
              <a:t>Annual payments are constant</a:t>
            </a:r>
            <a:r>
              <a:rPr lang="en-US" b="1" dirty="0" smtClean="0">
                <a:solidFill>
                  <a:schemeClr val="bg2"/>
                </a:solidFill>
              </a:rPr>
              <a:t>.</a:t>
            </a:r>
          </a:p>
          <a:p>
            <a:endParaRPr lang="en-US" dirty="0">
              <a:solidFill>
                <a:srgbClr val="3C3CBA"/>
              </a:solidFill>
            </a:endParaRPr>
          </a:p>
          <a:p>
            <a:endParaRPr lang="en-US" dirty="0" smtClean="0">
              <a:solidFill>
                <a:srgbClr val="3C3CBA"/>
              </a:solidFill>
            </a:endParaRPr>
          </a:p>
          <a:p>
            <a:endParaRPr lang="en-US" dirty="0">
              <a:solidFill>
                <a:srgbClr val="3C3CBA"/>
              </a:solidFill>
            </a:endParaRPr>
          </a:p>
          <a:p>
            <a:endParaRPr lang="en-US" dirty="0" smtClean="0">
              <a:solidFill>
                <a:srgbClr val="3C3CBA"/>
              </a:solidFill>
            </a:endParaRPr>
          </a:p>
          <a:p>
            <a:endParaRPr lang="en-US" dirty="0">
              <a:solidFill>
                <a:srgbClr val="3C3CBA"/>
              </a:solidFill>
            </a:endParaRPr>
          </a:p>
          <a:p>
            <a:pPr marL="0" indent="0">
              <a:buNone/>
            </a:pPr>
            <a:endParaRPr lang="en-US" dirty="0">
              <a:solidFill>
                <a:srgbClr val="3C3CBA"/>
              </a:solidFill>
            </a:endParaRPr>
          </a:p>
          <a:p>
            <a:r>
              <a:rPr lang="en-US" dirty="0"/>
              <a:t>The amount applied to the principal increases each year. </a:t>
            </a:r>
            <a:r>
              <a:rPr lang="en-US" dirty="0" smtClean="0"/>
              <a:t>The </a:t>
            </a:r>
            <a:r>
              <a:rPr lang="en-US" dirty="0"/>
              <a:t>amount of interest decreases each year.</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6</a:t>
            </a:fld>
            <a:endParaRPr lang="en-US" dirty="0">
              <a:solidFill>
                <a:schemeClr val="bg1"/>
              </a:solidFill>
              <a:cs typeface="Arial" charset="0"/>
            </a:endParaRPr>
          </a:p>
        </p:txBody>
      </p:sp>
      <p:graphicFrame>
        <p:nvGraphicFramePr>
          <p:cNvPr id="3" name="Object 8">
            <a:extLst>
              <a:ext uri="{FF2B5EF4-FFF2-40B4-BE49-F238E27FC236}">
                <a16:creationId xmlns:a16="http://schemas.microsoft.com/office/drawing/2014/main" xmlns="" id="{EAD17A20-7A69-40F8-A100-6DD96384C2D2}"/>
              </a:ext>
            </a:extLst>
          </p:cNvPr>
          <p:cNvGraphicFramePr>
            <a:graphicFrameLocks noChangeAspect="1"/>
          </p:cNvGraphicFramePr>
          <p:nvPr>
            <p:extLst>
              <p:ext uri="{D42A27DB-BD31-4B8C-83A1-F6EECF244321}">
                <p14:modId xmlns:p14="http://schemas.microsoft.com/office/powerpoint/2010/main" val="494829152"/>
              </p:ext>
            </p:extLst>
          </p:nvPr>
        </p:nvGraphicFramePr>
        <p:xfrm>
          <a:off x="1574800" y="1879600"/>
          <a:ext cx="6033907" cy="3325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713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smtClean="0">
                <a:ea typeface="Tahoma" panose="020B0604030504040204" pitchFamily="34" charset="0"/>
                <a:cs typeface="Tahoma" panose="020B0604030504040204" pitchFamily="34" charset="0"/>
              </a:rPr>
              <a:t>Long-Term Notes Payable Example (Continued)</a:t>
            </a:r>
            <a:endParaRPr lang="en-US" sz="3200" b="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dirty="0"/>
              <a:t>Issuing the note has the following effect on Blair’s Year 1 financial statements</a:t>
            </a:r>
            <a:r>
              <a:rPr lang="en-US" dirty="0" smtClean="0"/>
              <a:t>:</a:t>
            </a:r>
          </a:p>
          <a:p>
            <a:endParaRPr lang="en-US" dirty="0" smtClean="0">
              <a:solidFill>
                <a:srgbClr val="3C3CBA"/>
              </a:solidFill>
            </a:endParaRPr>
          </a:p>
          <a:p>
            <a:endParaRPr lang="en-US" dirty="0">
              <a:solidFill>
                <a:srgbClr val="3C3CBA"/>
              </a:solidFill>
            </a:endParaRPr>
          </a:p>
          <a:p>
            <a:endParaRPr lang="en-US" dirty="0" smtClean="0">
              <a:solidFill>
                <a:srgbClr val="3C3CBA"/>
              </a:solidFill>
            </a:endParaRPr>
          </a:p>
          <a:p>
            <a:r>
              <a:rPr lang="en-US" dirty="0" smtClean="0">
                <a:solidFill>
                  <a:srgbClr val="000000"/>
                </a:solidFill>
              </a:rPr>
              <a:t>The </a:t>
            </a:r>
            <a:r>
              <a:rPr lang="en-US" dirty="0">
                <a:solidFill>
                  <a:srgbClr val="000000"/>
                </a:solidFill>
              </a:rPr>
              <a:t>December Year 1 cash payment has the following effect on Blair’s Year 1 financial statements:</a:t>
            </a:r>
          </a:p>
          <a:p>
            <a:endParaRPr lang="en-US" dirty="0">
              <a:latin typeface="Tahoma" pitchFamily="34" charset="0"/>
            </a:endParaRPr>
          </a:p>
          <a:p>
            <a:endParaRPr lang="en-US" dirty="0"/>
          </a:p>
        </p:txBody>
      </p:sp>
      <p:sp>
        <p:nvSpPr>
          <p:cNvPr id="4" name="Text Placeholder 3"/>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7</a:t>
            </a:fld>
            <a:endParaRPr lang="en-US" dirty="0">
              <a:solidFill>
                <a:schemeClr val="bg1"/>
              </a:solidFill>
              <a:cs typeface="Arial" charset="0"/>
            </a:endParaRPr>
          </a:p>
        </p:txBody>
      </p:sp>
      <p:graphicFrame>
        <p:nvGraphicFramePr>
          <p:cNvPr id="8" name="Table 7">
            <a:extLst>
              <a:ext uri="{FF2B5EF4-FFF2-40B4-BE49-F238E27FC236}">
                <a16:creationId xmlns:a16="http://schemas.microsoft.com/office/drawing/2014/main" xmlns="" id="{A50CEEE1-7F0D-4AC9-84FF-567E5B5BBB1C}"/>
              </a:ext>
            </a:extLst>
          </p:cNvPr>
          <p:cNvGraphicFramePr>
            <a:graphicFrameLocks noGrp="1"/>
          </p:cNvGraphicFramePr>
          <p:nvPr>
            <p:extLst>
              <p:ext uri="{D42A27DB-BD31-4B8C-83A1-F6EECF244321}">
                <p14:modId xmlns:p14="http://schemas.microsoft.com/office/powerpoint/2010/main" val="3398429633"/>
              </p:ext>
            </p:extLst>
          </p:nvPr>
        </p:nvGraphicFramePr>
        <p:xfrm>
          <a:off x="457200" y="2209800"/>
          <a:ext cx="8486681" cy="1141155"/>
        </p:xfrm>
        <a:graphic>
          <a:graphicData uri="http://schemas.openxmlformats.org/drawingml/2006/table">
            <a:tbl>
              <a:tblPr firstRow="1" firstCol="1" bandRow="1">
                <a:tableStyleId>{5C22544A-7EE6-4342-B048-85BDC9FD1C3A}</a:tableStyleId>
              </a:tblPr>
              <a:tblGrid>
                <a:gridCol w="1153701">
                  <a:extLst>
                    <a:ext uri="{9D8B030D-6E8A-4147-A177-3AD203B41FA5}">
                      <a16:colId xmlns:a16="http://schemas.microsoft.com/office/drawing/2014/main" xmlns="" val="4038268786"/>
                    </a:ext>
                  </a:extLst>
                </a:gridCol>
                <a:gridCol w="157012">
                  <a:extLst>
                    <a:ext uri="{9D8B030D-6E8A-4147-A177-3AD203B41FA5}">
                      <a16:colId xmlns:a16="http://schemas.microsoft.com/office/drawing/2014/main" xmlns="" val="1959332394"/>
                    </a:ext>
                  </a:extLst>
                </a:gridCol>
                <a:gridCol w="998144">
                  <a:extLst>
                    <a:ext uri="{9D8B030D-6E8A-4147-A177-3AD203B41FA5}">
                      <a16:colId xmlns:a16="http://schemas.microsoft.com/office/drawing/2014/main" xmlns="" val="3869363813"/>
                    </a:ext>
                  </a:extLst>
                </a:gridCol>
                <a:gridCol w="157012">
                  <a:extLst>
                    <a:ext uri="{9D8B030D-6E8A-4147-A177-3AD203B41FA5}">
                      <a16:colId xmlns:a16="http://schemas.microsoft.com/office/drawing/2014/main" xmlns="" val="2501135130"/>
                    </a:ext>
                  </a:extLst>
                </a:gridCol>
                <a:gridCol w="1573997">
                  <a:extLst>
                    <a:ext uri="{9D8B030D-6E8A-4147-A177-3AD203B41FA5}">
                      <a16:colId xmlns:a16="http://schemas.microsoft.com/office/drawing/2014/main" xmlns="" val="322333968"/>
                    </a:ext>
                  </a:extLst>
                </a:gridCol>
                <a:gridCol w="157012">
                  <a:extLst>
                    <a:ext uri="{9D8B030D-6E8A-4147-A177-3AD203B41FA5}">
                      <a16:colId xmlns:a16="http://schemas.microsoft.com/office/drawing/2014/main" xmlns="" val="1493837017"/>
                    </a:ext>
                  </a:extLst>
                </a:gridCol>
                <a:gridCol w="998144">
                  <a:extLst>
                    <a:ext uri="{9D8B030D-6E8A-4147-A177-3AD203B41FA5}">
                      <a16:colId xmlns:a16="http://schemas.microsoft.com/office/drawing/2014/main" xmlns="" val="850383387"/>
                    </a:ext>
                  </a:extLst>
                </a:gridCol>
                <a:gridCol w="157012">
                  <a:extLst>
                    <a:ext uri="{9D8B030D-6E8A-4147-A177-3AD203B41FA5}">
                      <a16:colId xmlns:a16="http://schemas.microsoft.com/office/drawing/2014/main" xmlns="" val="3141023649"/>
                    </a:ext>
                  </a:extLst>
                </a:gridCol>
                <a:gridCol w="782199">
                  <a:extLst>
                    <a:ext uri="{9D8B030D-6E8A-4147-A177-3AD203B41FA5}">
                      <a16:colId xmlns:a16="http://schemas.microsoft.com/office/drawing/2014/main" xmlns="" val="2880056140"/>
                    </a:ext>
                  </a:extLst>
                </a:gridCol>
                <a:gridCol w="157012">
                  <a:extLst>
                    <a:ext uri="{9D8B030D-6E8A-4147-A177-3AD203B41FA5}">
                      <a16:colId xmlns:a16="http://schemas.microsoft.com/office/drawing/2014/main" xmlns="" val="101508216"/>
                    </a:ext>
                  </a:extLst>
                </a:gridCol>
                <a:gridCol w="782199">
                  <a:extLst>
                    <a:ext uri="{9D8B030D-6E8A-4147-A177-3AD203B41FA5}">
                      <a16:colId xmlns:a16="http://schemas.microsoft.com/office/drawing/2014/main" xmlns="" val="2089963319"/>
                    </a:ext>
                  </a:extLst>
                </a:gridCol>
                <a:gridCol w="157012">
                  <a:extLst>
                    <a:ext uri="{9D8B030D-6E8A-4147-A177-3AD203B41FA5}">
                      <a16:colId xmlns:a16="http://schemas.microsoft.com/office/drawing/2014/main" xmlns="" val="563581978"/>
                    </a:ext>
                  </a:extLst>
                </a:gridCol>
                <a:gridCol w="893545">
                  <a:extLst>
                    <a:ext uri="{9D8B030D-6E8A-4147-A177-3AD203B41FA5}">
                      <a16:colId xmlns:a16="http://schemas.microsoft.com/office/drawing/2014/main" xmlns="" val="4138122333"/>
                    </a:ext>
                  </a:extLst>
                </a:gridCol>
                <a:gridCol w="362680">
                  <a:extLst>
                    <a:ext uri="{9D8B030D-6E8A-4147-A177-3AD203B41FA5}">
                      <a16:colId xmlns:a16="http://schemas.microsoft.com/office/drawing/2014/main" xmlns="" val="2181816611"/>
                    </a:ext>
                  </a:extLst>
                </a:gridCol>
              </a:tblGrid>
              <a:tr h="488963">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Assets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Tahoma" panose="020B0604030504040204" pitchFamily="34" charset="0"/>
                          <a:cs typeface="Tahoma" panose="020B0604030504040204" pitchFamily="34" charset="0"/>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282" marR="65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Liab.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Stockholders' Equity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Revenue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ＭＳ ゴシック"/>
                          <a:cs typeface="ＭＳ ゴシック"/>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282" marR="65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Expenses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Tahoma" panose="020B0604030504040204" pitchFamily="34" charset="0"/>
                          <a:cs typeface="Tahoma" panose="020B0604030504040204" pitchFamily="34" charset="0"/>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282" marR="65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Net Income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Cash Flow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651951">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5282" marR="65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n/a</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ＭＳ ゴシック"/>
                          <a:cs typeface="ＭＳ ゴシック"/>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5282" marR="65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5282" marR="65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100,000</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r>
                        <a:rPr lang="en-US" sz="1300" b="0" dirty="0">
                          <a:latin typeface="+mn-lt"/>
                          <a:ea typeface="Tahoma" panose="020B0604030504040204" pitchFamily="34" charset="0"/>
                          <a:cs typeface="Tahoma" panose="020B0604030504040204" pitchFamily="34" charset="0"/>
                        </a:rPr>
                        <a:t>FA</a:t>
                      </a:r>
                    </a:p>
                  </a:txBody>
                  <a:tcPr marL="65282" marR="652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graphicFrame>
        <p:nvGraphicFramePr>
          <p:cNvPr id="15" name="Table 14">
            <a:extLst>
              <a:ext uri="{FF2B5EF4-FFF2-40B4-BE49-F238E27FC236}">
                <a16:creationId xmlns:a16="http://schemas.microsoft.com/office/drawing/2014/main" xmlns="" id="{BDA1EFBF-26E0-432F-BA3F-F9E0114794B7}"/>
              </a:ext>
            </a:extLst>
          </p:cNvPr>
          <p:cNvGraphicFramePr>
            <a:graphicFrameLocks noGrp="1"/>
          </p:cNvGraphicFramePr>
          <p:nvPr>
            <p:extLst>
              <p:ext uri="{D42A27DB-BD31-4B8C-83A1-F6EECF244321}">
                <p14:modId xmlns:p14="http://schemas.microsoft.com/office/powerpoint/2010/main" val="32064843"/>
              </p:ext>
            </p:extLst>
          </p:nvPr>
        </p:nvGraphicFramePr>
        <p:xfrm>
          <a:off x="381000" y="4648200"/>
          <a:ext cx="8574330" cy="1152302"/>
        </p:xfrm>
        <a:graphic>
          <a:graphicData uri="http://schemas.openxmlformats.org/drawingml/2006/table">
            <a:tbl>
              <a:tblPr firstRow="1" firstCol="1" bandRow="1">
                <a:tableStyleId>{5C22544A-7EE6-4342-B048-85BDC9FD1C3A}</a:tableStyleId>
              </a:tblPr>
              <a:tblGrid>
                <a:gridCol w="1165216">
                  <a:extLst>
                    <a:ext uri="{9D8B030D-6E8A-4147-A177-3AD203B41FA5}">
                      <a16:colId xmlns:a16="http://schemas.microsoft.com/office/drawing/2014/main" xmlns="" val="4038268786"/>
                    </a:ext>
                  </a:extLst>
                </a:gridCol>
                <a:gridCol w="158579">
                  <a:extLst>
                    <a:ext uri="{9D8B030D-6E8A-4147-A177-3AD203B41FA5}">
                      <a16:colId xmlns:a16="http://schemas.microsoft.com/office/drawing/2014/main" xmlns="" val="1959332394"/>
                    </a:ext>
                  </a:extLst>
                </a:gridCol>
                <a:gridCol w="1008107">
                  <a:extLst>
                    <a:ext uri="{9D8B030D-6E8A-4147-A177-3AD203B41FA5}">
                      <a16:colId xmlns:a16="http://schemas.microsoft.com/office/drawing/2014/main" xmlns="" val="3869363813"/>
                    </a:ext>
                  </a:extLst>
                </a:gridCol>
                <a:gridCol w="158579">
                  <a:extLst>
                    <a:ext uri="{9D8B030D-6E8A-4147-A177-3AD203B41FA5}">
                      <a16:colId xmlns:a16="http://schemas.microsoft.com/office/drawing/2014/main" xmlns="" val="2501135130"/>
                    </a:ext>
                  </a:extLst>
                </a:gridCol>
                <a:gridCol w="1589707">
                  <a:extLst>
                    <a:ext uri="{9D8B030D-6E8A-4147-A177-3AD203B41FA5}">
                      <a16:colId xmlns:a16="http://schemas.microsoft.com/office/drawing/2014/main" xmlns="" val="322333968"/>
                    </a:ext>
                  </a:extLst>
                </a:gridCol>
                <a:gridCol w="158579">
                  <a:extLst>
                    <a:ext uri="{9D8B030D-6E8A-4147-A177-3AD203B41FA5}">
                      <a16:colId xmlns:a16="http://schemas.microsoft.com/office/drawing/2014/main" xmlns="" val="1493837017"/>
                    </a:ext>
                  </a:extLst>
                </a:gridCol>
                <a:gridCol w="816153">
                  <a:extLst>
                    <a:ext uri="{9D8B030D-6E8A-4147-A177-3AD203B41FA5}">
                      <a16:colId xmlns:a16="http://schemas.microsoft.com/office/drawing/2014/main" xmlns="" val="850383387"/>
                    </a:ext>
                  </a:extLst>
                </a:gridCol>
                <a:gridCol w="157268">
                  <a:extLst>
                    <a:ext uri="{9D8B030D-6E8A-4147-A177-3AD203B41FA5}">
                      <a16:colId xmlns:a16="http://schemas.microsoft.com/office/drawing/2014/main" xmlns="" val="3141023649"/>
                    </a:ext>
                  </a:extLst>
                </a:gridCol>
                <a:gridCol w="869349">
                  <a:extLst>
                    <a:ext uri="{9D8B030D-6E8A-4147-A177-3AD203B41FA5}">
                      <a16:colId xmlns:a16="http://schemas.microsoft.com/office/drawing/2014/main" xmlns="" val="2880056140"/>
                    </a:ext>
                  </a:extLst>
                </a:gridCol>
                <a:gridCol w="157268">
                  <a:extLst>
                    <a:ext uri="{9D8B030D-6E8A-4147-A177-3AD203B41FA5}">
                      <a16:colId xmlns:a16="http://schemas.microsoft.com/office/drawing/2014/main" xmlns="" val="101508216"/>
                    </a:ext>
                  </a:extLst>
                </a:gridCol>
                <a:gridCol w="796089">
                  <a:extLst>
                    <a:ext uri="{9D8B030D-6E8A-4147-A177-3AD203B41FA5}">
                      <a16:colId xmlns:a16="http://schemas.microsoft.com/office/drawing/2014/main" xmlns="" val="2089963319"/>
                    </a:ext>
                  </a:extLst>
                </a:gridCol>
                <a:gridCol w="157268">
                  <a:extLst>
                    <a:ext uri="{9D8B030D-6E8A-4147-A177-3AD203B41FA5}">
                      <a16:colId xmlns:a16="http://schemas.microsoft.com/office/drawing/2014/main" xmlns="" val="563581978"/>
                    </a:ext>
                  </a:extLst>
                </a:gridCol>
                <a:gridCol w="942608">
                  <a:extLst>
                    <a:ext uri="{9D8B030D-6E8A-4147-A177-3AD203B41FA5}">
                      <a16:colId xmlns:a16="http://schemas.microsoft.com/office/drawing/2014/main" xmlns="" val="4138122333"/>
                    </a:ext>
                  </a:extLst>
                </a:gridCol>
                <a:gridCol w="439560">
                  <a:extLst>
                    <a:ext uri="{9D8B030D-6E8A-4147-A177-3AD203B41FA5}">
                      <a16:colId xmlns:a16="http://schemas.microsoft.com/office/drawing/2014/main" xmlns="" val="2181816611"/>
                    </a:ext>
                  </a:extLst>
                </a:gridCol>
              </a:tblGrid>
              <a:tr h="493844">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Assets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Tahoma" panose="020B0604030504040204" pitchFamily="34" charset="0"/>
                          <a:cs typeface="Tahoma" panose="020B0604030504040204" pitchFamily="34" charset="0"/>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934" marR="65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Liab.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Stockholders' Equity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Revenue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smtClean="0">
                          <a:solidFill>
                            <a:schemeClr val="tx1"/>
                          </a:solidFill>
                          <a:effectLst/>
                          <a:latin typeface="+mn-lt"/>
                          <a:ea typeface="ＭＳ ゴシック"/>
                          <a:cs typeface="ＭＳ ゴシック"/>
                        </a:rPr>
                        <a:t>−</a:t>
                      </a:r>
                      <a:endParaRPr lang="en-US" sz="1000" b="0" dirty="0">
                        <a:solidFill>
                          <a:schemeClr val="tx1"/>
                        </a:solidFill>
                        <a:effectLst/>
                        <a:latin typeface="+mn-lt"/>
                        <a:ea typeface="Tahoma" panose="020B0604030504040204" pitchFamily="34" charset="0"/>
                        <a:cs typeface="Tahoma" panose="020B0604030504040204" pitchFamily="34" charset="0"/>
                      </a:endParaRPr>
                    </a:p>
                  </a:txBody>
                  <a:tcPr marL="65934" marR="65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Expenses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a:t>
                      </a:r>
                    </a:p>
                  </a:txBody>
                  <a:tcPr marL="65934" marR="65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Net Income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gridSpan="2">
                  <a:txBody>
                    <a:bodyPr/>
                    <a:lstStyle/>
                    <a:p>
                      <a:pPr marL="0" marR="0" algn="ctr">
                        <a:lnSpc>
                          <a:spcPct val="107000"/>
                        </a:lnSpc>
                        <a:spcBef>
                          <a:spcPts val="0"/>
                        </a:spcBef>
                        <a:spcAft>
                          <a:spcPts val="0"/>
                        </a:spcAft>
                      </a:pPr>
                      <a:r>
                        <a:rPr lang="en-US" sz="1000" b="0" dirty="0">
                          <a:solidFill>
                            <a:schemeClr val="tx1"/>
                          </a:solidFill>
                          <a:effectLst/>
                          <a:latin typeface="+mn-lt"/>
                          <a:ea typeface="Tahoma" panose="020B0604030504040204" pitchFamily="34" charset="0"/>
                          <a:cs typeface="Tahoma" panose="020B0604030504040204" pitchFamily="34" charset="0"/>
                        </a:rPr>
                        <a:t>Cash Flow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32919631"/>
                  </a:ext>
                </a:extLst>
              </a:tr>
              <a:tr h="658458">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(25,709)</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Tahoma" panose="020B0604030504040204" pitchFamily="34" charset="0"/>
                          <a:cs typeface="Tahoma" panose="020B0604030504040204" pitchFamily="34" charset="0"/>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5934" marR="65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(16,709)</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(9,000)</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algn="ctr"/>
                      <a:r>
                        <a:rPr lang="en-US" sz="1300" b="0" dirty="0">
                          <a:latin typeface="+mn-lt"/>
                          <a:ea typeface="Tahoma" panose="020B0604030504040204" pitchFamily="34" charset="0"/>
                          <a:cs typeface="Tahoma" panose="020B0604030504040204" pitchFamily="34" charset="0"/>
                        </a:rPr>
                        <a:t>n/a</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smtClean="0">
                          <a:solidFill>
                            <a:schemeClr val="tx1"/>
                          </a:solidFill>
                          <a:effectLst/>
                          <a:latin typeface="+mn-lt"/>
                          <a:ea typeface="ＭＳ ゴシック"/>
                          <a:cs typeface="ＭＳ ゴシック"/>
                        </a:rPr>
                        <a:t>−</a:t>
                      </a:r>
                      <a:endParaRPr lang="en-US" sz="1300" b="0" dirty="0">
                        <a:solidFill>
                          <a:schemeClr val="tx1"/>
                        </a:solidFill>
                        <a:effectLst/>
                        <a:latin typeface="+mn-lt"/>
                        <a:ea typeface="Tahoma" panose="020B0604030504040204" pitchFamily="34" charset="0"/>
                        <a:cs typeface="Tahoma" panose="020B0604030504040204" pitchFamily="34" charset="0"/>
                      </a:endParaRPr>
                    </a:p>
                  </a:txBody>
                  <a:tcPr marL="65934" marR="65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9,000</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b="0" dirty="0">
                          <a:latin typeface="+mn-lt"/>
                          <a:ea typeface="Tahoma" panose="020B0604030504040204" pitchFamily="34" charset="0"/>
                          <a:cs typeface="Tahoma" panose="020B0604030504040204" pitchFamily="34" charset="0"/>
                        </a:rPr>
                        <a:t>(9,000)</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 </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63E9"/>
                    </a:solidFill>
                  </a:tcPr>
                </a:tc>
                <a:tc>
                  <a:txBody>
                    <a:bodyPr/>
                    <a:lstStyle/>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(9,000)</a:t>
                      </a:r>
                    </a:p>
                    <a:p>
                      <a:pPr marL="0" marR="0" algn="ctr">
                        <a:lnSpc>
                          <a:spcPct val="107000"/>
                        </a:lnSpc>
                        <a:spcBef>
                          <a:spcPts val="0"/>
                        </a:spcBef>
                        <a:spcAft>
                          <a:spcPts val="0"/>
                        </a:spcAft>
                      </a:pPr>
                      <a:r>
                        <a:rPr lang="en-US" sz="1300" b="0" dirty="0">
                          <a:solidFill>
                            <a:schemeClr val="tx1"/>
                          </a:solidFill>
                          <a:effectLst/>
                          <a:latin typeface="+mn-lt"/>
                          <a:ea typeface="Tahoma" panose="020B0604030504040204" pitchFamily="34" charset="0"/>
                          <a:cs typeface="Tahoma" panose="020B0604030504040204" pitchFamily="34" charset="0"/>
                        </a:rPr>
                        <a:t>(16,709)</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tc>
                  <a:txBody>
                    <a:bodyPr/>
                    <a:lstStyle/>
                    <a:p>
                      <a:r>
                        <a:rPr lang="en-US" sz="1300" b="0" dirty="0">
                          <a:latin typeface="+mn-lt"/>
                          <a:ea typeface="Tahoma" panose="020B0604030504040204" pitchFamily="34" charset="0"/>
                          <a:cs typeface="Tahoma" panose="020B0604030504040204" pitchFamily="34" charset="0"/>
                        </a:rPr>
                        <a:t>OA</a:t>
                      </a:r>
                    </a:p>
                    <a:p>
                      <a:r>
                        <a:rPr lang="en-US" sz="1300" b="0" dirty="0">
                          <a:latin typeface="+mn-lt"/>
                          <a:ea typeface="Tahoma" panose="020B0604030504040204" pitchFamily="34" charset="0"/>
                          <a:cs typeface="Tahoma" panose="020B0604030504040204" pitchFamily="34" charset="0"/>
                        </a:rPr>
                        <a:t>FA</a:t>
                      </a:r>
                    </a:p>
                  </a:txBody>
                  <a:tcPr marL="65934" marR="6593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5F3"/>
                    </a:solidFill>
                  </a:tcPr>
                </a:tc>
                <a:extLst>
                  <a:ext uri="{0D108BD9-81ED-4DB2-BD59-A6C34878D82A}">
                    <a16:rowId xmlns:a16="http://schemas.microsoft.com/office/drawing/2014/main" xmlns="" val="1642231011"/>
                  </a:ext>
                </a:extLst>
              </a:tr>
            </a:tbl>
          </a:graphicData>
        </a:graphic>
      </p:graphicFrame>
    </p:spTree>
    <p:extLst>
      <p:ext uri="{BB962C8B-B14F-4D97-AF65-F5344CB8AC3E}">
        <p14:creationId xmlns:p14="http://schemas.microsoft.com/office/powerpoint/2010/main" val="1962121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b="1" dirty="0">
                <a:ea typeface="Tahoma" panose="020B0604030504040204" pitchFamily="34" charset="0"/>
                <a:cs typeface="Tahoma" panose="020B0604030504040204" pitchFamily="34" charset="0"/>
              </a:rPr>
              <a:t>Exhibit 10.2: Impact on Financial Statements</a:t>
            </a:r>
          </a:p>
        </p:txBody>
      </p:sp>
      <p:sp>
        <p:nvSpPr>
          <p:cNvPr id="5" name="Text Placeholder 4"/>
          <p:cNvSpPr>
            <a:spLocks noGrp="1"/>
          </p:cNvSpPr>
          <p:nvPr>
            <p:ph type="body" sz="quarter" idx="12"/>
          </p:nvPr>
        </p:nvSpPr>
        <p:spPr/>
        <p:txBody>
          <a:bodyPr/>
          <a:lstStyle/>
          <a:p>
            <a:endParaRPr lang="en-US" dirty="0"/>
          </a:p>
        </p:txBody>
      </p:sp>
      <p:sp>
        <p:nvSpPr>
          <p:cNvPr id="27650" name="Slide Number Placeholder 2"/>
          <p:cNvSpPr>
            <a:spLocks noGrp="1"/>
          </p:cNvSpPr>
          <p:nvPr>
            <p:ph type="sldNum" sz="quarter" idx="4294967295"/>
          </p:nvPr>
        </p:nvSpPr>
        <p:spPr>
          <a:xfrm>
            <a:off x="8305800" y="6477000"/>
            <a:ext cx="838200" cy="381000"/>
          </a:xfrm>
          <a:prstGeom prst="rect">
            <a:avLst/>
          </a:prstGeom>
          <a:noFill/>
        </p:spPr>
        <p:txBody>
          <a:bodyPr/>
          <a:lstStyle/>
          <a:p>
            <a:r>
              <a:rPr lang="en-US" dirty="0">
                <a:solidFill>
                  <a:schemeClr val="bg1"/>
                </a:solidFill>
                <a:cs typeface="Arial" charset="0"/>
              </a:rPr>
              <a:t>10-</a:t>
            </a:r>
            <a:fld id="{D00EDEF9-D035-4425-A917-BE9E5DA74FA0}" type="slidenum">
              <a:rPr lang="en-US" smtClean="0">
                <a:solidFill>
                  <a:schemeClr val="bg1"/>
                </a:solidFill>
                <a:cs typeface="Arial" charset="0"/>
              </a:rPr>
              <a:pPr/>
              <a:t>8</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41527236"/>
              </p:ext>
            </p:extLst>
          </p:nvPr>
        </p:nvGraphicFramePr>
        <p:xfrm>
          <a:off x="1981200" y="801624"/>
          <a:ext cx="5457694" cy="5055108"/>
        </p:xfrm>
        <a:graphic>
          <a:graphicData uri="http://schemas.openxmlformats.org/drawingml/2006/table">
            <a:tbl>
              <a:tblPr firstRow="1" firstCol="1" bandRow="1"/>
              <a:tblGrid>
                <a:gridCol w="2386444"/>
                <a:gridCol w="622551"/>
                <a:gridCol w="674430"/>
                <a:gridCol w="570671"/>
                <a:gridCol w="622551"/>
                <a:gridCol w="581047"/>
              </a:tblGrid>
              <a:tr h="149402">
                <a:tc gridSpan="6">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BLAIR COMPANY</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402">
                <a:tc gridSpan="6">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Financial Statements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402">
                <a:tc gridSpan="6">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Income Statements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2</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5</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Rent Revenue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Interest Expense</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(9,000)</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(7,496)</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(5,857)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(4,070)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(2,123)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r>
              <a:tr h="15563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Income</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3,000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4,504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$ 6,143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$ 7,930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$ 9,877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r>
              <a:tr h="149402">
                <a:tc gridSpan="6">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Balance Sheets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76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Assets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2</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5</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C"/>
                    </a:solidFill>
                  </a:tcPr>
                </a:tc>
              </a:tr>
              <a:tr h="305701">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$86,291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$72,582</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$58,873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$45,164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$31,454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Assets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$86,291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$72,582</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$58,873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$45,164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$31,454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FFD5DC"/>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Liabilities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a:noFill/>
                    </a:lnB>
                    <a:solidFill>
                      <a:srgbClr val="FFD5DC"/>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Note Payable</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$83,291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$65,078</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$45,226</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$23,587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Liabilities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$83,291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$65,078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$45,226</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$23,587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D5DC"/>
                    </a:solidFill>
                  </a:tcPr>
                </a:tc>
              </a:tr>
              <a:tr h="15563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Stockholders' Equity</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r>
              <a:tr h="15563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Retained Earnings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3,000</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7,504</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13,647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21,577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31,454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D5DC"/>
                    </a:solidFill>
                  </a:tcPr>
                </a:tc>
              </a:tr>
              <a:tr h="305701">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Total Liabilities and Stockholders’ Equity</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$86,291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$72,582</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$58,873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$45,164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$31,454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D5DC"/>
                    </a:solidFill>
                  </a:tcPr>
                </a:tc>
              </a:tr>
              <a:tr h="149402">
                <a:tc gridSpan="3">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C"/>
                    </a:solidFill>
                  </a:tcPr>
                </a:tc>
              </a:tr>
              <a:tr h="149402">
                <a:tc gridSpan="6">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Statement of Cash Flow</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Operating Activities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2</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Year 5</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Customers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$12,000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Outflow for Interest</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(9,000)</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(7,496)</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(5,857)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(4,070)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(2,123)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investing activities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Cash Flows from financing activities</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Inflow from issue of note</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100,000</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r>
              <a:tr h="149402">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      Outflow to repay note</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(16,709)</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(18,123)</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(19,852)</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(21,639)</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(23,587)</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r>
              <a:tr h="15563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Net change in Cash</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86,291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(13,709)</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(13,709</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(13,709</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(13,710)</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r>
              <a:tr h="15563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Plus Beginning Cash Balance</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0</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86,291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72,582</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58,873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45,164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2EFD9"/>
                    </a:solidFill>
                  </a:tcPr>
                </a:tc>
              </a:tr>
              <a:tr h="155638">
                <a:tc>
                  <a:txBody>
                    <a:bodyPr/>
                    <a:lstStyle/>
                    <a:p>
                      <a:pPr marL="0" marR="0">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Ending Cash Balance</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$86,291</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$72,582</a:t>
                      </a:r>
                      <a:endParaRPr lang="en-US" sz="1000">
                        <a:effectLst/>
                        <a:latin typeface="+mn-lt"/>
                        <a:ea typeface="Calibri" panose="020F0502020204030204" pitchFamily="34" charset="0"/>
                        <a:cs typeface="Times New Roman" panose="02020603050405020304" pitchFamily="18" charset="0"/>
                      </a:endParaRPr>
                    </a:p>
                  </a:txBody>
                  <a:tcPr marL="62255" marR="622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$58,873</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a:effectLst/>
                          <a:latin typeface="+mn-lt"/>
                          <a:ea typeface="Times New Roman" panose="02020603050405020304" pitchFamily="18" charset="0"/>
                          <a:cs typeface="Times New Roman" panose="02020603050405020304" pitchFamily="18" charset="0"/>
                        </a:rPr>
                        <a:t>$45,164</a:t>
                      </a:r>
                      <a:endParaRPr lang="en-US" sz="100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0"/>
                        </a:spcAft>
                      </a:pPr>
                      <a:r>
                        <a:rPr lang="en-US" sz="1000" b="1" dirty="0">
                          <a:effectLst/>
                          <a:latin typeface="+mn-lt"/>
                          <a:ea typeface="Times New Roman" panose="02020603050405020304" pitchFamily="18" charset="0"/>
                          <a:cs typeface="Times New Roman" panose="02020603050405020304" pitchFamily="18" charset="0"/>
                        </a:rPr>
                        <a:t>$31,454</a:t>
                      </a:r>
                      <a:endParaRPr lang="en-US" sz="1000" dirty="0">
                        <a:effectLst/>
                        <a:latin typeface="+mn-lt"/>
                        <a:ea typeface="Calibri" panose="020F0502020204030204" pitchFamily="34" charset="0"/>
                        <a:cs typeface="Times New Roman" panose="02020603050405020304" pitchFamily="18" charset="0"/>
                      </a:endParaRPr>
                    </a:p>
                  </a:txBody>
                  <a:tcPr marL="62255" marR="62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1383645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ExplanatoryPPT-MHHE_Accessible_PPT_Template-v2</Template>
  <TotalTime>14882</TotalTime>
  <Words>9204</Words>
  <Application>Microsoft Macintosh PowerPoint</Application>
  <PresentationFormat>On-screen Show (4:3)</PresentationFormat>
  <Paragraphs>1831</Paragraphs>
  <Slides>62</Slides>
  <Notes>62</Notes>
  <HiddenSlides>0</HiddenSlides>
  <MMClips>0</MMClips>
  <ScaleCrop>false</ScaleCrop>
  <HeadingPairs>
    <vt:vector size="4" baseType="variant">
      <vt:variant>
        <vt:lpstr>Theme</vt:lpstr>
      </vt:variant>
      <vt:variant>
        <vt:i4>8</vt:i4>
      </vt:variant>
      <vt:variant>
        <vt:lpstr>Slide Titles</vt:lpstr>
      </vt:variant>
      <vt:variant>
        <vt:i4>62</vt:i4>
      </vt:variant>
    </vt:vector>
  </HeadingPairs>
  <TitlesOfParts>
    <vt:vector size="70" baseType="lpstr">
      <vt:lpstr>FIRST, BREAK, LAST slides</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Chapter 10 Accounting for  Long-Term Debt</vt:lpstr>
      <vt:lpstr>LO 10-1: Show how an installment note affects financial statements. </vt:lpstr>
      <vt:lpstr>Long-Term Notes Payable</vt:lpstr>
      <vt:lpstr>Long-Term Notes Payable (Continued)</vt:lpstr>
      <vt:lpstr>Long-Term Notes Payable Example</vt:lpstr>
      <vt:lpstr>Exhibit 10.1: Amortization for Installment Note Payable</vt:lpstr>
      <vt:lpstr>The Relationship of Principal to Interest</vt:lpstr>
      <vt:lpstr>Long-Term Notes Payable Example (Continued)</vt:lpstr>
      <vt:lpstr>Exhibit 10.2: Impact on Financial Statements</vt:lpstr>
      <vt:lpstr>LO 10-2: Show how a line of credit affects financial statements. </vt:lpstr>
      <vt:lpstr>Lines of Credit</vt:lpstr>
      <vt:lpstr>LO 10-3: Describe bond features and show how bonds issued at face value affect financial statements. </vt:lpstr>
      <vt:lpstr>Bond Liability Features</vt:lpstr>
      <vt:lpstr>Bond Liability Features (Continued)</vt:lpstr>
      <vt:lpstr>Bond Issue Date</vt:lpstr>
      <vt:lpstr>After the Bond Issue Date</vt:lpstr>
      <vt:lpstr>On the Bond Maturity Date</vt:lpstr>
      <vt:lpstr>Advantages of Bonds</vt:lpstr>
      <vt:lpstr>Characteristics of Bonds</vt:lpstr>
      <vt:lpstr>Bond Issued at Face Value Example</vt:lpstr>
      <vt:lpstr>Bonds Issued at Face Value: Initial Recording</vt:lpstr>
      <vt:lpstr>Bonds Issued at Face Value: Interest Payments</vt:lpstr>
      <vt:lpstr>Recording the Interest Payments</vt:lpstr>
      <vt:lpstr>Bonds Issued at Face Value: Dec. 31, Year 5</vt:lpstr>
      <vt:lpstr>Exhibit 10.7: Impact on Financial Statements</vt:lpstr>
      <vt:lpstr>LO 10-4: Use the straight-line method to amortize bond discounts.  </vt:lpstr>
      <vt:lpstr>Bonds Issued at a Discount</vt:lpstr>
      <vt:lpstr>Discounted Bond Example</vt:lpstr>
      <vt:lpstr>Discounted Bond Example: Jan. 1,Year 1</vt:lpstr>
      <vt:lpstr>Discounted Bond: Partial Balance Sheet Presentation on Jan. 1, Yr. 1</vt:lpstr>
      <vt:lpstr>Discounted Bond Amortization</vt:lpstr>
      <vt:lpstr>Discounted Bond Example: Dec. 31, Year 1</vt:lpstr>
      <vt:lpstr>Discounted Bond: Partial Balance Sheet Presentation on Dec. 31, Yr. 1 </vt:lpstr>
      <vt:lpstr>Discounted Bond Example: Dec. 31, Year 5</vt:lpstr>
      <vt:lpstr>Effect of Semiannual Interest Payments</vt:lpstr>
      <vt:lpstr>LO 10-5: Use the straight-line method to amortize bond premiums. </vt:lpstr>
      <vt:lpstr>Bonds Issued at a Premium</vt:lpstr>
      <vt:lpstr>Premium Bond Example</vt:lpstr>
      <vt:lpstr>Premium Bond Example: Jan. 1,Year 1</vt:lpstr>
      <vt:lpstr>Premium Bond: Partial Balance Sheet Presentation on Jan. 1, Yr. 1</vt:lpstr>
      <vt:lpstr>Premium Bond Amortization</vt:lpstr>
      <vt:lpstr>Premium Bond Example: Dec. 31, Year 1</vt:lpstr>
      <vt:lpstr>Premium Bond: Partial Balance Sheet Presentation on Dec. 31, Yr. 1 </vt:lpstr>
      <vt:lpstr>Premium Bond Example: Dec. 31, Year 5</vt:lpstr>
      <vt:lpstr>The Market Rate of Interest</vt:lpstr>
      <vt:lpstr>Bond Redemptions</vt:lpstr>
      <vt:lpstr>Bond Redemption Example</vt:lpstr>
      <vt:lpstr>Bond Redemption Example</vt:lpstr>
      <vt:lpstr>LO 10-6: Use the effective interest rate method to amortize bond discounts. </vt:lpstr>
      <vt:lpstr>Effective Interest Rate Method</vt:lpstr>
      <vt:lpstr>Using the Effective Interest Rate Method</vt:lpstr>
      <vt:lpstr>Using the Effective Interest Rate Method (Continued) </vt:lpstr>
      <vt:lpstr>Using the Effective Interest Rate Method (Concluded) </vt:lpstr>
      <vt:lpstr>The Effects of the Effective Interest Rate Method  </vt:lpstr>
      <vt:lpstr>Exhibit 10.9: Amortization Schedule for Bond Discount</vt:lpstr>
      <vt:lpstr>LO 10-7: Use the effective interest rate method to amortize bond premiums.</vt:lpstr>
      <vt:lpstr>Exhibit 10.11: Amortization Schedule for Bond Premium</vt:lpstr>
      <vt:lpstr>The Effects of the Effective Interest Rate Method  </vt:lpstr>
      <vt:lpstr>LO 10-8: Explain the advantages and disadvantages of debt financing. </vt:lpstr>
      <vt:lpstr>Financial Leverage and Tax Advantage of Debt Financing</vt:lpstr>
      <vt:lpstr>Times Interest Earned Ratio</vt:lpstr>
      <vt:lpstr>End of Chapter 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dc:creator>
  <cp:lastModifiedBy>Colton Gigot</cp:lastModifiedBy>
  <cp:revision>998</cp:revision>
  <cp:lastPrinted>1601-01-01T00:00:00Z</cp:lastPrinted>
  <dcterms:created xsi:type="dcterms:W3CDTF">1601-01-01T00:00:00Z</dcterms:created>
  <dcterms:modified xsi:type="dcterms:W3CDTF">2017-12-07T14:59:19Z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